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8" r:id="rId3"/>
    <p:sldId id="432" r:id="rId4"/>
    <p:sldId id="329" r:id="rId5"/>
    <p:sldId id="330" r:id="rId6"/>
    <p:sldId id="332" r:id="rId7"/>
    <p:sldId id="406" r:id="rId8"/>
    <p:sldId id="408" r:id="rId9"/>
    <p:sldId id="407" r:id="rId10"/>
    <p:sldId id="398" r:id="rId11"/>
    <p:sldId id="333" r:id="rId12"/>
    <p:sldId id="334" r:id="rId13"/>
    <p:sldId id="335" r:id="rId14"/>
    <p:sldId id="336" r:id="rId15"/>
    <p:sldId id="337" r:id="rId16"/>
    <p:sldId id="338" r:id="rId17"/>
    <p:sldId id="396" r:id="rId18"/>
    <p:sldId id="400" r:id="rId19"/>
    <p:sldId id="339" r:id="rId20"/>
    <p:sldId id="340" r:id="rId21"/>
    <p:sldId id="397" r:id="rId22"/>
    <p:sldId id="341" r:id="rId23"/>
    <p:sldId id="351" r:id="rId24"/>
    <p:sldId id="401" r:id="rId25"/>
    <p:sldId id="409" r:id="rId26"/>
    <p:sldId id="410" r:id="rId27"/>
    <p:sldId id="411" r:id="rId28"/>
    <p:sldId id="342" r:id="rId29"/>
    <p:sldId id="343" r:id="rId30"/>
    <p:sldId id="399" r:id="rId31"/>
    <p:sldId id="344" r:id="rId32"/>
    <p:sldId id="345" r:id="rId33"/>
    <p:sldId id="347" r:id="rId34"/>
    <p:sldId id="346" r:id="rId35"/>
    <p:sldId id="348" r:id="rId36"/>
    <p:sldId id="350" r:id="rId37"/>
    <p:sldId id="404" r:id="rId38"/>
    <p:sldId id="402" r:id="rId39"/>
    <p:sldId id="403" r:id="rId40"/>
    <p:sldId id="353" r:id="rId41"/>
    <p:sldId id="405" r:id="rId42"/>
    <p:sldId id="352" r:id="rId43"/>
    <p:sldId id="354" r:id="rId44"/>
    <p:sldId id="355" r:id="rId45"/>
    <p:sldId id="356" r:id="rId46"/>
    <p:sldId id="357" r:id="rId47"/>
    <p:sldId id="358" r:id="rId48"/>
    <p:sldId id="359" r:id="rId49"/>
    <p:sldId id="413" r:id="rId50"/>
    <p:sldId id="414" r:id="rId51"/>
    <p:sldId id="360" r:id="rId52"/>
    <p:sldId id="412" r:id="rId53"/>
    <p:sldId id="361" r:id="rId54"/>
    <p:sldId id="362" r:id="rId55"/>
    <p:sldId id="363" r:id="rId56"/>
    <p:sldId id="364" r:id="rId57"/>
    <p:sldId id="415" r:id="rId58"/>
    <p:sldId id="416" r:id="rId59"/>
    <p:sldId id="395" r:id="rId60"/>
    <p:sldId id="383"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7" d="100"/>
          <a:sy n="77" d="100"/>
        </p:scale>
        <p:origin x="83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7C489-30B3-F487-9FF7-B5DC45E181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A1EC5F1-6664-9E95-EB41-908CFE7B749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E017AAC-F474-803B-CE60-3FEF835CD401}"/>
              </a:ext>
            </a:extLst>
          </p:cNvPr>
          <p:cNvSpPr>
            <a:spLocks noGrp="1"/>
          </p:cNvSpPr>
          <p:nvPr>
            <p:ph type="dt" sz="half" idx="10"/>
          </p:nvPr>
        </p:nvSpPr>
        <p:spPr/>
        <p:txBody>
          <a:bodyPr/>
          <a:lstStyle/>
          <a:p>
            <a:fld id="{CAFAFDB1-DE31-4EF1-AB12-CADD2E66574A}" type="datetimeFigureOut">
              <a:rPr lang="en-US" smtClean="0"/>
              <a:t>4/16/2026</a:t>
            </a:fld>
            <a:endParaRPr lang="en-US"/>
          </a:p>
        </p:txBody>
      </p:sp>
      <p:sp>
        <p:nvSpPr>
          <p:cNvPr id="5" name="Footer Placeholder 4">
            <a:extLst>
              <a:ext uri="{FF2B5EF4-FFF2-40B4-BE49-F238E27FC236}">
                <a16:creationId xmlns:a16="http://schemas.microsoft.com/office/drawing/2014/main" id="{F5310261-A852-1C18-A528-A3A45ACC72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15B2C1-4DF5-907E-A7C5-78CD38AA2F4B}"/>
              </a:ext>
            </a:extLst>
          </p:cNvPr>
          <p:cNvSpPr>
            <a:spLocks noGrp="1"/>
          </p:cNvSpPr>
          <p:nvPr>
            <p:ph type="sldNum" sz="quarter" idx="12"/>
          </p:nvPr>
        </p:nvSpPr>
        <p:spPr/>
        <p:txBody>
          <a:bodyPr/>
          <a:lstStyle/>
          <a:p>
            <a:fld id="{CDB63A8B-C67A-4311-8201-3FFAAD194F3C}" type="slidenum">
              <a:rPr lang="en-US" smtClean="0"/>
              <a:t>‹#›</a:t>
            </a:fld>
            <a:endParaRPr lang="en-US"/>
          </a:p>
        </p:txBody>
      </p:sp>
    </p:spTree>
    <p:extLst>
      <p:ext uri="{BB962C8B-B14F-4D97-AF65-F5344CB8AC3E}">
        <p14:creationId xmlns:p14="http://schemas.microsoft.com/office/powerpoint/2010/main" val="4212932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A0500-E3BE-B9F2-614A-36C2D9CEC0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561674E-AD82-9EC3-77A7-A49D7CD5E76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A7D59E-CDFC-6230-0E14-E7E6F56C5B37}"/>
              </a:ext>
            </a:extLst>
          </p:cNvPr>
          <p:cNvSpPr>
            <a:spLocks noGrp="1"/>
          </p:cNvSpPr>
          <p:nvPr>
            <p:ph type="dt" sz="half" idx="10"/>
          </p:nvPr>
        </p:nvSpPr>
        <p:spPr/>
        <p:txBody>
          <a:bodyPr/>
          <a:lstStyle/>
          <a:p>
            <a:fld id="{CAFAFDB1-DE31-4EF1-AB12-CADD2E66574A}" type="datetimeFigureOut">
              <a:rPr lang="en-US" smtClean="0"/>
              <a:t>4/16/2026</a:t>
            </a:fld>
            <a:endParaRPr lang="en-US"/>
          </a:p>
        </p:txBody>
      </p:sp>
      <p:sp>
        <p:nvSpPr>
          <p:cNvPr id="5" name="Footer Placeholder 4">
            <a:extLst>
              <a:ext uri="{FF2B5EF4-FFF2-40B4-BE49-F238E27FC236}">
                <a16:creationId xmlns:a16="http://schemas.microsoft.com/office/drawing/2014/main" id="{7FF5F6F4-2B3A-3F45-3719-DDA4CC8F82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A60A6E-4C30-C957-DE12-3A168C0AE890}"/>
              </a:ext>
            </a:extLst>
          </p:cNvPr>
          <p:cNvSpPr>
            <a:spLocks noGrp="1"/>
          </p:cNvSpPr>
          <p:nvPr>
            <p:ph type="sldNum" sz="quarter" idx="12"/>
          </p:nvPr>
        </p:nvSpPr>
        <p:spPr/>
        <p:txBody>
          <a:bodyPr/>
          <a:lstStyle/>
          <a:p>
            <a:fld id="{CDB63A8B-C67A-4311-8201-3FFAAD194F3C}" type="slidenum">
              <a:rPr lang="en-US" smtClean="0"/>
              <a:t>‹#›</a:t>
            </a:fld>
            <a:endParaRPr lang="en-US"/>
          </a:p>
        </p:txBody>
      </p:sp>
    </p:spTree>
    <p:extLst>
      <p:ext uri="{BB962C8B-B14F-4D97-AF65-F5344CB8AC3E}">
        <p14:creationId xmlns:p14="http://schemas.microsoft.com/office/powerpoint/2010/main" val="1309384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22F26-A988-6BBA-9880-32BCB088A7B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FB43DDD-D065-D724-A4F1-D3DF6A1864B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1869197-7925-913D-B06A-BDBC1B18E270}"/>
              </a:ext>
            </a:extLst>
          </p:cNvPr>
          <p:cNvSpPr>
            <a:spLocks noGrp="1"/>
          </p:cNvSpPr>
          <p:nvPr>
            <p:ph type="dt" sz="half" idx="10"/>
          </p:nvPr>
        </p:nvSpPr>
        <p:spPr/>
        <p:txBody>
          <a:bodyPr/>
          <a:lstStyle/>
          <a:p>
            <a:fld id="{CAFAFDB1-DE31-4EF1-AB12-CADD2E66574A}" type="datetimeFigureOut">
              <a:rPr lang="en-US" smtClean="0"/>
              <a:t>4/16/2026</a:t>
            </a:fld>
            <a:endParaRPr lang="en-US"/>
          </a:p>
        </p:txBody>
      </p:sp>
      <p:sp>
        <p:nvSpPr>
          <p:cNvPr id="5" name="Footer Placeholder 4">
            <a:extLst>
              <a:ext uri="{FF2B5EF4-FFF2-40B4-BE49-F238E27FC236}">
                <a16:creationId xmlns:a16="http://schemas.microsoft.com/office/drawing/2014/main" id="{43584956-9D44-1344-76F2-EB70D45E969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147EE7-2C86-F233-9B8C-48C72A512384}"/>
              </a:ext>
            </a:extLst>
          </p:cNvPr>
          <p:cNvSpPr>
            <a:spLocks noGrp="1"/>
          </p:cNvSpPr>
          <p:nvPr>
            <p:ph type="sldNum" sz="quarter" idx="12"/>
          </p:nvPr>
        </p:nvSpPr>
        <p:spPr/>
        <p:txBody>
          <a:bodyPr/>
          <a:lstStyle/>
          <a:p>
            <a:fld id="{CDB63A8B-C67A-4311-8201-3FFAAD194F3C}" type="slidenum">
              <a:rPr lang="en-US" smtClean="0"/>
              <a:t>‹#›</a:t>
            </a:fld>
            <a:endParaRPr lang="en-US"/>
          </a:p>
        </p:txBody>
      </p:sp>
    </p:spTree>
    <p:extLst>
      <p:ext uri="{BB962C8B-B14F-4D97-AF65-F5344CB8AC3E}">
        <p14:creationId xmlns:p14="http://schemas.microsoft.com/office/powerpoint/2010/main" val="846303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864DB-E34E-ACA5-553D-5459D010BF5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D9B6F9-2CA6-2384-51E4-F4CF59F28B3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C4132E5-C7A4-3DF0-B6B4-B354E06880E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7EADBE0-51D9-B6D5-F2BD-23EE002E64DF}"/>
              </a:ext>
            </a:extLst>
          </p:cNvPr>
          <p:cNvSpPr>
            <a:spLocks noGrp="1"/>
          </p:cNvSpPr>
          <p:nvPr>
            <p:ph type="dt" sz="half" idx="10"/>
          </p:nvPr>
        </p:nvSpPr>
        <p:spPr/>
        <p:txBody>
          <a:bodyPr/>
          <a:lstStyle/>
          <a:p>
            <a:fld id="{CAFAFDB1-DE31-4EF1-AB12-CADD2E66574A}" type="datetimeFigureOut">
              <a:rPr lang="en-US" smtClean="0"/>
              <a:t>4/16/2026</a:t>
            </a:fld>
            <a:endParaRPr lang="en-US"/>
          </a:p>
        </p:txBody>
      </p:sp>
      <p:sp>
        <p:nvSpPr>
          <p:cNvPr id="6" name="Footer Placeholder 5">
            <a:extLst>
              <a:ext uri="{FF2B5EF4-FFF2-40B4-BE49-F238E27FC236}">
                <a16:creationId xmlns:a16="http://schemas.microsoft.com/office/drawing/2014/main" id="{8E4F603A-A0DC-6E13-6C73-DF5643DCF99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2B05A2-B8AF-FF2F-FFF3-EE05010C754F}"/>
              </a:ext>
            </a:extLst>
          </p:cNvPr>
          <p:cNvSpPr>
            <a:spLocks noGrp="1"/>
          </p:cNvSpPr>
          <p:nvPr>
            <p:ph type="sldNum" sz="quarter" idx="12"/>
          </p:nvPr>
        </p:nvSpPr>
        <p:spPr/>
        <p:txBody>
          <a:bodyPr/>
          <a:lstStyle/>
          <a:p>
            <a:fld id="{CDB63A8B-C67A-4311-8201-3FFAAD194F3C}" type="slidenum">
              <a:rPr lang="en-US" smtClean="0"/>
              <a:t>‹#›</a:t>
            </a:fld>
            <a:endParaRPr lang="en-US"/>
          </a:p>
        </p:txBody>
      </p:sp>
    </p:spTree>
    <p:extLst>
      <p:ext uri="{BB962C8B-B14F-4D97-AF65-F5344CB8AC3E}">
        <p14:creationId xmlns:p14="http://schemas.microsoft.com/office/powerpoint/2010/main" val="283443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5DA9F-DFED-173E-2DB7-0D3CBA77439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1E7E3E-B9F2-CD07-C441-1418A4EED1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DAC04CD-50CA-895E-A5DD-90C77E94446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B25157A-5200-C258-F4E5-83C77C4544A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AEEAFAC-9EF6-F5E0-71EB-8BC4F6D7258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E254ADF-44ED-B97E-6738-898A6231DE4D}"/>
              </a:ext>
            </a:extLst>
          </p:cNvPr>
          <p:cNvSpPr>
            <a:spLocks noGrp="1"/>
          </p:cNvSpPr>
          <p:nvPr>
            <p:ph type="dt" sz="half" idx="10"/>
          </p:nvPr>
        </p:nvSpPr>
        <p:spPr/>
        <p:txBody>
          <a:bodyPr/>
          <a:lstStyle/>
          <a:p>
            <a:fld id="{CAFAFDB1-DE31-4EF1-AB12-CADD2E66574A}" type="datetimeFigureOut">
              <a:rPr lang="en-US" smtClean="0"/>
              <a:t>4/16/2026</a:t>
            </a:fld>
            <a:endParaRPr lang="en-US"/>
          </a:p>
        </p:txBody>
      </p:sp>
      <p:sp>
        <p:nvSpPr>
          <p:cNvPr id="8" name="Footer Placeholder 7">
            <a:extLst>
              <a:ext uri="{FF2B5EF4-FFF2-40B4-BE49-F238E27FC236}">
                <a16:creationId xmlns:a16="http://schemas.microsoft.com/office/drawing/2014/main" id="{6C1D0D36-F4F3-69FE-7764-50EC22C99EC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09B78B-376D-409B-37F6-8EDB6F1042FF}"/>
              </a:ext>
            </a:extLst>
          </p:cNvPr>
          <p:cNvSpPr>
            <a:spLocks noGrp="1"/>
          </p:cNvSpPr>
          <p:nvPr>
            <p:ph type="sldNum" sz="quarter" idx="12"/>
          </p:nvPr>
        </p:nvSpPr>
        <p:spPr/>
        <p:txBody>
          <a:bodyPr/>
          <a:lstStyle/>
          <a:p>
            <a:fld id="{CDB63A8B-C67A-4311-8201-3FFAAD194F3C}" type="slidenum">
              <a:rPr lang="en-US" smtClean="0"/>
              <a:t>‹#›</a:t>
            </a:fld>
            <a:endParaRPr lang="en-US"/>
          </a:p>
        </p:txBody>
      </p:sp>
    </p:spTree>
    <p:extLst>
      <p:ext uri="{BB962C8B-B14F-4D97-AF65-F5344CB8AC3E}">
        <p14:creationId xmlns:p14="http://schemas.microsoft.com/office/powerpoint/2010/main" val="1351833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42B4F-3C34-662D-BC06-766CFEDD7A3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05AE6F3-6CB7-5EF1-5945-F4ED8BAA5EC4}"/>
              </a:ext>
            </a:extLst>
          </p:cNvPr>
          <p:cNvSpPr>
            <a:spLocks noGrp="1"/>
          </p:cNvSpPr>
          <p:nvPr>
            <p:ph type="dt" sz="half" idx="10"/>
          </p:nvPr>
        </p:nvSpPr>
        <p:spPr/>
        <p:txBody>
          <a:bodyPr/>
          <a:lstStyle/>
          <a:p>
            <a:fld id="{CAFAFDB1-DE31-4EF1-AB12-CADD2E66574A}" type="datetimeFigureOut">
              <a:rPr lang="en-US" smtClean="0"/>
              <a:t>4/16/2026</a:t>
            </a:fld>
            <a:endParaRPr lang="en-US"/>
          </a:p>
        </p:txBody>
      </p:sp>
      <p:sp>
        <p:nvSpPr>
          <p:cNvPr id="4" name="Footer Placeholder 3">
            <a:extLst>
              <a:ext uri="{FF2B5EF4-FFF2-40B4-BE49-F238E27FC236}">
                <a16:creationId xmlns:a16="http://schemas.microsoft.com/office/drawing/2014/main" id="{1DADBB3F-9F56-5BAB-6DEB-489ED869AA8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489C83C-4D6D-8E65-E8E7-3808E1A81BD6}"/>
              </a:ext>
            </a:extLst>
          </p:cNvPr>
          <p:cNvSpPr>
            <a:spLocks noGrp="1"/>
          </p:cNvSpPr>
          <p:nvPr>
            <p:ph type="sldNum" sz="quarter" idx="12"/>
          </p:nvPr>
        </p:nvSpPr>
        <p:spPr/>
        <p:txBody>
          <a:bodyPr/>
          <a:lstStyle/>
          <a:p>
            <a:fld id="{CDB63A8B-C67A-4311-8201-3FFAAD194F3C}" type="slidenum">
              <a:rPr lang="en-US" smtClean="0"/>
              <a:t>‹#›</a:t>
            </a:fld>
            <a:endParaRPr lang="en-US"/>
          </a:p>
        </p:txBody>
      </p:sp>
    </p:spTree>
    <p:extLst>
      <p:ext uri="{BB962C8B-B14F-4D97-AF65-F5344CB8AC3E}">
        <p14:creationId xmlns:p14="http://schemas.microsoft.com/office/powerpoint/2010/main" val="3041127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2DDADA-0669-8B2E-CC01-587D7CE5CAD6}"/>
              </a:ext>
            </a:extLst>
          </p:cNvPr>
          <p:cNvSpPr>
            <a:spLocks noGrp="1"/>
          </p:cNvSpPr>
          <p:nvPr>
            <p:ph type="dt" sz="half" idx="10"/>
          </p:nvPr>
        </p:nvSpPr>
        <p:spPr/>
        <p:txBody>
          <a:bodyPr/>
          <a:lstStyle/>
          <a:p>
            <a:fld id="{CAFAFDB1-DE31-4EF1-AB12-CADD2E66574A}" type="datetimeFigureOut">
              <a:rPr lang="en-US" smtClean="0"/>
              <a:t>4/16/2026</a:t>
            </a:fld>
            <a:endParaRPr lang="en-US"/>
          </a:p>
        </p:txBody>
      </p:sp>
      <p:sp>
        <p:nvSpPr>
          <p:cNvPr id="3" name="Footer Placeholder 2">
            <a:extLst>
              <a:ext uri="{FF2B5EF4-FFF2-40B4-BE49-F238E27FC236}">
                <a16:creationId xmlns:a16="http://schemas.microsoft.com/office/drawing/2014/main" id="{EB46A7DC-D7D5-771B-0DAD-E597AC7CC5F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8B81A47-F2C0-8A35-F93D-800816036171}"/>
              </a:ext>
            </a:extLst>
          </p:cNvPr>
          <p:cNvSpPr>
            <a:spLocks noGrp="1"/>
          </p:cNvSpPr>
          <p:nvPr>
            <p:ph type="sldNum" sz="quarter" idx="12"/>
          </p:nvPr>
        </p:nvSpPr>
        <p:spPr/>
        <p:txBody>
          <a:bodyPr/>
          <a:lstStyle/>
          <a:p>
            <a:fld id="{CDB63A8B-C67A-4311-8201-3FFAAD194F3C}" type="slidenum">
              <a:rPr lang="en-US" smtClean="0"/>
              <a:t>‹#›</a:t>
            </a:fld>
            <a:endParaRPr lang="en-US"/>
          </a:p>
        </p:txBody>
      </p:sp>
    </p:spTree>
    <p:extLst>
      <p:ext uri="{BB962C8B-B14F-4D97-AF65-F5344CB8AC3E}">
        <p14:creationId xmlns:p14="http://schemas.microsoft.com/office/powerpoint/2010/main" val="904854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101DD-7556-9A2A-3BAD-B66DE10E7D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4D5BE4E-B602-AD15-7BEC-B47BD75AB4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685DD6A-3BE1-F946-FEEF-2130E3E50A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12B3907-CE5B-FD42-C2C6-510D9DCB175E}"/>
              </a:ext>
            </a:extLst>
          </p:cNvPr>
          <p:cNvSpPr>
            <a:spLocks noGrp="1"/>
          </p:cNvSpPr>
          <p:nvPr>
            <p:ph type="dt" sz="half" idx="10"/>
          </p:nvPr>
        </p:nvSpPr>
        <p:spPr/>
        <p:txBody>
          <a:bodyPr/>
          <a:lstStyle/>
          <a:p>
            <a:fld id="{CAFAFDB1-DE31-4EF1-AB12-CADD2E66574A}" type="datetimeFigureOut">
              <a:rPr lang="en-US" smtClean="0"/>
              <a:t>4/16/2026</a:t>
            </a:fld>
            <a:endParaRPr lang="en-US"/>
          </a:p>
        </p:txBody>
      </p:sp>
      <p:sp>
        <p:nvSpPr>
          <p:cNvPr id="6" name="Footer Placeholder 5">
            <a:extLst>
              <a:ext uri="{FF2B5EF4-FFF2-40B4-BE49-F238E27FC236}">
                <a16:creationId xmlns:a16="http://schemas.microsoft.com/office/drawing/2014/main" id="{E2F57351-60D2-33F4-67C0-9CE7B378608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7BA778-B22A-9562-DD82-FA2C0C17FF2B}"/>
              </a:ext>
            </a:extLst>
          </p:cNvPr>
          <p:cNvSpPr>
            <a:spLocks noGrp="1"/>
          </p:cNvSpPr>
          <p:nvPr>
            <p:ph type="sldNum" sz="quarter" idx="12"/>
          </p:nvPr>
        </p:nvSpPr>
        <p:spPr/>
        <p:txBody>
          <a:bodyPr/>
          <a:lstStyle/>
          <a:p>
            <a:fld id="{CDB63A8B-C67A-4311-8201-3FFAAD194F3C}" type="slidenum">
              <a:rPr lang="en-US" smtClean="0"/>
              <a:t>‹#›</a:t>
            </a:fld>
            <a:endParaRPr lang="en-US"/>
          </a:p>
        </p:txBody>
      </p:sp>
    </p:spTree>
    <p:extLst>
      <p:ext uri="{BB962C8B-B14F-4D97-AF65-F5344CB8AC3E}">
        <p14:creationId xmlns:p14="http://schemas.microsoft.com/office/powerpoint/2010/main" val="3744284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2AEEA-6D32-01C3-1B30-DF0FBF1A10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C00219A-D7C4-9472-B6D0-26B9245788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380E6B4-4755-6B2D-5BC8-0DE151735E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6318016-07F5-D023-4CCD-4CBAF458503F}"/>
              </a:ext>
            </a:extLst>
          </p:cNvPr>
          <p:cNvSpPr>
            <a:spLocks noGrp="1"/>
          </p:cNvSpPr>
          <p:nvPr>
            <p:ph type="dt" sz="half" idx="10"/>
          </p:nvPr>
        </p:nvSpPr>
        <p:spPr/>
        <p:txBody>
          <a:bodyPr/>
          <a:lstStyle/>
          <a:p>
            <a:fld id="{CAFAFDB1-DE31-4EF1-AB12-CADD2E66574A}" type="datetimeFigureOut">
              <a:rPr lang="en-US" smtClean="0"/>
              <a:t>4/16/2026</a:t>
            </a:fld>
            <a:endParaRPr lang="en-US"/>
          </a:p>
        </p:txBody>
      </p:sp>
      <p:sp>
        <p:nvSpPr>
          <p:cNvPr id="6" name="Footer Placeholder 5">
            <a:extLst>
              <a:ext uri="{FF2B5EF4-FFF2-40B4-BE49-F238E27FC236}">
                <a16:creationId xmlns:a16="http://schemas.microsoft.com/office/drawing/2014/main" id="{1C4BC9AC-949E-7DC2-E443-C916AF39F4F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1779460-E7A0-C66E-9C41-17C7E57C1D21}"/>
              </a:ext>
            </a:extLst>
          </p:cNvPr>
          <p:cNvSpPr>
            <a:spLocks noGrp="1"/>
          </p:cNvSpPr>
          <p:nvPr>
            <p:ph type="sldNum" sz="quarter" idx="12"/>
          </p:nvPr>
        </p:nvSpPr>
        <p:spPr/>
        <p:txBody>
          <a:bodyPr/>
          <a:lstStyle/>
          <a:p>
            <a:fld id="{CDB63A8B-C67A-4311-8201-3FFAAD194F3C}" type="slidenum">
              <a:rPr lang="en-US" smtClean="0"/>
              <a:t>‹#›</a:t>
            </a:fld>
            <a:endParaRPr lang="en-US"/>
          </a:p>
        </p:txBody>
      </p:sp>
    </p:spTree>
    <p:extLst>
      <p:ext uri="{BB962C8B-B14F-4D97-AF65-F5344CB8AC3E}">
        <p14:creationId xmlns:p14="http://schemas.microsoft.com/office/powerpoint/2010/main" val="3258468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177CA-839F-A3CF-4B96-E28315F4AAB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B5BF983-DFFE-82BB-407D-B21C90E522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E31AF46-B592-A7EA-FD73-664961239101}"/>
              </a:ext>
            </a:extLst>
          </p:cNvPr>
          <p:cNvSpPr>
            <a:spLocks noGrp="1"/>
          </p:cNvSpPr>
          <p:nvPr>
            <p:ph type="dt" sz="half" idx="10"/>
          </p:nvPr>
        </p:nvSpPr>
        <p:spPr/>
        <p:txBody>
          <a:bodyPr/>
          <a:lstStyle/>
          <a:p>
            <a:fld id="{CAFAFDB1-DE31-4EF1-AB12-CADD2E66574A}" type="datetimeFigureOut">
              <a:rPr lang="en-US" smtClean="0"/>
              <a:t>4/16/2026</a:t>
            </a:fld>
            <a:endParaRPr lang="en-US"/>
          </a:p>
        </p:txBody>
      </p:sp>
      <p:sp>
        <p:nvSpPr>
          <p:cNvPr id="5" name="Footer Placeholder 4">
            <a:extLst>
              <a:ext uri="{FF2B5EF4-FFF2-40B4-BE49-F238E27FC236}">
                <a16:creationId xmlns:a16="http://schemas.microsoft.com/office/drawing/2014/main" id="{8A005299-F1E7-67ED-B8D8-432BC48FC4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5F4DDD-7F4E-23CF-F1BC-3CF8CE6F7EBB}"/>
              </a:ext>
            </a:extLst>
          </p:cNvPr>
          <p:cNvSpPr>
            <a:spLocks noGrp="1"/>
          </p:cNvSpPr>
          <p:nvPr>
            <p:ph type="sldNum" sz="quarter" idx="12"/>
          </p:nvPr>
        </p:nvSpPr>
        <p:spPr/>
        <p:txBody>
          <a:bodyPr/>
          <a:lstStyle/>
          <a:p>
            <a:fld id="{CDB63A8B-C67A-4311-8201-3FFAAD194F3C}" type="slidenum">
              <a:rPr lang="en-US" smtClean="0"/>
              <a:t>‹#›</a:t>
            </a:fld>
            <a:endParaRPr lang="en-US"/>
          </a:p>
        </p:txBody>
      </p:sp>
    </p:spTree>
    <p:extLst>
      <p:ext uri="{BB962C8B-B14F-4D97-AF65-F5344CB8AC3E}">
        <p14:creationId xmlns:p14="http://schemas.microsoft.com/office/powerpoint/2010/main" val="17037020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B339FB6-6BED-7498-401E-C96EBACFAD1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AFC795A-6F86-7D3A-21A3-45B4B4EC655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000C836-8C96-3E53-2EAF-CEDE5E640521}"/>
              </a:ext>
            </a:extLst>
          </p:cNvPr>
          <p:cNvSpPr>
            <a:spLocks noGrp="1"/>
          </p:cNvSpPr>
          <p:nvPr>
            <p:ph type="dt" sz="half" idx="10"/>
          </p:nvPr>
        </p:nvSpPr>
        <p:spPr/>
        <p:txBody>
          <a:bodyPr/>
          <a:lstStyle/>
          <a:p>
            <a:fld id="{CAFAFDB1-DE31-4EF1-AB12-CADD2E66574A}" type="datetimeFigureOut">
              <a:rPr lang="en-US" smtClean="0"/>
              <a:t>4/16/2026</a:t>
            </a:fld>
            <a:endParaRPr lang="en-US"/>
          </a:p>
        </p:txBody>
      </p:sp>
      <p:sp>
        <p:nvSpPr>
          <p:cNvPr id="5" name="Footer Placeholder 4">
            <a:extLst>
              <a:ext uri="{FF2B5EF4-FFF2-40B4-BE49-F238E27FC236}">
                <a16:creationId xmlns:a16="http://schemas.microsoft.com/office/drawing/2014/main" id="{09028552-AAAC-C505-E67E-24C65D594C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F94334-F4EB-38B3-D522-DA3DC715F6EE}"/>
              </a:ext>
            </a:extLst>
          </p:cNvPr>
          <p:cNvSpPr>
            <a:spLocks noGrp="1"/>
          </p:cNvSpPr>
          <p:nvPr>
            <p:ph type="sldNum" sz="quarter" idx="12"/>
          </p:nvPr>
        </p:nvSpPr>
        <p:spPr/>
        <p:txBody>
          <a:bodyPr/>
          <a:lstStyle/>
          <a:p>
            <a:fld id="{CDB63A8B-C67A-4311-8201-3FFAAD194F3C}" type="slidenum">
              <a:rPr lang="en-US" smtClean="0"/>
              <a:t>‹#›</a:t>
            </a:fld>
            <a:endParaRPr lang="en-US"/>
          </a:p>
        </p:txBody>
      </p:sp>
    </p:spTree>
    <p:extLst>
      <p:ext uri="{BB962C8B-B14F-4D97-AF65-F5344CB8AC3E}">
        <p14:creationId xmlns:p14="http://schemas.microsoft.com/office/powerpoint/2010/main" val="12655649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44EE820-E161-4D27-92EC-5F1829E29638}" type="datetime1">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3428568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670DE8C-7FE1-4E55-ADC6-9F550C74F8B9}" type="datetime1">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8576566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8023A3-8415-4887-9263-48A740AC3ECB}" type="datetime1">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1725430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0E7CAB6-0687-471C-8977-A13A35B77F12}" type="datetime1">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4523289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B163032-9167-4C9C-B902-5EC35C75527F}" type="datetime1">
              <a:rPr lang="en-US" smtClean="0"/>
              <a:t>4/16/2026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556030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10D712A-3733-4977-AF31-98B015E419C6}" type="datetime1">
              <a:rPr lang="en-US" smtClean="0"/>
              <a:t>4/16/2026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1859592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B15F27-48ED-4ACA-83C7-01347B5E53A1}" type="datetime1">
              <a:rPr lang="en-US" smtClean="0"/>
              <a:t>4/16/2026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8146214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7B81445-67DB-48EB-BE51-F8E0FBD5D987}" type="datetime1">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1122410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6ADA7A-F9F7-4C19-991C-C4FF8EC32144}" type="datetime1">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8015326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2B0864-819E-4972-BAE2-B82E0828C3F2}" type="datetime1">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054458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E986F6-63E5-457D-8556-F0D6AC4531E1}" type="datetime1">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6647630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078759-2022-BF1F-FC4A-90248DCB286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BC1A063-C46B-B4F2-78A1-1F515B00EC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AB9D4E-A671-F0C2-47E0-AEBB9EEB1F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FAFDB1-DE31-4EF1-AB12-CADD2E66574A}" type="datetimeFigureOut">
              <a:rPr lang="en-US" smtClean="0"/>
              <a:t>4/16/2026</a:t>
            </a:fld>
            <a:endParaRPr lang="en-US"/>
          </a:p>
        </p:txBody>
      </p:sp>
      <p:sp>
        <p:nvSpPr>
          <p:cNvPr id="5" name="Footer Placeholder 4">
            <a:extLst>
              <a:ext uri="{FF2B5EF4-FFF2-40B4-BE49-F238E27FC236}">
                <a16:creationId xmlns:a16="http://schemas.microsoft.com/office/drawing/2014/main" id="{37723646-73E1-7C1A-B566-314873586E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177BECF-044A-CC13-BA36-E63668AA744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B63A8B-C67A-4311-8201-3FFAAD194F3C}" type="slidenum">
              <a:rPr lang="en-US" smtClean="0"/>
              <a:t>‹#›</a:t>
            </a:fld>
            <a:endParaRPr lang="en-US"/>
          </a:p>
        </p:txBody>
      </p:sp>
    </p:spTree>
    <p:extLst>
      <p:ext uri="{BB962C8B-B14F-4D97-AF65-F5344CB8AC3E}">
        <p14:creationId xmlns:p14="http://schemas.microsoft.com/office/powerpoint/2010/main" val="36998052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FAB3AC-B7BB-468D-89B5-DE15E20A85CA}" type="datetime1">
              <a:rPr lang="en-US" smtClean="0"/>
              <a:t>4/16/2026</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B44EC-D1D5-489E-90E0-E768BB02DA9D}" type="slidenum">
              <a:rPr lang="en-US" smtClean="0"/>
              <a:t>‹#›</a:t>
            </a:fld>
            <a:endParaRPr lang="en-US"/>
          </a:p>
        </p:txBody>
      </p:sp>
    </p:spTree>
    <p:extLst>
      <p:ext uri="{BB962C8B-B14F-4D97-AF65-F5344CB8AC3E}">
        <p14:creationId xmlns:p14="http://schemas.microsoft.com/office/powerpoint/2010/main" val="28023016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31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7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3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9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10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44.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4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13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49.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150.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5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57.png"/></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 Id="rId4" Type="http://schemas.openxmlformats.org/officeDocument/2006/relationships/image" Target="../media/image64.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556DB0-91DE-CA60-1EC6-E91B3F9FBCDF}"/>
              </a:ext>
            </a:extLst>
          </p:cNvPr>
          <p:cNvSpPr>
            <a:spLocks noGrp="1"/>
          </p:cNvSpPr>
          <p:nvPr>
            <p:ph idx="1"/>
          </p:nvPr>
        </p:nvSpPr>
        <p:spPr>
          <a:xfrm>
            <a:off x="208722" y="606287"/>
            <a:ext cx="11857382" cy="5519877"/>
          </a:xfrm>
        </p:spPr>
        <p:txBody>
          <a:bodyPr>
            <a:normAutofit/>
          </a:bodyPr>
          <a:lstStyle/>
          <a:p>
            <a:pPr marL="0" indent="0" algn="ctr">
              <a:lnSpc>
                <a:spcPct val="150000"/>
              </a:lnSpc>
              <a:buNone/>
            </a:pPr>
            <a:r>
              <a:rPr lang="en-US" b="1" dirty="0">
                <a:solidFill>
                  <a:schemeClr val="tx2"/>
                </a:solidFill>
                <a:latin typeface="Times New Roman" panose="02020603050405020304" pitchFamily="18" charset="0"/>
                <a:cs typeface="Times New Roman" panose="02020603050405020304" pitchFamily="18" charset="0"/>
              </a:rPr>
              <a:t>Basic Principles of Process Calculations in Chemical Engineering (ChEg2106)</a:t>
            </a:r>
            <a:endParaRPr lang="en-US" altLang="en-US" b="1" dirty="0">
              <a:solidFill>
                <a:schemeClr val="tx2"/>
              </a:solidFill>
              <a:latin typeface="Times New Roman" panose="02020603050405020304" pitchFamily="18" charset="0"/>
              <a:cs typeface="Times New Roman" panose="02020603050405020304" pitchFamily="18" charset="0"/>
            </a:endParaRPr>
          </a:p>
          <a:p>
            <a:pPr marL="0" indent="0" algn="ctr">
              <a:lnSpc>
                <a:spcPct val="150000"/>
              </a:lnSpc>
              <a:buNone/>
            </a:pPr>
            <a:r>
              <a:rPr lang="en-US" sz="2400" b="1" dirty="0">
                <a:solidFill>
                  <a:srgbClr val="FF0000"/>
                </a:solidFill>
                <a:latin typeface="Times New Roman" panose="02020603050405020304" pitchFamily="18" charset="0"/>
                <a:cs typeface="Times New Roman" panose="02020603050405020304" pitchFamily="18" charset="0"/>
              </a:rPr>
              <a:t>Prerequisites: No prerequisite for this course</a:t>
            </a:r>
          </a:p>
          <a:p>
            <a:pPr marL="0" indent="0" algn="ctr">
              <a:lnSpc>
                <a:spcPct val="150000"/>
              </a:lnSpc>
              <a:buNone/>
            </a:pPr>
            <a:r>
              <a:rPr lang="en-US" sz="2400" b="1" dirty="0">
                <a:latin typeface="Times New Roman" panose="02020603050405020304" pitchFamily="18" charset="0"/>
                <a:ea typeface="SimSun" panose="02010600030101010101" pitchFamily="2" charset="-122"/>
                <a:cs typeface="Times New Roman" panose="02020603050405020304" pitchFamily="18" charset="0"/>
              </a:rPr>
              <a:t>Lecture  6</a:t>
            </a:r>
            <a:r>
              <a:rPr lang="en-US" sz="24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 Material Balances for Combustion Systems</a:t>
            </a:r>
          </a:p>
          <a:p>
            <a:pPr marL="0" indent="0" algn="ctr">
              <a:lnSpc>
                <a:spcPct val="150000"/>
              </a:lnSpc>
              <a:buNone/>
            </a:pPr>
            <a:r>
              <a:rPr lang="en-US" altLang="en-US" sz="2400" b="1" dirty="0">
                <a:solidFill>
                  <a:srgbClr val="002060"/>
                </a:solidFill>
                <a:latin typeface="Times New Roman" panose="02020603050405020304" pitchFamily="18" charset="0"/>
                <a:ea typeface="SimSun" panose="02010600030101010101" pitchFamily="2" charset="-122"/>
                <a:cs typeface="Times New Roman" panose="02020603050405020304" pitchFamily="18" charset="0"/>
              </a:rPr>
              <a:t>Week 6</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lgn="ctr">
              <a:lnSpc>
                <a:spcPct val="150000"/>
              </a:lnSpc>
              <a:buNone/>
              <a:defRPr/>
            </a:pPr>
            <a:r>
              <a:rPr lang="en-US" altLang="en-US" sz="2400" dirty="0">
                <a:solidFill>
                  <a:prstClr val="black"/>
                </a:solidFill>
                <a:latin typeface="Times New Roman" panose="02020603050405020304" pitchFamily="18" charset="0"/>
                <a:cs typeface="Times New Roman" panose="02020603050405020304" pitchFamily="18" charset="0"/>
              </a:rPr>
              <a:t>Lecturer: Adamu </a:t>
            </a:r>
            <a:r>
              <a:rPr lang="en-US" altLang="en-US" sz="2400" dirty="0" err="1">
                <a:solidFill>
                  <a:prstClr val="black"/>
                </a:solidFill>
                <a:latin typeface="Times New Roman" panose="02020603050405020304" pitchFamily="18" charset="0"/>
                <a:cs typeface="Times New Roman" panose="02020603050405020304" pitchFamily="18" charset="0"/>
              </a:rPr>
              <a:t>Esubalew</a:t>
            </a:r>
            <a:r>
              <a:rPr lang="en-US" altLang="en-US" sz="2400" dirty="0">
                <a:solidFill>
                  <a:prstClr val="black"/>
                </a:solidFill>
                <a:latin typeface="Times New Roman" panose="02020603050405020304" pitchFamily="18" charset="0"/>
                <a:cs typeface="Times New Roman" panose="02020603050405020304" pitchFamily="18" charset="0"/>
              </a:rPr>
              <a:t> (</a:t>
            </a:r>
            <a:r>
              <a:rPr lang="en-US" altLang="en-US" sz="2400" b="1" dirty="0">
                <a:solidFill>
                  <a:prstClr val="black"/>
                </a:solidFill>
                <a:latin typeface="Times New Roman" panose="02020603050405020304" pitchFamily="18" charset="0"/>
                <a:cs typeface="Times New Roman" panose="02020603050405020304" pitchFamily="18" charset="0"/>
              </a:rPr>
              <a:t>PhD, </a:t>
            </a:r>
            <a:r>
              <a:rPr lang="en-US" altLang="en-US" sz="2400" b="1" dirty="0" err="1">
                <a:solidFill>
                  <a:prstClr val="black"/>
                </a:solidFill>
                <a:latin typeface="Times New Roman" panose="02020603050405020304" pitchFamily="18" charset="0"/>
                <a:cs typeface="Times New Roman" panose="02020603050405020304" pitchFamily="18" charset="0"/>
              </a:rPr>
              <a:t>ChEg</a:t>
            </a:r>
            <a:r>
              <a:rPr lang="en-US" altLang="en-US" sz="2400" dirty="0">
                <a:solidFill>
                  <a:prstClr val="black"/>
                </a:solidFill>
                <a:latin typeface="Times New Roman" panose="02020603050405020304" pitchFamily="18" charset="0"/>
                <a:cs typeface="Times New Roman" panose="02020603050405020304" pitchFamily="18" charset="0"/>
              </a:rPr>
              <a:t>)  </a:t>
            </a:r>
          </a:p>
          <a:p>
            <a:pPr marL="0" indent="0" algn="ctr">
              <a:lnSpc>
                <a:spcPct val="150000"/>
              </a:lnSpc>
              <a:buNone/>
              <a:defRPr/>
            </a:pPr>
            <a:r>
              <a:rPr lang="en-US" altLang="en-US" sz="2400" b="1" dirty="0">
                <a:solidFill>
                  <a:prstClr val="black"/>
                </a:solidFill>
                <a:latin typeface="Times New Roman" panose="02020603050405020304" pitchFamily="18" charset="0"/>
                <a:cs typeface="Times New Roman" panose="02020603050405020304" pitchFamily="18" charset="0"/>
              </a:rPr>
              <a:t>Addis Ababa,  Ethiopia </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0F982BD8-B2B1-34E8-6544-30E4B2C29BDE}"/>
              </a:ext>
            </a:extLst>
          </p:cNvPr>
          <p:cNvCxnSpPr>
            <a:cxnSpLocks/>
          </p:cNvCxnSpPr>
          <p:nvPr/>
        </p:nvCxnSpPr>
        <p:spPr>
          <a:xfrm>
            <a:off x="-84083" y="501649"/>
            <a:ext cx="12276083"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D04508E-4B93-C14E-37DA-C8F0D6D9B7E9}"/>
              </a:ext>
            </a:extLst>
          </p:cNvPr>
          <p:cNvCxnSpPr>
            <a:cxnSpLocks/>
          </p:cNvCxnSpPr>
          <p:nvPr/>
        </p:nvCxnSpPr>
        <p:spPr>
          <a:xfrm>
            <a:off x="0" y="6221896"/>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CB43BC80-4F79-A0E5-50B6-B31BAFEF89B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05374042"/>
      </p:ext>
    </p:extLst>
  </p:cSld>
  <p:clrMapOvr>
    <a:masterClrMapping/>
  </p:clrMapOvr>
  <mc:AlternateContent xmlns:mc="http://schemas.openxmlformats.org/markup-compatibility/2006" xmlns:p14="http://schemas.microsoft.com/office/powerpoint/2010/main">
    <mc:Choice Requires="p14">
      <p:transition spd="slow" p14:dur="2000" advTm="31965"/>
    </mc:Choice>
    <mc:Fallback xmlns="">
      <p:transition spd="slow" advTm="3196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51154-E000-0490-8F14-4B2881B610D3}"/>
              </a:ext>
            </a:extLst>
          </p:cNvPr>
          <p:cNvSpPr>
            <a:spLocks noGrp="1"/>
          </p:cNvSpPr>
          <p:nvPr>
            <p:ph type="title"/>
          </p:nvPr>
        </p:nvSpPr>
        <p:spPr>
          <a:xfrm>
            <a:off x="420756" y="123402"/>
            <a:ext cx="10972800" cy="550310"/>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Lecture 5  Discussion points: Revision</a:t>
            </a:r>
          </a:p>
        </p:txBody>
      </p:sp>
      <p:sp>
        <p:nvSpPr>
          <p:cNvPr id="3" name="Content Placeholder 2">
            <a:extLst>
              <a:ext uri="{FF2B5EF4-FFF2-40B4-BE49-F238E27FC236}">
                <a16:creationId xmlns:a16="http://schemas.microsoft.com/office/drawing/2014/main" id="{BD99ED46-AE2D-B79F-7EA3-138304BB99C2}"/>
              </a:ext>
            </a:extLst>
          </p:cNvPr>
          <p:cNvSpPr>
            <a:spLocks noGrp="1"/>
          </p:cNvSpPr>
          <p:nvPr>
            <p:ph idx="1"/>
          </p:nvPr>
        </p:nvSpPr>
        <p:spPr>
          <a:xfrm>
            <a:off x="218661" y="855755"/>
            <a:ext cx="11797748" cy="5180759"/>
          </a:xfrm>
        </p:spPr>
        <p:txBody>
          <a:bodyPr>
            <a:normAutofit/>
          </a:bodyPr>
          <a:lstStyle/>
          <a:p>
            <a:pPr marL="0" indent="0">
              <a:buNone/>
            </a:pPr>
            <a:r>
              <a:rPr lang="en-US" sz="2400" b="1" dirty="0">
                <a:solidFill>
                  <a:srgbClr val="7030A0"/>
                </a:solidFill>
                <a:latin typeface="Times New Roman" panose="02020603050405020304" pitchFamily="18" charset="0"/>
                <a:ea typeface="Tahoma" pitchFamily="34" charset="0"/>
                <a:cs typeface="Times New Roman" panose="02020603050405020304" pitchFamily="18" charset="0"/>
              </a:rPr>
              <a:t>Lecture 5</a:t>
            </a:r>
            <a:r>
              <a:rPr lang="en-US" sz="2400" b="1" dirty="0">
                <a:latin typeface="Times New Roman" panose="02020603050405020304" pitchFamily="18" charset="0"/>
                <a:ea typeface="Tahoma" pitchFamily="34" charset="0"/>
                <a:cs typeface="Times New Roman" panose="02020603050405020304" pitchFamily="18" charset="0"/>
              </a:rPr>
              <a:t>:</a:t>
            </a:r>
            <a:r>
              <a:rPr lang="en-US" sz="2400" b="1" dirty="0">
                <a:solidFill>
                  <a:prstClr val="black"/>
                </a:solidFill>
                <a:latin typeface="Times New Roman" panose="02020603050405020304" pitchFamily="18" charset="0"/>
                <a:ea typeface="SimSun" panose="02010600030101010101" pitchFamily="2" charset="-122"/>
                <a:cs typeface="Times New Roman" panose="02020603050405020304" pitchFamily="18" charset="0"/>
              </a:rPr>
              <a:t> Material balances with chemical reaction</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Introduction to material balances (MBs) with chemical reaction</a:t>
            </a:r>
            <a:endParaRPr lang="en-US" sz="2400" b="1" dirty="0">
              <a:solidFill>
                <a:srgbClr val="7030A0"/>
              </a:solidFill>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Problem-solving techniques for MBs with chemical reaction</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Material balances with chemical reaction</a:t>
            </a:r>
            <a:endParaRPr lang="en-US" sz="2400" b="1" dirty="0">
              <a:solidFill>
                <a:prstClr val="black"/>
              </a:solidFill>
              <a:latin typeface="Times New Roman" panose="02020603050405020304" pitchFamily="18" charset="0"/>
              <a:ea typeface="SimSun" panose="02010600030101010101" pitchFamily="2" charset="-122"/>
              <a:cs typeface="Times New Roman" panose="02020603050405020304" pitchFamily="18" charset="0"/>
            </a:endParaRPr>
          </a:p>
          <a:p>
            <a:pPr marL="0" indent="0">
              <a:buNone/>
            </a:pPr>
            <a:r>
              <a:rPr lang="en-US" sz="2400" b="1" dirty="0">
                <a:latin typeface="Times New Roman" panose="02020603050405020304" pitchFamily="18" charset="0"/>
                <a:ea typeface="Tahoma" pitchFamily="34" charset="0"/>
                <a:cs typeface="Times New Roman" panose="02020603050405020304" pitchFamily="18" charset="0"/>
              </a:rPr>
              <a:t>Main points:</a:t>
            </a:r>
            <a:endParaRPr lang="en-US" sz="2400" b="1" dirty="0">
              <a:solidFill>
                <a:srgbClr val="002060"/>
              </a:solidFill>
              <a:latin typeface="Times New Roman" panose="02020603050405020304" pitchFamily="18" charset="0"/>
              <a:cs typeface="Times New Roman" panose="02020603050405020304" pitchFamily="18" charset="0"/>
            </a:endParaRPr>
          </a:p>
          <a:p>
            <a:pPr marL="457200"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MBs with chemical reaction accounts rate of generation/consumption  of species. </a:t>
            </a:r>
          </a:p>
          <a:p>
            <a:pPr marL="457200"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To determine MBs with chemical reaction, chemical equations must be balanced. </a:t>
            </a:r>
          </a:p>
          <a:p>
            <a:pPr marL="457200"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remaining amounts of species can be determined by extent of reaction.</a:t>
            </a: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864A86DE-7E29-A427-A715-EEB7E0C25370}"/>
              </a:ext>
            </a:extLst>
          </p:cNvPr>
          <p:cNvCxnSpPr>
            <a:cxnSpLocks/>
          </p:cNvCxnSpPr>
          <p:nvPr/>
        </p:nvCxnSpPr>
        <p:spPr>
          <a:xfrm>
            <a:off x="-23191" y="720067"/>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05105BDF-E794-A06B-70A4-1DB293CEA9CB}"/>
              </a:ext>
            </a:extLst>
          </p:cNvPr>
          <p:cNvCxnSpPr>
            <a:cxnSpLocks/>
          </p:cNvCxnSpPr>
          <p:nvPr/>
        </p:nvCxnSpPr>
        <p:spPr>
          <a:xfrm>
            <a:off x="0" y="6172200"/>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F99A86D-982C-8DC8-AC10-722F1CB4FFF4}"/>
              </a:ext>
            </a:extLst>
          </p:cNvPr>
          <p:cNvSpPr>
            <a:spLocks noGrp="1"/>
          </p:cNvSpPr>
          <p:nvPr>
            <p:ph type="sldNum" sz="quarter" idx="12"/>
          </p:nvPr>
        </p:nvSpPr>
        <p:spPr>
          <a:xfrm>
            <a:off x="3124200" y="6307888"/>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76814259"/>
      </p:ext>
    </p:extLst>
  </p:cSld>
  <p:clrMapOvr>
    <a:masterClrMapping/>
  </p:clrMapOvr>
  <mc:AlternateContent xmlns:mc="http://schemas.openxmlformats.org/markup-compatibility/2006" xmlns:p14="http://schemas.microsoft.com/office/powerpoint/2010/main">
    <mc:Choice Requires="p14">
      <p:transition spd="slow" p14:dur="2000" advTm="90642"/>
    </mc:Choice>
    <mc:Fallback xmlns="">
      <p:transition spd="slow" advTm="9064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EBF38-544A-8EE5-AD8B-AA21419164C3}"/>
              </a:ext>
            </a:extLst>
          </p:cNvPr>
          <p:cNvSpPr>
            <a:spLocks noGrp="1"/>
          </p:cNvSpPr>
          <p:nvPr>
            <p:ph type="ctrTitle"/>
          </p:nvPr>
        </p:nvSpPr>
        <p:spPr>
          <a:xfrm>
            <a:off x="917713" y="247719"/>
            <a:ext cx="9144000" cy="607046"/>
          </a:xfrm>
        </p:spPr>
        <p:txBody>
          <a:bodyPr>
            <a:norm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Lecture learning outcomes</a:t>
            </a:r>
          </a:p>
        </p:txBody>
      </p:sp>
      <p:sp>
        <p:nvSpPr>
          <p:cNvPr id="3" name="Subtitle 2">
            <a:extLst>
              <a:ext uri="{FF2B5EF4-FFF2-40B4-BE49-F238E27FC236}">
                <a16:creationId xmlns:a16="http://schemas.microsoft.com/office/drawing/2014/main" id="{0CC4F33A-9149-0227-9A78-6CDA752DD824}"/>
              </a:ext>
            </a:extLst>
          </p:cNvPr>
          <p:cNvSpPr>
            <a:spLocks noGrp="1"/>
          </p:cNvSpPr>
          <p:nvPr>
            <p:ph type="subTitle" idx="1"/>
          </p:nvPr>
        </p:nvSpPr>
        <p:spPr>
          <a:xfrm>
            <a:off x="427383" y="1083366"/>
            <a:ext cx="11420060" cy="4760843"/>
          </a:xfrm>
        </p:spPr>
        <p:txBody>
          <a:bodyPr>
            <a:normAutofit/>
          </a:bodyPr>
          <a:lstStyle/>
          <a:p>
            <a:pPr algn="just">
              <a:lnSpc>
                <a:spcPct val="150000"/>
              </a:lnSpc>
            </a:pPr>
            <a:r>
              <a:rPr lang="en-US" dirty="0">
                <a:solidFill>
                  <a:prstClr val="black"/>
                </a:solidFill>
                <a:latin typeface="Times New Roman" panose="02020603050405020304" pitchFamily="18" charset="0"/>
                <a:cs typeface="Times New Roman" panose="02020603050405020304" pitchFamily="18" charset="0"/>
              </a:rPr>
              <a:t>At the end of the lecture, you will be able to:</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explain the characteristics of combustion systems,</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identify the extent of reaction, limiting and excess reactants for combustion reactions,</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describe problem-solving techniques of material balances for combustion reactions, and</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determine material balances for combustion reactions at steady state condition</a:t>
            </a:r>
            <a:r>
              <a:rPr lang="en-US" dirty="0"/>
              <a:t>.</a:t>
            </a:r>
          </a:p>
        </p:txBody>
      </p:sp>
      <p:cxnSp>
        <p:nvCxnSpPr>
          <p:cNvPr id="4" name="Straight Connector 3">
            <a:extLst>
              <a:ext uri="{FF2B5EF4-FFF2-40B4-BE49-F238E27FC236}">
                <a16:creationId xmlns:a16="http://schemas.microsoft.com/office/drawing/2014/main" id="{7F9B71B8-C071-8FFE-8780-3F02404F071B}"/>
              </a:ext>
            </a:extLst>
          </p:cNvPr>
          <p:cNvCxnSpPr>
            <a:cxnSpLocks/>
          </p:cNvCxnSpPr>
          <p:nvPr/>
        </p:nvCxnSpPr>
        <p:spPr>
          <a:xfrm>
            <a:off x="-44726" y="928790"/>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8B8FC13-2AE5-0584-861C-0A66CEF54B7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4007BEA-C51A-C9B2-36E5-61D8A26B286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82679811"/>
      </p:ext>
    </p:extLst>
  </p:cSld>
  <p:clrMapOvr>
    <a:masterClrMapping/>
  </p:clrMapOvr>
  <mc:AlternateContent xmlns:mc="http://schemas.openxmlformats.org/markup-compatibility/2006" xmlns:p14="http://schemas.microsoft.com/office/powerpoint/2010/main">
    <mc:Choice Requires="p14">
      <p:transition spd="slow" p14:dur="2000" advTm="34803"/>
    </mc:Choice>
    <mc:Fallback xmlns="">
      <p:transition spd="slow" advTm="3480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DA375-6BEF-998E-5407-A011C284693F}"/>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Presentation outlines </a:t>
            </a:r>
            <a:endParaRPr lang="en-US" sz="3200" dirty="0"/>
          </a:p>
        </p:txBody>
      </p:sp>
      <p:sp>
        <p:nvSpPr>
          <p:cNvPr id="3" name="Content Placeholder 2">
            <a:extLst>
              <a:ext uri="{FF2B5EF4-FFF2-40B4-BE49-F238E27FC236}">
                <a16:creationId xmlns:a16="http://schemas.microsoft.com/office/drawing/2014/main" id="{73A1EC38-F896-F910-3C25-5762231B7500}"/>
              </a:ext>
            </a:extLst>
          </p:cNvPr>
          <p:cNvSpPr>
            <a:spLocks noGrp="1"/>
          </p:cNvSpPr>
          <p:nvPr>
            <p:ph idx="1"/>
          </p:nvPr>
        </p:nvSpPr>
        <p:spPr>
          <a:xfrm>
            <a:off x="609599" y="1123121"/>
            <a:ext cx="11337235" cy="5003043"/>
          </a:xfrm>
        </p:spPr>
        <p:txBody>
          <a:bodyPr>
            <a:normAutofit/>
          </a:bodyPr>
          <a:lstStyle/>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Introduction to combustion systems</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Key  terms for combustion systems </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Problem-solving techniques of material balances for combustion systems</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Material balances for combustion systems</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Summary</a:t>
            </a:r>
            <a:endParaRPr lang="en-US" sz="24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
            </a:pPr>
            <a:endParaRPr lang="en-US" sz="2400" b="1" dirty="0">
              <a:solidFill>
                <a:srgbClr val="7030A0"/>
              </a:solidFill>
              <a:highlight>
                <a:srgbClr val="FFFF00"/>
              </a:highlight>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9ED06296-E12D-5C9A-59F4-2C2FF592F68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D76C92F-8EDB-6A95-2D89-F2DC272E09C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B87B3DB-D351-D520-92C8-704C3802082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97195016"/>
      </p:ext>
    </p:extLst>
  </p:cSld>
  <p:clrMapOvr>
    <a:masterClrMapping/>
  </p:clrMapOvr>
  <mc:AlternateContent xmlns:mc="http://schemas.openxmlformats.org/markup-compatibility/2006" xmlns:p14="http://schemas.microsoft.com/office/powerpoint/2010/main">
    <mc:Choice Requires="p14">
      <p:transition spd="slow" p14:dur="2000" advTm="67213"/>
    </mc:Choice>
    <mc:Fallback xmlns="">
      <p:transition spd="slow" advTm="6721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53033D-1A5F-A408-03E6-D223FA7388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C99072-3A79-B581-FD2D-1A5FF16CD6A4}"/>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6.1. Introduction to combustion systems</a:t>
            </a:r>
            <a:endParaRPr lang="en-US" sz="3200" dirty="0"/>
          </a:p>
        </p:txBody>
      </p:sp>
      <p:sp>
        <p:nvSpPr>
          <p:cNvPr id="3" name="Content Placeholder 2">
            <a:extLst>
              <a:ext uri="{FF2B5EF4-FFF2-40B4-BE49-F238E27FC236}">
                <a16:creationId xmlns:a16="http://schemas.microsoft.com/office/drawing/2014/main" id="{110BA4CE-C0C2-6B2A-1569-15789048EF8E}"/>
              </a:ext>
            </a:extLst>
          </p:cNvPr>
          <p:cNvSpPr>
            <a:spLocks noGrp="1"/>
          </p:cNvSpPr>
          <p:nvPr>
            <p:ph idx="1"/>
          </p:nvPr>
        </p:nvSpPr>
        <p:spPr>
          <a:xfrm>
            <a:off x="540024" y="854766"/>
            <a:ext cx="11466445" cy="5107124"/>
          </a:xfrm>
        </p:spPr>
        <p:txBody>
          <a:bodyPr>
            <a:normAutofit lnSpcReduction="100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Combustion systems are the combustion of fuels with oxygen  to generate electricity in utility power stations, and to operate engines.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A combustion reaction is a specific type of chemical reaction that involves the rapid oxidation of a fuel with oxygen resulting in release of energy in the form of heat and light.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combustion reaction products are usually CO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 for complete combustion.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incomplete combustion, combustion reaction can produce carbon monoxide (CO), dust, and other hydrocarbons.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Combustion reaction is generally used for energy production in engines, power plants, heating systems, and in various industrial processes.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99061FCE-73F6-15BF-57AF-D89B2744CF1A}"/>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3A607D1B-8311-FE9A-194D-D75CAFCC4357}"/>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1264A89-1FCD-D325-A708-104E28F5764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16851468"/>
      </p:ext>
    </p:extLst>
  </p:cSld>
  <p:clrMapOvr>
    <a:masterClrMapping/>
  </p:clrMapOvr>
  <mc:AlternateContent xmlns:mc="http://schemas.openxmlformats.org/markup-compatibility/2006" xmlns:p14="http://schemas.microsoft.com/office/powerpoint/2010/main">
    <mc:Choice Requires="p14">
      <p:transition spd="slow" p14:dur="2000" advTm="83880"/>
    </mc:Choice>
    <mc:Fallback xmlns="">
      <p:transition spd="slow" advTm="8388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4D0F3-C3BB-C940-4756-A4BEF9B113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6FCC61-869B-2157-4443-D890CBBB37A5}"/>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3120F417-B1F3-F486-34D7-CAC8D0E46041}"/>
              </a:ext>
            </a:extLst>
          </p:cNvPr>
          <p:cNvSpPr>
            <a:spLocks noGrp="1"/>
          </p:cNvSpPr>
          <p:nvPr>
            <p:ph idx="1"/>
          </p:nvPr>
        </p:nvSpPr>
        <p:spPr>
          <a:xfrm>
            <a:off x="374374" y="950602"/>
            <a:ext cx="11602277" cy="501128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Some typical examples of combustion systems are the combustion of coal and natural gas to generate electricity in utility power stations, and the combustion of gasoline or diesel fuel to operate engines.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Most of the fuels used in power plant combustion furnaces are: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coal (carbon, some hydrogen and sulfur, and various non-combustible materials),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fuel oil (mostly high molecular weight hydrocarbons, some sulfur),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gaseous fuel (such as natural gas which is primarily methane), or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liquefied petroleum gas which is usually propane and/or butane.</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A0AB1022-5AD8-864B-F07F-C01424B1100E}"/>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CEC4D614-D7A3-D899-DBE0-7C9CDECC08B3}"/>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EC4205F-7754-35D3-F651-D7E9EDFB48F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66823644"/>
      </p:ext>
    </p:extLst>
  </p:cSld>
  <p:clrMapOvr>
    <a:masterClrMapping/>
  </p:clrMapOvr>
  <mc:AlternateContent xmlns:mc="http://schemas.openxmlformats.org/markup-compatibility/2006" xmlns:p14="http://schemas.microsoft.com/office/powerpoint/2010/main">
    <mc:Choice Requires="p14">
      <p:transition spd="slow" p14:dur="2000" advTm="68164"/>
    </mc:Choice>
    <mc:Fallback xmlns="">
      <p:transition spd="slow" advTm="6816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6E10AA-9D17-6B07-A099-7787002756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2CA113-AE04-D62B-ABDE-2BA1DB3CBA2C}"/>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1DDD4A86-E709-186A-39D7-87CEA0DE060D}"/>
              </a:ext>
            </a:extLst>
          </p:cNvPr>
          <p:cNvSpPr>
            <a:spLocks noGrp="1"/>
          </p:cNvSpPr>
          <p:nvPr>
            <p:ph idx="1"/>
          </p:nvPr>
        </p:nvSpPr>
        <p:spPr>
          <a:xfrm>
            <a:off x="374374" y="950602"/>
            <a:ext cx="11602277" cy="501128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Combustion reaction can lead to significant environmental concerns due to emissions of greenhouse gas (CO₂), pollutants (NO</a:t>
            </a:r>
            <a:r>
              <a:rPr lang="en-US" sz="2400" baseline="-25000"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SO</a:t>
            </a:r>
            <a:r>
              <a:rPr lang="en-US" sz="2400" baseline="-25000" dirty="0" err="1">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and particulate matter.</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Improving combustion efficiency is crucial for reducing fuel consumption and emissions.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Optimizing the air-to-fuel ratio is used to ensure complete combustion; and proper air supply is required to prevent accumulation of unburned fuels.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Combustion systems must be designed with safety in mind to prevent accidents such as explosions or fires.</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3890FF96-A639-174C-D288-C6E2D1BFDD7A}"/>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F0D7BA7-A9FA-EF88-339C-F7BBF987F440}"/>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6421C4E-74A6-6253-BFB0-D4F6F857E31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3844461"/>
      </p:ext>
    </p:extLst>
  </p:cSld>
  <p:clrMapOvr>
    <a:masterClrMapping/>
  </p:clrMapOvr>
  <mc:AlternateContent xmlns:mc="http://schemas.openxmlformats.org/markup-compatibility/2006" xmlns:p14="http://schemas.microsoft.com/office/powerpoint/2010/main">
    <mc:Choice Requires="p14">
      <p:transition spd="slow" p14:dur="2000" advTm="68475"/>
    </mc:Choice>
    <mc:Fallback xmlns="">
      <p:transition spd="slow" advTm="6847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CBE41-1662-400C-985A-6B91C90FD2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30C856-866C-AC14-A1BD-791A4CB449AF}"/>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745EDB05-1700-EE50-C7FF-E21C3CBFAA7F}"/>
              </a:ext>
            </a:extLst>
          </p:cNvPr>
          <p:cNvSpPr>
            <a:spLocks noGrp="1"/>
          </p:cNvSpPr>
          <p:nvPr>
            <p:ph idx="1"/>
          </p:nvPr>
        </p:nvSpPr>
        <p:spPr>
          <a:xfrm>
            <a:off x="374374" y="950602"/>
            <a:ext cx="11602277" cy="501128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Material balances (MBs) in a combustion process involves accounting for all the inputs and outputs of materials in a combustion reaction.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MBs ensures that the mass of the reactants equals the mass of the products.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general material balances equation for combustion reaction is governed by law of conservation of mass.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account the  generation of products or consumption of reactants, the combustion reaction MBs calculation is  performed in mole basis.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8D63CA3F-2AE4-4A47-F00E-FEC04DCB992E}"/>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6163EB7-8A61-EF96-95A9-1FD6936A5B6B}"/>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C3EE84F-F8E8-57B6-4025-1199078BBFC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42469205"/>
      </p:ext>
    </p:extLst>
  </p:cSld>
  <p:clrMapOvr>
    <a:masterClrMapping/>
  </p:clrMapOvr>
  <mc:AlternateContent xmlns:mc="http://schemas.openxmlformats.org/markup-compatibility/2006" xmlns:p14="http://schemas.microsoft.com/office/powerpoint/2010/main">
    <mc:Choice Requires="p14">
      <p:transition spd="slow" p14:dur="2000" advTm="46029"/>
    </mc:Choice>
    <mc:Fallback xmlns="">
      <p:transition spd="slow" advTm="4602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30EA05-C5CB-43EF-8A6C-8B4DEE0602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3D4068-B9EA-68F4-C66E-A6FE3C3A45F5}"/>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D9C31D10-2A8D-6ABE-B7FC-B53DAA206A91}"/>
              </a:ext>
            </a:extLst>
          </p:cNvPr>
          <p:cNvSpPr>
            <a:spLocks noGrp="1"/>
          </p:cNvSpPr>
          <p:nvPr>
            <p:ph idx="1"/>
          </p:nvPr>
        </p:nvSpPr>
        <p:spPr>
          <a:xfrm>
            <a:off x="258417" y="950602"/>
            <a:ext cx="11718235" cy="5011288"/>
          </a:xfrm>
        </p:spPr>
        <p:txBody>
          <a:bodyPr>
            <a:normAutofit/>
          </a:bodyPr>
          <a:lstStyle/>
          <a:p>
            <a:pPr algn="just">
              <a:lnSpc>
                <a:spcPct val="160000"/>
              </a:lnSpc>
              <a:buFont typeface="Wingdings" pitchFamily="2" charset="2"/>
              <a:buChar char="§"/>
            </a:pPr>
            <a:r>
              <a:rPr lang="en-US" sz="2400" dirty="0">
                <a:latin typeface="Times New Roman" panose="02020603050405020304" pitchFamily="18" charset="0"/>
                <a:cs typeface="Times New Roman" panose="02020603050405020304" pitchFamily="18" charset="0"/>
              </a:rPr>
              <a:t>If the combustion system is the reaction of oxygen with fuels containing 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C, and S,  it will generate product gases such as 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 CO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CO, and SO</a:t>
            </a:r>
            <a:r>
              <a:rPr lang="en-US" sz="2400" baseline="-25000" dirty="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associated with energy.</a:t>
            </a:r>
          </a:p>
          <a:p>
            <a:pPr algn="just">
              <a:lnSpc>
                <a:spcPct val="160000"/>
              </a:lnSpc>
              <a:buFont typeface="Wingdings" pitchFamily="2" charset="2"/>
              <a:buChar char="§"/>
            </a:pPr>
            <a:r>
              <a:rPr lang="en-US" sz="2400" dirty="0">
                <a:latin typeface="Times New Roman" panose="02020603050405020304" pitchFamily="18" charset="0"/>
                <a:cs typeface="Times New Roman" panose="02020603050405020304" pitchFamily="18" charset="0"/>
              </a:rPr>
              <a:t>If the reactant has 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the product stream of the flue gas will have water vapor molecule.</a:t>
            </a:r>
          </a:p>
          <a:p>
            <a:pPr algn="just">
              <a:lnSpc>
                <a:spcPct val="160000"/>
              </a:lnSpc>
              <a:buFont typeface="Wingdings" pitchFamily="2" charset="2"/>
              <a:buChar char="§"/>
            </a:pPr>
            <a:r>
              <a:rPr lang="en-US" sz="2400" dirty="0">
                <a:latin typeface="Times New Roman" panose="02020603050405020304" pitchFamily="18" charset="0"/>
                <a:cs typeface="Times New Roman" panose="02020603050405020304" pitchFamily="18" charset="0"/>
              </a:rPr>
              <a:t>If the reactant stream has C, N</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and S, the product stream of the flue gases will have carbon oxides, nitrogen oxides and sulfur oxides, respectively.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fuels constituents determine the types of product gases released to the environment.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quantity of each gas released is determined using material balances.</a:t>
            </a:r>
          </a:p>
        </p:txBody>
      </p:sp>
      <p:cxnSp>
        <p:nvCxnSpPr>
          <p:cNvPr id="5" name="Straight Connector 4">
            <a:extLst>
              <a:ext uri="{FF2B5EF4-FFF2-40B4-BE49-F238E27FC236}">
                <a16:creationId xmlns:a16="http://schemas.microsoft.com/office/drawing/2014/main" id="{D7002373-FFA6-BFB5-4FC2-7D5D70F93A04}"/>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D93A11A9-5F16-8C37-B8DC-69FDEF61E87A}"/>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0092820-5431-9B81-921E-3F0D7EACF85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9260958"/>
      </p:ext>
    </p:extLst>
  </p:cSld>
  <p:clrMapOvr>
    <a:masterClrMapping/>
  </p:clrMapOvr>
  <mc:AlternateContent xmlns:mc="http://schemas.openxmlformats.org/markup-compatibility/2006" xmlns:p14="http://schemas.microsoft.com/office/powerpoint/2010/main">
    <mc:Choice Requires="p14">
      <p:transition spd="slow" p14:dur="2000" advTm="78974"/>
    </mc:Choice>
    <mc:Fallback xmlns="">
      <p:transition spd="slow" advTm="7897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3C9E1-4C8F-D636-B551-DCE5884BFD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08125F-8C69-B52B-688E-7FAC5E340279}"/>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12FF2FF7-581E-0CB7-BC84-0DAA116FB0F5}"/>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Most combustion processes use air as the source of oxygen.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air as a source of oxygen, you can assume that air contains 79% N</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and 21% 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neglecting the other components that amount to a total of less than 1.0%, and that air has an average molecular weight of 29 g/mol.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Although a small amount of N</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oxidizes to NO and NO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gases called NO</a:t>
            </a:r>
            <a:r>
              <a:rPr lang="en-US" sz="2400" baseline="-25000"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a pollutant, the amount is so small that we treat N</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as a non-reacting component of air and fuel. </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Figure 6.1 </a:t>
            </a:r>
            <a:r>
              <a:rPr lang="en-US" sz="2400" dirty="0">
                <a:latin typeface="Times New Roman" panose="02020603050405020304" pitchFamily="18" charset="0"/>
                <a:cs typeface="Times New Roman" panose="02020603050405020304" pitchFamily="18" charset="0"/>
              </a:rPr>
              <a:t>shows how the CO (unburned hydrocarbons), and NO</a:t>
            </a:r>
            <a:r>
              <a:rPr lang="en-US" sz="2400" baseline="-25000"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vary with the air-fuel ratio in combustion.</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C9353A7B-E7C1-2F07-A75C-D227D3D54279}"/>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D4566FB8-B990-2461-0CBE-568327F07C61}"/>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EFDD4C6-BDF0-D50C-F123-DA767AB163F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56296422"/>
      </p:ext>
    </p:extLst>
  </p:cSld>
  <p:clrMapOvr>
    <a:masterClrMapping/>
  </p:clrMapOvr>
  <mc:AlternateContent xmlns:mc="http://schemas.openxmlformats.org/markup-compatibility/2006" xmlns:p14="http://schemas.microsoft.com/office/powerpoint/2010/main">
    <mc:Choice Requires="p14">
      <p:transition spd="slow" p14:dur="2000" advTm="83433"/>
    </mc:Choice>
    <mc:Fallback xmlns="">
      <p:transition spd="slow" advTm="8343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6E438-0909-4D93-62AC-2471A53E0C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E84AA6-8D59-5324-450D-3D67FD8EFE25}"/>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A0758056-FE1D-96F0-89A3-BFC1D6C6E20C}"/>
              </a:ext>
            </a:extLst>
          </p:cNvPr>
          <p:cNvSpPr>
            <a:spLocks noGrp="1"/>
          </p:cNvSpPr>
          <p:nvPr>
            <p:ph idx="1"/>
          </p:nvPr>
        </p:nvSpPr>
        <p:spPr>
          <a:xfrm>
            <a:off x="540025" y="896110"/>
            <a:ext cx="11337235" cy="5065780"/>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Figure 6.1 </a:t>
            </a:r>
            <a:r>
              <a:rPr lang="en-US" sz="2400" dirty="0">
                <a:latin typeface="Times New Roman" panose="02020603050405020304" pitchFamily="18" charset="0"/>
                <a:cs typeface="Times New Roman" panose="02020603050405020304" pitchFamily="18" charset="0"/>
              </a:rPr>
              <a:t>shows how the CO and NO</a:t>
            </a:r>
            <a:r>
              <a:rPr lang="en-US" sz="2400" baseline="-25000"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vary with the air-fuel ratio in combustion of natural gas</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237)</a:t>
            </a:r>
            <a:r>
              <a:rPr lang="en-US" sz="2400" dirty="0">
                <a:latin typeface="Times New Roman" panose="02020603050405020304" pitchFamily="18" charset="0"/>
                <a:cs typeface="Times New Roman" panose="02020603050405020304" pitchFamily="18" charset="0"/>
              </a:rPr>
              <a:t>.</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18C7A998-E46A-C99E-ADDB-7B693A3B9AD3}"/>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5EAC28B-09C7-478F-4674-39CE549C4489}"/>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347F533-BA5B-8351-48B8-D83A23205A3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0" name="Picture 9">
            <a:extLst>
              <a:ext uri="{FF2B5EF4-FFF2-40B4-BE49-F238E27FC236}">
                <a16:creationId xmlns:a16="http://schemas.microsoft.com/office/drawing/2014/main" id="{FAE34EBA-5E58-B7BE-060C-190B253A5103}"/>
              </a:ext>
            </a:extLst>
          </p:cNvPr>
          <p:cNvPicPr>
            <a:picLocks noChangeAspect="1"/>
          </p:cNvPicPr>
          <p:nvPr/>
        </p:nvPicPr>
        <p:blipFill>
          <a:blip r:embed="rId2"/>
          <a:srcRect l="9370" r="7409"/>
          <a:stretch>
            <a:fillRect/>
          </a:stretch>
        </p:blipFill>
        <p:spPr>
          <a:xfrm>
            <a:off x="1232452" y="2075682"/>
            <a:ext cx="4492488" cy="3886207"/>
          </a:xfrm>
          <a:prstGeom prst="rect">
            <a:avLst/>
          </a:prstGeom>
        </p:spPr>
      </p:pic>
      <p:sp>
        <p:nvSpPr>
          <p:cNvPr id="12" name="TextBox 11">
            <a:extLst>
              <a:ext uri="{FF2B5EF4-FFF2-40B4-BE49-F238E27FC236}">
                <a16:creationId xmlns:a16="http://schemas.microsoft.com/office/drawing/2014/main" id="{7C7025C7-6FFB-01E0-B061-CF8A07EE4591}"/>
              </a:ext>
            </a:extLst>
          </p:cNvPr>
          <p:cNvSpPr txBox="1"/>
          <p:nvPr/>
        </p:nvSpPr>
        <p:spPr>
          <a:xfrm>
            <a:off x="6357731" y="2339775"/>
            <a:ext cx="4601817" cy="1141146"/>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Figure 6.1 </a:t>
            </a:r>
            <a:r>
              <a:rPr lang="en-US" sz="2400" dirty="0">
                <a:latin typeface="Times New Roman" panose="02020603050405020304" pitchFamily="18" charset="0"/>
                <a:cs typeface="Times New Roman" panose="02020603050405020304" pitchFamily="18" charset="0"/>
              </a:rPr>
              <a:t>CO and NO</a:t>
            </a:r>
            <a:r>
              <a:rPr lang="en-US" sz="2400" baseline="-25000"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vary with the air-fuel ratio in combustion</a:t>
            </a:r>
            <a:endParaRPr lang="en-US" sz="2400" dirty="0"/>
          </a:p>
        </p:txBody>
      </p:sp>
    </p:spTree>
    <p:extLst>
      <p:ext uri="{BB962C8B-B14F-4D97-AF65-F5344CB8AC3E}">
        <p14:creationId xmlns:p14="http://schemas.microsoft.com/office/powerpoint/2010/main" val="2051104110"/>
      </p:ext>
    </p:extLst>
  </p:cSld>
  <p:clrMapOvr>
    <a:masterClrMapping/>
  </p:clrMapOvr>
  <mc:AlternateContent xmlns:mc="http://schemas.openxmlformats.org/markup-compatibility/2006" xmlns:p14="http://schemas.microsoft.com/office/powerpoint/2010/main">
    <mc:Choice Requires="p14">
      <p:transition spd="slow" p14:dur="2000" advTm="146062"/>
    </mc:Choice>
    <mc:Fallback xmlns="">
      <p:transition spd="slow" advTm="14606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0C266C-C52A-E9E4-80F4-47FAA61B65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A778FD-A0AF-1BE0-3B8B-BAD246A61213}"/>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BFAB7D8C-322E-21E0-E935-9933E7DC1100}"/>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As shown in </a:t>
            </a:r>
            <a:r>
              <a:rPr lang="en-US" sz="2400" b="1" dirty="0">
                <a:latin typeface="Times New Roman" panose="02020603050405020304" pitchFamily="18" charset="0"/>
                <a:cs typeface="Times New Roman" panose="02020603050405020304" pitchFamily="18" charset="0"/>
              </a:rPr>
              <a:t>Figure 6.1</a:t>
            </a:r>
            <a:r>
              <a:rPr lang="en-US" sz="2400" dirty="0">
                <a:latin typeface="Times New Roman" panose="02020603050405020304" pitchFamily="18" charset="0"/>
                <a:cs typeface="Times New Roman" panose="02020603050405020304" pitchFamily="18" charset="0"/>
              </a:rPr>
              <a:t>, the  pollutants (CO &amp; NO</a:t>
            </a:r>
            <a:r>
              <a:rPr lang="en-US" sz="2400" baseline="-25000"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resulting from combustion of natural gas vary with the air-fuel ratio and the temperature of combustion.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amounts of hydrocarbons and CO increases with deficient air.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Efficiency goes down with too much excess air, but so does the NOx.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In </a:t>
            </a:r>
            <a:r>
              <a:rPr lang="en-US" sz="2400" b="1" dirty="0">
                <a:latin typeface="Times New Roman" panose="02020603050405020304" pitchFamily="18" charset="0"/>
                <a:cs typeface="Times New Roman" panose="02020603050405020304" pitchFamily="18" charset="0"/>
              </a:rPr>
              <a:t>Figure 6.1, </a:t>
            </a:r>
            <a:r>
              <a:rPr lang="en-US" sz="2400" dirty="0">
                <a:latin typeface="Times New Roman" panose="02020603050405020304" pitchFamily="18" charset="0"/>
                <a:cs typeface="Times New Roman" panose="02020603050405020304" pitchFamily="18" charset="0"/>
              </a:rPr>
              <a:t>(1) represents the optimal air-fuel ratio (no CO or unburned hydrocarbons),  (2) represents inefficient combustion (excess air has to be heated), and (3) represents unsatisfactory combustion (because not all of the fuel is burned and the unburned products are released to the atmosphere).</a:t>
            </a:r>
          </a:p>
        </p:txBody>
      </p:sp>
      <p:cxnSp>
        <p:nvCxnSpPr>
          <p:cNvPr id="5" name="Straight Connector 4">
            <a:extLst>
              <a:ext uri="{FF2B5EF4-FFF2-40B4-BE49-F238E27FC236}">
                <a16:creationId xmlns:a16="http://schemas.microsoft.com/office/drawing/2014/main" id="{C95BEE2F-830C-764A-C044-5363AA602F6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371746E-4586-48A2-DA4B-5F80163A272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EE02751-49D7-44BD-EFB6-FA4BF2C2C96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369442214"/>
      </p:ext>
    </p:extLst>
  </p:cSld>
  <p:clrMapOvr>
    <a:masterClrMapping/>
  </p:clrMapOvr>
  <mc:AlternateContent xmlns:mc="http://schemas.openxmlformats.org/markup-compatibility/2006" xmlns:p14="http://schemas.microsoft.com/office/powerpoint/2010/main">
    <mc:Choice Requires="p14">
      <p:transition spd="slow" p14:dur="2000" advTm="71880"/>
    </mc:Choice>
    <mc:Fallback xmlns="">
      <p:transition spd="slow" advTm="7188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A24C64-B80F-9A2E-DE5B-7EB5BF899D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46C43F-1DF7-53DD-DDFC-ABF031476820}"/>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6.2. Key terms for combustion systems </a:t>
            </a:r>
            <a:endParaRPr lang="en-US" sz="3200" dirty="0"/>
          </a:p>
        </p:txBody>
      </p:sp>
      <p:sp>
        <p:nvSpPr>
          <p:cNvPr id="3" name="Content Placeholder 2">
            <a:extLst>
              <a:ext uri="{FF2B5EF4-FFF2-40B4-BE49-F238E27FC236}">
                <a16:creationId xmlns:a16="http://schemas.microsoft.com/office/drawing/2014/main" id="{ED579079-FABB-CAB6-07C5-E168ACAC1B40}"/>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There are various key terms for combustion systems.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Some of the special terms associated with combustion systems are described in the following paragraphs:</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Flue or stack gases: </a:t>
            </a:r>
            <a:r>
              <a:rPr lang="en-US" sz="2400" dirty="0">
                <a:latin typeface="Times New Roman" panose="02020603050405020304" pitchFamily="18" charset="0"/>
                <a:cs typeface="Times New Roman" panose="02020603050405020304" pitchFamily="18" charset="0"/>
              </a:rPr>
              <a:t>All of the gases resulting from a combustion process, including the water vapor, sometimes known as a </a:t>
            </a:r>
            <a:r>
              <a:rPr lang="en-US" sz="2400" b="1" dirty="0">
                <a:solidFill>
                  <a:srgbClr val="7030A0"/>
                </a:solidFill>
                <a:latin typeface="Times New Roman" panose="02020603050405020304" pitchFamily="18" charset="0"/>
                <a:cs typeface="Times New Roman" panose="02020603050405020304" pitchFamily="18" charset="0"/>
              </a:rPr>
              <a:t>wet basis</a:t>
            </a:r>
            <a:r>
              <a:rPr lang="en-US" sz="2400" dirty="0">
                <a:latin typeface="Times New Roman" panose="02020603050405020304" pitchFamily="18" charset="0"/>
                <a:cs typeface="Times New Roman" panose="02020603050405020304" pitchFamily="18" charset="0"/>
              </a:rPr>
              <a:t>.</a:t>
            </a:r>
          </a:p>
          <a:p>
            <a:pPr>
              <a:lnSpc>
                <a:spcPct val="150000"/>
              </a:lnSpc>
              <a:buFont typeface="Wingdings" panose="05000000000000000000" pitchFamily="2" charset="2"/>
              <a:buChar char="§"/>
            </a:pPr>
            <a:r>
              <a:rPr lang="en-US" sz="2400" b="1" dirty="0" err="1">
                <a:solidFill>
                  <a:srgbClr val="7030A0"/>
                </a:solidFill>
                <a:latin typeface="Times New Roman" panose="02020603050405020304" pitchFamily="18" charset="0"/>
                <a:cs typeface="Times New Roman" panose="02020603050405020304" pitchFamily="18" charset="0"/>
              </a:rPr>
              <a:t>Orsat</a:t>
            </a:r>
            <a:r>
              <a:rPr lang="en-US" sz="2400" b="1" dirty="0">
                <a:solidFill>
                  <a:srgbClr val="7030A0"/>
                </a:solidFill>
                <a:latin typeface="Times New Roman" panose="02020603050405020304" pitchFamily="18" charset="0"/>
                <a:cs typeface="Times New Roman" panose="02020603050405020304" pitchFamily="18" charset="0"/>
              </a:rPr>
              <a:t> analysis or dry basis</a:t>
            </a:r>
            <a:r>
              <a:rPr lang="en-US" sz="2400" dirty="0">
                <a:latin typeface="Times New Roman" panose="02020603050405020304" pitchFamily="18" charset="0"/>
                <a:cs typeface="Times New Roman" panose="02020603050405020304" pitchFamily="18" charset="0"/>
              </a:rPr>
              <a:t>: All of the gases resulting from a combustion process, excluding the water vapor. </a:t>
            </a:r>
          </a:p>
          <a:p>
            <a:pPr marL="0" indent="0">
              <a:buNone/>
            </a:pPr>
            <a:endParaRPr lang="en-US" dirty="0"/>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F95AFF22-8D96-BF0C-A46A-FA52DE05E5B1}"/>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0CBBAE8-4041-D34A-D38B-9AF0EA0F4CE4}"/>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95149D1-F3AD-404D-ACEF-AA5826C9579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73539841"/>
      </p:ext>
    </p:extLst>
  </p:cSld>
  <p:clrMapOvr>
    <a:masterClrMapping/>
  </p:clrMapOvr>
  <mc:AlternateContent xmlns:mc="http://schemas.openxmlformats.org/markup-compatibility/2006" xmlns:p14="http://schemas.microsoft.com/office/powerpoint/2010/main">
    <mc:Choice Requires="p14">
      <p:transition spd="slow" p14:dur="2000" advTm="56760"/>
    </mc:Choice>
    <mc:Fallback xmlns="">
      <p:transition spd="slow" advTm="5676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3E25C-D168-3111-A948-5D28A33AE2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6B579C-2286-5FE7-612B-3A218E2036BA}"/>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37D5EADB-46CF-2B9A-7D78-A0E58FE0988D}"/>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gases analysis resulting from combustion systems on different bases is shown in </a:t>
            </a:r>
            <a:r>
              <a:rPr lang="en-US" sz="2400" b="1" dirty="0">
                <a:latin typeface="Times New Roman" panose="02020603050405020304" pitchFamily="18" charset="0"/>
                <a:cs typeface="Times New Roman" panose="02020603050405020304" pitchFamily="18" charset="0"/>
              </a:rPr>
              <a:t>Figure 6.2</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237)</a:t>
            </a:r>
            <a:r>
              <a:rPr lang="en-US" sz="2400" dirty="0">
                <a:latin typeface="Times New Roman" panose="02020603050405020304" pitchFamily="18" charset="0"/>
                <a:cs typeface="Times New Roman" panose="02020603050405020304" pitchFamily="18" charset="0"/>
              </a:rPr>
              <a:t>.</a:t>
            </a:r>
          </a:p>
        </p:txBody>
      </p:sp>
      <p:cxnSp>
        <p:nvCxnSpPr>
          <p:cNvPr id="5" name="Straight Connector 4">
            <a:extLst>
              <a:ext uri="{FF2B5EF4-FFF2-40B4-BE49-F238E27FC236}">
                <a16:creationId xmlns:a16="http://schemas.microsoft.com/office/drawing/2014/main" id="{DDEC1FF4-BC66-23F3-9D8E-3530846DE3E4}"/>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ECAEE00D-2116-97D3-E5D5-13962330702C}"/>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8BAC84F-77BD-BD09-4DAD-3240BC40DF7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1004DBAF-DBE4-1100-7969-77F54E3F8A91}"/>
              </a:ext>
            </a:extLst>
          </p:cNvPr>
          <p:cNvPicPr>
            <a:picLocks noChangeAspect="1"/>
          </p:cNvPicPr>
          <p:nvPr/>
        </p:nvPicPr>
        <p:blipFill>
          <a:blip r:embed="rId2"/>
          <a:stretch>
            <a:fillRect/>
          </a:stretch>
        </p:blipFill>
        <p:spPr>
          <a:xfrm>
            <a:off x="800655" y="2501923"/>
            <a:ext cx="6262471" cy="2880000"/>
          </a:xfrm>
          <a:prstGeom prst="rect">
            <a:avLst/>
          </a:prstGeom>
        </p:spPr>
      </p:pic>
      <p:sp>
        <p:nvSpPr>
          <p:cNvPr id="9" name="TextBox 8">
            <a:extLst>
              <a:ext uri="{FF2B5EF4-FFF2-40B4-BE49-F238E27FC236}">
                <a16:creationId xmlns:a16="http://schemas.microsoft.com/office/drawing/2014/main" id="{D3B0FEA4-F8F8-43BC-1234-C7ED3B60A146}"/>
              </a:ext>
            </a:extLst>
          </p:cNvPr>
          <p:cNvSpPr txBox="1"/>
          <p:nvPr/>
        </p:nvSpPr>
        <p:spPr>
          <a:xfrm>
            <a:off x="1284077" y="5431274"/>
            <a:ext cx="7372905" cy="579967"/>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Figure 6.2. </a:t>
            </a:r>
            <a:r>
              <a:rPr lang="en-US" sz="2400" dirty="0">
                <a:latin typeface="Times New Roman" panose="02020603050405020304" pitchFamily="18" charset="0"/>
                <a:cs typeface="Times New Roman" panose="02020603050405020304" pitchFamily="18" charset="0"/>
              </a:rPr>
              <a:t>Comparison of gas analysis on different bases</a:t>
            </a:r>
          </a:p>
        </p:txBody>
      </p:sp>
    </p:spTree>
    <p:extLst>
      <p:ext uri="{BB962C8B-B14F-4D97-AF65-F5344CB8AC3E}">
        <p14:creationId xmlns:p14="http://schemas.microsoft.com/office/powerpoint/2010/main" val="3827622382"/>
      </p:ext>
    </p:extLst>
  </p:cSld>
  <p:clrMapOvr>
    <a:masterClrMapping/>
  </p:clrMapOvr>
  <mc:AlternateContent xmlns:mc="http://schemas.openxmlformats.org/markup-compatibility/2006" xmlns:p14="http://schemas.microsoft.com/office/powerpoint/2010/main">
    <mc:Choice Requires="p14">
      <p:transition spd="slow" p14:dur="2000" advTm="116704"/>
    </mc:Choice>
    <mc:Fallback xmlns="">
      <p:transition spd="slow" advTm="11670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6C58E-9CDC-24FE-B01D-81757805CF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B1557E-388D-E72E-040E-A93DA67A9130}"/>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4C0CBA9F-3FB2-0ECB-7A56-64E4595A4772}"/>
              </a:ext>
            </a:extLst>
          </p:cNvPr>
          <p:cNvSpPr>
            <a:spLocks noGrp="1"/>
          </p:cNvSpPr>
          <p:nvPr>
            <p:ph idx="1"/>
          </p:nvPr>
        </p:nvSpPr>
        <p:spPr>
          <a:xfrm>
            <a:off x="540025" y="950602"/>
            <a:ext cx="11337235" cy="5011288"/>
          </a:xfrm>
        </p:spPr>
        <p:txBody>
          <a:bodyPr>
            <a:normAutofit/>
          </a:bodyPr>
          <a:lstStyle/>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Complete combustion: </a:t>
            </a:r>
            <a:r>
              <a:rPr lang="en-US" sz="2400" dirty="0">
                <a:latin typeface="Times New Roman" panose="02020603050405020304" pitchFamily="18" charset="0"/>
                <a:cs typeface="Times New Roman" panose="02020603050405020304" pitchFamily="18" charset="0"/>
              </a:rPr>
              <a:t>The complete reaction of the fuel producing CO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Partial combustion: </a:t>
            </a:r>
            <a:r>
              <a:rPr lang="en-US" sz="2400" dirty="0">
                <a:latin typeface="Times New Roman" panose="02020603050405020304" pitchFamily="18" charset="0"/>
                <a:cs typeface="Times New Roman" panose="02020603050405020304" pitchFamily="18" charset="0"/>
              </a:rPr>
              <a:t>The combustion of the fuel producing at least some CO from the carbon source, the production of CO in a combustion process does not produce as much energy. </a:t>
            </a:r>
          </a:p>
          <a:p>
            <a:pPr algn="just">
              <a:lnSpc>
                <a:spcPct val="150000"/>
              </a:lnSpc>
              <a:buFont typeface="Wingdings" panose="05000000000000000000" pitchFamily="2" charset="2"/>
              <a:buChar char="§"/>
            </a:pPr>
            <a:r>
              <a:rPr lang="en-US" sz="2600" b="1" dirty="0">
                <a:solidFill>
                  <a:srgbClr val="7030A0"/>
                </a:solidFill>
                <a:latin typeface="Times New Roman" panose="02020603050405020304" pitchFamily="18" charset="0"/>
                <a:cs typeface="Times New Roman" panose="02020603050405020304" pitchFamily="18" charset="0"/>
              </a:rPr>
              <a:t>Theoretical air (or theoretical oxygen): </a:t>
            </a:r>
            <a:r>
              <a:rPr lang="en-US" sz="2400" dirty="0">
                <a:latin typeface="Times New Roman" panose="02020603050405020304" pitchFamily="18" charset="0"/>
                <a:cs typeface="Times New Roman" panose="02020603050405020304" pitchFamily="18" charset="0"/>
              </a:rPr>
              <a:t>The amount of air (or oxygen) required to be brought into the process for complete combustion. Sometimes this quantity is called the required air (or oxygen).</a:t>
            </a: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C536C5C3-1B97-9985-D585-50DE86F686D3}"/>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E7E8C8C-577F-139C-8616-C2AEA5B93442}"/>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F0C871E-E1F8-438C-AE37-9A04C71C9EE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54904955"/>
      </p:ext>
    </p:extLst>
  </p:cSld>
  <p:clrMapOvr>
    <a:masterClrMapping/>
  </p:clrMapOvr>
  <mc:AlternateContent xmlns:mc="http://schemas.openxmlformats.org/markup-compatibility/2006" xmlns:p14="http://schemas.microsoft.com/office/powerpoint/2010/main">
    <mc:Choice Requires="p14">
      <p:transition spd="slow" p14:dur="2000" advTm="93572"/>
    </mc:Choice>
    <mc:Fallback xmlns="">
      <p:transition spd="slow" advTm="9357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3EBB9-0995-8FBC-8D1C-94E77447E8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057788-D3CA-8BC0-D9AC-53E006AD2A87}"/>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BB6AF508-B179-27AB-5361-E82888B41303}"/>
              </a:ext>
            </a:extLst>
          </p:cNvPr>
          <p:cNvSpPr>
            <a:spLocks noGrp="1"/>
          </p:cNvSpPr>
          <p:nvPr>
            <p:ph idx="1"/>
          </p:nvPr>
        </p:nvSpPr>
        <p:spPr>
          <a:xfrm>
            <a:off x="540025" y="950602"/>
            <a:ext cx="11337235" cy="5011288"/>
          </a:xfrm>
        </p:spPr>
        <p:txBody>
          <a:bodyPr>
            <a:normAutofit/>
          </a:bodyPr>
          <a:lstStyle/>
          <a:p>
            <a:pPr algn="just">
              <a:lnSpc>
                <a:spcPct val="17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Limiting reactant: </a:t>
            </a:r>
            <a:r>
              <a:rPr lang="en-US" sz="2400" dirty="0">
                <a:latin typeface="Times New Roman" panose="02020603050405020304" pitchFamily="18" charset="0"/>
                <a:cs typeface="Times New Roman" panose="02020603050405020304" pitchFamily="18" charset="0"/>
              </a:rPr>
              <a:t>The limiting reactant is the substance that is completely consumed first in the combustion systems.</a:t>
            </a:r>
          </a:p>
          <a:p>
            <a:pPr marL="0" indent="0" algn="just">
              <a:lnSpc>
                <a:spcPct val="170000"/>
              </a:lnSpc>
              <a:buNone/>
            </a:pPr>
            <a:r>
              <a:rPr lang="en-US" sz="2400" dirty="0">
                <a:latin typeface="Times New Roman" panose="02020603050405020304" pitchFamily="18" charset="0"/>
                <a:cs typeface="Times New Roman" panose="02020603050405020304" pitchFamily="18" charset="0"/>
              </a:rPr>
              <a:t> In a combustion reaction, if one of the reactants (a fuel or hydrocarbons) is present in a limited quantity compared to the other reactant (oxygen), the amount of combustion products (CO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 will be limited by the amount of the limiting reactant. </a:t>
            </a:r>
          </a:p>
          <a:p>
            <a:pPr marL="0" indent="0" algn="just">
              <a:lnSpc>
                <a:spcPct val="170000"/>
              </a:lnSpc>
              <a:buNone/>
            </a:pPr>
            <a:r>
              <a:rPr lang="en-US" sz="2400" dirty="0">
                <a:latin typeface="Times New Roman" panose="02020603050405020304" pitchFamily="18" charset="0"/>
                <a:cs typeface="Times New Roman" panose="02020603050405020304" pitchFamily="18" charset="0"/>
              </a:rPr>
              <a:t>This means that if you have excess oxygen but limited fuel, not all of the oxygen will be used up during combustion reaction.</a:t>
            </a:r>
            <a:endParaRPr lang="en-US" sz="2400" dirty="0"/>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24508D78-0C56-6A81-9C31-7460E283EF74}"/>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6EDCFFF-22F2-045B-0F29-05A184C4F49D}"/>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7A9F50D-456F-14F7-D3D3-181217DECA2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51831078"/>
      </p:ext>
    </p:extLst>
  </p:cSld>
  <p:clrMapOvr>
    <a:masterClrMapping/>
  </p:clrMapOvr>
  <mc:AlternateContent xmlns:mc="http://schemas.openxmlformats.org/markup-compatibility/2006" xmlns:p14="http://schemas.microsoft.com/office/powerpoint/2010/main">
    <mc:Choice Requires="p14">
      <p:transition spd="slow" p14:dur="2000" advTm="84139"/>
    </mc:Choice>
    <mc:Fallback xmlns="">
      <p:transition spd="slow" advTm="8413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A26322-856E-53DF-8065-0EDC63E67F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301350-9020-8720-9277-173508341DF6}"/>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87C595CF-AF0F-58EC-1075-3818EE3B5390}"/>
              </a:ext>
            </a:extLst>
          </p:cNvPr>
          <p:cNvSpPr>
            <a:spLocks noGrp="1"/>
          </p:cNvSpPr>
          <p:nvPr>
            <p:ph idx="1"/>
          </p:nvPr>
        </p:nvSpPr>
        <p:spPr>
          <a:xfrm>
            <a:off x="540025" y="950602"/>
            <a:ext cx="11337235" cy="5011288"/>
          </a:xfrm>
        </p:spPr>
        <p:txBody>
          <a:bodyPr>
            <a:normAutofit/>
          </a:bodyPr>
          <a:lstStyle/>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Excess air (or excess oxygen): </a:t>
            </a:r>
            <a:r>
              <a:rPr lang="en-US" sz="2400" dirty="0">
                <a:latin typeface="Times New Roman" panose="02020603050405020304" pitchFamily="18" charset="0"/>
                <a:cs typeface="Times New Roman" panose="02020603050405020304" pitchFamily="18" charset="0"/>
              </a:rPr>
              <a:t>It is the amount of air (or oxygen) in excess of the theoretical air required for complete combustion.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calculated amount of excess air does not depend on how much material is actually burned but what could be burned if complete reaction of the material occurred.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Even if only partial combustion takes place, C burning to both CO and CO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the excess air (or oxygen) is computed as if the process of combustion produced only CO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t>
            </a:r>
          </a:p>
        </p:txBody>
      </p:sp>
      <p:cxnSp>
        <p:nvCxnSpPr>
          <p:cNvPr id="5" name="Straight Connector 4">
            <a:extLst>
              <a:ext uri="{FF2B5EF4-FFF2-40B4-BE49-F238E27FC236}">
                <a16:creationId xmlns:a16="http://schemas.microsoft.com/office/drawing/2014/main" id="{B5B82800-9C42-6321-B652-6144B69784E9}"/>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7D22A2F7-F147-A0A0-F39E-3FC308467A7D}"/>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8F6180B-D643-D147-DD21-B6E891FA8FB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99004380"/>
      </p:ext>
    </p:extLst>
  </p:cSld>
  <p:clrMapOvr>
    <a:masterClrMapping/>
  </p:clrMapOvr>
  <mc:AlternateContent xmlns:mc="http://schemas.openxmlformats.org/markup-compatibility/2006" xmlns:p14="http://schemas.microsoft.com/office/powerpoint/2010/main">
    <mc:Choice Requires="p14">
      <p:transition spd="slow" p14:dur="2000" advTm="106146"/>
    </mc:Choice>
    <mc:Fallback xmlns="">
      <p:transition spd="slow" advTm="10614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A55DC1-14B1-F0F8-FE42-D4B84944A1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41A5D4-F5C2-3811-1996-F4B1A1A3F21F}"/>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AFE774B-423A-4418-EA50-F93E9EBA4F0F}"/>
                  </a:ext>
                </a:extLst>
              </p:cNvPr>
              <p:cNvSpPr>
                <a:spLocks noGrp="1"/>
              </p:cNvSpPr>
              <p:nvPr>
                <p:ph idx="1"/>
              </p:nvPr>
            </p:nvSpPr>
            <p:spPr>
              <a:xfrm>
                <a:off x="606287" y="950602"/>
                <a:ext cx="11270973" cy="501128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percent excess air is identical to the percent excess 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a:t>
                </a:r>
                <a:r>
                  <a:rPr lang="en-US" sz="2400" baseline="-25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which can be calculated using one of the following alternative equations (6.1- 6.3):</a:t>
                </a:r>
              </a:p>
              <a:p>
                <a:pPr marL="0" indent="0" algn="just">
                  <a:lnSpc>
                    <a:spcPct val="150000"/>
                  </a:lnSpc>
                  <a:buNone/>
                </a:pPr>
                <a14:m>
                  <m:oMath xmlns:m="http://schemas.openxmlformats.org/officeDocument/2006/math">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Excess</m:t>
                    </m:r>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air</m:t>
                    </m:r>
                    <m:r>
                      <a:rPr lang="en-US" sz="2400" b="0" i="0"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m:rPr>
                            <m:sty m:val="p"/>
                          </m:rPr>
                          <a:rPr lang="en-US" sz="2400" b="0" i="0" smtClean="0">
                            <a:latin typeface="Cambria Math" panose="02040503050406030204" pitchFamily="18" charset="0"/>
                            <a:cs typeface="Times New Roman" panose="02020603050405020304" pitchFamily="18" charset="0"/>
                          </a:rPr>
                          <m:t>excess</m:t>
                        </m:r>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air</m:t>
                        </m:r>
                      </m:num>
                      <m:den>
                        <m:r>
                          <m:rPr>
                            <m:sty m:val="p"/>
                          </m:rPr>
                          <a:rPr lang="en-US" sz="2400" b="0" i="0" smtClean="0">
                            <a:latin typeface="Cambria Math" panose="02040503050406030204" pitchFamily="18" charset="0"/>
                            <a:cs typeface="Times New Roman" panose="02020603050405020304" pitchFamily="18" charset="0"/>
                          </a:rPr>
                          <m:t>required</m:t>
                        </m:r>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air</m:t>
                        </m:r>
                      </m:den>
                    </m:f>
                    <m:r>
                      <a:rPr lang="en-US" sz="2400" b="0" i="0" smtClean="0">
                        <a:latin typeface="Cambria Math" panose="02040503050406030204" pitchFamily="18" charset="0"/>
                        <a:cs typeface="Times New Roman" panose="02020603050405020304" pitchFamily="18" charset="0"/>
                      </a:rPr>
                      <m:t>∗100%=</m:t>
                    </m:r>
                    <m:f>
                      <m:fPr>
                        <m:ctrlPr>
                          <a:rPr lang="en-US" sz="2400" i="1">
                            <a:latin typeface="Cambria Math" panose="02040503050406030204" pitchFamily="18" charset="0"/>
                            <a:cs typeface="Times New Roman" panose="02020603050405020304" pitchFamily="18" charset="0"/>
                          </a:rPr>
                        </m:ctrlPr>
                      </m:fPr>
                      <m:num>
                        <m:r>
                          <m:rPr>
                            <m:sty m:val="p"/>
                          </m:rPr>
                          <a:rPr lang="en-US" sz="2400" i="0" smtClean="0">
                            <a:latin typeface="Cambria Math" panose="02040503050406030204" pitchFamily="18" charset="0"/>
                            <a:cs typeface="Times New Roman" panose="02020603050405020304" pitchFamily="18" charset="0"/>
                          </a:rPr>
                          <m:t>excess</m:t>
                        </m:r>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O</m:t>
                        </m:r>
                        <m:r>
                          <a:rPr lang="en-US" sz="2400" b="0" i="0" baseline="-25000" smtClean="0">
                            <a:latin typeface="Cambria Math" panose="02040503050406030204" pitchFamily="18" charset="0"/>
                            <a:cs typeface="Times New Roman" panose="02020603050405020304" pitchFamily="18" charset="0"/>
                          </a:rPr>
                          <m:t>2</m:t>
                        </m:r>
                      </m:num>
                      <m:den>
                        <m:r>
                          <m:rPr>
                            <m:sty m:val="p"/>
                          </m:rPr>
                          <a:rPr lang="en-US" sz="2400" i="0" smtClean="0">
                            <a:latin typeface="Cambria Math" panose="02040503050406030204" pitchFamily="18" charset="0"/>
                            <a:cs typeface="Times New Roman" panose="02020603050405020304" pitchFamily="18" charset="0"/>
                          </a:rPr>
                          <m:t>required</m:t>
                        </m:r>
                        <m:r>
                          <a:rPr lang="en-US" sz="240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O</m:t>
                        </m:r>
                        <m:r>
                          <a:rPr lang="en-US" sz="2400" b="0" i="0" baseline="-25000" smtClean="0">
                            <a:latin typeface="Cambria Math" panose="02040503050406030204" pitchFamily="18" charset="0"/>
                            <a:cs typeface="Times New Roman" panose="02020603050405020304" pitchFamily="18" charset="0"/>
                          </a:rPr>
                          <m:t>2</m:t>
                        </m:r>
                      </m:den>
                    </m:f>
                    <m:r>
                      <a:rPr lang="en-US" sz="2400" i="0" smtClean="0">
                        <a:latin typeface="Cambria Math" panose="02040503050406030204" pitchFamily="18" charset="0"/>
                        <a:cs typeface="Times New Roman" panose="02020603050405020304" pitchFamily="18" charset="0"/>
                      </a:rPr>
                      <m:t>∗100%</m:t>
                    </m:r>
                  </m:oMath>
                </a14:m>
                <a:r>
                  <a:rPr lang="en-US" sz="2400" dirty="0">
                    <a:latin typeface="Times New Roman" panose="02020603050405020304" pitchFamily="18" charset="0"/>
                    <a:cs typeface="Times New Roman" panose="02020603050405020304" pitchFamily="18" charset="0"/>
                  </a:rPr>
                  <a:t>                     (6.1)</a:t>
                </a:r>
              </a:p>
              <a:p>
                <a:pPr marL="0" indent="0" algn="just">
                  <a:lnSpc>
                    <a:spcPct val="150000"/>
                  </a:lnSpc>
                  <a:buNone/>
                </a:pPr>
                <a14:m>
                  <m:oMath xmlns:m="http://schemas.openxmlformats.org/officeDocument/2006/math">
                    <m:r>
                      <a:rPr lang="en-US" sz="2400" i="0" smtClean="0">
                        <a:latin typeface="Cambria Math" panose="02040503050406030204" pitchFamily="18" charset="0"/>
                        <a:cs typeface="Times New Roman" panose="02020603050405020304" pitchFamily="18" charset="0"/>
                      </a:rPr>
                      <m:t>% </m:t>
                    </m:r>
                    <m:r>
                      <m:rPr>
                        <m:sty m:val="p"/>
                      </m:rPr>
                      <a:rPr lang="en-US" sz="2400" i="0" smtClean="0">
                        <a:latin typeface="Cambria Math" panose="02040503050406030204" pitchFamily="18" charset="0"/>
                        <a:cs typeface="Times New Roman" panose="02020603050405020304" pitchFamily="18" charset="0"/>
                      </a:rPr>
                      <m:t>Excess</m:t>
                    </m:r>
                    <m:r>
                      <a:rPr lang="en-US" sz="2400" i="0" smtClean="0">
                        <a:latin typeface="Cambria Math" panose="02040503050406030204" pitchFamily="18" charset="0"/>
                        <a:cs typeface="Times New Roman" panose="02020603050405020304" pitchFamily="18" charset="0"/>
                      </a:rPr>
                      <m:t> </m:t>
                    </m:r>
                    <m:r>
                      <m:rPr>
                        <m:sty m:val="p"/>
                      </m:rPr>
                      <a:rPr lang="en-US" sz="2400" i="0" smtClean="0">
                        <a:latin typeface="Cambria Math" panose="02040503050406030204" pitchFamily="18" charset="0"/>
                        <a:cs typeface="Times New Roman" panose="02020603050405020304" pitchFamily="18" charset="0"/>
                      </a:rPr>
                      <m:t>air</m:t>
                    </m:r>
                    <m:r>
                      <a:rPr lang="en-US" sz="2400" i="0" smtClean="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m:rPr>
                            <m:sty m:val="p"/>
                          </m:rPr>
                          <a:rPr lang="en-US" sz="2400" b="0" i="0" smtClean="0">
                            <a:latin typeface="Cambria Math" panose="02040503050406030204" pitchFamily="18" charset="0"/>
                            <a:cs typeface="Times New Roman" panose="02020603050405020304" pitchFamily="18" charset="0"/>
                          </a:rPr>
                          <m:t>O</m:t>
                        </m:r>
                        <m:r>
                          <a:rPr lang="en-US" sz="2400" b="0" i="0" baseline="-25000" smtClean="0">
                            <a:latin typeface="Cambria Math" panose="02040503050406030204" pitchFamily="18" charset="0"/>
                            <a:cs typeface="Times New Roman" panose="02020603050405020304" pitchFamily="18" charset="0"/>
                          </a:rPr>
                          <m:t>2</m:t>
                        </m:r>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entering</m:t>
                        </m:r>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process</m:t>
                        </m:r>
                        <m:r>
                          <a:rPr lang="en-US" sz="2400" b="0" i="0" smtClean="0">
                            <a:latin typeface="Cambria Math" panose="02040503050406030204" pitchFamily="18" charset="0"/>
                            <a:cs typeface="Times New Roman" panose="02020603050405020304" pitchFamily="18" charset="0"/>
                          </a:rPr>
                          <m:t>−</m:t>
                        </m:r>
                        <m:r>
                          <m:rPr>
                            <m:sty m:val="p"/>
                          </m:rPr>
                          <a:rPr lang="en-US" sz="2400" b="0" i="0" smtClean="0">
                            <a:latin typeface="Cambria Math" panose="02040503050406030204" pitchFamily="18" charset="0"/>
                            <a:cs typeface="Times New Roman" panose="02020603050405020304" pitchFamily="18" charset="0"/>
                          </a:rPr>
                          <m:t>O</m:t>
                        </m:r>
                        <m:r>
                          <a:rPr lang="en-US" sz="2400" b="0" i="0" baseline="-25000" smtClean="0">
                            <a:latin typeface="Cambria Math" panose="02040503050406030204" pitchFamily="18" charset="0"/>
                            <a:cs typeface="Times New Roman" panose="02020603050405020304" pitchFamily="18" charset="0"/>
                          </a:rPr>
                          <m:t>2</m:t>
                        </m:r>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required</m:t>
                        </m:r>
                      </m:num>
                      <m:den>
                        <m:r>
                          <m:rPr>
                            <m:sty m:val="p"/>
                          </m:rPr>
                          <a:rPr lang="en-US" sz="2400" b="0" i="0" smtClean="0">
                            <a:latin typeface="Cambria Math" panose="02040503050406030204" pitchFamily="18" charset="0"/>
                            <a:cs typeface="Times New Roman" panose="02020603050405020304" pitchFamily="18" charset="0"/>
                          </a:rPr>
                          <m:t>O</m:t>
                        </m:r>
                        <m:r>
                          <a:rPr lang="en-US" sz="2400" b="0" i="0" baseline="-25000" smtClean="0">
                            <a:latin typeface="Cambria Math" panose="02040503050406030204" pitchFamily="18" charset="0"/>
                            <a:cs typeface="Times New Roman" panose="02020603050405020304" pitchFamily="18" charset="0"/>
                          </a:rPr>
                          <m:t>2</m:t>
                        </m:r>
                        <m:r>
                          <a:rPr lang="en-US" sz="2400" b="0" i="0" smtClean="0">
                            <a:latin typeface="Cambria Math" panose="02040503050406030204" pitchFamily="18" charset="0"/>
                            <a:cs typeface="Times New Roman" panose="02020603050405020304" pitchFamily="18" charset="0"/>
                          </a:rPr>
                          <m:t> </m:t>
                        </m:r>
                        <m:r>
                          <m:rPr>
                            <m:sty m:val="p"/>
                          </m:rPr>
                          <a:rPr lang="en-US" sz="2400" i="0" smtClean="0">
                            <a:latin typeface="Cambria Math" panose="02040503050406030204" pitchFamily="18" charset="0"/>
                            <a:cs typeface="Times New Roman" panose="02020603050405020304" pitchFamily="18" charset="0"/>
                          </a:rPr>
                          <m:t>required</m:t>
                        </m:r>
                        <m:r>
                          <a:rPr lang="en-US" sz="2400" i="0" smtClean="0">
                            <a:latin typeface="Cambria Math" panose="02040503050406030204" pitchFamily="18" charset="0"/>
                            <a:cs typeface="Times New Roman" panose="02020603050405020304" pitchFamily="18" charset="0"/>
                          </a:rPr>
                          <m:t> </m:t>
                        </m:r>
                      </m:den>
                    </m:f>
                    <m:r>
                      <a:rPr lang="en-US" sz="2400" b="0" i="0" smtClean="0">
                        <a:latin typeface="Cambria Math" panose="02040503050406030204" pitchFamily="18" charset="0"/>
                        <a:cs typeface="Times New Roman" panose="02020603050405020304" pitchFamily="18" charset="0"/>
                      </a:rPr>
                      <m:t>)</m:t>
                    </m:r>
                    <m:r>
                      <a:rPr lang="en-US" sz="2400" i="0" smtClean="0">
                        <a:latin typeface="Cambria Math" panose="02040503050406030204" pitchFamily="18" charset="0"/>
                        <a:cs typeface="Times New Roman" panose="02020603050405020304" pitchFamily="18" charset="0"/>
                      </a:rPr>
                      <m:t>∗100%</m:t>
                    </m:r>
                  </m:oMath>
                </a14:m>
                <a:r>
                  <a:rPr lang="en-US" sz="2400" dirty="0">
                    <a:latin typeface="Times New Roman" panose="02020603050405020304" pitchFamily="18" charset="0"/>
                    <a:cs typeface="Times New Roman" panose="02020603050405020304" pitchFamily="18" charset="0"/>
                  </a:rPr>
                  <a:t>                         (6.2)</a:t>
                </a:r>
              </a:p>
              <a:p>
                <a:pPr marL="0" indent="0" algn="just">
                  <a:lnSpc>
                    <a:spcPct val="150000"/>
                  </a:lnSpc>
                  <a:buNone/>
                </a:pPr>
                <a14:m>
                  <m:oMath xmlns:m="http://schemas.openxmlformats.org/officeDocument/2006/math">
                    <m:r>
                      <a:rPr lang="en-US" sz="2400">
                        <a:latin typeface="Cambria Math" panose="02040503050406030204" pitchFamily="18" charset="0"/>
                        <a:cs typeface="Times New Roman" panose="02020603050405020304" pitchFamily="18" charset="0"/>
                      </a:rPr>
                      <m:t>% </m:t>
                    </m:r>
                    <m:r>
                      <m:rPr>
                        <m:sty m:val="p"/>
                      </m:rPr>
                      <a:rPr lang="en-US" sz="2400">
                        <a:latin typeface="Cambria Math" panose="02040503050406030204" pitchFamily="18" charset="0"/>
                        <a:cs typeface="Times New Roman" panose="02020603050405020304" pitchFamily="18" charset="0"/>
                      </a:rPr>
                      <m:t>Excess</m:t>
                    </m:r>
                    <m:r>
                      <a:rPr lang="en-US" sz="2400">
                        <a:latin typeface="Cambria Math" panose="02040503050406030204" pitchFamily="18" charset="0"/>
                        <a:cs typeface="Times New Roman" panose="02020603050405020304" pitchFamily="18" charset="0"/>
                      </a:rPr>
                      <m:t> </m:t>
                    </m:r>
                    <m:r>
                      <m:rPr>
                        <m:sty m:val="p"/>
                      </m:rPr>
                      <a:rPr lang="en-US" sz="2400">
                        <a:latin typeface="Cambria Math" panose="02040503050406030204" pitchFamily="18" charset="0"/>
                        <a:cs typeface="Times New Roman" panose="02020603050405020304" pitchFamily="18" charset="0"/>
                      </a:rPr>
                      <m:t>air</m:t>
                    </m:r>
                    <m:r>
                      <a:rPr lang="en-US" sz="240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m:rPr>
                            <m:sty m:val="p"/>
                          </m:rPr>
                          <a:rPr lang="en-US" sz="2400" b="0" i="0" smtClean="0">
                            <a:latin typeface="Cambria Math" panose="02040503050406030204" pitchFamily="18" charset="0"/>
                            <a:cs typeface="Times New Roman" panose="02020603050405020304" pitchFamily="18" charset="0"/>
                          </a:rPr>
                          <m:t>excess</m:t>
                        </m:r>
                        <m:r>
                          <a:rPr lang="en-US" sz="2400" b="0" i="0" smtClean="0">
                            <a:latin typeface="Cambria Math" panose="02040503050406030204" pitchFamily="18" charset="0"/>
                            <a:cs typeface="Times New Roman" panose="02020603050405020304" pitchFamily="18" charset="0"/>
                          </a:rPr>
                          <m:t> </m:t>
                        </m:r>
                        <m:r>
                          <m:rPr>
                            <m:sty m:val="p"/>
                          </m:rPr>
                          <a:rPr lang="en-US" sz="2400">
                            <a:latin typeface="Cambria Math" panose="02040503050406030204" pitchFamily="18" charset="0"/>
                            <a:cs typeface="Times New Roman" panose="02020603050405020304" pitchFamily="18" charset="0"/>
                          </a:rPr>
                          <m:t>O</m:t>
                        </m:r>
                        <m:r>
                          <a:rPr lang="en-US" sz="2400" baseline="-25000">
                            <a:latin typeface="Cambria Math" panose="02040503050406030204" pitchFamily="18" charset="0"/>
                            <a:cs typeface="Times New Roman" panose="02020603050405020304" pitchFamily="18" charset="0"/>
                          </a:rPr>
                          <m:t>2</m:t>
                        </m:r>
                        <m:r>
                          <a:rPr lang="en-US" sz="2400">
                            <a:latin typeface="Cambria Math" panose="02040503050406030204" pitchFamily="18" charset="0"/>
                            <a:cs typeface="Times New Roman" panose="02020603050405020304" pitchFamily="18" charset="0"/>
                          </a:rPr>
                          <m:t> </m:t>
                        </m:r>
                      </m:num>
                      <m:den>
                        <m:r>
                          <m:rPr>
                            <m:sty m:val="p"/>
                          </m:rPr>
                          <a:rPr lang="en-US" sz="2400">
                            <a:latin typeface="Cambria Math" panose="02040503050406030204" pitchFamily="18" charset="0"/>
                            <a:cs typeface="Times New Roman" panose="02020603050405020304" pitchFamily="18" charset="0"/>
                          </a:rPr>
                          <m:t>O</m:t>
                        </m:r>
                        <m:r>
                          <a:rPr lang="en-US" sz="2400" baseline="-25000">
                            <a:latin typeface="Cambria Math" panose="02040503050406030204" pitchFamily="18" charset="0"/>
                            <a:cs typeface="Times New Roman" panose="02020603050405020304" pitchFamily="18" charset="0"/>
                          </a:rPr>
                          <m:t>2</m:t>
                        </m:r>
                        <m:r>
                          <a:rPr lang="en-US" sz="240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entering</m:t>
                        </m:r>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excess</m:t>
                        </m:r>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O</m:t>
                        </m:r>
                        <m:r>
                          <a:rPr lang="en-US" sz="2400" b="0" i="0" baseline="-25000" smtClean="0">
                            <a:latin typeface="Cambria Math" panose="02040503050406030204" pitchFamily="18" charset="0"/>
                            <a:cs typeface="Times New Roman" panose="02020603050405020304" pitchFamily="18" charset="0"/>
                          </a:rPr>
                          <m:t>2</m:t>
                        </m:r>
                        <m:r>
                          <a:rPr lang="en-US" sz="2400" b="0" i="0" smtClean="0">
                            <a:latin typeface="Cambria Math" panose="02040503050406030204" pitchFamily="18" charset="0"/>
                            <a:cs typeface="Times New Roman" panose="02020603050405020304" pitchFamily="18" charset="0"/>
                          </a:rPr>
                          <m:t> </m:t>
                        </m:r>
                        <m:r>
                          <a:rPr lang="en-US" sz="2400">
                            <a:latin typeface="Cambria Math" panose="02040503050406030204" pitchFamily="18" charset="0"/>
                            <a:cs typeface="Times New Roman" panose="02020603050405020304" pitchFamily="18" charset="0"/>
                          </a:rPr>
                          <m:t> </m:t>
                        </m:r>
                      </m:den>
                    </m:f>
                    <m:r>
                      <a:rPr lang="en-US" sz="2400">
                        <a:latin typeface="Cambria Math" panose="02040503050406030204" pitchFamily="18" charset="0"/>
                        <a:cs typeface="Times New Roman" panose="02020603050405020304" pitchFamily="18" charset="0"/>
                      </a:rPr>
                      <m:t>)∗100%</m:t>
                    </m:r>
                  </m:oMath>
                </a14:m>
                <a:r>
                  <a:rPr lang="en-US" sz="2400" dirty="0">
                    <a:latin typeface="Times New Roman" panose="02020603050405020304" pitchFamily="18" charset="0"/>
                    <a:cs typeface="Times New Roman" panose="02020603050405020304" pitchFamily="18" charset="0"/>
                  </a:rPr>
                  <a:t>                                      (6.3)</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AFE774B-423A-4418-EA50-F93E9EBA4F0F}"/>
                  </a:ext>
                </a:extLst>
              </p:cNvPr>
              <p:cNvSpPr>
                <a:spLocks noGrp="1" noRot="1" noChangeAspect="1" noMove="1" noResize="1" noEditPoints="1" noAdjustHandles="1" noChangeArrowheads="1" noChangeShapeType="1" noTextEdit="1"/>
              </p:cNvSpPr>
              <p:nvPr>
                <p:ph idx="1"/>
              </p:nvPr>
            </p:nvSpPr>
            <p:spPr>
              <a:xfrm>
                <a:off x="606287" y="950602"/>
                <a:ext cx="11270973" cy="5011288"/>
              </a:xfrm>
              <a:blipFill>
                <a:blip r:embed="rId4"/>
                <a:stretch>
                  <a:fillRect l="-811" r="-865"/>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13B79C7D-ADAB-733E-6771-32DCBC1AB44F}"/>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4706870-00A9-3C5E-5634-3424BE0CE56A}"/>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8FEDA4C-2469-150D-1C3B-F62387EDE01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35288738"/>
      </p:ext>
    </p:extLst>
  </p:cSld>
  <p:clrMapOvr>
    <a:masterClrMapping/>
  </p:clrMapOvr>
  <mc:AlternateContent xmlns:mc="http://schemas.openxmlformats.org/markup-compatibility/2006" xmlns:p14="http://schemas.microsoft.com/office/powerpoint/2010/main">
    <mc:Choice Requires="p14">
      <p:transition spd="slow" p14:dur="2000" advTm="84340"/>
    </mc:Choice>
    <mc:Fallback xmlns="">
      <p:transition spd="slow" advTm="8434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54230-34C3-CC7B-4169-238A789548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AC63C6-02DF-875B-A320-4B2600FF2400}"/>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15F260D5-7073-4E69-16F3-3F3D3D317101}"/>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If the percent excess air is specified and the reaction equation for the combustion process is known; you can calculate how much air enters with the fuel.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specification of the amount of excess air can be used to assign a value to one of the variables like other specifications in a combustion system.</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In calculating the amount of excess air, remember that the excess is the amount of air that enters the combustion process over and above that required for complete combustion.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excess air is determined relative to the required oxygen in the reaction balanced equation for complete combustion.</a:t>
            </a:r>
          </a:p>
        </p:txBody>
      </p:sp>
      <p:cxnSp>
        <p:nvCxnSpPr>
          <p:cNvPr id="5" name="Straight Connector 4">
            <a:extLst>
              <a:ext uri="{FF2B5EF4-FFF2-40B4-BE49-F238E27FC236}">
                <a16:creationId xmlns:a16="http://schemas.microsoft.com/office/drawing/2014/main" id="{14DA81C0-91C2-2F04-3C31-5BD03CEA6604}"/>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FE07A52-F94B-7F79-7AF9-38164DED7366}"/>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BF49965-43A5-5582-03A5-3A4066FF445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45484721"/>
      </p:ext>
    </p:extLst>
  </p:cSld>
  <p:clrMapOvr>
    <a:masterClrMapping/>
  </p:clrMapOvr>
  <mc:AlternateContent xmlns:mc="http://schemas.openxmlformats.org/markup-compatibility/2006" xmlns:p14="http://schemas.microsoft.com/office/powerpoint/2010/main">
    <mc:Choice Requires="p14">
      <p:transition spd="slow" p14:dur="2000" advTm="63858"/>
    </mc:Choice>
    <mc:Fallback xmlns="">
      <p:transition spd="slow" advTm="6385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BDA24C-04C1-3BE7-7BBE-B735740642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AA3763-3E52-FF7E-C5AE-7CC9D7F147EF}"/>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984F1557-12A3-74E2-2C59-EB230DF1AA58}"/>
              </a:ext>
            </a:extLst>
          </p:cNvPr>
          <p:cNvSpPr>
            <a:spLocks noGrp="1"/>
          </p:cNvSpPr>
          <p:nvPr>
            <p:ph idx="1"/>
          </p:nvPr>
        </p:nvSpPr>
        <p:spPr>
          <a:xfrm>
            <a:off x="540025" y="950602"/>
            <a:ext cx="11337235" cy="5011288"/>
          </a:xfrm>
        </p:spPr>
        <p:txBody>
          <a:bodyPr>
            <a:normAutofit/>
          </a:bodyPr>
          <a:lstStyle/>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Extent of reaction</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extent of reaction (ξ) refers to how far the reaction proceeds towards completion of combustion reaction.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used to determine the degree a reaction proceeds towards complete combustion.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a:t>
            </a:r>
            <a:r>
              <a:rPr lang="en-US" sz="2400">
                <a:latin typeface="Times New Roman" panose="02020603050405020304" pitchFamily="18" charset="0"/>
                <a:cs typeface="Times New Roman" panose="02020603050405020304" pitchFamily="18" charset="0"/>
              </a:rPr>
              <a:t>described in </a:t>
            </a:r>
            <a:r>
              <a:rPr lang="en-US" sz="2400" dirty="0">
                <a:latin typeface="Times New Roman" panose="02020603050405020304" pitchFamily="18" charset="0"/>
                <a:cs typeface="Times New Roman" panose="02020603050405020304" pitchFamily="18" charset="0"/>
              </a:rPr>
              <a:t>terms of the change in the number of moles of reactants and products.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extent of reaction can determine whether you achieve complete combustion (where all fuel is converted to CO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 or incomplete combustion (which can produce carbon monoxide, or other by-products).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68532788-3BBF-6BEC-6BA8-5A28D29CE80D}"/>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1EF2CF5-7612-1B6B-F92F-90680286DAB9}"/>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03E9F54-D0EC-0A10-44E6-D6768470539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25757567"/>
      </p:ext>
    </p:extLst>
  </p:cSld>
  <p:clrMapOvr>
    <a:masterClrMapping/>
  </p:clrMapOvr>
  <mc:AlternateContent xmlns:mc="http://schemas.openxmlformats.org/markup-compatibility/2006" xmlns:p14="http://schemas.microsoft.com/office/powerpoint/2010/main">
    <mc:Choice Requires="p14">
      <p:transition spd="slow" p14:dur="2000" advTm="61405"/>
    </mc:Choice>
    <mc:Fallback xmlns="">
      <p:transition spd="slow" advTm="6140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5DA596-7D7B-DA63-061C-FF6D7B3ED6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54F922-FA36-0346-812F-6252FFDD13F0}"/>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49F59E4-7290-8FFC-6E11-8C62AA0A80C6}"/>
                  </a:ext>
                </a:extLst>
              </p:cNvPr>
              <p:cNvSpPr>
                <a:spLocks noGrp="1"/>
              </p:cNvSpPr>
              <p:nvPr>
                <p:ph idx="1"/>
              </p:nvPr>
            </p:nvSpPr>
            <p:spPr>
              <a:xfrm>
                <a:off x="374375" y="950602"/>
                <a:ext cx="11502886" cy="5011288"/>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Mathematically, the extent of reaction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of a single combustion reaction  is given by:</a:t>
                </a:r>
              </a:p>
              <a:p>
                <a:pPr marL="0" indent="0">
                  <a:lnSpc>
                    <a:spcPct val="150000"/>
                  </a:lnSpc>
                  <a:buNone/>
                </a:pPr>
                <a14:m>
                  <m:oMath xmlns:m="http://schemas.openxmlformats.org/officeDocument/2006/math">
                    <m:r>
                      <m:rPr>
                        <m:nor/>
                      </m:rPr>
                      <a:rPr lang="el-GR" sz="2400" b="1" dirty="0">
                        <a:solidFill>
                          <a:srgbClr val="7030A0"/>
                        </a:solidFill>
                        <a:latin typeface="Times New Roman" panose="02020603050405020304" pitchFamily="18" charset="0"/>
                        <a:cs typeface="Times New Roman" panose="02020603050405020304" pitchFamily="18" charset="0"/>
                      </a:rPr>
                      <m:t>ξ</m:t>
                    </m:r>
                    <m:r>
                      <m:rPr>
                        <m:nor/>
                      </m:rPr>
                      <a:rPr lang="en-US" sz="2400" b="1" dirty="0">
                        <a:solidFill>
                          <a:srgbClr val="7030A0"/>
                        </a:solidFill>
                        <a:latin typeface="Times New Roman" panose="02020603050405020304" pitchFamily="18" charset="0"/>
                        <a:cs typeface="Times New Roman" panose="02020603050405020304" pitchFamily="18" charset="0"/>
                      </a:rPr>
                      <m:t> </m:t>
                    </m:r>
                    <m:r>
                      <a:rPr lang="en-US" sz="2400" b="1" i="1" dirty="0">
                        <a:solidFill>
                          <a:srgbClr val="7030A0"/>
                        </a:solidFill>
                        <a:latin typeface="Cambria Math" panose="02040503050406030204" pitchFamily="18" charset="0"/>
                        <a:cs typeface="Times New Roman" panose="02020603050405020304" pitchFamily="18" charset="0"/>
                      </a:rPr>
                      <m:t>=</m:t>
                    </m:r>
                    <m:f>
                      <m:fPr>
                        <m:ctrlPr>
                          <a:rPr lang="en-US" sz="2400" b="1" i="1" dirty="0">
                            <a:solidFill>
                              <a:srgbClr val="7030A0"/>
                            </a:solidFill>
                            <a:latin typeface="Cambria Math" panose="02040503050406030204" pitchFamily="18" charset="0"/>
                            <a:cs typeface="Times New Roman" panose="02020603050405020304" pitchFamily="18" charset="0"/>
                          </a:rPr>
                        </m:ctrlPr>
                      </m:fPr>
                      <m:num>
                        <m:sSub>
                          <m:sSubPr>
                            <m:ctrlPr>
                              <a:rPr lang="en-US" sz="2400" b="1" i="1" dirty="0">
                                <a:solidFill>
                                  <a:srgbClr val="7030A0"/>
                                </a:solidFill>
                                <a:latin typeface="Cambria Math" panose="02040503050406030204" pitchFamily="18" charset="0"/>
                                <a:cs typeface="Times New Roman" panose="02020603050405020304" pitchFamily="18" charset="0"/>
                              </a:rPr>
                            </m:ctrlPr>
                          </m:sSubPr>
                          <m:e>
                            <m:r>
                              <a:rPr lang="en-US" sz="2400" b="1" i="1" dirty="0">
                                <a:solidFill>
                                  <a:srgbClr val="7030A0"/>
                                </a:solidFill>
                                <a:latin typeface="Cambria Math" panose="02040503050406030204" pitchFamily="18" charset="0"/>
                                <a:cs typeface="Times New Roman" panose="02020603050405020304" pitchFamily="18" charset="0"/>
                              </a:rPr>
                              <m:t>𝒏</m:t>
                            </m:r>
                          </m:e>
                          <m:sub>
                            <m:r>
                              <a:rPr lang="en-US" sz="2400" b="1" i="1" dirty="0">
                                <a:solidFill>
                                  <a:srgbClr val="7030A0"/>
                                </a:solidFill>
                                <a:latin typeface="Cambria Math" panose="02040503050406030204" pitchFamily="18" charset="0"/>
                                <a:cs typeface="Times New Roman" panose="02020603050405020304" pitchFamily="18" charset="0"/>
                              </a:rPr>
                              <m:t>𝒊</m:t>
                            </m:r>
                          </m:sub>
                        </m:sSub>
                        <m:r>
                          <a:rPr lang="en-US" sz="2400" b="1" i="1" dirty="0">
                            <a:solidFill>
                              <a:srgbClr val="7030A0"/>
                            </a:solidFill>
                            <a:latin typeface="Cambria Math" panose="02040503050406030204" pitchFamily="18" charset="0"/>
                            <a:cs typeface="Times New Roman" panose="02020603050405020304" pitchFamily="18" charset="0"/>
                          </a:rPr>
                          <m:t>−</m:t>
                        </m:r>
                        <m:sSub>
                          <m:sSubPr>
                            <m:ctrlPr>
                              <a:rPr lang="en-US" sz="2400" b="1" i="1" dirty="0">
                                <a:solidFill>
                                  <a:srgbClr val="7030A0"/>
                                </a:solidFill>
                                <a:latin typeface="Cambria Math" panose="02040503050406030204" pitchFamily="18" charset="0"/>
                                <a:cs typeface="Times New Roman" panose="02020603050405020304" pitchFamily="18" charset="0"/>
                              </a:rPr>
                            </m:ctrlPr>
                          </m:sSubPr>
                          <m:e>
                            <m:r>
                              <a:rPr lang="en-US" sz="2400" b="1" i="1" dirty="0">
                                <a:solidFill>
                                  <a:srgbClr val="7030A0"/>
                                </a:solidFill>
                                <a:latin typeface="Cambria Math" panose="02040503050406030204" pitchFamily="18" charset="0"/>
                                <a:cs typeface="Times New Roman" panose="02020603050405020304" pitchFamily="18" charset="0"/>
                              </a:rPr>
                              <m:t>𝒏</m:t>
                            </m:r>
                          </m:e>
                          <m:sub>
                            <m:r>
                              <a:rPr lang="en-US" sz="2400" b="1" i="1" dirty="0">
                                <a:solidFill>
                                  <a:srgbClr val="7030A0"/>
                                </a:solidFill>
                                <a:latin typeface="Cambria Math" panose="02040503050406030204" pitchFamily="18" charset="0"/>
                                <a:cs typeface="Times New Roman" panose="02020603050405020304" pitchFamily="18" charset="0"/>
                              </a:rPr>
                              <m:t>𝒊𝒐</m:t>
                            </m:r>
                          </m:sub>
                        </m:sSub>
                      </m:num>
                      <m:den>
                        <m:sSub>
                          <m:sSubPr>
                            <m:ctrlPr>
                              <a:rPr lang="en-US" sz="2400" b="1" i="1" dirty="0">
                                <a:solidFill>
                                  <a:srgbClr val="7030A0"/>
                                </a:solidFill>
                                <a:latin typeface="Cambria Math" panose="02040503050406030204" pitchFamily="18" charset="0"/>
                                <a:cs typeface="Times New Roman" panose="02020603050405020304" pitchFamily="18" charset="0"/>
                              </a:rPr>
                            </m:ctrlPr>
                          </m:sSubPr>
                          <m:e>
                            <m:r>
                              <a:rPr lang="en-US" sz="2400" b="1" i="1" dirty="0">
                                <a:solidFill>
                                  <a:srgbClr val="7030A0"/>
                                </a:solidFill>
                                <a:latin typeface="Cambria Math" panose="02040503050406030204" pitchFamily="18" charset="0"/>
                                <a:cs typeface="Times New Roman" panose="02020603050405020304" pitchFamily="18" charset="0"/>
                              </a:rPr>
                              <m:t>𝒗</m:t>
                            </m:r>
                          </m:e>
                          <m:sub>
                            <m:r>
                              <a:rPr lang="en-US" sz="2400" b="1" i="1" dirty="0">
                                <a:solidFill>
                                  <a:srgbClr val="7030A0"/>
                                </a:solidFill>
                                <a:latin typeface="Cambria Math" panose="02040503050406030204" pitchFamily="18" charset="0"/>
                                <a:cs typeface="Times New Roman" panose="02020603050405020304" pitchFamily="18" charset="0"/>
                              </a:rPr>
                              <m:t>𝒊</m:t>
                            </m:r>
                          </m:sub>
                        </m:sSub>
                      </m:den>
                    </m:f>
                  </m:oMath>
                </a14:m>
                <a:r>
                  <a:rPr lang="en-US" sz="2400" dirty="0">
                    <a:latin typeface="Times New Roman" panose="02020603050405020304" pitchFamily="18" charset="0"/>
                    <a:cs typeface="Times New Roman" panose="02020603050405020304" pitchFamily="18" charset="0"/>
                  </a:rPr>
                  <a:t>                                                                                                 (6.4)</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remaining after combustion occurs,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present when combustion starts, </a:t>
                </a:r>
                <a:r>
                  <a:rPr lang="en-US" sz="2400" dirty="0" err="1">
                    <a:latin typeface="Times New Roman" panose="02020603050405020304" pitchFamily="18" charset="0"/>
                    <a:cs typeface="Times New Roman" panose="02020603050405020304" pitchFamily="18" charset="0"/>
                  </a:rPr>
                  <a:t>ν</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stoichiometric coefficient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specified chemical reaction equation, and ξ is extent of  reaction for combustion reaction.</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49F59E4-7290-8FFC-6E11-8C62AA0A80C6}"/>
                  </a:ext>
                </a:extLst>
              </p:cNvPr>
              <p:cNvSpPr>
                <a:spLocks noGrp="1" noRot="1" noChangeAspect="1" noMove="1" noResize="1" noEditPoints="1" noAdjustHandles="1" noChangeArrowheads="1" noChangeShapeType="1" noTextEdit="1"/>
              </p:cNvSpPr>
              <p:nvPr>
                <p:ph idx="1"/>
              </p:nvPr>
            </p:nvSpPr>
            <p:spPr>
              <a:xfrm>
                <a:off x="374375" y="950602"/>
                <a:ext cx="11502886" cy="5011288"/>
              </a:xfrm>
              <a:blipFill>
                <a:blip r:embed="rId4"/>
                <a:stretch>
                  <a:fillRect l="-795" r="-848"/>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F85B93FA-C5B5-EC2B-0AF0-22350AF9DB98}"/>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7AC96FDD-19D9-15C3-229A-32654487E9C0}"/>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ABCF093-A786-D561-E6FC-01383E9F3ED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03944990"/>
      </p:ext>
    </p:extLst>
  </p:cSld>
  <p:clrMapOvr>
    <a:masterClrMapping/>
  </p:clrMapOvr>
  <mc:AlternateContent xmlns:mc="http://schemas.openxmlformats.org/markup-compatibility/2006" xmlns:p14="http://schemas.microsoft.com/office/powerpoint/2010/main">
    <mc:Choice Requires="p14">
      <p:transition spd="slow" p14:dur="2000" advTm="67825"/>
    </mc:Choice>
    <mc:Fallback xmlns="">
      <p:transition spd="slow" advTm="6782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44DCE-75D7-1B96-A1AD-B41E0FFCA2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77BED4-4BD4-5363-398A-40351C028930}"/>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Activity 6.1</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8699DB4-2F9E-017B-44B8-0D378B14C3E1}"/>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1. </a:t>
                </a:r>
                <a:r>
                  <a:rPr lang="en-US" sz="2400" dirty="0">
                    <a:solidFill>
                      <a:srgbClr val="7030A0"/>
                    </a:solidFill>
                    <a:latin typeface="Times New Roman" panose="02020603050405020304" pitchFamily="18" charset="0"/>
                    <a:cs typeface="Times New Roman" panose="02020603050405020304" pitchFamily="18" charset="0"/>
                  </a:rPr>
                  <a:t>Fuels for motor vehicles other than gasoline are being evaluated since they generate lower levels of pollutants than does gasoline. Compressed propane is suggested as a source of power for vehicles. Suppose that in a combustion test, 19.8 kg of C</a:t>
                </a:r>
                <a:r>
                  <a:rPr lang="en-US" sz="2400" baseline="-25000" dirty="0">
                    <a:solidFill>
                      <a:srgbClr val="7030A0"/>
                    </a:solidFill>
                    <a:latin typeface="Times New Roman" panose="02020603050405020304" pitchFamily="18" charset="0"/>
                    <a:cs typeface="Times New Roman" panose="02020603050405020304" pitchFamily="18" charset="0"/>
                  </a:rPr>
                  <a:t>3</a:t>
                </a:r>
                <a:r>
                  <a:rPr lang="en-US" sz="2400" dirty="0">
                    <a:solidFill>
                      <a:srgbClr val="7030A0"/>
                    </a:solidFill>
                    <a:latin typeface="Times New Roman" panose="02020603050405020304" pitchFamily="18" charset="0"/>
                    <a:cs typeface="Times New Roman" panose="02020603050405020304" pitchFamily="18" charset="0"/>
                  </a:rPr>
                  <a:t>H</a:t>
                </a:r>
                <a:r>
                  <a:rPr lang="en-US" sz="2400" baseline="-25000" dirty="0">
                    <a:solidFill>
                      <a:srgbClr val="7030A0"/>
                    </a:solidFill>
                    <a:latin typeface="Times New Roman" panose="02020603050405020304" pitchFamily="18" charset="0"/>
                    <a:cs typeface="Times New Roman" panose="02020603050405020304" pitchFamily="18" charset="0"/>
                  </a:rPr>
                  <a:t>8</a:t>
                </a:r>
                <a:r>
                  <a:rPr lang="en-US" sz="2400" dirty="0">
                    <a:solidFill>
                      <a:srgbClr val="7030A0"/>
                    </a:solidFill>
                    <a:latin typeface="Times New Roman" panose="02020603050405020304" pitchFamily="18" charset="0"/>
                    <a:cs typeface="Times New Roman" panose="02020603050405020304" pitchFamily="18" charset="0"/>
                  </a:rPr>
                  <a:t> is burned with 406 kg of air to produce CO</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 and H</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O. The combustion reaction is given below in equation </a:t>
                </a:r>
                <a:r>
                  <a:rPr lang="en-US" sz="2400" b="1" dirty="0">
                    <a:latin typeface="Times New Roman" panose="02020603050405020304" pitchFamily="18" charset="0"/>
                    <a:cs typeface="Times New Roman" panose="02020603050405020304" pitchFamily="18" charset="0"/>
                  </a:rPr>
                  <a:t>(6.5). </a:t>
                </a:r>
                <a:r>
                  <a:rPr lang="en-US" sz="2400" dirty="0">
                    <a:solidFill>
                      <a:srgbClr val="7030A0"/>
                    </a:solidFill>
                    <a:latin typeface="Times New Roman" panose="02020603050405020304" pitchFamily="18" charset="0"/>
                    <a:cs typeface="Times New Roman" panose="02020603050405020304" pitchFamily="18" charset="0"/>
                  </a:rPr>
                  <a:t>What is the percent excess air?</a:t>
                </a:r>
              </a:p>
              <a:p>
                <a:pPr marL="0" indent="0" algn="just">
                  <a:lnSpc>
                    <a:spcPct val="150000"/>
                  </a:lnSpc>
                  <a:buNone/>
                </a:pPr>
                <a14:m>
                  <m:oMath xmlns:m="http://schemas.openxmlformats.org/officeDocument/2006/math">
                    <m:sSub>
                      <m:sSubPr>
                        <m:ctrlPr>
                          <a:rPr lang="en-US" sz="2400" b="1" i="1" smtClean="0">
                            <a:solidFill>
                              <a:schemeClr val="tx1"/>
                            </a:solidFill>
                            <a:latin typeface="Cambria Math" panose="02040503050406030204" pitchFamily="18" charset="0"/>
                            <a:cs typeface="Times New Roman" panose="02020603050405020304" pitchFamily="18" charset="0"/>
                          </a:rPr>
                        </m:ctrlPr>
                      </m:sSubPr>
                      <m:e>
                        <m:r>
                          <a:rPr lang="en-US" sz="2400" b="1" i="0" smtClean="0">
                            <a:solidFill>
                              <a:schemeClr val="tx1"/>
                            </a:solidFill>
                            <a:latin typeface="Cambria Math" panose="02040503050406030204" pitchFamily="18" charset="0"/>
                            <a:cs typeface="Times New Roman" panose="02020603050405020304" pitchFamily="18" charset="0"/>
                          </a:rPr>
                          <m:t>𝐂</m:t>
                        </m:r>
                      </m:e>
                      <m:sub>
                        <m:r>
                          <a:rPr lang="en-US" sz="2400" b="1" i="0" smtClean="0">
                            <a:solidFill>
                              <a:schemeClr val="tx1"/>
                            </a:solidFill>
                            <a:latin typeface="Cambria Math" panose="02040503050406030204" pitchFamily="18" charset="0"/>
                            <a:cs typeface="Times New Roman" panose="02020603050405020304" pitchFamily="18" charset="0"/>
                          </a:rPr>
                          <m:t>𝟑</m:t>
                        </m:r>
                      </m:sub>
                    </m:sSub>
                    <m:sSub>
                      <m:sSubPr>
                        <m:ctrlPr>
                          <a:rPr lang="en-US" sz="2400" b="1" i="1" smtClean="0">
                            <a:solidFill>
                              <a:schemeClr val="tx1"/>
                            </a:solidFill>
                            <a:latin typeface="Cambria Math" panose="02040503050406030204" pitchFamily="18" charset="0"/>
                            <a:cs typeface="Times New Roman" panose="02020603050405020304" pitchFamily="18" charset="0"/>
                          </a:rPr>
                        </m:ctrlPr>
                      </m:sSubPr>
                      <m:e>
                        <m:r>
                          <a:rPr lang="en-US" sz="2400" b="1" i="0" smtClean="0">
                            <a:solidFill>
                              <a:schemeClr val="tx1"/>
                            </a:solidFill>
                            <a:latin typeface="Cambria Math" panose="02040503050406030204" pitchFamily="18" charset="0"/>
                            <a:cs typeface="Times New Roman" panose="02020603050405020304" pitchFamily="18" charset="0"/>
                          </a:rPr>
                          <m:t>𝐇</m:t>
                        </m:r>
                      </m:e>
                      <m:sub>
                        <m:r>
                          <a:rPr lang="en-US" sz="2400" b="1" i="0" smtClean="0">
                            <a:solidFill>
                              <a:schemeClr val="tx1"/>
                            </a:solidFill>
                            <a:latin typeface="Cambria Math" panose="02040503050406030204" pitchFamily="18" charset="0"/>
                            <a:cs typeface="Times New Roman" panose="02020603050405020304" pitchFamily="18" charset="0"/>
                          </a:rPr>
                          <m:t>𝟖</m:t>
                        </m:r>
                      </m:sub>
                    </m:sSub>
                    <m:r>
                      <a:rPr lang="en-US" sz="2400" b="1" i="0" smtClean="0">
                        <a:solidFill>
                          <a:schemeClr val="tx1"/>
                        </a:solidFill>
                        <a:latin typeface="Cambria Math" panose="02040503050406030204" pitchFamily="18" charset="0"/>
                        <a:cs typeface="Times New Roman" panose="02020603050405020304" pitchFamily="18" charset="0"/>
                      </a:rPr>
                      <m:t>+</m:t>
                    </m:r>
                    <m:r>
                      <a:rPr lang="en-US" sz="2400" b="1" i="0" smtClean="0">
                        <a:solidFill>
                          <a:schemeClr val="tx1"/>
                        </a:solidFill>
                        <a:latin typeface="Cambria Math" panose="02040503050406030204" pitchFamily="18" charset="0"/>
                        <a:cs typeface="Times New Roman" panose="02020603050405020304" pitchFamily="18" charset="0"/>
                      </a:rPr>
                      <m:t>𝟓</m:t>
                    </m:r>
                    <m:sSub>
                      <m:sSubPr>
                        <m:ctrlPr>
                          <a:rPr lang="en-US" sz="2400" b="1" i="1" smtClean="0">
                            <a:solidFill>
                              <a:schemeClr val="tx1"/>
                            </a:solidFill>
                            <a:latin typeface="Cambria Math" panose="02040503050406030204" pitchFamily="18" charset="0"/>
                            <a:cs typeface="Times New Roman" panose="02020603050405020304" pitchFamily="18" charset="0"/>
                          </a:rPr>
                        </m:ctrlPr>
                      </m:sSubPr>
                      <m:e>
                        <m:r>
                          <a:rPr lang="en-US" sz="2400" b="1" i="0" smtClean="0">
                            <a:solidFill>
                              <a:schemeClr val="tx1"/>
                            </a:solidFill>
                            <a:latin typeface="Cambria Math" panose="02040503050406030204" pitchFamily="18" charset="0"/>
                            <a:cs typeface="Times New Roman" panose="02020603050405020304" pitchFamily="18" charset="0"/>
                          </a:rPr>
                          <m:t>𝐎</m:t>
                        </m:r>
                      </m:e>
                      <m:sub>
                        <m:r>
                          <a:rPr lang="en-US" sz="2400" b="1" i="0" smtClean="0">
                            <a:solidFill>
                              <a:schemeClr val="tx1"/>
                            </a:solidFill>
                            <a:latin typeface="Cambria Math" panose="02040503050406030204" pitchFamily="18" charset="0"/>
                            <a:cs typeface="Times New Roman" panose="02020603050405020304" pitchFamily="18" charset="0"/>
                          </a:rPr>
                          <m:t>𝟐</m:t>
                        </m:r>
                      </m:sub>
                    </m:sSub>
                    <m:r>
                      <a:rPr lang="en-US" sz="2400" b="1"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b="1"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𝟑</m:t>
                    </m:r>
                    <m:sSub>
                      <m:sSubPr>
                        <m:ctrlPr>
                          <a:rPr lang="en-US" sz="2400" b="1"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1"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𝐂𝐎</m:t>
                        </m:r>
                      </m:e>
                      <m:sub>
                        <m:r>
                          <a:rPr lang="en-US" sz="2400" b="1"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𝟐</m:t>
                        </m:r>
                      </m:sub>
                    </m:sSub>
                    <m:r>
                      <a:rPr lang="en-US" sz="2400" b="1"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b="1"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𝟒</m:t>
                    </m:r>
                    <m:sSub>
                      <m:sSubPr>
                        <m:ctrlPr>
                          <a:rPr lang="en-US" sz="2400" b="1"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1"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𝐇</m:t>
                        </m:r>
                      </m:e>
                      <m:sub>
                        <m:r>
                          <a:rPr lang="en-US" sz="2400" b="1"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𝟐</m:t>
                        </m:r>
                      </m:sub>
                    </m:sSub>
                    <m:r>
                      <a:rPr lang="en-US" sz="2400" b="1"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𝐎</m:t>
                    </m:r>
                  </m:oMath>
                </a14:m>
                <a:r>
                  <a:rPr lang="en-US" sz="2400" b="1" dirty="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(6.5)</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8699DB4-2F9E-017B-44B8-0D378B14C3E1}"/>
                  </a:ext>
                </a:extLst>
              </p:cNvPr>
              <p:cNvSpPr>
                <a:spLocks noGrp="1" noRot="1" noChangeAspect="1" noMove="1" noResize="1" noEditPoints="1" noAdjustHandles="1" noChangeArrowheads="1" noChangeShapeType="1" noTextEdit="1"/>
              </p:cNvSpPr>
              <p:nvPr>
                <p:ph idx="1"/>
              </p:nvPr>
            </p:nvSpPr>
            <p:spPr>
              <a:xfrm>
                <a:off x="540025" y="950602"/>
                <a:ext cx="11337235" cy="5011288"/>
              </a:xfrm>
              <a:blipFill>
                <a:blip r:embed="rId4"/>
                <a:stretch>
                  <a:fillRect l="-861" r="-861"/>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4D827A87-4D46-0F7B-8BCA-5E4F7D6E7A89}"/>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84C87E10-B3D6-3A6E-AB01-5E3351C1E518}"/>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8CD5DC0-CA86-94CC-9D8A-66FBD494CA7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19168356"/>
      </p:ext>
    </p:extLst>
  </p:cSld>
  <p:clrMapOvr>
    <a:masterClrMapping/>
  </p:clrMapOvr>
  <mc:AlternateContent xmlns:mc="http://schemas.openxmlformats.org/markup-compatibility/2006" xmlns:p14="http://schemas.microsoft.com/office/powerpoint/2010/main">
    <mc:Choice Requires="p14">
      <p:transition spd="slow" p14:dur="2000" advTm="90226"/>
    </mc:Choice>
    <mc:Fallback xmlns="">
      <p:transition spd="slow" advTm="9022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78E24-73CC-ED8C-D4C2-38ED43B144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C7920A-5194-0AA6-F056-142743AFF048}"/>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E3FDEEE-B8E2-3B8D-1215-2A8DE3BC974B}"/>
                  </a:ext>
                </a:extLst>
              </p:cNvPr>
              <p:cNvSpPr>
                <a:spLocks noGrp="1"/>
              </p:cNvSpPr>
              <p:nvPr>
                <p:ph idx="1"/>
              </p:nvPr>
            </p:nvSpPr>
            <p:spPr>
              <a:xfrm>
                <a:off x="374375" y="944217"/>
                <a:ext cx="11502886" cy="5017673"/>
              </a:xfrm>
            </p:spPr>
            <p:txBody>
              <a:bodyPr>
                <a:normAutofit fontScale="92500" lnSpcReduction="20000"/>
              </a:bodyPr>
              <a:lstStyle/>
              <a:p>
                <a:pPr marL="0" indent="0">
                  <a:lnSpc>
                    <a:spcPct val="150000"/>
                  </a:lnSpc>
                  <a:buNone/>
                </a:pPr>
                <a:r>
                  <a:rPr lang="en-US" sz="2600" b="1" dirty="0">
                    <a:solidFill>
                      <a:srgbClr val="7030A0"/>
                    </a:solidFill>
                    <a:latin typeface="Times New Roman" panose="02020603050405020304" pitchFamily="18" charset="0"/>
                    <a:cs typeface="Times New Roman" panose="02020603050405020304" pitchFamily="18" charset="0"/>
                  </a:rPr>
                  <a:t># Q</a:t>
                </a:r>
                <a:r>
                  <a:rPr lang="en-US" sz="2600" b="1" baseline="-25000" dirty="0">
                    <a:solidFill>
                      <a:srgbClr val="7030A0"/>
                    </a:solidFill>
                    <a:latin typeface="Times New Roman" panose="02020603050405020304" pitchFamily="18" charset="0"/>
                    <a:cs typeface="Times New Roman" panose="02020603050405020304" pitchFamily="18" charset="0"/>
                  </a:rPr>
                  <a:t>1</a:t>
                </a:r>
                <a:r>
                  <a:rPr lang="en-US" sz="2600" b="1" dirty="0">
                    <a:solidFill>
                      <a:srgbClr val="7030A0"/>
                    </a:solidFill>
                    <a:latin typeface="Times New Roman" panose="02020603050405020304" pitchFamily="18" charset="0"/>
                    <a:cs typeface="Times New Roman" panose="02020603050405020304" pitchFamily="18" charset="0"/>
                  </a:rPr>
                  <a:t>, Answer:</a:t>
                </a:r>
              </a:p>
              <a:p>
                <a:pPr marL="0" indent="0">
                  <a:lnSpc>
                    <a:spcPct val="150000"/>
                  </a:lnSpc>
                  <a:buNone/>
                </a:pPr>
                <a:r>
                  <a:rPr lang="en-US" sz="2600" b="1" dirty="0">
                    <a:latin typeface="Times New Roman" panose="02020603050405020304" pitchFamily="18" charset="0"/>
                    <a:cs typeface="Times New Roman" panose="02020603050405020304" pitchFamily="18" charset="0"/>
                  </a:rPr>
                  <a:t>Given: </a:t>
                </a:r>
                <a:r>
                  <a:rPr lang="en-US" sz="2600" dirty="0">
                    <a:latin typeface="Times New Roman" panose="02020603050405020304" pitchFamily="18" charset="0"/>
                    <a:cs typeface="Times New Roman" panose="02020603050405020304" pitchFamily="18" charset="0"/>
                  </a:rPr>
                  <a:t>Combustion reaction with balanced reaction equation</a:t>
                </a:r>
              </a:p>
              <a:p>
                <a:pPr marL="0" indent="0">
                  <a:lnSpc>
                    <a:spcPct val="150000"/>
                  </a:lnSpc>
                  <a:buNone/>
                </a:pPr>
                <a14:m>
                  <m:oMath xmlns:m="http://schemas.openxmlformats.org/officeDocument/2006/math">
                    <m:sSub>
                      <m:sSubPr>
                        <m:ctrlPr>
                          <a:rPr lang="en-US" sz="2600" i="1">
                            <a:latin typeface="Cambria Math" panose="02040503050406030204" pitchFamily="18" charset="0"/>
                            <a:cs typeface="Times New Roman" panose="02020603050405020304" pitchFamily="18" charset="0"/>
                          </a:rPr>
                        </m:ctrlPr>
                      </m:sSubPr>
                      <m:e>
                        <m:r>
                          <m:rPr>
                            <m:sty m:val="p"/>
                          </m:rPr>
                          <a:rPr lang="en-US" sz="2600">
                            <a:latin typeface="Cambria Math" panose="02040503050406030204" pitchFamily="18" charset="0"/>
                            <a:cs typeface="Times New Roman" panose="02020603050405020304" pitchFamily="18" charset="0"/>
                          </a:rPr>
                          <m:t>C</m:t>
                        </m:r>
                      </m:e>
                      <m:sub>
                        <m:r>
                          <a:rPr lang="en-US" sz="2600">
                            <a:latin typeface="Cambria Math" panose="02040503050406030204" pitchFamily="18" charset="0"/>
                            <a:cs typeface="Times New Roman" panose="02020603050405020304" pitchFamily="18" charset="0"/>
                          </a:rPr>
                          <m:t>3</m:t>
                        </m:r>
                      </m:sub>
                    </m:sSub>
                    <m:sSub>
                      <m:sSubPr>
                        <m:ctrlPr>
                          <a:rPr lang="en-US" sz="2600" i="1">
                            <a:latin typeface="Cambria Math" panose="02040503050406030204" pitchFamily="18" charset="0"/>
                            <a:cs typeface="Times New Roman" panose="02020603050405020304" pitchFamily="18" charset="0"/>
                          </a:rPr>
                        </m:ctrlPr>
                      </m:sSubPr>
                      <m:e>
                        <m:r>
                          <m:rPr>
                            <m:sty m:val="p"/>
                          </m:rPr>
                          <a:rPr lang="en-US" sz="2600">
                            <a:latin typeface="Cambria Math" panose="02040503050406030204" pitchFamily="18" charset="0"/>
                            <a:cs typeface="Times New Roman" panose="02020603050405020304" pitchFamily="18" charset="0"/>
                          </a:rPr>
                          <m:t>H</m:t>
                        </m:r>
                      </m:e>
                      <m:sub>
                        <m:r>
                          <a:rPr lang="en-US" sz="2600">
                            <a:latin typeface="Cambria Math" panose="02040503050406030204" pitchFamily="18" charset="0"/>
                            <a:cs typeface="Times New Roman" panose="02020603050405020304" pitchFamily="18" charset="0"/>
                          </a:rPr>
                          <m:t>8</m:t>
                        </m:r>
                      </m:sub>
                    </m:sSub>
                    <m:r>
                      <a:rPr lang="en-US" sz="2600">
                        <a:latin typeface="Cambria Math" panose="02040503050406030204" pitchFamily="18" charset="0"/>
                        <a:cs typeface="Times New Roman" panose="02020603050405020304" pitchFamily="18" charset="0"/>
                      </a:rPr>
                      <m:t>+5</m:t>
                    </m:r>
                    <m:sSub>
                      <m:sSubPr>
                        <m:ctrlPr>
                          <a:rPr lang="en-US" sz="2600" i="1">
                            <a:latin typeface="Cambria Math" panose="02040503050406030204" pitchFamily="18" charset="0"/>
                            <a:cs typeface="Times New Roman" panose="02020603050405020304" pitchFamily="18" charset="0"/>
                          </a:rPr>
                        </m:ctrlPr>
                      </m:sSubPr>
                      <m:e>
                        <m:r>
                          <m:rPr>
                            <m:sty m:val="p"/>
                          </m:rPr>
                          <a:rPr lang="en-US" sz="2600">
                            <a:latin typeface="Cambria Math" panose="02040503050406030204" pitchFamily="18" charset="0"/>
                            <a:cs typeface="Times New Roman" panose="02020603050405020304" pitchFamily="18" charset="0"/>
                          </a:rPr>
                          <m:t>O</m:t>
                        </m:r>
                      </m:e>
                      <m:sub>
                        <m:r>
                          <a:rPr lang="en-US" sz="2600">
                            <a:latin typeface="Cambria Math" panose="02040503050406030204" pitchFamily="18" charset="0"/>
                            <a:cs typeface="Times New Roman" panose="02020603050405020304" pitchFamily="18" charset="0"/>
                          </a:rPr>
                          <m:t>2</m:t>
                        </m:r>
                      </m:sub>
                    </m:sSub>
                    <m:r>
                      <a:rPr lang="en-US" sz="2600">
                        <a:latin typeface="Cambria Math" panose="02040503050406030204" pitchFamily="18" charset="0"/>
                        <a:ea typeface="Cambria Math" panose="02040503050406030204" pitchFamily="18" charset="0"/>
                        <a:cs typeface="Times New Roman" panose="02020603050405020304" pitchFamily="18" charset="0"/>
                      </a:rPr>
                      <m:t>→3</m:t>
                    </m:r>
                    <m:sSub>
                      <m:sSubPr>
                        <m:ctrlPr>
                          <a:rPr lang="en-US" sz="26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600">
                            <a:latin typeface="Cambria Math" panose="02040503050406030204" pitchFamily="18" charset="0"/>
                            <a:ea typeface="Cambria Math" panose="02040503050406030204" pitchFamily="18" charset="0"/>
                            <a:cs typeface="Times New Roman" panose="02020603050405020304" pitchFamily="18" charset="0"/>
                          </a:rPr>
                          <m:t>CO</m:t>
                        </m:r>
                      </m:e>
                      <m:sub>
                        <m:r>
                          <a:rPr lang="en-US" sz="2600">
                            <a:latin typeface="Cambria Math" panose="02040503050406030204" pitchFamily="18" charset="0"/>
                            <a:ea typeface="Cambria Math" panose="02040503050406030204" pitchFamily="18" charset="0"/>
                            <a:cs typeface="Times New Roman" panose="02020603050405020304" pitchFamily="18" charset="0"/>
                          </a:rPr>
                          <m:t>2</m:t>
                        </m:r>
                      </m:sub>
                    </m:sSub>
                    <m:r>
                      <a:rPr lang="en-US" sz="2600">
                        <a:latin typeface="Cambria Math" panose="02040503050406030204" pitchFamily="18" charset="0"/>
                        <a:ea typeface="Cambria Math" panose="02040503050406030204" pitchFamily="18" charset="0"/>
                        <a:cs typeface="Times New Roman" panose="02020603050405020304" pitchFamily="18" charset="0"/>
                      </a:rPr>
                      <m:t>+4</m:t>
                    </m:r>
                    <m:sSub>
                      <m:sSubPr>
                        <m:ctrlPr>
                          <a:rPr lang="en-US" sz="26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600">
                            <a:latin typeface="Cambria Math" panose="02040503050406030204" pitchFamily="18" charset="0"/>
                            <a:ea typeface="Cambria Math" panose="02040503050406030204" pitchFamily="18" charset="0"/>
                            <a:cs typeface="Times New Roman" panose="02020603050405020304" pitchFamily="18" charset="0"/>
                          </a:rPr>
                          <m:t>H</m:t>
                        </m:r>
                      </m:e>
                      <m:sub>
                        <m:r>
                          <a:rPr lang="en-US" sz="2600">
                            <a:latin typeface="Cambria Math" panose="02040503050406030204" pitchFamily="18" charset="0"/>
                            <a:ea typeface="Cambria Math" panose="02040503050406030204" pitchFamily="18" charset="0"/>
                            <a:cs typeface="Times New Roman" panose="02020603050405020304" pitchFamily="18" charset="0"/>
                          </a:rPr>
                          <m:t>2</m:t>
                        </m:r>
                      </m:sub>
                    </m:sSub>
                    <m:r>
                      <m:rPr>
                        <m:sty m:val="p"/>
                      </m:rPr>
                      <a:rPr lang="en-US" sz="2600">
                        <a:latin typeface="Cambria Math" panose="02040503050406030204" pitchFamily="18" charset="0"/>
                        <a:ea typeface="Cambria Math" panose="02040503050406030204" pitchFamily="18" charset="0"/>
                        <a:cs typeface="Times New Roman" panose="02020603050405020304" pitchFamily="18" charset="0"/>
                      </a:rPr>
                      <m:t>O</m:t>
                    </m:r>
                  </m:oMath>
                </a14:m>
                <a:r>
                  <a:rPr lang="en-US" sz="2600" dirty="0">
                    <a:latin typeface="Times New Roman" panose="02020603050405020304" pitchFamily="18" charset="0"/>
                    <a:cs typeface="Times New Roman" panose="02020603050405020304" pitchFamily="18" charset="0"/>
                  </a:rPr>
                  <a:t> </a:t>
                </a:r>
              </a:p>
              <a:p>
                <a:pPr marL="0" indent="0">
                  <a:lnSpc>
                    <a:spcPct val="150000"/>
                  </a:lnSpc>
                  <a:buNone/>
                </a:pPr>
                <a:r>
                  <a:rPr lang="en-US" sz="2600" b="1" dirty="0">
                    <a:latin typeface="Times New Roman" panose="02020603050405020304" pitchFamily="18" charset="0"/>
                    <a:cs typeface="Times New Roman" panose="02020603050405020304" pitchFamily="18" charset="0"/>
                  </a:rPr>
                  <a:t>The reactants, as inputs:</a:t>
                </a:r>
              </a:p>
              <a:p>
                <a:pPr marL="0" indent="0">
                  <a:lnSpc>
                    <a:spcPct val="150000"/>
                  </a:lnSpc>
                  <a:buNone/>
                </a:pPr>
                <a:r>
                  <a:rPr lang="en-US" sz="2600" dirty="0">
                    <a:latin typeface="Times New Roman" panose="02020603050405020304" pitchFamily="18" charset="0"/>
                    <a:cs typeface="Times New Roman" panose="02020603050405020304" pitchFamily="18" charset="0"/>
                  </a:rPr>
                  <a:t>Mass of C</a:t>
                </a:r>
                <a:r>
                  <a:rPr lang="en-US" sz="2600" baseline="-25000" dirty="0">
                    <a:latin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cs typeface="Times New Roman" panose="02020603050405020304" pitchFamily="18" charset="0"/>
                  </a:rPr>
                  <a:t>H</a:t>
                </a:r>
                <a:r>
                  <a:rPr lang="en-US" sz="2600" baseline="-25000" dirty="0">
                    <a:latin typeface="Times New Roman" panose="02020603050405020304" pitchFamily="18" charset="0"/>
                    <a:cs typeface="Times New Roman" panose="02020603050405020304" pitchFamily="18" charset="0"/>
                  </a:rPr>
                  <a:t>8</a:t>
                </a:r>
                <a:r>
                  <a:rPr lang="en-US" sz="2600" dirty="0">
                    <a:latin typeface="Times New Roman" panose="02020603050405020304" pitchFamily="18" charset="0"/>
                    <a:cs typeface="Times New Roman" panose="02020603050405020304" pitchFamily="18" charset="0"/>
                  </a:rPr>
                  <a:t>= 19.8 kg</a:t>
                </a:r>
              </a:p>
              <a:p>
                <a:pPr marL="0" indent="0">
                  <a:lnSpc>
                    <a:spcPct val="150000"/>
                  </a:lnSpc>
                  <a:buNone/>
                </a:pPr>
                <a:r>
                  <a:rPr lang="en-US" sz="2600" dirty="0">
                    <a:latin typeface="Times New Roman" panose="02020603050405020304" pitchFamily="18" charset="0"/>
                    <a:cs typeface="Times New Roman" panose="02020603050405020304" pitchFamily="18" charset="0"/>
                  </a:rPr>
                  <a:t>Mass of air = 406 kg</a:t>
                </a:r>
              </a:p>
              <a:p>
                <a:pPr marL="0" indent="0">
                  <a:lnSpc>
                    <a:spcPct val="150000"/>
                  </a:lnSpc>
                  <a:buNone/>
                </a:pPr>
                <a:r>
                  <a:rPr lang="en-US" sz="2600" b="1" dirty="0">
                    <a:latin typeface="Times New Roman" panose="02020603050405020304" pitchFamily="18" charset="0"/>
                    <a:cs typeface="Times New Roman" panose="02020603050405020304" pitchFamily="18" charset="0"/>
                  </a:rPr>
                  <a:t>Required</a:t>
                </a:r>
                <a:r>
                  <a:rPr lang="en-US" sz="2600" dirty="0">
                    <a:latin typeface="Times New Roman" panose="02020603050405020304" pitchFamily="18" charset="0"/>
                    <a:cs typeface="Times New Roman" panose="02020603050405020304" pitchFamily="18" charset="0"/>
                  </a:rPr>
                  <a:t>: % excess air</a:t>
                </a:r>
              </a:p>
              <a:p>
                <a:pPr marL="0" indent="0">
                  <a:lnSpc>
                    <a:spcPct val="150000"/>
                  </a:lnSpc>
                  <a:buNone/>
                </a:pPr>
                <a:r>
                  <a:rPr lang="en-US" sz="2600" b="1" dirty="0">
                    <a:latin typeface="Times New Roman" panose="02020603050405020304" pitchFamily="18" charset="0"/>
                    <a:cs typeface="Times New Roman" panose="02020603050405020304" pitchFamily="18" charset="0"/>
                  </a:rPr>
                  <a:t>Assumption</a:t>
                </a:r>
                <a:r>
                  <a:rPr lang="en-US" sz="2600" dirty="0">
                    <a:latin typeface="Times New Roman" panose="02020603050405020304" pitchFamily="18" charset="0"/>
                    <a:cs typeface="Times New Roman" panose="02020603050405020304" pitchFamily="18" charset="0"/>
                  </a:rPr>
                  <a:t>: O</a:t>
                </a:r>
                <a:r>
                  <a:rPr lang="en-US" sz="2600" baseline="-25000" dirty="0">
                    <a:latin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cs typeface="Times New Roman" panose="02020603050405020304" pitchFamily="18" charset="0"/>
                  </a:rPr>
                  <a:t> accounts 21% of the air</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 </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E3FDEEE-B8E2-3B8D-1215-2A8DE3BC974B}"/>
                  </a:ext>
                </a:extLst>
              </p:cNvPr>
              <p:cNvSpPr>
                <a:spLocks noGrp="1" noRot="1" noChangeAspect="1" noMove="1" noResize="1" noEditPoints="1" noAdjustHandles="1" noChangeArrowheads="1" noChangeShapeType="1" noTextEdit="1"/>
              </p:cNvSpPr>
              <p:nvPr>
                <p:ph idx="1"/>
              </p:nvPr>
            </p:nvSpPr>
            <p:spPr>
              <a:xfrm>
                <a:off x="374375" y="944217"/>
                <a:ext cx="11502886" cy="5017673"/>
              </a:xfrm>
              <a:blipFill>
                <a:blip r:embed="rId4"/>
                <a:stretch>
                  <a:fillRect l="-795"/>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C4404A73-AECF-C0A4-DCB3-1A425897386B}"/>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77ABE9B-25AE-699C-D3AD-73C7D7F059A0}"/>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013807E-8BCE-2A16-E199-1427D6E4EF1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90075098"/>
      </p:ext>
    </p:extLst>
  </p:cSld>
  <p:clrMapOvr>
    <a:masterClrMapping/>
  </p:clrMapOvr>
  <mc:AlternateContent xmlns:mc="http://schemas.openxmlformats.org/markup-compatibility/2006" xmlns:p14="http://schemas.microsoft.com/office/powerpoint/2010/main">
    <mc:Choice Requires="p14">
      <p:transition spd="slow" p14:dur="2000" advTm="63769"/>
    </mc:Choice>
    <mc:Fallback xmlns="">
      <p:transition spd="slow" advTm="6376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FDC65-F30D-F8E0-8271-BB290EA977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4F12C9-819D-E779-B9E5-3841670A52F2}"/>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887486A-8A95-6A5E-AB09-6283A8BA042B}"/>
                  </a:ext>
                </a:extLst>
              </p:cNvPr>
              <p:cNvSpPr>
                <a:spLocks noGrp="1"/>
              </p:cNvSpPr>
              <p:nvPr>
                <p:ph idx="1"/>
              </p:nvPr>
            </p:nvSpPr>
            <p:spPr>
              <a:xfrm>
                <a:off x="374375" y="944217"/>
                <a:ext cx="11502886" cy="5017673"/>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To determine the percent excess air, first convert all mass units to mole units.</a:t>
                </a:r>
              </a:p>
              <a:p>
                <a:pPr marL="0" indent="0">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The molecular weights of reactants:</a:t>
                </a:r>
              </a:p>
              <a:p>
                <a:pPr marL="0" indent="0">
                  <a:lnSpc>
                    <a:spcPct val="150000"/>
                  </a:lnSpc>
                  <a:buNone/>
                </a:pPr>
                <a:r>
                  <a:rPr lang="en-US" sz="2400" dirty="0">
                    <a:latin typeface="Times New Roman" panose="02020603050405020304" pitchFamily="18" charset="0"/>
                    <a:cs typeface="Times New Roman" panose="02020603050405020304" pitchFamily="18" charset="0"/>
                  </a:rPr>
                  <a:t>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 3*12+ 8*1= 44 g/mol = 44 kg/</a:t>
                </a:r>
                <a:r>
                  <a:rPr lang="en-US" sz="2400" dirty="0" err="1">
                    <a:latin typeface="Times New Roman" panose="02020603050405020304" pitchFamily="18" charset="0"/>
                    <a:cs typeface="Times New Roman" panose="02020603050405020304" pitchFamily="18" charset="0"/>
                  </a:rPr>
                  <a:t>kmol</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(air) = 29 g/mol = 29 kg/</a:t>
                </a:r>
                <a:r>
                  <a:rPr lang="en-US" sz="2400" dirty="0" err="1">
                    <a:latin typeface="Times New Roman" panose="02020603050405020304" pitchFamily="18" charset="0"/>
                    <a:cs typeface="Times New Roman" panose="02020603050405020304" pitchFamily="18" charset="0"/>
                  </a:rPr>
                  <a:t>kmol</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M</a:t>
                </a:r>
                <a:r>
                  <a:rPr lang="en-US" sz="2400" baseline="-25000"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2* 16 = 32 g/mol = 32 kg/</a:t>
                </a:r>
                <a:r>
                  <a:rPr lang="en-US" sz="2400" dirty="0" err="1">
                    <a:latin typeface="Times New Roman" panose="02020603050405020304" pitchFamily="18" charset="0"/>
                    <a:cs typeface="Times New Roman" panose="02020603050405020304" pitchFamily="18" charset="0"/>
                  </a:rPr>
                  <a:t>kmol</a:t>
                </a:r>
                <a:endParaRPr lang="en-US" sz="2400" dirty="0">
                  <a:latin typeface="Times New Roman" panose="02020603050405020304" pitchFamily="18" charset="0"/>
                  <a:cs typeface="Times New Roman" panose="02020603050405020304" pitchFamily="18" charset="0"/>
                </a:endParaRPr>
              </a:p>
              <a:p>
                <a:pPr marL="0" indent="0">
                  <a:buNone/>
                </a:pPr>
                <a:r>
                  <a:rPr lang="en-US" sz="2400" b="1" dirty="0">
                    <a:solidFill>
                      <a:srgbClr val="7030A0"/>
                    </a:solidFill>
                    <a:latin typeface="Times New Roman" panose="02020603050405020304" pitchFamily="18" charset="0"/>
                    <a:cs typeface="Times New Roman" panose="02020603050405020304" pitchFamily="18" charset="0"/>
                  </a:rPr>
                  <a:t>Moles of reactants in the inputs stream:</a:t>
                </a:r>
              </a:p>
              <a:p>
                <a:pPr marL="0" indent="0">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m:t>
                    </m:r>
                    <m:r>
                      <m:rPr>
                        <m:nor/>
                      </m:rPr>
                      <a:rPr lang="en-US" sz="2400" baseline="-25000" dirty="0">
                        <a:latin typeface="Times New Roman" panose="02020603050405020304" pitchFamily="18" charset="0"/>
                        <a:cs typeface="Times New Roman" panose="02020603050405020304" pitchFamily="18" charset="0"/>
                      </a:rPr>
                      <m:t>3</m:t>
                    </m:r>
                    <m:r>
                      <m:rPr>
                        <m:nor/>
                      </m:rPr>
                      <a:rPr lang="en-US" sz="2400" dirty="0">
                        <a:latin typeface="Times New Roman" panose="02020603050405020304" pitchFamily="18" charset="0"/>
                        <a:cs typeface="Times New Roman" panose="02020603050405020304" pitchFamily="18" charset="0"/>
                      </a:rPr>
                      <m:t>H</m:t>
                    </m:r>
                    <m:r>
                      <m:rPr>
                        <m:nor/>
                      </m:rPr>
                      <a:rPr lang="en-US" sz="2400" baseline="-25000" dirty="0">
                        <a:latin typeface="Times New Roman" panose="02020603050405020304" pitchFamily="18" charset="0"/>
                        <a:cs typeface="Times New Roman" panose="02020603050405020304" pitchFamily="18" charset="0"/>
                      </a:rPr>
                      <m:t>8</m:t>
                    </m:r>
                    <m:r>
                      <m:rPr>
                        <m:nor/>
                      </m:rPr>
                      <a:rPr lang="en-US" sz="2400" dirty="0">
                        <a:latin typeface="Times New Roman" panose="02020603050405020304" pitchFamily="18" charset="0"/>
                        <a:cs typeface="Times New Roman" panose="02020603050405020304" pitchFamily="18" charset="0"/>
                      </a:rPr>
                      <m:t>)</m:t>
                    </m:r>
                    <m:r>
                      <m:rPr>
                        <m:nor/>
                      </m:rPr>
                      <a:rPr lang="en-US" sz="2400" b="0" i="0" dirty="0" smtClean="0">
                        <a:latin typeface="Times New Roman" panose="02020603050405020304" pitchFamily="18" charset="0"/>
                        <a:cs typeface="Times New Roman" panose="02020603050405020304" pitchFamily="18" charset="0"/>
                      </a:rPr>
                      <m:t> =</m:t>
                    </m:r>
                    <m:f>
                      <m:fPr>
                        <m:ctrlPr>
                          <a:rPr lang="en-US" sz="2400" i="1" dirty="0" smtClean="0">
                            <a:latin typeface="Cambria Math" panose="02040503050406030204" pitchFamily="18" charset="0"/>
                            <a:cs typeface="Times New Roman" panose="02020603050405020304" pitchFamily="18" charset="0"/>
                          </a:rPr>
                        </m:ctrlPr>
                      </m:fPr>
                      <m:num>
                        <m:r>
                          <a:rPr lang="en-US" sz="2400" b="0" i="1" dirty="0" smtClean="0">
                            <a:latin typeface="Cambria Math" panose="02040503050406030204" pitchFamily="18" charset="0"/>
                            <a:cs typeface="Times New Roman" panose="02020603050405020304" pitchFamily="18" charset="0"/>
                          </a:rPr>
                          <m:t>𝑚</m:t>
                        </m:r>
                      </m:num>
                      <m:den>
                        <m:sSub>
                          <m:sSubPr>
                            <m:ctrlPr>
                              <a:rPr lang="en-US" sz="2400" i="1" dirty="0" smtClean="0">
                                <a:latin typeface="Cambria Math" panose="02040503050406030204" pitchFamily="18" charset="0"/>
                                <a:cs typeface="Times New Roman" panose="02020603050405020304" pitchFamily="18" charset="0"/>
                              </a:rPr>
                            </m:ctrlPr>
                          </m:sSubPr>
                          <m:e>
                            <m:r>
                              <a:rPr lang="en-US" sz="2400" b="0" i="1" dirty="0" smtClean="0">
                                <a:latin typeface="Cambria Math" panose="02040503050406030204" pitchFamily="18" charset="0"/>
                                <a:cs typeface="Times New Roman" panose="02020603050405020304" pitchFamily="18" charset="0"/>
                              </a:rPr>
                              <m:t>𝑀</m:t>
                            </m:r>
                          </m:e>
                          <m:sub>
                            <m:r>
                              <a:rPr lang="en-US" sz="2400" b="0" i="1" dirty="0" smtClean="0">
                                <a:latin typeface="Cambria Math" panose="02040503050406030204" pitchFamily="18" charset="0"/>
                                <a:cs typeface="Times New Roman" panose="02020603050405020304" pitchFamily="18" charset="0"/>
                              </a:rPr>
                              <m:t>𝑤</m:t>
                            </m:r>
                          </m:sub>
                        </m:sSub>
                      </m:den>
                    </m:f>
                    <m:r>
                      <a:rPr lang="en-US" sz="2400" b="0" i="1" dirty="0" smtClean="0">
                        <a:latin typeface="Cambria Math" panose="02040503050406030204" pitchFamily="18" charset="0"/>
                        <a:cs typeface="Times New Roman" panose="02020603050405020304" pitchFamily="18" charset="0"/>
                      </a:rPr>
                      <m:t>=</m:t>
                    </m:r>
                    <m:f>
                      <m:fPr>
                        <m:ctrlPr>
                          <a:rPr lang="en-US" sz="2400" b="0" i="1" dirty="0" smtClean="0">
                            <a:latin typeface="Cambria Math" panose="02040503050406030204" pitchFamily="18" charset="0"/>
                            <a:cs typeface="Times New Roman" panose="02020603050405020304" pitchFamily="18" charset="0"/>
                          </a:rPr>
                        </m:ctrlPr>
                      </m:fPr>
                      <m:num>
                        <m:r>
                          <a:rPr lang="en-US" sz="2400" b="0" i="1" dirty="0" smtClean="0">
                            <a:latin typeface="Cambria Math" panose="02040503050406030204" pitchFamily="18" charset="0"/>
                            <a:cs typeface="Times New Roman" panose="02020603050405020304" pitchFamily="18" charset="0"/>
                          </a:rPr>
                          <m:t>19.8 </m:t>
                        </m:r>
                        <m:r>
                          <a:rPr lang="en-US" sz="2400" b="0" i="1" dirty="0" smtClean="0">
                            <a:latin typeface="Cambria Math" panose="02040503050406030204" pitchFamily="18" charset="0"/>
                            <a:cs typeface="Times New Roman" panose="02020603050405020304" pitchFamily="18" charset="0"/>
                          </a:rPr>
                          <m:t>𝑘𝑔</m:t>
                        </m:r>
                      </m:num>
                      <m:den>
                        <m:r>
                          <a:rPr lang="en-US" sz="2400" b="0" i="1" dirty="0" smtClean="0">
                            <a:latin typeface="Cambria Math" panose="02040503050406030204" pitchFamily="18" charset="0"/>
                            <a:cs typeface="Times New Roman" panose="02020603050405020304" pitchFamily="18" charset="0"/>
                          </a:rPr>
                          <m:t>44 </m:t>
                        </m:r>
                        <m:r>
                          <a:rPr lang="en-US" sz="2400" b="0" i="1" dirty="0" smtClean="0">
                            <a:latin typeface="Cambria Math" panose="02040503050406030204" pitchFamily="18" charset="0"/>
                            <a:cs typeface="Times New Roman" panose="02020603050405020304" pitchFamily="18" charset="0"/>
                          </a:rPr>
                          <m:t>𝑘𝑔</m:t>
                        </m:r>
                        <m:r>
                          <a:rPr lang="en-US" sz="2400" b="0" i="1" dirty="0" smtClean="0">
                            <a:latin typeface="Cambria Math" panose="02040503050406030204" pitchFamily="18" charset="0"/>
                            <a:cs typeface="Times New Roman" panose="02020603050405020304" pitchFamily="18" charset="0"/>
                          </a:rPr>
                          <m:t>/</m:t>
                        </m:r>
                        <m:r>
                          <a:rPr lang="en-US" sz="2400" b="0" i="1" dirty="0" smtClean="0">
                            <a:latin typeface="Cambria Math" panose="02040503050406030204" pitchFamily="18" charset="0"/>
                            <a:cs typeface="Times New Roman" panose="02020603050405020304" pitchFamily="18" charset="0"/>
                          </a:rPr>
                          <m:t>𝑘𝑚𝑜𝑙</m:t>
                        </m:r>
                      </m:den>
                    </m:f>
                    <m:r>
                      <a:rPr lang="en-US" sz="2400" b="0" i="1" dirty="0" smtClean="0">
                        <a:latin typeface="Cambria Math" panose="02040503050406030204" pitchFamily="18" charset="0"/>
                        <a:cs typeface="Times New Roman" panose="02020603050405020304" pitchFamily="18" charset="0"/>
                      </a:rPr>
                      <m:t>=</m:t>
                    </m:r>
                    <m:r>
                      <a:rPr lang="en-US" sz="2400" b="0" i="1" dirty="0" smtClean="0">
                        <a:solidFill>
                          <a:srgbClr val="7030A0"/>
                        </a:solidFill>
                        <a:latin typeface="Cambria Math" panose="02040503050406030204" pitchFamily="18" charset="0"/>
                        <a:cs typeface="Times New Roman" panose="02020603050405020304" pitchFamily="18" charset="0"/>
                      </a:rPr>
                      <m:t>0.45</m:t>
                    </m:r>
                  </m:oMath>
                </a14:m>
                <a:r>
                  <a:rPr lang="en-US" sz="2400" dirty="0">
                    <a:solidFill>
                      <a:srgbClr val="7030A0"/>
                    </a:solidFill>
                    <a:latin typeface="Times New Roman" panose="02020603050405020304" pitchFamily="18" charset="0"/>
                    <a:cs typeface="Times New Roman" panose="02020603050405020304" pitchFamily="18" charset="0"/>
                  </a:rPr>
                  <a:t> kmol</a:t>
                </a:r>
              </a:p>
              <a:p>
                <a:pPr marL="0" indent="0">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o</m:t>
                    </m:r>
                    <m:r>
                      <m:rPr>
                        <m:nor/>
                      </m:rPr>
                      <a:rPr lang="en-US" sz="2400" dirty="0">
                        <a:latin typeface="Times New Roman" panose="02020603050405020304" pitchFamily="18" charset="0"/>
                        <a:cs typeface="Times New Roman" panose="02020603050405020304" pitchFamily="18" charset="0"/>
                      </a:rPr>
                      <m:t>(</m:t>
                    </m:r>
                    <m:r>
                      <m:rPr>
                        <m:nor/>
                      </m:rPr>
                      <a:rPr lang="en-US" sz="2400" b="0" i="0" dirty="0" smtClean="0">
                        <a:latin typeface="Times New Roman" panose="02020603050405020304" pitchFamily="18" charset="0"/>
                        <a:cs typeface="Times New Roman" panose="02020603050405020304" pitchFamily="18" charset="0"/>
                      </a:rPr>
                      <m:t>air</m:t>
                    </m:r>
                    <m:r>
                      <m:rPr>
                        <m:nor/>
                      </m:rPr>
                      <a:rPr lang="en-US" sz="2400" dirty="0">
                        <a:latin typeface="Times New Roman" panose="02020603050405020304" pitchFamily="18" charset="0"/>
                        <a:cs typeface="Times New Roman" panose="02020603050405020304" pitchFamily="18" charset="0"/>
                      </a:rPr>
                      <m:t>) =</m:t>
                    </m:r>
                    <m:f>
                      <m:fPr>
                        <m:ctrlPr>
                          <a:rPr lang="en-US" sz="2400" i="1" dirty="0">
                            <a:latin typeface="Cambria Math" panose="02040503050406030204" pitchFamily="18" charset="0"/>
                            <a:cs typeface="Times New Roman" panose="02020603050405020304" pitchFamily="18" charset="0"/>
                          </a:rPr>
                        </m:ctrlPr>
                      </m:fPr>
                      <m:num>
                        <m:r>
                          <a:rPr lang="en-US" sz="2400" i="1" dirty="0">
                            <a:latin typeface="Cambria Math" panose="02040503050406030204" pitchFamily="18" charset="0"/>
                            <a:cs typeface="Times New Roman" panose="02020603050405020304" pitchFamily="18" charset="0"/>
                          </a:rPr>
                          <m:t>𝑚</m:t>
                        </m:r>
                      </m:num>
                      <m:den>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rPr>
                              <m:t>𝑀</m:t>
                            </m:r>
                          </m:e>
                          <m:sub>
                            <m:r>
                              <a:rPr lang="en-US" sz="2400" i="1" dirty="0">
                                <a:latin typeface="Cambria Math" panose="02040503050406030204" pitchFamily="18" charset="0"/>
                                <a:cs typeface="Times New Roman" panose="02020603050405020304" pitchFamily="18" charset="0"/>
                              </a:rPr>
                              <m:t>𝑤</m:t>
                            </m:r>
                          </m:sub>
                        </m:sSub>
                      </m:den>
                    </m:f>
                    <m:r>
                      <a:rPr lang="en-US" sz="2400" i="1" dirty="0">
                        <a:latin typeface="Cambria Math" panose="02040503050406030204" pitchFamily="18" charset="0"/>
                        <a:cs typeface="Times New Roman" panose="02020603050405020304" pitchFamily="18" charset="0"/>
                      </a:rPr>
                      <m:t>=</m:t>
                    </m:r>
                    <m:f>
                      <m:fPr>
                        <m:ctrlPr>
                          <a:rPr lang="en-US" sz="2400" i="1" dirty="0">
                            <a:latin typeface="Cambria Math" panose="02040503050406030204" pitchFamily="18" charset="0"/>
                            <a:cs typeface="Times New Roman" panose="02020603050405020304" pitchFamily="18" charset="0"/>
                          </a:rPr>
                        </m:ctrlPr>
                      </m:fPr>
                      <m:num>
                        <m:r>
                          <a:rPr lang="en-US" sz="2400" b="0" i="1" dirty="0" smtClean="0">
                            <a:latin typeface="Cambria Math" panose="02040503050406030204" pitchFamily="18" charset="0"/>
                            <a:cs typeface="Times New Roman" panose="02020603050405020304" pitchFamily="18" charset="0"/>
                          </a:rPr>
                          <m:t>406</m:t>
                        </m:r>
                        <m:r>
                          <a:rPr lang="en-US" sz="2400" i="1" dirty="0">
                            <a:latin typeface="Cambria Math" panose="02040503050406030204" pitchFamily="18" charset="0"/>
                            <a:cs typeface="Times New Roman" panose="02020603050405020304" pitchFamily="18" charset="0"/>
                          </a:rPr>
                          <m:t> </m:t>
                        </m:r>
                        <m:r>
                          <a:rPr lang="en-US" sz="2400" i="1" dirty="0">
                            <a:latin typeface="Cambria Math" panose="02040503050406030204" pitchFamily="18" charset="0"/>
                            <a:cs typeface="Times New Roman" panose="02020603050405020304" pitchFamily="18" charset="0"/>
                          </a:rPr>
                          <m:t>𝑘𝑔</m:t>
                        </m:r>
                      </m:num>
                      <m:den>
                        <m:r>
                          <a:rPr lang="en-US" sz="2400" b="0" i="1" dirty="0" smtClean="0">
                            <a:latin typeface="Cambria Math" panose="02040503050406030204" pitchFamily="18" charset="0"/>
                            <a:cs typeface="Times New Roman" panose="02020603050405020304" pitchFamily="18" charset="0"/>
                          </a:rPr>
                          <m:t>29</m:t>
                        </m:r>
                        <m:r>
                          <a:rPr lang="en-US" sz="2400" i="1" dirty="0">
                            <a:latin typeface="Cambria Math" panose="02040503050406030204" pitchFamily="18" charset="0"/>
                            <a:cs typeface="Times New Roman" panose="02020603050405020304" pitchFamily="18" charset="0"/>
                          </a:rPr>
                          <m:t> </m:t>
                        </m:r>
                        <m:r>
                          <a:rPr lang="en-US" sz="2400" i="1" dirty="0">
                            <a:latin typeface="Cambria Math" panose="02040503050406030204" pitchFamily="18" charset="0"/>
                            <a:cs typeface="Times New Roman" panose="02020603050405020304" pitchFamily="18" charset="0"/>
                          </a:rPr>
                          <m:t>𝑘𝑔</m:t>
                        </m:r>
                        <m:r>
                          <a:rPr lang="en-US" sz="2400" i="1" dirty="0">
                            <a:latin typeface="Cambria Math" panose="02040503050406030204" pitchFamily="18" charset="0"/>
                            <a:cs typeface="Times New Roman" panose="02020603050405020304" pitchFamily="18" charset="0"/>
                          </a:rPr>
                          <m:t>/</m:t>
                        </m:r>
                        <m:r>
                          <a:rPr lang="en-US" sz="2400" i="1" dirty="0">
                            <a:latin typeface="Cambria Math" panose="02040503050406030204" pitchFamily="18" charset="0"/>
                            <a:cs typeface="Times New Roman" panose="02020603050405020304" pitchFamily="18" charset="0"/>
                          </a:rPr>
                          <m:t>𝑘𝑚𝑜𝑙</m:t>
                        </m:r>
                      </m:den>
                    </m:f>
                    <m:r>
                      <a:rPr lang="en-US" sz="2400" i="1" dirty="0">
                        <a:latin typeface="Cambria Math" panose="02040503050406030204" pitchFamily="18" charset="0"/>
                        <a:cs typeface="Times New Roman" panose="02020603050405020304" pitchFamily="18" charset="0"/>
                      </a:rPr>
                      <m:t>=</m:t>
                    </m:r>
                    <m:r>
                      <a:rPr lang="en-US" sz="2400" b="0" i="1" dirty="0" smtClean="0">
                        <a:solidFill>
                          <a:srgbClr val="7030A0"/>
                        </a:solidFill>
                        <a:latin typeface="Cambria Math" panose="02040503050406030204" pitchFamily="18" charset="0"/>
                        <a:cs typeface="Times New Roman" panose="02020603050405020304" pitchFamily="18" charset="0"/>
                      </a:rPr>
                      <m:t>14</m:t>
                    </m:r>
                  </m:oMath>
                </a14:m>
                <a:r>
                  <a:rPr lang="en-US" sz="2400" dirty="0">
                    <a:solidFill>
                      <a:srgbClr val="7030A0"/>
                    </a:solidFill>
                    <a:latin typeface="Times New Roman" panose="02020603050405020304" pitchFamily="18" charset="0"/>
                    <a:cs typeface="Times New Roman" panose="02020603050405020304" pitchFamily="18" charset="0"/>
                  </a:rPr>
                  <a:t> kmol</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887486A-8A95-6A5E-AB09-6283A8BA042B}"/>
                  </a:ext>
                </a:extLst>
              </p:cNvPr>
              <p:cNvSpPr>
                <a:spLocks noGrp="1" noRot="1" noChangeAspect="1" noMove="1" noResize="1" noEditPoints="1" noAdjustHandles="1" noChangeArrowheads="1" noChangeShapeType="1" noTextEdit="1"/>
              </p:cNvSpPr>
              <p:nvPr>
                <p:ph idx="1"/>
              </p:nvPr>
            </p:nvSpPr>
            <p:spPr>
              <a:xfrm>
                <a:off x="374375" y="944217"/>
                <a:ext cx="11502886" cy="5017673"/>
              </a:xfrm>
              <a:blipFill>
                <a:blip r:embed="rId4"/>
                <a:stretch>
                  <a:fillRect l="-795"/>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B063F060-2936-9161-4DDE-BFA3D1F046CA}"/>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0D8EEFAD-D72E-D2A4-8FB6-E0AF738A5C41}"/>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E0D19DE-D7DA-BC32-7B48-12D3F22AB82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02463913"/>
      </p:ext>
    </p:extLst>
  </p:cSld>
  <p:clrMapOvr>
    <a:masterClrMapping/>
  </p:clrMapOvr>
  <mc:AlternateContent xmlns:mc="http://schemas.openxmlformats.org/markup-compatibility/2006" xmlns:p14="http://schemas.microsoft.com/office/powerpoint/2010/main">
    <mc:Choice Requires="p14">
      <p:transition spd="slow" p14:dur="2000" advTm="105448"/>
    </mc:Choice>
    <mc:Fallback xmlns="">
      <p:transition spd="slow" advTm="10544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4F301-C85B-9F83-720B-73BA0355E3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4FCFA5-7A48-E200-A2B1-8344D3A1CB2A}"/>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3FC8428-C612-7BB7-824D-08D6ED1C0E78}"/>
                  </a:ext>
                </a:extLst>
              </p:cNvPr>
              <p:cNvSpPr>
                <a:spLocks noGrp="1"/>
              </p:cNvSpPr>
              <p:nvPr>
                <p:ph idx="1"/>
              </p:nvPr>
            </p:nvSpPr>
            <p:spPr>
              <a:xfrm>
                <a:off x="374375" y="944217"/>
                <a:ext cx="11502886" cy="501767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amount of 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accounts 21% of air.</a:t>
                </a:r>
              </a:p>
              <a:p>
                <a:pPr marL="0" indent="0" algn="just">
                  <a:lnSpc>
                    <a:spcPct val="150000"/>
                  </a:lnSpc>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o</m:t>
                    </m:r>
                    <m:r>
                      <m:rPr>
                        <m:nor/>
                      </m:rPr>
                      <a:rPr lang="en-US" sz="2400" dirty="0">
                        <a:latin typeface="Times New Roman" panose="02020603050405020304" pitchFamily="18" charset="0"/>
                        <a:cs typeface="Times New Roman" panose="02020603050405020304" pitchFamily="18" charset="0"/>
                      </a:rPr>
                      <m:t>(</m:t>
                    </m:r>
                    <m:r>
                      <m:rPr>
                        <m:nor/>
                      </m:rPr>
                      <a:rPr lang="en-US" sz="2400" b="0" i="0" dirty="0" smtClean="0">
                        <a:latin typeface="Times New Roman" panose="02020603050405020304" pitchFamily="18" charset="0"/>
                        <a:cs typeface="Times New Roman" panose="02020603050405020304" pitchFamily="18" charset="0"/>
                      </a:rPr>
                      <m:t>O</m:t>
                    </m:r>
                    <m:r>
                      <m:rPr>
                        <m:nor/>
                      </m:rPr>
                      <a:rPr lang="en-US" sz="2400" b="0" i="0" baseline="-25000" dirty="0" smtClean="0">
                        <a:latin typeface="Times New Roman" panose="02020603050405020304" pitchFamily="18" charset="0"/>
                        <a:cs typeface="Times New Roman" panose="02020603050405020304" pitchFamily="18" charset="0"/>
                      </a:rPr>
                      <m:t>2</m:t>
                    </m:r>
                    <m:r>
                      <m:rPr>
                        <m:nor/>
                      </m:rPr>
                      <a:rPr lang="en-US" sz="2400" dirty="0">
                        <a:latin typeface="Times New Roman" panose="02020603050405020304" pitchFamily="18" charset="0"/>
                        <a:cs typeface="Times New Roman" panose="02020603050405020304" pitchFamily="18" charset="0"/>
                      </a:rPr>
                      <m:t>) =</m:t>
                    </m:r>
                    <m:r>
                      <a:rPr lang="en-US" sz="2400" b="0" i="1" dirty="0" smtClean="0">
                        <a:latin typeface="Cambria Math" panose="02040503050406030204" pitchFamily="18" charset="0"/>
                        <a:cs typeface="Times New Roman" panose="02020603050405020304" pitchFamily="18" charset="0"/>
                      </a:rPr>
                      <m:t> 0.21∗</m:t>
                    </m:r>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air</m:t>
                    </m:r>
                    <m:r>
                      <m:rPr>
                        <m:nor/>
                      </m:rPr>
                      <a:rPr lang="en-US" sz="2400" dirty="0">
                        <a:latin typeface="Times New Roman" panose="02020603050405020304" pitchFamily="18" charset="0"/>
                        <a:cs typeface="Times New Roman" panose="02020603050405020304" pitchFamily="18" charset="0"/>
                      </a:rPr>
                      <m:t>)</m:t>
                    </m:r>
                    <m:r>
                      <a:rPr lang="en-US" sz="2400" i="1" dirty="0">
                        <a:latin typeface="Cambria Math" panose="02040503050406030204" pitchFamily="18" charset="0"/>
                        <a:cs typeface="Times New Roman" panose="02020603050405020304" pitchFamily="18" charset="0"/>
                      </a:rPr>
                      <m:t>=</m:t>
                    </m:r>
                    <m:r>
                      <a:rPr lang="en-US" sz="2400" b="0" i="1" dirty="0" smtClean="0">
                        <a:latin typeface="Cambria Math" panose="02040503050406030204" pitchFamily="18" charset="0"/>
                        <a:cs typeface="Times New Roman" panose="02020603050405020304" pitchFamily="18" charset="0"/>
                      </a:rPr>
                      <m:t>0.21∗14=</m:t>
                    </m:r>
                    <m:r>
                      <a:rPr lang="en-US" sz="2400" b="0" i="1" dirty="0" smtClean="0">
                        <a:solidFill>
                          <a:srgbClr val="7030A0"/>
                        </a:solidFill>
                        <a:latin typeface="Cambria Math" panose="02040503050406030204" pitchFamily="18" charset="0"/>
                        <a:cs typeface="Times New Roman" panose="02020603050405020304" pitchFamily="18" charset="0"/>
                      </a:rPr>
                      <m:t>2.94</m:t>
                    </m:r>
                  </m:oMath>
                </a14:m>
                <a:r>
                  <a:rPr lang="en-US" sz="2400" dirty="0">
                    <a:solidFill>
                      <a:srgbClr val="7030A0"/>
                    </a:solidFill>
                    <a:latin typeface="Times New Roman" panose="02020603050405020304" pitchFamily="18" charset="0"/>
                    <a:cs typeface="Times New Roman" panose="02020603050405020304" pitchFamily="18" charset="0"/>
                  </a:rPr>
                  <a:t> kmol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From balanced equation </a:t>
                </a:r>
                <a:r>
                  <a:rPr lang="en-US" sz="2400" b="1" dirty="0">
                    <a:latin typeface="Times New Roman" panose="02020603050405020304" pitchFamily="18" charset="0"/>
                    <a:cs typeface="Times New Roman" panose="02020603050405020304" pitchFamily="18" charset="0"/>
                  </a:rPr>
                  <a:t>(6.5), 1 mole </a:t>
                </a:r>
                <a:r>
                  <a:rPr lang="en-US" sz="2400" dirty="0">
                    <a:latin typeface="Times New Roman" panose="02020603050405020304" pitchFamily="18" charset="0"/>
                    <a:cs typeface="Times New Roman" panose="02020603050405020304" pitchFamily="18" charset="0"/>
                  </a:rPr>
                  <a:t>of propane (C</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cs typeface="Times New Roman" panose="02020603050405020304" pitchFamily="18" charset="0"/>
                  </a:rPr>
                  <a:t>) needs </a:t>
                </a:r>
                <a:r>
                  <a:rPr lang="en-US" sz="2400" b="1" dirty="0">
                    <a:latin typeface="Times New Roman" panose="02020603050405020304" pitchFamily="18" charset="0"/>
                    <a:cs typeface="Times New Roman" panose="02020603050405020304" pitchFamily="18" charset="0"/>
                  </a:rPr>
                  <a:t>5 moles </a:t>
                </a:r>
                <a:r>
                  <a:rPr lang="en-US" sz="2400" dirty="0">
                    <a:latin typeface="Times New Roman" panose="02020603050405020304" pitchFamily="18" charset="0"/>
                    <a:cs typeface="Times New Roman" panose="02020603050405020304" pitchFamily="18" charset="0"/>
                  </a:rPr>
                  <a:t>of oxygen (O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which shows that the mole </a:t>
                </a:r>
                <a:r>
                  <a:rPr lang="en-US" sz="2400" b="1" dirty="0">
                    <a:solidFill>
                      <a:srgbClr val="7030A0"/>
                    </a:solidFill>
                    <a:latin typeface="Times New Roman" panose="02020603050405020304" pitchFamily="18" charset="0"/>
                    <a:cs typeface="Times New Roman" panose="02020603050405020304" pitchFamily="18" charset="0"/>
                  </a:rPr>
                  <a:t>ratio of oxygen to propane </a:t>
                </a:r>
                <a:r>
                  <a:rPr lang="en-US" sz="2400" dirty="0">
                    <a:latin typeface="Times New Roman" panose="02020603050405020304" pitchFamily="18" charset="0"/>
                    <a:cs typeface="Times New Roman" panose="02020603050405020304" pitchFamily="18" charset="0"/>
                  </a:rPr>
                  <a:t>is </a:t>
                </a:r>
                <a:r>
                  <a:rPr lang="en-US" sz="2400" b="1" dirty="0">
                    <a:latin typeface="Times New Roman" panose="02020603050405020304" pitchFamily="18" charset="0"/>
                    <a:cs typeface="Times New Roman" panose="02020603050405020304" pitchFamily="18" charset="0"/>
                  </a:rPr>
                  <a:t>5:1</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From the given values the mole ratio of oxygen to propane is </a:t>
                </a:r>
                <a:r>
                  <a:rPr lang="en-US" sz="2400" b="1" dirty="0">
                    <a:latin typeface="Times New Roman" panose="02020603050405020304" pitchFamily="18" charset="0"/>
                    <a:cs typeface="Times New Roman" panose="02020603050405020304" pitchFamily="18" charset="0"/>
                  </a:rPr>
                  <a:t>2.94: 0.45</a:t>
                </a:r>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6.53: 1.</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This result confirms that propane is the limiting reactant, and oxygen (air) is the excess reactant. </a:t>
                </a:r>
              </a:p>
              <a:p>
                <a:pPr marL="0" indent="0">
                  <a:lnSpc>
                    <a:spcPct val="150000"/>
                  </a:lnSpc>
                  <a:buNone/>
                </a:pPr>
                <a:endParaRPr lang="en-US" sz="2400" dirty="0">
                  <a:solidFill>
                    <a:srgbClr val="7030A0"/>
                  </a:solidFill>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C3FC8428-C612-7BB7-824D-08D6ED1C0E78}"/>
                  </a:ext>
                </a:extLst>
              </p:cNvPr>
              <p:cNvSpPr>
                <a:spLocks noGrp="1" noRot="1" noChangeAspect="1" noMove="1" noResize="1" noEditPoints="1" noAdjustHandles="1" noChangeArrowheads="1" noChangeShapeType="1" noTextEdit="1"/>
              </p:cNvSpPr>
              <p:nvPr>
                <p:ph idx="1"/>
              </p:nvPr>
            </p:nvSpPr>
            <p:spPr>
              <a:xfrm>
                <a:off x="374375" y="944217"/>
                <a:ext cx="11502886" cy="5017673"/>
              </a:xfrm>
              <a:blipFill>
                <a:blip r:embed="rId4"/>
                <a:stretch>
                  <a:fillRect l="-795" r="-848"/>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6A2E52CE-3449-FC94-9DC9-A789249BD447}"/>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F5B1816-56B6-B7CF-FE2D-96509D097F0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5532591-D8C7-39C4-66A4-FC462C2B72A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60921734"/>
      </p:ext>
    </p:extLst>
  </p:cSld>
  <p:clrMapOvr>
    <a:masterClrMapping/>
  </p:clrMapOvr>
  <mc:AlternateContent xmlns:mc="http://schemas.openxmlformats.org/markup-compatibility/2006" xmlns:p14="http://schemas.microsoft.com/office/powerpoint/2010/main">
    <mc:Choice Requires="p14">
      <p:transition spd="slow" p14:dur="2000" advTm="76517"/>
    </mc:Choice>
    <mc:Fallback xmlns="">
      <p:transition spd="slow" advTm="7651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52D71-0E26-EA4B-7D98-1E165877B4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067966-7015-AAFD-0A9C-D84BFF3AEE6C}"/>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50A4FF8-CB6B-9FDF-BE37-C91C4585C643}"/>
                  </a:ext>
                </a:extLst>
              </p:cNvPr>
              <p:cNvSpPr>
                <a:spLocks noGrp="1"/>
              </p:cNvSpPr>
              <p:nvPr>
                <p:ph idx="1"/>
              </p:nvPr>
            </p:nvSpPr>
            <p:spPr>
              <a:xfrm>
                <a:off x="248478" y="944217"/>
                <a:ext cx="11628783" cy="5017673"/>
              </a:xfrm>
            </p:spPr>
            <p:txBody>
              <a:bodyPr>
                <a:normAutofit fontScale="25000" lnSpcReduction="20000"/>
              </a:bodyPr>
              <a:lstStyle/>
              <a:p>
                <a:pPr marL="0" indent="0" algn="just">
                  <a:lnSpc>
                    <a:spcPct val="150000"/>
                  </a:lnSpc>
                  <a:buNone/>
                </a:pPr>
                <a:r>
                  <a:rPr lang="en-US" sz="9600" dirty="0">
                    <a:latin typeface="Times New Roman" panose="02020603050405020304" pitchFamily="18" charset="0"/>
                    <a:cs typeface="Times New Roman" panose="02020603050405020304" pitchFamily="18" charset="0"/>
                  </a:rPr>
                  <a:t>According to the combustion reaction balanced equation, the </a:t>
                </a:r>
                <a:r>
                  <a:rPr lang="en-US" sz="9600" b="1" dirty="0">
                    <a:latin typeface="Times New Roman" panose="02020603050405020304" pitchFamily="18" charset="0"/>
                    <a:cs typeface="Times New Roman" panose="02020603050405020304" pitchFamily="18" charset="0"/>
                  </a:rPr>
                  <a:t>required O</a:t>
                </a:r>
                <a:r>
                  <a:rPr lang="en-US" sz="9600" b="1" baseline="-25000" dirty="0">
                    <a:latin typeface="Times New Roman" panose="02020603050405020304" pitchFamily="18" charset="0"/>
                    <a:cs typeface="Times New Roman" panose="02020603050405020304" pitchFamily="18" charset="0"/>
                  </a:rPr>
                  <a:t>2 </a:t>
                </a:r>
                <a:r>
                  <a:rPr lang="en-US" sz="9600" dirty="0">
                    <a:latin typeface="Times New Roman" panose="02020603050405020304" pitchFamily="18" charset="0"/>
                    <a:cs typeface="Times New Roman" panose="02020603050405020304" pitchFamily="18" charset="0"/>
                  </a:rPr>
                  <a:t>is </a:t>
                </a:r>
                <a:r>
                  <a:rPr lang="en-US" sz="9600" b="1" dirty="0">
                    <a:latin typeface="Times New Roman" panose="02020603050405020304" pitchFamily="18" charset="0"/>
                    <a:cs typeface="Times New Roman" panose="02020603050405020304" pitchFamily="18" charset="0"/>
                  </a:rPr>
                  <a:t>2.25 </a:t>
                </a:r>
                <a:r>
                  <a:rPr lang="en-US" sz="9600" b="1" dirty="0" err="1">
                    <a:latin typeface="Times New Roman" panose="02020603050405020304" pitchFamily="18" charset="0"/>
                    <a:cs typeface="Times New Roman" panose="02020603050405020304" pitchFamily="18" charset="0"/>
                  </a:rPr>
                  <a:t>kmol</a:t>
                </a:r>
                <a:r>
                  <a:rPr lang="en-US" sz="9600" b="1" dirty="0">
                    <a:latin typeface="Times New Roman" panose="02020603050405020304" pitchFamily="18" charset="0"/>
                    <a:cs typeface="Times New Roman" panose="02020603050405020304" pitchFamily="18" charset="0"/>
                  </a:rPr>
                  <a:t> </a:t>
                </a:r>
                <a:r>
                  <a:rPr lang="en-US" sz="9600" dirty="0">
                    <a:latin typeface="Times New Roman" panose="02020603050405020304" pitchFamily="18" charset="0"/>
                    <a:cs typeface="Times New Roman" panose="02020603050405020304" pitchFamily="18" charset="0"/>
                  </a:rPr>
                  <a:t>to  react with </a:t>
                </a:r>
                <a:r>
                  <a:rPr lang="en-US" sz="9600" b="1" dirty="0">
                    <a:latin typeface="Times New Roman" panose="02020603050405020304" pitchFamily="18" charset="0"/>
                    <a:cs typeface="Times New Roman" panose="02020603050405020304" pitchFamily="18" charset="0"/>
                  </a:rPr>
                  <a:t>0. 45 </a:t>
                </a:r>
                <a:r>
                  <a:rPr lang="en-US" sz="9600" b="1" dirty="0" err="1">
                    <a:latin typeface="Times New Roman" panose="02020603050405020304" pitchFamily="18" charset="0"/>
                    <a:cs typeface="Times New Roman" panose="02020603050405020304" pitchFamily="18" charset="0"/>
                  </a:rPr>
                  <a:t>kmol</a:t>
                </a:r>
                <a:r>
                  <a:rPr lang="en-US" sz="9600" b="1" dirty="0">
                    <a:latin typeface="Times New Roman" panose="02020603050405020304" pitchFamily="18" charset="0"/>
                    <a:cs typeface="Times New Roman" panose="02020603050405020304" pitchFamily="18" charset="0"/>
                  </a:rPr>
                  <a:t> </a:t>
                </a:r>
                <a:r>
                  <a:rPr lang="en-US" sz="9600" dirty="0">
                    <a:latin typeface="Times New Roman" panose="02020603050405020304" pitchFamily="18" charset="0"/>
                    <a:cs typeface="Times New Roman" panose="02020603050405020304" pitchFamily="18" charset="0"/>
                  </a:rPr>
                  <a:t>of </a:t>
                </a:r>
                <a:r>
                  <a:rPr lang="en-US" sz="9600" b="1" dirty="0">
                    <a:latin typeface="Times New Roman" panose="02020603050405020304" pitchFamily="18" charset="0"/>
                    <a:cs typeface="Times New Roman" panose="02020603050405020304" pitchFamily="18" charset="0"/>
                  </a:rPr>
                  <a:t>propane.</a:t>
                </a:r>
              </a:p>
              <a:p>
                <a:pPr marL="0" indent="0" algn="just">
                  <a:lnSpc>
                    <a:spcPct val="150000"/>
                  </a:lnSpc>
                  <a:buNone/>
                </a:pPr>
                <a:r>
                  <a:rPr lang="en-US" sz="9600" dirty="0">
                    <a:latin typeface="Times New Roman" panose="02020603050405020304" pitchFamily="18" charset="0"/>
                    <a:cs typeface="Times New Roman" panose="02020603050405020304" pitchFamily="18" charset="0"/>
                  </a:rPr>
                  <a:t>But the entering amount of </a:t>
                </a:r>
                <a:r>
                  <a:rPr lang="en-US" sz="9600" b="1" dirty="0">
                    <a:latin typeface="Times New Roman" panose="02020603050405020304" pitchFamily="18" charset="0"/>
                    <a:cs typeface="Times New Roman" panose="02020603050405020304" pitchFamily="18" charset="0"/>
                  </a:rPr>
                  <a:t>O</a:t>
                </a:r>
                <a:r>
                  <a:rPr lang="en-US" sz="9600" b="1" baseline="-25000" dirty="0">
                    <a:latin typeface="Times New Roman" panose="02020603050405020304" pitchFamily="18" charset="0"/>
                    <a:cs typeface="Times New Roman" panose="02020603050405020304" pitchFamily="18" charset="0"/>
                  </a:rPr>
                  <a:t>2</a:t>
                </a:r>
                <a:r>
                  <a:rPr lang="en-US" sz="9600" b="1" dirty="0">
                    <a:latin typeface="Times New Roman" panose="02020603050405020304" pitchFamily="18" charset="0"/>
                    <a:cs typeface="Times New Roman" panose="02020603050405020304" pitchFamily="18" charset="0"/>
                  </a:rPr>
                  <a:t> is 2.94 </a:t>
                </a:r>
                <a:r>
                  <a:rPr lang="en-US" sz="9600" b="1" dirty="0" err="1">
                    <a:latin typeface="Times New Roman" panose="02020603050405020304" pitchFamily="18" charset="0"/>
                    <a:cs typeface="Times New Roman" panose="02020603050405020304" pitchFamily="18" charset="0"/>
                  </a:rPr>
                  <a:t>kmol</a:t>
                </a:r>
                <a:r>
                  <a:rPr lang="en-US" sz="9600" b="1" dirty="0">
                    <a:latin typeface="Times New Roman" panose="02020603050405020304" pitchFamily="18" charset="0"/>
                    <a:cs typeface="Times New Roman" panose="02020603050405020304" pitchFamily="18" charset="0"/>
                  </a:rPr>
                  <a:t>.</a:t>
                </a:r>
              </a:p>
              <a:p>
                <a:pPr marL="0" indent="0" algn="just">
                  <a:lnSpc>
                    <a:spcPct val="150000"/>
                  </a:lnSpc>
                  <a:buNone/>
                </a:pPr>
                <a:r>
                  <a:rPr lang="en-US" sz="9600" b="1" dirty="0">
                    <a:latin typeface="Times New Roman" panose="02020603050405020304" pitchFamily="18" charset="0"/>
                    <a:cs typeface="Times New Roman" panose="02020603050405020304" pitchFamily="18" charset="0"/>
                  </a:rPr>
                  <a:t>The excess air is equal to the excess oxygen. </a:t>
                </a:r>
              </a:p>
              <a:p>
                <a:pPr marL="0" indent="0" algn="just">
                  <a:lnSpc>
                    <a:spcPct val="150000"/>
                  </a:lnSpc>
                  <a:buNone/>
                </a:pPr>
                <a:r>
                  <a:rPr lang="en-US" sz="9600" dirty="0">
                    <a:latin typeface="Times New Roman" panose="02020603050405020304" pitchFamily="18" charset="0"/>
                    <a:cs typeface="Times New Roman" panose="02020603050405020304" pitchFamily="18" charset="0"/>
                  </a:rPr>
                  <a:t>The excess is determined from entering O</a:t>
                </a:r>
                <a:r>
                  <a:rPr lang="en-US" sz="9600" baseline="-25000" dirty="0">
                    <a:latin typeface="Times New Roman" panose="02020603050405020304" pitchFamily="18" charset="0"/>
                    <a:cs typeface="Times New Roman" panose="02020603050405020304" pitchFamily="18" charset="0"/>
                  </a:rPr>
                  <a:t>2</a:t>
                </a:r>
                <a:r>
                  <a:rPr lang="en-US" sz="9600" dirty="0">
                    <a:latin typeface="Times New Roman" panose="02020603050405020304" pitchFamily="18" charset="0"/>
                    <a:cs typeface="Times New Roman" panose="02020603050405020304" pitchFamily="18" charset="0"/>
                  </a:rPr>
                  <a:t> and required O</a:t>
                </a:r>
                <a:r>
                  <a:rPr lang="en-US" sz="9600" baseline="-25000" dirty="0">
                    <a:latin typeface="Times New Roman" panose="02020603050405020304" pitchFamily="18" charset="0"/>
                    <a:cs typeface="Times New Roman" panose="02020603050405020304" pitchFamily="18" charset="0"/>
                  </a:rPr>
                  <a:t>2</a:t>
                </a:r>
                <a:r>
                  <a:rPr lang="en-US" sz="9600" dirty="0">
                    <a:latin typeface="Times New Roman" panose="02020603050405020304" pitchFamily="18" charset="0"/>
                    <a:cs typeface="Times New Roman" panose="02020603050405020304" pitchFamily="18" charset="0"/>
                  </a:rPr>
                  <a:t> quantities using equation </a:t>
                </a:r>
                <a:r>
                  <a:rPr lang="en-US" sz="9600" b="1" dirty="0">
                    <a:latin typeface="Times New Roman" panose="02020603050405020304" pitchFamily="18" charset="0"/>
                    <a:cs typeface="Times New Roman" panose="02020603050405020304" pitchFamily="18" charset="0"/>
                  </a:rPr>
                  <a:t>(6.2).  </a:t>
                </a:r>
              </a:p>
              <a:p>
                <a:pPr marL="0" indent="0">
                  <a:lnSpc>
                    <a:spcPct val="150000"/>
                  </a:lnSpc>
                  <a:buNone/>
                </a:pPr>
                <a14:m>
                  <m:oMath xmlns:m="http://schemas.openxmlformats.org/officeDocument/2006/math">
                    <m:r>
                      <a:rPr lang="en-US" sz="9600">
                        <a:latin typeface="Cambria Math" panose="02040503050406030204" pitchFamily="18" charset="0"/>
                        <a:cs typeface="Times New Roman" panose="02020603050405020304" pitchFamily="18" charset="0"/>
                      </a:rPr>
                      <m:t>% </m:t>
                    </m:r>
                    <m:r>
                      <m:rPr>
                        <m:sty m:val="p"/>
                      </m:rPr>
                      <a:rPr lang="en-US" sz="9600">
                        <a:latin typeface="Cambria Math" panose="02040503050406030204" pitchFamily="18" charset="0"/>
                        <a:cs typeface="Times New Roman" panose="02020603050405020304" pitchFamily="18" charset="0"/>
                      </a:rPr>
                      <m:t>Excess</m:t>
                    </m:r>
                    <m:r>
                      <a:rPr lang="en-US" sz="9600">
                        <a:latin typeface="Cambria Math" panose="02040503050406030204" pitchFamily="18" charset="0"/>
                        <a:cs typeface="Times New Roman" panose="02020603050405020304" pitchFamily="18" charset="0"/>
                      </a:rPr>
                      <m:t> </m:t>
                    </m:r>
                    <m:r>
                      <m:rPr>
                        <m:sty m:val="p"/>
                      </m:rPr>
                      <a:rPr lang="en-US" sz="9600">
                        <a:latin typeface="Cambria Math" panose="02040503050406030204" pitchFamily="18" charset="0"/>
                        <a:cs typeface="Times New Roman" panose="02020603050405020304" pitchFamily="18" charset="0"/>
                      </a:rPr>
                      <m:t>air</m:t>
                    </m:r>
                    <m:r>
                      <a:rPr lang="en-US" sz="9600">
                        <a:latin typeface="Cambria Math" panose="02040503050406030204" pitchFamily="18" charset="0"/>
                        <a:cs typeface="Times New Roman" panose="02020603050405020304" pitchFamily="18" charset="0"/>
                      </a:rPr>
                      <m:t>=(</m:t>
                    </m:r>
                    <m:f>
                      <m:fPr>
                        <m:ctrlPr>
                          <a:rPr lang="en-US" sz="9600" i="1">
                            <a:latin typeface="Cambria Math" panose="02040503050406030204" pitchFamily="18" charset="0"/>
                            <a:cs typeface="Times New Roman" panose="02020603050405020304" pitchFamily="18" charset="0"/>
                          </a:rPr>
                        </m:ctrlPr>
                      </m:fPr>
                      <m:num>
                        <m:r>
                          <m:rPr>
                            <m:sty m:val="p"/>
                          </m:rPr>
                          <a:rPr lang="en-US" sz="9600">
                            <a:latin typeface="Cambria Math" panose="02040503050406030204" pitchFamily="18" charset="0"/>
                            <a:cs typeface="Times New Roman" panose="02020603050405020304" pitchFamily="18" charset="0"/>
                          </a:rPr>
                          <m:t>O</m:t>
                        </m:r>
                        <m:r>
                          <a:rPr lang="en-US" sz="9600" baseline="-25000">
                            <a:latin typeface="Cambria Math" panose="02040503050406030204" pitchFamily="18" charset="0"/>
                            <a:cs typeface="Times New Roman" panose="02020603050405020304" pitchFamily="18" charset="0"/>
                          </a:rPr>
                          <m:t>2</m:t>
                        </m:r>
                        <m:r>
                          <a:rPr lang="en-US" sz="9600">
                            <a:latin typeface="Cambria Math" panose="02040503050406030204" pitchFamily="18" charset="0"/>
                            <a:cs typeface="Times New Roman" panose="02020603050405020304" pitchFamily="18" charset="0"/>
                          </a:rPr>
                          <m:t> </m:t>
                        </m:r>
                        <m:r>
                          <m:rPr>
                            <m:sty m:val="p"/>
                          </m:rPr>
                          <a:rPr lang="en-US" sz="9600">
                            <a:latin typeface="Cambria Math" panose="02040503050406030204" pitchFamily="18" charset="0"/>
                            <a:cs typeface="Times New Roman" panose="02020603050405020304" pitchFamily="18" charset="0"/>
                          </a:rPr>
                          <m:t>entering</m:t>
                        </m:r>
                        <m:r>
                          <a:rPr lang="en-US" sz="9600">
                            <a:latin typeface="Cambria Math" panose="02040503050406030204" pitchFamily="18" charset="0"/>
                            <a:cs typeface="Times New Roman" panose="02020603050405020304" pitchFamily="18" charset="0"/>
                          </a:rPr>
                          <m:t> </m:t>
                        </m:r>
                        <m:r>
                          <m:rPr>
                            <m:sty m:val="p"/>
                          </m:rPr>
                          <a:rPr lang="en-US" sz="9600">
                            <a:latin typeface="Cambria Math" panose="02040503050406030204" pitchFamily="18" charset="0"/>
                            <a:cs typeface="Times New Roman" panose="02020603050405020304" pitchFamily="18" charset="0"/>
                          </a:rPr>
                          <m:t>process</m:t>
                        </m:r>
                        <m:r>
                          <a:rPr lang="en-US" sz="9600">
                            <a:latin typeface="Cambria Math" panose="02040503050406030204" pitchFamily="18" charset="0"/>
                            <a:cs typeface="Times New Roman" panose="02020603050405020304" pitchFamily="18" charset="0"/>
                          </a:rPr>
                          <m:t>−</m:t>
                        </m:r>
                        <m:r>
                          <m:rPr>
                            <m:sty m:val="p"/>
                          </m:rPr>
                          <a:rPr lang="en-US" sz="9600">
                            <a:latin typeface="Cambria Math" panose="02040503050406030204" pitchFamily="18" charset="0"/>
                            <a:cs typeface="Times New Roman" panose="02020603050405020304" pitchFamily="18" charset="0"/>
                          </a:rPr>
                          <m:t>O</m:t>
                        </m:r>
                        <m:r>
                          <a:rPr lang="en-US" sz="9600" baseline="-25000">
                            <a:latin typeface="Cambria Math" panose="02040503050406030204" pitchFamily="18" charset="0"/>
                            <a:cs typeface="Times New Roman" panose="02020603050405020304" pitchFamily="18" charset="0"/>
                          </a:rPr>
                          <m:t>2</m:t>
                        </m:r>
                        <m:r>
                          <a:rPr lang="en-US" sz="9600">
                            <a:latin typeface="Cambria Math" panose="02040503050406030204" pitchFamily="18" charset="0"/>
                            <a:cs typeface="Times New Roman" panose="02020603050405020304" pitchFamily="18" charset="0"/>
                          </a:rPr>
                          <m:t> </m:t>
                        </m:r>
                        <m:r>
                          <m:rPr>
                            <m:sty m:val="p"/>
                          </m:rPr>
                          <a:rPr lang="en-US" sz="9600">
                            <a:latin typeface="Cambria Math" panose="02040503050406030204" pitchFamily="18" charset="0"/>
                            <a:cs typeface="Times New Roman" panose="02020603050405020304" pitchFamily="18" charset="0"/>
                          </a:rPr>
                          <m:t>required</m:t>
                        </m:r>
                      </m:num>
                      <m:den>
                        <m:r>
                          <m:rPr>
                            <m:sty m:val="p"/>
                          </m:rPr>
                          <a:rPr lang="en-US" sz="9600">
                            <a:latin typeface="Cambria Math" panose="02040503050406030204" pitchFamily="18" charset="0"/>
                            <a:cs typeface="Times New Roman" panose="02020603050405020304" pitchFamily="18" charset="0"/>
                          </a:rPr>
                          <m:t>O</m:t>
                        </m:r>
                        <m:r>
                          <a:rPr lang="en-US" sz="9600" baseline="-25000">
                            <a:latin typeface="Cambria Math" panose="02040503050406030204" pitchFamily="18" charset="0"/>
                            <a:cs typeface="Times New Roman" panose="02020603050405020304" pitchFamily="18" charset="0"/>
                          </a:rPr>
                          <m:t>2</m:t>
                        </m:r>
                        <m:r>
                          <a:rPr lang="en-US" sz="9600">
                            <a:latin typeface="Cambria Math" panose="02040503050406030204" pitchFamily="18" charset="0"/>
                            <a:cs typeface="Times New Roman" panose="02020603050405020304" pitchFamily="18" charset="0"/>
                          </a:rPr>
                          <m:t> </m:t>
                        </m:r>
                        <m:r>
                          <m:rPr>
                            <m:sty m:val="p"/>
                          </m:rPr>
                          <a:rPr lang="en-US" sz="9600">
                            <a:latin typeface="Cambria Math" panose="02040503050406030204" pitchFamily="18" charset="0"/>
                            <a:cs typeface="Times New Roman" panose="02020603050405020304" pitchFamily="18" charset="0"/>
                          </a:rPr>
                          <m:t>required</m:t>
                        </m:r>
                        <m:r>
                          <a:rPr lang="en-US" sz="9600">
                            <a:latin typeface="Cambria Math" panose="02040503050406030204" pitchFamily="18" charset="0"/>
                            <a:cs typeface="Times New Roman" panose="02020603050405020304" pitchFamily="18" charset="0"/>
                          </a:rPr>
                          <m:t> </m:t>
                        </m:r>
                      </m:den>
                    </m:f>
                    <m:r>
                      <a:rPr lang="en-US" sz="9600">
                        <a:latin typeface="Cambria Math" panose="02040503050406030204" pitchFamily="18" charset="0"/>
                        <a:cs typeface="Times New Roman" panose="02020603050405020304" pitchFamily="18" charset="0"/>
                      </a:rPr>
                      <m:t>)∗100%</m:t>
                    </m:r>
                  </m:oMath>
                </a14:m>
                <a:r>
                  <a:rPr lang="en-US" sz="9600" dirty="0">
                    <a:solidFill>
                      <a:srgbClr val="7030A0"/>
                    </a:solidFill>
                    <a:latin typeface="Times New Roman" panose="02020603050405020304" pitchFamily="18" charset="0"/>
                    <a:cs typeface="Times New Roman" panose="02020603050405020304" pitchFamily="18" charset="0"/>
                  </a:rPr>
                  <a:t> </a:t>
                </a:r>
              </a:p>
              <a:p>
                <a:pPr marL="0" indent="0">
                  <a:lnSpc>
                    <a:spcPct val="150000"/>
                  </a:lnSpc>
                  <a:buNone/>
                </a:pPr>
                <a14:m>
                  <m:oMath xmlns:m="http://schemas.openxmlformats.org/officeDocument/2006/math">
                    <m:r>
                      <a:rPr lang="en-US" sz="9600" b="1" smtClean="0">
                        <a:solidFill>
                          <a:srgbClr val="7030A0"/>
                        </a:solidFill>
                        <a:latin typeface="Cambria Math" panose="02040503050406030204" pitchFamily="18" charset="0"/>
                        <a:cs typeface="Times New Roman" panose="02020603050405020304" pitchFamily="18" charset="0"/>
                      </a:rPr>
                      <m:t>% </m:t>
                    </m:r>
                    <m:r>
                      <a:rPr lang="en-US" sz="9600" b="1" i="1" smtClean="0">
                        <a:solidFill>
                          <a:srgbClr val="7030A0"/>
                        </a:solidFill>
                        <a:latin typeface="Cambria Math" panose="02040503050406030204" pitchFamily="18" charset="0"/>
                        <a:cs typeface="Times New Roman" panose="02020603050405020304" pitchFamily="18" charset="0"/>
                      </a:rPr>
                      <m:t>𝐄𝐱𝐜𝐞𝐬𝐬</m:t>
                    </m:r>
                    <m:r>
                      <a:rPr lang="en-US" sz="9600" b="1" smtClean="0">
                        <a:solidFill>
                          <a:srgbClr val="7030A0"/>
                        </a:solidFill>
                        <a:latin typeface="Cambria Math" panose="02040503050406030204" pitchFamily="18" charset="0"/>
                        <a:cs typeface="Times New Roman" panose="02020603050405020304" pitchFamily="18" charset="0"/>
                      </a:rPr>
                      <m:t> </m:t>
                    </m:r>
                    <m:r>
                      <a:rPr lang="en-US" sz="9600" b="1" i="1" smtClean="0">
                        <a:solidFill>
                          <a:srgbClr val="7030A0"/>
                        </a:solidFill>
                        <a:latin typeface="Cambria Math" panose="02040503050406030204" pitchFamily="18" charset="0"/>
                        <a:cs typeface="Times New Roman" panose="02020603050405020304" pitchFamily="18" charset="0"/>
                      </a:rPr>
                      <m:t>𝐚𝐢𝐫</m:t>
                    </m:r>
                    <m:r>
                      <a:rPr lang="en-US" sz="9600" b="1" smtClean="0">
                        <a:solidFill>
                          <a:srgbClr val="7030A0"/>
                        </a:solidFill>
                        <a:latin typeface="Cambria Math" panose="02040503050406030204" pitchFamily="18" charset="0"/>
                        <a:cs typeface="Times New Roman" panose="02020603050405020304" pitchFamily="18" charset="0"/>
                      </a:rPr>
                      <m:t>=</m:t>
                    </m:r>
                    <m:d>
                      <m:dPr>
                        <m:ctrlPr>
                          <a:rPr lang="en-US" sz="9600" b="1" i="1">
                            <a:solidFill>
                              <a:srgbClr val="7030A0"/>
                            </a:solidFill>
                            <a:latin typeface="Cambria Math" panose="02040503050406030204" pitchFamily="18" charset="0"/>
                            <a:cs typeface="Times New Roman" panose="02020603050405020304" pitchFamily="18" charset="0"/>
                          </a:rPr>
                        </m:ctrlPr>
                      </m:dPr>
                      <m:e>
                        <m:f>
                          <m:fPr>
                            <m:ctrlPr>
                              <a:rPr lang="en-US" sz="9600" b="1" i="1">
                                <a:solidFill>
                                  <a:srgbClr val="7030A0"/>
                                </a:solidFill>
                                <a:latin typeface="Cambria Math" panose="02040503050406030204" pitchFamily="18" charset="0"/>
                                <a:cs typeface="Times New Roman" panose="02020603050405020304" pitchFamily="18" charset="0"/>
                              </a:rPr>
                            </m:ctrlPr>
                          </m:fPr>
                          <m:num>
                            <m:r>
                              <a:rPr lang="en-US" sz="9600" b="1" i="0" smtClean="0">
                                <a:solidFill>
                                  <a:srgbClr val="7030A0"/>
                                </a:solidFill>
                                <a:latin typeface="Cambria Math" panose="02040503050406030204" pitchFamily="18" charset="0"/>
                                <a:cs typeface="Times New Roman" panose="02020603050405020304" pitchFamily="18" charset="0"/>
                              </a:rPr>
                              <m:t>𝟐</m:t>
                            </m:r>
                            <m:r>
                              <a:rPr lang="en-US" sz="9600" b="1" i="0" smtClean="0">
                                <a:solidFill>
                                  <a:srgbClr val="7030A0"/>
                                </a:solidFill>
                                <a:latin typeface="Cambria Math" panose="02040503050406030204" pitchFamily="18" charset="0"/>
                                <a:cs typeface="Times New Roman" panose="02020603050405020304" pitchFamily="18" charset="0"/>
                              </a:rPr>
                              <m:t>.</m:t>
                            </m:r>
                            <m:r>
                              <a:rPr lang="en-US" sz="9600" b="1" i="0" smtClean="0">
                                <a:solidFill>
                                  <a:srgbClr val="7030A0"/>
                                </a:solidFill>
                                <a:latin typeface="Cambria Math" panose="02040503050406030204" pitchFamily="18" charset="0"/>
                                <a:cs typeface="Times New Roman" panose="02020603050405020304" pitchFamily="18" charset="0"/>
                              </a:rPr>
                              <m:t>𝟗𝟒</m:t>
                            </m:r>
                            <m:r>
                              <a:rPr lang="en-US" sz="9600" b="1">
                                <a:solidFill>
                                  <a:srgbClr val="7030A0"/>
                                </a:solidFill>
                                <a:latin typeface="Cambria Math" panose="02040503050406030204" pitchFamily="18" charset="0"/>
                                <a:cs typeface="Times New Roman" panose="02020603050405020304" pitchFamily="18" charset="0"/>
                              </a:rPr>
                              <m:t>−</m:t>
                            </m:r>
                            <m:r>
                              <a:rPr lang="en-US" sz="9600" b="1" i="0" smtClean="0">
                                <a:solidFill>
                                  <a:srgbClr val="7030A0"/>
                                </a:solidFill>
                                <a:latin typeface="Cambria Math" panose="02040503050406030204" pitchFamily="18" charset="0"/>
                                <a:cs typeface="Times New Roman" panose="02020603050405020304" pitchFamily="18" charset="0"/>
                              </a:rPr>
                              <m:t>𝟐</m:t>
                            </m:r>
                            <m:r>
                              <a:rPr lang="en-US" sz="9600" b="1" i="0" smtClean="0">
                                <a:solidFill>
                                  <a:srgbClr val="7030A0"/>
                                </a:solidFill>
                                <a:latin typeface="Cambria Math" panose="02040503050406030204" pitchFamily="18" charset="0"/>
                                <a:cs typeface="Times New Roman" panose="02020603050405020304" pitchFamily="18" charset="0"/>
                              </a:rPr>
                              <m:t>.</m:t>
                            </m:r>
                            <m:r>
                              <a:rPr lang="en-US" sz="9600" b="1" i="0" smtClean="0">
                                <a:solidFill>
                                  <a:srgbClr val="7030A0"/>
                                </a:solidFill>
                                <a:latin typeface="Cambria Math" panose="02040503050406030204" pitchFamily="18" charset="0"/>
                                <a:cs typeface="Times New Roman" panose="02020603050405020304" pitchFamily="18" charset="0"/>
                              </a:rPr>
                              <m:t>𝟐𝟓</m:t>
                            </m:r>
                          </m:num>
                          <m:den>
                            <m:r>
                              <a:rPr lang="en-US" sz="9600" b="1" i="0" smtClean="0">
                                <a:solidFill>
                                  <a:srgbClr val="7030A0"/>
                                </a:solidFill>
                                <a:latin typeface="Cambria Math" panose="02040503050406030204" pitchFamily="18" charset="0"/>
                                <a:cs typeface="Times New Roman" panose="02020603050405020304" pitchFamily="18" charset="0"/>
                              </a:rPr>
                              <m:t>𝟐</m:t>
                            </m:r>
                            <m:r>
                              <a:rPr lang="en-US" sz="9600" b="1" i="0" smtClean="0">
                                <a:solidFill>
                                  <a:srgbClr val="7030A0"/>
                                </a:solidFill>
                                <a:latin typeface="Cambria Math" panose="02040503050406030204" pitchFamily="18" charset="0"/>
                                <a:cs typeface="Times New Roman" panose="02020603050405020304" pitchFamily="18" charset="0"/>
                              </a:rPr>
                              <m:t>.</m:t>
                            </m:r>
                            <m:r>
                              <a:rPr lang="en-US" sz="9600" b="1" i="0" smtClean="0">
                                <a:solidFill>
                                  <a:srgbClr val="7030A0"/>
                                </a:solidFill>
                                <a:latin typeface="Cambria Math" panose="02040503050406030204" pitchFamily="18" charset="0"/>
                                <a:cs typeface="Times New Roman" panose="02020603050405020304" pitchFamily="18" charset="0"/>
                              </a:rPr>
                              <m:t>𝟐𝟓</m:t>
                            </m:r>
                          </m:den>
                        </m:f>
                      </m:e>
                    </m:d>
                    <m:r>
                      <a:rPr lang="en-US" sz="9600" b="1">
                        <a:solidFill>
                          <a:srgbClr val="7030A0"/>
                        </a:solidFill>
                        <a:latin typeface="Cambria Math" panose="02040503050406030204" pitchFamily="18" charset="0"/>
                        <a:cs typeface="Times New Roman" panose="02020603050405020304" pitchFamily="18" charset="0"/>
                      </a:rPr>
                      <m:t>∗</m:t>
                    </m:r>
                    <m:r>
                      <a:rPr lang="en-US" sz="9600" b="1" i="1">
                        <a:solidFill>
                          <a:srgbClr val="7030A0"/>
                        </a:solidFill>
                        <a:latin typeface="Cambria Math" panose="02040503050406030204" pitchFamily="18" charset="0"/>
                        <a:cs typeface="Times New Roman" panose="02020603050405020304" pitchFamily="18" charset="0"/>
                      </a:rPr>
                      <m:t>𝟏𝟎𝟎</m:t>
                    </m:r>
                    <m:r>
                      <a:rPr lang="en-US" sz="9600" b="1">
                        <a:solidFill>
                          <a:srgbClr val="7030A0"/>
                        </a:solidFill>
                        <a:latin typeface="Cambria Math" panose="02040503050406030204" pitchFamily="18" charset="0"/>
                        <a:cs typeface="Times New Roman" panose="02020603050405020304" pitchFamily="18" charset="0"/>
                      </a:rPr>
                      <m:t>%</m:t>
                    </m:r>
                    <m:r>
                      <a:rPr lang="en-US" sz="9600" b="1" i="0" smtClean="0">
                        <a:solidFill>
                          <a:srgbClr val="7030A0"/>
                        </a:solidFill>
                        <a:latin typeface="Cambria Math" panose="02040503050406030204" pitchFamily="18" charset="0"/>
                        <a:cs typeface="Times New Roman" panose="02020603050405020304" pitchFamily="18" charset="0"/>
                      </a:rPr>
                      <m:t>=</m:t>
                    </m:r>
                    <m:r>
                      <a:rPr lang="en-US" sz="9600" b="1" i="0" smtClean="0">
                        <a:solidFill>
                          <a:srgbClr val="7030A0"/>
                        </a:solidFill>
                        <a:latin typeface="Cambria Math" panose="02040503050406030204" pitchFamily="18" charset="0"/>
                        <a:cs typeface="Times New Roman" panose="02020603050405020304" pitchFamily="18" charset="0"/>
                      </a:rPr>
                      <m:t>𝟑𝟎</m:t>
                    </m:r>
                    <m:r>
                      <a:rPr lang="en-US" sz="9600" b="1" i="0" smtClean="0">
                        <a:solidFill>
                          <a:srgbClr val="7030A0"/>
                        </a:solidFill>
                        <a:latin typeface="Cambria Math" panose="02040503050406030204" pitchFamily="18" charset="0"/>
                        <a:cs typeface="Times New Roman" panose="02020603050405020304" pitchFamily="18" charset="0"/>
                      </a:rPr>
                      <m:t>.</m:t>
                    </m:r>
                    <m:r>
                      <a:rPr lang="en-US" sz="9600" b="1" i="0" smtClean="0">
                        <a:solidFill>
                          <a:srgbClr val="7030A0"/>
                        </a:solidFill>
                        <a:latin typeface="Cambria Math" panose="02040503050406030204" pitchFamily="18" charset="0"/>
                        <a:cs typeface="Times New Roman" panose="02020603050405020304" pitchFamily="18" charset="0"/>
                      </a:rPr>
                      <m:t>𝟕</m:t>
                    </m:r>
                    <m:r>
                      <a:rPr lang="en-US" sz="9600" b="1" i="0" smtClean="0">
                        <a:solidFill>
                          <a:srgbClr val="7030A0"/>
                        </a:solidFill>
                        <a:latin typeface="Cambria Math" panose="02040503050406030204" pitchFamily="18" charset="0"/>
                        <a:cs typeface="Times New Roman" panose="02020603050405020304" pitchFamily="18" charset="0"/>
                      </a:rPr>
                      <m:t>%</m:t>
                    </m:r>
                  </m:oMath>
                </a14:m>
                <a:r>
                  <a:rPr lang="en-US" sz="9600" b="1" dirty="0">
                    <a:solidFill>
                      <a:srgbClr val="7030A0"/>
                    </a:solidFill>
                    <a:latin typeface="Times New Roman" panose="02020603050405020304" pitchFamily="18" charset="0"/>
                    <a:cs typeface="Times New Roman" panose="02020603050405020304" pitchFamily="18" charset="0"/>
                  </a:rPr>
                  <a:t> </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50A4FF8-CB6B-9FDF-BE37-C91C4585C643}"/>
                  </a:ext>
                </a:extLst>
              </p:cNvPr>
              <p:cNvSpPr>
                <a:spLocks noGrp="1" noRot="1" noChangeAspect="1" noMove="1" noResize="1" noEditPoints="1" noAdjustHandles="1" noChangeArrowheads="1" noChangeShapeType="1" noTextEdit="1"/>
              </p:cNvSpPr>
              <p:nvPr>
                <p:ph idx="1"/>
              </p:nvPr>
            </p:nvSpPr>
            <p:spPr>
              <a:xfrm>
                <a:off x="248478" y="944217"/>
                <a:ext cx="11628783" cy="5017673"/>
              </a:xfrm>
              <a:blipFill>
                <a:blip r:embed="rId4"/>
                <a:stretch>
                  <a:fillRect l="-839" r="-839"/>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653E0A3C-AA48-5EC6-840E-7B891219E360}"/>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32DD6B9-D7C1-914E-9096-E516A76FE173}"/>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3E66466-8C1F-C088-74C5-8207EB59060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17172698"/>
      </p:ext>
    </p:extLst>
  </p:cSld>
  <p:clrMapOvr>
    <a:masterClrMapping/>
  </p:clrMapOvr>
  <mc:AlternateContent xmlns:mc="http://schemas.openxmlformats.org/markup-compatibility/2006" xmlns:p14="http://schemas.microsoft.com/office/powerpoint/2010/main">
    <mc:Choice Requires="p14">
      <p:transition spd="slow" p14:dur="2000" advTm="90244"/>
    </mc:Choice>
    <mc:Fallback xmlns="">
      <p:transition spd="slow" advTm="9024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F68F9-89A5-B2F2-8259-A59372072F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1DCB7F-F538-7367-3777-6AF681742D71}"/>
              </a:ext>
            </a:extLst>
          </p:cNvPr>
          <p:cNvSpPr>
            <a:spLocks noGrp="1"/>
          </p:cNvSpPr>
          <p:nvPr>
            <p:ph type="title"/>
          </p:nvPr>
        </p:nvSpPr>
        <p:spPr>
          <a:xfrm>
            <a:off x="374374" y="248494"/>
            <a:ext cx="11304104" cy="29108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6.3. Problem-solving techniques of MBs for combustion systems</a:t>
            </a:r>
            <a:endParaRPr lang="en-US" sz="3200" dirty="0"/>
          </a:p>
        </p:txBody>
      </p:sp>
      <p:sp>
        <p:nvSpPr>
          <p:cNvPr id="3" name="Content Placeholder 2">
            <a:extLst>
              <a:ext uri="{FF2B5EF4-FFF2-40B4-BE49-F238E27FC236}">
                <a16:creationId xmlns:a16="http://schemas.microsoft.com/office/drawing/2014/main" id="{056D9B28-5841-ED1D-5852-A12585F04D20}"/>
              </a:ext>
            </a:extLst>
          </p:cNvPr>
          <p:cNvSpPr>
            <a:spLocks noGrp="1"/>
          </p:cNvSpPr>
          <p:nvPr>
            <p:ph idx="1"/>
          </p:nvPr>
        </p:nvSpPr>
        <p:spPr>
          <a:xfrm>
            <a:off x="540025" y="950602"/>
            <a:ext cx="11337235" cy="5011288"/>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Explaining material balances problems in combustion systems involves systematic techniques to account for all inputs and outputs of materials.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To perform material balances for combustion systems requires various steps.</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steps of material balance calculations of combustion systems depends on the reactant fuels type and quality of fuels.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Different combustion systems will have some specific steps for material balance calculations.  </a:t>
            </a: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258A8270-5F25-0E2A-3DEA-1F1E4081F29F}"/>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D351B5B0-4E8F-DA44-F069-DED6C87E30D0}"/>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A71CED1-73B5-E680-2308-E654158BCAC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49204023"/>
      </p:ext>
    </p:extLst>
  </p:cSld>
  <p:clrMapOvr>
    <a:masterClrMapping/>
  </p:clrMapOvr>
  <mc:AlternateContent xmlns:mc="http://schemas.openxmlformats.org/markup-compatibility/2006" xmlns:p14="http://schemas.microsoft.com/office/powerpoint/2010/main">
    <mc:Choice Requires="p14">
      <p:transition spd="slow" p14:dur="2000" advTm="42379"/>
    </mc:Choice>
    <mc:Fallback xmlns="">
      <p:transition spd="slow" advTm="4237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F0848-71CE-D0AE-7E51-F37BC028EA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75420B-A19C-7733-C271-3C88E1B7F80A}"/>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FAAFA5B2-5D4E-9CBF-0AC2-932B21A97ABA}"/>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general steps for material balances for combustion process are described in the following paragraphs</a:t>
            </a:r>
            <a:r>
              <a:rPr lang="en-US" sz="2400" b="1" dirty="0">
                <a:solidFill>
                  <a:srgbClr val="7030A0"/>
                </a:solidFill>
                <a:latin typeface="Times New Roman" panose="02020603050405020304" pitchFamily="18" charset="0"/>
                <a:cs typeface="Times New Roman" pitchFamily="18" charset="0"/>
              </a:rPr>
              <a:t> (Coulson &amp; Richardson’s, 1999, pg. 56-57; </a:t>
            </a:r>
            <a:r>
              <a:rPr lang="en-US" sz="2400" b="1" dirty="0">
                <a:solidFill>
                  <a:srgbClr val="002060"/>
                </a:solidFill>
                <a:latin typeface="Times New Roman" panose="02020603050405020304" pitchFamily="18" charset="0"/>
                <a:cs typeface="Times New Roman" pitchFamily="18" charset="0"/>
              </a:rPr>
              <a:t>Richard M. Felder, 2005, pg. 146-149):</a:t>
            </a:r>
          </a:p>
          <a:p>
            <a:pPr marL="0" indent="0" algn="just">
              <a:buNone/>
            </a:pPr>
            <a:r>
              <a:rPr lang="en-US" sz="2400" b="1" dirty="0">
                <a:latin typeface="Times New Roman" panose="02020603050405020304" pitchFamily="18" charset="0"/>
                <a:cs typeface="Times New Roman" panose="02020603050405020304" pitchFamily="18" charset="0"/>
              </a:rPr>
              <a:t>Step 1:  understand the process and identify the combustion reaction</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required to identify the fuel being combusted. E.g. natural gas, gasoline or coal.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needed to identify the oxidizer, which is oxygen from air or pure oxygen.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also mandatory to identify combustion type either complete combustion or incomplete combustion. </a:t>
            </a: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7DF3960C-2ACF-370E-7B6D-25F9BE431B66}"/>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F2D0F9E4-34B5-9943-05A3-8A0FF8E62CC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5957B94-CA69-0A8B-806D-7B569F0CEA8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97682810"/>
      </p:ext>
    </p:extLst>
  </p:cSld>
  <p:clrMapOvr>
    <a:masterClrMapping/>
  </p:clrMapOvr>
  <mc:AlternateContent xmlns:mc="http://schemas.openxmlformats.org/markup-compatibility/2006" xmlns:p14="http://schemas.microsoft.com/office/powerpoint/2010/main">
    <mc:Choice Requires="p14">
      <p:transition spd="slow" p14:dur="2000" advTm="59390"/>
    </mc:Choice>
    <mc:Fallback xmlns="">
      <p:transition spd="slow" advTm="5939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6656E-713A-1810-35C0-4CB9403D85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8DF1BA-0342-9E08-B918-E59779484C20}"/>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0C04A3A4-3331-2E88-1115-66B37FBD1E16}"/>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combustion reactions usually involve a fuel (hydrocarbons) and an oxidizer (oxygen).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general form of a combustion reaction of fuel with oxygen can be represented as: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Fuel + O₂ → CO₂ + H₂O + other products                                   (6.6)</a:t>
            </a:r>
          </a:p>
          <a:p>
            <a:pPr marL="0" indent="0">
              <a:lnSpc>
                <a:spcPct val="150000"/>
              </a:lnSpc>
              <a:buNone/>
            </a:pPr>
            <a:r>
              <a:rPr lang="en-US" sz="2400" dirty="0">
                <a:latin typeface="Times New Roman" panose="02020603050405020304" pitchFamily="18" charset="0"/>
                <a:cs typeface="Times New Roman" panose="02020603050405020304" pitchFamily="18" charset="0"/>
              </a:rPr>
              <a:t>Depending on the fuel type and quality, the constituents of other products will vary for different combustion systems.</a:t>
            </a:r>
          </a:p>
          <a:p>
            <a:pPr marL="0" indent="0">
              <a:lnSpc>
                <a:spcPct val="150000"/>
              </a:lnSpc>
              <a:buNone/>
            </a:pPr>
            <a:r>
              <a:rPr lang="en-US" sz="2400" dirty="0">
                <a:latin typeface="Times New Roman" panose="02020603050405020304" pitchFamily="18" charset="0"/>
                <a:cs typeface="Times New Roman" panose="02020603050405020304" pitchFamily="18" charset="0"/>
              </a:rPr>
              <a:t>For material balances calculations, it is important to understand the combustion systems and identify the reactants and possible products.</a:t>
            </a:r>
          </a:p>
        </p:txBody>
      </p:sp>
      <p:cxnSp>
        <p:nvCxnSpPr>
          <p:cNvPr id="5" name="Straight Connector 4">
            <a:extLst>
              <a:ext uri="{FF2B5EF4-FFF2-40B4-BE49-F238E27FC236}">
                <a16:creationId xmlns:a16="http://schemas.microsoft.com/office/drawing/2014/main" id="{E40AA3E4-77E3-346C-122B-43A7B6684E34}"/>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6D486B1-E9D0-E7FF-6DCA-BF8AD87852AA}"/>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FB30E82-0957-4A5C-9499-195252E3758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55880592"/>
      </p:ext>
    </p:extLst>
  </p:cSld>
  <p:clrMapOvr>
    <a:masterClrMapping/>
  </p:clrMapOvr>
  <mc:AlternateContent xmlns:mc="http://schemas.openxmlformats.org/markup-compatibility/2006" xmlns:p14="http://schemas.microsoft.com/office/powerpoint/2010/main">
    <mc:Choice Requires="p14">
      <p:transition spd="slow" p14:dur="2000" advTm="51628"/>
    </mc:Choice>
    <mc:Fallback xmlns="">
      <p:transition spd="slow" advTm="5162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DC5D5-FCD9-E1BC-C8D4-CAA52C86CE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E53E58-F1AD-583C-08B8-744909F26695}"/>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3A906C0A-E3B5-CF05-689D-BCC25A079669}"/>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Step 2: Write the balanced equation of the combustion reaction</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required to balance the chemical equation based on the stoichiometry of the reactants and products.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example, for complete combustion of methane (CH₄), combustion of methane with oxygen, the balanced chemical equation is given by: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CH₄ + 2O₂ → CO₂ + 2H₂O                                                           (6.7)</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C20D9474-E1BC-3068-ADC6-352E9CC63084}"/>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988F25B-910C-5698-8FC4-F61937B62E8C}"/>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CF1F2BF-FA7C-8C0C-1732-E70B08916F8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26591353"/>
      </p:ext>
    </p:extLst>
  </p:cSld>
  <p:clrMapOvr>
    <a:masterClrMapping/>
  </p:clrMapOvr>
  <mc:AlternateContent xmlns:mc="http://schemas.openxmlformats.org/markup-compatibility/2006" xmlns:p14="http://schemas.microsoft.com/office/powerpoint/2010/main">
    <mc:Choice Requires="p14">
      <p:transition spd="slow" p14:dur="2000" advTm="52482"/>
    </mc:Choice>
    <mc:Fallback xmlns="">
      <p:transition spd="slow" advTm="5248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C216B-F594-34A2-6F16-10071120CA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5E6DD5-644F-7F4F-1154-A7E1F26A50F9}"/>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2DD49D6C-2577-BDBC-699A-71DDA797B9BD}"/>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Step 3:  Identify input and output streams</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required to identify all input streams (reactants) and output streams (products).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example, the combustion reaction of methane with oxygen produces carbon dioxide and water vapor, which shows that methane and oxygen are input streams, and the output streams are carbon dioxide, water vapor, and possibly unburned fuel, and other byproducts (NOₓ, SOₓ).</a:t>
            </a:r>
          </a:p>
          <a:p>
            <a:pPr marL="0" indent="0">
              <a:lnSpc>
                <a:spcPct val="150000"/>
              </a:lnSpc>
              <a:buNone/>
            </a:pPr>
            <a:r>
              <a:rPr lang="en-US" sz="2400" b="1" dirty="0">
                <a:latin typeface="Times New Roman" panose="02020603050405020304" pitchFamily="18" charset="0"/>
                <a:cs typeface="Times New Roman" panose="02020603050405020304" pitchFamily="18" charset="0"/>
              </a:rPr>
              <a:t>Step 4: Draw process flow diagram</a:t>
            </a:r>
          </a:p>
          <a:p>
            <a:pPr marL="0" indent="0">
              <a:lnSpc>
                <a:spcPct val="150000"/>
              </a:lnSpc>
              <a:buNone/>
            </a:pPr>
            <a:r>
              <a:rPr lang="en-US" sz="2400" dirty="0">
                <a:latin typeface="Times New Roman" panose="02020603050405020304" pitchFamily="18" charset="0"/>
                <a:cs typeface="Times New Roman" panose="02020603050405020304" pitchFamily="18" charset="0"/>
              </a:rPr>
              <a:t>Draw a process flow diagram, and write all the inputs and output streams.</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D1B2B519-3239-1EBB-AC9B-13CD9260ED4B}"/>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CA59771-5423-9822-1002-D0A57C79C43A}"/>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32CD5B3-61BC-7A2F-93C3-6267A61128C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05383281"/>
      </p:ext>
    </p:extLst>
  </p:cSld>
  <p:clrMapOvr>
    <a:masterClrMapping/>
  </p:clrMapOvr>
  <mc:AlternateContent xmlns:mc="http://schemas.openxmlformats.org/markup-compatibility/2006" xmlns:p14="http://schemas.microsoft.com/office/powerpoint/2010/main">
    <mc:Choice Requires="p14">
      <p:transition spd="slow" p14:dur="2000" advTm="95617"/>
    </mc:Choice>
    <mc:Fallback xmlns="">
      <p:transition spd="slow" advTm="9561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59BD43-4087-9408-005A-3F6AB2EF71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843083-5471-142F-1F4A-7074AAAD3B02}"/>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178A48E9-6964-3CA8-26F6-E15CE2957BFE}"/>
              </a:ext>
            </a:extLst>
          </p:cNvPr>
          <p:cNvSpPr>
            <a:spLocks noGrp="1"/>
          </p:cNvSpPr>
          <p:nvPr>
            <p:ph idx="1"/>
          </p:nvPr>
        </p:nvSpPr>
        <p:spPr>
          <a:xfrm>
            <a:off x="540025" y="792266"/>
            <a:ext cx="11337235" cy="5169624"/>
          </a:xfrm>
        </p:spPr>
        <p:txBody>
          <a:bodyPr>
            <a:normAutofit lnSpcReduction="10000"/>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Step 5: Check numbers of degree of freedom</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Identify the number unknowns and number of independent equations  to check the numbers of degree of freedom must be zero.</a:t>
            </a:r>
          </a:p>
          <a:p>
            <a:pPr marL="0" indent="0" algn="just">
              <a:lnSpc>
                <a:spcPct val="150000"/>
              </a:lnSpc>
              <a:buNone/>
            </a:pPr>
            <a:r>
              <a:rPr lang="en-US" sz="2400" b="1" dirty="0">
                <a:latin typeface="Times" panose="02020603050405020304" pitchFamily="18" charset="0"/>
                <a:cs typeface="Times" panose="02020603050405020304" pitchFamily="18" charset="0"/>
              </a:rPr>
              <a:t>Step 6:  Check units’ consistency </a:t>
            </a:r>
            <a:endParaRPr lang="en-US" sz="2400" dirty="0">
              <a:latin typeface="Times" panose="02020603050405020304" pitchFamily="18" charset="0"/>
              <a:cs typeface="Times"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required to ensure units consistency by performing units’ conversion if there are different units in the given values of the problem.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example, the units of mass basis can be converted to moles using molecular weights; and use stoichiometric coefficients from the balanced equation to relate moles of reactants to moles of products.</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4701C6A8-818A-CB23-B396-3CF70739CB7A}"/>
              </a:ext>
            </a:extLst>
          </p:cNvPr>
          <p:cNvCxnSpPr>
            <a:cxnSpLocks/>
          </p:cNvCxnSpPr>
          <p:nvPr/>
        </p:nvCxnSpPr>
        <p:spPr>
          <a:xfrm>
            <a:off x="-89452" y="665921"/>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CCD459C-1EC3-0276-2140-9A2CFC585A4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AD24E1F-2E07-1A7A-E894-63E0A514720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12310732"/>
      </p:ext>
    </p:extLst>
  </p:cSld>
  <p:clrMapOvr>
    <a:masterClrMapping/>
  </p:clrMapOvr>
  <mc:AlternateContent xmlns:mc="http://schemas.openxmlformats.org/markup-compatibility/2006" xmlns:p14="http://schemas.microsoft.com/office/powerpoint/2010/main">
    <mc:Choice Requires="p14">
      <p:transition spd="slow" p14:dur="2000" advTm="73855"/>
    </mc:Choice>
    <mc:Fallback xmlns="">
      <p:transition spd="slow" advTm="7385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F14F13-22FE-4B3E-B937-B6380476DB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0AF201-890F-6945-7C9A-3175D8CBC0A5}"/>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6F82DBD0-EFAC-08ED-F444-93270E3219BD}"/>
              </a:ext>
            </a:extLst>
          </p:cNvPr>
          <p:cNvSpPr>
            <a:spLocks noGrp="1"/>
          </p:cNvSpPr>
          <p:nvPr>
            <p:ph idx="1"/>
          </p:nvPr>
        </p:nvSpPr>
        <p:spPr>
          <a:xfrm>
            <a:off x="278297" y="792266"/>
            <a:ext cx="11598964" cy="5169624"/>
          </a:xfrm>
        </p:spPr>
        <p:txBody>
          <a:bodyPr>
            <a:normAutofit/>
          </a:bodyPr>
          <a:lstStyle/>
          <a:p>
            <a:pPr marL="0" indent="0" algn="just">
              <a:lnSpc>
                <a:spcPct val="160000"/>
              </a:lnSpc>
              <a:buNone/>
            </a:pPr>
            <a:r>
              <a:rPr lang="en-US" sz="2400" b="1" dirty="0">
                <a:latin typeface="Times New Roman" panose="02020603050405020304" pitchFamily="18" charset="0"/>
                <a:cs typeface="Times New Roman" panose="02020603050405020304" pitchFamily="18" charset="0"/>
              </a:rPr>
              <a:t>Step 7: Write the appropriate material balance equation</a:t>
            </a: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r>
              <a:rPr lang="en-US" sz="2400" dirty="0">
                <a:latin typeface="Times New Roman" panose="02020603050405020304" pitchFamily="18" charset="0"/>
                <a:cs typeface="Times New Roman" panose="02020603050405020304" pitchFamily="18" charset="0"/>
              </a:rPr>
              <a:t>It is required to apply the appropriate material balance equation for both overall balance and each component balances.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For example, in mole basis of combustion reaction, the material balances calculation is performed  based on the limiting reactant.</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From combustion systems (reaction of oxygen with fuels), products of different oxides  can be generated and reactants can be consumed, which are included in the material balances calculation. </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34DE80B9-0D6A-7A28-FE41-48635F4F7F39}"/>
              </a:ext>
            </a:extLst>
          </p:cNvPr>
          <p:cNvCxnSpPr>
            <a:cxnSpLocks/>
          </p:cNvCxnSpPr>
          <p:nvPr/>
        </p:nvCxnSpPr>
        <p:spPr>
          <a:xfrm>
            <a:off x="-89452" y="665921"/>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D786F46-EC24-A41C-01DF-8AC47FA51681}"/>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E5E0525-E5F5-87BC-C3C2-96AFD7E7DC6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5831032"/>
      </p:ext>
    </p:extLst>
  </p:cSld>
  <p:clrMapOvr>
    <a:masterClrMapping/>
  </p:clrMapOvr>
  <mc:AlternateContent xmlns:mc="http://schemas.openxmlformats.org/markup-compatibility/2006" xmlns:p14="http://schemas.microsoft.com/office/powerpoint/2010/main">
    <mc:Choice Requires="p14">
      <p:transition spd="slow" p14:dur="2000" advTm="53979"/>
    </mc:Choice>
    <mc:Fallback xmlns="">
      <p:transition spd="slow" advTm="5397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53A06-1DA2-F632-C123-3FFBED054C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0F8EE0-C6A1-C929-9512-8E66C178B7B0}"/>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362E2C9F-E38D-5DFC-AEE8-EC6FF44B6D21}"/>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Step 8: Write the materials balance by considering excess air </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In practical applications of combustion reaction, air is often supplied in excess to ensure complete combustion.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This affects the amount of O₂ available and sometimes it can lead to unreacted fuel or incomplete combustion products like carbon monoxide (CO).</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Step 9: Perform material balance calculations for combustion reaction</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required to calculate the inputs or outputs of the combustion reaction using material balances calculations.</a:t>
            </a:r>
          </a:p>
          <a:p>
            <a:pPr marL="0" indent="0" algn="just">
              <a:lnSpc>
                <a:spcPct val="150000"/>
              </a:lnSpc>
              <a:buNone/>
            </a:pPr>
            <a:endParaRPr lang="en-US" sz="2400" dirty="0">
              <a:latin typeface="Times" panose="02020603050405020304" pitchFamily="18" charset="0"/>
              <a:cs typeface="Times"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0D890DE8-82AB-CF76-BAC0-769F4A57E39A}"/>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72266A7B-B633-822C-F43F-83AD264F83EF}"/>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8C501F9-90AE-9C45-250E-D5EB691D616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08074336"/>
      </p:ext>
    </p:extLst>
  </p:cSld>
  <p:clrMapOvr>
    <a:masterClrMapping/>
  </p:clrMapOvr>
  <mc:AlternateContent xmlns:mc="http://schemas.openxmlformats.org/markup-compatibility/2006" xmlns:p14="http://schemas.microsoft.com/office/powerpoint/2010/main">
    <mc:Choice Requires="p14">
      <p:transition spd="slow" p14:dur="2000" advTm="73570"/>
    </mc:Choice>
    <mc:Fallback xmlns="">
      <p:transition spd="slow" advTm="7357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66E7A0-327D-37D6-9CB2-6B4C15571A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8B2868-E0EF-DF0C-0331-C974B5FC12A5}"/>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2D18F3FC-FCF9-8CA8-E19A-DA3D59816A21}"/>
              </a:ext>
            </a:extLst>
          </p:cNvPr>
          <p:cNvSpPr>
            <a:spLocks noGrp="1"/>
          </p:cNvSpPr>
          <p:nvPr>
            <p:ph idx="1"/>
          </p:nvPr>
        </p:nvSpPr>
        <p:spPr>
          <a:xfrm>
            <a:off x="268357" y="950602"/>
            <a:ext cx="11608903" cy="5011288"/>
          </a:xfrm>
        </p:spPr>
        <p:txBody>
          <a:bodyPr>
            <a:normAutofit/>
          </a:bodyPr>
          <a:lstStyle/>
          <a:p>
            <a:pPr marL="0" indent="0" algn="just">
              <a:lnSpc>
                <a:spcPct val="150000"/>
              </a:lnSpc>
              <a:buNone/>
            </a:pPr>
            <a:r>
              <a:rPr lang="en-US" sz="2400" b="1" dirty="0">
                <a:latin typeface="Times" panose="02020603050405020304" pitchFamily="18" charset="0"/>
                <a:cs typeface="Times" panose="02020603050405020304" pitchFamily="18" charset="0"/>
              </a:rPr>
              <a:t>Step 10: Calculate efficiency and analyze emissions quantities</a:t>
            </a:r>
            <a:endParaRPr lang="en-US" sz="2400" dirty="0">
              <a:latin typeface="Times" panose="02020603050405020304" pitchFamily="18" charset="0"/>
              <a:cs typeface="Times" panose="02020603050405020304" pitchFamily="18" charset="0"/>
            </a:endParaRPr>
          </a:p>
          <a:p>
            <a:pPr marL="0" indent="0" algn="just">
              <a:lnSpc>
                <a:spcPct val="150000"/>
              </a:lnSpc>
              <a:buNone/>
            </a:pPr>
            <a:r>
              <a:rPr lang="en-US" sz="2400" dirty="0">
                <a:latin typeface="Times" panose="02020603050405020304" pitchFamily="18" charset="0"/>
                <a:cs typeface="Times" panose="02020603050405020304" pitchFamily="18" charset="0"/>
              </a:rPr>
              <a:t>Based on the material balances calculations, it is also possible to calculate combustion efficiency and analyze the quantities of emissions to the environment.</a:t>
            </a:r>
          </a:p>
          <a:p>
            <a:pPr marL="0" indent="0" algn="just">
              <a:lnSpc>
                <a:spcPct val="150000"/>
              </a:lnSpc>
              <a:buNone/>
            </a:pPr>
            <a:r>
              <a:rPr lang="en-US" sz="2400" dirty="0">
                <a:latin typeface="Times" panose="02020603050405020304" pitchFamily="18" charset="0"/>
                <a:cs typeface="Times" panose="02020603050405020304" pitchFamily="18" charset="0"/>
              </a:rPr>
              <a:t>Hence, using the above-described steps, you can conduct a comprehensive material balance for any combustion systems, ensuring that all reactants and products are accounted for correctly for analysis. </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F77C9474-4473-6E1A-29BE-FF38C868A95A}"/>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C425F26-4418-823D-F3FE-5EF90F604FF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2629EE6-2C85-A3A0-100A-551462F45A6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91248584"/>
      </p:ext>
    </p:extLst>
  </p:cSld>
  <p:clrMapOvr>
    <a:masterClrMapping/>
  </p:clrMapOvr>
  <mc:AlternateContent xmlns:mc="http://schemas.openxmlformats.org/markup-compatibility/2006" xmlns:p14="http://schemas.microsoft.com/office/powerpoint/2010/main">
    <mc:Choice Requires="p14">
      <p:transition spd="slow" p14:dur="2000" advTm="59557"/>
    </mc:Choice>
    <mc:Fallback xmlns="">
      <p:transition spd="slow" advTm="5955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7E805-BCF0-B600-6CB1-15171EF214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65EDA3-CEF9-872E-188A-4D8851336FA4}"/>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6.4. Material balances for combustion systems</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9763EE3-44E9-AEB7-426C-F3ED82FC3BF0}"/>
                  </a:ext>
                </a:extLst>
              </p:cNvPr>
              <p:cNvSpPr>
                <a:spLocks noGrp="1"/>
              </p:cNvSpPr>
              <p:nvPr>
                <p:ph idx="1"/>
              </p:nvPr>
            </p:nvSpPr>
            <p:spPr>
              <a:xfrm>
                <a:off x="218661" y="846759"/>
                <a:ext cx="11767930" cy="5115131"/>
              </a:xfrm>
            </p:spPr>
            <p:txBody>
              <a:bodyPr>
                <a:normAutofit fontScale="25000" lnSpcReduction="20000"/>
              </a:bodyPr>
              <a:lstStyle/>
              <a:p>
                <a:pPr marL="0" indent="0" algn="just">
                  <a:lnSpc>
                    <a:spcPct val="170000"/>
                  </a:lnSpc>
                  <a:buNone/>
                </a:pPr>
                <a:r>
                  <a:rPr lang="en-US" sz="9600" dirty="0">
                    <a:latin typeface="Times New Roman" panose="02020603050405020304" pitchFamily="18" charset="0"/>
                    <a:cs typeface="Times New Roman" panose="02020603050405020304" pitchFamily="18" charset="0"/>
                  </a:rPr>
                  <a:t>The procedures for solving material balances for a combustion reaction is the same as that for any other reactive system </a:t>
                </a:r>
                <a:r>
                  <a:rPr lang="en-US" sz="9600" b="1" dirty="0">
                    <a:solidFill>
                      <a:srgbClr val="7030A0"/>
                    </a:solidFill>
                    <a:latin typeface="Times New Roman" panose="02020603050405020304" pitchFamily="18" charset="0"/>
                    <a:cs typeface="Times New Roman" panose="02020603050405020304" pitchFamily="18" charset="0"/>
                  </a:rPr>
                  <a:t>(Richard M. Felder, 2005, pg. 146).</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For a steady state process, the general material balance equation for a continuous combustion reaction is given by:</a:t>
                </a:r>
              </a:p>
              <a:p>
                <a:pPr marL="0" indent="0" algn="just">
                  <a:lnSpc>
                    <a:spcPct val="170000"/>
                  </a:lnSpc>
                  <a:buNone/>
                </a:pPr>
                <a14:m>
                  <m:oMath xmlns:m="http://schemas.openxmlformats.org/officeDocument/2006/math">
                    <m:r>
                      <a:rPr lang="en-US" sz="9600" b="1" i="1" smtClean="0">
                        <a:solidFill>
                          <a:srgbClr val="7030A0"/>
                        </a:solidFill>
                        <a:latin typeface="Cambria Math" panose="02040503050406030204" pitchFamily="18" charset="0"/>
                        <a:cs typeface="Times" panose="02020603050405020304" pitchFamily="18" charset="0"/>
                      </a:rPr>
                      <m:t>𝑹𝒂𝒕𝒆</m:t>
                    </m:r>
                    <m:r>
                      <a:rPr lang="en-US" sz="9600" b="1" i="1" smtClean="0">
                        <a:solidFill>
                          <a:srgbClr val="7030A0"/>
                        </a:solidFill>
                        <a:latin typeface="Cambria Math" panose="02040503050406030204" pitchFamily="18" charset="0"/>
                        <a:cs typeface="Times" panose="02020603050405020304" pitchFamily="18" charset="0"/>
                      </a:rPr>
                      <m:t> </m:t>
                    </m:r>
                    <m:r>
                      <a:rPr lang="en-US" sz="9600" b="1" i="1" smtClean="0">
                        <a:solidFill>
                          <a:srgbClr val="7030A0"/>
                        </a:solidFill>
                        <a:latin typeface="Cambria Math" panose="02040503050406030204" pitchFamily="18" charset="0"/>
                        <a:cs typeface="Times" panose="02020603050405020304" pitchFamily="18" charset="0"/>
                      </a:rPr>
                      <m:t>𝒐𝒇</m:t>
                    </m:r>
                    <m:r>
                      <a:rPr lang="en-US" sz="9600" b="1" i="1" smtClean="0">
                        <a:solidFill>
                          <a:srgbClr val="7030A0"/>
                        </a:solidFill>
                        <a:latin typeface="Cambria Math" panose="02040503050406030204" pitchFamily="18" charset="0"/>
                        <a:cs typeface="Times" panose="02020603050405020304" pitchFamily="18" charset="0"/>
                      </a:rPr>
                      <m:t> </m:t>
                    </m:r>
                    <m:r>
                      <a:rPr lang="en-US" sz="9600" b="1" i="1" smtClean="0">
                        <a:solidFill>
                          <a:srgbClr val="7030A0"/>
                        </a:solidFill>
                        <a:latin typeface="Cambria Math" panose="02040503050406030204" pitchFamily="18" charset="0"/>
                        <a:cs typeface="Times" panose="02020603050405020304" pitchFamily="18" charset="0"/>
                      </a:rPr>
                      <m:t>𝒊𝒏𝒑𝒖𝒕𝒔</m:t>
                    </m:r>
                    <m:r>
                      <a:rPr lang="en-US" sz="9600" b="0" i="1" smtClean="0">
                        <a:latin typeface="Cambria Math" panose="02040503050406030204" pitchFamily="18" charset="0"/>
                        <a:cs typeface="Times" panose="02020603050405020304" pitchFamily="18" charset="0"/>
                      </a:rPr>
                      <m:t>−</m:t>
                    </m:r>
                    <m:r>
                      <a:rPr lang="en-US" sz="9600" b="1" i="1" smtClean="0">
                        <a:latin typeface="Cambria Math" panose="02040503050406030204" pitchFamily="18" charset="0"/>
                        <a:cs typeface="Times" panose="02020603050405020304" pitchFamily="18" charset="0"/>
                      </a:rPr>
                      <m:t>𝒓𝒂𝒕𝒆</m:t>
                    </m:r>
                    <m:r>
                      <a:rPr lang="en-US" sz="9600" b="1" i="1" smtClean="0">
                        <a:latin typeface="Cambria Math" panose="02040503050406030204" pitchFamily="18" charset="0"/>
                        <a:cs typeface="Times" panose="02020603050405020304" pitchFamily="18" charset="0"/>
                      </a:rPr>
                      <m:t> </m:t>
                    </m:r>
                    <m:r>
                      <a:rPr lang="en-US" sz="9600" b="1" i="1" smtClean="0">
                        <a:latin typeface="Cambria Math" panose="02040503050406030204" pitchFamily="18" charset="0"/>
                        <a:cs typeface="Times" panose="02020603050405020304" pitchFamily="18" charset="0"/>
                      </a:rPr>
                      <m:t>𝒐𝒇</m:t>
                    </m:r>
                    <m:r>
                      <a:rPr lang="en-US" sz="9600" b="1" i="1" smtClean="0">
                        <a:latin typeface="Cambria Math" panose="02040503050406030204" pitchFamily="18" charset="0"/>
                        <a:cs typeface="Times" panose="02020603050405020304" pitchFamily="18" charset="0"/>
                      </a:rPr>
                      <m:t> </m:t>
                    </m:r>
                    <m:r>
                      <a:rPr lang="en-US" sz="9600" b="1" i="1" smtClean="0">
                        <a:latin typeface="Cambria Math" panose="02040503050406030204" pitchFamily="18" charset="0"/>
                        <a:cs typeface="Times" panose="02020603050405020304" pitchFamily="18" charset="0"/>
                      </a:rPr>
                      <m:t>𝒐𝒖𝒕𝒑𝒖𝒕𝒔</m:t>
                    </m:r>
                    <m:r>
                      <a:rPr lang="en-US" sz="9600" b="0" i="1" smtClean="0">
                        <a:latin typeface="Cambria Math" panose="02040503050406030204" pitchFamily="18" charset="0"/>
                        <a:ea typeface="Cambria Math" panose="02040503050406030204" pitchFamily="18" charset="0"/>
                        <a:cs typeface="Times" panose="02020603050405020304" pitchFamily="18" charset="0"/>
                      </a:rPr>
                      <m:t>±</m:t>
                    </m:r>
                    <m:r>
                      <a:rPr lang="en-US" sz="9600" b="1" i="1" smtClean="0">
                        <a:solidFill>
                          <a:srgbClr val="C00000"/>
                        </a:solidFill>
                        <a:latin typeface="Cambria Math" panose="02040503050406030204" pitchFamily="18" charset="0"/>
                        <a:ea typeface="Cambria Math" panose="02040503050406030204" pitchFamily="18" charset="0"/>
                        <a:cs typeface="Times" panose="02020603050405020304" pitchFamily="18" charset="0"/>
                      </a:rPr>
                      <m:t>𝒓𝒂𝒕𝒆</m:t>
                    </m:r>
                    <m:r>
                      <a:rPr lang="en-US" sz="9600" b="1" i="1" smtClean="0">
                        <a:solidFill>
                          <a:srgbClr val="C00000"/>
                        </a:solidFill>
                        <a:latin typeface="Cambria Math" panose="02040503050406030204" pitchFamily="18" charset="0"/>
                        <a:ea typeface="Cambria Math" panose="02040503050406030204" pitchFamily="18" charset="0"/>
                        <a:cs typeface="Times" panose="02020603050405020304" pitchFamily="18" charset="0"/>
                      </a:rPr>
                      <m:t> </m:t>
                    </m:r>
                    <m:r>
                      <a:rPr lang="en-US" sz="9600" b="1" i="1" smtClean="0">
                        <a:solidFill>
                          <a:srgbClr val="C00000"/>
                        </a:solidFill>
                        <a:latin typeface="Cambria Math" panose="02040503050406030204" pitchFamily="18" charset="0"/>
                        <a:ea typeface="Cambria Math" panose="02040503050406030204" pitchFamily="18" charset="0"/>
                        <a:cs typeface="Times" panose="02020603050405020304" pitchFamily="18" charset="0"/>
                      </a:rPr>
                      <m:t>𝒐𝒇</m:t>
                    </m:r>
                    <m:r>
                      <a:rPr lang="en-US" sz="9600" b="1" i="1" smtClean="0">
                        <a:solidFill>
                          <a:srgbClr val="C00000"/>
                        </a:solidFill>
                        <a:latin typeface="Cambria Math" panose="02040503050406030204" pitchFamily="18" charset="0"/>
                        <a:ea typeface="Cambria Math" panose="02040503050406030204" pitchFamily="18" charset="0"/>
                        <a:cs typeface="Times" panose="02020603050405020304" pitchFamily="18" charset="0"/>
                      </a:rPr>
                      <m:t> </m:t>
                    </m:r>
                    <m:r>
                      <a:rPr lang="en-US" sz="9600" b="1" i="1" smtClean="0">
                        <a:solidFill>
                          <a:srgbClr val="C00000"/>
                        </a:solidFill>
                        <a:latin typeface="Cambria Math" panose="02040503050406030204" pitchFamily="18" charset="0"/>
                        <a:ea typeface="Cambria Math" panose="02040503050406030204" pitchFamily="18" charset="0"/>
                        <a:cs typeface="Times" panose="02020603050405020304" pitchFamily="18" charset="0"/>
                      </a:rPr>
                      <m:t>𝒈𝒆𝒏𝒆𝒓𝒂𝒕𝒊𝒐𝒏</m:t>
                    </m:r>
                    <m:r>
                      <a:rPr lang="en-US" sz="9600" b="1" i="1" smtClean="0">
                        <a:solidFill>
                          <a:srgbClr val="C00000"/>
                        </a:solidFill>
                        <a:latin typeface="Cambria Math" panose="02040503050406030204" pitchFamily="18" charset="0"/>
                        <a:ea typeface="Cambria Math" panose="02040503050406030204" pitchFamily="18" charset="0"/>
                        <a:cs typeface="Times" panose="02020603050405020304" pitchFamily="18" charset="0"/>
                      </a:rPr>
                      <m:t>/</m:t>
                    </m:r>
                    <m:r>
                      <a:rPr lang="en-US" sz="9600" b="1" i="1" smtClean="0">
                        <a:solidFill>
                          <a:srgbClr val="C00000"/>
                        </a:solidFill>
                        <a:latin typeface="Cambria Math" panose="02040503050406030204" pitchFamily="18" charset="0"/>
                        <a:ea typeface="Cambria Math" panose="02040503050406030204" pitchFamily="18" charset="0"/>
                        <a:cs typeface="Times" panose="02020603050405020304" pitchFamily="18" charset="0"/>
                      </a:rPr>
                      <m:t>𝒄𝒐𝒏𝒔𝒖𝒎𝒑𝒕𝒊𝒐𝒏</m:t>
                    </m:r>
                  </m:oMath>
                </a14:m>
                <a:r>
                  <a:rPr lang="en-US" sz="9600" b="1" dirty="0">
                    <a:solidFill>
                      <a:srgbClr val="7030A0"/>
                    </a:solidFill>
                    <a:latin typeface="Times New Roman" panose="02020603050405020304" pitchFamily="18" charset="0"/>
                    <a:cs typeface="Times New Roman" panose="02020603050405020304" pitchFamily="18" charset="0"/>
                  </a:rPr>
                  <a:t> = 0  </a:t>
                </a:r>
                <a:r>
                  <a:rPr lang="en-US" sz="9600" dirty="0">
                    <a:latin typeface="Times New Roman" panose="02020603050405020304" pitchFamily="18" charset="0"/>
                    <a:cs typeface="Times New Roman" panose="02020603050405020304" pitchFamily="18" charset="0"/>
                  </a:rPr>
                  <a:t>(6.8)</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The rate of generation/ consumption typically relates directly to the reaction stoichiometry. </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The combustion reaction can be influenced by the limiting reactant and the extent of the reaction. </a:t>
                </a:r>
              </a:p>
              <a:p>
                <a:pPr marL="0" indent="0">
                  <a:buNone/>
                </a:pPr>
                <a:r>
                  <a:rPr lang="en-US" sz="2400" dirty="0">
                    <a:latin typeface="Times New Roman" panose="02020603050405020304" pitchFamily="18" charset="0"/>
                    <a:cs typeface="Times New Roman" panose="02020603050405020304" pitchFamily="18" charset="0"/>
                  </a:rPr>
                  <a:t> </a:t>
                </a: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9763EE3-44E9-AEB7-426C-F3ED82FC3BF0}"/>
                  </a:ext>
                </a:extLst>
              </p:cNvPr>
              <p:cNvSpPr>
                <a:spLocks noGrp="1" noRot="1" noChangeAspect="1" noMove="1" noResize="1" noEditPoints="1" noAdjustHandles="1" noChangeArrowheads="1" noChangeShapeType="1" noTextEdit="1"/>
              </p:cNvSpPr>
              <p:nvPr>
                <p:ph idx="1"/>
              </p:nvPr>
            </p:nvSpPr>
            <p:spPr>
              <a:xfrm>
                <a:off x="218661" y="846759"/>
                <a:ext cx="11767930" cy="5115131"/>
              </a:xfrm>
              <a:blipFill>
                <a:blip r:embed="rId4"/>
                <a:stretch>
                  <a:fillRect l="-829" r="-777"/>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5B234C95-F1C0-3C9E-58B8-37E8676BD1A8}"/>
              </a:ext>
            </a:extLst>
          </p:cNvPr>
          <p:cNvCxnSpPr>
            <a:cxnSpLocks/>
          </p:cNvCxnSpPr>
          <p:nvPr/>
        </p:nvCxnSpPr>
        <p:spPr>
          <a:xfrm>
            <a:off x="-89452" y="665921"/>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C5ABDE0-EAF7-A2AD-B2BA-57E6F4EA8573}"/>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4FC697A-EA31-229C-D160-557CF7CC568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78959868"/>
      </p:ext>
    </p:extLst>
  </p:cSld>
  <p:clrMapOvr>
    <a:masterClrMapping/>
  </p:clrMapOvr>
  <mc:AlternateContent xmlns:mc="http://schemas.openxmlformats.org/markup-compatibility/2006" xmlns:p14="http://schemas.microsoft.com/office/powerpoint/2010/main">
    <mc:Choice Requires="p14">
      <p:transition spd="slow" p14:dur="2000" advTm="70598"/>
    </mc:Choice>
    <mc:Fallback xmlns="">
      <p:transition spd="slow" advTm="7059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86B00-EA15-6C5E-23D9-26DE2C544A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BABBDA-4B26-7462-9744-D9DEB449C8D3}"/>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1949B6F5-011E-E99E-AE0D-558C91ED2028}"/>
              </a:ext>
            </a:extLst>
          </p:cNvPr>
          <p:cNvSpPr>
            <a:spLocks noGrp="1"/>
          </p:cNvSpPr>
          <p:nvPr>
            <p:ph idx="1"/>
          </p:nvPr>
        </p:nvSpPr>
        <p:spPr>
          <a:xfrm>
            <a:off x="218661" y="934279"/>
            <a:ext cx="11658600" cy="5027611"/>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 Consider a combustion system with a continuous flow of materials which enter to the furnace and leave from the furnace as shown in </a:t>
            </a:r>
            <a:r>
              <a:rPr lang="en-US" sz="2400" b="1" dirty="0">
                <a:latin typeface="Times New Roman" pitchFamily="18" charset="0"/>
                <a:cs typeface="Times New Roman" pitchFamily="18" charset="0"/>
              </a:rPr>
              <a:t>Figure 6.3</a:t>
            </a:r>
            <a:r>
              <a:rPr lang="en-US" sz="2400" dirty="0">
                <a:latin typeface="Times New Roman" panose="02020603050405020304" pitchFamily="18" charset="0"/>
                <a:cs typeface="Times New Roman" panose="02020603050405020304" pitchFamily="18" charset="0"/>
              </a:rPr>
              <a:t>. </a:t>
            </a:r>
          </a:p>
          <a:p>
            <a:pPr marL="0" indent="0">
              <a:lnSpc>
                <a:spcPct val="150000"/>
              </a:lnSpc>
              <a:buNone/>
            </a:pPr>
            <a:endParaRPr lang="en-US" sz="2400" dirty="0">
              <a:highlight>
                <a:srgbClr val="FFFF00"/>
              </a:highlight>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D85CDD2A-C95C-D778-4DFB-5E7BF26CB815}"/>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34AE85BE-F71D-C5B5-454C-5F757D5FBF7B}"/>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15C8EF8-688B-DF10-E256-E4B6AA44E91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nvGrpSpPr>
          <p:cNvPr id="4" name="Group 3">
            <a:extLst>
              <a:ext uri="{FF2B5EF4-FFF2-40B4-BE49-F238E27FC236}">
                <a16:creationId xmlns:a16="http://schemas.microsoft.com/office/drawing/2014/main" id="{885F19F7-AA01-C19D-D804-7BFBCBA303F0}"/>
              </a:ext>
            </a:extLst>
          </p:cNvPr>
          <p:cNvGrpSpPr/>
          <p:nvPr/>
        </p:nvGrpSpPr>
        <p:grpSpPr>
          <a:xfrm>
            <a:off x="912327" y="2454743"/>
            <a:ext cx="4421673" cy="2174835"/>
            <a:chOff x="912327" y="3429000"/>
            <a:chExt cx="4421673" cy="2174835"/>
          </a:xfrm>
        </p:grpSpPr>
        <p:grpSp>
          <p:nvGrpSpPr>
            <p:cNvPr id="8" name="Group 7">
              <a:extLst>
                <a:ext uri="{FF2B5EF4-FFF2-40B4-BE49-F238E27FC236}">
                  <a16:creationId xmlns:a16="http://schemas.microsoft.com/office/drawing/2014/main" id="{6ABAF6B1-2C1C-F2F7-5BAF-4EA143F451A6}"/>
                </a:ext>
              </a:extLst>
            </p:cNvPr>
            <p:cNvGrpSpPr/>
            <p:nvPr/>
          </p:nvGrpSpPr>
          <p:grpSpPr>
            <a:xfrm>
              <a:off x="912327" y="3500405"/>
              <a:ext cx="4421673" cy="2037520"/>
              <a:chOff x="2896841" y="2698248"/>
              <a:chExt cx="4421673" cy="2037520"/>
            </a:xfrm>
          </p:grpSpPr>
          <p:sp>
            <p:nvSpPr>
              <p:cNvPr id="10" name="Flowchart: Magnetic Disk 9">
                <a:extLst>
                  <a:ext uri="{FF2B5EF4-FFF2-40B4-BE49-F238E27FC236}">
                    <a16:creationId xmlns:a16="http://schemas.microsoft.com/office/drawing/2014/main" id="{C05F083B-2DF5-70D8-0A92-A4F434133A13}"/>
                  </a:ext>
                </a:extLst>
              </p:cNvPr>
              <p:cNvSpPr/>
              <p:nvPr/>
            </p:nvSpPr>
            <p:spPr>
              <a:xfrm>
                <a:off x="3896966" y="2698248"/>
                <a:ext cx="1958009" cy="2037520"/>
              </a:xfrm>
              <a:prstGeom prst="flowChartMagneticDisk">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solidFill>
                      <a:srgbClr val="C00000"/>
                    </a:solidFill>
                    <a:latin typeface="Times New Roman" panose="02020603050405020304" pitchFamily="18" charset="0"/>
                    <a:cs typeface="Times New Roman" panose="02020603050405020304" pitchFamily="18" charset="0"/>
                  </a:rPr>
                  <a:t>Furnace</a:t>
                </a:r>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t> </a:t>
                </a:r>
              </a:p>
            </p:txBody>
          </p:sp>
          <p:cxnSp>
            <p:nvCxnSpPr>
              <p:cNvPr id="11" name="Straight Arrow Connector 10">
                <a:extLst>
                  <a:ext uri="{FF2B5EF4-FFF2-40B4-BE49-F238E27FC236}">
                    <a16:creationId xmlns:a16="http://schemas.microsoft.com/office/drawing/2014/main" id="{64342020-4E2C-884E-6CDD-D39401251927}"/>
                  </a:ext>
                </a:extLst>
              </p:cNvPr>
              <p:cNvCxnSpPr>
                <a:cxnSpLocks/>
              </p:cNvCxnSpPr>
              <p:nvPr/>
            </p:nvCxnSpPr>
            <p:spPr>
              <a:xfrm>
                <a:off x="3301447" y="3701476"/>
                <a:ext cx="606286"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2" name="Straight Arrow Connector 11">
                <a:extLst>
                  <a:ext uri="{FF2B5EF4-FFF2-40B4-BE49-F238E27FC236}">
                    <a16:creationId xmlns:a16="http://schemas.microsoft.com/office/drawing/2014/main" id="{07144264-9C87-470A-71FB-950DDBFC11B5}"/>
                  </a:ext>
                </a:extLst>
              </p:cNvPr>
              <p:cNvCxnSpPr>
                <a:cxnSpLocks/>
                <a:stCxn id="10" idx="4"/>
              </p:cNvCxnSpPr>
              <p:nvPr/>
            </p:nvCxnSpPr>
            <p:spPr>
              <a:xfrm>
                <a:off x="5854975" y="3717008"/>
                <a:ext cx="79513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3" name="TextBox 12">
                <a:extLst>
                  <a:ext uri="{FF2B5EF4-FFF2-40B4-BE49-F238E27FC236}">
                    <a16:creationId xmlns:a16="http://schemas.microsoft.com/office/drawing/2014/main" id="{68076478-C8B7-D95F-DB1E-5AC711943AD8}"/>
                  </a:ext>
                </a:extLst>
              </p:cNvPr>
              <p:cNvSpPr txBox="1"/>
              <p:nvPr/>
            </p:nvSpPr>
            <p:spPr>
              <a:xfrm>
                <a:off x="5986671" y="3164924"/>
                <a:ext cx="133184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a:t>
                </a:r>
                <a:r>
                  <a:rPr lang="en-US" sz="2400" baseline="-25000" dirty="0">
                    <a:solidFill>
                      <a:srgbClr val="002060"/>
                    </a:solidFill>
                    <a:latin typeface="Times New Roman" panose="02020603050405020304" pitchFamily="18" charset="0"/>
                    <a:cs typeface="Times New Roman" panose="02020603050405020304" pitchFamily="18" charset="0"/>
                  </a:rPr>
                  <a:t>i</a:t>
                </a:r>
              </a:p>
            </p:txBody>
          </p:sp>
          <p:sp>
            <p:nvSpPr>
              <p:cNvPr id="14" name="TextBox 13">
                <a:extLst>
                  <a:ext uri="{FF2B5EF4-FFF2-40B4-BE49-F238E27FC236}">
                    <a16:creationId xmlns:a16="http://schemas.microsoft.com/office/drawing/2014/main" id="{D8835793-D882-1CAD-616B-C8D332D41F83}"/>
                  </a:ext>
                </a:extLst>
              </p:cNvPr>
              <p:cNvSpPr txBox="1"/>
              <p:nvPr/>
            </p:nvSpPr>
            <p:spPr>
              <a:xfrm>
                <a:off x="2896841" y="3134931"/>
                <a:ext cx="702366" cy="461665"/>
              </a:xfrm>
              <a:prstGeom prst="rect">
                <a:avLst/>
              </a:prstGeom>
              <a:noFill/>
            </p:spPr>
            <p:txBody>
              <a:bodyPr wrap="square" rtlCol="0">
                <a:spAutoFit/>
              </a:bodyPr>
              <a:lstStyle/>
              <a:p>
                <a:r>
                  <a:rPr lang="en-US" sz="2400" b="1" dirty="0">
                    <a:solidFill>
                      <a:srgbClr val="7030A0"/>
                    </a:solidFill>
                    <a:latin typeface="Times New Roman" panose="02020603050405020304" pitchFamily="18" charset="0"/>
                    <a:cs typeface="Times New Roman" panose="02020603050405020304" pitchFamily="18" charset="0"/>
                  </a:rPr>
                  <a:t>F</a:t>
                </a:r>
                <a:r>
                  <a:rPr lang="en-US" sz="2400" b="1" baseline="-25000" dirty="0">
                    <a:solidFill>
                      <a:srgbClr val="7030A0"/>
                    </a:solidFill>
                    <a:latin typeface="Times New Roman" panose="02020603050405020304" pitchFamily="18" charset="0"/>
                    <a:cs typeface="Times New Roman" panose="02020603050405020304" pitchFamily="18" charset="0"/>
                  </a:rPr>
                  <a:t>io</a:t>
                </a:r>
              </a:p>
            </p:txBody>
          </p:sp>
        </p:grpSp>
        <p:sp>
          <p:nvSpPr>
            <p:cNvPr id="9" name="Rectangle 8">
              <a:extLst>
                <a:ext uri="{FF2B5EF4-FFF2-40B4-BE49-F238E27FC236}">
                  <a16:creationId xmlns:a16="http://schemas.microsoft.com/office/drawing/2014/main" id="{F9F06EF3-B669-ABAB-C51C-20D3CDBED758}"/>
                </a:ext>
              </a:extLst>
            </p:cNvPr>
            <p:cNvSpPr/>
            <p:nvPr/>
          </p:nvSpPr>
          <p:spPr>
            <a:xfrm>
              <a:off x="1614693" y="3429000"/>
              <a:ext cx="2387464" cy="2174835"/>
            </a:xfrm>
            <a:prstGeom prst="rect">
              <a:avLst/>
            </a:prstGeom>
            <a:noFill/>
            <a:ln>
              <a:solidFill>
                <a:srgbClr val="0070C0"/>
              </a:solidFill>
              <a:prstDash val="sysDot"/>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solidFill>
                  <a:srgbClr val="C00000"/>
                </a:solidFill>
              </a:endParaRPr>
            </a:p>
          </p:txBody>
        </p:sp>
      </p:grpSp>
      <p:sp>
        <p:nvSpPr>
          <p:cNvPr id="15" name="TextBox 14">
            <a:extLst>
              <a:ext uri="{FF2B5EF4-FFF2-40B4-BE49-F238E27FC236}">
                <a16:creationId xmlns:a16="http://schemas.microsoft.com/office/drawing/2014/main" id="{99689FA0-435F-9C63-476E-951E9E8887BD}"/>
              </a:ext>
            </a:extLst>
          </p:cNvPr>
          <p:cNvSpPr txBox="1"/>
          <p:nvPr/>
        </p:nvSpPr>
        <p:spPr>
          <a:xfrm>
            <a:off x="494884" y="5237401"/>
            <a:ext cx="8808143" cy="579967"/>
          </a:xfrm>
          <a:prstGeom prst="rect">
            <a:avLst/>
          </a:prstGeom>
          <a:noFill/>
        </p:spPr>
        <p:txBody>
          <a:bodyPr wrap="square" rtlCol="0">
            <a:spAutoFit/>
          </a:bodyPr>
          <a:lstStyle/>
          <a:p>
            <a:pPr algn="just">
              <a:lnSpc>
                <a:spcPct val="150000"/>
              </a:lnSpc>
            </a:pPr>
            <a:r>
              <a:rPr lang="en-US" sz="2400" b="1" dirty="0">
                <a:latin typeface="Times New Roman" panose="02020603050405020304" pitchFamily="18" charset="0"/>
                <a:cs typeface="Times New Roman" panose="02020603050405020304" pitchFamily="18" charset="0"/>
              </a:rPr>
              <a:t>Figure 6.3</a:t>
            </a:r>
            <a:r>
              <a:rPr lang="en-US" sz="2400" dirty="0">
                <a:latin typeface="Times New Roman" panose="02020603050405020304" pitchFamily="18" charset="0"/>
                <a:cs typeface="Times New Roman" panose="02020603050405020304" pitchFamily="18" charset="0"/>
              </a:rPr>
              <a:t>. A combustion system with  a continuous flow of materials</a:t>
            </a:r>
          </a:p>
        </p:txBody>
      </p:sp>
    </p:spTree>
    <p:extLst>
      <p:ext uri="{BB962C8B-B14F-4D97-AF65-F5344CB8AC3E}">
        <p14:creationId xmlns:p14="http://schemas.microsoft.com/office/powerpoint/2010/main" val="2850573540"/>
      </p:ext>
    </p:extLst>
  </p:cSld>
  <p:clrMapOvr>
    <a:masterClrMapping/>
  </p:clrMapOvr>
  <mc:AlternateContent xmlns:mc="http://schemas.openxmlformats.org/markup-compatibility/2006" xmlns:p14="http://schemas.microsoft.com/office/powerpoint/2010/main">
    <mc:Choice Requires="p14">
      <p:transition spd="slow" p14:dur="2000" advTm="44119"/>
    </mc:Choice>
    <mc:Fallback xmlns="">
      <p:transition spd="slow" advTm="4411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66DAB3-4C0F-AADB-0617-DBEA56888A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CA2146-7519-A4D4-39A1-D22A6391C93C}"/>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B13F1A1-CEFB-CEF0-FF79-98A8A749002D}"/>
                  </a:ext>
                </a:extLst>
              </p:cNvPr>
              <p:cNvSpPr>
                <a:spLocks noGrp="1"/>
              </p:cNvSpPr>
              <p:nvPr>
                <p:ph idx="1"/>
              </p:nvPr>
            </p:nvSpPr>
            <p:spPr>
              <a:xfrm>
                <a:off x="218661" y="934279"/>
                <a:ext cx="11658600" cy="5027611"/>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 For a continuous process of a combustion system with single reaction, the material balances equation can be written as:</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𝑖𝑜</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sym typeface="Symbol" panose="05050102010706020507" pitchFamily="18" charset="2"/>
                      </a:rPr>
                      <m:t>=</m:t>
                    </m:r>
                    <m:r>
                      <a:rPr lang="en-US" sz="2400" i="1" smtClean="0">
                        <a:latin typeface="Cambria Math" panose="02040503050406030204" pitchFamily="18" charset="0"/>
                        <a:cs typeface="Times New Roman" panose="02020603050405020304" pitchFamily="18" charset="0"/>
                        <a:sym typeface="Symbol" panose="05050102010706020507" pitchFamily="18" charset="2"/>
                      </a:rPr>
                      <m:t>0</m:t>
                    </m:r>
                  </m:oMath>
                </a14:m>
                <a:r>
                  <a:rPr lang="en-US" sz="2400" dirty="0">
                    <a:latin typeface="Times New Roman" panose="02020603050405020304" pitchFamily="18" charset="0"/>
                    <a:cs typeface="Times New Roman" panose="02020603050405020304" pitchFamily="18" charset="0"/>
                  </a:rPr>
                  <a:t>                                                                               (6.9)</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F</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the rate of input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the rate of output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rate of generation/consumption of species </a:t>
                </a:r>
                <a:r>
                  <a:rPr lang="en-US" sz="2400" dirty="0" err="1">
                    <a:latin typeface="Times New Roman" panose="02020603050405020304" pitchFamily="18" charset="0"/>
                    <a:cs typeface="Times New Roman" panose="02020603050405020304" pitchFamily="18" charset="0"/>
                    <a:sym typeface="Symbol" panose="05050102010706020507" pitchFamily="18" charset="2"/>
                  </a:rPr>
                  <a:t>i</a:t>
                </a:r>
                <a:r>
                  <a:rPr lang="en-US" sz="2400" dirty="0">
                    <a:latin typeface="Times New Roman" panose="02020603050405020304" pitchFamily="18" charset="0"/>
                    <a:cs typeface="Times New Roman" panose="02020603050405020304" pitchFamily="18" charset="0"/>
                    <a:sym typeface="Symbol" panose="05050102010706020507" pitchFamily="18" charset="2"/>
                  </a:rPr>
                  <a:t> (it is positive for products and negative for reactants, v</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i</a:t>
                </a:r>
                <a:r>
                  <a:rPr lang="en-US" sz="2400" dirty="0">
                    <a:latin typeface="Times New Roman" panose="02020603050405020304" pitchFamily="18" charset="0"/>
                    <a:cs typeface="Times New Roman" panose="02020603050405020304" pitchFamily="18" charset="0"/>
                    <a:sym typeface="Symbol" panose="05050102010706020507" pitchFamily="18" charset="2"/>
                  </a:rPr>
                  <a:t> is stochiometric coefficient of species </a:t>
                </a:r>
                <a:r>
                  <a:rPr lang="en-US" sz="2400" dirty="0" err="1">
                    <a:latin typeface="Times New Roman" panose="02020603050405020304" pitchFamily="18" charset="0"/>
                    <a:cs typeface="Times New Roman" panose="02020603050405020304" pitchFamily="18" charset="0"/>
                    <a:sym typeface="Symbol" panose="05050102010706020507" pitchFamily="18" charset="2"/>
                  </a:rPr>
                  <a:t>i</a:t>
                </a:r>
                <a:r>
                  <a:rPr lang="en-US" sz="2400" dirty="0">
                    <a:latin typeface="Times New Roman" panose="02020603050405020304" pitchFamily="18" charset="0"/>
                    <a:cs typeface="Times New Roman" panose="02020603050405020304" pitchFamily="18" charset="0"/>
                    <a:sym typeface="Symbol" panose="05050102010706020507" pitchFamily="18" charset="2"/>
                  </a:rPr>
                  <a:t>, and  is extent of reaction in mole.</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B13F1A1-CEFB-CEF0-FF79-98A8A749002D}"/>
                  </a:ext>
                </a:extLst>
              </p:cNvPr>
              <p:cNvSpPr>
                <a:spLocks noGrp="1" noRot="1" noChangeAspect="1" noMove="1" noResize="1" noEditPoints="1" noAdjustHandles="1" noChangeArrowheads="1" noChangeShapeType="1" noTextEdit="1"/>
              </p:cNvSpPr>
              <p:nvPr>
                <p:ph idx="1"/>
              </p:nvPr>
            </p:nvSpPr>
            <p:spPr>
              <a:xfrm>
                <a:off x="218661" y="934279"/>
                <a:ext cx="11658600" cy="5027611"/>
              </a:xfrm>
              <a:blipFill>
                <a:blip r:embed="rId4"/>
                <a:stretch>
                  <a:fillRect l="-837" r="-785"/>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31B16FF5-8F52-B347-6186-29F8F0F0FD03}"/>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07B9EB10-78AA-E221-F57C-7E91D264AF63}"/>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404D66B-36C3-1BE9-D80E-D10EA7C560F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54541932"/>
      </p:ext>
    </p:extLst>
  </p:cSld>
  <p:clrMapOvr>
    <a:masterClrMapping/>
  </p:clrMapOvr>
  <mc:AlternateContent xmlns:mc="http://schemas.openxmlformats.org/markup-compatibility/2006" xmlns:p14="http://schemas.microsoft.com/office/powerpoint/2010/main">
    <mc:Choice Requires="p14">
      <p:transition spd="slow" p14:dur="2000" advTm="78729"/>
    </mc:Choice>
    <mc:Fallback xmlns="">
      <p:transition spd="slow" advTm="7872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FA582-6D36-AA8E-99D4-2347FF4536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E7C93C-518E-810F-F666-6901029F67A1}"/>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57EF428-6845-952E-BA0B-391A64DA0B87}"/>
                  </a:ext>
                </a:extLst>
              </p:cNvPr>
              <p:cNvSpPr>
                <a:spLocks noGrp="1"/>
              </p:cNvSpPr>
              <p:nvPr>
                <p:ph idx="1"/>
              </p:nvPr>
            </p:nvSpPr>
            <p:spPr>
              <a:xfrm>
                <a:off x="374375" y="950602"/>
                <a:ext cx="11542642" cy="5011288"/>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For a batch process of a combustion system of single reaction, the materials balance calculation can be determined based on the extent of reaction and stoichiometry coefficients using equation </a:t>
                </a:r>
                <a:r>
                  <a:rPr lang="en-US" sz="2400" b="1" dirty="0">
                    <a:latin typeface="Times New Roman" panose="02020603050405020304" pitchFamily="18" charset="0"/>
                    <a:cs typeface="Times New Roman" panose="02020603050405020304" pitchFamily="18" charset="0"/>
                  </a:rPr>
                  <a:t>(6.10):</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𝑛</m:t>
                        </m:r>
                      </m:e>
                      <m:sub>
                        <m:r>
                          <a:rPr lang="en-US" sz="2400" i="1">
                            <a:latin typeface="Cambria Math" panose="02040503050406030204" pitchFamily="18" charset="0"/>
                          </a:rPr>
                          <m:t>𝑖</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𝑛</m:t>
                        </m:r>
                      </m:e>
                      <m:sub>
                        <m:r>
                          <a:rPr lang="en-US" sz="2400" i="1">
                            <a:latin typeface="Cambria Math" panose="02040503050406030204" pitchFamily="18" charset="0"/>
                          </a:rPr>
                          <m:t>𝑖𝑜</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𝑣</m:t>
                        </m:r>
                      </m:e>
                      <m:sub>
                        <m:r>
                          <a:rPr lang="en-US" sz="2400" i="1">
                            <a:latin typeface="Cambria Math" panose="02040503050406030204" pitchFamily="18" charset="0"/>
                          </a:rPr>
                          <m:t>𝑖</m:t>
                        </m:r>
                      </m:sub>
                    </m:sSub>
                    <m:r>
                      <m:rPr>
                        <m:nor/>
                      </m:rPr>
                      <a:rPr lang="en-US" sz="2400" dirty="0">
                        <a:latin typeface="Times New Roman" panose="02020603050405020304" pitchFamily="18" charset="0"/>
                        <a:cs typeface="Times New Roman" panose="02020603050405020304" pitchFamily="18" charset="0"/>
                      </a:rPr>
                      <m:t>ξ</m:t>
                    </m:r>
                  </m:oMath>
                </a14:m>
                <a:r>
                  <a:rPr lang="en-US" sz="2400" dirty="0">
                    <a:latin typeface="Times New Roman" panose="02020603050405020304" pitchFamily="18" charset="0"/>
                    <a:cs typeface="Times New Roman" panose="02020603050405020304" pitchFamily="18" charset="0"/>
                  </a:rPr>
                  <a:t>                                                                                                            (6.10)</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remaining after combustion occurs,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present when combustion starts, </a:t>
                </a:r>
                <a:r>
                  <a:rPr lang="en-US" sz="2400" dirty="0" err="1">
                    <a:latin typeface="Times New Roman" panose="02020603050405020304" pitchFamily="18" charset="0"/>
                    <a:cs typeface="Times New Roman" panose="02020603050405020304" pitchFamily="18" charset="0"/>
                  </a:rPr>
                  <a:t>ν</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stoichiometric coefficient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specified chemical reaction equation, and ξ is extent reaction for combustion reaction.</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57EF428-6845-952E-BA0B-391A64DA0B87}"/>
                  </a:ext>
                </a:extLst>
              </p:cNvPr>
              <p:cNvSpPr>
                <a:spLocks noGrp="1" noRot="1" noChangeAspect="1" noMove="1" noResize="1" noEditPoints="1" noAdjustHandles="1" noChangeArrowheads="1" noChangeShapeType="1" noTextEdit="1"/>
              </p:cNvSpPr>
              <p:nvPr>
                <p:ph idx="1"/>
              </p:nvPr>
            </p:nvSpPr>
            <p:spPr>
              <a:xfrm>
                <a:off x="374375" y="950602"/>
                <a:ext cx="11542642" cy="5011288"/>
              </a:xfrm>
              <a:blipFill>
                <a:blip r:embed="rId4"/>
                <a:stretch>
                  <a:fillRect l="-792" r="-792"/>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D378CEC6-24A6-5E5A-F2AA-23E7BA04E0E1}"/>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5CECE5A3-8254-FBC1-0616-70E09D102751}"/>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2423806-23F9-DFC5-3FC6-86A3C270783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22313322"/>
      </p:ext>
    </p:extLst>
  </p:cSld>
  <p:clrMapOvr>
    <a:masterClrMapping/>
  </p:clrMapOvr>
  <mc:AlternateContent xmlns:mc="http://schemas.openxmlformats.org/markup-compatibility/2006" xmlns:p14="http://schemas.microsoft.com/office/powerpoint/2010/main">
    <mc:Choice Requires="p14">
      <p:transition spd="slow" p14:dur="2000" advTm="63705"/>
    </mc:Choice>
    <mc:Fallback xmlns="">
      <p:transition spd="slow" advTm="6370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21180E-D37F-1643-3323-170A18A51E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CFD5B6-68D7-58A7-349D-B03206C3F3F9}"/>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5C16F8B-0B08-C255-4EE9-5F53C1216E9E}"/>
                  </a:ext>
                </a:extLst>
              </p:cNvPr>
              <p:cNvSpPr>
                <a:spLocks noGrp="1"/>
              </p:cNvSpPr>
              <p:nvPr>
                <p:ph idx="1"/>
              </p:nvPr>
            </p:nvSpPr>
            <p:spPr>
              <a:xfrm>
                <a:off x="374375" y="950602"/>
                <a:ext cx="11542642" cy="5011288"/>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If multiple combustion reactions take place, and the stochiometric coefficient (</a:t>
                </a:r>
                <a:r>
                  <a:rPr lang="en-US" sz="2400" dirty="0" err="1">
                    <a:latin typeface="Times New Roman" panose="02020603050405020304" pitchFamily="18" charset="0"/>
                    <a:cs typeface="Times New Roman" panose="02020603050405020304" pitchFamily="18" charset="0"/>
                  </a:rPr>
                  <a:t>vij</a:t>
                </a:r>
                <a:r>
                  <a:rPr lang="en-US" sz="2400" dirty="0">
                    <a:latin typeface="Times New Roman" panose="02020603050405020304" pitchFamily="18" charset="0"/>
                    <a:cs typeface="Times New Roman" panose="02020603050405020304" pitchFamily="18" charset="0"/>
                  </a:rPr>
                  <a:t>)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reaction j (negative for reactants, and positive for products), the remaining amounts of each species after combustion reaction can be written as shown in equation </a:t>
                </a:r>
                <a:r>
                  <a:rPr lang="en-US" sz="2400" b="1" dirty="0">
                    <a:latin typeface="Times New Roman" panose="02020603050405020304" pitchFamily="18" charset="0"/>
                    <a:cs typeface="Times New Roman" panose="02020603050405020304" pitchFamily="18" charset="0"/>
                  </a:rPr>
                  <a:t>(6.11).</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𝑖𝑜</m:t>
                        </m:r>
                      </m:sub>
                    </m:sSub>
                    <m:r>
                      <a:rPr lang="en-US" sz="2400" i="1">
                        <a:latin typeface="Cambria Math" panose="02040503050406030204" pitchFamily="18" charset="0"/>
                        <a:cs typeface="Times New Roman" panose="02020603050405020304" pitchFamily="18" charset="0"/>
                      </a:rPr>
                      <m:t>+</m:t>
                    </m:r>
                    <m:nary>
                      <m:naryPr>
                        <m:chr m:val="∑"/>
                        <m:supHide m:val="on"/>
                        <m:ctrlPr>
                          <a:rPr lang="en-US" sz="2400" i="1">
                            <a:latin typeface="Cambria Math" panose="02040503050406030204" pitchFamily="18" charset="0"/>
                            <a:cs typeface="Times New Roman" panose="02020603050405020304" pitchFamily="18" charset="0"/>
                          </a:rPr>
                        </m:ctrlPr>
                      </m:naryPr>
                      <m:sub>
                        <m:r>
                          <m:rPr>
                            <m:brk m:alnAt="7"/>
                          </m:rPr>
                          <a:rPr lang="en-US" sz="2400" i="1">
                            <a:latin typeface="Cambria Math" panose="02040503050406030204" pitchFamily="18" charset="0"/>
                            <a:cs typeface="Times New Roman" panose="02020603050405020304" pitchFamily="18" charset="0"/>
                          </a:rPr>
                          <m:t>𝑗</m:t>
                        </m:r>
                      </m:sub>
                      <m:sup/>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cs typeface="Times New Roman" panose="02020603050405020304" pitchFamily="18" charset="0"/>
                              </a:rPr>
                              <m:t>𝑖𝑗</m:t>
                            </m:r>
                          </m:sub>
                        </m:sSub>
                        <m:sSub>
                          <m:sSubPr>
                            <m:ctrlPr>
                              <a:rPr lang="en-US" sz="2400" i="1">
                                <a:latin typeface="Cambria Math" panose="02040503050406030204" pitchFamily="18" charset="0"/>
                                <a:cs typeface="Times New Roman" panose="02020603050405020304" pitchFamily="18" charset="0"/>
                              </a:rPr>
                            </m:ctrlPr>
                          </m:sSubPr>
                          <m:e>
                            <m:r>
                              <m:rPr>
                                <m:nor/>
                              </m:rPr>
                              <a:rPr lang="el-GR" sz="2400" b="1" dirty="0">
                                <a:solidFill>
                                  <a:srgbClr val="7030A0"/>
                                </a:solidFill>
                                <a:latin typeface="Times New Roman" panose="02020603050405020304" pitchFamily="18" charset="0"/>
                                <a:cs typeface="Times New Roman" panose="02020603050405020304" pitchFamily="18" charset="0"/>
                              </a:rPr>
                              <m:t>ξ</m:t>
                            </m:r>
                          </m:e>
                          <m:sub>
                            <m:r>
                              <a:rPr lang="en-US" sz="2400" i="1">
                                <a:latin typeface="Cambria Math" panose="02040503050406030204" pitchFamily="18" charset="0"/>
                                <a:cs typeface="Times New Roman" panose="02020603050405020304" pitchFamily="18" charset="0"/>
                              </a:rPr>
                              <m:t>𝑗</m:t>
                            </m:r>
                          </m:sub>
                        </m:sSub>
                      </m:e>
                    </m:nary>
                  </m:oMath>
                </a14:m>
                <a:r>
                  <a:rPr lang="en-US" sz="2400" dirty="0">
                    <a:latin typeface="Times New Roman" panose="02020603050405020304" pitchFamily="18" charset="0"/>
                    <a:cs typeface="Times New Roman" panose="02020603050405020304" pitchFamily="18" charset="0"/>
                  </a:rPr>
                  <a:t>                                                                               (6.11)</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the remaining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the initial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v</a:t>
                </a:r>
                <a:r>
                  <a:rPr lang="en-US" sz="2400" baseline="-25000" dirty="0" err="1">
                    <a:latin typeface="Times New Roman" panose="02020603050405020304" pitchFamily="18" charset="0"/>
                    <a:cs typeface="Times New Roman" panose="02020603050405020304" pitchFamily="18" charset="0"/>
                  </a:rPr>
                  <a:t>ij</a:t>
                </a:r>
                <a:r>
                  <a:rPr lang="en-US" sz="2400" dirty="0">
                    <a:latin typeface="Times New Roman" panose="02020603050405020304" pitchFamily="18" charset="0"/>
                    <a:cs typeface="Times New Roman" panose="02020603050405020304" pitchFamily="18" charset="0"/>
                  </a:rPr>
                  <a:t> is stochiometric coefficient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j reaction, j is multiple reactions, and </a:t>
                </a:r>
                <a14:m>
                  <m:oMath xmlns:m="http://schemas.openxmlformats.org/officeDocument/2006/math">
                    <m:r>
                      <m:rPr>
                        <m:nor/>
                      </m:rPr>
                      <a:rPr lang="el-GR" sz="2400" b="1" dirty="0" smtClean="0">
                        <a:solidFill>
                          <a:schemeClr val="tx1"/>
                        </a:solidFill>
                        <a:latin typeface="Times New Roman" panose="02020603050405020304" pitchFamily="18" charset="0"/>
                        <a:cs typeface="Times New Roman" panose="02020603050405020304" pitchFamily="18" charset="0"/>
                      </a:rPr>
                      <m:t>ξ</m:t>
                    </m:r>
                  </m:oMath>
                </a14:m>
                <a:r>
                  <a:rPr lang="en-US" sz="2400" b="1" dirty="0">
                    <a:solidFill>
                      <a:schemeClr val="tx1"/>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 extent of reaction.</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5C16F8B-0B08-C255-4EE9-5F53C1216E9E}"/>
                  </a:ext>
                </a:extLst>
              </p:cNvPr>
              <p:cNvSpPr>
                <a:spLocks noGrp="1" noRot="1" noChangeAspect="1" noMove="1" noResize="1" noEditPoints="1" noAdjustHandles="1" noChangeArrowheads="1" noChangeShapeType="1" noTextEdit="1"/>
              </p:cNvSpPr>
              <p:nvPr>
                <p:ph idx="1"/>
              </p:nvPr>
            </p:nvSpPr>
            <p:spPr>
              <a:xfrm>
                <a:off x="374375" y="950602"/>
                <a:ext cx="11542642" cy="5011288"/>
              </a:xfrm>
              <a:blipFill>
                <a:blip r:embed="rId4"/>
                <a:stretch>
                  <a:fillRect l="-792" r="-792"/>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358DF45D-2D41-A4DE-55EB-7D372A18E143}"/>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C5CEE3A-753A-1416-AD4C-03344B7B0B88}"/>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8A9DE28-3AAC-7F3C-BA3D-440F521CE97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21012781"/>
      </p:ext>
    </p:extLst>
  </p:cSld>
  <p:clrMapOvr>
    <a:masterClrMapping/>
  </p:clrMapOvr>
  <mc:AlternateContent xmlns:mc="http://schemas.openxmlformats.org/markup-compatibility/2006" xmlns:p14="http://schemas.microsoft.com/office/powerpoint/2010/main">
    <mc:Choice Requires="p14">
      <p:transition spd="slow" p14:dur="2000" advTm="72268"/>
    </mc:Choice>
    <mc:Fallback xmlns="">
      <p:transition spd="slow" advTm="7226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412F4-95CC-AB18-8A3D-689538EF63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E64A98-C8EE-4735-7F26-C2E2DFF0BA90}"/>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Activity 6.2</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32E5036-C963-D4C2-3892-E22C0928A6CB}"/>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1. </a:t>
                </a:r>
                <a:r>
                  <a:rPr lang="en-US" sz="2400" dirty="0">
                    <a:solidFill>
                      <a:srgbClr val="7030A0"/>
                    </a:solidFill>
                    <a:latin typeface="Times New Roman" panose="02020603050405020304" pitchFamily="18" charset="0"/>
                    <a:cs typeface="Times New Roman" panose="02020603050405020304" pitchFamily="18" charset="0"/>
                  </a:rPr>
                  <a:t>Consider the following combustion reaction of propane with oxygen, which produces CO</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 and H</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O. It is assumed that the combustion reaction is started with supply of 4 mol of propane and 25 mol of oxygen. The combustion reaction is shown in equation </a:t>
                </a:r>
                <a:r>
                  <a:rPr lang="en-US" sz="2400" b="1" dirty="0">
                    <a:latin typeface="Times New Roman" panose="02020603050405020304" pitchFamily="18" charset="0"/>
                    <a:cs typeface="Times New Roman" panose="02020603050405020304" pitchFamily="18" charset="0"/>
                  </a:rPr>
                  <a:t>(6.12).  </a:t>
                </a:r>
                <a:r>
                  <a:rPr lang="en-US" sz="2400" dirty="0">
                    <a:solidFill>
                      <a:srgbClr val="7030A0"/>
                    </a:solidFill>
                    <a:latin typeface="Times New Roman" panose="02020603050405020304" pitchFamily="18" charset="0"/>
                    <a:cs typeface="Times New Roman" panose="02020603050405020304" pitchFamily="18" charset="0"/>
                  </a:rPr>
                  <a:t>Determine: (a) the extent of reaction, and (b) the remaining amounts of reactants and products after combustion reaction.</a:t>
                </a:r>
              </a:p>
              <a:p>
                <a:pPr marL="0" indent="0" algn="just">
                  <a:lnSpc>
                    <a:spcPct val="150000"/>
                  </a:lnSpc>
                  <a:buNone/>
                </a:pPr>
                <a14:m>
                  <m:oMath xmlns:m="http://schemas.openxmlformats.org/officeDocument/2006/math">
                    <m:r>
                      <m:rPr>
                        <m:nor/>
                      </m:rPr>
                      <a:rPr lang="en-US" sz="2400" dirty="0" smtClean="0">
                        <a:solidFill>
                          <a:schemeClr val="tx1"/>
                        </a:solidFill>
                        <a:latin typeface="Times New Roman" panose="02020603050405020304" pitchFamily="18" charset="0"/>
                        <a:cs typeface="Times New Roman" panose="02020603050405020304" pitchFamily="18" charset="0"/>
                      </a:rPr>
                      <m:t>C</m:t>
                    </m:r>
                    <m:r>
                      <m:rPr>
                        <m:nor/>
                      </m:rPr>
                      <a:rPr lang="en-US" sz="2400" dirty="0" smtClean="0">
                        <a:solidFill>
                          <a:schemeClr val="tx1"/>
                        </a:solidFill>
                        <a:latin typeface="Times New Roman" panose="02020603050405020304" pitchFamily="18" charset="0"/>
                        <a:cs typeface="Times New Roman" panose="02020603050405020304" pitchFamily="18" charset="0"/>
                      </a:rPr>
                      <m:t>₃</m:t>
                    </m:r>
                    <m:r>
                      <m:rPr>
                        <m:nor/>
                      </m:rPr>
                      <a:rPr lang="en-US" sz="2400" dirty="0" smtClean="0">
                        <a:solidFill>
                          <a:schemeClr val="tx1"/>
                        </a:solidFill>
                        <a:latin typeface="Times New Roman" panose="02020603050405020304" pitchFamily="18" charset="0"/>
                        <a:cs typeface="Times New Roman" panose="02020603050405020304" pitchFamily="18" charset="0"/>
                      </a:rPr>
                      <m:t>H</m:t>
                    </m:r>
                    <m:r>
                      <m:rPr>
                        <m:nor/>
                      </m:rPr>
                      <a:rPr lang="en-US" sz="2400" dirty="0" smtClean="0">
                        <a:solidFill>
                          <a:schemeClr val="tx1"/>
                        </a:solidFill>
                        <a:latin typeface="Times New Roman" panose="02020603050405020304" pitchFamily="18" charset="0"/>
                        <a:cs typeface="Times New Roman" panose="02020603050405020304" pitchFamily="18" charset="0"/>
                      </a:rPr>
                      <m:t>₈ + 5</m:t>
                    </m:r>
                    <m:r>
                      <m:rPr>
                        <m:nor/>
                      </m:rPr>
                      <a:rPr lang="en-US" sz="2400" dirty="0" smtClean="0">
                        <a:solidFill>
                          <a:schemeClr val="tx1"/>
                        </a:solidFill>
                        <a:latin typeface="Times New Roman" panose="02020603050405020304" pitchFamily="18" charset="0"/>
                        <a:cs typeface="Times New Roman" panose="02020603050405020304" pitchFamily="18" charset="0"/>
                      </a:rPr>
                      <m:t>O</m:t>
                    </m:r>
                    <m:r>
                      <m:rPr>
                        <m:nor/>
                      </m:rPr>
                      <a:rPr lang="en-US" sz="2400" dirty="0" smtClean="0">
                        <a:solidFill>
                          <a:schemeClr val="tx1"/>
                        </a:solidFill>
                        <a:latin typeface="Times New Roman" panose="02020603050405020304" pitchFamily="18" charset="0"/>
                        <a:cs typeface="Times New Roman" panose="02020603050405020304" pitchFamily="18" charset="0"/>
                      </a:rPr>
                      <m:t>₂ → 3</m:t>
                    </m:r>
                    <m:r>
                      <m:rPr>
                        <m:nor/>
                      </m:rPr>
                      <a:rPr lang="en-US" sz="2400" dirty="0" smtClean="0">
                        <a:solidFill>
                          <a:schemeClr val="tx1"/>
                        </a:solidFill>
                        <a:latin typeface="Times New Roman" panose="02020603050405020304" pitchFamily="18" charset="0"/>
                        <a:cs typeface="Times New Roman" panose="02020603050405020304" pitchFamily="18" charset="0"/>
                      </a:rPr>
                      <m:t>CO</m:t>
                    </m:r>
                    <m:r>
                      <m:rPr>
                        <m:nor/>
                      </m:rPr>
                      <a:rPr lang="en-US" sz="2400" dirty="0" smtClean="0">
                        <a:solidFill>
                          <a:schemeClr val="tx1"/>
                        </a:solidFill>
                        <a:latin typeface="Times New Roman" panose="02020603050405020304" pitchFamily="18" charset="0"/>
                        <a:cs typeface="Times New Roman" panose="02020603050405020304" pitchFamily="18" charset="0"/>
                      </a:rPr>
                      <m:t>₂ + 4</m:t>
                    </m:r>
                    <m:r>
                      <m:rPr>
                        <m:nor/>
                      </m:rPr>
                      <a:rPr lang="en-US" sz="2400" dirty="0" smtClean="0">
                        <a:solidFill>
                          <a:schemeClr val="tx1"/>
                        </a:solidFill>
                        <a:latin typeface="Times New Roman" panose="02020603050405020304" pitchFamily="18" charset="0"/>
                        <a:cs typeface="Times New Roman" panose="02020603050405020304" pitchFamily="18" charset="0"/>
                      </a:rPr>
                      <m:t>H</m:t>
                    </m:r>
                    <m:r>
                      <m:rPr>
                        <m:nor/>
                      </m:rPr>
                      <a:rPr lang="en-US" sz="2400" dirty="0" smtClean="0">
                        <a:solidFill>
                          <a:schemeClr val="tx1"/>
                        </a:solidFill>
                        <a:latin typeface="Times New Roman" panose="02020603050405020304" pitchFamily="18" charset="0"/>
                        <a:cs typeface="Times New Roman" panose="02020603050405020304" pitchFamily="18" charset="0"/>
                      </a:rPr>
                      <m:t>₂</m:t>
                    </m:r>
                    <m:r>
                      <m:rPr>
                        <m:nor/>
                      </m:rPr>
                      <a:rPr lang="en-US" sz="2400" dirty="0" smtClean="0">
                        <a:solidFill>
                          <a:schemeClr val="tx1"/>
                        </a:solidFill>
                        <a:latin typeface="Times New Roman" panose="02020603050405020304" pitchFamily="18" charset="0"/>
                        <a:cs typeface="Times New Roman" panose="02020603050405020304" pitchFamily="18" charset="0"/>
                      </a:rPr>
                      <m:t>O</m:t>
                    </m:r>
                  </m:oMath>
                </a14:m>
                <a:r>
                  <a:rPr lang="en-US" sz="2400" dirty="0">
                    <a:solidFill>
                      <a:schemeClr val="tx1"/>
                    </a:solidFill>
                    <a:latin typeface="Times New Roman" panose="02020603050405020304" pitchFamily="18" charset="0"/>
                    <a:cs typeface="Times New Roman" panose="02020603050405020304" pitchFamily="18" charset="0"/>
                  </a:rPr>
                  <a:t>                                                                           (6.12)</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32E5036-C963-D4C2-3892-E22C0928A6CB}"/>
                  </a:ext>
                </a:extLst>
              </p:cNvPr>
              <p:cNvSpPr>
                <a:spLocks noGrp="1" noRot="1" noChangeAspect="1" noMove="1" noResize="1" noEditPoints="1" noAdjustHandles="1" noChangeArrowheads="1" noChangeShapeType="1" noTextEdit="1"/>
              </p:cNvSpPr>
              <p:nvPr>
                <p:ph idx="1"/>
              </p:nvPr>
            </p:nvSpPr>
            <p:spPr>
              <a:xfrm>
                <a:off x="540025" y="950602"/>
                <a:ext cx="11337235" cy="5011288"/>
              </a:xfrm>
              <a:blipFill>
                <a:blip r:embed="rId4"/>
                <a:stretch>
                  <a:fillRect l="-861" r="-861"/>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5C09D6D8-74DA-F90A-F3EF-BD1D102E6AAA}"/>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FFFBBF08-145A-21E8-00DC-56D2E526F5FD}"/>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695C753-BAEB-9691-EE44-CECC8CBA9DC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0196226"/>
      </p:ext>
    </p:extLst>
  </p:cSld>
  <p:clrMapOvr>
    <a:masterClrMapping/>
  </p:clrMapOvr>
  <mc:AlternateContent xmlns:mc="http://schemas.openxmlformats.org/markup-compatibility/2006" xmlns:p14="http://schemas.microsoft.com/office/powerpoint/2010/main">
    <mc:Choice Requires="p14">
      <p:transition spd="slow" p14:dur="2000" advTm="77353"/>
    </mc:Choice>
    <mc:Fallback xmlns="">
      <p:transition spd="slow" advTm="7735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85361-EE13-6C73-52D3-4A8713A5E5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88D11F-4222-1CF9-D06F-47CF6517376B}"/>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F89F3FD-764F-D594-665F-1F3B75515A9F}"/>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2. </a:t>
                </a:r>
                <a:r>
                  <a:rPr lang="en-US" sz="2400" dirty="0">
                    <a:solidFill>
                      <a:srgbClr val="7030A0"/>
                    </a:solidFill>
                    <a:latin typeface="Times New Roman" panose="02020603050405020304" pitchFamily="18" charset="0"/>
                    <a:cs typeface="Times New Roman" panose="02020603050405020304" pitchFamily="18" charset="0"/>
                  </a:rPr>
                  <a:t>A natural gas with 100 mol reacts with oxygen in a combustion furnace. A natural gas has composition of 90% methane and 10% ethane in mole basis. To ensure complete combustion of a natural gas, 20% of excess air is supplied to a furnace for burning natural gas. The combustion reactions are in equations </a:t>
                </a:r>
                <a:r>
                  <a:rPr lang="en-US" sz="2400" b="1" dirty="0">
                    <a:latin typeface="Times New Roman" panose="02020603050405020304" pitchFamily="18" charset="0"/>
                    <a:cs typeface="Times New Roman" panose="02020603050405020304" pitchFamily="18" charset="0"/>
                  </a:rPr>
                  <a:t>(6.13 &amp; 6.14). </a:t>
                </a:r>
                <a:r>
                  <a:rPr lang="en-US" sz="2400" dirty="0">
                    <a:solidFill>
                      <a:srgbClr val="7030A0"/>
                    </a:solidFill>
                    <a:latin typeface="Times New Roman" panose="02020603050405020304" pitchFamily="18" charset="0"/>
                    <a:cs typeface="Times New Roman" panose="02020603050405020304" pitchFamily="18" charset="0"/>
                  </a:rPr>
                  <a:t>Calculate the extent of reactions and the remaining amounts of components after combustion reaction. </a:t>
                </a:r>
              </a:p>
              <a:p>
                <a:pPr marL="0" indent="0" algn="just">
                  <a:lnSpc>
                    <a:spcPct val="150000"/>
                  </a:lnSpc>
                  <a:buNone/>
                </a:pPr>
                <a14:m>
                  <m:oMath xmlns:m="http://schemas.openxmlformats.org/officeDocument/2006/math">
                    <m:r>
                      <m:rPr>
                        <m:sty m:val="p"/>
                      </m:rPr>
                      <a:rPr lang="en-US" sz="2400" b="0" i="0" smtClean="0">
                        <a:solidFill>
                          <a:schemeClr val="tx1"/>
                        </a:solidFill>
                        <a:latin typeface="Cambria Math" panose="02040503050406030204" pitchFamily="18" charset="0"/>
                        <a:cs typeface="Times New Roman" panose="02020603050405020304" pitchFamily="18" charset="0"/>
                      </a:rPr>
                      <m:t>C</m:t>
                    </m:r>
                    <m:sSub>
                      <m:sSubPr>
                        <m:ctrlPr>
                          <a:rPr lang="en-US" sz="2400" b="0" i="1" smtClean="0">
                            <a:solidFill>
                              <a:schemeClr val="tx1"/>
                            </a:solidFill>
                            <a:latin typeface="Cambria Math" panose="02040503050406030204" pitchFamily="18" charset="0"/>
                            <a:cs typeface="Times New Roman" panose="02020603050405020304" pitchFamily="18" charset="0"/>
                          </a:rPr>
                        </m:ctrlPr>
                      </m:sSubPr>
                      <m:e>
                        <m:r>
                          <m:rPr>
                            <m:sty m:val="p"/>
                          </m:rPr>
                          <a:rPr lang="en-US" sz="2400" b="0" i="0" smtClean="0">
                            <a:solidFill>
                              <a:schemeClr val="tx1"/>
                            </a:solidFill>
                            <a:latin typeface="Cambria Math" panose="02040503050406030204" pitchFamily="18" charset="0"/>
                            <a:cs typeface="Times New Roman" panose="02020603050405020304" pitchFamily="18" charset="0"/>
                          </a:rPr>
                          <m:t>H</m:t>
                        </m:r>
                      </m:e>
                      <m:sub>
                        <m:r>
                          <a:rPr lang="en-US" sz="2400" b="0" i="0" smtClean="0">
                            <a:solidFill>
                              <a:schemeClr val="tx1"/>
                            </a:solidFill>
                            <a:latin typeface="Cambria Math" panose="02040503050406030204" pitchFamily="18" charset="0"/>
                            <a:cs typeface="Times New Roman" panose="02020603050405020304" pitchFamily="18" charset="0"/>
                          </a:rPr>
                          <m:t>4</m:t>
                        </m:r>
                      </m:sub>
                    </m:sSub>
                    <m:r>
                      <a:rPr lang="en-US" sz="2400" b="0" i="0" smtClean="0">
                        <a:solidFill>
                          <a:schemeClr val="tx1"/>
                        </a:solidFill>
                        <a:latin typeface="Cambria Math" panose="02040503050406030204" pitchFamily="18" charset="0"/>
                        <a:cs typeface="Times New Roman" panose="02020603050405020304" pitchFamily="18" charset="0"/>
                      </a:rPr>
                      <m:t>+2</m:t>
                    </m:r>
                    <m:sSub>
                      <m:sSubPr>
                        <m:ctrlPr>
                          <a:rPr lang="en-US" sz="2400" b="0" i="1" smtClean="0">
                            <a:solidFill>
                              <a:schemeClr val="tx1"/>
                            </a:solidFill>
                            <a:latin typeface="Cambria Math" panose="02040503050406030204" pitchFamily="18" charset="0"/>
                            <a:cs typeface="Times New Roman" panose="02020603050405020304" pitchFamily="18" charset="0"/>
                          </a:rPr>
                        </m:ctrlPr>
                      </m:sSubPr>
                      <m:e>
                        <m:r>
                          <m:rPr>
                            <m:sty m:val="p"/>
                          </m:rPr>
                          <a:rPr lang="en-US" sz="2400" b="0" i="0" smtClean="0">
                            <a:solidFill>
                              <a:schemeClr val="tx1"/>
                            </a:solidFill>
                            <a:latin typeface="Cambria Math" panose="02040503050406030204" pitchFamily="18" charset="0"/>
                            <a:cs typeface="Times New Roman" panose="02020603050405020304" pitchFamily="18" charset="0"/>
                          </a:rPr>
                          <m:t>O</m:t>
                        </m:r>
                      </m:e>
                      <m:sub>
                        <m:r>
                          <a:rPr lang="en-US" sz="2400" b="0" i="0" smtClean="0">
                            <a:solidFill>
                              <a:schemeClr val="tx1"/>
                            </a:solidFill>
                            <a:latin typeface="Cambria Math" panose="02040503050406030204" pitchFamily="18" charset="0"/>
                            <a:cs typeface="Times New Roman" panose="02020603050405020304" pitchFamily="18" charset="0"/>
                          </a:rPr>
                          <m:t>2</m:t>
                        </m:r>
                      </m:sub>
                    </m:sSub>
                    <m:r>
                      <a:rPr lang="en-US" sz="2400" b="0"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m:t>
                    </m:r>
                    <m:r>
                      <m:rPr>
                        <m:sty m:val="p"/>
                      </m:rPr>
                      <a:rPr lang="en-US" sz="2400" b="0"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C</m:t>
                    </m:r>
                    <m:sSub>
                      <m:sSubPr>
                        <m:ctrlPr>
                          <a:rPr lang="en-US" sz="2400" b="0"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b="0"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O</m:t>
                        </m:r>
                      </m:e>
                      <m:sub>
                        <m:r>
                          <a:rPr lang="en-US" sz="2400" b="0"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b="0"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+2</m:t>
                    </m:r>
                    <m:sSub>
                      <m:sSubPr>
                        <m:ctrlPr>
                          <a:rPr lang="en-US" sz="2400" b="0" i="1"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b="0"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H</m:t>
                        </m:r>
                      </m:e>
                      <m:sub>
                        <m:r>
                          <a:rPr lang="en-US" sz="2400" b="0"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2</m:t>
                        </m:r>
                      </m:sub>
                    </m:sSub>
                    <m:r>
                      <m:rPr>
                        <m:sty m:val="p"/>
                      </m:rPr>
                      <a:rPr lang="en-US" sz="2400" b="0"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O</m:t>
                    </m:r>
                  </m:oMath>
                </a14:m>
                <a:r>
                  <a:rPr lang="en-US" sz="2400" dirty="0">
                    <a:solidFill>
                      <a:schemeClr val="tx1"/>
                    </a:solidFill>
                    <a:latin typeface="Times New Roman" panose="02020603050405020304" pitchFamily="18" charset="0"/>
                    <a:cs typeface="Times New Roman" panose="02020603050405020304" pitchFamily="18" charset="0"/>
                  </a:rPr>
                  <a:t>                                                  (6.13)</a:t>
                </a:r>
              </a:p>
              <a:p>
                <a:pPr marL="0" indent="0" algn="just">
                  <a:lnSpc>
                    <a:spcPct val="150000"/>
                  </a:lnSpc>
                  <a:buNone/>
                </a:pPr>
                <a14:m>
                  <m:oMath xmlns:m="http://schemas.openxmlformats.org/officeDocument/2006/math">
                    <m:sSub>
                      <m:sSubPr>
                        <m:ctrlPr>
                          <a:rPr lang="en-US" sz="2400" i="1" smtClean="0">
                            <a:solidFill>
                              <a:schemeClr val="tx1"/>
                            </a:solidFill>
                            <a:latin typeface="Cambria Math" panose="02040503050406030204" pitchFamily="18" charset="0"/>
                            <a:cs typeface="Times New Roman" panose="02020603050405020304" pitchFamily="18" charset="0"/>
                          </a:rPr>
                        </m:ctrlPr>
                      </m:sSubPr>
                      <m:e>
                        <m:r>
                          <m:rPr>
                            <m:sty m:val="p"/>
                          </m:rPr>
                          <a:rPr lang="en-US" sz="2400" b="0" i="0" smtClean="0">
                            <a:solidFill>
                              <a:schemeClr val="tx1"/>
                            </a:solidFill>
                            <a:latin typeface="Cambria Math" panose="02040503050406030204" pitchFamily="18" charset="0"/>
                            <a:cs typeface="Times New Roman" panose="02020603050405020304" pitchFamily="18" charset="0"/>
                          </a:rPr>
                          <m:t>C</m:t>
                        </m:r>
                      </m:e>
                      <m:sub>
                        <m:r>
                          <a:rPr lang="en-US" sz="2400" b="0" i="0" smtClean="0">
                            <a:solidFill>
                              <a:schemeClr val="tx1"/>
                            </a:solidFill>
                            <a:latin typeface="Cambria Math" panose="02040503050406030204" pitchFamily="18" charset="0"/>
                            <a:cs typeface="Times New Roman" panose="02020603050405020304" pitchFamily="18" charset="0"/>
                          </a:rPr>
                          <m:t>2</m:t>
                        </m:r>
                      </m:sub>
                    </m:sSub>
                    <m:sSub>
                      <m:sSubPr>
                        <m:ctrlPr>
                          <a:rPr lang="en-US" sz="2400" i="1">
                            <a:solidFill>
                              <a:schemeClr val="tx1"/>
                            </a:solidFill>
                            <a:latin typeface="Cambria Math" panose="02040503050406030204" pitchFamily="18" charset="0"/>
                            <a:cs typeface="Times New Roman" panose="02020603050405020304" pitchFamily="18" charset="0"/>
                          </a:rPr>
                        </m:ctrlPr>
                      </m:sSubPr>
                      <m:e>
                        <m:r>
                          <m:rPr>
                            <m:sty m:val="p"/>
                          </m:rPr>
                          <a:rPr lang="en-US" sz="2400" i="0">
                            <a:solidFill>
                              <a:schemeClr val="tx1"/>
                            </a:solidFill>
                            <a:latin typeface="Cambria Math" panose="02040503050406030204" pitchFamily="18" charset="0"/>
                            <a:cs typeface="Times New Roman" panose="02020603050405020304" pitchFamily="18" charset="0"/>
                          </a:rPr>
                          <m:t>H</m:t>
                        </m:r>
                      </m:e>
                      <m:sub>
                        <m:r>
                          <a:rPr lang="en-US" sz="2400" b="0" i="0" smtClean="0">
                            <a:solidFill>
                              <a:schemeClr val="tx1"/>
                            </a:solidFill>
                            <a:latin typeface="Cambria Math" panose="02040503050406030204" pitchFamily="18" charset="0"/>
                            <a:cs typeface="Times New Roman" panose="02020603050405020304" pitchFamily="18" charset="0"/>
                          </a:rPr>
                          <m:t>6</m:t>
                        </m:r>
                      </m:sub>
                    </m:sSub>
                    <m:r>
                      <a:rPr lang="en-US" sz="2400" i="0">
                        <a:solidFill>
                          <a:schemeClr val="tx1"/>
                        </a:solidFill>
                        <a:latin typeface="Cambria Math" panose="02040503050406030204" pitchFamily="18" charset="0"/>
                        <a:cs typeface="Times New Roman" panose="02020603050405020304" pitchFamily="18" charset="0"/>
                      </a:rPr>
                      <m:t>+</m:t>
                    </m:r>
                    <m:f>
                      <m:fPr>
                        <m:ctrlPr>
                          <a:rPr lang="en-US" sz="2400" i="1" smtClean="0">
                            <a:solidFill>
                              <a:schemeClr val="tx1"/>
                            </a:solidFill>
                            <a:latin typeface="Cambria Math" panose="02040503050406030204" pitchFamily="18" charset="0"/>
                            <a:cs typeface="Times New Roman" panose="02020603050405020304" pitchFamily="18" charset="0"/>
                          </a:rPr>
                        </m:ctrlPr>
                      </m:fPr>
                      <m:num>
                        <m:r>
                          <a:rPr lang="en-US" sz="2400" b="0" i="0" smtClean="0">
                            <a:solidFill>
                              <a:schemeClr val="tx1"/>
                            </a:solidFill>
                            <a:latin typeface="Cambria Math" panose="02040503050406030204" pitchFamily="18" charset="0"/>
                            <a:cs typeface="Times New Roman" panose="02020603050405020304" pitchFamily="18" charset="0"/>
                          </a:rPr>
                          <m:t>7</m:t>
                        </m:r>
                      </m:num>
                      <m:den>
                        <m:r>
                          <a:rPr lang="en-US" sz="2400" b="0" i="0" smtClean="0">
                            <a:solidFill>
                              <a:schemeClr val="tx1"/>
                            </a:solidFill>
                            <a:latin typeface="Cambria Math" panose="02040503050406030204" pitchFamily="18" charset="0"/>
                            <a:cs typeface="Times New Roman" panose="02020603050405020304" pitchFamily="18" charset="0"/>
                          </a:rPr>
                          <m:t>2</m:t>
                        </m:r>
                      </m:den>
                    </m:f>
                    <m:sSub>
                      <m:sSubPr>
                        <m:ctrlPr>
                          <a:rPr lang="en-US" sz="2400" i="1">
                            <a:solidFill>
                              <a:schemeClr val="tx1"/>
                            </a:solidFill>
                            <a:latin typeface="Cambria Math" panose="02040503050406030204" pitchFamily="18" charset="0"/>
                            <a:cs typeface="Times New Roman" panose="02020603050405020304" pitchFamily="18" charset="0"/>
                          </a:rPr>
                        </m:ctrlPr>
                      </m:sSubPr>
                      <m:e>
                        <m:r>
                          <m:rPr>
                            <m:sty m:val="p"/>
                          </m:rPr>
                          <a:rPr lang="en-US" sz="2400" i="0">
                            <a:solidFill>
                              <a:schemeClr val="tx1"/>
                            </a:solidFill>
                            <a:latin typeface="Cambria Math" panose="02040503050406030204" pitchFamily="18" charset="0"/>
                            <a:cs typeface="Times New Roman" panose="02020603050405020304" pitchFamily="18" charset="0"/>
                          </a:rPr>
                          <m:t>O</m:t>
                        </m:r>
                      </m:e>
                      <m:sub>
                        <m:r>
                          <a:rPr lang="en-US" sz="2400" i="0">
                            <a:solidFill>
                              <a:schemeClr val="tx1"/>
                            </a:solidFill>
                            <a:latin typeface="Cambria Math" panose="02040503050406030204" pitchFamily="18" charset="0"/>
                            <a:cs typeface="Times New Roman" panose="02020603050405020304" pitchFamily="18" charset="0"/>
                          </a:rPr>
                          <m:t>2</m:t>
                        </m:r>
                      </m:sub>
                    </m:sSub>
                    <m:r>
                      <a:rPr lang="en-US" sz="2400" i="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b="0"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2</m:t>
                    </m:r>
                    <m:r>
                      <m:rPr>
                        <m:sty m:val="p"/>
                      </m:rPr>
                      <a:rPr lang="en-US" sz="2400" i="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C</m:t>
                    </m:r>
                    <m:sSub>
                      <m:sSubPr>
                        <m:ctrlPr>
                          <a:rPr lang="en-US" sz="2400" i="1">
                            <a:solidFill>
                              <a:schemeClr val="tx1"/>
                            </a:solidFill>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i="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O</m:t>
                        </m:r>
                      </m:e>
                      <m:sub>
                        <m:r>
                          <a:rPr lang="en-US" sz="2400" i="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b="0" i="0" smtClean="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3</m:t>
                    </m:r>
                    <m:sSub>
                      <m:sSubPr>
                        <m:ctrlPr>
                          <a:rPr lang="en-US" sz="2400" i="1">
                            <a:solidFill>
                              <a:schemeClr val="tx1"/>
                            </a:solidFill>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i="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H</m:t>
                        </m:r>
                      </m:e>
                      <m:sub>
                        <m:r>
                          <a:rPr lang="en-US" sz="2400" i="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2</m:t>
                        </m:r>
                      </m:sub>
                    </m:sSub>
                    <m:r>
                      <m:rPr>
                        <m:sty m:val="p"/>
                      </m:rPr>
                      <a:rPr lang="en-US" sz="2400" i="0">
                        <a:solidFill>
                          <a:schemeClr val="tx1"/>
                        </a:solidFill>
                        <a:latin typeface="Cambria Math" panose="02040503050406030204" pitchFamily="18" charset="0"/>
                        <a:ea typeface="Cambria Math" panose="02040503050406030204" pitchFamily="18" charset="0"/>
                        <a:cs typeface="Times New Roman" panose="02020603050405020304" pitchFamily="18" charset="0"/>
                      </a:rPr>
                      <m:t>O</m:t>
                    </m:r>
                  </m:oMath>
                </a14:m>
                <a:r>
                  <a:rPr lang="en-US" sz="2400" dirty="0">
                    <a:solidFill>
                      <a:schemeClr val="tx1"/>
                    </a:solidFill>
                    <a:latin typeface="Times New Roman" panose="02020603050405020304" pitchFamily="18" charset="0"/>
                    <a:cs typeface="Times New Roman" panose="02020603050405020304" pitchFamily="18" charset="0"/>
                  </a:rPr>
                  <a:t>                                               (6.14)</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F89F3FD-764F-D594-665F-1F3B75515A9F}"/>
                  </a:ext>
                </a:extLst>
              </p:cNvPr>
              <p:cNvSpPr>
                <a:spLocks noGrp="1" noRot="1" noChangeAspect="1" noMove="1" noResize="1" noEditPoints="1" noAdjustHandles="1" noChangeArrowheads="1" noChangeShapeType="1" noTextEdit="1"/>
              </p:cNvSpPr>
              <p:nvPr>
                <p:ph idx="1"/>
              </p:nvPr>
            </p:nvSpPr>
            <p:spPr>
              <a:xfrm>
                <a:off x="540025" y="950602"/>
                <a:ext cx="11337235" cy="5011288"/>
              </a:xfrm>
              <a:blipFill>
                <a:blip r:embed="rId4"/>
                <a:stretch>
                  <a:fillRect l="-861" r="-861"/>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C608C452-AA4A-43D4-E4E7-47FB8CF529B0}"/>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26944BB-D7AC-3BA4-FFB4-AD1DC4466E7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57AFEC1-D2E3-FBA4-FE62-DA8A589B373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6632659"/>
      </p:ext>
    </p:extLst>
  </p:cSld>
  <p:clrMapOvr>
    <a:masterClrMapping/>
  </p:clrMapOvr>
  <mc:AlternateContent xmlns:mc="http://schemas.openxmlformats.org/markup-compatibility/2006" xmlns:p14="http://schemas.microsoft.com/office/powerpoint/2010/main">
    <mc:Choice Requires="p14">
      <p:transition spd="slow" p14:dur="2000" advTm="100917"/>
    </mc:Choice>
    <mc:Fallback xmlns="">
      <p:transition spd="slow" advTm="10091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253964-6911-56EE-655A-C4A69D4319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C46981-1F16-74A0-0072-AA3CC2692BD7}"/>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12900F5-7861-1530-936A-F186C2E50D6C}"/>
                  </a:ext>
                </a:extLst>
              </p:cNvPr>
              <p:cNvSpPr>
                <a:spLocks noGrp="1"/>
              </p:cNvSpPr>
              <p:nvPr>
                <p:ph idx="1"/>
              </p:nvPr>
            </p:nvSpPr>
            <p:spPr>
              <a:xfrm>
                <a:off x="540025" y="950602"/>
                <a:ext cx="11337235" cy="5011288"/>
              </a:xfrm>
            </p:spPr>
            <p:txBody>
              <a:bodyPr>
                <a:normAutofit/>
              </a:bodyPr>
              <a:lstStyle/>
              <a:p>
                <a:pPr marL="0" indent="0">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#Q</a:t>
                </a:r>
                <a:r>
                  <a:rPr lang="en-US" sz="2400" b="1" baseline="-25000" dirty="0">
                    <a:solidFill>
                      <a:srgbClr val="7030A0"/>
                    </a:solidFill>
                    <a:latin typeface="Times New Roman" panose="02020603050405020304" pitchFamily="18" charset="0"/>
                    <a:cs typeface="Times New Roman" panose="02020603050405020304" pitchFamily="18" charset="0"/>
                  </a:rPr>
                  <a:t>1</a:t>
                </a:r>
                <a:r>
                  <a:rPr lang="en-US" sz="2400" b="1" dirty="0">
                    <a:solidFill>
                      <a:srgbClr val="7030A0"/>
                    </a:solidFill>
                    <a:latin typeface="Times New Roman" panose="02020603050405020304" pitchFamily="18" charset="0"/>
                    <a:cs typeface="Times New Roman" panose="02020603050405020304" pitchFamily="18" charset="0"/>
                  </a:rPr>
                  <a:t>, Answer:</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Given</a:t>
                </a:r>
                <a:r>
                  <a:rPr lang="en-US" sz="2400" dirty="0">
                    <a:latin typeface="Times New Roman" panose="02020603050405020304" pitchFamily="18" charset="0"/>
                    <a:cs typeface="Times New Roman" panose="02020603050405020304" pitchFamily="18" charset="0"/>
                  </a:rPr>
                  <a:t>: Combustion of propane and oxygen with balanced reaction equation</a:t>
                </a:r>
              </a:p>
              <a:p>
                <a:pPr marL="0" indent="0" algn="just">
                  <a:lnSpc>
                    <a:spcPct val="150000"/>
                  </a:lnSpc>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C</m:t>
                    </m:r>
                    <m:r>
                      <m:rPr>
                        <m:nor/>
                      </m:rPr>
                      <a:rPr lang="en-US" sz="2400" dirty="0">
                        <a:latin typeface="Times New Roman" panose="02020603050405020304" pitchFamily="18" charset="0"/>
                        <a:cs typeface="Times New Roman" panose="02020603050405020304" pitchFamily="18" charset="0"/>
                      </a:rPr>
                      <m:t>₃</m:t>
                    </m:r>
                    <m:r>
                      <m:rPr>
                        <m:nor/>
                      </m:rPr>
                      <a:rPr lang="en-US" sz="2400" dirty="0">
                        <a:latin typeface="Times New Roman" panose="02020603050405020304" pitchFamily="18" charset="0"/>
                        <a:cs typeface="Times New Roman" panose="02020603050405020304" pitchFamily="18" charset="0"/>
                      </a:rPr>
                      <m:t>H</m:t>
                    </m:r>
                    <m:r>
                      <m:rPr>
                        <m:nor/>
                      </m:rPr>
                      <a:rPr lang="en-US" sz="2400" dirty="0">
                        <a:latin typeface="Times New Roman" panose="02020603050405020304" pitchFamily="18" charset="0"/>
                        <a:cs typeface="Times New Roman" panose="02020603050405020304" pitchFamily="18" charset="0"/>
                      </a:rPr>
                      <m:t>₈ + 5</m:t>
                    </m:r>
                    <m:r>
                      <m:rPr>
                        <m:nor/>
                      </m:rPr>
                      <a:rPr lang="en-US" sz="2400" dirty="0">
                        <a:latin typeface="Times New Roman" panose="02020603050405020304" pitchFamily="18" charset="0"/>
                        <a:cs typeface="Times New Roman" panose="02020603050405020304" pitchFamily="18" charset="0"/>
                      </a:rPr>
                      <m:t>O</m:t>
                    </m:r>
                    <m:r>
                      <m:rPr>
                        <m:nor/>
                      </m:rPr>
                      <a:rPr lang="en-US" sz="2400" dirty="0">
                        <a:latin typeface="Times New Roman" panose="02020603050405020304" pitchFamily="18" charset="0"/>
                        <a:cs typeface="Times New Roman" panose="02020603050405020304" pitchFamily="18" charset="0"/>
                      </a:rPr>
                      <m:t>₂ → 3 </m:t>
                    </m:r>
                    <m:r>
                      <m:rPr>
                        <m:nor/>
                      </m:rPr>
                      <a:rPr lang="en-US" sz="2400" dirty="0">
                        <a:latin typeface="Times New Roman" panose="02020603050405020304" pitchFamily="18" charset="0"/>
                        <a:cs typeface="Times New Roman" panose="02020603050405020304" pitchFamily="18" charset="0"/>
                      </a:rPr>
                      <m:t>CO</m:t>
                    </m:r>
                    <m:r>
                      <m:rPr>
                        <m:nor/>
                      </m:rPr>
                      <a:rPr lang="en-US" sz="2400" dirty="0">
                        <a:latin typeface="Times New Roman" panose="02020603050405020304" pitchFamily="18" charset="0"/>
                        <a:cs typeface="Times New Roman" panose="02020603050405020304" pitchFamily="18" charset="0"/>
                      </a:rPr>
                      <m:t>₂ + 4 </m:t>
                    </m:r>
                    <m:r>
                      <m:rPr>
                        <m:nor/>
                      </m:rPr>
                      <a:rPr lang="en-US" sz="2400" dirty="0">
                        <a:latin typeface="Times New Roman" panose="02020603050405020304" pitchFamily="18" charset="0"/>
                        <a:cs typeface="Times New Roman" panose="02020603050405020304" pitchFamily="18" charset="0"/>
                      </a:rPr>
                      <m:t>H</m:t>
                    </m:r>
                    <m:r>
                      <m:rPr>
                        <m:nor/>
                      </m:rPr>
                      <a:rPr lang="en-US" sz="2400" dirty="0">
                        <a:latin typeface="Times New Roman" panose="02020603050405020304" pitchFamily="18" charset="0"/>
                        <a:cs typeface="Times New Roman" panose="02020603050405020304" pitchFamily="18" charset="0"/>
                      </a:rPr>
                      <m:t>₂</m:t>
                    </m:r>
                    <m:r>
                      <m:rPr>
                        <m:nor/>
                      </m:rPr>
                      <a:rPr lang="en-US" sz="2400" dirty="0">
                        <a:latin typeface="Times New Roman" panose="02020603050405020304" pitchFamily="18" charset="0"/>
                        <a:cs typeface="Times New Roman" panose="02020603050405020304" pitchFamily="18" charset="0"/>
                      </a:rPr>
                      <m:t>O</m:t>
                    </m:r>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initial amounts of reactants  are propane and oxygen: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n</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(C₃H₈) = </a:t>
                </a:r>
                <a:r>
                  <a:rPr lang="en-US" sz="2400" b="1" dirty="0">
                    <a:solidFill>
                      <a:srgbClr val="002060"/>
                    </a:solidFill>
                    <a:latin typeface="Times New Roman" panose="02020603050405020304" pitchFamily="18" charset="0"/>
                    <a:cs typeface="Times New Roman" panose="02020603050405020304" pitchFamily="18" charset="0"/>
                  </a:rPr>
                  <a:t>4 mol;  </a:t>
                </a:r>
                <a:r>
                  <a:rPr lang="en-US" sz="2400" dirty="0">
                    <a:latin typeface="Times New Roman" panose="02020603050405020304" pitchFamily="18" charset="0"/>
                    <a:cs typeface="Times New Roman" panose="02020603050405020304" pitchFamily="18" charset="0"/>
                  </a:rPr>
                  <a:t>n</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(O₂) = </a:t>
                </a:r>
                <a:r>
                  <a:rPr lang="en-US" sz="2400" b="1" dirty="0">
                    <a:solidFill>
                      <a:srgbClr val="002060"/>
                    </a:solidFill>
                    <a:latin typeface="Times New Roman" panose="02020603050405020304" pitchFamily="18" charset="0"/>
                    <a:cs typeface="Times New Roman" panose="02020603050405020304" pitchFamily="18" charset="0"/>
                  </a:rPr>
                  <a:t>25 mol</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(a) the extent of reaction, and (b) the remaining amounts of reactants and products after combustion reaction.</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12900F5-7861-1530-936A-F186C2E50D6C}"/>
                  </a:ext>
                </a:extLst>
              </p:cNvPr>
              <p:cNvSpPr>
                <a:spLocks noGrp="1" noRot="1" noChangeAspect="1" noMove="1" noResize="1" noEditPoints="1" noAdjustHandles="1" noChangeArrowheads="1" noChangeShapeType="1" noTextEdit="1"/>
              </p:cNvSpPr>
              <p:nvPr>
                <p:ph idx="1"/>
              </p:nvPr>
            </p:nvSpPr>
            <p:spPr>
              <a:xfrm>
                <a:off x="540025" y="950602"/>
                <a:ext cx="11337235" cy="5011288"/>
              </a:xfrm>
              <a:blipFill>
                <a:blip r:embed="rId4"/>
                <a:stretch>
                  <a:fillRect l="-861" r="-861"/>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0A540E05-3143-AD50-D44C-8490D55AE30E}"/>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803EBB94-C0AF-A427-76FE-C33EF6860660}"/>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68962CA-AF5F-76D2-FBD3-FB2406B2D23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01401329"/>
      </p:ext>
    </p:extLst>
  </p:cSld>
  <p:clrMapOvr>
    <a:masterClrMapping/>
  </p:clrMapOvr>
  <mc:AlternateContent xmlns:mc="http://schemas.openxmlformats.org/markup-compatibility/2006" xmlns:p14="http://schemas.microsoft.com/office/powerpoint/2010/main">
    <mc:Choice Requires="p14">
      <p:transition spd="slow" p14:dur="2000" advTm="65296"/>
    </mc:Choice>
    <mc:Fallback xmlns="">
      <p:transition spd="slow" advTm="6529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46FDF-E5D5-8A58-83B8-2E0E205DD4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DD03C7-F7B2-22A8-C9A2-BC165F1CCC18}"/>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6E9CD4FC-CFBF-EA1C-33FA-51EC0CC34727}"/>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Assumption: </a:t>
            </a:r>
            <a:r>
              <a:rPr lang="en-US" sz="2400" dirty="0">
                <a:latin typeface="Times New Roman" panose="02020603050405020304" pitchFamily="18" charset="0"/>
                <a:cs typeface="Times New Roman" panose="02020603050405020304" pitchFamily="18" charset="0"/>
              </a:rPr>
              <a:t>The limiting reactant is completely consumed during a combustion reaction.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From  combustion reaction balanced equation </a:t>
            </a:r>
            <a:r>
              <a:rPr lang="en-US" sz="2400" b="1" dirty="0">
                <a:latin typeface="Times New Roman" panose="02020603050405020304" pitchFamily="18" charset="0"/>
                <a:cs typeface="Times New Roman" panose="02020603050405020304" pitchFamily="18" charset="0"/>
              </a:rPr>
              <a:t>(6.12), 1</a:t>
            </a:r>
            <a:r>
              <a:rPr lang="en-US" sz="2400" dirty="0">
                <a:latin typeface="Times New Roman" panose="02020603050405020304" pitchFamily="18" charset="0"/>
                <a:cs typeface="Times New Roman" panose="02020603050405020304" pitchFamily="18" charset="0"/>
              </a:rPr>
              <a:t> mol of propane needs </a:t>
            </a:r>
            <a:r>
              <a:rPr lang="en-US" sz="2400" b="1" dirty="0">
                <a:latin typeface="Times New Roman" panose="02020603050405020304" pitchFamily="18" charset="0"/>
                <a:cs typeface="Times New Roman" panose="02020603050405020304" pitchFamily="18" charset="0"/>
              </a:rPr>
              <a:t>5</a:t>
            </a:r>
            <a:r>
              <a:rPr lang="en-US" sz="2400" dirty="0">
                <a:latin typeface="Times New Roman" panose="02020603050405020304" pitchFamily="18" charset="0"/>
                <a:cs typeface="Times New Roman" panose="02020603050405020304" pitchFamily="18" charset="0"/>
              </a:rPr>
              <a:t> mol of oxygen, which indicates the moles ratio of </a:t>
            </a:r>
            <a:r>
              <a:rPr lang="en-US" sz="2400" b="1" dirty="0">
                <a:solidFill>
                  <a:srgbClr val="7030A0"/>
                </a:solidFill>
                <a:latin typeface="Times New Roman" panose="02020603050405020304" pitchFamily="18" charset="0"/>
                <a:cs typeface="Times New Roman" panose="02020603050405020304" pitchFamily="18" charset="0"/>
              </a:rPr>
              <a:t>oxygen to propane </a:t>
            </a:r>
            <a:r>
              <a:rPr lang="en-US" sz="2400" dirty="0">
                <a:latin typeface="Times New Roman" panose="02020603050405020304" pitchFamily="18" charset="0"/>
                <a:cs typeface="Times New Roman" panose="02020603050405020304" pitchFamily="18" charset="0"/>
              </a:rPr>
              <a:t>is </a:t>
            </a:r>
            <a:r>
              <a:rPr lang="en-US" sz="2400" b="1" dirty="0">
                <a:solidFill>
                  <a:srgbClr val="7030A0"/>
                </a:solidFill>
                <a:latin typeface="Times New Roman" panose="02020603050405020304" pitchFamily="18" charset="0"/>
                <a:cs typeface="Times New Roman" panose="02020603050405020304" pitchFamily="18" charset="0"/>
              </a:rPr>
              <a:t>5:1</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From the given values the moles ratio of </a:t>
            </a:r>
            <a:r>
              <a:rPr lang="en-US" sz="2400" b="1" dirty="0">
                <a:latin typeface="Times New Roman" panose="02020603050405020304" pitchFamily="18" charset="0"/>
                <a:cs typeface="Times New Roman" panose="02020603050405020304" pitchFamily="18" charset="0"/>
              </a:rPr>
              <a:t>oxygen to propane </a:t>
            </a:r>
            <a:r>
              <a:rPr lang="en-US" sz="2400" dirty="0">
                <a:latin typeface="Times New Roman" panose="02020603050405020304" pitchFamily="18" charset="0"/>
                <a:cs typeface="Times New Roman" panose="02020603050405020304" pitchFamily="18" charset="0"/>
              </a:rPr>
              <a:t>is </a:t>
            </a:r>
            <a:r>
              <a:rPr lang="en-US" sz="2400" b="1" dirty="0">
                <a:latin typeface="Times New Roman" panose="02020603050405020304" pitchFamily="18" charset="0"/>
                <a:cs typeface="Times New Roman" panose="02020603050405020304" pitchFamily="18" charset="0"/>
              </a:rPr>
              <a:t>6.25: 1</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This shows that propane is the limiting reactant and oxygen is the excess reactant.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Thus, it is assumed that </a:t>
            </a:r>
            <a:r>
              <a:rPr lang="en-US" sz="2400" b="1" dirty="0">
                <a:latin typeface="Times New Roman" panose="02020603050405020304" pitchFamily="18" charset="0"/>
                <a:cs typeface="Times New Roman" panose="02020603050405020304" pitchFamily="18" charset="0"/>
              </a:rPr>
              <a:t>propane</a:t>
            </a:r>
            <a:r>
              <a:rPr lang="en-US" sz="2400" dirty="0">
                <a:latin typeface="Times New Roman" panose="02020603050405020304" pitchFamily="18" charset="0"/>
                <a:cs typeface="Times New Roman" panose="02020603050405020304" pitchFamily="18" charset="0"/>
              </a:rPr>
              <a:t> is completely consumed during combustion reaction.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buNone/>
            </a:pPr>
            <a:endParaRPr lang="en-US" sz="2400" b="1"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E46F3E9E-CE11-C72A-113E-E2FC94E24B72}"/>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4E6E1FFD-828F-D6C7-105F-1467FE486ADE}"/>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3374C62-3A0B-D86F-E74F-F348B40F88F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83321805"/>
      </p:ext>
    </p:extLst>
  </p:cSld>
  <p:clrMapOvr>
    <a:masterClrMapping/>
  </p:clrMapOvr>
  <mc:AlternateContent xmlns:mc="http://schemas.openxmlformats.org/markup-compatibility/2006" xmlns:p14="http://schemas.microsoft.com/office/powerpoint/2010/main">
    <mc:Choice Requires="p14">
      <p:transition spd="slow" p14:dur="2000" advTm="58490"/>
    </mc:Choice>
    <mc:Fallback xmlns="">
      <p:transition spd="slow" advTm="5849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3D4FBD-6DD1-A2E2-AFBF-172A262815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50FB4F-95ED-065B-098B-541C85EE5B1C}"/>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AE75E90F-A001-BDAD-4E02-2C8E1C118746}"/>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(a) The extent of reaction (ξ):</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material balance equation of components in terms of the extent of reaction </a:t>
                </a:r>
                <a:r>
                  <a:rPr lang="en-US" sz="2400" b="1" dirty="0">
                    <a:latin typeface="Times New Roman" panose="02020603050405020304" pitchFamily="18" charset="0"/>
                    <a:cs typeface="Times New Roman" panose="02020603050405020304" pitchFamily="18" charset="0"/>
                  </a:rPr>
                  <a:t>(ξ) </a:t>
                </a:r>
                <a:r>
                  <a:rPr lang="en-US" sz="2400" dirty="0">
                    <a:latin typeface="Times New Roman" panose="02020603050405020304" pitchFamily="18" charset="0"/>
                    <a:cs typeface="Times New Roman" panose="02020603050405020304" pitchFamily="18" charset="0"/>
                  </a:rPr>
                  <a:t>is given by equations </a:t>
                </a:r>
                <a:r>
                  <a:rPr lang="en-US" sz="2400" b="1" dirty="0">
                    <a:latin typeface="Times New Roman" panose="02020603050405020304" pitchFamily="18" charset="0"/>
                    <a:cs typeface="Times New Roman" panose="02020603050405020304" pitchFamily="18" charset="0"/>
                  </a:rPr>
                  <a:t>(6.15- 6.18):</a:t>
                </a:r>
              </a:p>
              <a:p>
                <a:pPr marL="0" indent="0" algn="just">
                  <a:lnSpc>
                    <a:spcPct val="150000"/>
                  </a:lnSpc>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i</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m:t>
                    </m:r>
                    <m:r>
                      <m:rPr>
                        <m:nor/>
                      </m:rPr>
                      <a:rPr lang="en-US" sz="2400" dirty="0">
                        <a:latin typeface="Times New Roman" panose="02020603050405020304" pitchFamily="18" charset="0"/>
                        <a:cs typeface="Times New Roman" panose="02020603050405020304" pitchFamily="18" charset="0"/>
                      </a:rPr>
                      <m:t>₃</m:t>
                    </m:r>
                    <m:r>
                      <m:rPr>
                        <m:nor/>
                      </m:rPr>
                      <a:rPr lang="en-US" sz="2400" dirty="0">
                        <a:latin typeface="Times New Roman" panose="02020603050405020304" pitchFamily="18" charset="0"/>
                        <a:cs typeface="Times New Roman" panose="02020603050405020304" pitchFamily="18" charset="0"/>
                      </a:rPr>
                      <m:t>H</m:t>
                    </m:r>
                    <m:r>
                      <m:rPr>
                        <m:nor/>
                      </m:rPr>
                      <a:rPr lang="en-US" sz="2400" dirty="0">
                        <a:latin typeface="Times New Roman" panose="02020603050405020304" pitchFamily="18" charset="0"/>
                        <a:cs typeface="Times New Roman" panose="02020603050405020304" pitchFamily="18" charset="0"/>
                      </a:rPr>
                      <m:t>₈) =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m:t>
                    </m:r>
                    <m:r>
                      <m:rPr>
                        <m:nor/>
                      </m:rPr>
                      <a:rPr lang="en-US" sz="2400" dirty="0">
                        <a:latin typeface="Times New Roman" panose="02020603050405020304" pitchFamily="18" charset="0"/>
                        <a:cs typeface="Times New Roman" panose="02020603050405020304" pitchFamily="18" charset="0"/>
                      </a:rPr>
                      <m:t>₃</m:t>
                    </m:r>
                    <m:r>
                      <m:rPr>
                        <m:nor/>
                      </m:rPr>
                      <a:rPr lang="en-US" sz="2400" dirty="0">
                        <a:latin typeface="Times New Roman" panose="02020603050405020304" pitchFamily="18" charset="0"/>
                        <a:cs typeface="Times New Roman" panose="02020603050405020304" pitchFamily="18" charset="0"/>
                      </a:rPr>
                      <m:t>H</m:t>
                    </m:r>
                    <m:r>
                      <m:rPr>
                        <m:nor/>
                      </m:rPr>
                      <a:rPr lang="en-US" sz="2400" dirty="0">
                        <a:latin typeface="Times New Roman" panose="02020603050405020304" pitchFamily="18" charset="0"/>
                        <a:cs typeface="Times New Roman" panose="02020603050405020304" pitchFamily="18" charset="0"/>
                      </a:rPr>
                      <m:t>₈) − </m:t>
                    </m:r>
                    <m:r>
                      <m:rPr>
                        <m:nor/>
                      </m:rPr>
                      <a:rPr lang="en-US" sz="2400" dirty="0">
                        <a:latin typeface="Times New Roman" panose="02020603050405020304" pitchFamily="18" charset="0"/>
                        <a:cs typeface="Times New Roman" panose="02020603050405020304" pitchFamily="18" charset="0"/>
                      </a:rPr>
                      <m:t>ξ</m:t>
                    </m:r>
                    <m:r>
                      <m:rPr>
                        <m:nor/>
                      </m:rPr>
                      <a:rPr lang="en-US" sz="2400" dirty="0">
                        <a:latin typeface="Times New Roman" panose="02020603050405020304" pitchFamily="18" charset="0"/>
                        <a:cs typeface="Times New Roman" panose="02020603050405020304" pitchFamily="18" charset="0"/>
                      </a:rPr>
                      <m:t> = 4 </m:t>
                    </m:r>
                    <m:r>
                      <a:rPr lang="en-US" sz="2400" i="1" dirty="0" smtClean="0">
                        <a:latin typeface="Cambria Math" panose="020405030504060302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ξ</m:t>
                    </m:r>
                  </m:oMath>
                </a14:m>
                <a:r>
                  <a:rPr lang="en-US" sz="2400" dirty="0">
                    <a:latin typeface="Times New Roman" panose="02020603050405020304" pitchFamily="18" charset="0"/>
                    <a:cs typeface="Times New Roman" panose="02020603050405020304" pitchFamily="18" charset="0"/>
                  </a:rPr>
                  <a:t>                                                  (6.15)</a:t>
                </a:r>
              </a:p>
              <a:p>
                <a:pPr marL="0" indent="0" algn="just">
                  <a:lnSpc>
                    <a:spcPct val="150000"/>
                  </a:lnSpc>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i</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O</m:t>
                    </m:r>
                    <m:r>
                      <m:rPr>
                        <m:nor/>
                      </m:rPr>
                      <a:rPr lang="en-US" sz="2400" dirty="0">
                        <a:latin typeface="Times New Roman" panose="02020603050405020304" pitchFamily="18" charset="0"/>
                        <a:cs typeface="Times New Roman" panose="02020603050405020304" pitchFamily="18" charset="0"/>
                      </a:rPr>
                      <m:t>₂) =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O</m:t>
                    </m:r>
                    <m:r>
                      <m:rPr>
                        <m:nor/>
                      </m:rPr>
                      <a:rPr lang="en-US" sz="2400" dirty="0">
                        <a:latin typeface="Times New Roman" panose="02020603050405020304" pitchFamily="18" charset="0"/>
                        <a:cs typeface="Times New Roman" panose="02020603050405020304" pitchFamily="18" charset="0"/>
                      </a:rPr>
                      <m:t>₂) − 5</m:t>
                    </m:r>
                    <m:r>
                      <m:rPr>
                        <m:nor/>
                      </m:rPr>
                      <a:rPr lang="en-US" sz="2400" dirty="0">
                        <a:latin typeface="Times New Roman" panose="02020603050405020304" pitchFamily="18" charset="0"/>
                        <a:cs typeface="Times New Roman" panose="02020603050405020304" pitchFamily="18" charset="0"/>
                      </a:rPr>
                      <m:t>ξ</m:t>
                    </m:r>
                    <m:r>
                      <m:rPr>
                        <m:nor/>
                      </m:rPr>
                      <a:rPr lang="en-US" sz="2400" dirty="0">
                        <a:latin typeface="Times New Roman" panose="02020603050405020304" pitchFamily="18" charset="0"/>
                        <a:cs typeface="Times New Roman" panose="02020603050405020304" pitchFamily="18" charset="0"/>
                      </a:rPr>
                      <m:t> = 25 − 5</m:t>
                    </m:r>
                    <m:r>
                      <m:rPr>
                        <m:nor/>
                      </m:rPr>
                      <a:rPr lang="en-US" sz="2400" dirty="0">
                        <a:latin typeface="Times New Roman" panose="02020603050405020304" pitchFamily="18" charset="0"/>
                        <a:cs typeface="Times New Roman" panose="02020603050405020304" pitchFamily="18" charset="0"/>
                      </a:rPr>
                      <m:t>ξ</m:t>
                    </m:r>
                  </m:oMath>
                </a14:m>
                <a:r>
                  <a:rPr lang="en-US" sz="2400" dirty="0">
                    <a:latin typeface="Times New Roman" panose="02020603050405020304" pitchFamily="18" charset="0"/>
                    <a:cs typeface="Times New Roman" panose="02020603050405020304" pitchFamily="18" charset="0"/>
                  </a:rPr>
                  <a:t>                                                     (6.16)</a:t>
                </a:r>
              </a:p>
              <a:p>
                <a:pPr marL="0" indent="0" algn="just">
                  <a:lnSpc>
                    <a:spcPct val="150000"/>
                  </a:lnSpc>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i</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CO</m:t>
                    </m:r>
                    <m:r>
                      <m:rPr>
                        <m:nor/>
                      </m:rPr>
                      <a:rPr lang="en-US" sz="2400" dirty="0">
                        <a:latin typeface="Times New Roman" panose="02020603050405020304" pitchFamily="18" charset="0"/>
                        <a:cs typeface="Times New Roman" panose="02020603050405020304" pitchFamily="18" charset="0"/>
                      </a:rPr>
                      <m:t>₂) =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CO</m:t>
                    </m:r>
                    <m:r>
                      <m:rPr>
                        <m:nor/>
                      </m:rPr>
                      <a:rPr lang="en-US" sz="2400" dirty="0">
                        <a:latin typeface="Times New Roman" panose="02020603050405020304" pitchFamily="18" charset="0"/>
                        <a:cs typeface="Times New Roman" panose="02020603050405020304" pitchFamily="18" charset="0"/>
                      </a:rPr>
                      <m:t>₂)+ 3</m:t>
                    </m:r>
                    <m:r>
                      <m:rPr>
                        <m:nor/>
                      </m:rPr>
                      <a:rPr lang="en-US" sz="2400" dirty="0">
                        <a:latin typeface="Times New Roman" panose="02020603050405020304" pitchFamily="18" charset="0"/>
                        <a:cs typeface="Times New Roman" panose="02020603050405020304" pitchFamily="18" charset="0"/>
                      </a:rPr>
                      <m:t>ξ</m:t>
                    </m:r>
                    <m:r>
                      <m:rPr>
                        <m:nor/>
                      </m:rPr>
                      <a:rPr lang="en-US" sz="2400" dirty="0">
                        <a:latin typeface="Times New Roman" panose="02020603050405020304" pitchFamily="18" charset="0"/>
                        <a:cs typeface="Times New Roman" panose="02020603050405020304" pitchFamily="18" charset="0"/>
                      </a:rPr>
                      <m:t> = 0 + 3</m:t>
                    </m:r>
                    <m:r>
                      <m:rPr>
                        <m:nor/>
                      </m:rPr>
                      <a:rPr lang="en-US" sz="2400" dirty="0">
                        <a:latin typeface="Times New Roman" panose="02020603050405020304" pitchFamily="18" charset="0"/>
                        <a:cs typeface="Times New Roman" panose="02020603050405020304" pitchFamily="18" charset="0"/>
                      </a:rPr>
                      <m:t>ξ</m:t>
                    </m:r>
                    <m:r>
                      <m:rPr>
                        <m:nor/>
                      </m:rPr>
                      <a:rPr lang="en-US" sz="2400" dirty="0">
                        <a:latin typeface="Times New Roman" panose="02020603050405020304" pitchFamily="18" charset="0"/>
                        <a:cs typeface="Times New Roman" panose="02020603050405020304" pitchFamily="18" charset="0"/>
                      </a:rPr>
                      <m:t> = 3</m:t>
                    </m:r>
                    <m:r>
                      <m:rPr>
                        <m:nor/>
                      </m:rPr>
                      <a:rPr lang="en-US" sz="2400" dirty="0">
                        <a:latin typeface="Times New Roman" panose="02020603050405020304" pitchFamily="18" charset="0"/>
                        <a:cs typeface="Times New Roman" panose="02020603050405020304" pitchFamily="18" charset="0"/>
                      </a:rPr>
                      <m:t>ξ</m:t>
                    </m:r>
                  </m:oMath>
                </a14:m>
                <a:r>
                  <a:rPr lang="en-US" sz="2400" dirty="0">
                    <a:latin typeface="Times New Roman" panose="02020603050405020304" pitchFamily="18" charset="0"/>
                    <a:cs typeface="Times New Roman" panose="02020603050405020304" pitchFamily="18" charset="0"/>
                  </a:rPr>
                  <a:t>                                           (6.17)</a:t>
                </a:r>
              </a:p>
              <a:p>
                <a:pPr marL="0" indent="0" algn="just">
                  <a:lnSpc>
                    <a:spcPct val="150000"/>
                  </a:lnSpc>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i</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H</m:t>
                    </m:r>
                    <m:r>
                      <m:rPr>
                        <m:nor/>
                      </m:rPr>
                      <a:rPr lang="en-US" sz="2400" dirty="0">
                        <a:latin typeface="Times New Roman" panose="02020603050405020304" pitchFamily="18" charset="0"/>
                        <a:cs typeface="Times New Roman" panose="02020603050405020304" pitchFamily="18" charset="0"/>
                      </a:rPr>
                      <m:t>₂</m:t>
                    </m:r>
                    <m:r>
                      <m:rPr>
                        <m:nor/>
                      </m:rPr>
                      <a:rPr lang="en-US" sz="2400" dirty="0">
                        <a:latin typeface="Times New Roman" panose="02020603050405020304" pitchFamily="18" charset="0"/>
                        <a:cs typeface="Times New Roman" panose="02020603050405020304" pitchFamily="18" charset="0"/>
                      </a:rPr>
                      <m:t>O</m:t>
                    </m:r>
                    <m:r>
                      <m:rPr>
                        <m:nor/>
                      </m:rPr>
                      <a:rPr lang="en-US" sz="2400" dirty="0">
                        <a:latin typeface="Times New Roman" panose="02020603050405020304" pitchFamily="18" charset="0"/>
                        <a:cs typeface="Times New Roman" panose="02020603050405020304" pitchFamily="18" charset="0"/>
                      </a:rPr>
                      <m:t>) =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H</m:t>
                    </m:r>
                    <m:r>
                      <m:rPr>
                        <m:nor/>
                      </m:rPr>
                      <a:rPr lang="en-US" sz="2400" dirty="0">
                        <a:latin typeface="Times New Roman" panose="02020603050405020304" pitchFamily="18" charset="0"/>
                        <a:cs typeface="Times New Roman" panose="02020603050405020304" pitchFamily="18" charset="0"/>
                      </a:rPr>
                      <m:t>₂</m:t>
                    </m:r>
                    <m:r>
                      <m:rPr>
                        <m:nor/>
                      </m:rPr>
                      <a:rPr lang="en-US" sz="2400" dirty="0">
                        <a:latin typeface="Times New Roman" panose="02020603050405020304" pitchFamily="18" charset="0"/>
                        <a:cs typeface="Times New Roman" panose="02020603050405020304" pitchFamily="18" charset="0"/>
                      </a:rPr>
                      <m:t>O</m:t>
                    </m:r>
                    <m:r>
                      <m:rPr>
                        <m:nor/>
                      </m:rPr>
                      <a:rPr lang="en-US" sz="2400" dirty="0">
                        <a:latin typeface="Times New Roman" panose="02020603050405020304" pitchFamily="18" charset="0"/>
                        <a:cs typeface="Times New Roman" panose="02020603050405020304" pitchFamily="18" charset="0"/>
                      </a:rPr>
                      <m:t>) + 4</m:t>
                    </m:r>
                    <m:r>
                      <m:rPr>
                        <m:nor/>
                      </m:rPr>
                      <a:rPr lang="en-US" sz="2400" dirty="0">
                        <a:latin typeface="Times New Roman" panose="02020603050405020304" pitchFamily="18" charset="0"/>
                        <a:cs typeface="Times New Roman" panose="02020603050405020304" pitchFamily="18" charset="0"/>
                      </a:rPr>
                      <m:t>ξ</m:t>
                    </m:r>
                    <m:r>
                      <m:rPr>
                        <m:nor/>
                      </m:rPr>
                      <a:rPr lang="en-US" sz="2400" dirty="0">
                        <a:latin typeface="Times New Roman" panose="02020603050405020304" pitchFamily="18" charset="0"/>
                        <a:cs typeface="Times New Roman" panose="02020603050405020304" pitchFamily="18" charset="0"/>
                      </a:rPr>
                      <m:t> = 0 + 4</m:t>
                    </m:r>
                    <m:r>
                      <m:rPr>
                        <m:nor/>
                      </m:rPr>
                      <a:rPr lang="en-US" sz="2400" dirty="0">
                        <a:latin typeface="Times New Roman" panose="02020603050405020304" pitchFamily="18" charset="0"/>
                        <a:cs typeface="Times New Roman" panose="02020603050405020304" pitchFamily="18" charset="0"/>
                      </a:rPr>
                      <m:t>ξ</m:t>
                    </m:r>
                    <m:r>
                      <m:rPr>
                        <m:nor/>
                      </m:rPr>
                      <a:rPr lang="en-US" sz="2400" dirty="0">
                        <a:latin typeface="Times New Roman" panose="02020603050405020304" pitchFamily="18" charset="0"/>
                        <a:cs typeface="Times New Roman" panose="02020603050405020304" pitchFamily="18" charset="0"/>
                      </a:rPr>
                      <m:t> = 4</m:t>
                    </m:r>
                    <m:r>
                      <m:rPr>
                        <m:nor/>
                      </m:rPr>
                      <a:rPr lang="en-US" sz="2400" dirty="0">
                        <a:latin typeface="Times New Roman" panose="02020603050405020304" pitchFamily="18" charset="0"/>
                        <a:cs typeface="Times New Roman" panose="02020603050405020304" pitchFamily="18" charset="0"/>
                      </a:rPr>
                      <m:t>ξ</m:t>
                    </m:r>
                  </m:oMath>
                </a14:m>
                <a:r>
                  <a:rPr lang="en-US" sz="2400" dirty="0">
                    <a:latin typeface="Times New Roman" panose="02020603050405020304" pitchFamily="18" charset="0"/>
                    <a:cs typeface="Times New Roman" panose="02020603050405020304" pitchFamily="18" charset="0"/>
                  </a:rPr>
                  <a:t>                                          (6.18)</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AE75E90F-A001-BDAD-4E02-2C8E1C118746}"/>
                  </a:ext>
                </a:extLst>
              </p:cNvPr>
              <p:cNvSpPr>
                <a:spLocks noGrp="1" noRot="1" noChangeAspect="1" noMove="1" noResize="1" noEditPoints="1" noAdjustHandles="1" noChangeArrowheads="1" noChangeShapeType="1" noTextEdit="1"/>
              </p:cNvSpPr>
              <p:nvPr>
                <p:ph idx="1"/>
              </p:nvPr>
            </p:nvSpPr>
            <p:spPr>
              <a:xfrm>
                <a:off x="540025" y="950602"/>
                <a:ext cx="11337235" cy="5011288"/>
              </a:xfrm>
              <a:blipFill>
                <a:blip r:embed="rId2"/>
                <a:stretch>
                  <a:fillRect l="-861" r="-861"/>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E20BD6FC-CAB6-7ED3-B75A-70C99168E1CD}"/>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126FBC3-6DB7-FE88-32E0-99367C859832}"/>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39AB8E3-14BD-356B-DC3F-B68CEFE6B32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87983741"/>
      </p:ext>
    </p:extLst>
  </p:cSld>
  <p:clrMapOvr>
    <a:masterClrMapping/>
  </p:clrMapOvr>
  <mc:AlternateContent xmlns:mc="http://schemas.openxmlformats.org/markup-compatibility/2006" xmlns:p14="http://schemas.microsoft.com/office/powerpoint/2010/main">
    <mc:Choice Requires="p14">
      <p:transition spd="slow" p14:dur="2000" advTm="139849"/>
    </mc:Choice>
    <mc:Fallback xmlns="">
      <p:transition spd="slow" advTm="13984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2730C-A0C6-6523-2FE7-B9D37C9C41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307527-7FA5-F559-5DF7-2EC789DE5BD8}"/>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8D09C12-2EAC-10F9-AE91-231B84ADD71A}"/>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From equation </a:t>
                </a:r>
                <a:r>
                  <a:rPr lang="en-US" sz="2400" b="1" dirty="0">
                    <a:latin typeface="Times New Roman" panose="02020603050405020304" pitchFamily="18" charset="0"/>
                    <a:cs typeface="Times New Roman" panose="02020603050405020304" pitchFamily="18" charset="0"/>
                  </a:rPr>
                  <a:t>(6.15), </a:t>
                </a:r>
                <a:r>
                  <a:rPr lang="en-US" sz="2400" dirty="0">
                    <a:latin typeface="Times New Roman" panose="02020603050405020304" pitchFamily="18" charset="0"/>
                    <a:cs typeface="Times New Roman" panose="02020603050405020304" pitchFamily="18" charset="0"/>
                  </a:rPr>
                  <a:t>the extent of reaction can be determined since propane is completely consumed during combustion and there is no remaining amount after combustion.</a:t>
                </a:r>
              </a:p>
              <a:p>
                <a:pPr marL="0" indent="0" algn="just">
                  <a:lnSpc>
                    <a:spcPct val="150000"/>
                  </a:lnSpc>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i</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m:t>
                    </m:r>
                    <m:r>
                      <m:rPr>
                        <m:nor/>
                      </m:rPr>
                      <a:rPr lang="en-US" sz="2400" dirty="0">
                        <a:latin typeface="Times New Roman" panose="02020603050405020304" pitchFamily="18" charset="0"/>
                        <a:cs typeface="Times New Roman" panose="02020603050405020304" pitchFamily="18" charset="0"/>
                      </a:rPr>
                      <m:t>₃</m:t>
                    </m:r>
                    <m:r>
                      <m:rPr>
                        <m:nor/>
                      </m:rPr>
                      <a:rPr lang="en-US" sz="2400" dirty="0">
                        <a:latin typeface="Times New Roman" panose="02020603050405020304" pitchFamily="18" charset="0"/>
                        <a:cs typeface="Times New Roman" panose="02020603050405020304" pitchFamily="18" charset="0"/>
                      </a:rPr>
                      <m:t>H</m:t>
                    </m:r>
                    <m:r>
                      <m:rPr>
                        <m:nor/>
                      </m:rPr>
                      <a:rPr lang="en-US" sz="2400" dirty="0">
                        <a:latin typeface="Times New Roman" panose="02020603050405020304" pitchFamily="18" charset="0"/>
                        <a:cs typeface="Times New Roman" panose="02020603050405020304" pitchFamily="18" charset="0"/>
                      </a:rPr>
                      <m:t>₈) =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m:t>
                    </m:r>
                    <m:r>
                      <m:rPr>
                        <m:nor/>
                      </m:rPr>
                      <a:rPr lang="en-US" sz="2400" dirty="0">
                        <a:latin typeface="Times New Roman" panose="02020603050405020304" pitchFamily="18" charset="0"/>
                        <a:cs typeface="Times New Roman" panose="02020603050405020304" pitchFamily="18" charset="0"/>
                      </a:rPr>
                      <m:t>₃</m:t>
                    </m:r>
                    <m:r>
                      <m:rPr>
                        <m:nor/>
                      </m:rPr>
                      <a:rPr lang="en-US" sz="2400" dirty="0">
                        <a:latin typeface="Times New Roman" panose="02020603050405020304" pitchFamily="18" charset="0"/>
                        <a:cs typeface="Times New Roman" panose="02020603050405020304" pitchFamily="18" charset="0"/>
                      </a:rPr>
                      <m:t>H</m:t>
                    </m:r>
                    <m:r>
                      <m:rPr>
                        <m:nor/>
                      </m:rPr>
                      <a:rPr lang="en-US" sz="2400" dirty="0">
                        <a:latin typeface="Times New Roman" panose="02020603050405020304" pitchFamily="18" charset="0"/>
                        <a:cs typeface="Times New Roman" panose="02020603050405020304" pitchFamily="18" charset="0"/>
                      </a:rPr>
                      <m:t>₈) − </m:t>
                    </m:r>
                    <m:r>
                      <m:rPr>
                        <m:nor/>
                      </m:rPr>
                      <a:rPr lang="en-US" sz="2400" dirty="0">
                        <a:latin typeface="Times New Roman" panose="02020603050405020304" pitchFamily="18" charset="0"/>
                        <a:cs typeface="Times New Roman" panose="02020603050405020304" pitchFamily="18" charset="0"/>
                      </a:rPr>
                      <m:t>ξ</m:t>
                    </m:r>
                    <m:r>
                      <m:rPr>
                        <m:nor/>
                      </m:rPr>
                      <a:rPr lang="en-US" sz="2400" dirty="0">
                        <a:latin typeface="Times New Roman" panose="02020603050405020304" pitchFamily="18" charset="0"/>
                        <a:cs typeface="Times New Roman" panose="02020603050405020304" pitchFamily="18" charset="0"/>
                      </a:rPr>
                      <m:t> = 4 </m:t>
                    </m:r>
                    <m:r>
                      <a:rPr lang="en-US" sz="2400" i="1" dirty="0">
                        <a:latin typeface="Cambria Math" panose="020405030504060302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ξ</m:t>
                    </m:r>
                  </m:oMath>
                </a14:m>
                <a:r>
                  <a:rPr lang="en-US" sz="2400" dirty="0">
                    <a:latin typeface="Times New Roman" panose="02020603050405020304" pitchFamily="18" charset="0"/>
                    <a:cs typeface="Times New Roman" panose="02020603050405020304" pitchFamily="18" charset="0"/>
                  </a:rPr>
                  <a:t> = 0 </a:t>
                </a:r>
              </a:p>
              <a:p>
                <a:pPr marL="0" indent="0" algn="just">
                  <a:lnSpc>
                    <a:spcPct val="15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Thus, </a:t>
                </a:r>
                <a:r>
                  <a:rPr lang="en-US" sz="2400" b="1" dirty="0">
                    <a:latin typeface="Times New Roman" panose="02020603050405020304" pitchFamily="18" charset="0"/>
                    <a:cs typeface="Times New Roman" panose="02020603050405020304" pitchFamily="18" charset="0"/>
                    <a:sym typeface="Symbol" panose="05050102010706020507" pitchFamily="18" charset="2"/>
                  </a:rPr>
                  <a:t> = 4 mol</a:t>
                </a:r>
                <a:r>
                  <a:rPr lang="en-US" sz="2400" b="1"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extent of reaction is equal to the initial amount of the limiting reactant (propane), which is </a:t>
                </a:r>
                <a:r>
                  <a:rPr lang="en-US" sz="2400" b="1" dirty="0">
                    <a:solidFill>
                      <a:srgbClr val="7030A0"/>
                    </a:solidFill>
                    <a:latin typeface="Times New Roman" panose="02020603050405020304" pitchFamily="18" charset="0"/>
                    <a:cs typeface="Times New Roman" panose="02020603050405020304" pitchFamily="18" charset="0"/>
                  </a:rPr>
                  <a:t>4 mol</a:t>
                </a:r>
                <a:r>
                  <a:rPr lang="en-US" sz="2400" dirty="0">
                    <a:latin typeface="Times New Roman" panose="02020603050405020304" pitchFamily="18" charset="0"/>
                    <a:cs typeface="Times New Roman" panose="02020603050405020304" pitchFamily="18" charset="0"/>
                  </a:rPr>
                  <a:t>.</a:t>
                </a: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8D09C12-2EAC-10F9-AE91-231B84ADD71A}"/>
                  </a:ext>
                </a:extLst>
              </p:cNvPr>
              <p:cNvSpPr>
                <a:spLocks noGrp="1" noRot="1" noChangeAspect="1" noMove="1" noResize="1" noEditPoints="1" noAdjustHandles="1" noChangeArrowheads="1" noChangeShapeType="1" noTextEdit="1"/>
              </p:cNvSpPr>
              <p:nvPr>
                <p:ph idx="1"/>
              </p:nvPr>
            </p:nvSpPr>
            <p:spPr>
              <a:xfrm>
                <a:off x="540025" y="950602"/>
                <a:ext cx="11337235" cy="5011288"/>
              </a:xfrm>
              <a:blipFill>
                <a:blip r:embed="rId4"/>
                <a:stretch>
                  <a:fillRect l="-861" r="-861"/>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9B84F7CD-F012-1CC7-F1BB-663B4D3C9378}"/>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93E174B-B076-E067-128E-10DAA92A032F}"/>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0EA9AF8-6C3F-8040-68FC-2ED0A201A14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38906253"/>
      </p:ext>
    </p:extLst>
  </p:cSld>
  <p:clrMapOvr>
    <a:masterClrMapping/>
  </p:clrMapOvr>
  <mc:AlternateContent xmlns:mc="http://schemas.openxmlformats.org/markup-compatibility/2006" xmlns:p14="http://schemas.microsoft.com/office/powerpoint/2010/main">
    <mc:Choice Requires="p14">
      <p:transition spd="slow" p14:dur="2000" advTm="43833"/>
    </mc:Choice>
    <mc:Fallback xmlns="">
      <p:transition spd="slow" advTm="4383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AD33D-5752-4BDA-BF97-77898BCB42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7E03C5-BB8A-C986-58D8-1214CE8B5144}"/>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5B4B4730-EF19-3C16-E6BE-3845D8B5D101}"/>
                  </a:ext>
                </a:extLst>
              </p:cNvPr>
              <p:cNvSpPr>
                <a:spLocks noGrp="1"/>
              </p:cNvSpPr>
              <p:nvPr>
                <p:ph idx="1"/>
              </p:nvPr>
            </p:nvSpPr>
            <p:spPr>
              <a:xfrm>
                <a:off x="540025" y="950602"/>
                <a:ext cx="11337235" cy="5011288"/>
              </a:xfrm>
            </p:spPr>
            <p:txBody>
              <a:bodyPr>
                <a:normAutofit/>
              </a:bodyPr>
              <a:lstStyle/>
              <a:p>
                <a:pPr marL="0" indent="0">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(b) The remaining amounts of  components:</a:t>
                </a:r>
              </a:p>
              <a:p>
                <a:pPr marL="0" indent="0">
                  <a:lnSpc>
                    <a:spcPct val="150000"/>
                  </a:lnSpc>
                  <a:buNone/>
                </a:pPr>
                <a:r>
                  <a:rPr lang="en-US" sz="2400" dirty="0">
                    <a:latin typeface="Times New Roman" panose="02020603050405020304" pitchFamily="18" charset="0"/>
                    <a:cs typeface="Times New Roman" panose="02020603050405020304" pitchFamily="18" charset="0"/>
                  </a:rPr>
                  <a:t>Propane is completely consumed. </a:t>
                </a:r>
                <a:r>
                  <a:rPr lang="en-US" sz="2400" dirty="0" err="1">
                    <a:latin typeface="Times New Roman" panose="02020603050405020304" pitchFamily="18" charset="0"/>
                    <a:cs typeface="Times New Roman" panose="02020603050405020304" pitchFamily="18" charset="0"/>
                  </a:rPr>
                  <a:t>i.e</a:t>
                </a:r>
                <a:r>
                  <a:rPr lang="en-US" sz="2400" dirty="0">
                    <a:latin typeface="Times New Roman" panose="02020603050405020304" pitchFamily="18" charset="0"/>
                    <a:cs typeface="Times New Roman" panose="02020603050405020304" pitchFamily="18" charset="0"/>
                  </a:rPr>
                  <a:t> the remaining amount of propane is zero.</a:t>
                </a:r>
              </a:p>
              <a:p>
                <a:pPr marL="0" indent="0">
                  <a:lnSpc>
                    <a:spcPct val="150000"/>
                  </a:lnSpc>
                  <a:buNone/>
                </a:pPr>
                <a:r>
                  <a:rPr lang="en-US" sz="2400" dirty="0">
                    <a:latin typeface="Times New Roman" panose="02020603050405020304" pitchFamily="18" charset="0"/>
                    <a:cs typeface="Times New Roman" panose="02020603050405020304" pitchFamily="18" charset="0"/>
                  </a:rPr>
                  <a:t>The remaining amount of oxygen is determined using equation </a:t>
                </a:r>
                <a:r>
                  <a:rPr lang="en-US" sz="2400" b="1" dirty="0">
                    <a:latin typeface="Times New Roman" panose="02020603050405020304" pitchFamily="18" charset="0"/>
                    <a:cs typeface="Times New Roman" panose="02020603050405020304" pitchFamily="18" charset="0"/>
                  </a:rPr>
                  <a:t>(6.16).</a:t>
                </a:r>
              </a:p>
              <a:p>
                <a:pPr marL="0" indent="0">
                  <a:lnSpc>
                    <a:spcPct val="150000"/>
                  </a:lnSpc>
                  <a:buNone/>
                </a:pPr>
                <a14:m>
                  <m:oMath xmlns:m="http://schemas.openxmlformats.org/officeDocument/2006/math">
                    <m:r>
                      <m:rPr>
                        <m:nor/>
                      </m:rPr>
                      <a:rPr lang="en-US" sz="2400" b="1" dirty="0" smtClean="0">
                        <a:solidFill>
                          <a:srgbClr val="7030A0"/>
                        </a:solidFill>
                        <a:latin typeface="Times New Roman" panose="02020603050405020304" pitchFamily="18" charset="0"/>
                        <a:cs typeface="Times New Roman" panose="02020603050405020304" pitchFamily="18" charset="0"/>
                      </a:rPr>
                      <m:t>n</m:t>
                    </m:r>
                    <m:r>
                      <m:rPr>
                        <m:nor/>
                      </m:rPr>
                      <a:rPr lang="en-US" sz="2400" b="1" baseline="-25000" dirty="0" smtClean="0">
                        <a:solidFill>
                          <a:srgbClr val="7030A0"/>
                        </a:solidFill>
                        <a:latin typeface="Times New Roman" panose="02020603050405020304" pitchFamily="18" charset="0"/>
                        <a:cs typeface="Times New Roman" panose="02020603050405020304" pitchFamily="18" charset="0"/>
                      </a:rPr>
                      <m:t>i</m:t>
                    </m:r>
                    <m:r>
                      <m:rPr>
                        <m:nor/>
                      </m:rPr>
                      <a:rPr lang="en-US" sz="2400" b="1" dirty="0" smtClean="0">
                        <a:solidFill>
                          <a:srgbClr val="7030A0"/>
                        </a:solidFill>
                        <a:latin typeface="Times New Roman" panose="02020603050405020304" pitchFamily="18" charset="0"/>
                        <a:cs typeface="Times New Roman" panose="02020603050405020304" pitchFamily="18" charset="0"/>
                      </a:rPr>
                      <m:t>(</m:t>
                    </m:r>
                    <m:r>
                      <m:rPr>
                        <m:nor/>
                      </m:rPr>
                      <a:rPr lang="en-US" sz="2400" b="1" dirty="0" smtClean="0">
                        <a:solidFill>
                          <a:srgbClr val="7030A0"/>
                        </a:solidFill>
                        <a:latin typeface="Times New Roman" panose="02020603050405020304" pitchFamily="18" charset="0"/>
                        <a:cs typeface="Times New Roman" panose="02020603050405020304" pitchFamily="18" charset="0"/>
                      </a:rPr>
                      <m:t>O</m:t>
                    </m:r>
                    <m:r>
                      <m:rPr>
                        <m:nor/>
                      </m:rPr>
                      <a:rPr lang="en-US" sz="2400" b="1" dirty="0" smtClean="0">
                        <a:solidFill>
                          <a:srgbClr val="7030A0"/>
                        </a:solidFill>
                        <a:latin typeface="Times New Roman" panose="02020603050405020304" pitchFamily="18" charset="0"/>
                        <a:cs typeface="Times New Roman" panose="02020603050405020304" pitchFamily="18" charset="0"/>
                      </a:rPr>
                      <m:t>₂) </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O</m:t>
                    </m:r>
                    <m:r>
                      <m:rPr>
                        <m:nor/>
                      </m:rPr>
                      <a:rPr lang="en-US" sz="2400" dirty="0">
                        <a:latin typeface="Times New Roman" panose="02020603050405020304" pitchFamily="18" charset="0"/>
                        <a:cs typeface="Times New Roman" panose="02020603050405020304" pitchFamily="18" charset="0"/>
                      </a:rPr>
                      <m:t>₂) − 5</m:t>
                    </m:r>
                    <m:r>
                      <m:rPr>
                        <m:nor/>
                      </m:rPr>
                      <a:rPr lang="en-US" sz="2400" dirty="0">
                        <a:latin typeface="Times New Roman" panose="02020603050405020304" pitchFamily="18" charset="0"/>
                        <a:cs typeface="Times New Roman" panose="02020603050405020304" pitchFamily="18" charset="0"/>
                      </a:rPr>
                      <m:t>ξ</m:t>
                    </m:r>
                    <m:r>
                      <m:rPr>
                        <m:nor/>
                      </m:rPr>
                      <a:rPr lang="en-US" sz="2400" dirty="0">
                        <a:latin typeface="Times New Roman" panose="02020603050405020304" pitchFamily="18" charset="0"/>
                        <a:cs typeface="Times New Roman" panose="02020603050405020304" pitchFamily="18" charset="0"/>
                      </a:rPr>
                      <m:t> = 25 − 5</m:t>
                    </m:r>
                    <m:r>
                      <m:rPr>
                        <m:nor/>
                      </m:rPr>
                      <a:rPr lang="en-US" sz="2400" dirty="0">
                        <a:latin typeface="Times New Roman" panose="02020603050405020304" pitchFamily="18" charset="0"/>
                        <a:cs typeface="Times New Roman" panose="02020603050405020304" pitchFamily="18" charset="0"/>
                      </a:rPr>
                      <m:t>ξ</m:t>
                    </m:r>
                    <m:r>
                      <m:rPr>
                        <m:nor/>
                      </m:rPr>
                      <a:rPr lang="en-US" sz="2400" b="0" i="0" dirty="0" smtClean="0">
                        <a:latin typeface="Times New Roman" panose="02020603050405020304" pitchFamily="18" charset="0"/>
                        <a:cs typeface="Times New Roman" panose="02020603050405020304" pitchFamily="18" charset="0"/>
                      </a:rPr>
                      <m:t> = 25 −5∗4 = </m:t>
                    </m:r>
                    <m:r>
                      <m:rPr>
                        <m:nor/>
                      </m:rPr>
                      <a:rPr lang="en-US" sz="2400" b="1" i="0" dirty="0" smtClean="0">
                        <a:solidFill>
                          <a:srgbClr val="7030A0"/>
                        </a:solidFill>
                        <a:latin typeface="Times New Roman" panose="02020603050405020304" pitchFamily="18" charset="0"/>
                        <a:cs typeface="Times New Roman" panose="02020603050405020304" pitchFamily="18" charset="0"/>
                      </a:rPr>
                      <m:t>5</m:t>
                    </m:r>
                  </m:oMath>
                </a14:m>
                <a:r>
                  <a:rPr lang="en-US" sz="2400" b="1" dirty="0">
                    <a:solidFill>
                      <a:srgbClr val="7030A0"/>
                    </a:solidFill>
                    <a:latin typeface="Times New Roman" panose="02020603050405020304" pitchFamily="18" charset="0"/>
                    <a:cs typeface="Times New Roman" panose="02020603050405020304" pitchFamily="18" charset="0"/>
                  </a:rPr>
                  <a:t> mol</a:t>
                </a:r>
                <a:endParaRPr lang="en-US" sz="2400" b="1"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The remaining amount of carbon dioxide is calculated using equation </a:t>
                </a:r>
                <a:r>
                  <a:rPr lang="en-US" sz="2400" b="1" dirty="0">
                    <a:latin typeface="Times New Roman" panose="02020603050405020304" pitchFamily="18" charset="0"/>
                    <a:cs typeface="Times New Roman" panose="02020603050405020304" pitchFamily="18" charset="0"/>
                  </a:rPr>
                  <a:t>(6.17).</a:t>
                </a:r>
              </a:p>
              <a:p>
                <a:pPr marL="0" indent="0">
                  <a:lnSpc>
                    <a:spcPct val="150000"/>
                  </a:lnSpc>
                  <a:buNone/>
                </a:pPr>
                <a14:m>
                  <m:oMath xmlns:m="http://schemas.openxmlformats.org/officeDocument/2006/math">
                    <m:r>
                      <m:rPr>
                        <m:nor/>
                      </m:rPr>
                      <a:rPr lang="en-US" sz="2400" b="1" dirty="0" smtClean="0">
                        <a:solidFill>
                          <a:srgbClr val="7030A0"/>
                        </a:solidFill>
                        <a:latin typeface="Times New Roman" panose="02020603050405020304" pitchFamily="18" charset="0"/>
                        <a:cs typeface="Times New Roman" panose="02020603050405020304" pitchFamily="18" charset="0"/>
                      </a:rPr>
                      <m:t>n</m:t>
                    </m:r>
                    <m:r>
                      <m:rPr>
                        <m:nor/>
                      </m:rPr>
                      <a:rPr lang="en-US" sz="2400" b="1" baseline="-25000" dirty="0" smtClean="0">
                        <a:solidFill>
                          <a:srgbClr val="7030A0"/>
                        </a:solidFill>
                        <a:latin typeface="Times New Roman" panose="02020603050405020304" pitchFamily="18" charset="0"/>
                        <a:cs typeface="Times New Roman" panose="02020603050405020304" pitchFamily="18" charset="0"/>
                      </a:rPr>
                      <m:t>i</m:t>
                    </m:r>
                    <m:r>
                      <m:rPr>
                        <m:nor/>
                      </m:rPr>
                      <a:rPr lang="en-US" sz="2400" b="1" dirty="0" smtClean="0">
                        <a:solidFill>
                          <a:srgbClr val="7030A0"/>
                        </a:solidFill>
                        <a:latin typeface="Times New Roman" panose="02020603050405020304" pitchFamily="18" charset="0"/>
                        <a:cs typeface="Times New Roman" panose="02020603050405020304" pitchFamily="18" charset="0"/>
                      </a:rPr>
                      <m:t>(</m:t>
                    </m:r>
                    <m:r>
                      <m:rPr>
                        <m:nor/>
                      </m:rPr>
                      <a:rPr lang="en-US" sz="2400" b="1" dirty="0" smtClean="0">
                        <a:solidFill>
                          <a:srgbClr val="7030A0"/>
                        </a:solidFill>
                        <a:latin typeface="Times New Roman" panose="02020603050405020304" pitchFamily="18" charset="0"/>
                        <a:cs typeface="Times New Roman" panose="02020603050405020304" pitchFamily="18" charset="0"/>
                      </a:rPr>
                      <m:t>CO</m:t>
                    </m:r>
                    <m:r>
                      <m:rPr>
                        <m:nor/>
                      </m:rPr>
                      <a:rPr lang="en-US" sz="2400" b="1" dirty="0" smtClean="0">
                        <a:solidFill>
                          <a:srgbClr val="7030A0"/>
                        </a:solidFill>
                        <a:latin typeface="Times New Roman" panose="02020603050405020304" pitchFamily="18" charset="0"/>
                        <a:cs typeface="Times New Roman" panose="02020603050405020304" pitchFamily="18" charset="0"/>
                      </a:rPr>
                      <m:t>₂) </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CO</m:t>
                    </m:r>
                    <m:r>
                      <m:rPr>
                        <m:nor/>
                      </m:rPr>
                      <a:rPr lang="en-US" sz="2400" dirty="0">
                        <a:latin typeface="Times New Roman" panose="02020603050405020304" pitchFamily="18" charset="0"/>
                        <a:cs typeface="Times New Roman" panose="02020603050405020304" pitchFamily="18" charset="0"/>
                      </a:rPr>
                      <m:t>₂)+ 3</m:t>
                    </m:r>
                    <m:r>
                      <m:rPr>
                        <m:nor/>
                      </m:rPr>
                      <a:rPr lang="en-US" sz="2400" dirty="0">
                        <a:latin typeface="Times New Roman" panose="02020603050405020304" pitchFamily="18" charset="0"/>
                        <a:cs typeface="Times New Roman" panose="02020603050405020304" pitchFamily="18" charset="0"/>
                      </a:rPr>
                      <m:t>ξ</m:t>
                    </m:r>
                    <m:r>
                      <m:rPr>
                        <m:nor/>
                      </m:rPr>
                      <a:rPr lang="en-US" sz="2400" dirty="0">
                        <a:latin typeface="Times New Roman" panose="02020603050405020304" pitchFamily="18" charset="0"/>
                        <a:cs typeface="Times New Roman" panose="02020603050405020304" pitchFamily="18" charset="0"/>
                      </a:rPr>
                      <m:t> = 0 + 3</m:t>
                    </m:r>
                    <m:r>
                      <m:rPr>
                        <m:nor/>
                      </m:rPr>
                      <a:rPr lang="en-US" sz="2400" dirty="0">
                        <a:latin typeface="Times New Roman" panose="02020603050405020304" pitchFamily="18" charset="0"/>
                        <a:cs typeface="Times New Roman" panose="02020603050405020304" pitchFamily="18" charset="0"/>
                      </a:rPr>
                      <m:t>ξ</m:t>
                    </m:r>
                    <m:r>
                      <m:rPr>
                        <m:nor/>
                      </m:rPr>
                      <a:rPr lang="en-US" sz="2400" dirty="0">
                        <a:latin typeface="Times New Roman" panose="02020603050405020304" pitchFamily="18" charset="0"/>
                        <a:cs typeface="Times New Roman" panose="02020603050405020304" pitchFamily="18" charset="0"/>
                      </a:rPr>
                      <m:t> = 3</m:t>
                    </m:r>
                    <m:r>
                      <m:rPr>
                        <m:nor/>
                      </m:rPr>
                      <a:rPr lang="en-US" sz="2400" dirty="0">
                        <a:latin typeface="Times New Roman" panose="02020603050405020304" pitchFamily="18" charset="0"/>
                        <a:cs typeface="Times New Roman" panose="02020603050405020304" pitchFamily="18" charset="0"/>
                      </a:rPr>
                      <m:t>ξ</m:t>
                    </m:r>
                    <m:r>
                      <m:rPr>
                        <m:nor/>
                      </m:rPr>
                      <a:rPr lang="en-US" sz="2400" b="0" i="0" dirty="0" smtClean="0">
                        <a:latin typeface="Times New Roman" panose="02020603050405020304" pitchFamily="18" charset="0"/>
                        <a:cs typeface="Times New Roman" panose="02020603050405020304" pitchFamily="18" charset="0"/>
                      </a:rPr>
                      <m:t> = 3∗4 = </m:t>
                    </m:r>
                    <m:r>
                      <m:rPr>
                        <m:nor/>
                      </m:rPr>
                      <a:rPr lang="en-US" sz="2400" b="1" i="0" dirty="0" smtClean="0">
                        <a:solidFill>
                          <a:srgbClr val="7030A0"/>
                        </a:solidFill>
                        <a:latin typeface="Times New Roman" panose="02020603050405020304" pitchFamily="18" charset="0"/>
                        <a:cs typeface="Times New Roman" panose="02020603050405020304" pitchFamily="18" charset="0"/>
                      </a:rPr>
                      <m:t>12</m:t>
                    </m:r>
                  </m:oMath>
                </a14:m>
                <a:r>
                  <a:rPr lang="en-US" sz="2400" b="1" dirty="0">
                    <a:solidFill>
                      <a:srgbClr val="7030A0"/>
                    </a:solidFill>
                    <a:latin typeface="Times New Roman" panose="02020603050405020304" pitchFamily="18" charset="0"/>
                    <a:cs typeface="Times New Roman" panose="02020603050405020304" pitchFamily="18" charset="0"/>
                  </a:rPr>
                  <a:t> mol</a:t>
                </a:r>
              </a:p>
              <a:p>
                <a:pPr marL="0" indent="0">
                  <a:lnSpc>
                    <a:spcPct val="150000"/>
                  </a:lnSpc>
                  <a:buNone/>
                </a:pPr>
                <a:r>
                  <a:rPr lang="en-US" sz="2400" dirty="0">
                    <a:latin typeface="Times New Roman" panose="02020603050405020304" pitchFamily="18" charset="0"/>
                    <a:cs typeface="Times New Roman" panose="02020603050405020304" pitchFamily="18" charset="0"/>
                  </a:rPr>
                  <a:t>The remaining amount of water vapor is obtained using equation </a:t>
                </a:r>
                <a:r>
                  <a:rPr lang="en-US" sz="2400" b="1" dirty="0">
                    <a:latin typeface="Times New Roman" panose="02020603050405020304" pitchFamily="18" charset="0"/>
                    <a:cs typeface="Times New Roman" panose="02020603050405020304" pitchFamily="18" charset="0"/>
                  </a:rPr>
                  <a:t>(6.18).</a:t>
                </a:r>
              </a:p>
              <a:p>
                <a:pPr marL="0" indent="0">
                  <a:lnSpc>
                    <a:spcPct val="150000"/>
                  </a:lnSpc>
                  <a:buNone/>
                </a:pPr>
                <a14:m>
                  <m:oMath xmlns:m="http://schemas.openxmlformats.org/officeDocument/2006/math">
                    <m:r>
                      <m:rPr>
                        <m:nor/>
                      </m:rPr>
                      <a:rPr lang="en-US" sz="2400" b="1" dirty="0" smtClean="0">
                        <a:solidFill>
                          <a:srgbClr val="7030A0"/>
                        </a:solidFill>
                        <a:latin typeface="Times New Roman" panose="02020603050405020304" pitchFamily="18" charset="0"/>
                        <a:cs typeface="Times New Roman" panose="02020603050405020304" pitchFamily="18" charset="0"/>
                      </a:rPr>
                      <m:t>n</m:t>
                    </m:r>
                    <m:r>
                      <m:rPr>
                        <m:nor/>
                      </m:rPr>
                      <a:rPr lang="en-US" sz="2400" b="1" baseline="-25000" dirty="0" smtClean="0">
                        <a:solidFill>
                          <a:srgbClr val="7030A0"/>
                        </a:solidFill>
                        <a:latin typeface="Times New Roman" panose="02020603050405020304" pitchFamily="18" charset="0"/>
                        <a:cs typeface="Times New Roman" panose="02020603050405020304" pitchFamily="18" charset="0"/>
                      </a:rPr>
                      <m:t>i</m:t>
                    </m:r>
                    <m:r>
                      <m:rPr>
                        <m:nor/>
                      </m:rPr>
                      <a:rPr lang="en-US" sz="2400" b="1" dirty="0" smtClean="0">
                        <a:solidFill>
                          <a:srgbClr val="7030A0"/>
                        </a:solidFill>
                        <a:latin typeface="Times New Roman" panose="02020603050405020304" pitchFamily="18" charset="0"/>
                        <a:cs typeface="Times New Roman" panose="02020603050405020304" pitchFamily="18" charset="0"/>
                      </a:rPr>
                      <m:t>(</m:t>
                    </m:r>
                    <m:r>
                      <m:rPr>
                        <m:nor/>
                      </m:rPr>
                      <a:rPr lang="en-US" sz="2400" b="1" dirty="0" smtClean="0">
                        <a:solidFill>
                          <a:srgbClr val="7030A0"/>
                        </a:solidFill>
                        <a:latin typeface="Times New Roman" panose="02020603050405020304" pitchFamily="18" charset="0"/>
                        <a:cs typeface="Times New Roman" panose="02020603050405020304" pitchFamily="18" charset="0"/>
                      </a:rPr>
                      <m:t>H</m:t>
                    </m:r>
                    <m:r>
                      <m:rPr>
                        <m:nor/>
                      </m:rPr>
                      <a:rPr lang="en-US" sz="2400" b="1" dirty="0" smtClean="0">
                        <a:solidFill>
                          <a:srgbClr val="7030A0"/>
                        </a:solidFill>
                        <a:latin typeface="Times New Roman" panose="02020603050405020304" pitchFamily="18" charset="0"/>
                        <a:cs typeface="Times New Roman" panose="02020603050405020304" pitchFamily="18" charset="0"/>
                      </a:rPr>
                      <m:t>₂</m:t>
                    </m:r>
                    <m:r>
                      <m:rPr>
                        <m:nor/>
                      </m:rPr>
                      <a:rPr lang="en-US" sz="2400" b="1" dirty="0" smtClean="0">
                        <a:solidFill>
                          <a:srgbClr val="7030A0"/>
                        </a:solidFill>
                        <a:latin typeface="Times New Roman" panose="02020603050405020304" pitchFamily="18" charset="0"/>
                        <a:cs typeface="Times New Roman" panose="02020603050405020304" pitchFamily="18" charset="0"/>
                      </a:rPr>
                      <m:t>O</m:t>
                    </m:r>
                    <m:r>
                      <m:rPr>
                        <m:nor/>
                      </m:rPr>
                      <a:rPr lang="en-US" sz="2400" b="1" dirty="0" smtClean="0">
                        <a:solidFill>
                          <a:srgbClr val="7030A0"/>
                        </a:solidFill>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H</m:t>
                    </m:r>
                    <m:r>
                      <m:rPr>
                        <m:nor/>
                      </m:rPr>
                      <a:rPr lang="en-US" sz="2400" dirty="0">
                        <a:latin typeface="Times New Roman" panose="02020603050405020304" pitchFamily="18" charset="0"/>
                        <a:cs typeface="Times New Roman" panose="02020603050405020304" pitchFamily="18" charset="0"/>
                      </a:rPr>
                      <m:t>₂</m:t>
                    </m:r>
                    <m:r>
                      <m:rPr>
                        <m:nor/>
                      </m:rPr>
                      <a:rPr lang="en-US" sz="2400" dirty="0">
                        <a:latin typeface="Times New Roman" panose="02020603050405020304" pitchFamily="18" charset="0"/>
                        <a:cs typeface="Times New Roman" panose="02020603050405020304" pitchFamily="18" charset="0"/>
                      </a:rPr>
                      <m:t>O</m:t>
                    </m:r>
                    <m:r>
                      <m:rPr>
                        <m:nor/>
                      </m:rPr>
                      <a:rPr lang="en-US" sz="2400" dirty="0">
                        <a:latin typeface="Times New Roman" panose="02020603050405020304" pitchFamily="18" charset="0"/>
                        <a:cs typeface="Times New Roman" panose="02020603050405020304" pitchFamily="18" charset="0"/>
                      </a:rPr>
                      <m:t>) + 4</m:t>
                    </m:r>
                    <m:r>
                      <m:rPr>
                        <m:nor/>
                      </m:rPr>
                      <a:rPr lang="en-US" sz="2400" dirty="0">
                        <a:latin typeface="Times New Roman" panose="02020603050405020304" pitchFamily="18" charset="0"/>
                        <a:cs typeface="Times New Roman" panose="02020603050405020304" pitchFamily="18" charset="0"/>
                      </a:rPr>
                      <m:t>ξ</m:t>
                    </m:r>
                    <m:r>
                      <m:rPr>
                        <m:nor/>
                      </m:rPr>
                      <a:rPr lang="en-US" sz="2400" dirty="0">
                        <a:latin typeface="Times New Roman" panose="02020603050405020304" pitchFamily="18" charset="0"/>
                        <a:cs typeface="Times New Roman" panose="02020603050405020304" pitchFamily="18" charset="0"/>
                      </a:rPr>
                      <m:t> = 0 + 4</m:t>
                    </m:r>
                    <m:r>
                      <m:rPr>
                        <m:nor/>
                      </m:rPr>
                      <a:rPr lang="en-US" sz="2400" dirty="0">
                        <a:latin typeface="Times New Roman" panose="02020603050405020304" pitchFamily="18" charset="0"/>
                        <a:cs typeface="Times New Roman" panose="02020603050405020304" pitchFamily="18" charset="0"/>
                      </a:rPr>
                      <m:t>ξ</m:t>
                    </m:r>
                    <m:r>
                      <m:rPr>
                        <m:nor/>
                      </m:rPr>
                      <a:rPr lang="en-US" sz="2400" dirty="0">
                        <a:latin typeface="Times New Roman" panose="02020603050405020304" pitchFamily="18" charset="0"/>
                        <a:cs typeface="Times New Roman" panose="02020603050405020304" pitchFamily="18" charset="0"/>
                      </a:rPr>
                      <m:t> = 4</m:t>
                    </m:r>
                    <m:r>
                      <m:rPr>
                        <m:nor/>
                      </m:rPr>
                      <a:rPr lang="en-US" sz="2400" dirty="0">
                        <a:latin typeface="Times New Roman" panose="02020603050405020304" pitchFamily="18" charset="0"/>
                        <a:cs typeface="Times New Roman" panose="02020603050405020304" pitchFamily="18" charset="0"/>
                      </a:rPr>
                      <m:t>ξ</m:t>
                    </m:r>
                    <m:r>
                      <m:rPr>
                        <m:nor/>
                      </m:rPr>
                      <a:rPr lang="en-US" sz="2400" b="0" i="0" dirty="0" smtClean="0">
                        <a:latin typeface="Times New Roman" panose="02020603050405020304" pitchFamily="18" charset="0"/>
                        <a:cs typeface="Times New Roman" panose="02020603050405020304" pitchFamily="18" charset="0"/>
                      </a:rPr>
                      <m:t> = 4∗4 = </m:t>
                    </m:r>
                    <m:r>
                      <m:rPr>
                        <m:nor/>
                      </m:rPr>
                      <a:rPr lang="en-US" sz="2400" b="1" i="0" dirty="0" smtClean="0">
                        <a:solidFill>
                          <a:srgbClr val="7030A0"/>
                        </a:solidFill>
                        <a:latin typeface="Times New Roman" panose="02020603050405020304" pitchFamily="18" charset="0"/>
                        <a:cs typeface="Times New Roman" panose="02020603050405020304" pitchFamily="18" charset="0"/>
                      </a:rPr>
                      <m:t>16 </m:t>
                    </m:r>
                  </m:oMath>
                </a14:m>
                <a:r>
                  <a:rPr lang="en-US" sz="2400" b="1" dirty="0">
                    <a:solidFill>
                      <a:srgbClr val="7030A0"/>
                    </a:solidFill>
                    <a:latin typeface="Times New Roman" panose="02020603050405020304" pitchFamily="18" charset="0"/>
                    <a:cs typeface="Times New Roman" panose="02020603050405020304" pitchFamily="18" charset="0"/>
                  </a:rPr>
                  <a:t> mol</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5B4B4730-EF19-3C16-E6BE-3845D8B5D101}"/>
                  </a:ext>
                </a:extLst>
              </p:cNvPr>
              <p:cNvSpPr>
                <a:spLocks noGrp="1" noRot="1" noChangeAspect="1" noMove="1" noResize="1" noEditPoints="1" noAdjustHandles="1" noChangeArrowheads="1" noChangeShapeType="1" noTextEdit="1"/>
              </p:cNvSpPr>
              <p:nvPr>
                <p:ph idx="1"/>
              </p:nvPr>
            </p:nvSpPr>
            <p:spPr>
              <a:xfrm>
                <a:off x="540025" y="950602"/>
                <a:ext cx="11337235" cy="5011288"/>
              </a:xfrm>
              <a:blipFill>
                <a:blip r:embed="rId2"/>
                <a:stretch>
                  <a:fillRect l="-861" b="-1217"/>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38D1FBC1-F173-D958-45DF-5A9CAB60CD23}"/>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758151D3-C633-A967-08FA-400C540461F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254A611-EF34-D01F-8CF4-CCF300170D9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14024994"/>
      </p:ext>
    </p:extLst>
  </p:cSld>
  <p:clrMapOvr>
    <a:masterClrMapping/>
  </p:clrMapOvr>
  <mc:AlternateContent xmlns:mc="http://schemas.openxmlformats.org/markup-compatibility/2006" xmlns:p14="http://schemas.microsoft.com/office/powerpoint/2010/main">
    <mc:Choice Requires="p14">
      <p:transition spd="slow" p14:dur="2000" advTm="134192"/>
    </mc:Choice>
    <mc:Fallback xmlns="">
      <p:transition spd="slow" advTm="134192"/>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4EB8B-32E5-E674-C572-F0A1DAFC84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262446-2D7E-02B1-6792-30E6863ED61D}"/>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3B176BDD-FB96-25FD-949C-AB9F16CC65C5}"/>
              </a:ext>
            </a:extLst>
          </p:cNvPr>
          <p:cNvSpPr>
            <a:spLocks noGrp="1"/>
          </p:cNvSpPr>
          <p:nvPr>
            <p:ph idx="1"/>
          </p:nvPr>
        </p:nvSpPr>
        <p:spPr>
          <a:xfrm>
            <a:off x="374375" y="950602"/>
            <a:ext cx="11651974" cy="5011288"/>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total number of moles in the inputs stream (reactants) is </a:t>
            </a:r>
            <a:r>
              <a:rPr lang="en-US" sz="2400" b="1" dirty="0">
                <a:solidFill>
                  <a:srgbClr val="7030A0"/>
                </a:solidFill>
                <a:latin typeface="Times New Roman" panose="02020603050405020304" pitchFamily="18" charset="0"/>
                <a:cs typeface="Times New Roman" panose="02020603050405020304" pitchFamily="18" charset="0"/>
              </a:rPr>
              <a:t>29 mol </a:t>
            </a:r>
            <a:r>
              <a:rPr lang="en-US" sz="2400" dirty="0">
                <a:latin typeface="Times New Roman" panose="02020603050405020304" pitchFamily="18" charset="0"/>
                <a:cs typeface="Times New Roman" panose="02020603050405020304" pitchFamily="18" charset="0"/>
              </a:rPr>
              <a:t>whereas the total number of moles in the outputs stream (products and unconverted reactant) is </a:t>
            </a:r>
            <a:r>
              <a:rPr lang="en-US" sz="2400" b="1" dirty="0">
                <a:solidFill>
                  <a:srgbClr val="7030A0"/>
                </a:solidFill>
                <a:latin typeface="Times New Roman" panose="02020603050405020304" pitchFamily="18" charset="0"/>
                <a:cs typeface="Times New Roman" panose="02020603050405020304" pitchFamily="18" charset="0"/>
              </a:rPr>
              <a:t>33 mol</a:t>
            </a:r>
            <a:r>
              <a:rPr lang="en-US" sz="2400" dirty="0">
                <a:latin typeface="Times New Roman" panose="02020603050405020304" pitchFamily="18" charset="0"/>
                <a:cs typeface="Times New Roman" panose="02020603050405020304" pitchFamily="18" charset="0"/>
              </a:rPr>
              <a:t>.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This result reveals that the number of moles is not conserved for combustion reaction.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In mass basis, the total mass in the inputs stream (reactants) is equal the total mass in the outputs stream (products &amp; unconverted reactant).</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Mass of inputs stream (reactants): </a:t>
            </a:r>
          </a:p>
          <a:p>
            <a:pPr marL="0" indent="0" algn="just">
              <a:lnSpc>
                <a:spcPct val="150000"/>
              </a:lnSpc>
              <a:buNone/>
            </a:pPr>
            <a:r>
              <a:rPr lang="en-US" sz="2400" b="1" dirty="0" err="1">
                <a:solidFill>
                  <a:srgbClr val="7030A0"/>
                </a:solidFill>
                <a:latin typeface="Times New Roman" panose="02020603050405020304" pitchFamily="18" charset="0"/>
                <a:cs typeface="Times New Roman" panose="02020603050405020304" pitchFamily="18" charset="0"/>
              </a:rPr>
              <a:t>m</a:t>
            </a:r>
            <a:r>
              <a:rPr lang="en-US" sz="2400" b="1" baseline="-25000" dirty="0" err="1">
                <a:solidFill>
                  <a:srgbClr val="7030A0"/>
                </a:solidFill>
                <a:latin typeface="Times New Roman" panose="02020603050405020304" pitchFamily="18" charset="0"/>
                <a:cs typeface="Times New Roman" panose="02020603050405020304" pitchFamily="18" charset="0"/>
              </a:rPr>
              <a:t>o</a:t>
            </a:r>
            <a:r>
              <a:rPr lang="en-US" sz="2400" b="1" dirty="0">
                <a:solidFill>
                  <a:srgbClr val="7030A0"/>
                </a:solidFill>
                <a:latin typeface="Times New Roman" panose="02020603050405020304" pitchFamily="18" charset="0"/>
                <a:cs typeface="Times New Roman" panose="02020603050405020304" pitchFamily="18" charset="0"/>
              </a:rPr>
              <a:t>(C</a:t>
            </a:r>
            <a:r>
              <a:rPr lang="en-US" sz="2400" b="1" baseline="-25000" dirty="0">
                <a:solidFill>
                  <a:srgbClr val="7030A0"/>
                </a:solidFill>
                <a:latin typeface="Times New Roman" panose="02020603050405020304" pitchFamily="18" charset="0"/>
                <a:cs typeface="Times New Roman" panose="02020603050405020304" pitchFamily="18" charset="0"/>
              </a:rPr>
              <a:t>3</a:t>
            </a:r>
            <a:r>
              <a:rPr lang="en-US" sz="2400" b="1" dirty="0">
                <a:solidFill>
                  <a:srgbClr val="7030A0"/>
                </a:solidFill>
                <a:latin typeface="Times New Roman" panose="02020603050405020304" pitchFamily="18" charset="0"/>
                <a:cs typeface="Times New Roman" panose="02020603050405020304" pitchFamily="18" charset="0"/>
              </a:rPr>
              <a:t>H</a:t>
            </a:r>
            <a:r>
              <a:rPr lang="en-US" sz="2400" b="1" baseline="-25000" dirty="0">
                <a:solidFill>
                  <a:srgbClr val="7030A0"/>
                </a:solidFill>
                <a:latin typeface="Times New Roman" panose="02020603050405020304" pitchFamily="18" charset="0"/>
                <a:cs typeface="Times New Roman" panose="02020603050405020304" pitchFamily="18" charset="0"/>
              </a:rPr>
              <a:t>8</a:t>
            </a:r>
            <a:r>
              <a:rPr lang="en-US" sz="2400" b="1" dirty="0">
                <a:solidFill>
                  <a:srgbClr val="7030A0"/>
                </a:solidFill>
                <a:latin typeface="Times New Roman" panose="02020603050405020304" pitchFamily="18" charset="0"/>
                <a:cs typeface="Times New Roman" panose="02020603050405020304" pitchFamily="18" charset="0"/>
              </a:rPr>
              <a:t>) = 4 mol *44 g/mol = 176 g</a:t>
            </a:r>
          </a:p>
          <a:p>
            <a:pPr marL="0" indent="0" algn="just">
              <a:lnSpc>
                <a:spcPct val="150000"/>
              </a:lnSpc>
              <a:buNone/>
            </a:pPr>
            <a:r>
              <a:rPr lang="en-US" sz="2400" b="1" dirty="0" err="1">
                <a:solidFill>
                  <a:srgbClr val="7030A0"/>
                </a:solidFill>
                <a:latin typeface="Times New Roman" panose="02020603050405020304" pitchFamily="18" charset="0"/>
                <a:cs typeface="Times New Roman" panose="02020603050405020304" pitchFamily="18" charset="0"/>
              </a:rPr>
              <a:t>m</a:t>
            </a:r>
            <a:r>
              <a:rPr lang="en-US" sz="2400" b="1" baseline="-25000" dirty="0" err="1">
                <a:solidFill>
                  <a:srgbClr val="7030A0"/>
                </a:solidFill>
                <a:latin typeface="Times New Roman" panose="02020603050405020304" pitchFamily="18" charset="0"/>
                <a:cs typeface="Times New Roman" panose="02020603050405020304" pitchFamily="18" charset="0"/>
              </a:rPr>
              <a:t>o</a:t>
            </a:r>
            <a:r>
              <a:rPr lang="en-US" sz="2400" b="1" dirty="0">
                <a:solidFill>
                  <a:srgbClr val="7030A0"/>
                </a:solidFill>
                <a:latin typeface="Times New Roman" panose="02020603050405020304" pitchFamily="18" charset="0"/>
                <a:cs typeface="Times New Roman" panose="02020603050405020304" pitchFamily="18" charset="0"/>
              </a:rPr>
              <a:t>(O</a:t>
            </a:r>
            <a:r>
              <a:rPr lang="en-US" sz="2400" b="1" baseline="-25000" dirty="0">
                <a:solidFill>
                  <a:srgbClr val="7030A0"/>
                </a:solidFill>
                <a:latin typeface="Times New Roman" panose="02020603050405020304" pitchFamily="18" charset="0"/>
                <a:cs typeface="Times New Roman" panose="02020603050405020304" pitchFamily="18" charset="0"/>
              </a:rPr>
              <a:t>2</a:t>
            </a:r>
            <a:r>
              <a:rPr lang="en-US" sz="2400" b="1" dirty="0">
                <a:solidFill>
                  <a:srgbClr val="7030A0"/>
                </a:solidFill>
                <a:latin typeface="Times New Roman" panose="02020603050405020304" pitchFamily="18" charset="0"/>
                <a:cs typeface="Times New Roman" panose="02020603050405020304" pitchFamily="18" charset="0"/>
              </a:rPr>
              <a:t>) = 25 mol* 32 g/mol = 800 g</a:t>
            </a:r>
          </a:p>
          <a:p>
            <a:pPr marL="0" indent="0" algn="just">
              <a:lnSpc>
                <a:spcPct val="150000"/>
              </a:lnSpc>
              <a:buNone/>
            </a:pPr>
            <a:endParaRPr lang="en-US" sz="2400" b="1" dirty="0">
              <a:solidFill>
                <a:srgbClr val="7030A0"/>
              </a:solidFill>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686E8AE2-963D-DDEF-502E-2ABDF0E5BD88}"/>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BA5BD13-1D56-9B5D-AE69-DA6B48D57377}"/>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ECD29DF-1384-5938-1625-CCE8063DE74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62240376"/>
      </p:ext>
    </p:extLst>
  </p:cSld>
  <p:clrMapOvr>
    <a:masterClrMapping/>
  </p:clrMapOvr>
  <mc:AlternateContent xmlns:mc="http://schemas.openxmlformats.org/markup-compatibility/2006" xmlns:p14="http://schemas.microsoft.com/office/powerpoint/2010/main">
    <mc:Choice Requires="p14">
      <p:transition spd="slow" p14:dur="2000" advTm="110762"/>
    </mc:Choice>
    <mc:Fallback xmlns="">
      <p:transition spd="slow" advTm="110762"/>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552E0-F8C3-9C80-95DC-F4882DC404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3B459A-EAA1-F4CA-EC19-354C7F2DBBD5}"/>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3ECEABD0-B39E-F61E-3956-284DED483F51}"/>
              </a:ext>
            </a:extLst>
          </p:cNvPr>
          <p:cNvSpPr>
            <a:spLocks noGrp="1"/>
          </p:cNvSpPr>
          <p:nvPr>
            <p:ph idx="1"/>
          </p:nvPr>
        </p:nvSpPr>
        <p:spPr>
          <a:xfrm>
            <a:off x="374375" y="950602"/>
            <a:ext cx="11651974" cy="501128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Total mass in the inputs stream = 176 + 800 = 976 g</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Mass of outputs stream ( products &amp; unconverted reactant): </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m(CO</a:t>
            </a:r>
            <a:r>
              <a:rPr lang="en-US" sz="2400" b="1" baseline="-25000" dirty="0">
                <a:solidFill>
                  <a:srgbClr val="7030A0"/>
                </a:solidFill>
                <a:latin typeface="Times New Roman" panose="02020603050405020304" pitchFamily="18" charset="0"/>
                <a:cs typeface="Times New Roman" panose="02020603050405020304" pitchFamily="18" charset="0"/>
              </a:rPr>
              <a:t>2</a:t>
            </a:r>
            <a:r>
              <a:rPr lang="en-US" sz="2400" b="1" dirty="0">
                <a:solidFill>
                  <a:srgbClr val="7030A0"/>
                </a:solidFill>
                <a:latin typeface="Times New Roman" panose="02020603050405020304" pitchFamily="18" charset="0"/>
                <a:cs typeface="Times New Roman" panose="02020603050405020304" pitchFamily="18" charset="0"/>
              </a:rPr>
              <a:t>) = 12 mol *44 g/mol = 528 g</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m(H</a:t>
            </a:r>
            <a:r>
              <a:rPr lang="en-US" sz="2400" b="1" baseline="-25000" dirty="0">
                <a:solidFill>
                  <a:srgbClr val="7030A0"/>
                </a:solidFill>
                <a:latin typeface="Times New Roman" panose="02020603050405020304" pitchFamily="18" charset="0"/>
                <a:cs typeface="Times New Roman" panose="02020603050405020304" pitchFamily="18" charset="0"/>
              </a:rPr>
              <a:t>2</a:t>
            </a:r>
            <a:r>
              <a:rPr lang="en-US" sz="2400" b="1" dirty="0">
                <a:solidFill>
                  <a:srgbClr val="7030A0"/>
                </a:solidFill>
                <a:latin typeface="Times New Roman" panose="02020603050405020304" pitchFamily="18" charset="0"/>
                <a:cs typeface="Times New Roman" panose="02020603050405020304" pitchFamily="18" charset="0"/>
              </a:rPr>
              <a:t>O) = 16 mol *18 g/mol = 288 g</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m(O</a:t>
            </a:r>
            <a:r>
              <a:rPr lang="en-US" sz="2400" b="1" baseline="-25000" dirty="0">
                <a:solidFill>
                  <a:srgbClr val="7030A0"/>
                </a:solidFill>
                <a:latin typeface="Times New Roman" panose="02020603050405020304" pitchFamily="18" charset="0"/>
                <a:cs typeface="Times New Roman" panose="02020603050405020304" pitchFamily="18" charset="0"/>
              </a:rPr>
              <a:t>2</a:t>
            </a:r>
            <a:r>
              <a:rPr lang="en-US" sz="2400" b="1" dirty="0">
                <a:solidFill>
                  <a:srgbClr val="7030A0"/>
                </a:solidFill>
                <a:latin typeface="Times New Roman" panose="02020603050405020304" pitchFamily="18" charset="0"/>
                <a:cs typeface="Times New Roman" panose="02020603050405020304" pitchFamily="18" charset="0"/>
              </a:rPr>
              <a:t>) = 5 mol* 32 g/mol = 160 g</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Total mass in the outputs stream  = 976 g</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results confirm that mass is conserved for combustion reaction.</a:t>
            </a: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D9FD1A9C-A1F2-602C-0E68-1A8974C8D041}"/>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C29A0BB3-0322-FC9E-AB48-2BC5E7B21F82}"/>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34BA302-6493-87E9-A3D4-5B00B59EFE9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1181411"/>
      </p:ext>
    </p:extLst>
  </p:cSld>
  <p:clrMapOvr>
    <a:masterClrMapping/>
  </p:clrMapOvr>
  <mc:AlternateContent xmlns:mc="http://schemas.openxmlformats.org/markup-compatibility/2006" xmlns:p14="http://schemas.microsoft.com/office/powerpoint/2010/main">
    <mc:Choice Requires="p14">
      <p:transition spd="slow" p14:dur="2000" advTm="99524"/>
    </mc:Choice>
    <mc:Fallback xmlns="">
      <p:transition spd="slow" advTm="99524"/>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46E5DA-CEC3-CD35-E793-399EC501AF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B00EAC-0471-2AB3-59BD-C62828777655}"/>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AB122929-C88F-BA34-C224-6364A81C9075}"/>
              </a:ext>
            </a:extLst>
          </p:cNvPr>
          <p:cNvSpPr>
            <a:spLocks noGrp="1"/>
          </p:cNvSpPr>
          <p:nvPr>
            <p:ph idx="1"/>
          </p:nvPr>
        </p:nvSpPr>
        <p:spPr>
          <a:xfrm>
            <a:off x="540025" y="950602"/>
            <a:ext cx="11337235" cy="5011288"/>
          </a:xfrm>
        </p:spPr>
        <p:txBody>
          <a:bodyPr>
            <a:normAutofit/>
          </a:bodyPr>
          <a:lstStyle/>
          <a:p>
            <a:pPr marL="0" indent="0">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#Q</a:t>
            </a:r>
            <a:r>
              <a:rPr lang="en-US" sz="2400" b="1" baseline="-25000" dirty="0">
                <a:solidFill>
                  <a:srgbClr val="7030A0"/>
                </a:solidFill>
                <a:latin typeface="Times New Roman" panose="02020603050405020304" pitchFamily="18" charset="0"/>
                <a:cs typeface="Times New Roman" panose="02020603050405020304" pitchFamily="18" charset="0"/>
              </a:rPr>
              <a:t>2</a:t>
            </a:r>
            <a:r>
              <a:rPr lang="en-US" sz="2400" b="1" dirty="0">
                <a:solidFill>
                  <a:srgbClr val="7030A0"/>
                </a:solidFill>
                <a:latin typeface="Times New Roman" panose="02020603050405020304" pitchFamily="18" charset="0"/>
                <a:cs typeface="Times New Roman" panose="02020603050405020304" pitchFamily="18" charset="0"/>
              </a:rPr>
              <a:t>, Answer:</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Given</a:t>
            </a:r>
            <a:r>
              <a:rPr lang="en-US" sz="2400" dirty="0">
                <a:latin typeface="Times New Roman" panose="02020603050405020304" pitchFamily="18" charset="0"/>
                <a:cs typeface="Times New Roman" panose="02020603050405020304" pitchFamily="18" charset="0"/>
              </a:rPr>
              <a:t>: Combustion of natural gas and oxygen with balanced reaction equations</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The reactants entering to a furnace as inputs: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Natural gas = methane + ethane</a:t>
            </a:r>
          </a:p>
          <a:p>
            <a:pPr marL="0" indent="0">
              <a:lnSpc>
                <a:spcPct val="150000"/>
              </a:lnSpc>
              <a:buNone/>
            </a:pPr>
            <a:r>
              <a:rPr lang="en-US" sz="2400" dirty="0">
                <a:latin typeface="Times New Roman" panose="02020603050405020304" pitchFamily="18" charset="0"/>
                <a:cs typeface="Times New Roman" panose="02020603050405020304" pitchFamily="18" charset="0"/>
              </a:rPr>
              <a:t>Natural gas = </a:t>
            </a:r>
            <a:r>
              <a:rPr lang="en-US" sz="2400" b="1" dirty="0">
                <a:solidFill>
                  <a:srgbClr val="7030A0"/>
                </a:solidFill>
                <a:latin typeface="Times New Roman" panose="02020603050405020304" pitchFamily="18" charset="0"/>
                <a:cs typeface="Times New Roman" panose="02020603050405020304" pitchFamily="18" charset="0"/>
              </a:rPr>
              <a:t>100 mol</a:t>
            </a:r>
          </a:p>
          <a:p>
            <a:pPr marL="0" indent="0">
              <a:lnSpc>
                <a:spcPct val="150000"/>
              </a:lnSpc>
              <a:buNone/>
            </a:pPr>
            <a:r>
              <a:rPr lang="en-US" sz="2400" dirty="0">
                <a:latin typeface="Times New Roman" panose="02020603050405020304" pitchFamily="18" charset="0"/>
                <a:cs typeface="Times New Roman" panose="02020603050405020304" pitchFamily="18" charset="0"/>
              </a:rPr>
              <a:t>Methane = 90 % of natural gas = 0.9* 100 = </a:t>
            </a:r>
            <a:r>
              <a:rPr lang="en-US" sz="2400" b="1" dirty="0">
                <a:solidFill>
                  <a:srgbClr val="7030A0"/>
                </a:solidFill>
                <a:latin typeface="Times New Roman" panose="02020603050405020304" pitchFamily="18" charset="0"/>
                <a:cs typeface="Times New Roman" panose="02020603050405020304" pitchFamily="18" charset="0"/>
              </a:rPr>
              <a:t>90 mol</a:t>
            </a:r>
          </a:p>
          <a:p>
            <a:pPr marL="0" indent="0">
              <a:lnSpc>
                <a:spcPct val="150000"/>
              </a:lnSpc>
              <a:buNone/>
            </a:pPr>
            <a:r>
              <a:rPr lang="en-US" sz="2400" dirty="0">
                <a:latin typeface="Times New Roman" panose="02020603050405020304" pitchFamily="18" charset="0"/>
                <a:cs typeface="Times New Roman" panose="02020603050405020304" pitchFamily="18" charset="0"/>
              </a:rPr>
              <a:t>Ethane = 10 % of natural gas = 0.1*100 = </a:t>
            </a:r>
            <a:r>
              <a:rPr lang="en-US" sz="2400" b="1" dirty="0">
                <a:solidFill>
                  <a:srgbClr val="7030A0"/>
                </a:solidFill>
                <a:latin typeface="Times New Roman" panose="02020603050405020304" pitchFamily="18" charset="0"/>
                <a:cs typeface="Times New Roman" panose="02020603050405020304" pitchFamily="18" charset="0"/>
              </a:rPr>
              <a:t>10 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20% of excess air is supplied to a furnace for burning natural gas. </a:t>
            </a: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44ACEC83-8991-4E28-90E4-01622A08B076}"/>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D411DF1-10AC-5331-B09D-39F2315E2911}"/>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13FFA4E-0560-3815-4404-AFE6BFE2C9A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24794509"/>
      </p:ext>
    </p:extLst>
  </p:cSld>
  <p:clrMapOvr>
    <a:masterClrMapping/>
  </p:clrMapOvr>
  <mc:AlternateContent xmlns:mc="http://schemas.openxmlformats.org/markup-compatibility/2006" xmlns:p14="http://schemas.microsoft.com/office/powerpoint/2010/main">
    <mc:Choice Requires="p14">
      <p:transition spd="slow" p14:dur="2000" advTm="44508"/>
    </mc:Choice>
    <mc:Fallback xmlns="">
      <p:transition spd="slow" advTm="44508"/>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584E6-6158-C753-70EB-5CEAAB2869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009341-F0AF-D8E4-7969-910A5565F93F}"/>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0F0BDCA-FC07-9636-065F-5B656E6FA29F}"/>
                  </a:ext>
                </a:extLst>
              </p:cNvPr>
              <p:cNvSpPr>
                <a:spLocks noGrp="1"/>
              </p:cNvSpPr>
              <p:nvPr>
                <p:ph idx="1"/>
              </p:nvPr>
            </p:nvSpPr>
            <p:spPr>
              <a:xfrm>
                <a:off x="540025" y="950602"/>
                <a:ext cx="11337235" cy="5011288"/>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 excess air is the same as % excess oxygen.</a:t>
                </a:r>
              </a:p>
              <a:p>
                <a:pPr marL="0" indent="0">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Combustion reaction balanced equations are: </a:t>
                </a:r>
              </a:p>
              <a:p>
                <a:pPr marL="0" indent="0" algn="just">
                  <a:lnSpc>
                    <a:spcPct val="150000"/>
                  </a:lnSpc>
                  <a:buNone/>
                </a:pPr>
                <a14:m>
                  <m:oMath xmlns:m="http://schemas.openxmlformats.org/officeDocument/2006/math">
                    <m:r>
                      <m:rPr>
                        <m:sty m:val="p"/>
                      </m:rPr>
                      <a:rPr lang="en-US" sz="2400">
                        <a:latin typeface="Cambria Math" panose="02040503050406030204" pitchFamily="18" charset="0"/>
                        <a:cs typeface="Times New Roman" panose="02020603050405020304" pitchFamily="18" charset="0"/>
                      </a:rPr>
                      <m:t>C</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4</m:t>
                        </m:r>
                      </m:sub>
                    </m:sSub>
                    <m:r>
                      <a:rPr lang="en-US" sz="2400">
                        <a:latin typeface="Cambria Math" panose="02040503050406030204" pitchFamily="18" charset="0"/>
                        <a:cs typeface="Times New Roman" panose="02020603050405020304" pitchFamily="18" charset="0"/>
                      </a:rPr>
                      <m:t>+2</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O</m:t>
                        </m:r>
                      </m:e>
                      <m:sub>
                        <m:r>
                          <a:rPr lang="en-US" sz="2400">
                            <a:latin typeface="Cambria Math" panose="02040503050406030204" pitchFamily="18" charset="0"/>
                            <a:cs typeface="Times New Roman" panose="02020603050405020304" pitchFamily="18" charset="0"/>
                          </a:rPr>
                          <m:t>2</m:t>
                        </m:r>
                      </m:sub>
                    </m:sSub>
                    <m:r>
                      <a:rPr lang="en-US" sz="2400">
                        <a:latin typeface="Cambria Math" panose="02040503050406030204" pitchFamily="18" charset="0"/>
                        <a:ea typeface="Cambria Math" panose="02040503050406030204" pitchFamily="18" charset="0"/>
                        <a:cs typeface="Times New Roman" panose="02020603050405020304" pitchFamily="18" charset="0"/>
                      </a:rPr>
                      <m:t>→</m:t>
                    </m:r>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C</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O</m:t>
                        </m:r>
                      </m:e>
                      <m:sub>
                        <m:r>
                          <a:rPr lang="en-US" sz="240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a:latin typeface="Cambria Math" panose="02040503050406030204" pitchFamily="18" charset="0"/>
                        <a:ea typeface="Cambria Math" panose="02040503050406030204" pitchFamily="18" charset="0"/>
                        <a:cs typeface="Times New Roman" panose="02020603050405020304" pitchFamily="18" charset="0"/>
                      </a:rPr>
                      <m:t>+2</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H</m:t>
                        </m:r>
                      </m:e>
                      <m:sub>
                        <m:r>
                          <a:rPr lang="en-US" sz="2400">
                            <a:latin typeface="Cambria Math" panose="02040503050406030204" pitchFamily="18" charset="0"/>
                            <a:ea typeface="Cambria Math" panose="02040503050406030204" pitchFamily="18" charset="0"/>
                            <a:cs typeface="Times New Roman" panose="02020603050405020304" pitchFamily="18" charset="0"/>
                          </a:rPr>
                          <m:t>2</m:t>
                        </m:r>
                      </m:sub>
                    </m:sSub>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O</m:t>
                    </m:r>
                  </m:oMath>
                </a14:m>
                <a:r>
                  <a:rPr lang="en-US" sz="2400" dirty="0">
                    <a:latin typeface="Times New Roman" panose="02020603050405020304" pitchFamily="18" charset="0"/>
                    <a:cs typeface="Times New Roman" panose="02020603050405020304" pitchFamily="18" charset="0"/>
                  </a:rPr>
                  <a:t>                                                  </a:t>
                </a:r>
                <a:endParaRPr lang="en-US" sz="2400" dirty="0">
                  <a:highlight>
                    <a:srgbClr val="FFFF00"/>
                  </a:highlight>
                  <a:latin typeface="Times New Roman" panose="02020603050405020304" pitchFamily="18" charset="0"/>
                  <a:cs typeface="Times New Roman" panose="02020603050405020304" pitchFamily="18" charset="0"/>
                </a:endParaRP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a:rPr lang="en-US" sz="2400">
                            <a:latin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6</m:t>
                        </m:r>
                      </m:sub>
                    </m:sSub>
                    <m:r>
                      <a:rPr lang="en-US" sz="240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a:latin typeface="Cambria Math" panose="02040503050406030204" pitchFamily="18" charset="0"/>
                            <a:cs typeface="Times New Roman" panose="02020603050405020304" pitchFamily="18" charset="0"/>
                          </a:rPr>
                          <m:t>7</m:t>
                        </m:r>
                      </m:num>
                      <m:den>
                        <m:r>
                          <a:rPr lang="en-US" sz="2400">
                            <a:latin typeface="Cambria Math" panose="02040503050406030204" pitchFamily="18" charset="0"/>
                            <a:cs typeface="Times New Roman" panose="02020603050405020304" pitchFamily="18" charset="0"/>
                          </a:rPr>
                          <m:t>2</m:t>
                        </m:r>
                      </m:den>
                    </m:f>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O</m:t>
                        </m:r>
                      </m:e>
                      <m:sub>
                        <m:r>
                          <a:rPr lang="en-US" sz="2400">
                            <a:latin typeface="Cambria Math" panose="02040503050406030204" pitchFamily="18" charset="0"/>
                            <a:cs typeface="Times New Roman" panose="02020603050405020304" pitchFamily="18" charset="0"/>
                          </a:rPr>
                          <m:t>2</m:t>
                        </m:r>
                      </m:sub>
                    </m:sSub>
                    <m:r>
                      <a:rPr lang="en-US" sz="2400">
                        <a:latin typeface="Cambria Math" panose="02040503050406030204" pitchFamily="18" charset="0"/>
                        <a:ea typeface="Cambria Math" panose="02040503050406030204" pitchFamily="18" charset="0"/>
                        <a:cs typeface="Times New Roman" panose="02020603050405020304" pitchFamily="18" charset="0"/>
                      </a:rPr>
                      <m:t>→2</m:t>
                    </m:r>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C</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O</m:t>
                        </m:r>
                      </m:e>
                      <m:sub>
                        <m:r>
                          <a:rPr lang="en-US" sz="240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a:latin typeface="Cambria Math" panose="02040503050406030204" pitchFamily="18" charset="0"/>
                        <a:ea typeface="Cambria Math" panose="02040503050406030204" pitchFamily="18" charset="0"/>
                        <a:cs typeface="Times New Roman" panose="02020603050405020304" pitchFamily="18" charset="0"/>
                      </a:rPr>
                      <m:t>+3</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H</m:t>
                        </m:r>
                      </m:e>
                      <m:sub>
                        <m:r>
                          <a:rPr lang="en-US" sz="2400">
                            <a:latin typeface="Cambria Math" panose="02040503050406030204" pitchFamily="18" charset="0"/>
                            <a:ea typeface="Cambria Math" panose="02040503050406030204" pitchFamily="18" charset="0"/>
                            <a:cs typeface="Times New Roman" panose="02020603050405020304" pitchFamily="18" charset="0"/>
                          </a:rPr>
                          <m:t>2</m:t>
                        </m:r>
                      </m:sub>
                    </m:sSub>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O</m:t>
                    </m:r>
                  </m:oMath>
                </a14:m>
                <a:r>
                  <a:rPr lang="en-US" sz="2400" dirty="0">
                    <a:latin typeface="Times New Roman" panose="02020603050405020304" pitchFamily="18" charset="0"/>
                    <a:cs typeface="Times New Roman" panose="02020603050405020304" pitchFamily="18" charset="0"/>
                  </a:rPr>
                  <a:t>                                               </a:t>
                </a:r>
                <a:endParaRPr lang="en-US" sz="2400" dirty="0">
                  <a:highlight>
                    <a:srgbClr val="FFFF00"/>
                  </a:highlight>
                  <a:latin typeface="Times New Roman" panose="02020603050405020304" pitchFamily="18" charset="0"/>
                  <a:cs typeface="Times New Roman" panose="02020603050405020304" pitchFamily="18" charset="0"/>
                </a:endParaRPr>
              </a:p>
              <a:p>
                <a:pPr marL="0" indent="0">
                  <a:lnSpc>
                    <a:spcPct val="150000"/>
                  </a:lnSpc>
                  <a:buNone/>
                </a:pPr>
                <a:r>
                  <a:rPr lang="en-US" sz="2400" b="1" dirty="0">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(a) the extent of reactions, and (b) the remaining amounts of components after combustion reactions.</a:t>
                </a:r>
              </a:p>
              <a:p>
                <a:pPr marL="0" indent="0">
                  <a:lnSpc>
                    <a:spcPct val="150000"/>
                  </a:lnSpc>
                  <a:buNone/>
                </a:pPr>
                <a:r>
                  <a:rPr lang="en-US" sz="2400" b="1" dirty="0">
                    <a:latin typeface="Times New Roman" panose="02020603050405020304" pitchFamily="18" charset="0"/>
                    <a:cs typeface="Times New Roman" panose="02020603050405020304" pitchFamily="18" charset="0"/>
                  </a:rPr>
                  <a:t>Assumption: </a:t>
                </a:r>
                <a:r>
                  <a:rPr lang="en-US" sz="2400" dirty="0">
                    <a:latin typeface="Times New Roman" panose="02020603050405020304" pitchFamily="18" charset="0"/>
                    <a:cs typeface="Times New Roman" panose="02020603050405020304" pitchFamily="18" charset="0"/>
                  </a:rPr>
                  <a:t>It is assumed that complete combustion of natural gas.</a:t>
                </a:r>
              </a:p>
            </p:txBody>
          </p:sp>
        </mc:Choice>
        <mc:Fallback xmlns="">
          <p:sp>
            <p:nvSpPr>
              <p:cNvPr id="3" name="Content Placeholder 2">
                <a:extLst>
                  <a:ext uri="{FF2B5EF4-FFF2-40B4-BE49-F238E27FC236}">
                    <a16:creationId xmlns:a16="http://schemas.microsoft.com/office/drawing/2014/main" id="{70F0BDCA-FC07-9636-065F-5B656E6FA29F}"/>
                  </a:ext>
                </a:extLst>
              </p:cNvPr>
              <p:cNvSpPr>
                <a:spLocks noGrp="1" noRot="1" noChangeAspect="1" noMove="1" noResize="1" noEditPoints="1" noAdjustHandles="1" noChangeArrowheads="1" noChangeShapeType="1" noTextEdit="1"/>
              </p:cNvSpPr>
              <p:nvPr>
                <p:ph idx="1"/>
              </p:nvPr>
            </p:nvSpPr>
            <p:spPr>
              <a:xfrm>
                <a:off x="540025" y="950602"/>
                <a:ext cx="11337235" cy="5011288"/>
              </a:xfrm>
              <a:blipFill>
                <a:blip r:embed="rId4"/>
                <a:stretch>
                  <a:fillRect l="-861"/>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13CC668D-2DC3-4981-6112-024923A24149}"/>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C2850F8-90D8-A982-07AA-0B2CE426B8C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877E6E1-E0CB-53DE-8461-BF91ECF3797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70003151"/>
      </p:ext>
    </p:extLst>
  </p:cSld>
  <p:clrMapOvr>
    <a:masterClrMapping/>
  </p:clrMapOvr>
  <mc:AlternateContent xmlns:mc="http://schemas.openxmlformats.org/markup-compatibility/2006" xmlns:p14="http://schemas.microsoft.com/office/powerpoint/2010/main">
    <mc:Choice Requires="p14">
      <p:transition spd="slow" p14:dur="2000" advTm="50364"/>
    </mc:Choice>
    <mc:Fallback xmlns="">
      <p:transition spd="slow" advTm="50364"/>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48A0C-9D44-D21F-F4CB-CAFBAA74B0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6DC923-926A-D7F4-02F1-0B6427A21F15}"/>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ED8CE31E-0D20-5AE4-C476-EF586FB1C488}"/>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From combustion reaction balanced equation </a:t>
            </a:r>
            <a:r>
              <a:rPr lang="en-US" sz="2400" b="1" dirty="0">
                <a:latin typeface="Times New Roman" panose="02020603050405020304" pitchFamily="18" charset="0"/>
                <a:cs typeface="Times New Roman" panose="02020603050405020304" pitchFamily="18" charset="0"/>
              </a:rPr>
              <a:t>(6.13), 1</a:t>
            </a:r>
            <a:r>
              <a:rPr lang="en-US" sz="2400" dirty="0">
                <a:latin typeface="Times New Roman" panose="02020603050405020304" pitchFamily="18" charset="0"/>
                <a:cs typeface="Times New Roman" panose="02020603050405020304" pitchFamily="18" charset="0"/>
              </a:rPr>
              <a:t> mol of methane needs </a:t>
            </a:r>
            <a:r>
              <a:rPr lang="en-US" sz="2400" b="1"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mol of oxygen, which indicates the moles ratio of </a:t>
            </a:r>
            <a:r>
              <a:rPr lang="en-US" sz="2400" b="1" dirty="0">
                <a:solidFill>
                  <a:srgbClr val="7030A0"/>
                </a:solidFill>
                <a:latin typeface="Times New Roman" panose="02020603050405020304" pitchFamily="18" charset="0"/>
                <a:cs typeface="Times New Roman" panose="02020603050405020304" pitchFamily="18" charset="0"/>
              </a:rPr>
              <a:t>oxygen to methane </a:t>
            </a:r>
            <a:r>
              <a:rPr lang="en-US" sz="2400" dirty="0">
                <a:latin typeface="Times New Roman" panose="02020603050405020304" pitchFamily="18" charset="0"/>
                <a:cs typeface="Times New Roman" panose="02020603050405020304" pitchFamily="18" charset="0"/>
              </a:rPr>
              <a:t>is </a:t>
            </a:r>
            <a:r>
              <a:rPr lang="en-US" sz="2400" b="1" dirty="0">
                <a:solidFill>
                  <a:srgbClr val="7030A0"/>
                </a:solidFill>
                <a:latin typeface="Times New Roman" panose="02020603050405020304" pitchFamily="18" charset="0"/>
                <a:cs typeface="Times New Roman" panose="02020603050405020304" pitchFamily="18" charset="0"/>
              </a:rPr>
              <a:t>2:1</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Similarly, from combustion reaction balanced equation </a:t>
            </a:r>
            <a:r>
              <a:rPr lang="en-US" sz="2400" b="1" dirty="0">
                <a:latin typeface="Times New Roman" panose="02020603050405020304" pitchFamily="18" charset="0"/>
                <a:cs typeface="Times New Roman" panose="02020603050405020304" pitchFamily="18" charset="0"/>
              </a:rPr>
              <a:t>(6.14), 1</a:t>
            </a:r>
            <a:r>
              <a:rPr lang="en-US" sz="2400" dirty="0">
                <a:latin typeface="Times New Roman" panose="02020603050405020304" pitchFamily="18" charset="0"/>
                <a:cs typeface="Times New Roman" panose="02020603050405020304" pitchFamily="18" charset="0"/>
              </a:rPr>
              <a:t> mol of ethane needs </a:t>
            </a:r>
            <a:r>
              <a:rPr lang="en-US" sz="2400" b="1" dirty="0">
                <a:latin typeface="Times New Roman" panose="02020603050405020304" pitchFamily="18" charset="0"/>
                <a:cs typeface="Times New Roman" panose="02020603050405020304" pitchFamily="18" charset="0"/>
              </a:rPr>
              <a:t>3.5 </a:t>
            </a:r>
            <a:r>
              <a:rPr lang="en-US" sz="2400" dirty="0">
                <a:latin typeface="Times New Roman" panose="02020603050405020304" pitchFamily="18" charset="0"/>
                <a:cs typeface="Times New Roman" panose="02020603050405020304" pitchFamily="18" charset="0"/>
              </a:rPr>
              <a:t>mol of oxygen, which indicates the moles ratio of </a:t>
            </a:r>
            <a:r>
              <a:rPr lang="en-US" sz="2400" b="1" dirty="0">
                <a:solidFill>
                  <a:srgbClr val="7030A0"/>
                </a:solidFill>
                <a:latin typeface="Times New Roman" panose="02020603050405020304" pitchFamily="18" charset="0"/>
                <a:cs typeface="Times New Roman" panose="02020603050405020304" pitchFamily="18" charset="0"/>
              </a:rPr>
              <a:t>oxygen to ethane </a:t>
            </a:r>
            <a:r>
              <a:rPr lang="en-US" sz="2400" dirty="0">
                <a:latin typeface="Times New Roman" panose="02020603050405020304" pitchFamily="18" charset="0"/>
                <a:cs typeface="Times New Roman" panose="02020603050405020304" pitchFamily="18" charset="0"/>
              </a:rPr>
              <a:t>is </a:t>
            </a:r>
            <a:r>
              <a:rPr lang="en-US" sz="2400" b="1" dirty="0">
                <a:solidFill>
                  <a:srgbClr val="7030A0"/>
                </a:solidFill>
                <a:latin typeface="Times New Roman" panose="02020603050405020304" pitchFamily="18" charset="0"/>
                <a:cs typeface="Times New Roman" panose="02020603050405020304" pitchFamily="18" charset="0"/>
              </a:rPr>
              <a:t>3.5:1</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But it is given that 20% excess oxygen is supplied to the furnace.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a:t>
            </a:r>
            <a:r>
              <a:rPr lang="en-US" sz="2400" b="1" dirty="0">
                <a:latin typeface="Times New Roman" panose="02020603050405020304" pitchFamily="18" charset="0"/>
                <a:cs typeface="Times New Roman" panose="02020603050405020304" pitchFamily="18" charset="0"/>
              </a:rPr>
              <a:t>90 mol </a:t>
            </a:r>
            <a:r>
              <a:rPr lang="en-US" sz="2400" dirty="0">
                <a:latin typeface="Times New Roman" panose="02020603050405020304" pitchFamily="18" charset="0"/>
                <a:cs typeface="Times New Roman" panose="02020603050405020304" pitchFamily="18" charset="0"/>
              </a:rPr>
              <a:t>methane, the oxygen feed = 2*90 *1.2 = </a:t>
            </a:r>
            <a:r>
              <a:rPr lang="en-US" sz="2400" b="1" dirty="0">
                <a:solidFill>
                  <a:srgbClr val="7030A0"/>
                </a:solidFill>
                <a:latin typeface="Times New Roman" panose="02020603050405020304" pitchFamily="18" charset="0"/>
                <a:cs typeface="Times New Roman" panose="02020603050405020304" pitchFamily="18" charset="0"/>
              </a:rPr>
              <a:t>216 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a:t>
            </a:r>
            <a:r>
              <a:rPr lang="en-US" sz="2400" b="1" dirty="0">
                <a:latin typeface="Times New Roman" panose="02020603050405020304" pitchFamily="18" charset="0"/>
                <a:cs typeface="Times New Roman" panose="02020603050405020304" pitchFamily="18" charset="0"/>
              </a:rPr>
              <a:t>10 mol </a:t>
            </a:r>
            <a:r>
              <a:rPr lang="en-US" sz="2400" dirty="0">
                <a:latin typeface="Times New Roman" panose="02020603050405020304" pitchFamily="18" charset="0"/>
                <a:cs typeface="Times New Roman" panose="02020603050405020304" pitchFamily="18" charset="0"/>
              </a:rPr>
              <a:t>of ethane, the oxygen feed = 3.5*10*1.2 = </a:t>
            </a:r>
            <a:r>
              <a:rPr lang="en-US" sz="2400" b="1" dirty="0">
                <a:solidFill>
                  <a:srgbClr val="7030A0"/>
                </a:solidFill>
                <a:latin typeface="Times New Roman" panose="02020603050405020304" pitchFamily="18" charset="0"/>
                <a:cs typeface="Times New Roman" panose="02020603050405020304" pitchFamily="18" charset="0"/>
              </a:rPr>
              <a:t>42 mol</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n</a:t>
            </a:r>
            <a:r>
              <a:rPr lang="en-US" sz="2400" b="1" baseline="-25000" dirty="0">
                <a:solidFill>
                  <a:srgbClr val="7030A0"/>
                </a:solidFill>
                <a:latin typeface="Times New Roman" panose="02020603050405020304" pitchFamily="18" charset="0"/>
                <a:cs typeface="Times New Roman" panose="02020603050405020304" pitchFamily="18" charset="0"/>
              </a:rPr>
              <a:t>o</a:t>
            </a:r>
            <a:r>
              <a:rPr lang="en-US" sz="2400" b="1" dirty="0">
                <a:solidFill>
                  <a:srgbClr val="7030A0"/>
                </a:solidFill>
                <a:latin typeface="Times New Roman" panose="02020603050405020304" pitchFamily="18" charset="0"/>
                <a:cs typeface="Times New Roman" panose="02020603050405020304" pitchFamily="18" charset="0"/>
              </a:rPr>
              <a:t>(O</a:t>
            </a:r>
            <a:r>
              <a:rPr lang="en-US" sz="2400" b="1" baseline="-25000" dirty="0">
                <a:solidFill>
                  <a:srgbClr val="7030A0"/>
                </a:solidFill>
                <a:latin typeface="Times New Roman" panose="02020603050405020304" pitchFamily="18" charset="0"/>
                <a:cs typeface="Times New Roman" panose="02020603050405020304" pitchFamily="18" charset="0"/>
              </a:rPr>
              <a:t>2</a:t>
            </a:r>
            <a:r>
              <a:rPr lang="en-US" sz="2400" b="1" dirty="0">
                <a:solidFill>
                  <a:srgbClr val="7030A0"/>
                </a:solidFill>
                <a:latin typeface="Times New Roman" panose="02020603050405020304" pitchFamily="18" charset="0"/>
                <a:cs typeface="Times New Roman" panose="02020603050405020304" pitchFamily="18" charset="0"/>
              </a:rPr>
              <a:t>) = 216 + 42 = 258 mol</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ACAAF431-CD3A-D528-1FF9-3C51AD68CCC8}"/>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B70879A-9231-C6EE-5D7E-E227BF22720B}"/>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2CBB12A-6E8C-9623-6AE6-FC81142AF16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27405896"/>
      </p:ext>
    </p:extLst>
  </p:cSld>
  <p:clrMapOvr>
    <a:masterClrMapping/>
  </p:clrMapOvr>
  <mc:AlternateContent xmlns:mc="http://schemas.openxmlformats.org/markup-compatibility/2006" xmlns:p14="http://schemas.microsoft.com/office/powerpoint/2010/main">
    <mc:Choice Requires="p14">
      <p:transition spd="slow" p14:dur="2000" advTm="68372"/>
    </mc:Choice>
    <mc:Fallback xmlns="">
      <p:transition spd="slow" advTm="68372"/>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092D5-BE08-335E-37D6-604C5F19A25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2A0888-1E7D-145E-6EC3-DB63D64975CE}"/>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7673BBB9-3FA2-C68E-6813-5BB84DDADA64}"/>
                  </a:ext>
                </a:extLst>
              </p:cNvPr>
              <p:cNvSpPr>
                <a:spLocks noGrp="1"/>
              </p:cNvSpPr>
              <p:nvPr>
                <p:ph idx="1"/>
              </p:nvPr>
            </p:nvSpPr>
            <p:spPr>
              <a:xfrm>
                <a:off x="268357" y="950601"/>
                <a:ext cx="11608903" cy="5060631"/>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material balances for multiple combustion reactions are determined using equations </a:t>
                </a:r>
                <a:r>
                  <a:rPr lang="en-US" sz="2400" b="1" dirty="0">
                    <a:latin typeface="Times New Roman" panose="02020603050405020304" pitchFamily="18" charset="0"/>
                    <a:cs typeface="Times New Roman" panose="02020603050405020304" pitchFamily="18" charset="0"/>
                  </a:rPr>
                  <a:t>(6.19-6.23):</a:t>
                </a:r>
              </a:p>
              <a:p>
                <a:pPr marL="0" indent="0">
                  <a:lnSpc>
                    <a:spcPct val="150000"/>
                  </a:lnSpc>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i</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CH</m:t>
                    </m:r>
                    <m:r>
                      <m:rPr>
                        <m:nor/>
                      </m:rPr>
                      <a:rPr lang="en-US" sz="2400" b="0" i="0" baseline="-25000" dirty="0" smtClean="0">
                        <a:latin typeface="Times New Roman" panose="02020603050405020304" pitchFamily="18" charset="0"/>
                        <a:cs typeface="Times New Roman" panose="02020603050405020304" pitchFamily="18" charset="0"/>
                      </a:rPr>
                      <m:t>4</m:t>
                    </m:r>
                    <m:r>
                      <m:rPr>
                        <m:nor/>
                      </m:rPr>
                      <a:rPr lang="en-US" sz="2400" dirty="0">
                        <a:latin typeface="Times New Roman" panose="02020603050405020304" pitchFamily="18" charset="0"/>
                        <a:cs typeface="Times New Roman" panose="02020603050405020304" pitchFamily="18" charset="0"/>
                      </a:rPr>
                      <m:t>) =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CH</m:t>
                    </m:r>
                    <m:r>
                      <m:rPr>
                        <m:nor/>
                      </m:rPr>
                      <a:rPr lang="en-US" sz="2400" b="0" i="0" baseline="-25000" dirty="0" smtClean="0">
                        <a:latin typeface="Times New Roman" panose="02020603050405020304" pitchFamily="18" charset="0"/>
                        <a:cs typeface="Times New Roman" panose="02020603050405020304" pitchFamily="18" charset="0"/>
                      </a:rPr>
                      <m:t>4</m:t>
                    </m:r>
                    <m:r>
                      <m:rPr>
                        <m:nor/>
                      </m:rPr>
                      <a:rPr lang="en-US" sz="2400" dirty="0">
                        <a:latin typeface="Times New Roman" panose="02020603050405020304" pitchFamily="18" charset="0"/>
                        <a:cs typeface="Times New Roman" panose="02020603050405020304" pitchFamily="18" charset="0"/>
                      </a:rPr>
                      <m:t>) − </m:t>
                    </m:r>
                    <m:sSub>
                      <m:sSubPr>
                        <m:ctrlPr>
                          <a:rPr lang="en-US" sz="2400" i="1" dirty="0" smtClean="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b="0" i="1" dirty="0" smtClean="0">
                            <a:latin typeface="Cambria Math" panose="02040503050406030204" pitchFamily="18" charset="0"/>
                            <a:cs typeface="Times New Roman" panose="02020603050405020304" pitchFamily="18" charset="0"/>
                          </a:rPr>
                          <m:t>1</m:t>
                        </m:r>
                      </m:sub>
                    </m:sSub>
                    <m:r>
                      <m:rPr>
                        <m:nor/>
                      </m:rPr>
                      <a:rPr lang="en-US" sz="2400" dirty="0">
                        <a:latin typeface="Times New Roman" panose="02020603050405020304" pitchFamily="18" charset="0"/>
                        <a:cs typeface="Times New Roman" panose="02020603050405020304" pitchFamily="18" charset="0"/>
                      </a:rPr>
                      <m:t> = </m:t>
                    </m:r>
                    <m:r>
                      <m:rPr>
                        <m:nor/>
                      </m:rPr>
                      <a:rPr lang="en-US" sz="2400" b="0" i="0" dirty="0" smtClean="0">
                        <a:latin typeface="Times New Roman" panose="02020603050405020304" pitchFamily="18" charset="0"/>
                        <a:cs typeface="Times New Roman" panose="02020603050405020304" pitchFamily="18" charset="0"/>
                      </a:rPr>
                      <m:t>90</m:t>
                    </m:r>
                    <m:r>
                      <m:rPr>
                        <m:nor/>
                      </m:rPr>
                      <a:rPr lang="en-US" sz="2400" dirty="0">
                        <a:latin typeface="Times New Roman" panose="02020603050405020304" pitchFamily="18" charset="0"/>
                        <a:cs typeface="Times New Roman" panose="02020603050405020304" pitchFamily="18" charset="0"/>
                      </a:rPr>
                      <m:t> </m:t>
                    </m:r>
                    <m:r>
                      <a:rPr lang="en-US" sz="2400" i="1" dirty="0">
                        <a:latin typeface="Cambria Math" panose="02040503050406030204" pitchFamily="18" charset="0"/>
                        <a:cs typeface="Times New Roman" panose="02020603050405020304" pitchFamily="18" charset="0"/>
                      </a:rPr>
                      <m:t>–</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(6.19)</a:t>
                </a:r>
              </a:p>
              <a:p>
                <a:pPr marL="0" indent="0">
                  <a:lnSpc>
                    <a:spcPct val="150000"/>
                  </a:lnSpc>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i</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m:t>
                    </m:r>
                    <m:r>
                      <m:rPr>
                        <m:nor/>
                      </m:rPr>
                      <a:rPr lang="en-US" sz="2400" b="0" i="0" baseline="-25000" dirty="0" smtClean="0">
                        <a:latin typeface="Times New Roman" panose="02020603050405020304" pitchFamily="18" charset="0"/>
                        <a:cs typeface="Times New Roman" panose="02020603050405020304" pitchFamily="18" charset="0"/>
                      </a:rPr>
                      <m:t>2</m:t>
                    </m:r>
                    <m:r>
                      <m:rPr>
                        <m:nor/>
                      </m:rPr>
                      <a:rPr lang="en-US" sz="2400" dirty="0">
                        <a:latin typeface="Times New Roman" panose="02020603050405020304" pitchFamily="18" charset="0"/>
                        <a:cs typeface="Times New Roman" panose="02020603050405020304" pitchFamily="18" charset="0"/>
                      </a:rPr>
                      <m:t>H</m:t>
                    </m:r>
                    <m:r>
                      <m:rPr>
                        <m:nor/>
                      </m:rPr>
                      <a:rPr lang="en-US" sz="2400" b="0" i="0" baseline="-25000" dirty="0" smtClean="0">
                        <a:latin typeface="Times New Roman" panose="02020603050405020304" pitchFamily="18" charset="0"/>
                        <a:cs typeface="Times New Roman" panose="02020603050405020304" pitchFamily="18" charset="0"/>
                      </a:rPr>
                      <m:t>6</m:t>
                    </m:r>
                    <m:r>
                      <m:rPr>
                        <m:nor/>
                      </m:rPr>
                      <a:rPr lang="en-US" sz="2400" dirty="0">
                        <a:latin typeface="Times New Roman" panose="02020603050405020304" pitchFamily="18" charset="0"/>
                        <a:cs typeface="Times New Roman" panose="02020603050405020304" pitchFamily="18" charset="0"/>
                      </a:rPr>
                      <m:t>) =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m:t>
                    </m:r>
                    <m:r>
                      <m:rPr>
                        <m:nor/>
                      </m:rPr>
                      <a:rPr lang="en-US" sz="2400" b="0" i="0" baseline="-25000" dirty="0" smtClean="0">
                        <a:latin typeface="Times New Roman" panose="02020603050405020304" pitchFamily="18" charset="0"/>
                        <a:cs typeface="Times New Roman" panose="02020603050405020304" pitchFamily="18" charset="0"/>
                      </a:rPr>
                      <m:t>2</m:t>
                    </m:r>
                    <m:r>
                      <m:rPr>
                        <m:nor/>
                      </m:rPr>
                      <a:rPr lang="en-US" sz="2400" dirty="0">
                        <a:latin typeface="Times New Roman" panose="02020603050405020304" pitchFamily="18" charset="0"/>
                        <a:cs typeface="Times New Roman" panose="02020603050405020304" pitchFamily="18" charset="0"/>
                      </a:rPr>
                      <m:t>H</m:t>
                    </m:r>
                    <m:r>
                      <m:rPr>
                        <m:nor/>
                      </m:rPr>
                      <a:rPr lang="en-US" sz="2400" b="0" i="0" baseline="-25000" dirty="0" smtClean="0">
                        <a:latin typeface="Times New Roman" panose="02020603050405020304" pitchFamily="18" charset="0"/>
                        <a:cs typeface="Times New Roman" panose="02020603050405020304" pitchFamily="18" charset="0"/>
                      </a:rPr>
                      <m:t>6</m:t>
                    </m:r>
                    <m:r>
                      <m:rPr>
                        <m:nor/>
                      </m:rPr>
                      <a:rPr lang="en-US" sz="2400" dirty="0">
                        <a:latin typeface="Times New Roman" panose="02020603050405020304" pitchFamily="18" charset="0"/>
                        <a:cs typeface="Times New Roman" panose="02020603050405020304" pitchFamily="18" charset="0"/>
                      </a:rPr>
                      <m:t>) − </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b="0" i="1" dirty="0" smtClean="0">
                            <a:latin typeface="Cambria Math" panose="02040503050406030204" pitchFamily="18" charset="0"/>
                            <a:cs typeface="Times New Roman" panose="02020603050405020304" pitchFamily="18" charset="0"/>
                          </a:rPr>
                          <m:t>2</m:t>
                        </m:r>
                      </m:sub>
                    </m:sSub>
                    <m:r>
                      <m:rPr>
                        <m:nor/>
                      </m:rPr>
                      <a:rPr lang="en-US" sz="2400" dirty="0">
                        <a:latin typeface="Times New Roman" panose="02020603050405020304" pitchFamily="18" charset="0"/>
                        <a:cs typeface="Times New Roman" panose="02020603050405020304" pitchFamily="18" charset="0"/>
                      </a:rPr>
                      <m:t> = </m:t>
                    </m:r>
                    <m:r>
                      <m:rPr>
                        <m:nor/>
                      </m:rPr>
                      <a:rPr lang="en-US" sz="2400" b="0" i="0" dirty="0" smtClean="0">
                        <a:latin typeface="Times New Roman" panose="02020603050405020304" pitchFamily="18" charset="0"/>
                        <a:cs typeface="Times New Roman" panose="02020603050405020304" pitchFamily="18" charset="0"/>
                      </a:rPr>
                      <m:t>1</m:t>
                    </m:r>
                    <m:r>
                      <m:rPr>
                        <m:nor/>
                      </m:rPr>
                      <a:rPr lang="en-US" sz="2400" dirty="0">
                        <a:latin typeface="Times New Roman" panose="02020603050405020304" pitchFamily="18" charset="0"/>
                        <a:cs typeface="Times New Roman" panose="02020603050405020304" pitchFamily="18" charset="0"/>
                      </a:rPr>
                      <m:t>0 </m:t>
                    </m:r>
                    <m:r>
                      <a:rPr lang="en-US" sz="2400" i="1" dirty="0">
                        <a:latin typeface="Cambria Math" panose="02040503050406030204" pitchFamily="18" charset="0"/>
                        <a:cs typeface="Times New Roman" panose="02020603050405020304" pitchFamily="18" charset="0"/>
                      </a:rPr>
                      <m:t>–</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b="0" i="1" dirty="0" smtClean="0">
                            <a:latin typeface="Cambria Math" panose="02040503050406030204" pitchFamily="18" charset="0"/>
                            <a:cs typeface="Times New Roman" panose="02020603050405020304" pitchFamily="18" charset="0"/>
                          </a:rPr>
                          <m:t>2</m:t>
                        </m:r>
                      </m:sub>
                    </m:sSub>
                  </m:oMath>
                </a14:m>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(6.20)</a:t>
                </a:r>
              </a:p>
              <a:p>
                <a:pPr marL="0" indent="0">
                  <a:lnSpc>
                    <a:spcPct val="150000"/>
                  </a:lnSpc>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i</m:t>
                    </m:r>
                    <m:r>
                      <m:rPr>
                        <m:nor/>
                      </m:rPr>
                      <a:rPr lang="en-US" sz="2400" dirty="0">
                        <a:latin typeface="Times New Roman" panose="02020603050405020304" pitchFamily="18" charset="0"/>
                        <a:cs typeface="Times New Roman" panose="02020603050405020304" pitchFamily="18" charset="0"/>
                      </a:rPr>
                      <m:t>(</m:t>
                    </m:r>
                    <m:r>
                      <m:rPr>
                        <m:nor/>
                      </m:rPr>
                      <a:rPr lang="en-US" sz="2400" b="0" i="0" dirty="0" smtClean="0">
                        <a:latin typeface="Times New Roman" panose="02020603050405020304" pitchFamily="18" charset="0"/>
                        <a:cs typeface="Times New Roman" panose="02020603050405020304" pitchFamily="18" charset="0"/>
                      </a:rPr>
                      <m:t>O</m:t>
                    </m:r>
                    <m:r>
                      <m:rPr>
                        <m:nor/>
                      </m:rPr>
                      <a:rPr lang="en-US" sz="2400" b="0" i="0" baseline="-25000" dirty="0" smtClean="0">
                        <a:latin typeface="Times New Roman" panose="02020603050405020304" pitchFamily="18" charset="0"/>
                        <a:cs typeface="Times New Roman" panose="02020603050405020304" pitchFamily="18" charset="0"/>
                      </a:rPr>
                      <m:t>2</m:t>
                    </m:r>
                    <m:r>
                      <m:rPr>
                        <m:nor/>
                      </m:rPr>
                      <a:rPr lang="en-US" sz="2400" dirty="0">
                        <a:latin typeface="Times New Roman" panose="02020603050405020304" pitchFamily="18" charset="0"/>
                        <a:cs typeface="Times New Roman" panose="02020603050405020304" pitchFamily="18" charset="0"/>
                      </a:rPr>
                      <m:t>) =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b="0" i="0" dirty="0" smtClean="0">
                        <a:latin typeface="Times New Roman" panose="02020603050405020304" pitchFamily="18" charset="0"/>
                        <a:cs typeface="Times New Roman" panose="02020603050405020304" pitchFamily="18" charset="0"/>
                      </a:rPr>
                      <m:t>O</m:t>
                    </m:r>
                    <m:r>
                      <m:rPr>
                        <m:nor/>
                      </m:rPr>
                      <a:rPr lang="en-US" sz="2400" b="0" i="0" baseline="-25000" dirty="0" smtClean="0">
                        <a:latin typeface="Times New Roman" panose="02020603050405020304" pitchFamily="18" charset="0"/>
                        <a:cs typeface="Times New Roman" panose="02020603050405020304" pitchFamily="18" charset="0"/>
                      </a:rPr>
                      <m:t>2</m:t>
                    </m:r>
                    <m:r>
                      <m:rPr>
                        <m:nor/>
                      </m:rPr>
                      <a:rPr lang="en-US" sz="2400" dirty="0">
                        <a:latin typeface="Times New Roman" panose="02020603050405020304" pitchFamily="18" charset="0"/>
                        <a:cs typeface="Times New Roman" panose="02020603050405020304" pitchFamily="18" charset="0"/>
                      </a:rPr>
                      <m:t>) − </m:t>
                    </m:r>
                    <m:sSub>
                      <m:sSubPr>
                        <m:ctrlPr>
                          <a:rPr lang="en-US" sz="2400" i="1" dirty="0">
                            <a:latin typeface="Cambria Math" panose="02040503050406030204" pitchFamily="18" charset="0"/>
                            <a:cs typeface="Times New Roman" panose="02020603050405020304" pitchFamily="18" charset="0"/>
                          </a:rPr>
                        </m:ctrlPr>
                      </m:sSubPr>
                      <m:e>
                        <m:r>
                          <a:rPr lang="en-US" sz="2400" b="0" i="0" dirty="0" smtClean="0">
                            <a:latin typeface="Cambria Math" panose="02040503050406030204" pitchFamily="18" charset="0"/>
                            <a:cs typeface="Times New Roman" panose="02020603050405020304" pitchFamily="18" charset="0"/>
                          </a:rPr>
                          <m:t>2</m:t>
                        </m:r>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1</m:t>
                        </m:r>
                      </m:sub>
                    </m:sSub>
                    <m:r>
                      <a:rPr lang="en-US" sz="2400" b="0" i="1" dirty="0" smtClean="0">
                        <a:latin typeface="Cambria Math" panose="02040503050406030204" pitchFamily="18" charset="0"/>
                        <a:cs typeface="Times New Roman" panose="02020603050405020304" pitchFamily="18" charset="0"/>
                      </a:rPr>
                      <m:t>−3.5</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2</m:t>
                        </m:r>
                      </m:sub>
                    </m:sSub>
                    <m:r>
                      <m:rPr>
                        <m:nor/>
                      </m:rPr>
                      <a:rPr lang="en-US" sz="2400" dirty="0">
                        <a:latin typeface="Times New Roman" panose="02020603050405020304" pitchFamily="18" charset="0"/>
                        <a:cs typeface="Times New Roman" panose="02020603050405020304" pitchFamily="18" charset="0"/>
                      </a:rPr>
                      <m:t>= </m:t>
                    </m:r>
                    <m:r>
                      <m:rPr>
                        <m:nor/>
                      </m:rPr>
                      <a:rPr lang="en-US" sz="2400" b="0" i="0" dirty="0" smtClean="0">
                        <a:latin typeface="Times New Roman" panose="02020603050405020304" pitchFamily="18" charset="0"/>
                        <a:cs typeface="Times New Roman" panose="02020603050405020304" pitchFamily="18" charset="0"/>
                      </a:rPr>
                      <m:t>258</m:t>
                    </m:r>
                    <m:r>
                      <m:rPr>
                        <m:nor/>
                      </m:rPr>
                      <a:rPr lang="en-US" sz="2400" dirty="0" smtClean="0">
                        <a:latin typeface="Times New Roman" panose="02020603050405020304" pitchFamily="18" charset="0"/>
                        <a:cs typeface="Times New Roman" panose="02020603050405020304" pitchFamily="18" charset="0"/>
                      </a:rPr>
                      <m:t> </m:t>
                    </m:r>
                    <m:r>
                      <a:rPr lang="en-US" sz="2400" i="1" dirty="0">
                        <a:latin typeface="Cambria Math" panose="02040503050406030204" pitchFamily="18" charset="0"/>
                        <a:cs typeface="Times New Roman" panose="02020603050405020304" pitchFamily="18" charset="0"/>
                      </a:rPr>
                      <m:t>–</m:t>
                    </m:r>
                    <m:sSub>
                      <m:sSubPr>
                        <m:ctrlPr>
                          <a:rPr lang="en-US" sz="2400" i="1" dirty="0">
                            <a:latin typeface="Cambria Math" panose="02040503050406030204" pitchFamily="18" charset="0"/>
                            <a:cs typeface="Times New Roman" panose="02020603050405020304" pitchFamily="18" charset="0"/>
                          </a:rPr>
                        </m:ctrlPr>
                      </m:sSubPr>
                      <m:e>
                        <m:r>
                          <a:rPr lang="en-US" sz="2400" b="0" i="0" dirty="0" smtClean="0">
                            <a:latin typeface="Cambria Math" panose="02040503050406030204" pitchFamily="18" charset="0"/>
                            <a:cs typeface="Times New Roman" panose="02020603050405020304" pitchFamily="18" charset="0"/>
                          </a:rPr>
                          <m:t>2</m:t>
                        </m:r>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i="1" dirty="0">
                        <a:latin typeface="Cambria Math" panose="02040503050406030204" pitchFamily="18" charset="0"/>
                        <a:cs typeface="Times New Roman" panose="02020603050405020304" pitchFamily="18" charset="0"/>
                      </a:rPr>
                      <m:t>−3.5</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(6.21)</a:t>
                </a:r>
              </a:p>
              <a:p>
                <a:pPr marL="0" indent="0">
                  <a:lnSpc>
                    <a:spcPct val="150000"/>
                  </a:lnSpc>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i</m:t>
                    </m:r>
                    <m:r>
                      <m:rPr>
                        <m:nor/>
                      </m:rPr>
                      <a:rPr lang="en-US" sz="2400" dirty="0">
                        <a:latin typeface="Times New Roman" panose="02020603050405020304" pitchFamily="18" charset="0"/>
                        <a:cs typeface="Times New Roman" panose="02020603050405020304" pitchFamily="18" charset="0"/>
                      </a:rPr>
                      <m:t>(</m:t>
                    </m:r>
                    <m:r>
                      <m:rPr>
                        <m:nor/>
                      </m:rPr>
                      <a:rPr lang="en-US" sz="2400" b="0" i="0" dirty="0" smtClean="0">
                        <a:latin typeface="Times New Roman" panose="02020603050405020304" pitchFamily="18" charset="0"/>
                        <a:cs typeface="Times New Roman" panose="02020603050405020304" pitchFamily="18" charset="0"/>
                      </a:rPr>
                      <m:t>C</m:t>
                    </m:r>
                    <m:r>
                      <m:rPr>
                        <m:nor/>
                      </m:rPr>
                      <a:rPr lang="en-US" sz="2400" dirty="0">
                        <a:latin typeface="Times New Roman" panose="02020603050405020304" pitchFamily="18" charset="0"/>
                        <a:cs typeface="Times New Roman" panose="02020603050405020304" pitchFamily="18" charset="0"/>
                      </a:rPr>
                      <m:t>O</m:t>
                    </m:r>
                    <m:r>
                      <m:rPr>
                        <m:nor/>
                      </m:rPr>
                      <a:rPr lang="en-US" sz="2400" baseline="-25000" dirty="0">
                        <a:latin typeface="Times New Roman" panose="02020603050405020304" pitchFamily="18" charset="0"/>
                        <a:cs typeface="Times New Roman" panose="02020603050405020304" pitchFamily="18" charset="0"/>
                      </a:rPr>
                      <m:t>2</m:t>
                    </m:r>
                    <m:r>
                      <m:rPr>
                        <m:nor/>
                      </m:rPr>
                      <a:rPr lang="en-US" sz="2400" dirty="0">
                        <a:latin typeface="Times New Roman" panose="02020603050405020304" pitchFamily="18" charset="0"/>
                        <a:cs typeface="Times New Roman" panose="02020603050405020304" pitchFamily="18" charset="0"/>
                      </a:rPr>
                      <m:t>) =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b="0" i="0" dirty="0" smtClean="0">
                        <a:latin typeface="Times New Roman" panose="02020603050405020304" pitchFamily="18" charset="0"/>
                        <a:cs typeface="Times New Roman" panose="02020603050405020304" pitchFamily="18" charset="0"/>
                      </a:rPr>
                      <m:t>C</m:t>
                    </m:r>
                    <m:r>
                      <m:rPr>
                        <m:nor/>
                      </m:rPr>
                      <a:rPr lang="en-US" sz="2400" dirty="0">
                        <a:latin typeface="Times New Roman" panose="02020603050405020304" pitchFamily="18" charset="0"/>
                        <a:cs typeface="Times New Roman" panose="02020603050405020304" pitchFamily="18" charset="0"/>
                      </a:rPr>
                      <m:t>O</m:t>
                    </m:r>
                    <m:r>
                      <m:rPr>
                        <m:nor/>
                      </m:rPr>
                      <a:rPr lang="en-US" sz="2400" baseline="-25000" dirty="0">
                        <a:latin typeface="Times New Roman" panose="02020603050405020304" pitchFamily="18" charset="0"/>
                        <a:cs typeface="Times New Roman" panose="02020603050405020304" pitchFamily="18" charset="0"/>
                      </a:rPr>
                      <m:t>2</m:t>
                    </m:r>
                    <m:r>
                      <m:rPr>
                        <m:nor/>
                      </m:rPr>
                      <a:rPr lang="en-US" sz="2400" dirty="0">
                        <a:latin typeface="Times New Roman" panose="02020603050405020304" pitchFamily="18" charset="0"/>
                        <a:cs typeface="Times New Roman" panose="02020603050405020304" pitchFamily="18" charset="0"/>
                      </a:rPr>
                      <m:t>) </m:t>
                    </m:r>
                    <m:r>
                      <m:rPr>
                        <m:nor/>
                      </m:rPr>
                      <a:rPr lang="en-US" sz="2400" b="0" i="0" dirty="0" smtClean="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 </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1</m:t>
                        </m:r>
                      </m:sub>
                    </m:sSub>
                    <m:r>
                      <a:rPr lang="en-US" sz="2400" b="0" i="1" dirty="0" smtClean="0">
                        <a:latin typeface="Cambria Math" panose="02040503050406030204" pitchFamily="18" charset="0"/>
                        <a:cs typeface="Times New Roman" panose="02020603050405020304" pitchFamily="18" charset="0"/>
                      </a:rPr>
                      <m:t>+2</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2</m:t>
                        </m:r>
                      </m:sub>
                    </m:sSub>
                    <m:r>
                      <m:rPr>
                        <m:nor/>
                      </m:rPr>
                      <a:rPr lang="en-US" sz="2400" dirty="0">
                        <a:latin typeface="Times New Roman" panose="02020603050405020304" pitchFamily="18" charset="0"/>
                        <a:cs typeface="Times New Roman" panose="02020603050405020304" pitchFamily="18" charset="0"/>
                      </a:rPr>
                      <m:t>= </m:t>
                    </m:r>
                    <m:r>
                      <m:rPr>
                        <m:nor/>
                      </m:rPr>
                      <a:rPr lang="en-US" sz="2400" b="0" i="0" dirty="0" smtClean="0">
                        <a:latin typeface="Times New Roman" panose="02020603050405020304" pitchFamily="18" charset="0"/>
                        <a:cs typeface="Times New Roman" panose="02020603050405020304" pitchFamily="18" charset="0"/>
                      </a:rPr>
                      <m:t>0+</m:t>
                    </m:r>
                    <m:r>
                      <m:rPr>
                        <m:nor/>
                      </m:rPr>
                      <a:rPr lang="en-US" sz="2400" dirty="0">
                        <a:latin typeface="Times New Roman" panose="02020603050405020304" pitchFamily="18" charset="0"/>
                        <a:cs typeface="Times New Roman" panose="02020603050405020304" pitchFamily="18" charset="0"/>
                      </a:rPr>
                      <m:t> </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i="1" dirty="0">
                        <a:latin typeface="Cambria Math" panose="02040503050406030204" pitchFamily="18" charset="0"/>
                        <a:cs typeface="Times New Roman" panose="02020603050405020304" pitchFamily="18" charset="0"/>
                      </a:rPr>
                      <m:t>+</m:t>
                    </m:r>
                    <m:r>
                      <a:rPr lang="en-US" sz="2400" b="0" i="1" dirty="0" smtClean="0">
                        <a:latin typeface="Cambria Math" panose="02040503050406030204" pitchFamily="18" charset="0"/>
                        <a:cs typeface="Times New Roman" panose="02020603050405020304" pitchFamily="18" charset="0"/>
                      </a:rPr>
                      <m:t>2</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(6.22)</a:t>
                </a:r>
              </a:p>
              <a:p>
                <a:pPr marL="0" indent="0">
                  <a:lnSpc>
                    <a:spcPct val="150000"/>
                  </a:lnSpc>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i</m:t>
                    </m:r>
                    <m:r>
                      <m:rPr>
                        <m:nor/>
                      </m:rPr>
                      <a:rPr lang="en-US" sz="2400" dirty="0">
                        <a:latin typeface="Times New Roman" panose="02020603050405020304" pitchFamily="18" charset="0"/>
                        <a:cs typeface="Times New Roman" panose="02020603050405020304" pitchFamily="18" charset="0"/>
                      </a:rPr>
                      <m:t>(</m:t>
                    </m:r>
                    <m:r>
                      <m:rPr>
                        <m:nor/>
                      </m:rPr>
                      <a:rPr lang="en-US" sz="2400" b="0" i="0" dirty="0" smtClean="0">
                        <a:latin typeface="Times New Roman" panose="02020603050405020304" pitchFamily="18" charset="0"/>
                        <a:cs typeface="Times New Roman" panose="02020603050405020304" pitchFamily="18" charset="0"/>
                      </a:rPr>
                      <m:t>H</m:t>
                    </m:r>
                    <m:r>
                      <m:rPr>
                        <m:nor/>
                      </m:rPr>
                      <a:rPr lang="en-US" sz="2400" b="0" i="0" baseline="-25000" dirty="0" smtClean="0">
                        <a:latin typeface="Times New Roman" panose="02020603050405020304" pitchFamily="18" charset="0"/>
                        <a:cs typeface="Times New Roman" panose="02020603050405020304" pitchFamily="18" charset="0"/>
                      </a:rPr>
                      <m:t>2</m:t>
                    </m:r>
                    <m:r>
                      <m:rPr>
                        <m:nor/>
                      </m:rPr>
                      <a:rPr lang="en-US" sz="2400" b="0" i="0" dirty="0" smtClean="0">
                        <a:latin typeface="Times New Roman" panose="02020603050405020304" pitchFamily="18" charset="0"/>
                        <a:cs typeface="Times New Roman" panose="02020603050405020304" pitchFamily="18" charset="0"/>
                      </a:rPr>
                      <m:t>O</m:t>
                    </m:r>
                    <m:r>
                      <m:rPr>
                        <m:nor/>
                      </m:rPr>
                      <a:rPr lang="en-US" sz="2400" dirty="0">
                        <a:latin typeface="Times New Roman" panose="02020603050405020304" pitchFamily="18" charset="0"/>
                        <a:cs typeface="Times New Roman" panose="02020603050405020304" pitchFamily="18" charset="0"/>
                      </a:rPr>
                      <m:t>) =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b="0" i="0" dirty="0" smtClean="0">
                        <a:latin typeface="Times New Roman" panose="02020603050405020304" pitchFamily="18" charset="0"/>
                        <a:cs typeface="Times New Roman" panose="02020603050405020304" pitchFamily="18" charset="0"/>
                      </a:rPr>
                      <m:t>H</m:t>
                    </m:r>
                    <m:r>
                      <m:rPr>
                        <m:nor/>
                      </m:rPr>
                      <a:rPr lang="en-US" sz="2400" b="0" i="0" baseline="-25000" dirty="0" smtClean="0">
                        <a:latin typeface="Times New Roman" panose="02020603050405020304" pitchFamily="18" charset="0"/>
                        <a:cs typeface="Times New Roman" panose="02020603050405020304" pitchFamily="18" charset="0"/>
                      </a:rPr>
                      <m:t>2</m:t>
                    </m:r>
                    <m:r>
                      <m:rPr>
                        <m:nor/>
                      </m:rPr>
                      <a:rPr lang="en-US" sz="2400" b="0" i="0" dirty="0" smtClean="0">
                        <a:latin typeface="Times New Roman" panose="02020603050405020304" pitchFamily="18" charset="0"/>
                        <a:cs typeface="Times New Roman" panose="02020603050405020304" pitchFamily="18" charset="0"/>
                      </a:rPr>
                      <m:t>O</m:t>
                    </m:r>
                    <m:r>
                      <m:rPr>
                        <m:nor/>
                      </m:rPr>
                      <a:rPr lang="en-US" sz="2400" dirty="0">
                        <a:latin typeface="Times New Roman" panose="02020603050405020304" pitchFamily="18" charset="0"/>
                        <a:cs typeface="Times New Roman" panose="02020603050405020304" pitchFamily="18" charset="0"/>
                      </a:rPr>
                      <m:t>) + </m:t>
                    </m:r>
                    <m:r>
                      <m:rPr>
                        <m:nor/>
                      </m:rPr>
                      <a:rPr lang="en-US" sz="2400" b="0" i="0" dirty="0" smtClean="0">
                        <a:latin typeface="Times New Roman" panose="02020603050405020304" pitchFamily="18" charset="0"/>
                        <a:cs typeface="Times New Roman" panose="02020603050405020304" pitchFamily="18" charset="0"/>
                      </a:rPr>
                      <m:t>2</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1</m:t>
                        </m:r>
                      </m:sub>
                    </m:sSub>
                    <m:r>
                      <a:rPr lang="en-US" sz="2400" i="1" dirty="0">
                        <a:latin typeface="Cambria Math" panose="02040503050406030204" pitchFamily="18" charset="0"/>
                        <a:cs typeface="Times New Roman" panose="02020603050405020304" pitchFamily="18" charset="0"/>
                      </a:rPr>
                      <m:t>+</m:t>
                    </m:r>
                    <m:r>
                      <a:rPr lang="en-US" sz="2400" b="0" i="1" dirty="0" smtClean="0">
                        <a:latin typeface="Cambria Math" panose="02040503050406030204" pitchFamily="18" charset="0"/>
                        <a:cs typeface="Times New Roman" panose="02020603050405020304" pitchFamily="18" charset="0"/>
                      </a:rPr>
                      <m:t>3</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2</m:t>
                        </m:r>
                      </m:sub>
                    </m:sSub>
                    <m:r>
                      <m:rPr>
                        <m:nor/>
                      </m:rPr>
                      <a:rPr lang="en-US" sz="2400" dirty="0">
                        <a:latin typeface="Times New Roman" panose="02020603050405020304" pitchFamily="18" charset="0"/>
                        <a:cs typeface="Times New Roman" panose="02020603050405020304" pitchFamily="18" charset="0"/>
                      </a:rPr>
                      <m:t>= 0+ </m:t>
                    </m:r>
                    <m:sSub>
                      <m:sSubPr>
                        <m:ctrlPr>
                          <a:rPr lang="en-US" sz="2400" i="1" dirty="0">
                            <a:latin typeface="Cambria Math" panose="02040503050406030204" pitchFamily="18" charset="0"/>
                            <a:cs typeface="Times New Roman" panose="02020603050405020304" pitchFamily="18" charset="0"/>
                          </a:rPr>
                        </m:ctrlPr>
                      </m:sSubPr>
                      <m:e>
                        <m:r>
                          <a:rPr lang="en-US" sz="2400" b="0" i="0" dirty="0" smtClean="0">
                            <a:latin typeface="Cambria Math" panose="02040503050406030204" pitchFamily="18" charset="0"/>
                            <a:cs typeface="Times New Roman" panose="02020603050405020304" pitchFamily="18" charset="0"/>
                          </a:rPr>
                          <m:t>2</m:t>
                        </m:r>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i="1" dirty="0">
                        <a:latin typeface="Cambria Math" panose="02040503050406030204" pitchFamily="18" charset="0"/>
                        <a:cs typeface="Times New Roman" panose="02020603050405020304" pitchFamily="18" charset="0"/>
                      </a:rPr>
                      <m:t>+</m:t>
                    </m:r>
                    <m:r>
                      <a:rPr lang="en-US" sz="2400" b="0" i="1" dirty="0" smtClean="0">
                        <a:latin typeface="Cambria Math" panose="02040503050406030204" pitchFamily="18" charset="0"/>
                        <a:cs typeface="Times New Roman" panose="02020603050405020304" pitchFamily="18" charset="0"/>
                      </a:rPr>
                      <m:t>3</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(6.23)</a:t>
                </a:r>
              </a:p>
            </p:txBody>
          </p:sp>
        </mc:Choice>
        <mc:Fallback>
          <p:sp>
            <p:nvSpPr>
              <p:cNvPr id="3" name="Content Placeholder 2">
                <a:extLst>
                  <a:ext uri="{FF2B5EF4-FFF2-40B4-BE49-F238E27FC236}">
                    <a16:creationId xmlns:a16="http://schemas.microsoft.com/office/drawing/2014/main" id="{7673BBB9-3FA2-C68E-6813-5BB84DDADA64}"/>
                  </a:ext>
                </a:extLst>
              </p:cNvPr>
              <p:cNvSpPr>
                <a:spLocks noGrp="1" noRot="1" noChangeAspect="1" noMove="1" noResize="1" noEditPoints="1" noAdjustHandles="1" noChangeArrowheads="1" noChangeShapeType="1" noTextEdit="1"/>
              </p:cNvSpPr>
              <p:nvPr>
                <p:ph idx="1"/>
              </p:nvPr>
            </p:nvSpPr>
            <p:spPr>
              <a:xfrm>
                <a:off x="268357" y="950601"/>
                <a:ext cx="11608903" cy="5060631"/>
              </a:xfrm>
              <a:blipFill>
                <a:blip r:embed="rId2"/>
                <a:stretch>
                  <a:fillRect l="-788"/>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8AA8B6F1-D719-C3D0-D8DB-267478409E10}"/>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BC980AF-3782-B76D-39F1-74CA6C52818D}"/>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6DFA400-DA37-EDCE-7492-78DBC0F59CB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83173074"/>
      </p:ext>
    </p:extLst>
  </p:cSld>
  <p:clrMapOvr>
    <a:masterClrMapping/>
  </p:clrMapOvr>
  <mc:AlternateContent xmlns:mc="http://schemas.openxmlformats.org/markup-compatibility/2006" xmlns:p14="http://schemas.microsoft.com/office/powerpoint/2010/main">
    <mc:Choice Requires="p14">
      <p:transition spd="slow" p14:dur="2000" advTm="137083"/>
    </mc:Choice>
    <mc:Fallback xmlns="">
      <p:transition spd="slow" advTm="137083"/>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6AD426-6A50-96D6-3598-6FEA6A1840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E55689-4F9B-84F5-DABE-DA6A0B7F85CB}"/>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90F756A8-6CB9-988A-6913-6270A87B4190}"/>
                  </a:ext>
                </a:extLst>
              </p:cNvPr>
              <p:cNvSpPr>
                <a:spLocks noGrp="1"/>
              </p:cNvSpPr>
              <p:nvPr>
                <p:ph idx="1"/>
              </p:nvPr>
            </p:nvSpPr>
            <p:spPr>
              <a:xfrm>
                <a:off x="540025" y="950602"/>
                <a:ext cx="11337235" cy="5011288"/>
              </a:xfrm>
            </p:spPr>
            <p:txBody>
              <a:bodyPr>
                <a:normAutofit/>
              </a:bodyPr>
              <a:lstStyle/>
              <a:p>
                <a:pPr marL="0" indent="0">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(a) the extent of reactions (</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a:t>
                </a:r>
                <a:r>
                  <a:rPr lang="en-US" sz="2400" b="1" baseline="-25000"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1</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&amp; </a:t>
                </a:r>
                <a:r>
                  <a:rPr lang="en-US" sz="2400" b="1" baseline="-25000"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2</a:t>
                </a:r>
                <a:r>
                  <a:rPr lang="en-US" sz="2400" b="1" dirty="0">
                    <a:solidFill>
                      <a:srgbClr val="7030A0"/>
                    </a:solidFill>
                    <a:latin typeface="Times New Roman" panose="02020603050405020304" pitchFamily="18" charset="0"/>
                    <a:cs typeface="Times New Roman" panose="02020603050405020304" pitchFamily="18" charset="0"/>
                  </a:rPr>
                  <a:t>):</a:t>
                </a:r>
              </a:p>
              <a:p>
                <a:pPr marL="0" indent="0">
                  <a:lnSpc>
                    <a:spcPct val="150000"/>
                  </a:lnSpc>
                  <a:buNone/>
                </a:pPr>
                <a:r>
                  <a:rPr lang="en-US" sz="2400" dirty="0">
                    <a:latin typeface="Times New Roman" panose="02020603050405020304" pitchFamily="18" charset="0"/>
                    <a:cs typeface="Times New Roman" panose="02020603050405020304" pitchFamily="18" charset="0"/>
                  </a:rPr>
                  <a:t>Methane and ethane are undergone complete combustion reaction.</a:t>
                </a:r>
              </a:p>
              <a:p>
                <a:pPr marL="0" indent="0">
                  <a:lnSpc>
                    <a:spcPct val="150000"/>
                  </a:lnSpc>
                  <a:buNone/>
                </a:pPr>
                <a:r>
                  <a:rPr lang="en-US" sz="2400" dirty="0">
                    <a:latin typeface="Times New Roman" panose="02020603050405020304" pitchFamily="18" charset="0"/>
                    <a:cs typeface="Times New Roman" panose="02020603050405020304" pitchFamily="18" charset="0"/>
                  </a:rPr>
                  <a:t>Thus, the remaining amounts of methane and ethane are zero.</a:t>
                </a:r>
              </a:p>
              <a:p>
                <a:pPr marL="0" indent="0">
                  <a:lnSpc>
                    <a:spcPct val="150000"/>
                  </a:lnSpc>
                  <a:buNone/>
                </a:pPr>
                <a:r>
                  <a:rPr lang="en-US" sz="2400" dirty="0">
                    <a:latin typeface="Times New Roman" panose="02020603050405020304" pitchFamily="18" charset="0"/>
                    <a:cs typeface="Times New Roman" panose="02020603050405020304" pitchFamily="18" charset="0"/>
                  </a:rPr>
                  <a:t>To determine, the extent of reaction (</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2400" dirty="0">
                    <a:latin typeface="Times New Roman" panose="02020603050405020304" pitchFamily="18" charset="0"/>
                    <a:cs typeface="Times New Roman" panose="02020603050405020304" pitchFamily="18" charset="0"/>
                  </a:rPr>
                  <a:t>), you can use equation </a:t>
                </a:r>
                <a:r>
                  <a:rPr lang="en-US" sz="2400" b="1" dirty="0">
                    <a:latin typeface="Times New Roman" panose="02020603050405020304" pitchFamily="18" charset="0"/>
                    <a:cs typeface="Times New Roman" panose="02020603050405020304" pitchFamily="18" charset="0"/>
                  </a:rPr>
                  <a:t>(6.19</a:t>
                </a:r>
                <a:r>
                  <a:rPr lang="en-US" sz="2400" dirty="0">
                    <a:latin typeface="Times New Roman" panose="02020603050405020304" pitchFamily="18" charset="0"/>
                    <a:cs typeface="Times New Roman" panose="02020603050405020304" pitchFamily="18" charset="0"/>
                  </a:rPr>
                  <a:t>).</a:t>
                </a:r>
              </a:p>
              <a:p>
                <a:pPr marL="0" indent="0">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i</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CH</m:t>
                    </m:r>
                    <m:r>
                      <m:rPr>
                        <m:nor/>
                      </m:rPr>
                      <a:rPr lang="en-US" sz="2400" baseline="-25000" dirty="0">
                        <a:latin typeface="Times New Roman" panose="02020603050405020304" pitchFamily="18" charset="0"/>
                        <a:cs typeface="Times New Roman" panose="02020603050405020304" pitchFamily="18" charset="0"/>
                      </a:rPr>
                      <m:t>4</m:t>
                    </m:r>
                    <m:r>
                      <m:rPr>
                        <m:nor/>
                      </m:rPr>
                      <a:rPr lang="en-US" sz="2400" dirty="0">
                        <a:latin typeface="Times New Roman" panose="02020603050405020304" pitchFamily="18" charset="0"/>
                        <a:cs typeface="Times New Roman" panose="02020603050405020304" pitchFamily="18" charset="0"/>
                      </a:rPr>
                      <m:t>) =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CH</m:t>
                    </m:r>
                    <m:r>
                      <m:rPr>
                        <m:nor/>
                      </m:rPr>
                      <a:rPr lang="en-US" sz="2400" baseline="-25000" dirty="0">
                        <a:latin typeface="Times New Roman" panose="02020603050405020304" pitchFamily="18" charset="0"/>
                        <a:cs typeface="Times New Roman" panose="02020603050405020304" pitchFamily="18" charset="0"/>
                      </a:rPr>
                      <m:t>4</m:t>
                    </m:r>
                    <m:r>
                      <m:rPr>
                        <m:nor/>
                      </m:rPr>
                      <a:rPr lang="en-US" sz="2400" dirty="0">
                        <a:latin typeface="Times New Roman" panose="02020603050405020304" pitchFamily="18" charset="0"/>
                        <a:cs typeface="Times New Roman" panose="02020603050405020304" pitchFamily="18" charset="0"/>
                      </a:rPr>
                      <m:t>) − </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1</m:t>
                        </m:r>
                      </m:sub>
                    </m:sSub>
                    <m:r>
                      <m:rPr>
                        <m:nor/>
                      </m:rPr>
                      <a:rPr lang="en-US" sz="2400" dirty="0">
                        <a:latin typeface="Times New Roman" panose="02020603050405020304" pitchFamily="18" charset="0"/>
                        <a:cs typeface="Times New Roman" panose="02020603050405020304" pitchFamily="18" charset="0"/>
                      </a:rPr>
                      <m:t> = 90 </m:t>
                    </m:r>
                    <m:r>
                      <a:rPr lang="en-US" sz="2400" i="1" dirty="0">
                        <a:latin typeface="Cambria Math" panose="02040503050406030204" pitchFamily="18" charset="0"/>
                        <a:cs typeface="Times New Roman" panose="02020603050405020304" pitchFamily="18" charset="0"/>
                      </a:rPr>
                      <m:t>–</m:t>
                    </m:r>
                    <m:sSub>
                      <m:sSubPr>
                        <m:ctrlPr>
                          <a:rPr lang="en-US" sz="2400" i="1" dirty="0" smtClean="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1</m:t>
                        </m:r>
                      </m:sub>
                    </m:sSub>
                    <m:r>
                      <a:rPr lang="en-US" sz="2400" b="0" i="1" dirty="0"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0</a:t>
                </a:r>
              </a:p>
              <a:p>
                <a:pPr marL="0" indent="0">
                  <a:buNone/>
                </a:pPr>
                <a14:m>
                  <m:oMath xmlns:m="http://schemas.openxmlformats.org/officeDocument/2006/math">
                    <m:sSub>
                      <m:sSubPr>
                        <m:ctrlPr>
                          <a:rPr lang="en-US" sz="2400" b="1" i="1" dirty="0" smtClean="0">
                            <a:solidFill>
                              <a:srgbClr val="7030A0"/>
                            </a:solidFill>
                            <a:latin typeface="Cambria Math" panose="02040503050406030204" pitchFamily="18" charset="0"/>
                            <a:cs typeface="Times New Roman" panose="02020603050405020304" pitchFamily="18" charset="0"/>
                          </a:rPr>
                        </m:ctrlPr>
                      </m:sSubPr>
                      <m:e>
                        <m:r>
                          <a:rPr lang="en-US" sz="2400" b="1" i="1" dirty="0">
                            <a:solidFill>
                              <a:srgbClr val="7030A0"/>
                            </a:solidFill>
                            <a:latin typeface="Cambria Math" panose="02040503050406030204" pitchFamily="18" charset="0"/>
                            <a:cs typeface="Times New Roman" panose="02020603050405020304" pitchFamily="18" charset="0"/>
                          </a:rPr>
                          <m:t>𝝃</m:t>
                        </m:r>
                      </m:e>
                      <m:sub>
                        <m:r>
                          <a:rPr lang="en-US" sz="2400" b="1" i="1" dirty="0">
                            <a:solidFill>
                              <a:srgbClr val="7030A0"/>
                            </a:solidFill>
                            <a:latin typeface="Cambria Math" panose="02040503050406030204" pitchFamily="18" charset="0"/>
                            <a:cs typeface="Times New Roman" panose="02020603050405020304" pitchFamily="18" charset="0"/>
                          </a:rPr>
                          <m:t>𝟏</m:t>
                        </m:r>
                      </m:sub>
                    </m:sSub>
                    <m:r>
                      <a:rPr lang="en-US" sz="2400" b="1" i="1" dirty="0" smtClean="0">
                        <a:solidFill>
                          <a:srgbClr val="7030A0"/>
                        </a:solidFill>
                        <a:latin typeface="Cambria Math" panose="02040503050406030204" pitchFamily="18" charset="0"/>
                        <a:cs typeface="Times New Roman" panose="02020603050405020304" pitchFamily="18" charset="0"/>
                      </a:rPr>
                      <m:t>=</m:t>
                    </m:r>
                    <m:r>
                      <a:rPr lang="en-US" sz="2400" b="1" i="0" dirty="0" smtClean="0">
                        <a:solidFill>
                          <a:srgbClr val="7030A0"/>
                        </a:solidFill>
                        <a:latin typeface="Cambria Math" panose="02040503050406030204" pitchFamily="18" charset="0"/>
                        <a:cs typeface="Times New Roman" panose="02020603050405020304" pitchFamily="18" charset="0"/>
                      </a:rPr>
                      <m:t> </m:t>
                    </m:r>
                  </m:oMath>
                </a14:m>
                <a:r>
                  <a:rPr lang="en-US" sz="2400" b="1" dirty="0">
                    <a:solidFill>
                      <a:srgbClr val="7030A0"/>
                    </a:solidFill>
                    <a:latin typeface="Times New Roman" panose="02020603050405020304" pitchFamily="18" charset="0"/>
                    <a:cs typeface="Times New Roman" panose="02020603050405020304" pitchFamily="18" charset="0"/>
                  </a:rPr>
                  <a:t>90 mol</a:t>
                </a:r>
              </a:p>
              <a:p>
                <a:pPr marL="0" indent="0">
                  <a:buNone/>
                </a:pPr>
                <a:r>
                  <a:rPr lang="en-US" sz="2400" b="1" dirty="0">
                    <a:solidFill>
                      <a:srgbClr val="7030A0"/>
                    </a:solidFill>
                    <a:latin typeface="Times New Roman" panose="02020603050405020304" pitchFamily="18" charset="0"/>
                    <a:cs typeface="Times New Roman" panose="02020603050405020304" pitchFamily="18" charset="0"/>
                  </a:rPr>
                  <a:t>Similarly, t</a:t>
                </a:r>
                <a:r>
                  <a:rPr lang="en-US" sz="2400" dirty="0">
                    <a:latin typeface="Times New Roman" panose="02020603050405020304" pitchFamily="18" charset="0"/>
                    <a:cs typeface="Times New Roman" panose="02020603050405020304" pitchFamily="18" charset="0"/>
                  </a:rPr>
                  <a:t>o find, the extent of reaction (</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a:t>
                </a:r>
                <a:r>
                  <a:rPr lang="en-US" sz="2400" b="1" baseline="-25000"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2</a:t>
                </a:r>
                <a:r>
                  <a:rPr lang="en-US" sz="2400" dirty="0">
                    <a:latin typeface="Times New Roman" panose="02020603050405020304" pitchFamily="18" charset="0"/>
                    <a:cs typeface="Times New Roman" panose="02020603050405020304" pitchFamily="18" charset="0"/>
                  </a:rPr>
                  <a:t>), you can use equation </a:t>
                </a:r>
                <a:r>
                  <a:rPr lang="en-US" sz="2400" b="1" dirty="0">
                    <a:latin typeface="Times New Roman" panose="02020603050405020304" pitchFamily="18" charset="0"/>
                    <a:cs typeface="Times New Roman" panose="02020603050405020304" pitchFamily="18" charset="0"/>
                  </a:rPr>
                  <a:t>(6.20).</a:t>
                </a:r>
              </a:p>
              <a:p>
                <a:pPr marL="0" indent="0">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i</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m:t>
                    </m:r>
                    <m:r>
                      <m:rPr>
                        <m:nor/>
                      </m:rPr>
                      <a:rPr lang="en-US" sz="2400" baseline="-25000" dirty="0">
                        <a:latin typeface="Times New Roman" panose="02020603050405020304" pitchFamily="18" charset="0"/>
                        <a:cs typeface="Times New Roman" panose="02020603050405020304" pitchFamily="18" charset="0"/>
                      </a:rPr>
                      <m:t>2</m:t>
                    </m:r>
                    <m:r>
                      <m:rPr>
                        <m:nor/>
                      </m:rPr>
                      <a:rPr lang="en-US" sz="2400" dirty="0">
                        <a:latin typeface="Times New Roman" panose="02020603050405020304" pitchFamily="18" charset="0"/>
                        <a:cs typeface="Times New Roman" panose="02020603050405020304" pitchFamily="18" charset="0"/>
                      </a:rPr>
                      <m:t>H</m:t>
                    </m:r>
                    <m:r>
                      <m:rPr>
                        <m:nor/>
                      </m:rPr>
                      <a:rPr lang="en-US" sz="2400" baseline="-25000" dirty="0">
                        <a:latin typeface="Times New Roman" panose="02020603050405020304" pitchFamily="18" charset="0"/>
                        <a:cs typeface="Times New Roman" panose="02020603050405020304" pitchFamily="18" charset="0"/>
                      </a:rPr>
                      <m:t>6</m:t>
                    </m:r>
                    <m:r>
                      <m:rPr>
                        <m:nor/>
                      </m:rPr>
                      <a:rPr lang="en-US" sz="2400" dirty="0">
                        <a:latin typeface="Times New Roman" panose="02020603050405020304" pitchFamily="18" charset="0"/>
                        <a:cs typeface="Times New Roman" panose="02020603050405020304" pitchFamily="18" charset="0"/>
                      </a:rPr>
                      <m:t>) =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m:t>
                    </m:r>
                    <m:r>
                      <m:rPr>
                        <m:nor/>
                      </m:rPr>
                      <a:rPr lang="en-US" sz="2400" baseline="-25000" dirty="0">
                        <a:latin typeface="Times New Roman" panose="02020603050405020304" pitchFamily="18" charset="0"/>
                        <a:cs typeface="Times New Roman" panose="02020603050405020304" pitchFamily="18" charset="0"/>
                      </a:rPr>
                      <m:t>2</m:t>
                    </m:r>
                    <m:r>
                      <m:rPr>
                        <m:nor/>
                      </m:rPr>
                      <a:rPr lang="en-US" sz="2400" dirty="0">
                        <a:latin typeface="Times New Roman" panose="02020603050405020304" pitchFamily="18" charset="0"/>
                        <a:cs typeface="Times New Roman" panose="02020603050405020304" pitchFamily="18" charset="0"/>
                      </a:rPr>
                      <m:t>H</m:t>
                    </m:r>
                    <m:r>
                      <m:rPr>
                        <m:nor/>
                      </m:rPr>
                      <a:rPr lang="en-US" sz="2400" baseline="-25000" dirty="0">
                        <a:latin typeface="Times New Roman" panose="02020603050405020304" pitchFamily="18" charset="0"/>
                        <a:cs typeface="Times New Roman" panose="02020603050405020304" pitchFamily="18" charset="0"/>
                      </a:rPr>
                      <m:t>6</m:t>
                    </m:r>
                    <m:r>
                      <m:rPr>
                        <m:nor/>
                      </m:rPr>
                      <a:rPr lang="en-US" sz="2400" dirty="0">
                        <a:latin typeface="Times New Roman" panose="02020603050405020304" pitchFamily="18" charset="0"/>
                        <a:cs typeface="Times New Roman" panose="02020603050405020304" pitchFamily="18" charset="0"/>
                      </a:rPr>
                      <m:t>) − </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2</m:t>
                        </m:r>
                      </m:sub>
                    </m:sSub>
                    <m:r>
                      <m:rPr>
                        <m:nor/>
                      </m:rPr>
                      <a:rPr lang="en-US" sz="2400" dirty="0">
                        <a:latin typeface="Times New Roman" panose="02020603050405020304" pitchFamily="18" charset="0"/>
                        <a:cs typeface="Times New Roman" panose="02020603050405020304" pitchFamily="18" charset="0"/>
                      </a:rPr>
                      <m:t> = 10 </m:t>
                    </m:r>
                    <m:r>
                      <a:rPr lang="en-US" sz="2400" i="1" dirty="0">
                        <a:latin typeface="Cambria Math" panose="02040503050406030204" pitchFamily="18" charset="0"/>
                        <a:cs typeface="Times New Roman" panose="02020603050405020304" pitchFamily="18" charset="0"/>
                      </a:rPr>
                      <m:t>–</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2</m:t>
                        </m:r>
                      </m:sub>
                    </m:sSub>
                    <m:r>
                      <a:rPr lang="en-US" sz="2400" b="0" i="1" dirty="0" smtClean="0">
                        <a:latin typeface="Cambria Math" panose="02040503050406030204" pitchFamily="18" charset="0"/>
                        <a:cs typeface="Times New Roman" panose="02020603050405020304" pitchFamily="18" charset="0"/>
                      </a:rPr>
                      <m:t>=0</m:t>
                    </m:r>
                  </m:oMath>
                </a14:m>
                <a:r>
                  <a:rPr lang="en-US" sz="2400" b="1" dirty="0">
                    <a:solidFill>
                      <a:srgbClr val="7030A0"/>
                    </a:solidFill>
                    <a:latin typeface="Times New Roman" panose="02020603050405020304" pitchFamily="18" charset="0"/>
                    <a:cs typeface="Times New Roman" panose="02020603050405020304" pitchFamily="18" charset="0"/>
                  </a:rPr>
                  <a:t> </a:t>
                </a:r>
              </a:p>
              <a:p>
                <a:pPr marL="0" indent="0">
                  <a:buNone/>
                </a:pPr>
                <a14:m>
                  <m:oMath xmlns:m="http://schemas.openxmlformats.org/officeDocument/2006/math">
                    <m:sSub>
                      <m:sSubPr>
                        <m:ctrlPr>
                          <a:rPr lang="en-US" sz="2400" b="1" i="1" dirty="0" smtClean="0">
                            <a:solidFill>
                              <a:srgbClr val="002060"/>
                            </a:solidFill>
                            <a:latin typeface="Cambria Math" panose="02040503050406030204" pitchFamily="18" charset="0"/>
                            <a:cs typeface="Times New Roman" panose="02020603050405020304" pitchFamily="18" charset="0"/>
                          </a:rPr>
                        </m:ctrlPr>
                      </m:sSubPr>
                      <m:e>
                        <m:r>
                          <a:rPr lang="en-US" sz="2400" b="1" i="1" dirty="0">
                            <a:solidFill>
                              <a:srgbClr val="002060"/>
                            </a:solidFill>
                            <a:latin typeface="Cambria Math" panose="02040503050406030204" pitchFamily="18" charset="0"/>
                            <a:cs typeface="Times New Roman" panose="02020603050405020304" pitchFamily="18" charset="0"/>
                          </a:rPr>
                          <m:t>𝝃</m:t>
                        </m:r>
                      </m:e>
                      <m:sub>
                        <m:r>
                          <a:rPr lang="en-US" sz="2400" b="1" i="1" dirty="0" smtClean="0">
                            <a:solidFill>
                              <a:srgbClr val="002060"/>
                            </a:solidFill>
                            <a:latin typeface="Cambria Math" panose="02040503050406030204" pitchFamily="18" charset="0"/>
                            <a:cs typeface="Times New Roman" panose="02020603050405020304" pitchFamily="18" charset="0"/>
                          </a:rPr>
                          <m:t>𝟐</m:t>
                        </m:r>
                      </m:sub>
                    </m:sSub>
                    <m:r>
                      <a:rPr lang="en-US" sz="2400" b="1" i="1" dirty="0">
                        <a:solidFill>
                          <a:srgbClr val="002060"/>
                        </a:solidFill>
                        <a:latin typeface="Cambria Math" panose="02040503050406030204" pitchFamily="18" charset="0"/>
                        <a:cs typeface="Times New Roman" panose="02020603050405020304" pitchFamily="18" charset="0"/>
                      </a:rPr>
                      <m:t>=</m:t>
                    </m:r>
                    <m:r>
                      <a:rPr lang="en-US" sz="2400" b="1" i="0" dirty="0" smtClean="0">
                        <a:solidFill>
                          <a:srgbClr val="002060"/>
                        </a:solidFill>
                        <a:latin typeface="Cambria Math" panose="02040503050406030204" pitchFamily="18" charset="0"/>
                        <a:cs typeface="Times New Roman" panose="02020603050405020304" pitchFamily="18" charset="0"/>
                      </a:rPr>
                      <m:t>𝟏</m:t>
                    </m:r>
                  </m:oMath>
                </a14:m>
                <a:r>
                  <a:rPr lang="en-US" sz="2400" b="1" dirty="0">
                    <a:solidFill>
                      <a:srgbClr val="002060"/>
                    </a:solidFill>
                    <a:latin typeface="Times New Roman" panose="02020603050405020304" pitchFamily="18" charset="0"/>
                    <a:cs typeface="Times New Roman" panose="02020603050405020304" pitchFamily="18" charset="0"/>
                  </a:rPr>
                  <a:t>0 mol</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90F756A8-6CB9-988A-6913-6270A87B4190}"/>
                  </a:ext>
                </a:extLst>
              </p:cNvPr>
              <p:cNvSpPr>
                <a:spLocks noGrp="1" noRot="1" noChangeAspect="1" noMove="1" noResize="1" noEditPoints="1" noAdjustHandles="1" noChangeArrowheads="1" noChangeShapeType="1" noTextEdit="1"/>
              </p:cNvSpPr>
              <p:nvPr>
                <p:ph idx="1"/>
              </p:nvPr>
            </p:nvSpPr>
            <p:spPr>
              <a:xfrm>
                <a:off x="540025" y="950602"/>
                <a:ext cx="11337235" cy="5011288"/>
              </a:xfrm>
              <a:blipFill>
                <a:blip r:embed="rId2"/>
                <a:stretch>
                  <a:fillRect l="-861"/>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EBC60DB0-8BF8-6542-31CC-1D351244B74E}"/>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F58E311-8129-DB92-55A4-0537AD3D8AEA}"/>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EEDFBAE-2C92-CA83-A8E3-A563B07D4E9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10708689"/>
      </p:ext>
    </p:extLst>
  </p:cSld>
  <p:clrMapOvr>
    <a:masterClrMapping/>
  </p:clrMapOvr>
  <mc:AlternateContent xmlns:mc="http://schemas.openxmlformats.org/markup-compatibility/2006" xmlns:p14="http://schemas.microsoft.com/office/powerpoint/2010/main">
    <mc:Choice Requires="p14">
      <p:transition spd="slow" p14:dur="2000" advTm="44683"/>
    </mc:Choice>
    <mc:Fallback xmlns="">
      <p:transition spd="slow" advTm="44683"/>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ED8C1-F2E1-9A77-3681-25C635CC51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FC70F3-A038-E097-E11F-0144FCA318F4}"/>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97EE8AEF-D5E7-C42D-6D5B-676C2D31905D}"/>
                  </a:ext>
                </a:extLst>
              </p:cNvPr>
              <p:cNvSpPr>
                <a:spLocks noGrp="1"/>
              </p:cNvSpPr>
              <p:nvPr>
                <p:ph idx="1"/>
              </p:nvPr>
            </p:nvSpPr>
            <p:spPr>
              <a:xfrm>
                <a:off x="540025" y="781290"/>
                <a:ext cx="11337235" cy="5180600"/>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(b) the remaining amounts of components after combustion reactions</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remaining amounts of </a:t>
                </a:r>
                <a:r>
                  <a:rPr lang="en-US" sz="2400" b="1" dirty="0">
                    <a:solidFill>
                      <a:srgbClr val="002060"/>
                    </a:solidFill>
                    <a:latin typeface="Times New Roman" panose="02020603050405020304" pitchFamily="18" charset="0"/>
                    <a:cs typeface="Times New Roman" panose="02020603050405020304" pitchFamily="18" charset="0"/>
                  </a:rPr>
                  <a:t>methane</a:t>
                </a:r>
                <a:r>
                  <a:rPr lang="en-US" sz="2400" dirty="0">
                    <a:latin typeface="Times New Roman" panose="02020603050405020304" pitchFamily="18" charset="0"/>
                    <a:cs typeface="Times New Roman" panose="02020603050405020304" pitchFamily="18" charset="0"/>
                  </a:rPr>
                  <a:t> and </a:t>
                </a:r>
                <a:r>
                  <a:rPr lang="en-US" sz="2400" b="1" dirty="0">
                    <a:solidFill>
                      <a:srgbClr val="002060"/>
                    </a:solidFill>
                    <a:latin typeface="Times New Roman" panose="02020603050405020304" pitchFamily="18" charset="0"/>
                    <a:cs typeface="Times New Roman" panose="02020603050405020304" pitchFamily="18" charset="0"/>
                  </a:rPr>
                  <a:t>ethane</a:t>
                </a:r>
                <a:r>
                  <a:rPr lang="en-US" sz="2400" dirty="0">
                    <a:latin typeface="Times New Roman" panose="02020603050405020304" pitchFamily="18" charset="0"/>
                    <a:cs typeface="Times New Roman" panose="02020603050405020304" pitchFamily="18" charset="0"/>
                  </a:rPr>
                  <a:t> are zero.</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Using equations </a:t>
                </a:r>
                <a:r>
                  <a:rPr lang="en-US" sz="2400" b="1" dirty="0">
                    <a:latin typeface="Times New Roman" panose="02020603050405020304" pitchFamily="18" charset="0"/>
                    <a:cs typeface="Times New Roman" panose="02020603050405020304" pitchFamily="18" charset="0"/>
                  </a:rPr>
                  <a:t>(6.21-6.23), </a:t>
                </a:r>
                <a:r>
                  <a:rPr lang="en-US" sz="2400" dirty="0">
                    <a:latin typeface="Times New Roman" panose="02020603050405020304" pitchFamily="18" charset="0"/>
                    <a:cs typeface="Times New Roman" panose="02020603050405020304" pitchFamily="18" charset="0"/>
                  </a:rPr>
                  <a:t>you can determine the remaining amounts of components. </a:t>
                </a:r>
              </a:p>
              <a:p>
                <a:pPr marL="0" indent="0" algn="just">
                  <a:lnSpc>
                    <a:spcPct val="150000"/>
                  </a:lnSpc>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i</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O</m:t>
                    </m:r>
                    <m:r>
                      <m:rPr>
                        <m:nor/>
                      </m:rPr>
                      <a:rPr lang="en-US" sz="2400" baseline="-25000" dirty="0">
                        <a:latin typeface="Times New Roman" panose="02020603050405020304" pitchFamily="18" charset="0"/>
                        <a:cs typeface="Times New Roman" panose="02020603050405020304" pitchFamily="18" charset="0"/>
                      </a:rPr>
                      <m:t>2</m:t>
                    </m:r>
                    <m:r>
                      <m:rPr>
                        <m:nor/>
                      </m:rPr>
                      <a:rPr lang="en-US" sz="2400" dirty="0">
                        <a:latin typeface="Times New Roman" panose="02020603050405020304" pitchFamily="18" charset="0"/>
                        <a:cs typeface="Times New Roman" panose="02020603050405020304" pitchFamily="18" charset="0"/>
                      </a:rPr>
                      <m:t>) =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O</m:t>
                    </m:r>
                    <m:r>
                      <m:rPr>
                        <m:nor/>
                      </m:rPr>
                      <a:rPr lang="en-US" sz="2400" baseline="-25000" dirty="0">
                        <a:latin typeface="Times New Roman" panose="02020603050405020304" pitchFamily="18" charset="0"/>
                        <a:cs typeface="Times New Roman" panose="02020603050405020304" pitchFamily="18" charset="0"/>
                      </a:rPr>
                      <m:t>2</m:t>
                    </m:r>
                    <m:r>
                      <m:rPr>
                        <m:nor/>
                      </m:rPr>
                      <a:rPr lang="en-US" sz="2400" dirty="0">
                        <a:latin typeface="Times New Roman" panose="02020603050405020304" pitchFamily="18" charset="0"/>
                        <a:cs typeface="Times New Roman" panose="02020603050405020304" pitchFamily="18" charset="0"/>
                      </a:rPr>
                      <m:t>) − </m:t>
                    </m:r>
                    <m:sSub>
                      <m:sSubPr>
                        <m:ctrlPr>
                          <a:rPr lang="en-US" sz="2400" i="1" dirty="0">
                            <a:latin typeface="Cambria Math" panose="02040503050406030204" pitchFamily="18" charset="0"/>
                            <a:cs typeface="Times New Roman" panose="02020603050405020304" pitchFamily="18" charset="0"/>
                          </a:rPr>
                        </m:ctrlPr>
                      </m:sSubPr>
                      <m:e>
                        <m:r>
                          <a:rPr lang="en-US" sz="2400" dirty="0">
                            <a:latin typeface="Cambria Math" panose="02040503050406030204" pitchFamily="18" charset="0"/>
                            <a:cs typeface="Times New Roman" panose="02020603050405020304" pitchFamily="18" charset="0"/>
                          </a:rPr>
                          <m:t>2</m:t>
                        </m:r>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1</m:t>
                        </m:r>
                      </m:sub>
                    </m:sSub>
                    <m:r>
                      <a:rPr lang="en-US" sz="2400" i="1" dirty="0">
                        <a:latin typeface="Cambria Math" panose="02040503050406030204" pitchFamily="18" charset="0"/>
                        <a:cs typeface="Times New Roman" panose="02020603050405020304" pitchFamily="18" charset="0"/>
                      </a:rPr>
                      <m:t>−3.5</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2</m:t>
                        </m:r>
                      </m:sub>
                    </m:sSub>
                    <m:r>
                      <m:rPr>
                        <m:nor/>
                      </m:rPr>
                      <a:rPr lang="en-US" sz="2400" dirty="0">
                        <a:latin typeface="Times New Roman" panose="02020603050405020304" pitchFamily="18" charset="0"/>
                        <a:cs typeface="Times New Roman" panose="02020603050405020304" pitchFamily="18" charset="0"/>
                      </a:rPr>
                      <m:t>= 258 </m:t>
                    </m:r>
                    <m:r>
                      <a:rPr lang="en-US" sz="2400" i="1" dirty="0">
                        <a:latin typeface="Cambria Math" panose="02040503050406030204" pitchFamily="18" charset="0"/>
                        <a:cs typeface="Times New Roman" panose="02020603050405020304" pitchFamily="18" charset="0"/>
                      </a:rPr>
                      <m:t>–</m:t>
                    </m:r>
                    <m:sSub>
                      <m:sSubPr>
                        <m:ctrlPr>
                          <a:rPr lang="en-US" sz="2400" i="1" dirty="0">
                            <a:latin typeface="Cambria Math" panose="02040503050406030204" pitchFamily="18" charset="0"/>
                            <a:cs typeface="Times New Roman" panose="02020603050405020304" pitchFamily="18" charset="0"/>
                          </a:rPr>
                        </m:ctrlPr>
                      </m:sSubPr>
                      <m:e>
                        <m:r>
                          <a:rPr lang="en-US" sz="2400" dirty="0">
                            <a:latin typeface="Cambria Math" panose="02040503050406030204" pitchFamily="18" charset="0"/>
                            <a:cs typeface="Times New Roman" panose="02020603050405020304" pitchFamily="18" charset="0"/>
                          </a:rPr>
                          <m:t>2</m:t>
                        </m:r>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i="1" dirty="0">
                        <a:latin typeface="Cambria Math" panose="02040503050406030204" pitchFamily="18" charset="0"/>
                        <a:cs typeface="Times New Roman" panose="02020603050405020304" pitchFamily="18" charset="0"/>
                      </a:rPr>
                      <m:t>−3.5</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2</m:t>
                        </m:r>
                      </m:sub>
                    </m:sSub>
                    <m:r>
                      <a:rPr lang="en-US" sz="2400" b="0" i="1" dirty="0" smtClean="0">
                        <a:latin typeface="Cambria Math" panose="02040503050406030204" pitchFamily="18" charset="0"/>
                        <a:cs typeface="Times New Roman" panose="02020603050405020304" pitchFamily="18" charset="0"/>
                      </a:rPr>
                      <m:t>=258−2∗90−3.5∗10=</m:t>
                    </m:r>
                    <m:r>
                      <a:rPr lang="en-US" sz="2400" b="1" i="1" dirty="0" smtClean="0">
                        <a:solidFill>
                          <a:srgbClr val="7030A0"/>
                        </a:solidFill>
                        <a:latin typeface="Cambria Math" panose="02040503050406030204" pitchFamily="18" charset="0"/>
                        <a:cs typeface="Times New Roman" panose="02020603050405020304" pitchFamily="18" charset="0"/>
                      </a:rPr>
                      <m:t>𝟒𝟑</m:t>
                    </m:r>
                  </m:oMath>
                </a14:m>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mol</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i</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CO</m:t>
                    </m:r>
                    <m:r>
                      <m:rPr>
                        <m:nor/>
                      </m:rPr>
                      <a:rPr lang="en-US" sz="2400" baseline="-25000" dirty="0">
                        <a:latin typeface="Times New Roman" panose="02020603050405020304" pitchFamily="18" charset="0"/>
                        <a:cs typeface="Times New Roman" panose="02020603050405020304" pitchFamily="18" charset="0"/>
                      </a:rPr>
                      <m:t>2</m:t>
                    </m:r>
                    <m:r>
                      <m:rPr>
                        <m:nor/>
                      </m:rPr>
                      <a:rPr lang="en-US" sz="2400" dirty="0">
                        <a:latin typeface="Times New Roman" panose="02020603050405020304" pitchFamily="18" charset="0"/>
                        <a:cs typeface="Times New Roman" panose="02020603050405020304" pitchFamily="18" charset="0"/>
                      </a:rPr>
                      <m:t>) =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CO</m:t>
                    </m:r>
                    <m:r>
                      <m:rPr>
                        <m:nor/>
                      </m:rPr>
                      <a:rPr lang="en-US" sz="2400" baseline="-25000" dirty="0">
                        <a:latin typeface="Times New Roman" panose="02020603050405020304" pitchFamily="18" charset="0"/>
                        <a:cs typeface="Times New Roman" panose="02020603050405020304" pitchFamily="18" charset="0"/>
                      </a:rPr>
                      <m:t>2</m:t>
                    </m:r>
                    <m:r>
                      <m:rPr>
                        <m:nor/>
                      </m:rPr>
                      <a:rPr lang="en-US" sz="2400" dirty="0">
                        <a:latin typeface="Times New Roman" panose="02020603050405020304" pitchFamily="18" charset="0"/>
                        <a:cs typeface="Times New Roman" panose="02020603050405020304" pitchFamily="18" charset="0"/>
                      </a:rPr>
                      <m:t>) + </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1</m:t>
                        </m:r>
                      </m:sub>
                    </m:sSub>
                    <m:r>
                      <a:rPr lang="en-US" sz="2400" i="1" dirty="0">
                        <a:latin typeface="Cambria Math" panose="02040503050406030204" pitchFamily="18" charset="0"/>
                        <a:cs typeface="Times New Roman" panose="02020603050405020304" pitchFamily="18" charset="0"/>
                      </a:rPr>
                      <m:t>+2</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2</m:t>
                        </m:r>
                      </m:sub>
                    </m:sSub>
                    <m:r>
                      <m:rPr>
                        <m:nor/>
                      </m:rPr>
                      <a:rPr lang="en-US" sz="2400" dirty="0">
                        <a:latin typeface="Times New Roman" panose="02020603050405020304" pitchFamily="18" charset="0"/>
                        <a:cs typeface="Times New Roman" panose="02020603050405020304" pitchFamily="18" charset="0"/>
                      </a:rPr>
                      <m:t>= 0</m:t>
                    </m:r>
                    <m:r>
                      <m:rPr>
                        <m:nor/>
                      </m:rPr>
                      <a:rPr lang="en-US" sz="2400" b="0" i="0" dirty="0" smtClean="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 </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i="1" dirty="0">
                        <a:latin typeface="Cambria Math" panose="02040503050406030204" pitchFamily="18" charset="0"/>
                        <a:cs typeface="Times New Roman" panose="02020603050405020304" pitchFamily="18" charset="0"/>
                      </a:rPr>
                      <m:t>+2</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2</m:t>
                        </m:r>
                      </m:sub>
                    </m:sSub>
                    <m:r>
                      <a:rPr lang="en-US" sz="2400" b="0" i="1" dirty="0" smtClean="0">
                        <a:latin typeface="Cambria Math" panose="02040503050406030204" pitchFamily="18" charset="0"/>
                        <a:cs typeface="Times New Roman" panose="02020603050405020304" pitchFamily="18" charset="0"/>
                      </a:rPr>
                      <m:t>=90+2∗10=</m:t>
                    </m:r>
                    <m:r>
                      <a:rPr lang="en-US" sz="2400" b="1" i="1" dirty="0" smtClean="0">
                        <a:solidFill>
                          <a:srgbClr val="7030A0"/>
                        </a:solidFill>
                        <a:latin typeface="Cambria Math" panose="02040503050406030204" pitchFamily="18" charset="0"/>
                        <a:cs typeface="Times New Roman" panose="02020603050405020304" pitchFamily="18" charset="0"/>
                      </a:rPr>
                      <m:t>𝟏𝟏𝟎</m:t>
                    </m:r>
                  </m:oMath>
                </a14:m>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mol</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n</m:t>
                    </m:r>
                    <m:r>
                      <m:rPr>
                        <m:nor/>
                      </m:rPr>
                      <a:rPr lang="en-US" sz="2400" baseline="-25000" dirty="0">
                        <a:latin typeface="Times New Roman" panose="02020603050405020304" pitchFamily="18" charset="0"/>
                        <a:cs typeface="Times New Roman" panose="02020603050405020304" pitchFamily="18" charset="0"/>
                      </a:rPr>
                      <m:t>i</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H</m:t>
                    </m:r>
                    <m:r>
                      <m:rPr>
                        <m:nor/>
                      </m:rPr>
                      <a:rPr lang="en-US" sz="2400" baseline="-25000" dirty="0">
                        <a:latin typeface="Times New Roman" panose="02020603050405020304" pitchFamily="18" charset="0"/>
                        <a:cs typeface="Times New Roman" panose="02020603050405020304" pitchFamily="18" charset="0"/>
                      </a:rPr>
                      <m:t>2</m:t>
                    </m:r>
                    <m:r>
                      <m:rPr>
                        <m:nor/>
                      </m:rPr>
                      <a:rPr lang="en-US" sz="2400" dirty="0">
                        <a:latin typeface="Times New Roman" panose="02020603050405020304" pitchFamily="18" charset="0"/>
                        <a:cs typeface="Times New Roman" panose="02020603050405020304" pitchFamily="18" charset="0"/>
                      </a:rPr>
                      <m:t>O</m:t>
                    </m:r>
                    <m:r>
                      <m:rPr>
                        <m:nor/>
                      </m:rPr>
                      <a:rPr lang="en-US" sz="2400" dirty="0">
                        <a:latin typeface="Times New Roman" panose="02020603050405020304" pitchFamily="18" charset="0"/>
                        <a:cs typeface="Times New Roman" panose="02020603050405020304" pitchFamily="18" charset="0"/>
                      </a:rPr>
                      <m:t>) = </m:t>
                    </m:r>
                    <m:r>
                      <m:rPr>
                        <m:nor/>
                      </m:rPr>
                      <a:rPr lang="en-US" sz="2400" dirty="0">
                        <a:latin typeface="Times New Roman" panose="02020603050405020304" pitchFamily="18" charset="0"/>
                        <a:cs typeface="Times New Roman" panose="02020603050405020304" pitchFamily="18" charset="0"/>
                      </a:rPr>
                      <m:t>no</m:t>
                    </m:r>
                    <m:r>
                      <m:rPr>
                        <m:nor/>
                      </m:rPr>
                      <a:rPr lang="en-US" sz="2400" dirty="0">
                        <a:latin typeface="Times New Roman" panose="020206030504050203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H</m:t>
                    </m:r>
                    <m:r>
                      <m:rPr>
                        <m:nor/>
                      </m:rPr>
                      <a:rPr lang="en-US" sz="2400" baseline="-25000" dirty="0">
                        <a:latin typeface="Times New Roman" panose="02020603050405020304" pitchFamily="18" charset="0"/>
                        <a:cs typeface="Times New Roman" panose="02020603050405020304" pitchFamily="18" charset="0"/>
                      </a:rPr>
                      <m:t>2</m:t>
                    </m:r>
                    <m:r>
                      <m:rPr>
                        <m:nor/>
                      </m:rPr>
                      <a:rPr lang="en-US" sz="2400" dirty="0">
                        <a:latin typeface="Times New Roman" panose="02020603050405020304" pitchFamily="18" charset="0"/>
                        <a:cs typeface="Times New Roman" panose="02020603050405020304" pitchFamily="18" charset="0"/>
                      </a:rPr>
                      <m:t>O</m:t>
                    </m:r>
                    <m:r>
                      <m:rPr>
                        <m:nor/>
                      </m:rPr>
                      <a:rPr lang="en-US" sz="2400" dirty="0">
                        <a:latin typeface="Times New Roman" panose="02020603050405020304" pitchFamily="18" charset="0"/>
                        <a:cs typeface="Times New Roman" panose="02020603050405020304" pitchFamily="18" charset="0"/>
                      </a:rPr>
                      <m:t>) + 2</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1</m:t>
                        </m:r>
                      </m:sub>
                    </m:sSub>
                    <m:r>
                      <a:rPr lang="en-US" sz="2400" i="1" dirty="0">
                        <a:latin typeface="Cambria Math" panose="02040503050406030204" pitchFamily="18" charset="0"/>
                        <a:cs typeface="Times New Roman" panose="02020603050405020304" pitchFamily="18" charset="0"/>
                      </a:rPr>
                      <m:t>+3</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2</m:t>
                        </m:r>
                      </m:sub>
                    </m:sSub>
                    <m:r>
                      <m:rPr>
                        <m:nor/>
                      </m:rPr>
                      <a:rPr lang="en-US" sz="2400" dirty="0">
                        <a:latin typeface="Times New Roman" panose="02020603050405020304" pitchFamily="18" charset="0"/>
                        <a:cs typeface="Times New Roman" panose="02020603050405020304" pitchFamily="18" charset="0"/>
                      </a:rPr>
                      <m:t>= 0</m:t>
                    </m:r>
                    <m:r>
                      <m:rPr>
                        <m:nor/>
                      </m:rPr>
                      <a:rPr lang="en-US" sz="2400" b="0" i="0" dirty="0" smtClean="0">
                        <a:latin typeface="Times New Roman" panose="02020603050405020304" pitchFamily="18" charset="0"/>
                        <a:cs typeface="Times New Roman" panose="02020603050405020304" pitchFamily="18" charset="0"/>
                      </a:rPr>
                      <m:t> </m:t>
                    </m:r>
                    <m:r>
                      <m:rPr>
                        <m:nor/>
                      </m:rPr>
                      <a:rPr lang="en-US" sz="2400" dirty="0">
                        <a:latin typeface="Times New Roman" panose="02020603050405020304" pitchFamily="18" charset="0"/>
                        <a:cs typeface="Times New Roman" panose="02020603050405020304" pitchFamily="18" charset="0"/>
                      </a:rPr>
                      <m:t>+ </m:t>
                    </m:r>
                    <m:sSub>
                      <m:sSubPr>
                        <m:ctrlPr>
                          <a:rPr lang="en-US" sz="2400" i="1" dirty="0">
                            <a:latin typeface="Cambria Math" panose="02040503050406030204" pitchFamily="18" charset="0"/>
                            <a:cs typeface="Times New Roman" panose="02020603050405020304" pitchFamily="18" charset="0"/>
                          </a:rPr>
                        </m:ctrlPr>
                      </m:sSubPr>
                      <m:e>
                        <m:r>
                          <a:rPr lang="en-US" sz="2400" dirty="0">
                            <a:latin typeface="Cambria Math" panose="02040503050406030204" pitchFamily="18" charset="0"/>
                            <a:cs typeface="Times New Roman" panose="02020603050405020304" pitchFamily="18" charset="0"/>
                          </a:rPr>
                          <m:t>2</m:t>
                        </m:r>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i="1" dirty="0">
                        <a:latin typeface="Cambria Math" panose="02040503050406030204" pitchFamily="18" charset="0"/>
                        <a:cs typeface="Times New Roman" panose="02020603050405020304" pitchFamily="18" charset="0"/>
                      </a:rPr>
                      <m:t>+3</m:t>
                    </m:r>
                    <m:sSub>
                      <m:sSubPr>
                        <m:ctrlPr>
                          <a:rPr lang="en-US" sz="2400" i="1" dirty="0">
                            <a:latin typeface="Cambria Math" panose="02040503050406030204" pitchFamily="18" charset="0"/>
                            <a:cs typeface="Times New Roman" panose="02020603050405020304" pitchFamily="18" charset="0"/>
                          </a:rPr>
                        </m:ctrlPr>
                      </m:sSubPr>
                      <m:e>
                        <m:r>
                          <m:rPr>
                            <m:sty m:val="p"/>
                          </m:rPr>
                          <a:rPr lang="en-US" sz="2400" dirty="0">
                            <a:latin typeface="Cambria Math" panose="02040503050406030204" pitchFamily="18" charset="0"/>
                            <a:cs typeface="Times New Roman" panose="02020603050405020304" pitchFamily="18" charset="0"/>
                          </a:rPr>
                          <m:t>ξ</m:t>
                        </m:r>
                      </m:e>
                      <m:sub>
                        <m:r>
                          <a:rPr lang="en-US" sz="2400" i="1" dirty="0">
                            <a:latin typeface="Cambria Math" panose="02040503050406030204" pitchFamily="18" charset="0"/>
                            <a:cs typeface="Times New Roman" panose="02020603050405020304" pitchFamily="18" charset="0"/>
                          </a:rPr>
                          <m:t>2</m:t>
                        </m:r>
                      </m:sub>
                    </m:sSub>
                    <m:r>
                      <a:rPr lang="en-US" sz="2400" b="0" i="1" dirty="0" smtClean="0">
                        <a:latin typeface="Cambria Math" panose="02040503050406030204" pitchFamily="18" charset="0"/>
                        <a:cs typeface="Times New Roman" panose="02020603050405020304" pitchFamily="18" charset="0"/>
                      </a:rPr>
                      <m:t>=2∗90+3∗10=</m:t>
                    </m:r>
                    <m:r>
                      <a:rPr lang="en-US" sz="2400" b="1" i="1" dirty="0" smtClean="0">
                        <a:solidFill>
                          <a:srgbClr val="7030A0"/>
                        </a:solidFill>
                        <a:latin typeface="Cambria Math" panose="02040503050406030204" pitchFamily="18" charset="0"/>
                        <a:cs typeface="Times New Roman" panose="02020603050405020304" pitchFamily="18" charset="0"/>
                      </a:rPr>
                      <m:t>𝟐𝟏𝟎</m:t>
                    </m:r>
                  </m:oMath>
                </a14:m>
                <a:r>
                  <a:rPr lang="en-US" sz="2400" b="1" dirty="0">
                    <a:solidFill>
                      <a:srgbClr val="7030A0"/>
                    </a:solidFill>
                    <a:latin typeface="Times New Roman" panose="02020603050405020304" pitchFamily="18" charset="0"/>
                    <a:cs typeface="Times New Roman" panose="02020603050405020304" pitchFamily="18" charset="0"/>
                  </a:rPr>
                  <a:t> 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total number of moles in the input stream is </a:t>
                </a:r>
                <a:r>
                  <a:rPr lang="en-US" sz="2400" b="1" dirty="0">
                    <a:latin typeface="Times New Roman" panose="02020603050405020304" pitchFamily="18" charset="0"/>
                    <a:cs typeface="Times New Roman" panose="02020603050405020304" pitchFamily="18" charset="0"/>
                  </a:rPr>
                  <a:t>358 mol </a:t>
                </a:r>
                <a:r>
                  <a:rPr lang="en-US" sz="2400" dirty="0">
                    <a:latin typeface="Times New Roman" panose="02020603050405020304" pitchFamily="18" charset="0"/>
                    <a:cs typeface="Times New Roman" panose="02020603050405020304" pitchFamily="18" charset="0"/>
                  </a:rPr>
                  <a:t>whereas the total number of moles in the outputs stream is </a:t>
                </a:r>
                <a:r>
                  <a:rPr lang="en-US" sz="2400" b="1" dirty="0">
                    <a:latin typeface="Times New Roman" panose="02020603050405020304" pitchFamily="18" charset="0"/>
                    <a:cs typeface="Times New Roman" panose="02020603050405020304" pitchFamily="18" charset="0"/>
                  </a:rPr>
                  <a:t>363 mol. </a:t>
                </a:r>
              </a:p>
            </p:txBody>
          </p:sp>
        </mc:Choice>
        <mc:Fallback>
          <p:sp>
            <p:nvSpPr>
              <p:cNvPr id="3" name="Content Placeholder 2">
                <a:extLst>
                  <a:ext uri="{FF2B5EF4-FFF2-40B4-BE49-F238E27FC236}">
                    <a16:creationId xmlns:a16="http://schemas.microsoft.com/office/drawing/2014/main" id="{97EE8AEF-D5E7-C42D-6D5B-676C2D31905D}"/>
                  </a:ext>
                </a:extLst>
              </p:cNvPr>
              <p:cNvSpPr>
                <a:spLocks noGrp="1" noRot="1" noChangeAspect="1" noMove="1" noResize="1" noEditPoints="1" noAdjustHandles="1" noChangeArrowheads="1" noChangeShapeType="1" noTextEdit="1"/>
              </p:cNvSpPr>
              <p:nvPr>
                <p:ph idx="1"/>
              </p:nvPr>
            </p:nvSpPr>
            <p:spPr>
              <a:xfrm>
                <a:off x="540025" y="781290"/>
                <a:ext cx="11337235" cy="5180600"/>
              </a:xfrm>
              <a:blipFill>
                <a:blip r:embed="rId2"/>
                <a:stretch>
                  <a:fillRect l="-861" r="-861"/>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5B55F4BF-FF8E-6B57-32E8-085B77F3C1A9}"/>
              </a:ext>
            </a:extLst>
          </p:cNvPr>
          <p:cNvCxnSpPr>
            <a:cxnSpLocks/>
          </p:cNvCxnSpPr>
          <p:nvPr/>
        </p:nvCxnSpPr>
        <p:spPr>
          <a:xfrm>
            <a:off x="-89452" y="660433"/>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8150239-075D-B02D-DAC1-ADC94227D149}"/>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C47D60B-282D-8A1C-4BD3-2404C369D64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54618363"/>
      </p:ext>
    </p:extLst>
  </p:cSld>
  <p:clrMapOvr>
    <a:masterClrMapping/>
  </p:clrMapOvr>
  <mc:AlternateContent xmlns:mc="http://schemas.openxmlformats.org/markup-compatibility/2006" xmlns:p14="http://schemas.microsoft.com/office/powerpoint/2010/main">
    <mc:Choice Requires="p14">
      <p:transition spd="slow" p14:dur="2000" advTm="77231"/>
    </mc:Choice>
    <mc:Fallback xmlns="">
      <p:transition spd="slow" advTm="77231"/>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C034B-984C-0B9C-18A2-90FA42A701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0F7E5E-4D51-C7C3-F2CB-85048F589C7E}"/>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397BB049-57D9-0B92-CD28-3A920881C6AA}"/>
              </a:ext>
            </a:extLst>
          </p:cNvPr>
          <p:cNvSpPr>
            <a:spLocks noGrp="1"/>
          </p:cNvSpPr>
          <p:nvPr>
            <p:ph idx="1"/>
          </p:nvPr>
        </p:nvSpPr>
        <p:spPr>
          <a:xfrm>
            <a:off x="540025" y="950602"/>
            <a:ext cx="11337235" cy="5011288"/>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results show that the number of moles is not conserved for combustion reactions.</a:t>
            </a:r>
          </a:p>
          <a:p>
            <a:pPr marL="0" indent="0">
              <a:lnSpc>
                <a:spcPct val="150000"/>
              </a:lnSpc>
              <a:buNone/>
            </a:pPr>
            <a:r>
              <a:rPr lang="en-US" sz="2400" dirty="0">
                <a:latin typeface="Times New Roman" panose="02020603050405020304" pitchFamily="18" charset="0"/>
                <a:cs typeface="Times New Roman" panose="02020603050405020304" pitchFamily="18" charset="0"/>
              </a:rPr>
              <a:t>To change from mole unit to mass unit, you can multiply the number of moles of each component by its molecular weight.</a:t>
            </a:r>
          </a:p>
          <a:p>
            <a:pPr marL="0" indent="0">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The mass of inputs stream (reactant):</a:t>
            </a:r>
          </a:p>
          <a:p>
            <a:pPr marL="0" indent="0">
              <a:lnSpc>
                <a:spcPct val="150000"/>
              </a:lnSpc>
              <a:buNone/>
            </a:pPr>
            <a:r>
              <a:rPr lang="en-US" sz="2400" dirty="0" err="1">
                <a:latin typeface="Times New Roman" panose="02020603050405020304" pitchFamily="18" charset="0"/>
                <a:cs typeface="Times New Roman" panose="02020603050405020304" pitchFamily="18" charset="0"/>
              </a:rPr>
              <a:t>m</a:t>
            </a:r>
            <a:r>
              <a:rPr lang="en-US" sz="2400" baseline="-25000" dirty="0" err="1">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(CH</a:t>
            </a:r>
            <a:r>
              <a:rPr lang="en-US" sz="2400" baseline="-25000" dirty="0">
                <a:latin typeface="Times New Roman" panose="02020603050405020304" pitchFamily="18" charset="0"/>
                <a:cs typeface="Times New Roman" panose="02020603050405020304" pitchFamily="18" charset="0"/>
              </a:rPr>
              <a:t>4</a:t>
            </a:r>
            <a:r>
              <a:rPr lang="en-US" sz="2400" dirty="0">
                <a:latin typeface="Times New Roman" panose="02020603050405020304" pitchFamily="18" charset="0"/>
                <a:cs typeface="Times New Roman" panose="02020603050405020304" pitchFamily="18" charset="0"/>
              </a:rPr>
              <a:t>) = 90 mol *16 g/mol = </a:t>
            </a:r>
            <a:r>
              <a:rPr lang="en-US" sz="2400" b="1" dirty="0">
                <a:solidFill>
                  <a:srgbClr val="7030A0"/>
                </a:solidFill>
                <a:latin typeface="Times New Roman" panose="02020603050405020304" pitchFamily="18" charset="0"/>
                <a:cs typeface="Times New Roman" panose="02020603050405020304" pitchFamily="18" charset="0"/>
              </a:rPr>
              <a:t>1, 440 g</a:t>
            </a:r>
          </a:p>
          <a:p>
            <a:pPr marL="0" indent="0">
              <a:lnSpc>
                <a:spcPct val="150000"/>
              </a:lnSpc>
              <a:buNone/>
            </a:pPr>
            <a:r>
              <a:rPr lang="en-US" sz="2400" dirty="0" err="1">
                <a:latin typeface="Times New Roman" panose="02020603050405020304" pitchFamily="18" charset="0"/>
                <a:cs typeface="Times New Roman" panose="02020603050405020304" pitchFamily="18" charset="0"/>
              </a:rPr>
              <a:t>m</a:t>
            </a:r>
            <a:r>
              <a:rPr lang="en-US" sz="2400" baseline="-25000" dirty="0" err="1">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 10 mol *30 g/mol = </a:t>
            </a:r>
            <a:r>
              <a:rPr lang="en-US" sz="2400" b="1" dirty="0">
                <a:solidFill>
                  <a:srgbClr val="7030A0"/>
                </a:solidFill>
                <a:latin typeface="Times New Roman" panose="02020603050405020304" pitchFamily="18" charset="0"/>
                <a:cs typeface="Times New Roman" panose="02020603050405020304" pitchFamily="18" charset="0"/>
              </a:rPr>
              <a:t>300 g</a:t>
            </a:r>
          </a:p>
          <a:p>
            <a:pPr marL="0" indent="0">
              <a:lnSpc>
                <a:spcPct val="150000"/>
              </a:lnSpc>
              <a:buNone/>
            </a:pPr>
            <a:r>
              <a:rPr lang="en-US" sz="2400" dirty="0" err="1">
                <a:latin typeface="Times New Roman" panose="02020603050405020304" pitchFamily="18" charset="0"/>
                <a:cs typeface="Times New Roman" panose="02020603050405020304" pitchFamily="18" charset="0"/>
              </a:rPr>
              <a:t>m</a:t>
            </a:r>
            <a:r>
              <a:rPr lang="en-US" sz="2400" baseline="-25000" dirty="0" err="1">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258 mol *32 g/mol = </a:t>
            </a:r>
            <a:r>
              <a:rPr lang="en-US" sz="2400" b="1" dirty="0">
                <a:solidFill>
                  <a:srgbClr val="7030A0"/>
                </a:solidFill>
                <a:latin typeface="Times New Roman" panose="02020603050405020304" pitchFamily="18" charset="0"/>
                <a:cs typeface="Times New Roman" panose="02020603050405020304" pitchFamily="18" charset="0"/>
              </a:rPr>
              <a:t>8, 256 g</a:t>
            </a:r>
          </a:p>
          <a:p>
            <a:pPr marL="0" indent="0">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Total mass in the inputs stream = 1, 440 + 300 + 8, 256 </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a:solidFill>
                  <a:srgbClr val="002060"/>
                </a:solidFill>
                <a:latin typeface="Times New Roman" panose="02020603050405020304" pitchFamily="18" charset="0"/>
                <a:cs typeface="Times New Roman" panose="02020603050405020304" pitchFamily="18" charset="0"/>
              </a:rPr>
              <a:t>9, 996 g</a:t>
            </a:r>
          </a:p>
        </p:txBody>
      </p:sp>
      <p:cxnSp>
        <p:nvCxnSpPr>
          <p:cNvPr id="5" name="Straight Connector 4">
            <a:extLst>
              <a:ext uri="{FF2B5EF4-FFF2-40B4-BE49-F238E27FC236}">
                <a16:creationId xmlns:a16="http://schemas.microsoft.com/office/drawing/2014/main" id="{7088F193-6136-21F1-76C9-BEA2C9959691}"/>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F25432B5-A1C7-04A1-84BC-6FE58D1247BA}"/>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9C8F8E4-956E-840D-D42B-FF169FE0901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18074445"/>
      </p:ext>
    </p:extLst>
  </p:cSld>
  <p:clrMapOvr>
    <a:masterClrMapping/>
  </p:clrMapOvr>
  <mc:AlternateContent xmlns:mc="http://schemas.openxmlformats.org/markup-compatibility/2006" xmlns:p14="http://schemas.microsoft.com/office/powerpoint/2010/main">
    <mc:Choice Requires="p14">
      <p:transition spd="slow" p14:dur="2000" advTm="79388"/>
    </mc:Choice>
    <mc:Fallback xmlns="">
      <p:transition spd="slow" advTm="79388"/>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D51AED-1103-133C-ACB9-38C7300D44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F1721D-7046-D78E-0C35-9DF0409C6B6C}"/>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Cont’d</a:t>
            </a:r>
            <a:endParaRPr lang="en-US" sz="3200" dirty="0"/>
          </a:p>
        </p:txBody>
      </p:sp>
      <p:sp>
        <p:nvSpPr>
          <p:cNvPr id="3" name="Content Placeholder 2">
            <a:extLst>
              <a:ext uri="{FF2B5EF4-FFF2-40B4-BE49-F238E27FC236}">
                <a16:creationId xmlns:a16="http://schemas.microsoft.com/office/drawing/2014/main" id="{EC953908-515B-6B0B-403F-120840D336A3}"/>
              </a:ext>
            </a:extLst>
          </p:cNvPr>
          <p:cNvSpPr>
            <a:spLocks noGrp="1"/>
          </p:cNvSpPr>
          <p:nvPr>
            <p:ph idx="1"/>
          </p:nvPr>
        </p:nvSpPr>
        <p:spPr>
          <a:xfrm>
            <a:off x="540025" y="950602"/>
            <a:ext cx="11337235" cy="5011288"/>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The mass of outputs  stream:</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43 mol *32 g/mol =</a:t>
            </a:r>
            <a:r>
              <a:rPr lang="en-US" sz="2400" b="1" dirty="0">
                <a:solidFill>
                  <a:srgbClr val="7030A0"/>
                </a:solidFill>
                <a:latin typeface="Times New Roman" panose="02020603050405020304" pitchFamily="18" charset="0"/>
                <a:cs typeface="Times New Roman" panose="02020603050405020304" pitchFamily="18" charset="0"/>
              </a:rPr>
              <a:t>1, 376 g</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m(CO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110 mol *44 g/mol = </a:t>
            </a:r>
            <a:r>
              <a:rPr lang="en-US" sz="2400" b="1" dirty="0">
                <a:solidFill>
                  <a:srgbClr val="7030A0"/>
                </a:solidFill>
                <a:latin typeface="Times New Roman" panose="02020603050405020304" pitchFamily="18" charset="0"/>
                <a:cs typeface="Times New Roman" panose="02020603050405020304" pitchFamily="18" charset="0"/>
              </a:rPr>
              <a:t>4, 840 g</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O) =210 mol* 18 g/mol </a:t>
            </a:r>
            <a:r>
              <a:rPr lang="en-US" sz="2400" b="1" dirty="0">
                <a:solidFill>
                  <a:srgbClr val="7030A0"/>
                </a:solidFill>
                <a:latin typeface="Times New Roman" panose="02020603050405020304" pitchFamily="18" charset="0"/>
                <a:cs typeface="Times New Roman" panose="02020603050405020304" pitchFamily="18" charset="0"/>
              </a:rPr>
              <a:t>=3, 780 g</a:t>
            </a:r>
          </a:p>
          <a:p>
            <a:pPr marL="0" indent="0" algn="just">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The total mass in the outputs stream = 1, 376 + 4, 840 + 3,780 = 9, 996 g</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total mass of the inputs steam (reactants) is equal to the total mass of the outputs stream (products and unconverted reactant).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Therefore, mass is conserved for combustion reactions.</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b="1" dirty="0">
              <a:solidFill>
                <a:srgbClr val="7030A0"/>
              </a:solidFill>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AD324827-4338-3B1A-B21C-0770457BCBF1}"/>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2E37C27-6A27-2A79-64DD-7474B6F24FB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2B8DC28-D689-F7DB-3390-2C12008A686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4756854"/>
      </p:ext>
    </p:extLst>
  </p:cSld>
  <p:clrMapOvr>
    <a:masterClrMapping/>
  </p:clrMapOvr>
  <mc:AlternateContent xmlns:mc="http://schemas.openxmlformats.org/markup-compatibility/2006" xmlns:p14="http://schemas.microsoft.com/office/powerpoint/2010/main">
    <mc:Choice Requires="p14">
      <p:transition spd="slow" p14:dur="2000" advTm="64577"/>
    </mc:Choice>
    <mc:Fallback xmlns="">
      <p:transition spd="slow" advTm="64577"/>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715FD2-C09A-8AD5-5FDB-BD9BC533B9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B9561-B4E7-4BE8-D011-75B6533D2017}"/>
              </a:ext>
            </a:extLst>
          </p:cNvPr>
          <p:cNvSpPr>
            <a:spLocks noGrp="1"/>
          </p:cNvSpPr>
          <p:nvPr>
            <p:ph type="title"/>
          </p:nvPr>
        </p:nvSpPr>
        <p:spPr>
          <a:xfrm>
            <a:off x="609600" y="274638"/>
            <a:ext cx="10972800" cy="39128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6.5. Summary</a:t>
            </a:r>
          </a:p>
        </p:txBody>
      </p:sp>
      <p:sp>
        <p:nvSpPr>
          <p:cNvPr id="3" name="Content Placeholder 2">
            <a:extLst>
              <a:ext uri="{FF2B5EF4-FFF2-40B4-BE49-F238E27FC236}">
                <a16:creationId xmlns:a16="http://schemas.microsoft.com/office/drawing/2014/main" id="{031938D3-C89E-98E0-7178-8B6B6868204E}"/>
              </a:ext>
            </a:extLst>
          </p:cNvPr>
          <p:cNvSpPr>
            <a:spLocks noGrp="1"/>
          </p:cNvSpPr>
          <p:nvPr>
            <p:ph idx="1"/>
          </p:nvPr>
        </p:nvSpPr>
        <p:spPr>
          <a:xfrm>
            <a:off x="357809" y="986697"/>
            <a:ext cx="11648661" cy="5139467"/>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 combustion reaction is a special chemical reaction that involves the reaction of a fuel with oxygen resulting in release of energy in the form of heat and light.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combustion reaction main products are carbon dioxide and water when complete combustion occurs.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Problem-solving techniques are the tools to determine MBs for combustion systems</a:t>
            </a:r>
            <a:r>
              <a:rPr lang="en-US" sz="2400" b="1" dirty="0">
                <a:solidFill>
                  <a:srgbClr val="7030A0"/>
                </a:solidFill>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MBs for a combustion reaction can be determined based on the extent of reaction and stoichiometry coefficients.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To perform MBs, the combustion reaction equations must be balanced.  </a:t>
            </a:r>
          </a:p>
          <a:p>
            <a:pPr marL="11430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11430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3AC5D2D1-087B-AE70-8BD8-DA99D1487F01}"/>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959A2BB-8F46-C0D8-1AD1-183EF456139C}"/>
              </a:ext>
            </a:extLst>
          </p:cNvPr>
          <p:cNvCxnSpPr>
            <a:cxnSpLocks/>
          </p:cNvCxnSpPr>
          <p:nvPr/>
        </p:nvCxnSpPr>
        <p:spPr>
          <a:xfrm>
            <a:off x="0" y="6155982"/>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D2E4347-5BCD-4908-0265-1EF28F8B25A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10097037"/>
      </p:ext>
    </p:extLst>
  </p:cSld>
  <p:clrMapOvr>
    <a:masterClrMapping/>
  </p:clrMapOvr>
  <mc:AlternateContent xmlns:mc="http://schemas.openxmlformats.org/markup-compatibility/2006" xmlns:p14="http://schemas.microsoft.com/office/powerpoint/2010/main">
    <mc:Choice Requires="p14">
      <p:transition spd="slow" p14:dur="2000" advTm="70251"/>
    </mc:Choice>
    <mc:Fallback xmlns="">
      <p:transition spd="slow" advTm="70251"/>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18F45-D8F2-599C-98F1-7E9695F966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141C18-6446-1D28-7821-ECBB9EDCA53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66D90915-F537-C9C9-F67A-A70202265443}"/>
              </a:ext>
            </a:extLst>
          </p:cNvPr>
          <p:cNvSpPr>
            <a:spLocks noGrp="1"/>
          </p:cNvSpPr>
          <p:nvPr>
            <p:ph idx="1"/>
          </p:nvPr>
        </p:nvSpPr>
        <p:spPr>
          <a:xfrm>
            <a:off x="457201" y="950602"/>
            <a:ext cx="11439938" cy="4973117"/>
          </a:xfrm>
        </p:spPr>
        <p:txBody>
          <a:bodyPr>
            <a:normAutofit/>
          </a:bodyPr>
          <a:lstStyle/>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Basic Principles and Calculations in Chemical Engineering, </a:t>
            </a:r>
            <a:r>
              <a:rPr lang="en-US" sz="2400" dirty="0" err="1">
                <a:latin typeface="Times New Roman" panose="02020603050405020304" pitchFamily="18" charset="0"/>
                <a:cs typeface="Times New Roman" panose="02020603050405020304" pitchFamily="18" charset="0"/>
              </a:rPr>
              <a:t>Himmelblau</a:t>
            </a:r>
            <a:r>
              <a:rPr lang="en-US" sz="2400" dirty="0">
                <a:latin typeface="Times New Roman" panose="02020603050405020304" pitchFamily="18" charset="0"/>
                <a:cs typeface="Times New Roman" panose="02020603050405020304" pitchFamily="18" charset="0"/>
              </a:rPr>
              <a:t>, Pearson Education Inc, 9</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edition, 2023.</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Chemical Engineering Design, Volume 6, Coulson &amp; Richardson’s, R. K. Sinnott,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1999.</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Elementary Principles of Chemical Processes, Richard M. Felder, John Wiley &amp; Sons,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2005.</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D1D08DA4-D264-ACF3-C49F-8BAC794A0E02}"/>
              </a:ext>
            </a:extLst>
          </p:cNvPr>
          <p:cNvCxnSpPr>
            <a:cxnSpLocks/>
          </p:cNvCxnSpPr>
          <p:nvPr/>
        </p:nvCxnSpPr>
        <p:spPr>
          <a:xfrm>
            <a:off x="0" y="769764"/>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A9D1E7F-1D6C-746B-40C3-39122894BD9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38CB233-B073-BA25-D048-C4CE4D541D0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 name="Content Placeholder 2">
            <a:extLst>
              <a:ext uri="{FF2B5EF4-FFF2-40B4-BE49-F238E27FC236}">
                <a16:creationId xmlns:a16="http://schemas.microsoft.com/office/drawing/2014/main" id="{E75CE77F-B27C-4CE4-97D6-EE0E827154DE}"/>
              </a:ext>
            </a:extLst>
          </p:cNvPr>
          <p:cNvSpPr txBox="1">
            <a:spLocks/>
          </p:cNvSpPr>
          <p:nvPr/>
        </p:nvSpPr>
        <p:spPr>
          <a:xfrm>
            <a:off x="1815547" y="4734341"/>
            <a:ext cx="8229600" cy="79181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2512067085"/>
      </p:ext>
    </p:extLst>
  </p:cSld>
  <p:clrMapOvr>
    <a:masterClrMapping/>
  </p:clrMapOvr>
  <mc:AlternateContent xmlns:mc="http://schemas.openxmlformats.org/markup-compatibility/2006" xmlns:p14="http://schemas.microsoft.com/office/powerpoint/2010/main">
    <mc:Choice Requires="p14">
      <p:transition spd="slow" p14:dur="2000" advTm="61485"/>
    </mc:Choice>
    <mc:Fallback xmlns="">
      <p:transition spd="slow" advTm="6148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1057</TotalTime>
  <Words>5409</Words>
  <Application>Microsoft Office PowerPoint</Application>
  <PresentationFormat>Widescreen</PresentationFormat>
  <Paragraphs>426</Paragraphs>
  <Slides>59</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59</vt:i4>
      </vt:variant>
    </vt:vector>
  </HeadingPairs>
  <TitlesOfParts>
    <vt:vector size="68" baseType="lpstr">
      <vt:lpstr>Arial</vt:lpstr>
      <vt:lpstr>Calibri</vt:lpstr>
      <vt:lpstr>Calibri Light</vt:lpstr>
      <vt:lpstr>Cambria Math</vt:lpstr>
      <vt:lpstr>Times</vt:lpstr>
      <vt:lpstr>Times New Roman</vt:lpstr>
      <vt:lpstr>Wingdings</vt:lpstr>
      <vt:lpstr>Office Theme</vt:lpstr>
      <vt:lpstr>1_Office Theme</vt:lpstr>
      <vt:lpstr>PowerPoint Presentation</vt:lpstr>
      <vt:lpstr>Lecture 5  Discussion points: Revision</vt:lpstr>
      <vt:lpstr>Lecture learning outcomes</vt:lpstr>
      <vt:lpstr>Presentation outlines </vt:lpstr>
      <vt:lpstr>6.1. Introduction to combustion systems</vt:lpstr>
      <vt:lpstr>Cont’d</vt:lpstr>
      <vt:lpstr>Cont’d</vt:lpstr>
      <vt:lpstr>Cont’d</vt:lpstr>
      <vt:lpstr>Cont’d</vt:lpstr>
      <vt:lpstr>Cont’d</vt:lpstr>
      <vt:lpstr>Cont’d</vt:lpstr>
      <vt:lpstr>Cont’d</vt:lpstr>
      <vt:lpstr>6.2. Key terms for combustion systems </vt:lpstr>
      <vt:lpstr>Cont’d</vt:lpstr>
      <vt:lpstr>Cont’d</vt:lpstr>
      <vt:lpstr>Cont’d</vt:lpstr>
      <vt:lpstr>Cont’d</vt:lpstr>
      <vt:lpstr>Cont’d</vt:lpstr>
      <vt:lpstr>Cont’d</vt:lpstr>
      <vt:lpstr>Cont’d</vt:lpstr>
      <vt:lpstr>Cont’d</vt:lpstr>
      <vt:lpstr>Activity 6.1</vt:lpstr>
      <vt:lpstr>Cont’d</vt:lpstr>
      <vt:lpstr>Cont’d</vt:lpstr>
      <vt:lpstr>Cont’d</vt:lpstr>
      <vt:lpstr>Cont’d</vt:lpstr>
      <vt:lpstr>6.3. Problem-solving techniques of MBs for combustion systems</vt:lpstr>
      <vt:lpstr>Cont’d</vt:lpstr>
      <vt:lpstr>Cont’d</vt:lpstr>
      <vt:lpstr>Cont’d</vt:lpstr>
      <vt:lpstr>Cont’d</vt:lpstr>
      <vt:lpstr>Cont’d</vt:lpstr>
      <vt:lpstr>Cont’d</vt:lpstr>
      <vt:lpstr>Cont’d</vt:lpstr>
      <vt:lpstr>Cont’d</vt:lpstr>
      <vt:lpstr>6.4. Material balances for combustion systems</vt:lpstr>
      <vt:lpstr>Cont’d</vt:lpstr>
      <vt:lpstr>Cont’d</vt:lpstr>
      <vt:lpstr>Cont’d</vt:lpstr>
      <vt:lpstr>Cont’d</vt:lpstr>
      <vt:lpstr>Activity 6.2</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6.5. Summary</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lenovo</dc:creator>
  <cp:lastModifiedBy>lenovo</cp:lastModifiedBy>
  <cp:revision>239</cp:revision>
  <dcterms:created xsi:type="dcterms:W3CDTF">2026-04-09T14:16:16Z</dcterms:created>
  <dcterms:modified xsi:type="dcterms:W3CDTF">2026-04-16T12:25:04Z</dcterms:modified>
</cp:coreProperties>
</file>