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8" r:id="rId3"/>
    <p:sldId id="329" r:id="rId4"/>
    <p:sldId id="330" r:id="rId5"/>
    <p:sldId id="332" r:id="rId6"/>
    <p:sldId id="371" r:id="rId7"/>
    <p:sldId id="375" r:id="rId8"/>
    <p:sldId id="377" r:id="rId9"/>
    <p:sldId id="422" r:id="rId10"/>
    <p:sldId id="378" r:id="rId11"/>
    <p:sldId id="380" r:id="rId12"/>
    <p:sldId id="381" r:id="rId13"/>
    <p:sldId id="382" r:id="rId14"/>
    <p:sldId id="383" r:id="rId15"/>
    <p:sldId id="384" r:id="rId16"/>
    <p:sldId id="385" r:id="rId17"/>
    <p:sldId id="386" r:id="rId18"/>
    <p:sldId id="387" r:id="rId19"/>
    <p:sldId id="423" r:id="rId20"/>
    <p:sldId id="388" r:id="rId21"/>
    <p:sldId id="389" r:id="rId22"/>
    <p:sldId id="390" r:id="rId23"/>
    <p:sldId id="391" r:id="rId24"/>
    <p:sldId id="392" r:id="rId25"/>
    <p:sldId id="393" r:id="rId26"/>
    <p:sldId id="394" r:id="rId27"/>
    <p:sldId id="396" r:id="rId28"/>
    <p:sldId id="395" r:id="rId29"/>
    <p:sldId id="414" r:id="rId30"/>
    <p:sldId id="427" r:id="rId31"/>
    <p:sldId id="426" r:id="rId32"/>
    <p:sldId id="425" r:id="rId33"/>
    <p:sldId id="413" r:id="rId34"/>
    <p:sldId id="428" r:id="rId35"/>
    <p:sldId id="431" r:id="rId36"/>
    <p:sldId id="430" r:id="rId37"/>
    <p:sldId id="429" r:id="rId38"/>
    <p:sldId id="432" r:id="rId39"/>
    <p:sldId id="397" r:id="rId40"/>
    <p:sldId id="399" r:id="rId41"/>
    <p:sldId id="400" r:id="rId42"/>
    <p:sldId id="424" r:id="rId43"/>
    <p:sldId id="402" r:id="rId44"/>
    <p:sldId id="404" r:id="rId45"/>
    <p:sldId id="401" r:id="rId46"/>
    <p:sldId id="403" r:id="rId47"/>
    <p:sldId id="405" r:id="rId48"/>
    <p:sldId id="406" r:id="rId49"/>
    <p:sldId id="407" r:id="rId50"/>
    <p:sldId id="408" r:id="rId51"/>
    <p:sldId id="409" r:id="rId52"/>
    <p:sldId id="410" r:id="rId53"/>
    <p:sldId id="411" r:id="rId54"/>
    <p:sldId id="412" r:id="rId55"/>
    <p:sldId id="415" r:id="rId56"/>
    <p:sldId id="416" r:id="rId57"/>
    <p:sldId id="417" r:id="rId58"/>
    <p:sldId id="418" r:id="rId59"/>
    <p:sldId id="419" r:id="rId60"/>
    <p:sldId id="434" r:id="rId61"/>
    <p:sldId id="435" r:id="rId62"/>
    <p:sldId id="365" r:id="rId63"/>
    <p:sldId id="433" r:id="rId64"/>
    <p:sldId id="364"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8D94D-A0B8-7C76-82E3-A664A9026EA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9C39042-8FAC-B3B5-52B0-B455B71EF9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DDAF041-0749-D99C-BB14-8020A86FD2AD}"/>
              </a:ext>
            </a:extLst>
          </p:cNvPr>
          <p:cNvSpPr>
            <a:spLocks noGrp="1"/>
          </p:cNvSpPr>
          <p:nvPr>
            <p:ph type="dt" sz="half" idx="10"/>
          </p:nvPr>
        </p:nvSpPr>
        <p:spPr/>
        <p:txBody>
          <a:bodyPr/>
          <a:lstStyle/>
          <a:p>
            <a:fld id="{920A19D8-AC70-41ED-8D41-1E8FD7EB6EFF}" type="datetimeFigureOut">
              <a:rPr lang="en-US" smtClean="0"/>
              <a:t>4/25/2026</a:t>
            </a:fld>
            <a:endParaRPr lang="en-US"/>
          </a:p>
        </p:txBody>
      </p:sp>
      <p:sp>
        <p:nvSpPr>
          <p:cNvPr id="5" name="Footer Placeholder 4">
            <a:extLst>
              <a:ext uri="{FF2B5EF4-FFF2-40B4-BE49-F238E27FC236}">
                <a16:creationId xmlns:a16="http://schemas.microsoft.com/office/drawing/2014/main" id="{FEDC17F9-4A43-65E9-9505-A1E02CE9A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33BAB8-B171-1DCF-DAE2-6D98F5B425BB}"/>
              </a:ext>
            </a:extLst>
          </p:cNvPr>
          <p:cNvSpPr>
            <a:spLocks noGrp="1"/>
          </p:cNvSpPr>
          <p:nvPr>
            <p:ph type="sldNum" sz="quarter" idx="12"/>
          </p:nvPr>
        </p:nvSpPr>
        <p:spPr/>
        <p:txBody>
          <a:bodyPr/>
          <a:lstStyle/>
          <a:p>
            <a:fld id="{290D8A67-FF54-4EDF-8267-140013958F87}" type="slidenum">
              <a:rPr lang="en-US" smtClean="0"/>
              <a:t>‹#›</a:t>
            </a:fld>
            <a:endParaRPr lang="en-US"/>
          </a:p>
        </p:txBody>
      </p:sp>
    </p:spTree>
    <p:extLst>
      <p:ext uri="{BB962C8B-B14F-4D97-AF65-F5344CB8AC3E}">
        <p14:creationId xmlns:p14="http://schemas.microsoft.com/office/powerpoint/2010/main" val="285443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6E1A2-95FB-E032-786B-FAED7E3DC71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1955C84-CDD5-66B4-2863-265608D6B9D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C70CB5-9900-2FC0-E2B1-AC8ECAA45393}"/>
              </a:ext>
            </a:extLst>
          </p:cNvPr>
          <p:cNvSpPr>
            <a:spLocks noGrp="1"/>
          </p:cNvSpPr>
          <p:nvPr>
            <p:ph type="dt" sz="half" idx="10"/>
          </p:nvPr>
        </p:nvSpPr>
        <p:spPr/>
        <p:txBody>
          <a:bodyPr/>
          <a:lstStyle/>
          <a:p>
            <a:fld id="{920A19D8-AC70-41ED-8D41-1E8FD7EB6EFF}" type="datetimeFigureOut">
              <a:rPr lang="en-US" smtClean="0"/>
              <a:t>4/25/2026</a:t>
            </a:fld>
            <a:endParaRPr lang="en-US"/>
          </a:p>
        </p:txBody>
      </p:sp>
      <p:sp>
        <p:nvSpPr>
          <p:cNvPr id="5" name="Footer Placeholder 4">
            <a:extLst>
              <a:ext uri="{FF2B5EF4-FFF2-40B4-BE49-F238E27FC236}">
                <a16:creationId xmlns:a16="http://schemas.microsoft.com/office/drawing/2014/main" id="{56C954F5-B072-6231-F603-2E0E502518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41692F-47A9-2B92-6B88-D5AD1602A6C5}"/>
              </a:ext>
            </a:extLst>
          </p:cNvPr>
          <p:cNvSpPr>
            <a:spLocks noGrp="1"/>
          </p:cNvSpPr>
          <p:nvPr>
            <p:ph type="sldNum" sz="quarter" idx="12"/>
          </p:nvPr>
        </p:nvSpPr>
        <p:spPr/>
        <p:txBody>
          <a:bodyPr/>
          <a:lstStyle/>
          <a:p>
            <a:fld id="{290D8A67-FF54-4EDF-8267-140013958F87}" type="slidenum">
              <a:rPr lang="en-US" smtClean="0"/>
              <a:t>‹#›</a:t>
            </a:fld>
            <a:endParaRPr lang="en-US"/>
          </a:p>
        </p:txBody>
      </p:sp>
    </p:spTree>
    <p:extLst>
      <p:ext uri="{BB962C8B-B14F-4D97-AF65-F5344CB8AC3E}">
        <p14:creationId xmlns:p14="http://schemas.microsoft.com/office/powerpoint/2010/main" val="618040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471F6-96E0-2FA5-C15D-07FF0924BDB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3DE89D4-A7A9-2863-30D3-59BC8015EFE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8E971F3-8CA5-DB28-A1E2-00F34073898F}"/>
              </a:ext>
            </a:extLst>
          </p:cNvPr>
          <p:cNvSpPr>
            <a:spLocks noGrp="1"/>
          </p:cNvSpPr>
          <p:nvPr>
            <p:ph type="dt" sz="half" idx="10"/>
          </p:nvPr>
        </p:nvSpPr>
        <p:spPr/>
        <p:txBody>
          <a:bodyPr/>
          <a:lstStyle/>
          <a:p>
            <a:fld id="{920A19D8-AC70-41ED-8D41-1E8FD7EB6EFF}" type="datetimeFigureOut">
              <a:rPr lang="en-US" smtClean="0"/>
              <a:t>4/25/2026</a:t>
            </a:fld>
            <a:endParaRPr lang="en-US"/>
          </a:p>
        </p:txBody>
      </p:sp>
      <p:sp>
        <p:nvSpPr>
          <p:cNvPr id="5" name="Footer Placeholder 4">
            <a:extLst>
              <a:ext uri="{FF2B5EF4-FFF2-40B4-BE49-F238E27FC236}">
                <a16:creationId xmlns:a16="http://schemas.microsoft.com/office/drawing/2014/main" id="{6546EB9E-2971-1D60-EDC3-175749744E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5C9136-0F8C-853A-4530-5FEE5A49C266}"/>
              </a:ext>
            </a:extLst>
          </p:cNvPr>
          <p:cNvSpPr>
            <a:spLocks noGrp="1"/>
          </p:cNvSpPr>
          <p:nvPr>
            <p:ph type="sldNum" sz="quarter" idx="12"/>
          </p:nvPr>
        </p:nvSpPr>
        <p:spPr/>
        <p:txBody>
          <a:bodyPr/>
          <a:lstStyle/>
          <a:p>
            <a:fld id="{290D8A67-FF54-4EDF-8267-140013958F87}" type="slidenum">
              <a:rPr lang="en-US" smtClean="0"/>
              <a:t>‹#›</a:t>
            </a:fld>
            <a:endParaRPr lang="en-US"/>
          </a:p>
        </p:txBody>
      </p:sp>
    </p:spTree>
    <p:extLst>
      <p:ext uri="{BB962C8B-B14F-4D97-AF65-F5344CB8AC3E}">
        <p14:creationId xmlns:p14="http://schemas.microsoft.com/office/powerpoint/2010/main" val="2043816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AB8D0-FC26-B8CA-3B39-2178B0FC0A5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8A8110E-0C2D-D099-A86C-77FF28895E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9B27476-8E48-B688-511B-14B2D30338F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FC920E5-9E24-0506-917B-3E79DDCB0D6B}"/>
              </a:ext>
            </a:extLst>
          </p:cNvPr>
          <p:cNvSpPr>
            <a:spLocks noGrp="1"/>
          </p:cNvSpPr>
          <p:nvPr>
            <p:ph type="dt" sz="half" idx="10"/>
          </p:nvPr>
        </p:nvSpPr>
        <p:spPr/>
        <p:txBody>
          <a:bodyPr/>
          <a:lstStyle/>
          <a:p>
            <a:fld id="{920A19D8-AC70-41ED-8D41-1E8FD7EB6EFF}" type="datetimeFigureOut">
              <a:rPr lang="en-US" smtClean="0"/>
              <a:t>4/25/2026</a:t>
            </a:fld>
            <a:endParaRPr lang="en-US"/>
          </a:p>
        </p:txBody>
      </p:sp>
      <p:sp>
        <p:nvSpPr>
          <p:cNvPr id="6" name="Footer Placeholder 5">
            <a:extLst>
              <a:ext uri="{FF2B5EF4-FFF2-40B4-BE49-F238E27FC236}">
                <a16:creationId xmlns:a16="http://schemas.microsoft.com/office/drawing/2014/main" id="{C6BBB1B8-9FBD-A693-4755-B09F9CA1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CB8B6BC-A159-124D-8653-2DAEE8E921F9}"/>
              </a:ext>
            </a:extLst>
          </p:cNvPr>
          <p:cNvSpPr>
            <a:spLocks noGrp="1"/>
          </p:cNvSpPr>
          <p:nvPr>
            <p:ph type="sldNum" sz="quarter" idx="12"/>
          </p:nvPr>
        </p:nvSpPr>
        <p:spPr/>
        <p:txBody>
          <a:bodyPr/>
          <a:lstStyle/>
          <a:p>
            <a:fld id="{290D8A67-FF54-4EDF-8267-140013958F87}" type="slidenum">
              <a:rPr lang="en-US" smtClean="0"/>
              <a:t>‹#›</a:t>
            </a:fld>
            <a:endParaRPr lang="en-US"/>
          </a:p>
        </p:txBody>
      </p:sp>
    </p:spTree>
    <p:extLst>
      <p:ext uri="{BB962C8B-B14F-4D97-AF65-F5344CB8AC3E}">
        <p14:creationId xmlns:p14="http://schemas.microsoft.com/office/powerpoint/2010/main" val="2949062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92CBF-BF01-E990-5589-9A610E5BCE9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6082462-304D-7782-2F28-22EBD1EFDF9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593B620-9A41-BE0D-71E4-518B406B399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B4027F4-E8A6-460A-7B67-61F478A5B0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3AC0FD6-821F-E0B2-50CF-6AE9D3A3F52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AAB493C-A4B4-5CCE-8F6A-6CAEFFFE575C}"/>
              </a:ext>
            </a:extLst>
          </p:cNvPr>
          <p:cNvSpPr>
            <a:spLocks noGrp="1"/>
          </p:cNvSpPr>
          <p:nvPr>
            <p:ph type="dt" sz="half" idx="10"/>
          </p:nvPr>
        </p:nvSpPr>
        <p:spPr/>
        <p:txBody>
          <a:bodyPr/>
          <a:lstStyle/>
          <a:p>
            <a:fld id="{920A19D8-AC70-41ED-8D41-1E8FD7EB6EFF}" type="datetimeFigureOut">
              <a:rPr lang="en-US" smtClean="0"/>
              <a:t>4/25/2026</a:t>
            </a:fld>
            <a:endParaRPr lang="en-US"/>
          </a:p>
        </p:txBody>
      </p:sp>
      <p:sp>
        <p:nvSpPr>
          <p:cNvPr id="8" name="Footer Placeholder 7">
            <a:extLst>
              <a:ext uri="{FF2B5EF4-FFF2-40B4-BE49-F238E27FC236}">
                <a16:creationId xmlns:a16="http://schemas.microsoft.com/office/drawing/2014/main" id="{FF40BF07-9690-3439-1BA2-8DB833B0BFD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DC20255-4733-D59A-6971-50239F94F578}"/>
              </a:ext>
            </a:extLst>
          </p:cNvPr>
          <p:cNvSpPr>
            <a:spLocks noGrp="1"/>
          </p:cNvSpPr>
          <p:nvPr>
            <p:ph type="sldNum" sz="quarter" idx="12"/>
          </p:nvPr>
        </p:nvSpPr>
        <p:spPr/>
        <p:txBody>
          <a:bodyPr/>
          <a:lstStyle/>
          <a:p>
            <a:fld id="{290D8A67-FF54-4EDF-8267-140013958F87}" type="slidenum">
              <a:rPr lang="en-US" smtClean="0"/>
              <a:t>‹#›</a:t>
            </a:fld>
            <a:endParaRPr lang="en-US"/>
          </a:p>
        </p:txBody>
      </p:sp>
    </p:spTree>
    <p:extLst>
      <p:ext uri="{BB962C8B-B14F-4D97-AF65-F5344CB8AC3E}">
        <p14:creationId xmlns:p14="http://schemas.microsoft.com/office/powerpoint/2010/main" val="1994644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54A0A-FADC-E0FD-09C0-D6F80F0C2A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FF5C7F-3026-3F0F-7D90-A88BEEE52BDD}"/>
              </a:ext>
            </a:extLst>
          </p:cNvPr>
          <p:cNvSpPr>
            <a:spLocks noGrp="1"/>
          </p:cNvSpPr>
          <p:nvPr>
            <p:ph type="dt" sz="half" idx="10"/>
          </p:nvPr>
        </p:nvSpPr>
        <p:spPr/>
        <p:txBody>
          <a:bodyPr/>
          <a:lstStyle/>
          <a:p>
            <a:fld id="{920A19D8-AC70-41ED-8D41-1E8FD7EB6EFF}" type="datetimeFigureOut">
              <a:rPr lang="en-US" smtClean="0"/>
              <a:t>4/25/2026</a:t>
            </a:fld>
            <a:endParaRPr lang="en-US"/>
          </a:p>
        </p:txBody>
      </p:sp>
      <p:sp>
        <p:nvSpPr>
          <p:cNvPr id="4" name="Footer Placeholder 3">
            <a:extLst>
              <a:ext uri="{FF2B5EF4-FFF2-40B4-BE49-F238E27FC236}">
                <a16:creationId xmlns:a16="http://schemas.microsoft.com/office/drawing/2014/main" id="{0104E84F-6F7A-AE72-DA79-B552E0C46A2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F296A54-448D-F5AA-2FAA-AFAA41FE8CB4}"/>
              </a:ext>
            </a:extLst>
          </p:cNvPr>
          <p:cNvSpPr>
            <a:spLocks noGrp="1"/>
          </p:cNvSpPr>
          <p:nvPr>
            <p:ph type="sldNum" sz="quarter" idx="12"/>
          </p:nvPr>
        </p:nvSpPr>
        <p:spPr/>
        <p:txBody>
          <a:bodyPr/>
          <a:lstStyle/>
          <a:p>
            <a:fld id="{290D8A67-FF54-4EDF-8267-140013958F87}" type="slidenum">
              <a:rPr lang="en-US" smtClean="0"/>
              <a:t>‹#›</a:t>
            </a:fld>
            <a:endParaRPr lang="en-US"/>
          </a:p>
        </p:txBody>
      </p:sp>
    </p:spTree>
    <p:extLst>
      <p:ext uri="{BB962C8B-B14F-4D97-AF65-F5344CB8AC3E}">
        <p14:creationId xmlns:p14="http://schemas.microsoft.com/office/powerpoint/2010/main" val="4198740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DD1AC1-D795-3E07-3FE3-6B81CF76DAAC}"/>
              </a:ext>
            </a:extLst>
          </p:cNvPr>
          <p:cNvSpPr>
            <a:spLocks noGrp="1"/>
          </p:cNvSpPr>
          <p:nvPr>
            <p:ph type="dt" sz="half" idx="10"/>
          </p:nvPr>
        </p:nvSpPr>
        <p:spPr/>
        <p:txBody>
          <a:bodyPr/>
          <a:lstStyle/>
          <a:p>
            <a:fld id="{920A19D8-AC70-41ED-8D41-1E8FD7EB6EFF}" type="datetimeFigureOut">
              <a:rPr lang="en-US" smtClean="0"/>
              <a:t>4/25/2026</a:t>
            </a:fld>
            <a:endParaRPr lang="en-US"/>
          </a:p>
        </p:txBody>
      </p:sp>
      <p:sp>
        <p:nvSpPr>
          <p:cNvPr id="3" name="Footer Placeholder 2">
            <a:extLst>
              <a:ext uri="{FF2B5EF4-FFF2-40B4-BE49-F238E27FC236}">
                <a16:creationId xmlns:a16="http://schemas.microsoft.com/office/drawing/2014/main" id="{395556F3-01CC-D249-D047-9BFC980AB35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18BE5A3-6913-584A-0188-926822BE6FA9}"/>
              </a:ext>
            </a:extLst>
          </p:cNvPr>
          <p:cNvSpPr>
            <a:spLocks noGrp="1"/>
          </p:cNvSpPr>
          <p:nvPr>
            <p:ph type="sldNum" sz="quarter" idx="12"/>
          </p:nvPr>
        </p:nvSpPr>
        <p:spPr/>
        <p:txBody>
          <a:bodyPr/>
          <a:lstStyle/>
          <a:p>
            <a:fld id="{290D8A67-FF54-4EDF-8267-140013958F87}" type="slidenum">
              <a:rPr lang="en-US" smtClean="0"/>
              <a:t>‹#›</a:t>
            </a:fld>
            <a:endParaRPr lang="en-US"/>
          </a:p>
        </p:txBody>
      </p:sp>
    </p:spTree>
    <p:extLst>
      <p:ext uri="{BB962C8B-B14F-4D97-AF65-F5344CB8AC3E}">
        <p14:creationId xmlns:p14="http://schemas.microsoft.com/office/powerpoint/2010/main" val="4153732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404B4-7220-BD97-AF80-0D38FE7E7E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916D921-8893-284E-F4DC-E2CCAE0427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B8822D8-8E53-14C1-3A9F-D05E337D33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5919B9-DDE1-836B-6086-7AE55F2BFD23}"/>
              </a:ext>
            </a:extLst>
          </p:cNvPr>
          <p:cNvSpPr>
            <a:spLocks noGrp="1"/>
          </p:cNvSpPr>
          <p:nvPr>
            <p:ph type="dt" sz="half" idx="10"/>
          </p:nvPr>
        </p:nvSpPr>
        <p:spPr/>
        <p:txBody>
          <a:bodyPr/>
          <a:lstStyle/>
          <a:p>
            <a:fld id="{920A19D8-AC70-41ED-8D41-1E8FD7EB6EFF}" type="datetimeFigureOut">
              <a:rPr lang="en-US" smtClean="0"/>
              <a:t>4/25/2026</a:t>
            </a:fld>
            <a:endParaRPr lang="en-US"/>
          </a:p>
        </p:txBody>
      </p:sp>
      <p:sp>
        <p:nvSpPr>
          <p:cNvPr id="6" name="Footer Placeholder 5">
            <a:extLst>
              <a:ext uri="{FF2B5EF4-FFF2-40B4-BE49-F238E27FC236}">
                <a16:creationId xmlns:a16="http://schemas.microsoft.com/office/drawing/2014/main" id="{277A1971-F0D4-A5D4-A0A5-72FC4CE5105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18D6FB-CB10-7E86-A062-1052B27A2EB5}"/>
              </a:ext>
            </a:extLst>
          </p:cNvPr>
          <p:cNvSpPr>
            <a:spLocks noGrp="1"/>
          </p:cNvSpPr>
          <p:nvPr>
            <p:ph type="sldNum" sz="quarter" idx="12"/>
          </p:nvPr>
        </p:nvSpPr>
        <p:spPr/>
        <p:txBody>
          <a:bodyPr/>
          <a:lstStyle/>
          <a:p>
            <a:fld id="{290D8A67-FF54-4EDF-8267-140013958F87}" type="slidenum">
              <a:rPr lang="en-US" smtClean="0"/>
              <a:t>‹#›</a:t>
            </a:fld>
            <a:endParaRPr lang="en-US"/>
          </a:p>
        </p:txBody>
      </p:sp>
    </p:spTree>
    <p:extLst>
      <p:ext uri="{BB962C8B-B14F-4D97-AF65-F5344CB8AC3E}">
        <p14:creationId xmlns:p14="http://schemas.microsoft.com/office/powerpoint/2010/main" val="875124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38720-3BEC-550B-3E32-E11E047465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0FA32BD-9B11-969C-5D0D-9402D0A7D7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A59C32A-066A-BE35-7AD7-EAA835D99F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7F4CCE-C517-63DB-FE07-A0E9A4DA744F}"/>
              </a:ext>
            </a:extLst>
          </p:cNvPr>
          <p:cNvSpPr>
            <a:spLocks noGrp="1"/>
          </p:cNvSpPr>
          <p:nvPr>
            <p:ph type="dt" sz="half" idx="10"/>
          </p:nvPr>
        </p:nvSpPr>
        <p:spPr/>
        <p:txBody>
          <a:bodyPr/>
          <a:lstStyle/>
          <a:p>
            <a:fld id="{920A19D8-AC70-41ED-8D41-1E8FD7EB6EFF}" type="datetimeFigureOut">
              <a:rPr lang="en-US" smtClean="0"/>
              <a:t>4/25/2026</a:t>
            </a:fld>
            <a:endParaRPr lang="en-US"/>
          </a:p>
        </p:txBody>
      </p:sp>
      <p:sp>
        <p:nvSpPr>
          <p:cNvPr id="6" name="Footer Placeholder 5">
            <a:extLst>
              <a:ext uri="{FF2B5EF4-FFF2-40B4-BE49-F238E27FC236}">
                <a16:creationId xmlns:a16="http://schemas.microsoft.com/office/drawing/2014/main" id="{85883C12-B4B3-9113-D9D3-744F136FDB1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47EBAA7-A733-E57E-F9B5-341960155253}"/>
              </a:ext>
            </a:extLst>
          </p:cNvPr>
          <p:cNvSpPr>
            <a:spLocks noGrp="1"/>
          </p:cNvSpPr>
          <p:nvPr>
            <p:ph type="sldNum" sz="quarter" idx="12"/>
          </p:nvPr>
        </p:nvSpPr>
        <p:spPr/>
        <p:txBody>
          <a:bodyPr/>
          <a:lstStyle/>
          <a:p>
            <a:fld id="{290D8A67-FF54-4EDF-8267-140013958F87}" type="slidenum">
              <a:rPr lang="en-US" smtClean="0"/>
              <a:t>‹#›</a:t>
            </a:fld>
            <a:endParaRPr lang="en-US"/>
          </a:p>
        </p:txBody>
      </p:sp>
    </p:spTree>
    <p:extLst>
      <p:ext uri="{BB962C8B-B14F-4D97-AF65-F5344CB8AC3E}">
        <p14:creationId xmlns:p14="http://schemas.microsoft.com/office/powerpoint/2010/main" val="357990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71DBC-6759-C551-ABD6-018CC89919F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10FB727-7D25-87F0-63BA-61A50649D6B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583985-D3BB-9A5D-C867-A2C8FCE4EF32}"/>
              </a:ext>
            </a:extLst>
          </p:cNvPr>
          <p:cNvSpPr>
            <a:spLocks noGrp="1"/>
          </p:cNvSpPr>
          <p:nvPr>
            <p:ph type="dt" sz="half" idx="10"/>
          </p:nvPr>
        </p:nvSpPr>
        <p:spPr/>
        <p:txBody>
          <a:bodyPr/>
          <a:lstStyle/>
          <a:p>
            <a:fld id="{920A19D8-AC70-41ED-8D41-1E8FD7EB6EFF}" type="datetimeFigureOut">
              <a:rPr lang="en-US" smtClean="0"/>
              <a:t>4/25/2026</a:t>
            </a:fld>
            <a:endParaRPr lang="en-US"/>
          </a:p>
        </p:txBody>
      </p:sp>
      <p:sp>
        <p:nvSpPr>
          <p:cNvPr id="5" name="Footer Placeholder 4">
            <a:extLst>
              <a:ext uri="{FF2B5EF4-FFF2-40B4-BE49-F238E27FC236}">
                <a16:creationId xmlns:a16="http://schemas.microsoft.com/office/drawing/2014/main" id="{E21E6766-4A7D-AE56-AD63-C26646CC45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1F677D-22AF-D681-929B-0DDD47D0DBEF}"/>
              </a:ext>
            </a:extLst>
          </p:cNvPr>
          <p:cNvSpPr>
            <a:spLocks noGrp="1"/>
          </p:cNvSpPr>
          <p:nvPr>
            <p:ph type="sldNum" sz="quarter" idx="12"/>
          </p:nvPr>
        </p:nvSpPr>
        <p:spPr/>
        <p:txBody>
          <a:bodyPr/>
          <a:lstStyle/>
          <a:p>
            <a:fld id="{290D8A67-FF54-4EDF-8267-140013958F87}" type="slidenum">
              <a:rPr lang="en-US" smtClean="0"/>
              <a:t>‹#›</a:t>
            </a:fld>
            <a:endParaRPr lang="en-US"/>
          </a:p>
        </p:txBody>
      </p:sp>
    </p:spTree>
    <p:extLst>
      <p:ext uri="{BB962C8B-B14F-4D97-AF65-F5344CB8AC3E}">
        <p14:creationId xmlns:p14="http://schemas.microsoft.com/office/powerpoint/2010/main" val="1458050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512CAD-4C27-4E96-0E62-52DFE72CD25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512EA08-7ADA-62B2-2ED4-D24420AAC94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7CEFC7-7EB1-0ED4-1A1F-7F07F1FF69C1}"/>
              </a:ext>
            </a:extLst>
          </p:cNvPr>
          <p:cNvSpPr>
            <a:spLocks noGrp="1"/>
          </p:cNvSpPr>
          <p:nvPr>
            <p:ph type="dt" sz="half" idx="10"/>
          </p:nvPr>
        </p:nvSpPr>
        <p:spPr/>
        <p:txBody>
          <a:bodyPr/>
          <a:lstStyle/>
          <a:p>
            <a:fld id="{920A19D8-AC70-41ED-8D41-1E8FD7EB6EFF}" type="datetimeFigureOut">
              <a:rPr lang="en-US" smtClean="0"/>
              <a:t>4/25/2026</a:t>
            </a:fld>
            <a:endParaRPr lang="en-US"/>
          </a:p>
        </p:txBody>
      </p:sp>
      <p:sp>
        <p:nvSpPr>
          <p:cNvPr id="5" name="Footer Placeholder 4">
            <a:extLst>
              <a:ext uri="{FF2B5EF4-FFF2-40B4-BE49-F238E27FC236}">
                <a16:creationId xmlns:a16="http://schemas.microsoft.com/office/drawing/2014/main" id="{98167383-9FF9-FC54-6A61-5B48FF39BC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8EF5E-478F-C011-A3CF-B357AEB6A779}"/>
              </a:ext>
            </a:extLst>
          </p:cNvPr>
          <p:cNvSpPr>
            <a:spLocks noGrp="1"/>
          </p:cNvSpPr>
          <p:nvPr>
            <p:ph type="sldNum" sz="quarter" idx="12"/>
          </p:nvPr>
        </p:nvSpPr>
        <p:spPr/>
        <p:txBody>
          <a:bodyPr/>
          <a:lstStyle/>
          <a:p>
            <a:fld id="{290D8A67-FF54-4EDF-8267-140013958F87}" type="slidenum">
              <a:rPr lang="en-US" smtClean="0"/>
              <a:t>‹#›</a:t>
            </a:fld>
            <a:endParaRPr lang="en-US"/>
          </a:p>
        </p:txBody>
      </p:sp>
    </p:spTree>
    <p:extLst>
      <p:ext uri="{BB962C8B-B14F-4D97-AF65-F5344CB8AC3E}">
        <p14:creationId xmlns:p14="http://schemas.microsoft.com/office/powerpoint/2010/main" val="2798775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44EE820-E161-4D27-92EC-5F1829E29638}" type="datetime1">
              <a:rPr lang="en-US" smtClean="0"/>
              <a:t>4/25/2026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1640793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670DE8C-7FE1-4E55-ADC6-9F550C74F8B9}" type="datetime1">
              <a:rPr lang="en-US" smtClean="0"/>
              <a:t>4/25/2026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9613402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023A3-8415-4887-9263-48A740AC3ECB}" type="datetime1">
              <a:rPr lang="en-US" smtClean="0"/>
              <a:t>4/25/2026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2806118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0E7CAB6-0687-471C-8977-A13A35B77F12}" type="datetime1">
              <a:rPr lang="en-US" smtClean="0"/>
              <a:t>4/25/2026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8951670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B163032-9167-4C9C-B902-5EC35C75527F}" type="datetime1">
              <a:rPr lang="en-US" smtClean="0"/>
              <a:t>4/25/2026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1216836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10D712A-3733-4977-AF31-98B015E419C6}" type="datetime1">
              <a:rPr lang="en-US" smtClean="0"/>
              <a:t>4/25/2026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2661235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B15F27-48ED-4ACA-83C7-01347B5E53A1}" type="datetime1">
              <a:rPr lang="en-US" smtClean="0"/>
              <a:t>4/25/2026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2812031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7B81445-67DB-48EB-BE51-F8E0FBD5D987}" type="datetime1">
              <a:rPr lang="en-US" smtClean="0"/>
              <a:t>4/25/2026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3788214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6ADA7A-F9F7-4C19-991C-C4FF8EC32144}" type="datetime1">
              <a:rPr lang="en-US" smtClean="0"/>
              <a:t>4/25/2026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3058507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2B0864-819E-4972-BAE2-B82E0828C3F2}" type="datetime1">
              <a:rPr lang="en-US" smtClean="0"/>
              <a:t>4/25/2026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7699599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E986F6-63E5-457D-8556-F0D6AC4531E1}" type="datetime1">
              <a:rPr lang="en-US" smtClean="0"/>
              <a:t>4/25/2026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900148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043F7E-74CE-74DF-5794-708061F213B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3D75922-0E5A-7E71-EA01-F463DB20E0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73F820-8ECF-DFB5-6570-7306FACB88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A19D8-AC70-41ED-8D41-1E8FD7EB6EFF}" type="datetimeFigureOut">
              <a:rPr lang="en-US" smtClean="0"/>
              <a:t>4/25/2026</a:t>
            </a:fld>
            <a:endParaRPr lang="en-US"/>
          </a:p>
        </p:txBody>
      </p:sp>
      <p:sp>
        <p:nvSpPr>
          <p:cNvPr id="5" name="Footer Placeholder 4">
            <a:extLst>
              <a:ext uri="{FF2B5EF4-FFF2-40B4-BE49-F238E27FC236}">
                <a16:creationId xmlns:a16="http://schemas.microsoft.com/office/drawing/2014/main" id="{B539C1C3-7188-E950-7253-192452FD3F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A7B1E96-1679-1CD6-5114-C0226DB867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0D8A67-FF54-4EDF-8267-140013958F87}" type="slidenum">
              <a:rPr lang="en-US" smtClean="0"/>
              <a:t>‹#›</a:t>
            </a:fld>
            <a:endParaRPr lang="en-US"/>
          </a:p>
        </p:txBody>
      </p:sp>
    </p:spTree>
    <p:extLst>
      <p:ext uri="{BB962C8B-B14F-4D97-AF65-F5344CB8AC3E}">
        <p14:creationId xmlns:p14="http://schemas.microsoft.com/office/powerpoint/2010/main" val="25092743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FAB3AC-B7BB-468D-89B5-DE15E20A85CA}" type="datetime1">
              <a:rPr lang="en-US" smtClean="0"/>
              <a:t>4/25/2026</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15345908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0.png"/></Relationships>
</file>

<file path=ppt/slides/_rels/slide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4.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0.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2.png"/></Relationships>
</file>

<file path=ppt/slides/_rels/slide5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6.png"/></Relationships>
</file>

<file path=ppt/slides/_rels/slide5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1.png"/></Relationships>
</file>

<file path=ppt/slides/_rels/slide5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5.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7.png"/></Relationships>
</file>

<file path=ppt/slides/_rels/slide5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30.png"/></Relationships>
</file>

<file path=ppt/slides/_rels/slide6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556DB0-91DE-CA60-1EC6-E91B3F9FBCDF}"/>
              </a:ext>
            </a:extLst>
          </p:cNvPr>
          <p:cNvSpPr>
            <a:spLocks noGrp="1"/>
          </p:cNvSpPr>
          <p:nvPr>
            <p:ph idx="1"/>
          </p:nvPr>
        </p:nvSpPr>
        <p:spPr>
          <a:xfrm>
            <a:off x="208722" y="606287"/>
            <a:ext cx="11857382" cy="5519877"/>
          </a:xfrm>
        </p:spPr>
        <p:txBody>
          <a:bodyPr>
            <a:normAutofit/>
          </a:bodyPr>
          <a:lstStyle/>
          <a:p>
            <a:pPr marL="0" indent="0" algn="ctr">
              <a:lnSpc>
                <a:spcPct val="150000"/>
              </a:lnSpc>
              <a:buNone/>
            </a:pPr>
            <a:r>
              <a:rPr lang="en-US" b="1" dirty="0">
                <a:solidFill>
                  <a:schemeClr val="tx2"/>
                </a:solidFill>
                <a:latin typeface="Times New Roman" panose="02020603050405020304" pitchFamily="18" charset="0"/>
                <a:cs typeface="Times New Roman" panose="02020603050405020304" pitchFamily="18" charset="0"/>
              </a:rPr>
              <a:t>Basic Principles of Process Calculations in Chemical Engineering (ChEg2106)</a:t>
            </a:r>
            <a:endParaRPr lang="en-US" altLang="en-US" b="1" dirty="0">
              <a:solidFill>
                <a:schemeClr val="tx2"/>
              </a:solidFill>
              <a:latin typeface="Times New Roman" panose="02020603050405020304" pitchFamily="18" charset="0"/>
              <a:cs typeface="Times New Roman" panose="02020603050405020304" pitchFamily="18" charset="0"/>
            </a:endParaRPr>
          </a:p>
          <a:p>
            <a:pPr marL="0" indent="0" algn="ctr">
              <a:lnSpc>
                <a:spcPct val="150000"/>
              </a:lnSpc>
              <a:buNone/>
            </a:pPr>
            <a:r>
              <a:rPr lang="en-US" sz="2400" b="1" dirty="0">
                <a:solidFill>
                  <a:srgbClr val="FF0000"/>
                </a:solidFill>
                <a:latin typeface="Times New Roman" panose="02020603050405020304" pitchFamily="18" charset="0"/>
                <a:cs typeface="Times New Roman" panose="02020603050405020304" pitchFamily="18" charset="0"/>
              </a:rPr>
              <a:t>Prerequisites: No prerequisite for this course</a:t>
            </a:r>
          </a:p>
          <a:p>
            <a:pPr marL="0" indent="0" algn="ctr">
              <a:lnSpc>
                <a:spcPct val="150000"/>
              </a:lnSpc>
              <a:buNone/>
            </a:pPr>
            <a:r>
              <a:rPr lang="en-US" sz="2400" b="1" dirty="0">
                <a:latin typeface="Times New Roman" panose="02020603050405020304" pitchFamily="18" charset="0"/>
                <a:ea typeface="SimSun" panose="02010600030101010101" pitchFamily="2" charset="-122"/>
                <a:cs typeface="Times New Roman" panose="02020603050405020304" pitchFamily="18" charset="0"/>
              </a:rPr>
              <a:t>Lecture 7</a:t>
            </a:r>
            <a:r>
              <a:rPr lang="en-US" sz="24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 Material Balances for Multiple Systems</a:t>
            </a:r>
          </a:p>
          <a:p>
            <a:pPr marL="0" indent="0" algn="ctr">
              <a:lnSpc>
                <a:spcPct val="150000"/>
              </a:lnSpc>
              <a:buNone/>
            </a:pPr>
            <a:r>
              <a:rPr lang="en-US" altLang="en-US" sz="2400"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Week 7</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lgn="ctr">
              <a:lnSpc>
                <a:spcPct val="150000"/>
              </a:lnSpc>
              <a:buNone/>
              <a:defRPr/>
            </a:pPr>
            <a:r>
              <a:rPr lang="en-US" altLang="en-US" sz="2400" dirty="0">
                <a:solidFill>
                  <a:prstClr val="black"/>
                </a:solidFill>
                <a:latin typeface="Times New Roman" panose="02020603050405020304" pitchFamily="18" charset="0"/>
                <a:cs typeface="Times New Roman" panose="02020603050405020304" pitchFamily="18" charset="0"/>
              </a:rPr>
              <a:t>Lecturer: Adamu </a:t>
            </a:r>
            <a:r>
              <a:rPr lang="en-US" altLang="en-US" sz="2400" dirty="0" err="1">
                <a:solidFill>
                  <a:prstClr val="black"/>
                </a:solidFill>
                <a:latin typeface="Times New Roman" panose="02020603050405020304" pitchFamily="18" charset="0"/>
                <a:cs typeface="Times New Roman" panose="02020603050405020304" pitchFamily="18" charset="0"/>
              </a:rPr>
              <a:t>Esubalew</a:t>
            </a:r>
            <a:r>
              <a:rPr lang="en-US" altLang="en-US" sz="2400" dirty="0">
                <a:solidFill>
                  <a:prstClr val="black"/>
                </a:solidFill>
                <a:latin typeface="Times New Roman" panose="02020603050405020304" pitchFamily="18" charset="0"/>
                <a:cs typeface="Times New Roman" panose="02020603050405020304" pitchFamily="18" charset="0"/>
              </a:rPr>
              <a:t> (</a:t>
            </a:r>
            <a:r>
              <a:rPr lang="en-US" altLang="en-US" sz="2400" b="1" dirty="0">
                <a:solidFill>
                  <a:prstClr val="black"/>
                </a:solidFill>
                <a:latin typeface="Times New Roman" panose="02020603050405020304" pitchFamily="18" charset="0"/>
                <a:cs typeface="Times New Roman" panose="02020603050405020304" pitchFamily="18" charset="0"/>
              </a:rPr>
              <a:t>PhD, </a:t>
            </a:r>
            <a:r>
              <a:rPr lang="en-US" altLang="en-US" sz="2400" b="1" dirty="0" err="1">
                <a:solidFill>
                  <a:prstClr val="black"/>
                </a:solidFill>
                <a:latin typeface="Times New Roman" panose="02020603050405020304" pitchFamily="18" charset="0"/>
                <a:cs typeface="Times New Roman" panose="02020603050405020304" pitchFamily="18" charset="0"/>
              </a:rPr>
              <a:t>ChEg</a:t>
            </a:r>
            <a:r>
              <a:rPr lang="en-US" altLang="en-US" sz="2400" dirty="0">
                <a:solidFill>
                  <a:prstClr val="black"/>
                </a:solidFill>
                <a:latin typeface="Times New Roman" panose="02020603050405020304" pitchFamily="18" charset="0"/>
                <a:cs typeface="Times New Roman" panose="02020603050405020304" pitchFamily="18" charset="0"/>
              </a:rPr>
              <a:t>)  </a:t>
            </a:r>
          </a:p>
          <a:p>
            <a:pPr marL="0" indent="0" algn="ctr">
              <a:lnSpc>
                <a:spcPct val="150000"/>
              </a:lnSpc>
              <a:buNone/>
              <a:defRPr/>
            </a:pPr>
            <a:r>
              <a:rPr lang="en-US" altLang="en-US" sz="2400" b="1" dirty="0">
                <a:solidFill>
                  <a:prstClr val="black"/>
                </a:solidFill>
                <a:latin typeface="Times New Roman" panose="02020603050405020304" pitchFamily="18" charset="0"/>
                <a:cs typeface="Times New Roman" panose="02020603050405020304" pitchFamily="18" charset="0"/>
              </a:rPr>
              <a:t>Addis Ababa,  Ethiopia </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0F982BD8-B2B1-34E8-6544-30E4B2C29BDE}"/>
              </a:ext>
            </a:extLst>
          </p:cNvPr>
          <p:cNvCxnSpPr>
            <a:cxnSpLocks/>
          </p:cNvCxnSpPr>
          <p:nvPr/>
        </p:nvCxnSpPr>
        <p:spPr>
          <a:xfrm>
            <a:off x="-84083" y="501649"/>
            <a:ext cx="1227608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D04508E-4B93-C14E-37DA-C8F0D6D9B7E9}"/>
              </a:ext>
            </a:extLst>
          </p:cNvPr>
          <p:cNvCxnSpPr>
            <a:cxnSpLocks/>
          </p:cNvCxnSpPr>
          <p:nvPr/>
        </p:nvCxnSpPr>
        <p:spPr>
          <a:xfrm>
            <a:off x="0" y="6221896"/>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CB43BC80-4F79-A0E5-50B6-B31BAFEF89B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05374042"/>
      </p:ext>
    </p:extLst>
  </p:cSld>
  <p:clrMapOvr>
    <a:masterClrMapping/>
  </p:clrMapOvr>
  <mc:AlternateContent xmlns:mc="http://schemas.openxmlformats.org/markup-compatibility/2006" xmlns:p14="http://schemas.microsoft.com/office/powerpoint/2010/main">
    <mc:Choice Requires="p14">
      <p:transition spd="slow" p14:dur="2000" advTm="28331"/>
    </mc:Choice>
    <mc:Fallback xmlns="">
      <p:transition spd="slow" advTm="283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EBF38-544A-8EE5-AD8B-AA21419164C3}"/>
              </a:ext>
            </a:extLst>
          </p:cNvPr>
          <p:cNvSpPr>
            <a:spLocks noGrp="1"/>
          </p:cNvSpPr>
          <p:nvPr>
            <p:ph type="ctrTitle"/>
          </p:nvPr>
        </p:nvSpPr>
        <p:spPr>
          <a:xfrm>
            <a:off x="917713" y="247719"/>
            <a:ext cx="9144000" cy="607046"/>
          </a:xfrm>
        </p:spPr>
        <p:txBody>
          <a:bodyPr>
            <a:norm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Lecture learning outcomes</a:t>
            </a:r>
          </a:p>
        </p:txBody>
      </p:sp>
      <p:sp>
        <p:nvSpPr>
          <p:cNvPr id="3" name="Subtitle 2">
            <a:extLst>
              <a:ext uri="{FF2B5EF4-FFF2-40B4-BE49-F238E27FC236}">
                <a16:creationId xmlns:a16="http://schemas.microsoft.com/office/drawing/2014/main" id="{0CC4F33A-9149-0227-9A78-6CDA752DD824}"/>
              </a:ext>
            </a:extLst>
          </p:cNvPr>
          <p:cNvSpPr>
            <a:spLocks noGrp="1"/>
          </p:cNvSpPr>
          <p:nvPr>
            <p:ph type="subTitle" idx="1"/>
          </p:nvPr>
        </p:nvSpPr>
        <p:spPr>
          <a:xfrm>
            <a:off x="427383" y="1083366"/>
            <a:ext cx="11420060" cy="4760843"/>
          </a:xfrm>
        </p:spPr>
        <p:txBody>
          <a:bodyPr>
            <a:normAutofit/>
          </a:bodyPr>
          <a:lstStyle/>
          <a:p>
            <a:pPr algn="just">
              <a:lnSpc>
                <a:spcPct val="150000"/>
              </a:lnSpc>
            </a:pPr>
            <a:r>
              <a:rPr lang="en-US" dirty="0">
                <a:solidFill>
                  <a:prstClr val="black"/>
                </a:solidFill>
                <a:latin typeface="Times New Roman" panose="02020603050405020304" pitchFamily="18" charset="0"/>
                <a:cs typeface="Times New Roman" panose="02020603050405020304" pitchFamily="18" charset="0"/>
              </a:rPr>
              <a:t>At the end of the lecture, you will be able to:</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identify the characteristics of recycle, purge and bypass streams in multiple systems, and</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determine material balances for multiple systems with recycle, purge and bypass streams.</a:t>
            </a:r>
            <a:endParaRPr lang="en-US" dirty="0"/>
          </a:p>
        </p:txBody>
      </p:sp>
      <p:cxnSp>
        <p:nvCxnSpPr>
          <p:cNvPr id="4" name="Straight Connector 3">
            <a:extLst>
              <a:ext uri="{FF2B5EF4-FFF2-40B4-BE49-F238E27FC236}">
                <a16:creationId xmlns:a16="http://schemas.microsoft.com/office/drawing/2014/main" id="{7F9B71B8-C071-8FFE-8780-3F02404F071B}"/>
              </a:ext>
            </a:extLst>
          </p:cNvPr>
          <p:cNvCxnSpPr>
            <a:cxnSpLocks/>
          </p:cNvCxnSpPr>
          <p:nvPr/>
        </p:nvCxnSpPr>
        <p:spPr>
          <a:xfrm>
            <a:off x="-44726" y="928790"/>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8B8FC13-2AE5-0584-861C-0A66CEF54B7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4007BEA-C51A-C9B2-36E5-61D8A26B286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82679811"/>
      </p:ext>
    </p:extLst>
  </p:cSld>
  <p:clrMapOvr>
    <a:masterClrMapping/>
  </p:clrMapOvr>
  <mc:AlternateContent xmlns:mc="http://schemas.openxmlformats.org/markup-compatibility/2006" xmlns:p14="http://schemas.microsoft.com/office/powerpoint/2010/main">
    <mc:Choice Requires="p14">
      <p:transition spd="slow" p14:dur="2000" advTm="29763"/>
    </mc:Choice>
    <mc:Fallback xmlns="">
      <p:transition spd="slow" advTm="2976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DA375-6BEF-998E-5407-A011C284693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Presentation outlines </a:t>
            </a:r>
            <a:endParaRPr lang="en-US" sz="3200" dirty="0"/>
          </a:p>
        </p:txBody>
      </p:sp>
      <p:sp>
        <p:nvSpPr>
          <p:cNvPr id="3" name="Content Placeholder 2">
            <a:extLst>
              <a:ext uri="{FF2B5EF4-FFF2-40B4-BE49-F238E27FC236}">
                <a16:creationId xmlns:a16="http://schemas.microsoft.com/office/drawing/2014/main" id="{73A1EC38-F896-F910-3C25-5762231B7500}"/>
              </a:ext>
            </a:extLst>
          </p:cNvPr>
          <p:cNvSpPr>
            <a:spLocks noGrp="1"/>
          </p:cNvSpPr>
          <p:nvPr>
            <p:ph idx="1"/>
          </p:nvPr>
        </p:nvSpPr>
        <p:spPr>
          <a:xfrm>
            <a:off x="609599" y="1123121"/>
            <a:ext cx="11337235" cy="4591879"/>
          </a:xfrm>
        </p:spPr>
        <p:txBody>
          <a:bodyPr>
            <a:normAutofit/>
          </a:bodyPr>
          <a:lstStyle/>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Introduction to material balances for multiple systems</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Material balances for multiple systems with recycle stream </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Material balances for multiple systems with purge stream</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Material balances for multiple systems with bypass stream </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Summary</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b="1" dirty="0">
              <a:solidFill>
                <a:srgbClr val="7030A0"/>
              </a:solidFill>
              <a:highlight>
                <a:srgbClr val="FFFF00"/>
              </a:highlight>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9ED06296-E12D-5C9A-59F4-2C2FF592F68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D76C92F-8EDB-6A95-2D89-F2DC272E09C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B87B3DB-D351-D520-92C8-704C3802082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97195016"/>
      </p:ext>
    </p:extLst>
  </p:cSld>
  <p:clrMapOvr>
    <a:masterClrMapping/>
  </p:clrMapOvr>
  <mc:AlternateContent xmlns:mc="http://schemas.openxmlformats.org/markup-compatibility/2006" xmlns:p14="http://schemas.microsoft.com/office/powerpoint/2010/main">
    <mc:Choice Requires="p14">
      <p:transition spd="slow" p14:dur="2000" advTm="38683"/>
    </mc:Choice>
    <mc:Fallback xmlns="">
      <p:transition spd="slow" advTm="386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B36C2-813D-E7B4-3000-720DE914E081}"/>
              </a:ext>
            </a:extLst>
          </p:cNvPr>
          <p:cNvSpPr>
            <a:spLocks noGrp="1"/>
          </p:cNvSpPr>
          <p:nvPr>
            <p:ph type="title"/>
          </p:nvPr>
        </p:nvSpPr>
        <p:spPr>
          <a:xfrm>
            <a:off x="500268" y="165340"/>
            <a:ext cx="10979427" cy="500578"/>
          </a:xfrm>
        </p:spPr>
        <p:txBody>
          <a:bodyPr>
            <a:noAutofit/>
          </a:bodyPr>
          <a:lstStyle/>
          <a:p>
            <a:pPr>
              <a:lnSpc>
                <a:spcPct val="150000"/>
              </a:lnSpc>
            </a:pPr>
            <a:r>
              <a:rPr lang="en-US" sz="3200" b="1" dirty="0">
                <a:solidFill>
                  <a:srgbClr val="7030A0"/>
                </a:solidFill>
                <a:latin typeface="Times New Roman" panose="02020603050405020304" pitchFamily="18" charset="0"/>
                <a:cs typeface="Times New Roman" panose="02020603050405020304" pitchFamily="18" charset="0"/>
              </a:rPr>
              <a:t>7.1. Introduction to material balances for multiple systems</a:t>
            </a:r>
          </a:p>
        </p:txBody>
      </p:sp>
      <p:sp>
        <p:nvSpPr>
          <p:cNvPr id="3" name="Content Placeholder 2">
            <a:extLst>
              <a:ext uri="{FF2B5EF4-FFF2-40B4-BE49-F238E27FC236}">
                <a16:creationId xmlns:a16="http://schemas.microsoft.com/office/drawing/2014/main" id="{0F1CD7D6-0518-F337-8D5F-E08CE780941E}"/>
              </a:ext>
            </a:extLst>
          </p:cNvPr>
          <p:cNvSpPr>
            <a:spLocks noGrp="1"/>
          </p:cNvSpPr>
          <p:nvPr>
            <p:ph idx="1"/>
          </p:nvPr>
        </p:nvSpPr>
        <p:spPr>
          <a:xfrm>
            <a:off x="397565" y="934280"/>
            <a:ext cx="11439939" cy="4989440"/>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Material balances are fundamental tools in chemical engineering and process design, which is used to account for the quantity of materials entering and leaving a system.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When dealing with multiple systems, it requires consideration of the interactions between different processes or units.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This lecture focus on material balances for multiple systems with recycle, purge and bypass streams.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material balances for multiple systems, you can use problem-solving techniques discussed in the previous </a:t>
            </a:r>
            <a:r>
              <a:rPr lang="en-US" sz="2400" b="1" dirty="0">
                <a:solidFill>
                  <a:srgbClr val="7030A0"/>
                </a:solidFill>
                <a:latin typeface="Times New Roman" panose="02020603050405020304" pitchFamily="18" charset="0"/>
                <a:cs typeface="Times New Roman" panose="02020603050405020304" pitchFamily="18" charset="0"/>
              </a:rPr>
              <a:t>lectures 4 &amp; 5 </a:t>
            </a:r>
            <a:r>
              <a:rPr lang="en-US" sz="2400" b="1" dirty="0">
                <a:latin typeface="Times New Roman" panose="02020603050405020304" pitchFamily="18" charset="0"/>
                <a:cs typeface="Times New Roman" panose="02020603050405020304" pitchFamily="18" charset="0"/>
              </a:rPr>
              <a:t>(</a:t>
            </a:r>
            <a:r>
              <a:rPr lang="en-US" sz="2400" b="1" dirty="0">
                <a:solidFill>
                  <a:srgbClr val="7030A0"/>
                </a:solidFill>
                <a:latin typeface="Times New Roman" panose="02020603050405020304" pitchFamily="18" charset="0"/>
                <a:cs typeface="Times New Roman" panose="02020603050405020304" pitchFamily="18" charset="0"/>
              </a:rPr>
              <a:t>See lecture 4 &amp; 5</a:t>
            </a:r>
            <a:r>
              <a:rPr lang="en-US" sz="2400" b="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52AD437E-E10B-CA13-CC61-43F4FA569C7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5AA578F-5A23-059B-7DD5-F28660F76F0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2CF3E34-257C-0D4B-23AD-0A5B2068982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70821257"/>
      </p:ext>
    </p:extLst>
  </p:cSld>
  <p:clrMapOvr>
    <a:masterClrMapping/>
  </p:clrMapOvr>
  <mc:AlternateContent xmlns:mc="http://schemas.openxmlformats.org/markup-compatibility/2006" xmlns:p14="http://schemas.microsoft.com/office/powerpoint/2010/main">
    <mc:Choice Requires="p14">
      <p:transition spd="slow" p14:dur="2000" advTm="59372"/>
    </mc:Choice>
    <mc:Fallback xmlns="">
      <p:transition spd="slow" advTm="5937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A50B4-F4A7-C18D-D916-60808526A5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A6A98B-DBC0-3573-8CF7-EE8C10F94DA2}"/>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2E3CF010-ACD7-07EB-A9F3-1057FDC98C6E}"/>
              </a:ext>
            </a:extLst>
          </p:cNvPr>
          <p:cNvSpPr>
            <a:spLocks noGrp="1"/>
          </p:cNvSpPr>
          <p:nvPr>
            <p:ph idx="1"/>
          </p:nvPr>
        </p:nvSpPr>
        <p:spPr>
          <a:xfrm>
            <a:off x="278297" y="894522"/>
            <a:ext cx="11698356" cy="5029198"/>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Additionally, the following problem-solving techniques shall be considered to determine material balances for multiple systems: </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Considering the whole process of multiple systems as a single system, and write overall and component material balance equations.</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Dividing the multiple systems into several single subsystems  by drawing boundary lines, and write material balances on each single system.</a:t>
            </a:r>
          </a:p>
          <a:p>
            <a:pPr marL="0" indent="0">
              <a:lnSpc>
                <a:spcPct val="150000"/>
              </a:lnSpc>
              <a:buNone/>
            </a:pPr>
            <a:r>
              <a:rPr lang="en-US" sz="2400" dirty="0">
                <a:latin typeface="Times New Roman" panose="02020603050405020304" pitchFamily="18" charset="0"/>
                <a:cs typeface="Times New Roman" panose="02020603050405020304" pitchFamily="18" charset="0"/>
              </a:rPr>
              <a:t>When solving multiunit problems, choose appropriate equations to ensure that the resulting set of equations are independent. </a:t>
            </a:r>
          </a:p>
          <a:p>
            <a:pPr>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AE7A0499-E568-A934-F23C-EB547D4FC14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956B2B5-0E39-7E36-551E-09AC472CF85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3CA304A-EAC0-542B-E87D-035A1AE592C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0231692"/>
      </p:ext>
    </p:extLst>
  </p:cSld>
  <p:clrMapOvr>
    <a:masterClrMapping/>
  </p:clrMapOvr>
  <mc:AlternateContent xmlns:mc="http://schemas.openxmlformats.org/markup-compatibility/2006" xmlns:p14="http://schemas.microsoft.com/office/powerpoint/2010/main">
    <mc:Choice Requires="p14">
      <p:transition spd="slow" p14:dur="2000" advTm="66258"/>
    </mc:Choice>
    <mc:Fallback xmlns="">
      <p:transition spd="slow" advTm="6625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5B5FD-0813-FF73-5F73-6C4334CE2EE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D93786-0057-025E-D3D8-12A864DBE820}"/>
              </a:ext>
            </a:extLst>
          </p:cNvPr>
          <p:cNvSpPr>
            <a:spLocks noGrp="1"/>
          </p:cNvSpPr>
          <p:nvPr>
            <p:ph idx="1"/>
          </p:nvPr>
        </p:nvSpPr>
        <p:spPr>
          <a:xfrm>
            <a:off x="318052" y="1012756"/>
            <a:ext cx="11668539" cy="4910964"/>
          </a:xfrm>
        </p:spPr>
        <p:txBody>
          <a:bodyPr>
            <a:normAutofit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A recycle system is a system that includes one or more recycle streams.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stream containing the recycled material is known as a </a:t>
            </a:r>
            <a:r>
              <a:rPr lang="en-US" sz="2400" b="1" dirty="0">
                <a:latin typeface="Times New Roman" panose="02020603050405020304" pitchFamily="18" charset="0"/>
                <a:cs typeface="Times New Roman" panose="02020603050405020304" pitchFamily="18" charset="0"/>
              </a:rPr>
              <a:t>recycle stream</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Recycle refers to the portion of the material that is returned to the process after being separated or treated (unreacted feed).</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Recycle stream can be used in reactive or non-reactive systems.</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For reactive systems, recycle refers to unreacted materials that are returned to the reactor. </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For non-reactive systems, recycle refers to some portion of the materials which are returned to the main process for size reduction or separation processes.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56A53C64-16D8-00AD-F0D2-F3D390E1C666}"/>
              </a:ext>
            </a:extLst>
          </p:cNvPr>
          <p:cNvCxnSpPr>
            <a:cxnSpLocks/>
          </p:cNvCxnSpPr>
          <p:nvPr/>
        </p:nvCxnSpPr>
        <p:spPr>
          <a:xfrm>
            <a:off x="-89452" y="839338"/>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38C9223-3655-DFBF-F047-FBB7F412402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8E4718A-CDEE-EAA2-72EF-80DB308145C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8" name="Title 7">
            <a:extLst>
              <a:ext uri="{FF2B5EF4-FFF2-40B4-BE49-F238E27FC236}">
                <a16:creationId xmlns:a16="http://schemas.microsoft.com/office/drawing/2014/main" id="{A2C2B0D9-09FF-8919-0282-19A80A9C02B7}"/>
              </a:ext>
            </a:extLst>
          </p:cNvPr>
          <p:cNvSpPr>
            <a:spLocks noGrp="1"/>
          </p:cNvSpPr>
          <p:nvPr>
            <p:ph type="title"/>
          </p:nvPr>
        </p:nvSpPr>
        <p:spPr>
          <a:xfrm>
            <a:off x="427383" y="268359"/>
            <a:ext cx="11559207" cy="397563"/>
          </a:xfrm>
        </p:spPr>
        <p:txBody>
          <a:bodyPr>
            <a:noAutofit/>
          </a:bodyPr>
          <a:lstStyle/>
          <a:p>
            <a:r>
              <a:rPr lang="en-US" altLang="en-US" sz="3200" b="1" dirty="0">
                <a:solidFill>
                  <a:srgbClr val="7030A0"/>
                </a:solidFill>
                <a:latin typeface="Times New Roman" panose="02020603050405020304" pitchFamily="18" charset="0"/>
                <a:cs typeface="Times New Roman" panose="02020603050405020304" pitchFamily="18" charset="0"/>
              </a:rPr>
              <a:t>7.2. Material balances for multiple systems with recycle stream</a:t>
            </a:r>
            <a:endParaRPr lang="en-US" sz="3200" dirty="0"/>
          </a:p>
        </p:txBody>
      </p:sp>
    </p:spTree>
    <p:extLst>
      <p:ext uri="{BB962C8B-B14F-4D97-AF65-F5344CB8AC3E}">
        <p14:creationId xmlns:p14="http://schemas.microsoft.com/office/powerpoint/2010/main" val="2581803515"/>
      </p:ext>
    </p:extLst>
  </p:cSld>
  <p:clrMapOvr>
    <a:masterClrMapping/>
  </p:clrMapOvr>
  <mc:AlternateContent xmlns:mc="http://schemas.openxmlformats.org/markup-compatibility/2006" xmlns:p14="http://schemas.microsoft.com/office/powerpoint/2010/main">
    <mc:Choice Requires="p14">
      <p:transition spd="slow" p14:dur="2000" advTm="73447"/>
    </mc:Choice>
    <mc:Fallback xmlns="">
      <p:transition spd="slow" advTm="7344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67382-43EF-045B-E492-DD0E6487AD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C59612-36BA-8EB8-53E9-4C2C2FC0296F}"/>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DA399B8-D86B-E0F1-CCEF-7CC2324564B1}"/>
              </a:ext>
            </a:extLst>
          </p:cNvPr>
          <p:cNvSpPr>
            <a:spLocks noGrp="1"/>
          </p:cNvSpPr>
          <p:nvPr>
            <p:ph idx="1"/>
          </p:nvPr>
        </p:nvSpPr>
        <p:spPr>
          <a:xfrm>
            <a:off x="500269" y="864703"/>
            <a:ext cx="11545957" cy="5223531"/>
          </a:xfrm>
        </p:spPr>
        <p:txBody>
          <a:bodyPr>
            <a:normAutofit/>
          </a:bodyPr>
          <a:lstStyle/>
          <a:p>
            <a:pPr marL="0" lvl="0" indent="0" algn="just">
              <a:lnSpc>
                <a:spcPct val="150000"/>
              </a:lnSpc>
              <a:spcBef>
                <a:spcPts val="0"/>
              </a:spcBef>
              <a:buNone/>
            </a:pPr>
            <a:r>
              <a:rPr lang="en-US" sz="2400" b="1" dirty="0">
                <a:solidFill>
                  <a:srgbClr val="7030A0"/>
                </a:solidFill>
                <a:latin typeface="Times New Roman" panose="02020603050405020304" pitchFamily="18" charset="0"/>
                <a:cs typeface="Times New Roman" panose="02020603050405020304" pitchFamily="18" charset="0"/>
              </a:rPr>
              <a:t>7.2.1. Recycle system without chemical reaction</a:t>
            </a:r>
          </a:p>
          <a:p>
            <a:pPr marL="0" lvl="0" indent="0" algn="just">
              <a:lnSpc>
                <a:spcPct val="150000"/>
              </a:lnSpc>
              <a:spcBef>
                <a:spcPts val="0"/>
              </a:spcBef>
              <a:buNone/>
            </a:pPr>
            <a:r>
              <a:rPr lang="en-US" sz="2400" dirty="0">
                <a:latin typeface="Times New Roman" panose="02020603050405020304" pitchFamily="18" charset="0"/>
                <a:cs typeface="Times New Roman" panose="02020603050405020304" pitchFamily="18" charset="0"/>
              </a:rPr>
              <a:t>Recycle of material occurs in a variety of processes that do not involve chemical reaction, including distillation, crystallization, and heating and refrigeration systems.</a:t>
            </a:r>
          </a:p>
          <a:p>
            <a:pPr marL="0" lvl="0" indent="0" algn="just">
              <a:lnSpc>
                <a:spcPct val="150000"/>
              </a:lnSpc>
              <a:spcBef>
                <a:spcPts val="0"/>
              </a:spcBef>
              <a:buNone/>
            </a:pPr>
            <a:r>
              <a:rPr lang="en-US" sz="2400" dirty="0">
                <a:latin typeface="Times New Roman" panose="02020603050405020304" pitchFamily="18" charset="0"/>
                <a:cs typeface="Times New Roman" panose="02020603050405020304" pitchFamily="18" charset="0"/>
              </a:rPr>
              <a:t>A reflux (recycle stream) in distillation column is shown in </a:t>
            </a:r>
            <a:r>
              <a:rPr lang="en-US" sz="2400" b="1" dirty="0">
                <a:latin typeface="Times New Roman" panose="02020603050405020304" pitchFamily="18" charset="0"/>
                <a:cs typeface="Times New Roman" panose="02020603050405020304" pitchFamily="18" charset="0"/>
              </a:rPr>
              <a:t>Figure 7.1</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288).</a:t>
            </a:r>
            <a:endParaRPr lang="en-US" sz="2400" b="1"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03FD09D7-B13F-DA8E-A883-86103AB6198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AD09D32-780D-CE94-D00E-FDED0CF20DC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64DA0ED-C957-C197-4FA3-14AA387A40A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0" name="Picture 9">
            <a:extLst>
              <a:ext uri="{FF2B5EF4-FFF2-40B4-BE49-F238E27FC236}">
                <a16:creationId xmlns:a16="http://schemas.microsoft.com/office/drawing/2014/main" id="{77DA60C1-A640-7B84-2C1F-A1AB3C5C56D9}"/>
              </a:ext>
            </a:extLst>
          </p:cNvPr>
          <p:cNvPicPr>
            <a:picLocks noChangeAspect="1"/>
          </p:cNvPicPr>
          <p:nvPr/>
        </p:nvPicPr>
        <p:blipFill>
          <a:blip r:embed="rId2"/>
          <a:srcRect l="8346" t="5272"/>
          <a:stretch>
            <a:fillRect/>
          </a:stretch>
        </p:blipFill>
        <p:spPr>
          <a:xfrm>
            <a:off x="2166961" y="3265003"/>
            <a:ext cx="3929039" cy="2842590"/>
          </a:xfrm>
          <a:prstGeom prst="rect">
            <a:avLst/>
          </a:prstGeom>
        </p:spPr>
      </p:pic>
      <p:sp>
        <p:nvSpPr>
          <p:cNvPr id="11" name="TextBox 10">
            <a:extLst>
              <a:ext uri="{FF2B5EF4-FFF2-40B4-BE49-F238E27FC236}">
                <a16:creationId xmlns:a16="http://schemas.microsoft.com/office/drawing/2014/main" id="{FA9C8F43-68BF-E91E-063B-FCD3D243C1BF}"/>
              </a:ext>
            </a:extLst>
          </p:cNvPr>
          <p:cNvSpPr txBox="1"/>
          <p:nvPr/>
        </p:nvSpPr>
        <p:spPr>
          <a:xfrm>
            <a:off x="6361043" y="3265003"/>
            <a:ext cx="5009322" cy="1133965"/>
          </a:xfrm>
          <a:prstGeom prst="rect">
            <a:avLst/>
          </a:prstGeom>
          <a:noFill/>
        </p:spPr>
        <p:txBody>
          <a:bodyPr wrap="square" rtlCol="0">
            <a:spAutoFit/>
          </a:bodyPr>
          <a:lstStyle/>
          <a:p>
            <a:pPr algn="just">
              <a:lnSpc>
                <a:spcPct val="150000"/>
              </a:lnSpc>
            </a:pPr>
            <a:r>
              <a:rPr lang="en-US" sz="2400" b="1" dirty="0">
                <a:latin typeface="Times New Roman" panose="02020603050405020304" pitchFamily="18" charset="0"/>
                <a:cs typeface="Times New Roman" panose="02020603050405020304" pitchFamily="18" charset="0"/>
              </a:rPr>
              <a:t>Figure 7.1 </a:t>
            </a:r>
            <a:r>
              <a:rPr lang="en-US" sz="2400" dirty="0">
                <a:latin typeface="Times New Roman" panose="02020603050405020304" pitchFamily="18" charset="0"/>
                <a:cs typeface="Times New Roman" panose="02020603050405020304" pitchFamily="18" charset="0"/>
              </a:rPr>
              <a:t>A reflux (recycle stream) in distillation column </a:t>
            </a:r>
          </a:p>
        </p:txBody>
      </p:sp>
    </p:spTree>
    <p:extLst>
      <p:ext uri="{BB962C8B-B14F-4D97-AF65-F5344CB8AC3E}">
        <p14:creationId xmlns:p14="http://schemas.microsoft.com/office/powerpoint/2010/main" val="2610844316"/>
      </p:ext>
    </p:extLst>
  </p:cSld>
  <p:clrMapOvr>
    <a:masterClrMapping/>
  </p:clrMapOvr>
  <mc:AlternateContent xmlns:mc="http://schemas.openxmlformats.org/markup-compatibility/2006" xmlns:p14="http://schemas.microsoft.com/office/powerpoint/2010/main">
    <mc:Choice Requires="p14">
      <p:transition spd="slow" p14:dur="2000" advTm="110349"/>
    </mc:Choice>
    <mc:Fallback xmlns="">
      <p:transition spd="slow" advTm="11034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CDB06-BA78-5928-F472-90842CD44F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7B0597-DD35-607E-72AC-5407E1F338C4}"/>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C2507EE7-C4EB-4EE5-8961-925853BCC838}"/>
              </a:ext>
            </a:extLst>
          </p:cNvPr>
          <p:cNvSpPr>
            <a:spLocks noGrp="1"/>
          </p:cNvSpPr>
          <p:nvPr>
            <p:ph idx="1"/>
          </p:nvPr>
        </p:nvSpPr>
        <p:spPr>
          <a:xfrm>
            <a:off x="268357" y="864704"/>
            <a:ext cx="11777869" cy="5059016"/>
          </a:xfrm>
        </p:spPr>
        <p:txBody>
          <a:bodyPr>
            <a:normAutofit fontScale="85000" lnSpcReduction="10000"/>
          </a:bodyPr>
          <a:lstStyle/>
          <a:p>
            <a:pPr marL="0" indent="0" algn="just">
              <a:lnSpc>
                <a:spcPct val="170000"/>
              </a:lnSpc>
              <a:buNone/>
            </a:pPr>
            <a:r>
              <a:rPr lang="en-US" dirty="0">
                <a:latin typeface="Times New Roman" panose="02020603050405020304" pitchFamily="18" charset="0"/>
                <a:cs typeface="Times New Roman" panose="02020603050405020304" pitchFamily="18" charset="0"/>
              </a:rPr>
              <a:t>A portion of the exit flow from the accumulator is recycled into the column as liquid </a:t>
            </a:r>
            <a:r>
              <a:rPr lang="en-US" b="1" dirty="0">
                <a:latin typeface="Times New Roman" panose="02020603050405020304" pitchFamily="18" charset="0"/>
                <a:cs typeface="Times New Roman" panose="02020603050405020304" pitchFamily="18" charset="0"/>
              </a:rPr>
              <a:t>reflux </a:t>
            </a:r>
            <a:r>
              <a:rPr lang="en-US" dirty="0">
                <a:latin typeface="Times New Roman" panose="02020603050405020304" pitchFamily="18" charset="0"/>
                <a:cs typeface="Times New Roman" panose="02020603050405020304" pitchFamily="18" charset="0"/>
              </a:rPr>
              <a:t>while the reboiler vaporizes part of the liquid in the bottom of the column to create the vapor flow up the column. </a:t>
            </a:r>
          </a:p>
          <a:p>
            <a:pPr marL="0" indent="0" algn="just">
              <a:lnSpc>
                <a:spcPct val="170000"/>
              </a:lnSpc>
              <a:buNone/>
            </a:pPr>
            <a:r>
              <a:rPr lang="en-US" dirty="0">
                <a:latin typeface="Times New Roman" panose="02020603050405020304" pitchFamily="18" charset="0"/>
                <a:cs typeface="Times New Roman" panose="02020603050405020304" pitchFamily="18" charset="0"/>
              </a:rPr>
              <a:t>The recycle of vapor from the reboiler and return of the liquid from the accumulator into the column maintain good vapor and liquid contact on the trays inside the column. </a:t>
            </a:r>
          </a:p>
          <a:p>
            <a:pPr marL="0" indent="0" algn="just">
              <a:lnSpc>
                <a:spcPct val="170000"/>
              </a:lnSpc>
              <a:buNone/>
            </a:pPr>
            <a:r>
              <a:rPr lang="en-US" dirty="0">
                <a:latin typeface="Times New Roman" panose="02020603050405020304" pitchFamily="18" charset="0"/>
                <a:cs typeface="Times New Roman" panose="02020603050405020304" pitchFamily="18" charset="0"/>
              </a:rPr>
              <a:t>The vapor and liquid contact on the trays inside the column makes it possible to concentrate the more volatile components into the overhead vapor stream, and concentrating the less volatile components into the liquid collected in the bottom of the column.</a:t>
            </a:r>
          </a:p>
          <a:p>
            <a:pPr marL="0" indent="0">
              <a:buNone/>
            </a:pPr>
            <a:endParaRPr lang="en-US" dirty="0"/>
          </a:p>
        </p:txBody>
      </p:sp>
      <p:cxnSp>
        <p:nvCxnSpPr>
          <p:cNvPr id="4" name="Straight Connector 3">
            <a:extLst>
              <a:ext uri="{FF2B5EF4-FFF2-40B4-BE49-F238E27FC236}">
                <a16:creationId xmlns:a16="http://schemas.microsoft.com/office/drawing/2014/main" id="{D3DA64B6-4F7C-9126-43FA-D926E5C6C4F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9B1F241-0405-A711-9D40-31EC31002DD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89E5A71-33FA-74DF-4832-072ABBEB246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8325407"/>
      </p:ext>
    </p:extLst>
  </p:cSld>
  <p:clrMapOvr>
    <a:masterClrMapping/>
  </p:clrMapOvr>
  <mc:AlternateContent xmlns:mc="http://schemas.openxmlformats.org/markup-compatibility/2006" xmlns:p14="http://schemas.microsoft.com/office/powerpoint/2010/main">
    <mc:Choice Requires="p14">
      <p:transition spd="slow" p14:dur="2000" advTm="61505"/>
    </mc:Choice>
    <mc:Fallback xmlns="">
      <p:transition spd="slow" advTm="615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D37BD-BD9E-BA64-DFB3-1A0BBFF257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4AE7BD-955B-5097-6C63-283B195AFF5C}"/>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F4352B8-23C4-1364-CD58-B449A70BF7FA}"/>
              </a:ext>
            </a:extLst>
          </p:cNvPr>
          <p:cNvSpPr>
            <a:spLocks noGrp="1"/>
          </p:cNvSpPr>
          <p:nvPr>
            <p:ph idx="1"/>
          </p:nvPr>
        </p:nvSpPr>
        <p:spPr>
          <a:xfrm>
            <a:off x="288235" y="874643"/>
            <a:ext cx="11549269" cy="5049077"/>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7.2.2. Recycle system with chemical reaction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most common application of recycle for systems involving chemical reaction is the recycle of reactants, an application that is used to increase the overall conversion in a reactor.</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A system of recycle with chemical reaction, you will encounter two different types of conversions that can be applied to processes in which reaction occurs</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291-296; Richard M. Felder, 2005, pg. 135-138).</a:t>
            </a:r>
          </a:p>
          <a:p>
            <a:pPr>
              <a:lnSpc>
                <a:spcPct val="150000"/>
              </a:lnSpc>
              <a:buFont typeface="Wingdings" panose="05000000000000000000" pitchFamily="2" charset="2"/>
              <a:buChar char="§"/>
            </a:pPr>
            <a:r>
              <a:rPr lang="en-US" sz="2400" b="1" dirty="0">
                <a:solidFill>
                  <a:srgbClr val="002060"/>
                </a:solidFill>
                <a:latin typeface="Times New Roman" panose="02020603050405020304" pitchFamily="18" charset="0"/>
                <a:cs typeface="Times New Roman" panose="02020603050405020304" pitchFamily="18" charset="0"/>
              </a:rPr>
              <a:t>Overall conversion</a:t>
            </a:r>
            <a:r>
              <a:rPr lang="en-US" sz="2400" dirty="0">
                <a:latin typeface="Times New Roman" panose="02020603050405020304" pitchFamily="18" charset="0"/>
                <a:cs typeface="Times New Roman" panose="02020603050405020304" pitchFamily="18" charset="0"/>
              </a:rPr>
              <a:t>: It  is based on what enters and leaves the overall process.</a:t>
            </a:r>
          </a:p>
          <a:p>
            <a:pPr>
              <a:lnSpc>
                <a:spcPct val="150000"/>
              </a:lnSpc>
              <a:buFont typeface="Wingdings" panose="05000000000000000000" pitchFamily="2" charset="2"/>
              <a:buChar char="§"/>
            </a:pPr>
            <a:r>
              <a:rPr lang="en-US" sz="2400" b="1" dirty="0">
                <a:solidFill>
                  <a:srgbClr val="002060"/>
                </a:solidFill>
                <a:latin typeface="Times New Roman" panose="02020603050405020304" pitchFamily="18" charset="0"/>
                <a:cs typeface="Times New Roman" panose="02020603050405020304" pitchFamily="18" charset="0"/>
              </a:rPr>
              <a:t>Single-pass conversion</a:t>
            </a:r>
            <a:r>
              <a:rPr lang="en-US" sz="2400" dirty="0">
                <a:latin typeface="Times New Roman" panose="02020603050405020304" pitchFamily="18" charset="0"/>
                <a:cs typeface="Times New Roman" panose="02020603050405020304" pitchFamily="18" charset="0"/>
              </a:rPr>
              <a:t>: It  is based on what enters and leaves the reactor.</a:t>
            </a:r>
          </a:p>
          <a:p>
            <a:endParaRPr lang="en-US"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A0EC5892-800E-2BCA-F427-752141E4756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19C3F9C-D33C-1E4C-BAEA-842B75C0973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2687C86-D9B6-B679-F3D0-38A23AAFA35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39829272"/>
      </p:ext>
    </p:extLst>
  </p:cSld>
  <p:clrMapOvr>
    <a:masterClrMapping/>
  </p:clrMapOvr>
  <mc:AlternateContent xmlns:mc="http://schemas.openxmlformats.org/markup-compatibility/2006" xmlns:p14="http://schemas.microsoft.com/office/powerpoint/2010/main">
    <mc:Choice Requires="p14">
      <p:transition spd="slow" p14:dur="2000" advTm="92767"/>
    </mc:Choice>
    <mc:Fallback xmlns="">
      <p:transition spd="slow" advTm="9276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30766-B2E2-0045-249D-BB1DECF78D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E2ABF4-3892-ADD3-C8C3-4A41F6F9EF63}"/>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9E1D75E-06E0-7002-FD1E-853ABA8CAEC8}"/>
                  </a:ext>
                </a:extLst>
              </p:cNvPr>
              <p:cNvSpPr>
                <a:spLocks noGrp="1"/>
              </p:cNvSpPr>
              <p:nvPr>
                <p:ph idx="1"/>
              </p:nvPr>
            </p:nvSpPr>
            <p:spPr>
              <a:xfrm>
                <a:off x="258417" y="864704"/>
                <a:ext cx="11827566" cy="5092352"/>
              </a:xfrm>
            </p:spPr>
            <p:txBody>
              <a:bodyPr>
                <a:normAutofit fontScale="25000" lnSpcReduction="20000"/>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a:t>
                </a:r>
                <a:r>
                  <a:rPr lang="en-US" sz="9600" dirty="0">
                    <a:latin typeface="Times New Roman" panose="02020603050405020304" pitchFamily="18" charset="0"/>
                    <a:cs typeface="Times New Roman" panose="02020603050405020304" pitchFamily="18" charset="0"/>
                  </a:rPr>
                  <a:t>The overall conversion is determined by the moles of limiting reactant in the fresh feed and moles of limiting reactant in the output of the overall process.</a:t>
                </a:r>
              </a:p>
              <a:p>
                <a:pPr marL="0" lvl="0" indent="0" algn="just">
                  <a:lnSpc>
                    <a:spcPct val="150000"/>
                  </a:lnSpc>
                  <a:spcBef>
                    <a:spcPts val="0"/>
                  </a:spcBef>
                  <a:spcAft>
                    <a:spcPts val="1200"/>
                  </a:spcAft>
                  <a:buNone/>
                </a:pPr>
                <a:r>
                  <a:rPr lang="en-US" sz="9600" dirty="0">
                    <a:latin typeface="Times New Roman" panose="02020603050405020304" pitchFamily="18" charset="0"/>
                    <a:cs typeface="Times New Roman" panose="02020603050405020304" pitchFamily="18" charset="0"/>
                  </a:rPr>
                  <a:t>The overall conversion is given by:</a:t>
                </a:r>
              </a:p>
              <a:p>
                <a:pPr marL="0" lvl="0" indent="0" algn="just">
                  <a:lnSpc>
                    <a:spcPct val="150000"/>
                  </a:lnSpc>
                  <a:spcBef>
                    <a:spcPts val="0"/>
                  </a:spcBef>
                  <a:spcAft>
                    <a:spcPts val="1200"/>
                  </a:spcAft>
                  <a:buNone/>
                </a:pPr>
                <a14:m>
                  <m:oMath xmlns:m="http://schemas.openxmlformats.org/officeDocument/2006/math">
                    <m:sSub>
                      <m:sSubPr>
                        <m:ctrlPr>
                          <a:rPr lang="en-US" sz="9600" b="0" i="1" smtClean="0">
                            <a:latin typeface="Cambria Math" panose="02040503050406030204" pitchFamily="18" charset="0"/>
                            <a:cs typeface="Times New Roman" panose="02020603050405020304" pitchFamily="18" charset="0"/>
                          </a:rPr>
                        </m:ctrlPr>
                      </m:sSubPr>
                      <m:e>
                        <m:r>
                          <a:rPr lang="en-US" sz="9600" b="0" i="1" smtClean="0">
                            <a:latin typeface="Cambria Math" panose="02040503050406030204" pitchFamily="18" charset="0"/>
                            <a:cs typeface="Times New Roman" panose="02020603050405020304" pitchFamily="18" charset="0"/>
                          </a:rPr>
                          <m:t>𝑋</m:t>
                        </m:r>
                      </m:e>
                      <m:sub>
                        <m:r>
                          <a:rPr lang="en-US" sz="9600" b="0" i="1" smtClean="0">
                            <a:latin typeface="Cambria Math" panose="02040503050406030204" pitchFamily="18" charset="0"/>
                            <a:cs typeface="Times New Roman" panose="02020603050405020304" pitchFamily="18" charset="0"/>
                          </a:rPr>
                          <m:t>𝑜𝑐</m:t>
                        </m:r>
                      </m:sub>
                    </m:sSub>
                    <m:r>
                      <a:rPr lang="en-US" sz="9600" b="0" i="1" smtClean="0">
                        <a:latin typeface="Cambria Math" panose="02040503050406030204" pitchFamily="18" charset="0"/>
                        <a:cs typeface="Times New Roman" panose="02020603050405020304" pitchFamily="18" charset="0"/>
                      </a:rPr>
                      <m:t>=</m:t>
                    </m:r>
                    <m:f>
                      <m:fPr>
                        <m:ctrlPr>
                          <a:rPr lang="en-US" sz="9600" b="0" i="1" smtClean="0">
                            <a:latin typeface="Cambria Math" panose="02040503050406030204" pitchFamily="18" charset="0"/>
                            <a:cs typeface="Times New Roman" panose="02020603050405020304" pitchFamily="18" charset="0"/>
                          </a:rPr>
                        </m:ctrlPr>
                      </m:fPr>
                      <m:num>
                        <m:sSub>
                          <m:sSubPr>
                            <m:ctrlPr>
                              <a:rPr lang="en-US" sz="9600" b="0" i="1" smtClean="0">
                                <a:latin typeface="Cambria Math" panose="02040503050406030204" pitchFamily="18" charset="0"/>
                                <a:cs typeface="Times New Roman" panose="02020603050405020304" pitchFamily="18" charset="0"/>
                              </a:rPr>
                            </m:ctrlPr>
                          </m:sSubPr>
                          <m:e>
                            <m:r>
                              <a:rPr lang="en-US" sz="9600" b="0" i="1" smtClean="0">
                                <a:latin typeface="Cambria Math" panose="02040503050406030204" pitchFamily="18" charset="0"/>
                                <a:cs typeface="Times New Roman" panose="02020603050405020304" pitchFamily="18" charset="0"/>
                              </a:rPr>
                              <m:t>(</m:t>
                            </m:r>
                            <m:r>
                              <a:rPr lang="en-US" sz="9600" b="0" i="1" smtClean="0">
                                <a:latin typeface="Cambria Math" panose="02040503050406030204" pitchFamily="18" charset="0"/>
                                <a:cs typeface="Times New Roman" panose="02020603050405020304" pitchFamily="18" charset="0"/>
                              </a:rPr>
                              <m:t>𝑛</m:t>
                            </m:r>
                          </m:e>
                          <m:sub>
                            <m:r>
                              <a:rPr lang="en-US" sz="9600" b="0" i="1" smtClean="0">
                                <a:latin typeface="Cambria Math" panose="02040503050406030204" pitchFamily="18" charset="0"/>
                                <a:cs typeface="Times New Roman" panose="02020603050405020304" pitchFamily="18" charset="0"/>
                              </a:rPr>
                              <m:t>𝑙𝐹</m:t>
                            </m:r>
                          </m:sub>
                        </m:sSub>
                        <m:r>
                          <a:rPr lang="en-US" sz="9600" b="0" i="1" smtClean="0">
                            <a:latin typeface="Cambria Math" panose="02040503050406030204" pitchFamily="18" charset="0"/>
                            <a:cs typeface="Times New Roman" panose="02020603050405020304" pitchFamily="18" charset="0"/>
                          </a:rPr>
                          <m:t>−</m:t>
                        </m:r>
                        <m:sSub>
                          <m:sSubPr>
                            <m:ctrlPr>
                              <a:rPr lang="en-US" sz="9600" b="0" i="1" smtClean="0">
                                <a:latin typeface="Cambria Math" panose="02040503050406030204" pitchFamily="18" charset="0"/>
                                <a:cs typeface="Times New Roman" panose="02020603050405020304" pitchFamily="18" charset="0"/>
                              </a:rPr>
                            </m:ctrlPr>
                          </m:sSubPr>
                          <m:e>
                            <m:r>
                              <a:rPr lang="en-US" sz="9600" b="0" i="1" smtClean="0">
                                <a:latin typeface="Cambria Math" panose="02040503050406030204" pitchFamily="18" charset="0"/>
                                <a:cs typeface="Times New Roman" panose="02020603050405020304" pitchFamily="18" charset="0"/>
                              </a:rPr>
                              <m:t>𝑛</m:t>
                            </m:r>
                          </m:e>
                          <m:sub>
                            <m:r>
                              <a:rPr lang="en-US" sz="9600" b="0" i="1" smtClean="0">
                                <a:latin typeface="Cambria Math" panose="02040503050406030204" pitchFamily="18" charset="0"/>
                                <a:cs typeface="Times New Roman" panose="02020603050405020304" pitchFamily="18" charset="0"/>
                              </a:rPr>
                              <m:t>𝑙𝑝</m:t>
                            </m:r>
                          </m:sub>
                        </m:sSub>
                        <m:r>
                          <a:rPr lang="en-US" sz="9600" b="0" i="1" smtClean="0">
                            <a:latin typeface="Cambria Math" panose="02040503050406030204" pitchFamily="18" charset="0"/>
                            <a:cs typeface="Times New Roman" panose="02020603050405020304" pitchFamily="18" charset="0"/>
                          </a:rPr>
                          <m:t>)</m:t>
                        </m:r>
                      </m:num>
                      <m:den>
                        <m:sSub>
                          <m:sSubPr>
                            <m:ctrlPr>
                              <a:rPr lang="en-US" sz="9600" b="0" i="1" smtClean="0">
                                <a:latin typeface="Cambria Math" panose="02040503050406030204" pitchFamily="18" charset="0"/>
                                <a:cs typeface="Times New Roman" panose="02020603050405020304" pitchFamily="18" charset="0"/>
                              </a:rPr>
                            </m:ctrlPr>
                          </m:sSubPr>
                          <m:e>
                            <m:r>
                              <a:rPr lang="en-US" sz="9600" b="0" i="1" smtClean="0">
                                <a:latin typeface="Cambria Math" panose="02040503050406030204" pitchFamily="18" charset="0"/>
                                <a:cs typeface="Times New Roman" panose="02020603050405020304" pitchFamily="18" charset="0"/>
                              </a:rPr>
                              <m:t>𝑛</m:t>
                            </m:r>
                          </m:e>
                          <m:sub>
                            <m:r>
                              <a:rPr lang="en-US" sz="9600" b="0" i="1" smtClean="0">
                                <a:latin typeface="Cambria Math" panose="02040503050406030204" pitchFamily="18" charset="0"/>
                                <a:cs typeface="Times New Roman" panose="02020603050405020304" pitchFamily="18" charset="0"/>
                              </a:rPr>
                              <m:t>𝑙𝐹</m:t>
                            </m:r>
                          </m:sub>
                        </m:sSub>
                      </m:den>
                    </m:f>
                  </m:oMath>
                </a14:m>
                <a:r>
                  <a:rPr lang="en-US" sz="9600" dirty="0">
                    <a:latin typeface="Times New Roman" panose="02020603050405020304" pitchFamily="18" charset="0"/>
                    <a:cs typeface="Times New Roman" panose="02020603050405020304" pitchFamily="18" charset="0"/>
                  </a:rPr>
                  <a:t>                                                                         (7.1)</a:t>
                </a:r>
              </a:p>
              <a:p>
                <a:pPr marL="0" lvl="0" indent="0" algn="just">
                  <a:lnSpc>
                    <a:spcPct val="170000"/>
                  </a:lnSpc>
                  <a:spcBef>
                    <a:spcPts val="0"/>
                  </a:spcBef>
                  <a:spcAft>
                    <a:spcPts val="1200"/>
                  </a:spcAft>
                  <a:buNone/>
                </a:pPr>
                <a:r>
                  <a:rPr lang="en-US" sz="9600" dirty="0">
                    <a:latin typeface="Times New Roman" panose="02020603050405020304" pitchFamily="18" charset="0"/>
                    <a:cs typeface="Times New Roman" panose="02020603050405020304" pitchFamily="18" charset="0"/>
                  </a:rPr>
                  <a:t>Where: X</a:t>
                </a:r>
                <a:r>
                  <a:rPr lang="en-US" sz="9600" baseline="-25000" dirty="0">
                    <a:latin typeface="Times New Roman" panose="02020603050405020304" pitchFamily="18" charset="0"/>
                    <a:cs typeface="Times New Roman" panose="02020603050405020304" pitchFamily="18" charset="0"/>
                  </a:rPr>
                  <a:t>OC</a:t>
                </a:r>
                <a:r>
                  <a:rPr lang="en-US" sz="9600" dirty="0">
                    <a:latin typeface="Times New Roman" panose="02020603050405020304" pitchFamily="18" charset="0"/>
                    <a:cs typeface="Times New Roman" panose="02020603050405020304" pitchFamily="18" charset="0"/>
                  </a:rPr>
                  <a:t> is overall conversion, </a:t>
                </a:r>
                <a:r>
                  <a:rPr lang="en-US" sz="9600" dirty="0" err="1">
                    <a:latin typeface="Times New Roman" panose="02020603050405020304" pitchFamily="18" charset="0"/>
                    <a:cs typeface="Times New Roman" panose="02020603050405020304" pitchFamily="18" charset="0"/>
                  </a:rPr>
                  <a:t>n</a:t>
                </a:r>
                <a:r>
                  <a:rPr lang="en-US" sz="9600" baseline="-25000" dirty="0" err="1">
                    <a:latin typeface="Times New Roman" panose="02020603050405020304" pitchFamily="18" charset="0"/>
                    <a:cs typeface="Times New Roman" panose="02020603050405020304" pitchFamily="18" charset="0"/>
                  </a:rPr>
                  <a:t>lF</a:t>
                </a:r>
                <a:r>
                  <a:rPr lang="en-US" sz="9600" dirty="0">
                    <a:latin typeface="Times New Roman" panose="02020603050405020304" pitchFamily="18" charset="0"/>
                    <a:cs typeface="Times New Roman" panose="02020603050405020304" pitchFamily="18" charset="0"/>
                  </a:rPr>
                  <a:t> is moles of  limiting reactant in the fresh feed and </a:t>
                </a:r>
                <a:r>
                  <a:rPr lang="en-US" sz="9600" dirty="0" err="1">
                    <a:latin typeface="Times New Roman" panose="02020603050405020304" pitchFamily="18" charset="0"/>
                    <a:cs typeface="Times New Roman" panose="02020603050405020304" pitchFamily="18" charset="0"/>
                  </a:rPr>
                  <a:t>n</a:t>
                </a:r>
                <a:r>
                  <a:rPr lang="en-US" sz="9600" baseline="-25000" dirty="0" err="1">
                    <a:latin typeface="Times New Roman" panose="02020603050405020304" pitchFamily="18" charset="0"/>
                    <a:cs typeface="Times New Roman" panose="02020603050405020304" pitchFamily="18" charset="0"/>
                  </a:rPr>
                  <a:t>lp</a:t>
                </a:r>
                <a:r>
                  <a:rPr lang="en-US" sz="9600" dirty="0">
                    <a:latin typeface="Times New Roman" panose="02020603050405020304" pitchFamily="18" charset="0"/>
                    <a:cs typeface="Times New Roman" panose="02020603050405020304" pitchFamily="18" charset="0"/>
                  </a:rPr>
                  <a:t> is moles of limiting reactant  in the output of the overall process.</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09E1D75E-06E0-7002-FD1E-853ABA8CAEC8}"/>
                  </a:ext>
                </a:extLst>
              </p:cNvPr>
              <p:cNvSpPr>
                <a:spLocks noGrp="1" noRot="1" noChangeAspect="1" noMove="1" noResize="1" noEditPoints="1" noAdjustHandles="1" noChangeArrowheads="1" noChangeShapeType="1" noTextEdit="1"/>
              </p:cNvSpPr>
              <p:nvPr>
                <p:ph idx="1"/>
              </p:nvPr>
            </p:nvSpPr>
            <p:spPr>
              <a:xfrm>
                <a:off x="258417" y="864704"/>
                <a:ext cx="11827566" cy="5092352"/>
              </a:xfrm>
              <a:blipFill>
                <a:blip r:embed="rId4"/>
                <a:stretch>
                  <a:fillRect l="-773" r="-77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F684800-9F76-DBF8-E56C-C630958D7A5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7E7B9DF-8822-4647-0432-C3CEAEF4648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3611C14-DFC8-603B-7457-8B92D37DDF0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01846140"/>
      </p:ext>
    </p:extLst>
  </p:cSld>
  <p:clrMapOvr>
    <a:masterClrMapping/>
  </p:clrMapOvr>
  <mc:AlternateContent xmlns:mc="http://schemas.openxmlformats.org/markup-compatibility/2006" xmlns:p14="http://schemas.microsoft.com/office/powerpoint/2010/main">
    <mc:Choice Requires="p14">
      <p:transition spd="slow" p14:dur="2000" advTm="66405"/>
    </mc:Choice>
    <mc:Fallback xmlns="">
      <p:transition spd="slow" advTm="6640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E4765-1F7F-45AA-0011-DCAC108CB5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ACF478-866A-49BC-1A65-05E6A9FC6FAA}"/>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92D4CEB-74B6-974C-1BA9-49D3E8BFB3B7}"/>
                  </a:ext>
                </a:extLst>
              </p:cNvPr>
              <p:cNvSpPr>
                <a:spLocks noGrp="1"/>
              </p:cNvSpPr>
              <p:nvPr>
                <p:ph idx="1"/>
              </p:nvPr>
            </p:nvSpPr>
            <p:spPr>
              <a:xfrm>
                <a:off x="500269" y="971450"/>
                <a:ext cx="11337235" cy="4952270"/>
              </a:xfrm>
            </p:spPr>
            <p:txBody>
              <a:bodyPr>
                <a:normAutofit lnSpcReduction="10000"/>
              </a:bodyPr>
              <a:lstStyle/>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If the moles of limiting reactant in the output of the overall process is zero, then the overall conversion will be one.</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A single-pass conversion is determined  based on what enters and leaves the reactor.</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A single-pass conversion is given by:</a:t>
                </a:r>
              </a:p>
              <a:p>
                <a:pPr marL="0" lvl="0" indent="0" algn="just">
                  <a:lnSpc>
                    <a:spcPct val="150000"/>
                  </a:lnSpc>
                  <a:spcBef>
                    <a:spcPts val="0"/>
                  </a:spcBef>
                  <a:spcAft>
                    <a:spcPts val="1200"/>
                  </a:spcAft>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𝑋</m:t>
                        </m:r>
                      </m:e>
                      <m:sub>
                        <m:r>
                          <a:rPr lang="en-US" sz="2400" b="0" i="1" smtClean="0">
                            <a:latin typeface="Cambria Math" panose="02040503050406030204" pitchFamily="18" charset="0"/>
                            <a:cs typeface="Times New Roman" panose="02020603050405020304" pitchFamily="18" charset="0"/>
                          </a:rPr>
                          <m:t>𝑆𝑃</m:t>
                        </m:r>
                      </m:sub>
                    </m:sSub>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𝑙𝑅𝐹</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𝑙𝐺</m:t>
                            </m:r>
                          </m:sub>
                        </m:sSub>
                        <m:r>
                          <a:rPr lang="en-US" sz="2400" b="0" i="1" smtClean="0">
                            <a:latin typeface="Cambria Math" panose="02040503050406030204" pitchFamily="18" charset="0"/>
                            <a:cs typeface="Times New Roman" panose="02020603050405020304" pitchFamily="18" charset="0"/>
                          </a:rPr>
                          <m:t>)</m:t>
                        </m:r>
                      </m:num>
                      <m:den>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𝑙𝑅𝐹</m:t>
                            </m:r>
                          </m:sub>
                        </m:sSub>
                      </m:den>
                    </m:f>
                  </m:oMath>
                </a14:m>
                <a:r>
                  <a:rPr lang="en-US" sz="2400" dirty="0">
                    <a:latin typeface="Times New Roman" panose="02020603050405020304" pitchFamily="18" charset="0"/>
                    <a:cs typeface="Times New Roman" panose="02020603050405020304" pitchFamily="18" charset="0"/>
                  </a:rPr>
                  <a:t>                                                                   (7.2)</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X</a:t>
                </a:r>
                <a:r>
                  <a:rPr lang="en-US" sz="2400" baseline="-25000" dirty="0" err="1">
                    <a:latin typeface="Times New Roman" panose="02020603050405020304" pitchFamily="18" charset="0"/>
                    <a:cs typeface="Times New Roman" panose="02020603050405020304" pitchFamily="18" charset="0"/>
                  </a:rPr>
                  <a:t>sp</a:t>
                </a:r>
                <a:r>
                  <a:rPr lang="en-US" sz="2400" dirty="0">
                    <a:latin typeface="Times New Roman" panose="02020603050405020304" pitchFamily="18" charset="0"/>
                    <a:cs typeface="Times New Roman" panose="02020603050405020304" pitchFamily="18" charset="0"/>
                  </a:rPr>
                  <a:t> is single-pass conversion,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lRF</a:t>
                </a:r>
                <a:r>
                  <a:rPr lang="en-US" sz="2400" dirty="0">
                    <a:latin typeface="Times New Roman" panose="02020603050405020304" pitchFamily="18" charset="0"/>
                    <a:cs typeface="Times New Roman" panose="02020603050405020304" pitchFamily="18" charset="0"/>
                  </a:rPr>
                  <a:t> is moles of limiting reactant fed into the reactor, and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lG</a:t>
                </a:r>
                <a:r>
                  <a:rPr lang="en-US" sz="2400" dirty="0">
                    <a:latin typeface="Times New Roman" panose="02020603050405020304" pitchFamily="18" charset="0"/>
                    <a:cs typeface="Times New Roman" panose="02020603050405020304" pitchFamily="18" charset="0"/>
                  </a:rPr>
                  <a:t> is moles of limiting reactant exiting the reactor (gross process).</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dirty="0"/>
              </a:p>
            </p:txBody>
          </p:sp>
        </mc:Choice>
        <mc:Fallback xmlns="">
          <p:sp>
            <p:nvSpPr>
              <p:cNvPr id="3" name="Content Placeholder 2">
                <a:extLst>
                  <a:ext uri="{FF2B5EF4-FFF2-40B4-BE49-F238E27FC236}">
                    <a16:creationId xmlns:a16="http://schemas.microsoft.com/office/drawing/2014/main" id="{392D4CEB-74B6-974C-1BA9-49D3E8BFB3B7}"/>
                  </a:ext>
                </a:extLst>
              </p:cNvPr>
              <p:cNvSpPr>
                <a:spLocks noGrp="1" noRot="1" noChangeAspect="1" noMove="1" noResize="1" noEditPoints="1" noAdjustHandles="1" noChangeArrowheads="1" noChangeShapeType="1" noTextEdit="1"/>
              </p:cNvSpPr>
              <p:nvPr>
                <p:ph idx="1"/>
              </p:nvPr>
            </p:nvSpPr>
            <p:spPr>
              <a:xfrm>
                <a:off x="500269" y="971450"/>
                <a:ext cx="11337235" cy="4952270"/>
              </a:xfrm>
              <a:blipFill>
                <a:blip r:embed="rId4"/>
                <a:stretch>
                  <a:fillRect l="-806" r="-86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2FCE342-D97D-0655-BE6C-58A16B4BB50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123FD7C-6790-D3AA-E6B4-54217F72939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7C482A4-4BD1-A34E-3F71-ED451D81F4B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24086629"/>
      </p:ext>
    </p:extLst>
  </p:cSld>
  <p:clrMapOvr>
    <a:masterClrMapping/>
  </p:clrMapOvr>
  <mc:AlternateContent xmlns:mc="http://schemas.openxmlformats.org/markup-compatibility/2006" xmlns:p14="http://schemas.microsoft.com/office/powerpoint/2010/main">
    <mc:Choice Requires="p14">
      <p:transition spd="slow" p14:dur="2000" advTm="69685"/>
    </mc:Choice>
    <mc:Fallback xmlns="">
      <p:transition spd="slow" advTm="6968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74AF9A-A283-DDE5-9BBD-F9C42A18E8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96F06E-7B98-79CB-297A-5979B99ED4E3}"/>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1F7794A-6285-D9D4-81C7-448EE38AFFBD}"/>
              </a:ext>
            </a:extLst>
          </p:cNvPr>
          <p:cNvSpPr>
            <a:spLocks noGrp="1"/>
          </p:cNvSpPr>
          <p:nvPr>
            <p:ph idx="1"/>
          </p:nvPr>
        </p:nvSpPr>
        <p:spPr>
          <a:xfrm>
            <a:off x="238539" y="950602"/>
            <a:ext cx="11598965" cy="497311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When the fresh feed (FF) consists of more than one reactant, the conversion can be expressed for a defined single component, usually the limiting reactant, or the most important (expensive) reactant.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Conversion in a reactor (the single-pass conversion) can be limited by chemical equilibrium and/or chemical kinetics.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On the other hand, the overall conversion is strongly dependent upon the efficiency of the separator in separating compounds to be recycled from the other compounds.</a:t>
            </a:r>
          </a:p>
          <a:p>
            <a:pPr marL="0" indent="0">
              <a:buNone/>
            </a:pPr>
            <a:endParaRPr lang="en-US" dirty="0"/>
          </a:p>
        </p:txBody>
      </p:sp>
      <p:cxnSp>
        <p:nvCxnSpPr>
          <p:cNvPr id="4" name="Straight Connector 3">
            <a:extLst>
              <a:ext uri="{FF2B5EF4-FFF2-40B4-BE49-F238E27FC236}">
                <a16:creationId xmlns:a16="http://schemas.microsoft.com/office/drawing/2014/main" id="{B7FAC403-1B23-3A5A-CEBF-0077896397B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FB3ADFD-1FC6-514D-EA52-6E499C17E45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FFC39E2-50D3-2F85-5DD6-69B06D8D74D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34929647"/>
      </p:ext>
    </p:extLst>
  </p:cSld>
  <p:clrMapOvr>
    <a:masterClrMapping/>
  </p:clrMapOvr>
  <mc:AlternateContent xmlns:mc="http://schemas.openxmlformats.org/markup-compatibility/2006" xmlns:p14="http://schemas.microsoft.com/office/powerpoint/2010/main">
    <mc:Choice Requires="p14">
      <p:transition spd="slow" p14:dur="2000" advTm="51506"/>
    </mc:Choice>
    <mc:Fallback xmlns="">
      <p:transition spd="slow" advTm="5150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187AF-663F-F8AA-22AC-13D4C22ABC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188276-C7E2-8F7A-B6F1-98C67D3750E6}"/>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331C06C-577C-B962-D195-B5D69999F7CE}"/>
                  </a:ext>
                </a:extLst>
              </p:cNvPr>
              <p:cNvSpPr>
                <a:spLocks noGrp="1"/>
              </p:cNvSpPr>
              <p:nvPr>
                <p:ph idx="1"/>
              </p:nvPr>
            </p:nvSpPr>
            <p:spPr>
              <a:xfrm>
                <a:off x="500269" y="971450"/>
                <a:ext cx="11337235" cy="4952270"/>
              </a:xfrm>
            </p:spPr>
            <p:txBody>
              <a:bodyPr>
                <a:normAutofit lnSpcReduction="10000"/>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overall conversion and a single-pass conversion are related with extent of reaction.</a:t>
                </a:r>
              </a:p>
              <a:p>
                <a:pPr marL="0" indent="0">
                  <a:lnSpc>
                    <a:spcPct val="150000"/>
                  </a:lnSpc>
                  <a:buNone/>
                </a:pPr>
                <a14:m>
                  <m:oMath xmlns:m="http://schemas.openxmlformats.org/officeDocument/2006/math">
                    <m:r>
                      <a:rPr lang="en-US" sz="2400">
                        <a:latin typeface="Cambria Math" panose="02040503050406030204" pitchFamily="18" charset="0"/>
                        <a:cs typeface="Times New Roman" panose="02020603050405020304" pitchFamily="18" charset="0"/>
                        <a:sym typeface="Symbol" panose="05050102010706020507" pitchFamily="18" charset="2"/>
                      </a:rPr>
                      <m:t>=</m:t>
                    </m:r>
                    <m:f>
                      <m:fPr>
                        <m:ctrlPr>
                          <a:rPr lang="en-US" sz="2400" i="1">
                            <a:latin typeface="Cambria Math" panose="02040503050406030204" pitchFamily="18" charset="0"/>
                            <a:cs typeface="Times New Roman" panose="02020603050405020304" pitchFamily="18" charset="0"/>
                            <a:sym typeface="Symbol" panose="05050102010706020507" pitchFamily="18" charset="2"/>
                          </a:rPr>
                        </m:ctrlPr>
                      </m:fPr>
                      <m:num>
                        <m:r>
                          <a:rPr lang="en-US" sz="2400">
                            <a:latin typeface="Cambria Math" panose="02040503050406030204" pitchFamily="18" charset="0"/>
                            <a:cs typeface="Times New Roman" panose="02020603050405020304" pitchFamily="18" charset="0"/>
                            <a:sym typeface="Symbol" panose="05050102010706020507" pitchFamily="18" charset="2"/>
                          </a:rPr>
                          <m:t>(−</m:t>
                        </m:r>
                        <m:r>
                          <a:rPr lang="en-US" sz="2400">
                            <a:latin typeface="Cambria Math" panose="02040503050406030204" pitchFamily="18" charset="0"/>
                            <a:cs typeface="Times New Roman" panose="02020603050405020304" pitchFamily="18" charset="0"/>
                            <a:sym typeface="Symbol" panose="05050102010706020507" pitchFamily="18" charset="2"/>
                          </a:rPr>
                          <m:t>𝑋</m:t>
                        </m:r>
                        <m:r>
                          <a:rPr lang="en-US" sz="2400">
                            <a:latin typeface="Cambria Math" panose="02040503050406030204" pitchFamily="18" charset="0"/>
                            <a:cs typeface="Times New Roman" panose="02020603050405020304" pitchFamily="18" charset="0"/>
                            <a:sym typeface="Symbol" panose="05050102010706020507" pitchFamily="18" charset="2"/>
                          </a:rPr>
                          <m:t>)</m:t>
                        </m:r>
                        <m:sSub>
                          <m:sSubPr>
                            <m:ctrlPr>
                              <a:rPr lang="en-US" sz="2400" i="1">
                                <a:latin typeface="Cambria Math" panose="02040503050406030204" pitchFamily="18" charset="0"/>
                                <a:cs typeface="Times New Roman" panose="02020603050405020304" pitchFamily="18" charset="0"/>
                                <a:sym typeface="Symbol" panose="05050102010706020507" pitchFamily="18" charset="2"/>
                              </a:rPr>
                            </m:ctrlPr>
                          </m:sSubPr>
                          <m:e>
                            <m:r>
                              <a:rPr lang="en-US" sz="2400">
                                <a:latin typeface="Cambria Math" panose="02040503050406030204" pitchFamily="18" charset="0"/>
                                <a:cs typeface="Times New Roman" panose="02020603050405020304" pitchFamily="18" charset="0"/>
                                <a:sym typeface="Symbol" panose="05050102010706020507" pitchFamily="18" charset="2"/>
                              </a:rPr>
                              <m:t>𝑛</m:t>
                            </m:r>
                          </m:e>
                          <m:sub>
                            <m:r>
                              <a:rPr lang="en-US" sz="2400">
                                <a:latin typeface="Cambria Math" panose="02040503050406030204" pitchFamily="18" charset="0"/>
                                <a:cs typeface="Times New Roman" panose="02020603050405020304" pitchFamily="18" charset="0"/>
                                <a:sym typeface="Symbol" panose="05050102010706020507" pitchFamily="18" charset="2"/>
                              </a:rPr>
                              <m:t>𝑙</m:t>
                            </m:r>
                            <m:r>
                              <m:rPr>
                                <m:sty m:val="p"/>
                              </m:rPr>
                              <a:rPr lang="en-US" sz="2400" b="0" i="0" smtClean="0">
                                <a:latin typeface="Cambria Math" panose="02040503050406030204" pitchFamily="18" charset="0"/>
                                <a:cs typeface="Times New Roman" panose="02020603050405020304" pitchFamily="18" charset="0"/>
                                <a:sym typeface="Symbol" panose="05050102010706020507" pitchFamily="18" charset="2"/>
                              </a:rPr>
                              <m:t>R</m:t>
                            </m:r>
                            <m:r>
                              <a:rPr lang="en-US" sz="2400">
                                <a:latin typeface="Cambria Math" panose="02040503050406030204" pitchFamily="18" charset="0"/>
                                <a:cs typeface="Times New Roman" panose="02020603050405020304" pitchFamily="18" charset="0"/>
                                <a:sym typeface="Symbol" panose="05050102010706020507" pitchFamily="18" charset="2"/>
                              </a:rPr>
                              <m:t>𝐹</m:t>
                            </m:r>
                          </m:sub>
                        </m:sSub>
                      </m:num>
                      <m:den>
                        <m:sSub>
                          <m:sSubPr>
                            <m:ctrlPr>
                              <a:rPr lang="en-US" sz="2400" i="1">
                                <a:latin typeface="Cambria Math" panose="02040503050406030204" pitchFamily="18" charset="0"/>
                                <a:cs typeface="Times New Roman" panose="02020603050405020304" pitchFamily="18" charset="0"/>
                                <a:sym typeface="Symbol" panose="05050102010706020507" pitchFamily="18" charset="2"/>
                              </a:rPr>
                            </m:ctrlPr>
                          </m:sSubPr>
                          <m:e>
                            <m:r>
                              <a:rPr lang="en-US" sz="2400">
                                <a:latin typeface="Cambria Math" panose="02040503050406030204" pitchFamily="18" charset="0"/>
                                <a:cs typeface="Times New Roman" panose="02020603050405020304" pitchFamily="18" charset="0"/>
                                <a:sym typeface="Symbol" panose="05050102010706020507" pitchFamily="18" charset="2"/>
                              </a:rPr>
                              <m:t>𝑣</m:t>
                            </m:r>
                          </m:e>
                          <m:sub>
                            <m:r>
                              <a:rPr lang="en-US" sz="2400">
                                <a:latin typeface="Cambria Math" panose="02040503050406030204" pitchFamily="18" charset="0"/>
                                <a:cs typeface="Times New Roman" panose="02020603050405020304" pitchFamily="18" charset="0"/>
                                <a:sym typeface="Symbol" panose="05050102010706020507" pitchFamily="18" charset="2"/>
                              </a:rPr>
                              <m:t>𝑙</m:t>
                            </m:r>
                          </m:sub>
                        </m:sSub>
                      </m:den>
                    </m:f>
                  </m:oMath>
                </a14:m>
                <a:r>
                  <a:rPr lang="en-US" sz="2400" dirty="0">
                    <a:latin typeface="Times New Roman" panose="02020603050405020304" pitchFamily="18" charset="0"/>
                    <a:cs typeface="Times New Roman" panose="02020603050405020304" pitchFamily="18" charset="0"/>
                  </a:rPr>
                  <a:t>                                                                    (7.3)</a:t>
                </a:r>
              </a:p>
              <a:p>
                <a:pPr marL="0" indent="0">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r>
                      <a:rPr lang="en-US" sz="2400">
                        <a:latin typeface="Cambria Math" panose="02040503050406030204" pitchFamily="18" charset="0"/>
                        <a:cs typeface="Times New Roman" panose="020206030504050203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is extent of reaction in moles, X is conversion (overall or single-pass),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lRF</a:t>
                </a:r>
                <a:r>
                  <a:rPr lang="en-US" sz="2400" dirty="0">
                    <a:latin typeface="Times New Roman" panose="02020603050405020304" pitchFamily="18" charset="0"/>
                    <a:cs typeface="Times New Roman" panose="02020603050405020304" pitchFamily="18" charset="0"/>
                  </a:rPr>
                  <a:t> is moles of limiting reactant fed into the reactor, and </a:t>
                </a:r>
                <a:r>
                  <a:rPr lang="en-US" sz="2400" dirty="0" err="1">
                    <a:latin typeface="Times New Roman" panose="02020603050405020304" pitchFamily="18" charset="0"/>
                    <a:cs typeface="Times New Roman" panose="02020603050405020304" pitchFamily="18" charset="0"/>
                  </a:rPr>
                  <a:t>v</a:t>
                </a:r>
                <a:r>
                  <a:rPr lang="en-US" sz="2400" baseline="-25000" dirty="0" err="1">
                    <a:latin typeface="Times New Roman" panose="02020603050405020304" pitchFamily="18" charset="0"/>
                    <a:cs typeface="Times New Roman" panose="02020603050405020304" pitchFamily="18" charset="0"/>
                  </a:rPr>
                  <a:t>l</a:t>
                </a:r>
                <a:r>
                  <a:rPr lang="en-US" sz="2400" dirty="0">
                    <a:latin typeface="Times New Roman" panose="02020603050405020304" pitchFamily="18" charset="0"/>
                    <a:cs typeface="Times New Roman" panose="02020603050405020304" pitchFamily="18" charset="0"/>
                  </a:rPr>
                  <a:t> is stoichiometric coefficient of a limiting reactant. </a:t>
                </a:r>
              </a:p>
              <a:p>
                <a:pPr marL="0" indent="0">
                  <a:lnSpc>
                    <a:spcPct val="150000"/>
                  </a:lnSpc>
                  <a:buNone/>
                </a:pPr>
                <a:r>
                  <a:rPr lang="en-US" sz="2400" dirty="0">
                    <a:latin typeface="Times New Roman" panose="02020603050405020304" pitchFamily="18" charset="0"/>
                    <a:cs typeface="Times New Roman" panose="02020603050405020304" pitchFamily="18" charset="0"/>
                  </a:rPr>
                  <a:t>The overall conversion using extent of reaction can be written as:</a:t>
                </a:r>
              </a:p>
              <a:p>
                <a:pPr marL="0" indent="0">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𝑋</m:t>
                        </m:r>
                      </m:e>
                      <m:sub>
                        <m:r>
                          <a:rPr lang="en-US" sz="2400" b="0" i="1" smtClean="0">
                            <a:latin typeface="Cambria Math" panose="02040503050406030204" pitchFamily="18" charset="0"/>
                            <a:cs typeface="Times New Roman" panose="02020603050405020304" pitchFamily="18" charset="0"/>
                          </a:rPr>
                          <m:t>𝑂𝐶</m:t>
                        </m:r>
                      </m:sub>
                    </m:sSub>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cs typeface="Times New Roman" panose="02020603050405020304" pitchFamily="18" charset="0"/>
                              </a:rPr>
                              <m:t>𝑙</m:t>
                            </m:r>
                          </m:sub>
                        </m:sSub>
                        <m:r>
                          <a:rPr lang="en-US" sz="2400">
                            <a:latin typeface="Cambria Math" panose="02040503050406030204" pitchFamily="18" charset="0"/>
                            <a:cs typeface="Times New Roman" panose="02020603050405020304" pitchFamily="18" charset="0"/>
                            <a:sym typeface="Symbol" panose="05050102010706020507" pitchFamily="18" charset="2"/>
                          </a:rPr>
                          <m:t></m:t>
                        </m:r>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𝐹</m:t>
                            </m:r>
                            <m:r>
                              <a:rPr lang="en-US" sz="2400" b="0" i="1" smtClean="0">
                                <a:latin typeface="Cambria Math" panose="02040503050406030204" pitchFamily="18" charset="0"/>
                                <a:cs typeface="Times New Roman" panose="02020603050405020304" pitchFamily="18" charset="0"/>
                              </a:rPr>
                              <m:t>𝐹</m:t>
                            </m:r>
                          </m:sub>
                        </m:sSub>
                      </m:den>
                    </m:f>
                  </m:oMath>
                </a14:m>
                <a:r>
                  <a:rPr lang="en-US" sz="2400" dirty="0">
                    <a:latin typeface="Times New Roman" panose="02020603050405020304" pitchFamily="18" charset="0"/>
                    <a:cs typeface="Times New Roman" panose="02020603050405020304" pitchFamily="18" charset="0"/>
                  </a:rPr>
                  <a:t>                                                                     (7.4)</a:t>
                </a:r>
              </a:p>
            </p:txBody>
          </p:sp>
        </mc:Choice>
        <mc:Fallback xmlns="">
          <p:sp>
            <p:nvSpPr>
              <p:cNvPr id="3" name="Content Placeholder 2">
                <a:extLst>
                  <a:ext uri="{FF2B5EF4-FFF2-40B4-BE49-F238E27FC236}">
                    <a16:creationId xmlns:a16="http://schemas.microsoft.com/office/drawing/2014/main" id="{0331C06C-577C-B962-D195-B5D69999F7CE}"/>
                  </a:ext>
                </a:extLst>
              </p:cNvPr>
              <p:cNvSpPr>
                <a:spLocks noGrp="1" noRot="1" noChangeAspect="1" noMove="1" noResize="1" noEditPoints="1" noAdjustHandles="1" noChangeArrowheads="1" noChangeShapeType="1" noTextEdit="1"/>
              </p:cNvSpPr>
              <p:nvPr>
                <p:ph idx="1"/>
              </p:nvPr>
            </p:nvSpPr>
            <p:spPr>
              <a:xfrm>
                <a:off x="500269" y="971450"/>
                <a:ext cx="11337235" cy="4952270"/>
              </a:xfrm>
              <a:blipFill>
                <a:blip r:embed="rId4"/>
                <a:stretch>
                  <a:fillRect l="-80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349B08A-9ED4-6DCD-4F00-870BAC7EA59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4D231DE-45D0-0FFD-52BC-A811EB1B6A2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BD8E6D7-58FA-CC75-B065-22E34D1C332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06992253"/>
      </p:ext>
    </p:extLst>
  </p:cSld>
  <p:clrMapOvr>
    <a:masterClrMapping/>
  </p:clrMapOvr>
  <mc:AlternateContent xmlns:mc="http://schemas.openxmlformats.org/markup-compatibility/2006" xmlns:p14="http://schemas.microsoft.com/office/powerpoint/2010/main">
    <mc:Choice Requires="p14">
      <p:transition spd="slow" p14:dur="2000" advTm="87587"/>
    </mc:Choice>
    <mc:Fallback xmlns="">
      <p:transition spd="slow" advTm="8758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D38F1-4983-505F-037C-71E2964C14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F6F2DA-4143-F03F-447D-5578F0236F00}"/>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08986E3-140E-A876-DC8C-19C01F511238}"/>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A single-pass conversion using extent of reaction is given by:</a:t>
                </a:r>
              </a:p>
              <a:p>
                <a:pPr marL="0" indent="0">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𝑋</m:t>
                        </m:r>
                      </m:e>
                      <m:sub>
                        <m:r>
                          <a:rPr lang="en-US" sz="2400" b="0" i="1" smtClean="0">
                            <a:latin typeface="Cambria Math" panose="02040503050406030204" pitchFamily="18" charset="0"/>
                            <a:cs typeface="Times New Roman" panose="02020603050405020304" pitchFamily="18" charset="0"/>
                          </a:rPr>
                          <m:t>𝑆𝑃</m:t>
                        </m:r>
                      </m:sub>
                    </m:sSub>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cs typeface="Times New Roman" panose="02020603050405020304" pitchFamily="18" charset="0"/>
                              </a:rPr>
                              <m:t>𝑙</m:t>
                            </m:r>
                          </m:sub>
                        </m:sSub>
                        <m:r>
                          <a:rPr lang="en-US" sz="2400">
                            <a:latin typeface="Cambria Math" panose="02040503050406030204" pitchFamily="18" charset="0"/>
                            <a:cs typeface="Times New Roman" panose="02020603050405020304" pitchFamily="18" charset="0"/>
                            <a:sym typeface="Symbol" panose="05050102010706020507" pitchFamily="18" charset="2"/>
                          </a:rPr>
                          <m:t></m:t>
                        </m:r>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𝑅𝐹</m:t>
                            </m:r>
                          </m:sub>
                        </m:sSub>
                      </m:den>
                    </m:f>
                  </m:oMath>
                </a14:m>
                <a:r>
                  <a:rPr lang="en-US" sz="2400" dirty="0">
                    <a:latin typeface="Times New Roman" panose="02020603050405020304" pitchFamily="18" charset="0"/>
                    <a:cs typeface="Times New Roman" panose="02020603050405020304" pitchFamily="18" charset="0"/>
                  </a:rPr>
                  <a:t>                                                                                 (7.5)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X</a:t>
                </a:r>
                <a:r>
                  <a:rPr lang="en-US" sz="2400" baseline="-25000" dirty="0">
                    <a:latin typeface="Times New Roman" panose="02020603050405020304" pitchFamily="18" charset="0"/>
                    <a:cs typeface="Times New Roman" panose="02020603050405020304" pitchFamily="18" charset="0"/>
                  </a:rPr>
                  <a:t>SP</a:t>
                </a:r>
                <a:r>
                  <a:rPr lang="en-US" sz="2400" dirty="0">
                    <a:latin typeface="Times New Roman" panose="02020603050405020304" pitchFamily="18" charset="0"/>
                    <a:cs typeface="Times New Roman" panose="02020603050405020304" pitchFamily="18" charset="0"/>
                  </a:rPr>
                  <a:t> is a single-pass conversion,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RF</a:t>
                </a:r>
                <a:r>
                  <a:rPr lang="en-US" sz="2400" dirty="0">
                    <a:latin typeface="Times New Roman" panose="02020603050405020304" pitchFamily="18" charset="0"/>
                    <a:cs typeface="Times New Roman" panose="02020603050405020304" pitchFamily="18" charset="0"/>
                  </a:rPr>
                  <a:t> is the total feed rate of the limiting reactant to the reactor (limiting reactant in fresh feed plus limiting reactant in recycle stream), </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a:latin typeface="Times New Roman" panose="02020603050405020304" pitchFamily="18" charset="0"/>
                    <a:cs typeface="Times New Roman" panose="02020603050405020304" pitchFamily="18" charset="0"/>
                  </a:rPr>
                  <a:t>is extent of reaction in moles,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FF</a:t>
                </a:r>
                <a:r>
                  <a:rPr lang="en-US" sz="2400" dirty="0">
                    <a:latin typeface="Times New Roman" panose="02020603050405020304" pitchFamily="18" charset="0"/>
                    <a:cs typeface="Times New Roman" panose="02020603050405020304" pitchFamily="18" charset="0"/>
                  </a:rPr>
                  <a:t> is moles of limiting reactant fresh fed into the reactor, and </a:t>
                </a:r>
                <a:r>
                  <a:rPr lang="en-US" sz="2400" dirty="0" err="1">
                    <a:latin typeface="Times New Roman" panose="02020603050405020304" pitchFamily="18" charset="0"/>
                    <a:cs typeface="Times New Roman" panose="02020603050405020304" pitchFamily="18" charset="0"/>
                  </a:rPr>
                  <a:t>v</a:t>
                </a:r>
                <a:r>
                  <a:rPr lang="en-US" sz="2400" baseline="-25000" dirty="0" err="1">
                    <a:latin typeface="Times New Roman" panose="02020603050405020304" pitchFamily="18" charset="0"/>
                    <a:cs typeface="Times New Roman" panose="02020603050405020304" pitchFamily="18" charset="0"/>
                  </a:rPr>
                  <a:t>l</a:t>
                </a:r>
                <a:r>
                  <a:rPr lang="en-US" sz="2400" dirty="0">
                    <a:latin typeface="Times New Roman" panose="02020603050405020304" pitchFamily="18" charset="0"/>
                    <a:cs typeface="Times New Roman" panose="02020603050405020304" pitchFamily="18" charset="0"/>
                  </a:rPr>
                  <a:t> is stoichiometric coefficient of a limiting reactant. </a:t>
                </a:r>
              </a:p>
              <a:p>
                <a:pPr marL="0" indent="0">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408986E3-140E-A876-DC8C-19C01F511238}"/>
                  </a:ext>
                </a:extLst>
              </p:cNvPr>
              <p:cNvSpPr>
                <a:spLocks noGrp="1" noRot="1" noChangeAspect="1" noMove="1" noResize="1" noEditPoints="1" noAdjustHandles="1" noChangeArrowheads="1" noChangeShapeType="1" noTextEdit="1"/>
              </p:cNvSpPr>
              <p:nvPr>
                <p:ph idx="1"/>
              </p:nvPr>
            </p:nvSpPr>
            <p:spPr>
              <a:xfrm>
                <a:off x="500269" y="971450"/>
                <a:ext cx="11337235" cy="4952270"/>
              </a:xfrm>
              <a:blipFill>
                <a:blip r:embed="rId4"/>
                <a:stretch>
                  <a:fillRect l="-806" r="-86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144A2E4-368D-5787-0EC6-FE9D6ADFED5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060691A-EB32-CCF6-B741-2E007325D17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60E707F-6000-91CB-B528-F2A2CE11BA2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28124281"/>
      </p:ext>
    </p:extLst>
  </p:cSld>
  <p:clrMapOvr>
    <a:masterClrMapping/>
  </p:clrMapOvr>
  <mc:AlternateContent xmlns:mc="http://schemas.openxmlformats.org/markup-compatibility/2006" xmlns:p14="http://schemas.microsoft.com/office/powerpoint/2010/main">
    <mc:Choice Requires="p14">
      <p:transition spd="slow" p14:dur="2000" advTm="52536"/>
    </mc:Choice>
    <mc:Fallback xmlns="">
      <p:transition spd="slow" advTm="5253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378C7-9FA0-AB1C-984E-9A17251836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4B1C6E-31CB-2646-40A8-79EF0740195B}"/>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5038B5D-EEEC-A7BF-3E6B-9FA47151877D}"/>
                  </a:ext>
                </a:extLst>
              </p:cNvPr>
              <p:cNvSpPr>
                <a:spLocks noGrp="1"/>
              </p:cNvSpPr>
              <p:nvPr>
                <p:ph idx="1"/>
              </p:nvPr>
            </p:nvSpPr>
            <p:spPr>
              <a:xfrm>
                <a:off x="308113" y="874647"/>
                <a:ext cx="11678478" cy="5213589"/>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If you solve Equations (7.4) and (7.5) for the extent of reaction, equate the extents of reaction, and use a material balance at the junction of the fresh feed and the recycle stream (a mixing point), you can obtain the following relationship between overall and single-pass conversion:</a:t>
                </a:r>
              </a:p>
              <a:p>
                <a:pPr marL="0" indent="0" algn="just">
                  <a:lnSpc>
                    <a:spcPct val="100000"/>
                  </a:lnSpc>
                  <a:buNone/>
                </a:pPr>
                <a14:m>
                  <m:oMath xmlns:m="http://schemas.openxmlformats.org/officeDocument/2006/math">
                    <m:f>
                      <m:fPr>
                        <m:ctrlPr>
                          <a:rPr lang="en-US" sz="2400" i="1" smtClean="0">
                            <a:latin typeface="Cambria Math" panose="02040503050406030204" pitchFamily="18" charset="0"/>
                          </a:rPr>
                        </m:ctrlPr>
                      </m:fPr>
                      <m:num>
                        <m:sSub>
                          <m:sSubPr>
                            <m:ctrlPr>
                              <a:rPr lang="en-US" sz="2400" i="1" smtClean="0">
                                <a:latin typeface="Cambria Math" panose="02040503050406030204" pitchFamily="18" charset="0"/>
                              </a:rPr>
                            </m:ctrlPr>
                          </m:sSubPr>
                          <m:e>
                            <m:r>
                              <m:rPr>
                                <m:sty m:val="p"/>
                              </m:rPr>
                              <a:rPr lang="en-US" sz="2400" b="0" i="0" smtClean="0">
                                <a:latin typeface="Cambria Math" panose="02040503050406030204" pitchFamily="18" charset="0"/>
                              </a:rPr>
                              <m:t>X</m:t>
                            </m:r>
                          </m:e>
                          <m:sub>
                            <m:r>
                              <m:rPr>
                                <m:sty m:val="p"/>
                              </m:rPr>
                              <a:rPr lang="en-US" sz="2400" b="0" i="0" smtClean="0">
                                <a:latin typeface="Cambria Math" panose="02040503050406030204" pitchFamily="18" charset="0"/>
                              </a:rPr>
                              <m:t>SP</m:t>
                            </m:r>
                          </m:sub>
                        </m:sSub>
                      </m:num>
                      <m:den>
                        <m:sSub>
                          <m:sSubPr>
                            <m:ctrlPr>
                              <a:rPr lang="en-US" sz="2400" i="1" smtClean="0">
                                <a:latin typeface="Cambria Math" panose="02040503050406030204" pitchFamily="18" charset="0"/>
                              </a:rPr>
                            </m:ctrlPr>
                          </m:sSubPr>
                          <m:e>
                            <m:r>
                              <m:rPr>
                                <m:sty m:val="p"/>
                              </m:rPr>
                              <a:rPr lang="en-US" sz="2400" b="0" i="0" smtClean="0">
                                <a:latin typeface="Cambria Math" panose="02040503050406030204" pitchFamily="18" charset="0"/>
                              </a:rPr>
                              <m:t>X</m:t>
                            </m:r>
                          </m:e>
                          <m:sub>
                            <m:r>
                              <m:rPr>
                                <m:sty m:val="p"/>
                              </m:rPr>
                              <a:rPr lang="en-US" sz="2400" b="0" i="0" smtClean="0">
                                <a:latin typeface="Cambria Math" panose="02040503050406030204" pitchFamily="18" charset="0"/>
                              </a:rPr>
                              <m:t>OC</m:t>
                            </m:r>
                          </m:sub>
                        </m:sSub>
                      </m:den>
                    </m:f>
                    <m:r>
                      <a:rPr lang="en-US" sz="2400" b="0" i="0" smtClean="0">
                        <a:latin typeface="Cambria Math" panose="02040503050406030204" pitchFamily="18" charset="0"/>
                      </a:rPr>
                      <m:t>=</m:t>
                    </m:r>
                    <m:f>
                      <m:fPr>
                        <m:ctrlPr>
                          <a:rPr lang="en-US" sz="2400" b="0" i="1" smtClean="0">
                            <a:latin typeface="Cambria Math" panose="02040503050406030204" pitchFamily="18" charset="0"/>
                          </a:rPr>
                        </m:ctrlPr>
                      </m:fPr>
                      <m:num>
                        <m:sSub>
                          <m:sSubPr>
                            <m:ctrlPr>
                              <a:rPr lang="en-US" sz="2400" b="0" i="1" smtClean="0">
                                <a:latin typeface="Cambria Math" panose="02040503050406030204" pitchFamily="18" charset="0"/>
                              </a:rPr>
                            </m:ctrlPr>
                          </m:sSubPr>
                          <m:e>
                            <m:r>
                              <m:rPr>
                                <m:sty m:val="p"/>
                              </m:rPr>
                              <a:rPr lang="en-US" sz="2400" b="0" i="0" smtClean="0">
                                <a:latin typeface="Cambria Math" panose="02040503050406030204" pitchFamily="18" charset="0"/>
                              </a:rPr>
                              <m:t>n</m:t>
                            </m:r>
                          </m:e>
                          <m:sub>
                            <m:r>
                              <m:rPr>
                                <m:sty m:val="p"/>
                              </m:rPr>
                              <a:rPr lang="en-US" sz="2400" b="0" i="0" smtClean="0">
                                <a:latin typeface="Cambria Math" panose="02040503050406030204" pitchFamily="18" charset="0"/>
                              </a:rPr>
                              <m:t>FF</m:t>
                            </m:r>
                          </m:sub>
                        </m:sSub>
                      </m:num>
                      <m:den>
                        <m:sSub>
                          <m:sSubPr>
                            <m:ctrlPr>
                              <a:rPr lang="en-US" sz="2400" b="0" i="1" smtClean="0">
                                <a:latin typeface="Cambria Math" panose="02040503050406030204" pitchFamily="18" charset="0"/>
                              </a:rPr>
                            </m:ctrlPr>
                          </m:sSubPr>
                          <m:e>
                            <m:r>
                              <m:rPr>
                                <m:sty m:val="p"/>
                              </m:rPr>
                              <a:rPr lang="en-US" sz="2400" b="0" i="0" smtClean="0">
                                <a:latin typeface="Cambria Math" panose="02040503050406030204" pitchFamily="18" charset="0"/>
                              </a:rPr>
                              <m:t>n</m:t>
                            </m:r>
                          </m:e>
                          <m:sub>
                            <m:r>
                              <m:rPr>
                                <m:sty m:val="p"/>
                              </m:rPr>
                              <a:rPr lang="en-US" sz="2400" b="0" i="0" smtClean="0">
                                <a:latin typeface="Cambria Math" panose="02040503050406030204" pitchFamily="18" charset="0"/>
                              </a:rPr>
                              <m:t>RF</m:t>
                            </m:r>
                          </m:sub>
                        </m:sSub>
                      </m:den>
                    </m:f>
                  </m:oMath>
                </a14:m>
                <a:r>
                  <a:rPr lang="en-US" sz="2400" dirty="0">
                    <a:latin typeface="Times New Roman" panose="02020603050405020304" pitchFamily="18" charset="0"/>
                    <a:cs typeface="Times New Roman" panose="02020603050405020304" pitchFamily="18" charset="0"/>
                  </a:rPr>
                  <a:t>                                                                                      (7.6)</a:t>
                </a:r>
              </a:p>
              <a:p>
                <a:pPr marL="0" indent="0" algn="just">
                  <a:lnSpc>
                    <a:spcPct val="100000"/>
                  </a:lnSpc>
                  <a:buNone/>
                </a:pPr>
                <a14:m>
                  <m:oMath xmlns:m="http://schemas.openxmlformats.org/officeDocument/2006/math">
                    <m:sSub>
                      <m:sSubPr>
                        <m:ctrlPr>
                          <a:rPr lang="en-US" sz="2400" i="1" smtClean="0">
                            <a:latin typeface="Cambria Math" panose="02040503050406030204" pitchFamily="18" charset="0"/>
                          </a:rPr>
                        </m:ctrlPr>
                      </m:sSubPr>
                      <m:e>
                        <m:r>
                          <m:rPr>
                            <m:sty m:val="p"/>
                          </m:rPr>
                          <a:rPr lang="en-US" sz="2400" b="0" i="0" smtClean="0">
                            <a:latin typeface="Cambria Math" panose="02040503050406030204" pitchFamily="18" charset="0"/>
                          </a:rPr>
                          <m:t>n</m:t>
                        </m:r>
                      </m:e>
                      <m:sub>
                        <m:r>
                          <m:rPr>
                            <m:sty m:val="p"/>
                          </m:rPr>
                          <a:rPr lang="en-US" sz="2400" b="0" i="0" smtClean="0">
                            <a:latin typeface="Cambria Math" panose="02040503050406030204" pitchFamily="18" charset="0"/>
                          </a:rPr>
                          <m:t>RF</m:t>
                        </m:r>
                      </m:sub>
                    </m:sSub>
                    <m:r>
                      <a:rPr lang="en-US" sz="2400" b="0" i="0" smtClean="0">
                        <a:latin typeface="Cambria Math" panose="02040503050406030204" pitchFamily="18" charset="0"/>
                      </a:rPr>
                      <m:t>=</m:t>
                    </m:r>
                    <m:sSub>
                      <m:sSubPr>
                        <m:ctrlPr>
                          <a:rPr lang="en-US" sz="2400" b="0" i="1" smtClean="0">
                            <a:latin typeface="Cambria Math" panose="02040503050406030204" pitchFamily="18" charset="0"/>
                          </a:rPr>
                        </m:ctrlPr>
                      </m:sSubPr>
                      <m:e>
                        <m:r>
                          <m:rPr>
                            <m:sty m:val="p"/>
                          </m:rPr>
                          <a:rPr lang="en-US" sz="2400" b="0" i="0" smtClean="0">
                            <a:latin typeface="Cambria Math" panose="02040503050406030204" pitchFamily="18" charset="0"/>
                          </a:rPr>
                          <m:t>n</m:t>
                        </m:r>
                      </m:e>
                      <m:sub>
                        <m:r>
                          <m:rPr>
                            <m:sty m:val="p"/>
                          </m:rPr>
                          <a:rPr lang="en-US" sz="2400" b="0" i="0" smtClean="0">
                            <a:latin typeface="Cambria Math" panose="02040503050406030204" pitchFamily="18" charset="0"/>
                          </a:rPr>
                          <m:t>FF</m:t>
                        </m:r>
                      </m:sub>
                    </m:sSub>
                    <m:r>
                      <a:rPr lang="en-US" sz="2400" b="0" i="0" smtClean="0">
                        <a:latin typeface="Cambria Math" panose="02040503050406030204" pitchFamily="18" charset="0"/>
                      </a:rPr>
                      <m:t>+</m:t>
                    </m:r>
                    <m:sSub>
                      <m:sSubPr>
                        <m:ctrlPr>
                          <a:rPr lang="en-US" sz="2400" b="0" i="1" smtClean="0">
                            <a:latin typeface="Cambria Math" panose="02040503050406030204" pitchFamily="18" charset="0"/>
                          </a:rPr>
                        </m:ctrlPr>
                      </m:sSubPr>
                      <m:e>
                        <m:r>
                          <m:rPr>
                            <m:sty m:val="p"/>
                          </m:rPr>
                          <a:rPr lang="en-US" sz="2400" b="0" i="0" smtClean="0">
                            <a:latin typeface="Cambria Math" panose="02040503050406030204" pitchFamily="18" charset="0"/>
                          </a:rPr>
                          <m:t>n</m:t>
                        </m:r>
                      </m:e>
                      <m:sub>
                        <m:r>
                          <m:rPr>
                            <m:sty m:val="p"/>
                          </m:rPr>
                          <a:rPr lang="en-US" sz="2400" b="0" i="0" smtClean="0">
                            <a:latin typeface="Cambria Math" panose="02040503050406030204" pitchFamily="18" charset="0"/>
                          </a:rPr>
                          <m:t>R</m:t>
                        </m:r>
                      </m:sub>
                    </m:sSub>
                  </m:oMath>
                </a14:m>
                <a:r>
                  <a:rPr lang="en-US" sz="2400" dirty="0">
                    <a:latin typeface="Times New Roman" panose="02020603050405020304" pitchFamily="18" charset="0"/>
                    <a:cs typeface="Times New Roman" panose="02020603050405020304" pitchFamily="18" charset="0"/>
                  </a:rPr>
                  <a:t>                                                                            (7.7)</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n</a:t>
                </a:r>
                <a:r>
                  <a:rPr lang="en-US" sz="2400" baseline="-25000" dirty="0">
                    <a:latin typeface="Times New Roman" panose="02020603050405020304" pitchFamily="18" charset="0"/>
                    <a:cs typeface="Times New Roman" panose="02020603050405020304" pitchFamily="18" charset="0"/>
                  </a:rPr>
                  <a:t>FF</a:t>
                </a:r>
                <a:r>
                  <a:rPr lang="en-US" sz="2400" dirty="0">
                    <a:latin typeface="Times New Roman" panose="02020603050405020304" pitchFamily="18" charset="0"/>
                    <a:cs typeface="Times New Roman" panose="02020603050405020304" pitchFamily="18" charset="0"/>
                  </a:rPr>
                  <a:t> is moles of limiting reactant in the fresh feed,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is moles of limiting reactant in the recycle stream, and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RF</a:t>
                </a:r>
                <a:r>
                  <a:rPr lang="en-US" sz="2400" dirty="0">
                    <a:latin typeface="Times New Roman" panose="02020603050405020304" pitchFamily="18" charset="0"/>
                    <a:cs typeface="Times New Roman" panose="02020603050405020304" pitchFamily="18" charset="0"/>
                  </a:rPr>
                  <a:t> is moles of limiting reactant in the fresh feed plus in the recycle stream.</a:t>
                </a:r>
              </a:p>
              <a:p>
                <a:pPr marL="0" indent="0">
                  <a:buNone/>
                </a:pPr>
                <a:endParaRPr lang="en-US" dirty="0"/>
              </a:p>
            </p:txBody>
          </p:sp>
        </mc:Choice>
        <mc:Fallback xmlns="">
          <p:sp>
            <p:nvSpPr>
              <p:cNvPr id="3" name="Content Placeholder 2">
                <a:extLst>
                  <a:ext uri="{FF2B5EF4-FFF2-40B4-BE49-F238E27FC236}">
                    <a16:creationId xmlns:a16="http://schemas.microsoft.com/office/drawing/2014/main" id="{75038B5D-EEEC-A7BF-3E6B-9FA47151877D}"/>
                  </a:ext>
                </a:extLst>
              </p:cNvPr>
              <p:cNvSpPr>
                <a:spLocks noGrp="1" noRot="1" noChangeAspect="1" noMove="1" noResize="1" noEditPoints="1" noAdjustHandles="1" noChangeArrowheads="1" noChangeShapeType="1" noTextEdit="1"/>
              </p:cNvSpPr>
              <p:nvPr>
                <p:ph idx="1"/>
              </p:nvPr>
            </p:nvSpPr>
            <p:spPr>
              <a:xfrm>
                <a:off x="308113" y="874647"/>
                <a:ext cx="11678478" cy="5213589"/>
              </a:xfrm>
              <a:blipFill>
                <a:blip r:embed="rId4"/>
                <a:stretch>
                  <a:fillRect l="-836" r="-83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A3F1B6B-EB0F-FD1B-105F-AC3A0FE7623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4474E0E-424B-4E03-AF35-A952D2B12FE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CB41D7B-3E35-5A37-112B-126C081FF52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66107237"/>
      </p:ext>
    </p:extLst>
  </p:cSld>
  <p:clrMapOvr>
    <a:masterClrMapping/>
  </p:clrMapOvr>
  <mc:AlternateContent xmlns:mc="http://schemas.openxmlformats.org/markup-compatibility/2006" xmlns:p14="http://schemas.microsoft.com/office/powerpoint/2010/main">
    <mc:Choice Requires="p14">
      <p:transition spd="slow" p14:dur="2000" advTm="76096"/>
    </mc:Choice>
    <mc:Fallback xmlns="">
      <p:transition spd="slow" advTm="7609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D7BE5-CB88-CF70-036B-D738FE559D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DB7FB1-5A55-08AC-997D-C050F1BF66FB}"/>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2F2F2C2-85A0-D776-220B-C79A95EB74D9}"/>
              </a:ext>
            </a:extLst>
          </p:cNvPr>
          <p:cNvSpPr>
            <a:spLocks noGrp="1"/>
          </p:cNvSpPr>
          <p:nvPr>
            <p:ph idx="1"/>
          </p:nvPr>
        </p:nvSpPr>
        <p:spPr>
          <a:xfrm>
            <a:off x="318052" y="843861"/>
            <a:ext cx="11698357" cy="5244373"/>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Consider the following  reactive system with a recycle stream as shown in </a:t>
            </a:r>
            <a:r>
              <a:rPr lang="en-US" sz="2400" b="1" dirty="0">
                <a:latin typeface="Times New Roman" panose="02020603050405020304" pitchFamily="18" charset="0"/>
                <a:cs typeface="Times New Roman" panose="02020603050405020304" pitchFamily="18" charset="0"/>
              </a:rPr>
              <a:t>Figure 7.2</a:t>
            </a:r>
            <a:r>
              <a:rPr lang="en-US" sz="2400" dirty="0">
                <a:latin typeface="Times New Roman" panose="02020603050405020304" pitchFamily="18" charset="0"/>
                <a:cs typeface="Times New Roman" panose="02020603050405020304" pitchFamily="18" charset="0"/>
              </a:rPr>
              <a:t>.</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a:t>
            </a:r>
            <a:r>
              <a:rPr lang="en-US" sz="2400" b="1" dirty="0" err="1">
                <a:solidFill>
                  <a:srgbClr val="7030A0"/>
                </a:solidFill>
                <a:latin typeface="Times New Roman" panose="02020603050405020304" pitchFamily="18" charset="0"/>
                <a:cs typeface="Times New Roman" panose="02020603050405020304" pitchFamily="18" charset="0"/>
              </a:rPr>
              <a:t>n</a:t>
            </a:r>
            <a:r>
              <a:rPr lang="en-US" sz="2400" b="1" baseline="-25000" dirty="0" err="1">
                <a:solidFill>
                  <a:srgbClr val="7030A0"/>
                </a:solidFill>
                <a:latin typeface="Times New Roman" panose="02020603050405020304" pitchFamily="18" charset="0"/>
                <a:cs typeface="Times New Roman" panose="02020603050405020304" pitchFamily="18" charset="0"/>
              </a:rPr>
              <a:t>FF</a:t>
            </a:r>
            <a:r>
              <a:rPr lang="en-US" sz="2400" dirty="0">
                <a:latin typeface="Times New Roman" panose="02020603050405020304" pitchFamily="18" charset="0"/>
                <a:cs typeface="Times New Roman" panose="02020603050405020304" pitchFamily="18" charset="0"/>
              </a:rPr>
              <a:t> is moles of limiting  reactant in the fresh feed, </a:t>
            </a:r>
            <a:r>
              <a:rPr lang="en-US" sz="2400" b="1" dirty="0" err="1">
                <a:solidFill>
                  <a:srgbClr val="7030A0"/>
                </a:solidFill>
                <a:latin typeface="Times New Roman" panose="02020603050405020304" pitchFamily="18" charset="0"/>
                <a:cs typeface="Times New Roman" panose="02020603050405020304" pitchFamily="18" charset="0"/>
              </a:rPr>
              <a:t>n</a:t>
            </a:r>
            <a:r>
              <a:rPr lang="en-US" sz="2400" b="1" baseline="-25000" dirty="0" err="1">
                <a:solidFill>
                  <a:srgbClr val="7030A0"/>
                </a:solidFill>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is moles of limiting reactant in the recycle stream, </a:t>
            </a:r>
            <a:r>
              <a:rPr lang="en-US" sz="2400" b="1" dirty="0" err="1">
                <a:solidFill>
                  <a:srgbClr val="7030A0"/>
                </a:solidFill>
                <a:latin typeface="Times New Roman" panose="02020603050405020304" pitchFamily="18" charset="0"/>
                <a:cs typeface="Times New Roman" panose="02020603050405020304" pitchFamily="18" charset="0"/>
              </a:rPr>
              <a:t>n</a:t>
            </a:r>
            <a:r>
              <a:rPr lang="en-US" sz="2400" b="1" baseline="-25000" dirty="0" err="1">
                <a:solidFill>
                  <a:srgbClr val="7030A0"/>
                </a:solidFill>
                <a:latin typeface="Times New Roman" panose="02020603050405020304" pitchFamily="18" charset="0"/>
                <a:cs typeface="Times New Roman" panose="02020603050405020304" pitchFamily="18" charset="0"/>
              </a:rPr>
              <a:t>RF</a:t>
            </a:r>
            <a:r>
              <a:rPr lang="en-US" sz="2400" dirty="0">
                <a:latin typeface="Times New Roman" panose="02020603050405020304" pitchFamily="18" charset="0"/>
                <a:cs typeface="Times New Roman" panose="02020603050405020304" pitchFamily="18" charset="0"/>
              </a:rPr>
              <a:t> is moles of limiting reactant in the fresh feed and recycle stream, </a:t>
            </a:r>
            <a:r>
              <a:rPr lang="en-US" sz="2400" b="1" dirty="0" err="1">
                <a:solidFill>
                  <a:srgbClr val="7030A0"/>
                </a:solidFill>
                <a:latin typeface="Times New Roman" panose="02020603050405020304" pitchFamily="18" charset="0"/>
                <a:cs typeface="Times New Roman" panose="02020603050405020304" pitchFamily="18" charset="0"/>
              </a:rPr>
              <a:t>n</a:t>
            </a:r>
            <a:r>
              <a:rPr lang="en-US" sz="2400" b="1" baseline="-25000" dirty="0" err="1">
                <a:solidFill>
                  <a:srgbClr val="7030A0"/>
                </a:solidFill>
                <a:latin typeface="Times New Roman" panose="02020603050405020304" pitchFamily="18" charset="0"/>
                <a:cs typeface="Times New Roman" panose="02020603050405020304" pitchFamily="18" charset="0"/>
              </a:rPr>
              <a:t>G</a:t>
            </a:r>
            <a:r>
              <a:rPr lang="en-US" sz="2400" dirty="0">
                <a:latin typeface="Times New Roman" panose="02020603050405020304" pitchFamily="18" charset="0"/>
                <a:cs typeface="Times New Roman" panose="02020603050405020304" pitchFamily="18" charset="0"/>
              </a:rPr>
              <a:t> is moles of limiting reactant in a gross product, and </a:t>
            </a:r>
            <a:r>
              <a:rPr lang="en-US" sz="2400" b="1" dirty="0">
                <a:solidFill>
                  <a:srgbClr val="7030A0"/>
                </a:solidFill>
                <a:latin typeface="Times New Roman" panose="02020603050405020304" pitchFamily="18" charset="0"/>
                <a:cs typeface="Times New Roman" panose="02020603050405020304" pitchFamily="18" charset="0"/>
              </a:rPr>
              <a:t>n</a:t>
            </a:r>
            <a:r>
              <a:rPr lang="en-US" sz="2400" b="1" baseline="-25000" dirty="0">
                <a:solidFill>
                  <a:srgbClr val="7030A0"/>
                </a:solidFill>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is moles of limiting reactant in a product. </a:t>
            </a:r>
          </a:p>
          <a:p>
            <a:pPr marL="0" indent="0">
              <a:buNone/>
            </a:pPr>
            <a:endParaRPr lang="en-US" dirty="0"/>
          </a:p>
        </p:txBody>
      </p:sp>
      <p:cxnSp>
        <p:nvCxnSpPr>
          <p:cNvPr id="4" name="Straight Connector 3">
            <a:extLst>
              <a:ext uri="{FF2B5EF4-FFF2-40B4-BE49-F238E27FC236}">
                <a16:creationId xmlns:a16="http://schemas.microsoft.com/office/drawing/2014/main" id="{24157D99-7A3B-C41E-0ED3-3DF85A63F53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FB6D63F-DF5A-E98B-420B-26BD1CB9892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852941D-0C07-6C73-BA2C-1D805DE28E3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7AE9D515-8204-FDD6-D425-6E136C0353C5}"/>
              </a:ext>
            </a:extLst>
          </p:cNvPr>
          <p:cNvPicPr>
            <a:picLocks noChangeAspect="1"/>
          </p:cNvPicPr>
          <p:nvPr/>
        </p:nvPicPr>
        <p:blipFill>
          <a:blip r:embed="rId2"/>
          <a:srcRect l="8714" t="31905" r="10680" b="16832"/>
          <a:stretch>
            <a:fillRect/>
          </a:stretch>
        </p:blipFill>
        <p:spPr>
          <a:xfrm>
            <a:off x="500269" y="3299791"/>
            <a:ext cx="9795445" cy="2148838"/>
          </a:xfrm>
          <a:prstGeom prst="rect">
            <a:avLst/>
          </a:prstGeom>
        </p:spPr>
      </p:pic>
      <p:sp>
        <p:nvSpPr>
          <p:cNvPr id="9" name="TextBox 8">
            <a:extLst>
              <a:ext uri="{FF2B5EF4-FFF2-40B4-BE49-F238E27FC236}">
                <a16:creationId xmlns:a16="http://schemas.microsoft.com/office/drawing/2014/main" id="{87FA0F5D-8593-1067-A4E8-B12CF08C62C2}"/>
              </a:ext>
            </a:extLst>
          </p:cNvPr>
          <p:cNvSpPr txBox="1"/>
          <p:nvPr/>
        </p:nvSpPr>
        <p:spPr>
          <a:xfrm>
            <a:off x="894522" y="5552473"/>
            <a:ext cx="8527774"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7.2 </a:t>
            </a:r>
            <a:r>
              <a:rPr lang="en-US" sz="2400" dirty="0">
                <a:latin typeface="Times New Roman" panose="02020603050405020304" pitchFamily="18" charset="0"/>
                <a:cs typeface="Times New Roman" panose="02020603050405020304" pitchFamily="18" charset="0"/>
              </a:rPr>
              <a:t>Process flow of reactive system with a recycle stream</a:t>
            </a:r>
          </a:p>
        </p:txBody>
      </p:sp>
    </p:spTree>
    <p:extLst>
      <p:ext uri="{BB962C8B-B14F-4D97-AF65-F5344CB8AC3E}">
        <p14:creationId xmlns:p14="http://schemas.microsoft.com/office/powerpoint/2010/main" val="2124289253"/>
      </p:ext>
    </p:extLst>
  </p:cSld>
  <p:clrMapOvr>
    <a:masterClrMapping/>
  </p:clrMapOvr>
  <mc:AlternateContent xmlns:mc="http://schemas.openxmlformats.org/markup-compatibility/2006" xmlns:p14="http://schemas.microsoft.com/office/powerpoint/2010/main">
    <mc:Choice Requires="p14">
      <p:transition spd="slow" p14:dur="2000" advTm="95584"/>
    </mc:Choice>
    <mc:Fallback xmlns="">
      <p:transition spd="slow" advTm="955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96AD7-E582-26E3-9087-C2F38BE98A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2941FB-47E1-D2F4-7BED-360EEE5249CD}"/>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6969A18-DC9D-41FB-8DB8-30C91D7FE566}"/>
              </a:ext>
            </a:extLst>
          </p:cNvPr>
          <p:cNvSpPr>
            <a:spLocks noGrp="1"/>
          </p:cNvSpPr>
          <p:nvPr>
            <p:ph idx="1"/>
          </p:nvPr>
        </p:nvSpPr>
        <p:spPr>
          <a:xfrm>
            <a:off x="367749" y="864705"/>
            <a:ext cx="11628782" cy="5223526"/>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material balance can be determined by considering the whole system as a single system and by dividing the multiple system into  </a:t>
            </a:r>
            <a:r>
              <a:rPr lang="en-US" sz="2400" b="1" dirty="0">
                <a:solidFill>
                  <a:srgbClr val="7030A0"/>
                </a:solidFill>
                <a:latin typeface="Times New Roman" panose="02020603050405020304" pitchFamily="18" charset="0"/>
                <a:cs typeface="Times New Roman" panose="02020603050405020304" pitchFamily="18" charset="0"/>
              </a:rPr>
              <a:t>three single systems</a:t>
            </a:r>
            <a:r>
              <a:rPr lang="en-US" sz="2400" dirty="0">
                <a:latin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To determine the overall material balance of the limiting reactant  by considering the whole system as a single unit with system boundary line is shown in  </a:t>
            </a:r>
            <a:r>
              <a:rPr lang="en-US" sz="2400" b="1" dirty="0">
                <a:latin typeface="Times New Roman" panose="02020603050405020304" pitchFamily="18" charset="0"/>
                <a:cs typeface="Times New Roman" panose="02020603050405020304" pitchFamily="18" charset="0"/>
              </a:rPr>
              <a:t>Figure 7.3. </a:t>
            </a: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6D483CAB-CBA2-9F10-0BA4-D19BE7D93F3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31563A9-974C-1E72-C3BD-FED9389F508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BE572E2-9435-9DB0-CFC7-16FEAD9EBF5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10160E59-8072-F90F-0893-0D1A6A0BB9C0}"/>
              </a:ext>
            </a:extLst>
          </p:cNvPr>
          <p:cNvSpPr txBox="1"/>
          <p:nvPr/>
        </p:nvSpPr>
        <p:spPr>
          <a:xfrm>
            <a:off x="500269" y="5672732"/>
            <a:ext cx="9886122"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7.3 </a:t>
            </a:r>
            <a:r>
              <a:rPr lang="en-US" sz="2400" dirty="0">
                <a:latin typeface="Times New Roman" panose="02020603050405020304" pitchFamily="18" charset="0"/>
                <a:cs typeface="Times New Roman" panose="02020603050405020304" pitchFamily="18" charset="0"/>
              </a:rPr>
              <a:t>Overall material balances for multiple systems with recycle stream</a:t>
            </a:r>
          </a:p>
        </p:txBody>
      </p:sp>
      <p:pic>
        <p:nvPicPr>
          <p:cNvPr id="11" name="Picture 10">
            <a:extLst>
              <a:ext uri="{FF2B5EF4-FFF2-40B4-BE49-F238E27FC236}">
                <a16:creationId xmlns:a16="http://schemas.microsoft.com/office/drawing/2014/main" id="{9E146A69-0EF8-E258-29C7-F60AB571BFCC}"/>
              </a:ext>
            </a:extLst>
          </p:cNvPr>
          <p:cNvPicPr>
            <a:picLocks noChangeAspect="1"/>
          </p:cNvPicPr>
          <p:nvPr/>
        </p:nvPicPr>
        <p:blipFill>
          <a:blip r:embed="rId2"/>
          <a:srcRect l="4400" t="9286" r="5127" b="5627"/>
          <a:stretch>
            <a:fillRect/>
          </a:stretch>
        </p:blipFill>
        <p:spPr>
          <a:xfrm>
            <a:off x="805069" y="3405902"/>
            <a:ext cx="8644673" cy="2160000"/>
          </a:xfrm>
          <a:prstGeom prst="rect">
            <a:avLst/>
          </a:prstGeom>
        </p:spPr>
      </p:pic>
    </p:spTree>
    <p:extLst>
      <p:ext uri="{BB962C8B-B14F-4D97-AF65-F5344CB8AC3E}">
        <p14:creationId xmlns:p14="http://schemas.microsoft.com/office/powerpoint/2010/main" val="1518529523"/>
      </p:ext>
    </p:extLst>
  </p:cSld>
  <p:clrMapOvr>
    <a:masterClrMapping/>
  </p:clrMapOvr>
  <mc:AlternateContent xmlns:mc="http://schemas.openxmlformats.org/markup-compatibility/2006" xmlns:p14="http://schemas.microsoft.com/office/powerpoint/2010/main">
    <mc:Choice Requires="p14">
      <p:transition spd="slow" p14:dur="2000" advTm="99169"/>
    </mc:Choice>
    <mc:Fallback xmlns="">
      <p:transition spd="slow" advTm="9916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CF6F2-B7A5-E23E-B25B-CF36F8A577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33316D-E551-5E12-885A-1B769FF66804}"/>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65CBE3A-123B-0A7E-400A-28804607AADC}"/>
                  </a:ext>
                </a:extLst>
              </p:cNvPr>
              <p:cNvSpPr>
                <a:spLocks noGrp="1"/>
              </p:cNvSpPr>
              <p:nvPr>
                <p:ph idx="1"/>
              </p:nvPr>
            </p:nvSpPr>
            <p:spPr>
              <a:xfrm>
                <a:off x="367749" y="864705"/>
                <a:ext cx="11628782" cy="5059015"/>
              </a:xfrm>
            </p:spPr>
            <p:txBody>
              <a:bodyPr>
                <a:normAutofit lnSpcReduction="10000"/>
              </a:bodyPr>
              <a:lstStyle/>
              <a:p>
                <a:pPr marL="0" lvl="0" indent="0" algn="just">
                  <a:lnSpc>
                    <a:spcPct val="150000"/>
                  </a:lnSpc>
                  <a:spcBef>
                    <a:spcPts val="0"/>
                  </a:spcBef>
                  <a:spcAft>
                    <a:spcPts val="1200"/>
                  </a:spcAft>
                  <a:buNone/>
                </a:pPr>
                <a:r>
                  <a:rPr lang="en-US" sz="2400" b="1" dirty="0">
                    <a:solidFill>
                      <a:srgbClr val="7030A0"/>
                    </a:solidFill>
                    <a:latin typeface="Times New Roman" panose="02020603050405020304" pitchFamily="18" charset="0"/>
                    <a:cs typeface="Times New Roman" panose="02020603050405020304" pitchFamily="18" charset="0"/>
                  </a:rPr>
                  <a:t>For the whole system</a:t>
                </a:r>
                <a:r>
                  <a:rPr lang="en-US" sz="2400" dirty="0">
                    <a:latin typeface="Times New Roman" panose="02020603050405020304" pitchFamily="18" charset="0"/>
                    <a:cs typeface="Times New Roman" panose="02020603050405020304" pitchFamily="18" charset="0"/>
                  </a:rPr>
                  <a:t>, the overall material balance can be written as:</a:t>
                </a:r>
              </a:p>
              <a:p>
                <a:pPr marL="0" lvl="0" indent="0" algn="just">
                  <a:lnSpc>
                    <a:spcPct val="150000"/>
                  </a:lnSpc>
                  <a:spcBef>
                    <a:spcPts val="0"/>
                  </a:spcBef>
                  <a:spcAft>
                    <a:spcPts val="1200"/>
                  </a:spcAft>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𝑃</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𝐹𝐹</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cs typeface="Times New Roman" panose="02020603050405020304" pitchFamily="18" charset="0"/>
                          </a:rPr>
                          <m:t>𝑙</m:t>
                        </m:r>
                      </m:sub>
                    </m:sSub>
                    <m:r>
                      <a:rPr lang="en-US" sz="2400" b="0" i="1" smtClean="0">
                        <a:latin typeface="Cambria Math" panose="02040503050406030204" pitchFamily="18" charset="0"/>
                        <a:cs typeface="Times New Roman" panose="020206030504050203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(7.8)</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n</a:t>
                </a:r>
                <a:r>
                  <a:rPr lang="en-US" sz="2400" baseline="-25000" dirty="0">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is the moles of limiting reactant in a product,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FF</a:t>
                </a:r>
                <a:r>
                  <a:rPr lang="en-US" sz="2400" dirty="0">
                    <a:latin typeface="Times New Roman" panose="02020603050405020304" pitchFamily="18" charset="0"/>
                    <a:cs typeface="Times New Roman" panose="02020603050405020304" pitchFamily="18" charset="0"/>
                  </a:rPr>
                  <a:t> is the moles of limiting reactant in the fresh feed, </a:t>
                </a:r>
                <a:r>
                  <a:rPr lang="en-US" sz="2400" dirty="0" err="1">
                    <a:latin typeface="Times New Roman" panose="02020603050405020304" pitchFamily="18" charset="0"/>
                    <a:cs typeface="Times New Roman" panose="02020603050405020304" pitchFamily="18" charset="0"/>
                  </a:rPr>
                  <a:t>v</a:t>
                </a:r>
                <a:r>
                  <a:rPr lang="en-US" sz="2400" baseline="-25000" dirty="0" err="1">
                    <a:latin typeface="Times New Roman" panose="02020603050405020304" pitchFamily="18" charset="0"/>
                    <a:cs typeface="Times New Roman" panose="02020603050405020304" pitchFamily="18" charset="0"/>
                  </a:rPr>
                  <a:t>l</a:t>
                </a:r>
                <a:r>
                  <a:rPr lang="en-US" sz="2400" dirty="0">
                    <a:latin typeface="Times New Roman" panose="02020603050405020304" pitchFamily="18" charset="0"/>
                    <a:cs typeface="Times New Roman" panose="02020603050405020304" pitchFamily="18" charset="0"/>
                  </a:rPr>
                  <a:t> is stochiometric coefficient of the limiting reactant,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extent of reaction.</a:t>
                </a:r>
                <a:r>
                  <a:rPr lang="en-US" sz="2400" dirty="0">
                    <a:latin typeface="Times New Roman" panose="02020603050405020304" pitchFamily="18" charset="0"/>
                    <a:cs typeface="Times New Roman" panose="02020603050405020304" pitchFamily="18" charset="0"/>
                  </a:rPr>
                  <a:t>      </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By dividing the multiple systems into single units, the material balance  with a recycle stream  can be determined as follows: </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E65CBE3A-123B-0A7E-400A-28804607AADC}"/>
                  </a:ext>
                </a:extLst>
              </p:cNvPr>
              <p:cNvSpPr>
                <a:spLocks noGrp="1" noRot="1" noChangeAspect="1" noMove="1" noResize="1" noEditPoints="1" noAdjustHandles="1" noChangeArrowheads="1" noChangeShapeType="1" noTextEdit="1"/>
              </p:cNvSpPr>
              <p:nvPr>
                <p:ph idx="1"/>
              </p:nvPr>
            </p:nvSpPr>
            <p:spPr>
              <a:xfrm>
                <a:off x="367749" y="864705"/>
                <a:ext cx="11628782" cy="5059015"/>
              </a:xfrm>
              <a:blipFill>
                <a:blip r:embed="rId4"/>
                <a:stretch>
                  <a:fillRect l="-786" r="-83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EEEF970-3D5F-A512-5BD3-D7711DFC2FB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F2476F3-A259-91B3-2798-E0A4471CE00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B095191-59E4-916D-6BB4-BF32A4D8691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78792172"/>
      </p:ext>
    </p:extLst>
  </p:cSld>
  <p:clrMapOvr>
    <a:masterClrMapping/>
  </p:clrMapOvr>
  <mc:AlternateContent xmlns:mc="http://schemas.openxmlformats.org/markup-compatibility/2006" xmlns:p14="http://schemas.microsoft.com/office/powerpoint/2010/main">
    <mc:Choice Requires="p14">
      <p:transition spd="slow" p14:dur="2000" advTm="47203"/>
    </mc:Choice>
    <mc:Fallback xmlns="">
      <p:transition spd="slow" advTm="4720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17DAF-4983-95DF-0293-C2F453540E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19B76E-E22A-523D-5069-9D26104B9C56}"/>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DD1BBD8-C090-FABB-3BC2-46FD55738DCD}"/>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System I: </a:t>
            </a:r>
            <a:r>
              <a:rPr lang="en-US" sz="2400" dirty="0">
                <a:latin typeface="Times New Roman" panose="02020603050405020304" pitchFamily="18" charset="0"/>
                <a:cs typeface="Times New Roman" panose="02020603050405020304" pitchFamily="18" charset="0"/>
              </a:rPr>
              <a:t>The mixer is considered as a single system as  shown in </a:t>
            </a:r>
            <a:r>
              <a:rPr lang="en-US" sz="2400" b="1" dirty="0">
                <a:latin typeface="Times New Roman" panose="02020603050405020304" pitchFamily="18" charset="0"/>
                <a:cs typeface="Times New Roman" panose="02020603050405020304" pitchFamily="18" charset="0"/>
              </a:rPr>
              <a:t>Figure 7.4</a:t>
            </a:r>
            <a:r>
              <a:rPr lang="en-US" sz="2400" dirty="0">
                <a:latin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There is no chemical reaction in the mixer. </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a:t>
            </a:r>
          </a:p>
          <a:p>
            <a:pPr marL="0" indent="0">
              <a:buNone/>
            </a:pPr>
            <a:endParaRPr lang="en-US" dirty="0"/>
          </a:p>
        </p:txBody>
      </p:sp>
      <p:cxnSp>
        <p:nvCxnSpPr>
          <p:cNvPr id="4" name="Straight Connector 3">
            <a:extLst>
              <a:ext uri="{FF2B5EF4-FFF2-40B4-BE49-F238E27FC236}">
                <a16:creationId xmlns:a16="http://schemas.microsoft.com/office/drawing/2014/main" id="{BEEA5470-974C-2578-D2AD-7255C1C0A48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DD0B552-FD73-9E4A-66DC-17A37BFFABA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34AFFDC-5A1F-0A58-DAE6-6E9B5FE06DC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806020ED-0610-A6DB-9CFC-6ECC1984C2E3}"/>
              </a:ext>
            </a:extLst>
          </p:cNvPr>
          <p:cNvPicPr>
            <a:picLocks noChangeAspect="1"/>
          </p:cNvPicPr>
          <p:nvPr/>
        </p:nvPicPr>
        <p:blipFill>
          <a:blip r:embed="rId2"/>
          <a:srcRect l="14588" t="11411" r="3358" b="13912"/>
          <a:stretch>
            <a:fillRect/>
          </a:stretch>
        </p:blipFill>
        <p:spPr>
          <a:xfrm>
            <a:off x="1015596" y="2377391"/>
            <a:ext cx="4369608" cy="3024000"/>
          </a:xfrm>
          <a:prstGeom prst="rect">
            <a:avLst/>
          </a:prstGeom>
        </p:spPr>
      </p:pic>
      <p:sp>
        <p:nvSpPr>
          <p:cNvPr id="9" name="TextBox 8">
            <a:extLst>
              <a:ext uri="{FF2B5EF4-FFF2-40B4-BE49-F238E27FC236}">
                <a16:creationId xmlns:a16="http://schemas.microsoft.com/office/drawing/2014/main" id="{3DA0B084-9204-DE69-87A8-0B0BE2DD8AD1}"/>
              </a:ext>
            </a:extLst>
          </p:cNvPr>
          <p:cNvSpPr txBox="1"/>
          <p:nvPr/>
        </p:nvSpPr>
        <p:spPr>
          <a:xfrm>
            <a:off x="1623391" y="5565902"/>
            <a:ext cx="7421218"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7.4 </a:t>
            </a:r>
            <a:r>
              <a:rPr lang="en-US" sz="2400" dirty="0">
                <a:latin typeface="Times New Roman" panose="02020603050405020304" pitchFamily="18" charset="0"/>
                <a:cs typeface="Times New Roman" panose="02020603050405020304" pitchFamily="18" charset="0"/>
              </a:rPr>
              <a:t>Material balances on the mixer</a:t>
            </a:r>
          </a:p>
        </p:txBody>
      </p:sp>
    </p:spTree>
    <p:extLst>
      <p:ext uri="{BB962C8B-B14F-4D97-AF65-F5344CB8AC3E}">
        <p14:creationId xmlns:p14="http://schemas.microsoft.com/office/powerpoint/2010/main" val="3599847402"/>
      </p:ext>
    </p:extLst>
  </p:cSld>
  <p:clrMapOvr>
    <a:masterClrMapping/>
  </p:clrMapOvr>
  <mc:AlternateContent xmlns:mc="http://schemas.openxmlformats.org/markup-compatibility/2006" xmlns:p14="http://schemas.microsoft.com/office/powerpoint/2010/main">
    <mc:Choice Requires="p14">
      <p:transition spd="slow" p14:dur="2000" advTm="61178"/>
    </mc:Choice>
    <mc:Fallback xmlns="">
      <p:transition spd="slow" advTm="6117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8991B5-0177-3039-F301-FE1553526C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24022A-9EE2-6DB2-8E89-758BDC907532}"/>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BD77203-B5FF-F1D8-22B4-C6931111231E}"/>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moles of the limiting reactant entering to the mixer is equal to the limiting reactant leaving from it.</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material balance of the limiting reactant on the mixer is given by:</a:t>
                </a:r>
              </a:p>
              <a:p>
                <a:pPr marL="0" indent="0" algn="just">
                  <a:lnSpc>
                    <a:spcPct val="15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𝑅𝐹</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𝐹𝐹</m:t>
                        </m:r>
                      </m:sub>
                    </m:sSub>
                    <m:r>
                      <a:rPr lang="en-US" sz="2400" i="1">
                        <a:latin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𝑅</m:t>
                        </m:r>
                      </m:sub>
                    </m:sSub>
                  </m:oMath>
                </a14:m>
                <a:r>
                  <a:rPr lang="en-US" sz="2400" dirty="0">
                    <a:latin typeface="Times New Roman" panose="02020603050405020304" pitchFamily="18" charset="0"/>
                    <a:cs typeface="Times New Roman" panose="02020603050405020304" pitchFamily="18" charset="0"/>
                  </a:rPr>
                  <a:t>                                                                        (7.9)</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RF</a:t>
                </a:r>
                <a:r>
                  <a:rPr lang="en-US" sz="2400" dirty="0">
                    <a:latin typeface="Times New Roman" panose="02020603050405020304" pitchFamily="18" charset="0"/>
                    <a:cs typeface="Times New Roman" panose="02020603050405020304" pitchFamily="18" charset="0"/>
                  </a:rPr>
                  <a:t> is the moles of limiting reactant in the fresh feed and recycle stream,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FF</a:t>
                </a:r>
                <a:r>
                  <a:rPr lang="en-US" sz="2400" dirty="0">
                    <a:latin typeface="Times New Roman" panose="02020603050405020304" pitchFamily="18" charset="0"/>
                    <a:cs typeface="Times New Roman" panose="02020603050405020304" pitchFamily="18" charset="0"/>
                  </a:rPr>
                  <a:t> is the moles of limiting reactant in the fresh feed, and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is the moles of limiting reactant</a:t>
                </a:r>
                <a:r>
                  <a:rPr lang="en-US" sz="2400" dirty="0">
                    <a:latin typeface="Times New Roman" panose="02020603050405020304" pitchFamily="18" charset="0"/>
                    <a:cs typeface="Times New Roman" panose="02020603050405020304" pitchFamily="18" charset="0"/>
                    <a:sym typeface="Symbol" panose="05050102010706020507" pitchFamily="18" charset="2"/>
                  </a:rPr>
                  <a:t> in the recycle stream.</a:t>
                </a:r>
                <a:r>
                  <a:rPr lang="en-US" sz="2400" dirty="0">
                    <a:latin typeface="Times New Roman" panose="02020603050405020304" pitchFamily="18" charset="0"/>
                    <a:cs typeface="Times New Roman" panose="02020603050405020304" pitchFamily="18" charset="0"/>
                  </a:rPr>
                  <a:t>     </a:t>
                </a: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9BD77203-B5FF-F1D8-22B4-C6931111231E}"/>
                  </a:ext>
                </a:extLst>
              </p:cNvPr>
              <p:cNvSpPr>
                <a:spLocks noGrp="1" noRot="1" noChangeAspect="1" noMove="1" noResize="1" noEditPoints="1" noAdjustHandles="1" noChangeArrowheads="1" noChangeShapeType="1" noTextEdit="1"/>
              </p:cNvSpPr>
              <p:nvPr>
                <p:ph idx="1"/>
              </p:nvPr>
            </p:nvSpPr>
            <p:spPr>
              <a:xfrm>
                <a:off x="500269" y="971450"/>
                <a:ext cx="11337235" cy="4952270"/>
              </a:xfrm>
              <a:blipFill>
                <a:blip r:embed="rId4"/>
                <a:stretch>
                  <a:fillRect l="-806" r="-86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F8DCC96-5DF3-12B2-2736-BE0C8FB74EB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BEDC594-C926-E410-8CEA-AE1DD6DBEA4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E86F538-FEEE-562C-4046-3363E6FB929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88813749"/>
      </p:ext>
    </p:extLst>
  </p:cSld>
  <p:clrMapOvr>
    <a:masterClrMapping/>
  </p:clrMapOvr>
  <mc:AlternateContent xmlns:mc="http://schemas.openxmlformats.org/markup-compatibility/2006" xmlns:p14="http://schemas.microsoft.com/office/powerpoint/2010/main">
    <mc:Choice Requires="p14">
      <p:transition spd="slow" p14:dur="2000" advTm="44250"/>
    </mc:Choice>
    <mc:Fallback xmlns="">
      <p:transition spd="slow" advTm="4425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FDC40-79C9-1475-FE33-65D55BDF57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3E3977-4862-E583-E68A-8A543E2C7B98}"/>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51164FE-AA16-5839-1358-D101751A7296}"/>
              </a:ext>
            </a:extLst>
          </p:cNvPr>
          <p:cNvSpPr>
            <a:spLocks noGrp="1"/>
          </p:cNvSpPr>
          <p:nvPr>
            <p:ph idx="1"/>
          </p:nvPr>
        </p:nvSpPr>
        <p:spPr>
          <a:xfrm>
            <a:off x="500269" y="971450"/>
            <a:ext cx="11337235" cy="4952270"/>
          </a:xfrm>
        </p:spPr>
        <p:txBody>
          <a:bodyPr>
            <a:normAutofit/>
          </a:bodyPr>
          <a:lstStyle/>
          <a:p>
            <a:pPr marL="0" indent="0" algn="just">
              <a:lnSpc>
                <a:spcPct val="10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System II: </a:t>
            </a:r>
            <a:r>
              <a:rPr lang="en-US" sz="2400" dirty="0">
                <a:latin typeface="Times New Roman" panose="02020603050405020304" pitchFamily="18" charset="0"/>
                <a:cs typeface="Times New Roman" panose="02020603050405020304" pitchFamily="18" charset="0"/>
              </a:rPr>
              <a:t>The reactor is considered as a single system as  shown in </a:t>
            </a:r>
            <a:r>
              <a:rPr lang="en-US" sz="2400" b="1" dirty="0">
                <a:latin typeface="Times New Roman" panose="02020603050405020304" pitchFamily="18" charset="0"/>
                <a:cs typeface="Times New Roman" panose="02020603050405020304" pitchFamily="18" charset="0"/>
              </a:rPr>
              <a:t>Figure 7.5</a:t>
            </a:r>
            <a:r>
              <a:rPr lang="en-US" sz="2400" dirty="0">
                <a:latin typeface="Times New Roman" panose="02020603050405020304" pitchFamily="18" charset="0"/>
                <a:cs typeface="Times New Roman" panose="02020603050405020304" pitchFamily="18" charset="0"/>
              </a:rPr>
              <a:t>.</a:t>
            </a:r>
          </a:p>
          <a:p>
            <a:pPr marL="0" indent="0" algn="just">
              <a:lnSpc>
                <a:spcPct val="10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There is chemical reaction in the reactor. </a:t>
            </a:r>
          </a:p>
          <a:p>
            <a:pPr marL="0" indent="0" algn="just">
              <a:lnSpc>
                <a:spcPct val="10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generation of products/consumption of reactants must be accounted in the material balance calculations.</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48C55612-363F-A1DF-8586-9E72F753BB3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1424C70-748A-9BCE-6E88-AFD3550FC4D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5D7C063-4529-C787-D7AE-24B5ED750A5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0" name="Picture 9">
            <a:extLst>
              <a:ext uri="{FF2B5EF4-FFF2-40B4-BE49-F238E27FC236}">
                <a16:creationId xmlns:a16="http://schemas.microsoft.com/office/drawing/2014/main" id="{B75AFE5D-A83F-CAC0-3F3E-E5BD91F39F87}"/>
              </a:ext>
            </a:extLst>
          </p:cNvPr>
          <p:cNvPicPr>
            <a:picLocks noChangeAspect="1"/>
          </p:cNvPicPr>
          <p:nvPr/>
        </p:nvPicPr>
        <p:blipFill>
          <a:blip r:embed="rId2"/>
          <a:srcRect l="6282" t="10479" r="3114" b="16339"/>
          <a:stretch>
            <a:fillRect/>
          </a:stretch>
        </p:blipFill>
        <p:spPr>
          <a:xfrm>
            <a:off x="1345096" y="2844878"/>
            <a:ext cx="4885242" cy="2472558"/>
          </a:xfrm>
          <a:prstGeom prst="rect">
            <a:avLst/>
          </a:prstGeom>
        </p:spPr>
      </p:pic>
      <p:sp>
        <p:nvSpPr>
          <p:cNvPr id="11" name="TextBox 10">
            <a:extLst>
              <a:ext uri="{FF2B5EF4-FFF2-40B4-BE49-F238E27FC236}">
                <a16:creationId xmlns:a16="http://schemas.microsoft.com/office/drawing/2014/main" id="{D77F297B-A703-C3E2-3C7C-DA6621ACD8BB}"/>
              </a:ext>
            </a:extLst>
          </p:cNvPr>
          <p:cNvSpPr txBox="1"/>
          <p:nvPr/>
        </p:nvSpPr>
        <p:spPr>
          <a:xfrm>
            <a:off x="1345096" y="5409162"/>
            <a:ext cx="7421218"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7.5 </a:t>
            </a:r>
            <a:r>
              <a:rPr lang="en-US" sz="2400" dirty="0">
                <a:latin typeface="Times New Roman" panose="02020603050405020304" pitchFamily="18" charset="0"/>
                <a:cs typeface="Times New Roman" panose="02020603050405020304" pitchFamily="18" charset="0"/>
              </a:rPr>
              <a:t>Material balances on the reactor</a:t>
            </a:r>
          </a:p>
        </p:txBody>
      </p:sp>
    </p:spTree>
    <p:extLst>
      <p:ext uri="{BB962C8B-B14F-4D97-AF65-F5344CB8AC3E}">
        <p14:creationId xmlns:p14="http://schemas.microsoft.com/office/powerpoint/2010/main" val="1345313136"/>
      </p:ext>
    </p:extLst>
  </p:cSld>
  <p:clrMapOvr>
    <a:masterClrMapping/>
  </p:clrMapOvr>
  <mc:AlternateContent xmlns:mc="http://schemas.openxmlformats.org/markup-compatibility/2006" xmlns:p14="http://schemas.microsoft.com/office/powerpoint/2010/main">
    <mc:Choice Requires="p14">
      <p:transition spd="slow" p14:dur="2000" advTm="43411"/>
    </mc:Choice>
    <mc:Fallback xmlns="">
      <p:transition spd="slow" advTm="4341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EAC264-DB06-77FD-3619-20A114D888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E0823C-C23F-BAEC-B512-3C24FD9C3F7D}"/>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325FF94-68C8-CF8E-3975-B52B4FA44950}"/>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material balance of the limiting reactant on the reactor is given by:</a:t>
                </a:r>
              </a:p>
              <a:p>
                <a:pPr marL="0" indent="0" algn="just">
                  <a:lnSpc>
                    <a:spcPct val="15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𝐺</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𝑅𝐹</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cs typeface="Times New Roman" panose="02020603050405020304" pitchFamily="18" charset="0"/>
                          </a:rPr>
                          <m:t>𝑙</m:t>
                        </m:r>
                      </m:sub>
                    </m:sSub>
                    <m:r>
                      <a:rPr lang="en-US" sz="2400" i="1">
                        <a:latin typeface="Cambria Math" panose="02040503050406030204" pitchFamily="18" charset="0"/>
                        <a:cs typeface="Times New Roman" panose="020206030504050203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(7.10)</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RF</a:t>
                </a:r>
                <a:r>
                  <a:rPr lang="en-US" sz="2400" dirty="0">
                    <a:latin typeface="Times New Roman" panose="02020603050405020304" pitchFamily="18" charset="0"/>
                    <a:cs typeface="Times New Roman" panose="02020603050405020304" pitchFamily="18" charset="0"/>
                  </a:rPr>
                  <a:t> is the moles of limiting reactant in the fresh feed and recycle stream,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G</a:t>
                </a:r>
                <a:r>
                  <a:rPr lang="en-US" sz="2400" dirty="0">
                    <a:latin typeface="Times New Roman" panose="02020603050405020304" pitchFamily="18" charset="0"/>
                    <a:cs typeface="Times New Roman" panose="02020603050405020304" pitchFamily="18" charset="0"/>
                  </a:rPr>
                  <a:t> is the moles of limiting reactant in a gross product, and </a:t>
                </a:r>
                <a:r>
                  <a:rPr lang="en-US" sz="2400" dirty="0" err="1">
                    <a:latin typeface="Times New Roman" panose="02020603050405020304" pitchFamily="18" charset="0"/>
                    <a:cs typeface="Times New Roman" panose="02020603050405020304" pitchFamily="18" charset="0"/>
                  </a:rPr>
                  <a:t>v</a:t>
                </a:r>
                <a:r>
                  <a:rPr lang="en-US" sz="2400" baseline="-25000" dirty="0" err="1">
                    <a:latin typeface="Times New Roman" panose="02020603050405020304" pitchFamily="18" charset="0"/>
                    <a:cs typeface="Times New Roman" panose="02020603050405020304" pitchFamily="18" charset="0"/>
                  </a:rPr>
                  <a:t>l</a:t>
                </a:r>
                <a:r>
                  <a:rPr lang="en-US" sz="2400" dirty="0">
                    <a:latin typeface="Times New Roman" panose="02020603050405020304" pitchFamily="18" charset="0"/>
                    <a:cs typeface="Times New Roman" panose="02020603050405020304" pitchFamily="18" charset="0"/>
                  </a:rPr>
                  <a:t> is stochiometric coefficient of the limiting reactant,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extent of reaction.</a:t>
                </a:r>
                <a:r>
                  <a:rPr lang="en-US" sz="2400" dirty="0">
                    <a:latin typeface="Times New Roman" panose="02020603050405020304" pitchFamily="18" charset="0"/>
                    <a:cs typeface="Times New Roman" panose="02020603050405020304" pitchFamily="18" charset="0"/>
                  </a:rPr>
                  <a:t>      </a:t>
                </a: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C325FF94-68C8-CF8E-3975-B52B4FA44950}"/>
                  </a:ext>
                </a:extLst>
              </p:cNvPr>
              <p:cNvSpPr>
                <a:spLocks noGrp="1" noRot="1" noChangeAspect="1" noMove="1" noResize="1" noEditPoints="1" noAdjustHandles="1" noChangeArrowheads="1" noChangeShapeType="1" noTextEdit="1"/>
              </p:cNvSpPr>
              <p:nvPr>
                <p:ph idx="1"/>
              </p:nvPr>
            </p:nvSpPr>
            <p:spPr>
              <a:xfrm>
                <a:off x="500269" y="971450"/>
                <a:ext cx="11337235" cy="4952270"/>
              </a:xfrm>
              <a:blipFill>
                <a:blip r:embed="rId4"/>
                <a:stretch>
                  <a:fillRect l="-806" r="-86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F1228E5-77EC-46A0-8FB8-60362D4D5B0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78177D9-3FF4-BA5F-6EF1-FAA3AE40CBA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C5BB3F0-21D6-E2F2-9403-EC2B30DEDD1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05232844"/>
      </p:ext>
    </p:extLst>
  </p:cSld>
  <p:clrMapOvr>
    <a:masterClrMapping/>
  </p:clrMapOvr>
  <mc:AlternateContent xmlns:mc="http://schemas.openxmlformats.org/markup-compatibility/2006" xmlns:p14="http://schemas.microsoft.com/office/powerpoint/2010/main">
    <mc:Choice Requires="p14">
      <p:transition spd="slow" p14:dur="2000" advTm="48333"/>
    </mc:Choice>
    <mc:Fallback xmlns="">
      <p:transition spd="slow" advTm="4833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1EAC7-2C43-9CA1-6CA8-2EDA70E390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91D201-A1DD-7344-5182-CAD620D44058}"/>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E054E68-F2FB-524C-5807-D0DC5D281B40}"/>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System III: </a:t>
            </a:r>
            <a:r>
              <a:rPr lang="en-US" sz="2400" dirty="0">
                <a:latin typeface="Times New Roman" panose="02020603050405020304" pitchFamily="18" charset="0"/>
                <a:cs typeface="Times New Roman" panose="02020603050405020304" pitchFamily="18" charset="0"/>
              </a:rPr>
              <a:t>The separator is considered as a single system as  shown in </a:t>
            </a:r>
            <a:r>
              <a:rPr lang="en-US" sz="2400" b="1" dirty="0">
                <a:latin typeface="Times New Roman" panose="02020603050405020304" pitchFamily="18" charset="0"/>
                <a:cs typeface="Times New Roman" panose="02020603050405020304" pitchFamily="18" charset="0"/>
              </a:rPr>
              <a:t>Figure 7.6</a:t>
            </a:r>
            <a:r>
              <a:rPr lang="en-US" sz="2400" dirty="0">
                <a:latin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There is no chemical reaction in the separator.</a:t>
            </a: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434BE3BC-038F-C38B-EF92-4C704EFB79E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073B65C-5853-05C5-97A3-052697E856D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410E076-AE7C-8788-D867-CAA89659F75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0" name="Picture 9">
            <a:extLst>
              <a:ext uri="{FF2B5EF4-FFF2-40B4-BE49-F238E27FC236}">
                <a16:creationId xmlns:a16="http://schemas.microsoft.com/office/drawing/2014/main" id="{F59BF652-8CB4-069E-8BF1-A6C7E6CA15C1}"/>
              </a:ext>
            </a:extLst>
          </p:cNvPr>
          <p:cNvPicPr>
            <a:picLocks noChangeAspect="1"/>
          </p:cNvPicPr>
          <p:nvPr/>
        </p:nvPicPr>
        <p:blipFill>
          <a:blip r:embed="rId2"/>
          <a:srcRect l="2953" t="12023" r="4060" b="18421"/>
          <a:stretch>
            <a:fillRect/>
          </a:stretch>
        </p:blipFill>
        <p:spPr>
          <a:xfrm>
            <a:off x="818738" y="2368804"/>
            <a:ext cx="5232536" cy="2772000"/>
          </a:xfrm>
          <a:prstGeom prst="rect">
            <a:avLst/>
          </a:prstGeom>
        </p:spPr>
      </p:pic>
      <p:sp>
        <p:nvSpPr>
          <p:cNvPr id="11" name="TextBox 10">
            <a:extLst>
              <a:ext uri="{FF2B5EF4-FFF2-40B4-BE49-F238E27FC236}">
                <a16:creationId xmlns:a16="http://schemas.microsoft.com/office/drawing/2014/main" id="{1783CA9D-4C5B-65A9-C7E2-F78414AE039C}"/>
              </a:ext>
            </a:extLst>
          </p:cNvPr>
          <p:cNvSpPr txBox="1"/>
          <p:nvPr/>
        </p:nvSpPr>
        <p:spPr>
          <a:xfrm>
            <a:off x="1345096" y="5409162"/>
            <a:ext cx="7421218"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7.6 </a:t>
            </a:r>
            <a:r>
              <a:rPr lang="en-US" sz="2400" dirty="0">
                <a:latin typeface="Times New Roman" panose="02020603050405020304" pitchFamily="18" charset="0"/>
                <a:cs typeface="Times New Roman" panose="02020603050405020304" pitchFamily="18" charset="0"/>
              </a:rPr>
              <a:t>Material balances on the separator</a:t>
            </a:r>
          </a:p>
        </p:txBody>
      </p:sp>
    </p:spTree>
    <p:extLst>
      <p:ext uri="{BB962C8B-B14F-4D97-AF65-F5344CB8AC3E}">
        <p14:creationId xmlns:p14="http://schemas.microsoft.com/office/powerpoint/2010/main" val="2060346753"/>
      </p:ext>
    </p:extLst>
  </p:cSld>
  <p:clrMapOvr>
    <a:masterClrMapping/>
  </p:clrMapOvr>
  <mc:AlternateContent xmlns:mc="http://schemas.openxmlformats.org/markup-compatibility/2006" xmlns:p14="http://schemas.microsoft.com/office/powerpoint/2010/main">
    <mc:Choice Requires="p14">
      <p:transition spd="slow" p14:dur="2000" advTm="58272"/>
    </mc:Choice>
    <mc:Fallback xmlns="">
      <p:transition spd="slow" advTm="5827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B4060-34D2-976F-288F-A2191D51C7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9CC267-1250-195D-486D-4144359726C0}"/>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2A2C44B-118A-F2F0-F85F-B56479C557C8}"/>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moles of the limiting reactant entering into the separator is equal to the limiting reactant leaving from it.</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material balance of the limiting reactant on the separator is given by:</a:t>
                </a:r>
              </a:p>
              <a:p>
                <a:pPr marL="0" indent="0" algn="just">
                  <a:lnSpc>
                    <a:spcPct val="15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𝐺</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𝑅</m:t>
                        </m:r>
                      </m:sub>
                    </m:sSub>
                  </m:oMath>
                </a14:m>
                <a:r>
                  <a:rPr lang="en-US" sz="2400" dirty="0">
                    <a:latin typeface="Times New Roman" panose="02020603050405020304" pitchFamily="18" charset="0"/>
                    <a:cs typeface="Times New Roman" panose="02020603050405020304" pitchFamily="18" charset="0"/>
                  </a:rPr>
                  <a:t>                                                                        (7.11)</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G</a:t>
                </a:r>
                <a:r>
                  <a:rPr lang="en-US" sz="2400" dirty="0">
                    <a:latin typeface="Times New Roman" panose="02020603050405020304" pitchFamily="18" charset="0"/>
                    <a:cs typeface="Times New Roman" panose="02020603050405020304" pitchFamily="18" charset="0"/>
                  </a:rPr>
                  <a:t> is the moles of limiting reactant in a gross product,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is the moles of limiting reactant in a product, and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is the moles of limiting reactant</a:t>
                </a:r>
                <a:r>
                  <a:rPr lang="en-US" sz="2400" dirty="0">
                    <a:latin typeface="Times New Roman" panose="02020603050405020304" pitchFamily="18" charset="0"/>
                    <a:cs typeface="Times New Roman" panose="02020603050405020304" pitchFamily="18" charset="0"/>
                    <a:sym typeface="Symbol" panose="05050102010706020507" pitchFamily="18" charset="2"/>
                  </a:rPr>
                  <a:t> in the recycle stream.</a:t>
                </a:r>
                <a:r>
                  <a:rPr lang="en-US" sz="2400" dirty="0">
                    <a:latin typeface="Times New Roman" panose="02020603050405020304" pitchFamily="18" charset="0"/>
                    <a:cs typeface="Times New Roman" panose="02020603050405020304" pitchFamily="18" charset="0"/>
                  </a:rPr>
                  <a:t>     </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92A2C44B-118A-F2F0-F85F-B56479C557C8}"/>
                  </a:ext>
                </a:extLst>
              </p:cNvPr>
              <p:cNvSpPr>
                <a:spLocks noGrp="1" noRot="1" noChangeAspect="1" noMove="1" noResize="1" noEditPoints="1" noAdjustHandles="1" noChangeArrowheads="1" noChangeShapeType="1" noTextEdit="1"/>
              </p:cNvSpPr>
              <p:nvPr>
                <p:ph idx="1"/>
              </p:nvPr>
            </p:nvSpPr>
            <p:spPr>
              <a:xfrm>
                <a:off x="500269" y="971450"/>
                <a:ext cx="11337235" cy="4952270"/>
              </a:xfrm>
              <a:blipFill>
                <a:blip r:embed="rId4"/>
                <a:stretch>
                  <a:fillRect l="-806" r="-86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B41D7BB-5AA2-F67D-17B8-22FF3CA5BDB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850CEAF-0E78-541A-1A8B-6E7F0CD55C2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97D44B9-B7FC-2924-2CCB-C9F415C87DE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02384252"/>
      </p:ext>
    </p:extLst>
  </p:cSld>
  <p:clrMapOvr>
    <a:masterClrMapping/>
  </p:clrMapOvr>
  <mc:AlternateContent xmlns:mc="http://schemas.openxmlformats.org/markup-compatibility/2006" xmlns:p14="http://schemas.microsoft.com/office/powerpoint/2010/main">
    <mc:Choice Requires="p14">
      <p:transition spd="slow" p14:dur="2000" advTm="44720"/>
    </mc:Choice>
    <mc:Fallback xmlns="">
      <p:transition spd="slow" advTm="4472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F87CA-9DE8-FB54-0C6D-8AEDF7FCA9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77BE4A-32A9-4ABC-B0D3-A24E853D0BBE}"/>
              </a:ext>
            </a:extLst>
          </p:cNvPr>
          <p:cNvSpPr>
            <a:spLocks noGrp="1"/>
          </p:cNvSpPr>
          <p:nvPr>
            <p:ph type="title"/>
          </p:nvPr>
        </p:nvSpPr>
        <p:spPr>
          <a:xfrm>
            <a:off x="500269" y="165339"/>
            <a:ext cx="10515600" cy="500579"/>
          </a:xfrm>
        </p:spPr>
        <p:txBody>
          <a:bodyPr>
            <a:noAutofit/>
          </a:bodyPr>
          <a:lstStyle/>
          <a:p>
            <a:pPr>
              <a:lnSpc>
                <a:spcPct val="150000"/>
              </a:lnSpc>
            </a:pPr>
            <a:r>
              <a:rPr lang="en-US" sz="3200" b="1" dirty="0">
                <a:solidFill>
                  <a:srgbClr val="7030A0"/>
                </a:solidFill>
                <a:latin typeface="Times New Roman" panose="02020603050405020304" pitchFamily="18" charset="0"/>
                <a:cs typeface="Times New Roman" panose="02020603050405020304" pitchFamily="18" charset="0"/>
              </a:rPr>
              <a:t>Activity 7.1</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8922E748-AAC0-26D9-4D8C-EAE75DEBFA0C}"/>
                  </a:ext>
                </a:extLst>
              </p:cNvPr>
              <p:cNvSpPr>
                <a:spLocks noGrp="1"/>
              </p:cNvSpPr>
              <p:nvPr>
                <p:ph idx="1"/>
              </p:nvPr>
            </p:nvSpPr>
            <p:spPr>
              <a:xfrm>
                <a:off x="258417" y="846755"/>
                <a:ext cx="11767931" cy="5076965"/>
              </a:xfrm>
            </p:spPr>
            <p:txBody>
              <a:bodyPr>
                <a:normAutofit lnSpcReduction="10000"/>
              </a:bodyPr>
              <a:lstStyle/>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Propane is dehydrogenated to form propylene in a catalytic reactor. The balanced chemical reaction is given by:</a:t>
                </a:r>
              </a:p>
              <a:p>
                <a:pPr marL="0" indent="0" algn="just">
                  <a:lnSpc>
                    <a:spcPct val="150000"/>
                  </a:lnSpc>
                  <a:buNone/>
                </a:pPr>
                <a14:m>
                  <m:oMath xmlns:m="http://schemas.openxmlformats.org/officeDocument/2006/math">
                    <m:sSub>
                      <m:sSubPr>
                        <m:ctrlPr>
                          <a:rPr lang="en-US" sz="2400" i="1" smtClean="0">
                            <a:solidFill>
                              <a:srgbClr val="7030A0"/>
                            </a:solidFill>
                            <a:latin typeface="Cambria Math" panose="02040503050406030204" pitchFamily="18" charset="0"/>
                            <a:cs typeface="Times New Roman" panose="02020603050405020304" pitchFamily="18" charset="0"/>
                          </a:rPr>
                        </m:ctrlPr>
                      </m:sSubPr>
                      <m:e>
                        <m:r>
                          <m:rPr>
                            <m:sty m:val="p"/>
                          </m:rPr>
                          <a:rPr lang="en-US" sz="2400" b="0" i="0" smtClean="0">
                            <a:solidFill>
                              <a:srgbClr val="7030A0"/>
                            </a:solidFill>
                            <a:latin typeface="Cambria Math" panose="02040503050406030204" pitchFamily="18" charset="0"/>
                            <a:cs typeface="Times New Roman" panose="02020603050405020304" pitchFamily="18" charset="0"/>
                          </a:rPr>
                          <m:t>C</m:t>
                        </m:r>
                      </m:e>
                      <m:sub>
                        <m:r>
                          <a:rPr lang="en-US" sz="2400" b="0" i="0" smtClean="0">
                            <a:solidFill>
                              <a:srgbClr val="7030A0"/>
                            </a:solidFill>
                            <a:latin typeface="Cambria Math" panose="02040503050406030204" pitchFamily="18" charset="0"/>
                            <a:cs typeface="Times New Roman" panose="02020603050405020304" pitchFamily="18" charset="0"/>
                          </a:rPr>
                          <m:t>3</m:t>
                        </m:r>
                      </m:sub>
                    </m:sSub>
                    <m:sSub>
                      <m:sSubPr>
                        <m:ctrlPr>
                          <a:rPr lang="en-US" sz="2400" i="1" smtClean="0">
                            <a:solidFill>
                              <a:srgbClr val="7030A0"/>
                            </a:solidFill>
                            <a:latin typeface="Cambria Math" panose="02040503050406030204" pitchFamily="18" charset="0"/>
                            <a:cs typeface="Times New Roman" panose="02020603050405020304" pitchFamily="18" charset="0"/>
                          </a:rPr>
                        </m:ctrlPr>
                      </m:sSubPr>
                      <m:e>
                        <m:r>
                          <m:rPr>
                            <m:sty m:val="p"/>
                          </m:rPr>
                          <a:rPr lang="en-US" sz="2400" b="0" i="0" smtClean="0">
                            <a:solidFill>
                              <a:srgbClr val="7030A0"/>
                            </a:solidFill>
                            <a:latin typeface="Cambria Math" panose="02040503050406030204" pitchFamily="18" charset="0"/>
                            <a:cs typeface="Times New Roman" panose="02020603050405020304" pitchFamily="18" charset="0"/>
                          </a:rPr>
                          <m:t>H</m:t>
                        </m:r>
                      </m:e>
                      <m:sub>
                        <m:r>
                          <a:rPr lang="en-US" sz="2400" b="0" i="0" smtClean="0">
                            <a:solidFill>
                              <a:srgbClr val="7030A0"/>
                            </a:solidFill>
                            <a:latin typeface="Cambria Math" panose="02040503050406030204" pitchFamily="18" charset="0"/>
                            <a:cs typeface="Times New Roman" panose="02020603050405020304" pitchFamily="18" charset="0"/>
                          </a:rPr>
                          <m:t>8</m:t>
                        </m:r>
                      </m:sub>
                    </m:sSub>
                    <m:r>
                      <a:rPr lang="en-US" sz="2400" i="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b="0" i="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C</m:t>
                        </m:r>
                      </m:e>
                      <m:sub>
                        <m:r>
                          <a:rPr lang="en-US" sz="2400" b="0" i="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3</m:t>
                        </m:r>
                      </m:sub>
                    </m:sSub>
                    <m:sSub>
                      <m:sSubPr>
                        <m:ctrlPr>
                          <a:rPr lang="en-US" sz="240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b="0" i="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H</m:t>
                        </m:r>
                      </m:e>
                      <m:sub>
                        <m:r>
                          <a:rPr lang="en-US" sz="2400" b="0" i="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6</m:t>
                        </m:r>
                      </m:sub>
                    </m:sSub>
                    <m:r>
                      <a:rPr lang="en-US" sz="2400" b="0" i="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b="0" i="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H</m:t>
                        </m:r>
                      </m:e>
                      <m:sub>
                        <m:r>
                          <a:rPr lang="en-US" sz="2400" b="0" i="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solidFill>
                      <a:srgbClr val="7030A0"/>
                    </a:solidFill>
                    <a:latin typeface="Times New Roman" panose="02020603050405020304" pitchFamily="18" charset="0"/>
                    <a:cs typeface="Times New Roman" panose="02020603050405020304" pitchFamily="18" charset="0"/>
                  </a:rPr>
                  <a:t>                                  (7.12)  </a:t>
                </a:r>
                <a:r>
                  <a:rPr lang="en-US" sz="2400" dirty="0">
                    <a:solidFill>
                      <a:srgbClr val="002060"/>
                    </a:solidFill>
                    <a:latin typeface="Times New Roman" panose="02020603050405020304" pitchFamily="18" charset="0"/>
                    <a:cs typeface="Times New Roman" panose="02020603050405020304" pitchFamily="18" charset="0"/>
                  </a:rPr>
                  <a:t>(</a:t>
                </a:r>
                <a:r>
                  <a:rPr lang="en-US" sz="2400" b="1" dirty="0">
                    <a:solidFill>
                      <a:srgbClr val="002060"/>
                    </a:solidFill>
                    <a:latin typeface="Times New Roman" panose="02020603050405020304" pitchFamily="18" charset="0"/>
                    <a:cs typeface="Times New Roman" panose="02020603050405020304" pitchFamily="18" charset="0"/>
                  </a:rPr>
                  <a:t>Richard M. Felder, 2005, pg. 135)</a:t>
                </a:r>
                <a:endParaRPr lang="en-US" sz="2400" dirty="0">
                  <a:solidFill>
                    <a:srgbClr val="00206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The process is to be designed for a 95% overall conversion of propane with 100 mol fresh feed. The reaction products are separated into two streams: the first, which contains H</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 C</a:t>
                </a:r>
                <a:r>
                  <a:rPr lang="en-US" sz="2400" baseline="-25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H</a:t>
                </a:r>
                <a:r>
                  <a:rPr lang="en-US" sz="2400" baseline="-25000" dirty="0">
                    <a:solidFill>
                      <a:srgbClr val="7030A0"/>
                    </a:solidFill>
                    <a:latin typeface="Times New Roman" panose="02020603050405020304" pitchFamily="18" charset="0"/>
                    <a:cs typeface="Times New Roman" panose="02020603050405020304" pitchFamily="18" charset="0"/>
                  </a:rPr>
                  <a:t>6</a:t>
                </a:r>
                <a:r>
                  <a:rPr lang="en-US" sz="2400" dirty="0">
                    <a:solidFill>
                      <a:srgbClr val="7030A0"/>
                    </a:solidFill>
                    <a:latin typeface="Times New Roman" panose="02020603050405020304" pitchFamily="18" charset="0"/>
                    <a:cs typeface="Times New Roman" panose="02020603050405020304" pitchFamily="18" charset="0"/>
                  </a:rPr>
                  <a:t>, and 0.5% of the propane that leaves the reactor, is taken off as product; the second stream, which contains the balance of the unreacted propane and 5% of the propylene in the first stream, is recycled to the reactor. Calculate the composition of the product, moles of each stream, single-pass conversion, and moles  ratio of  recycled to fresh feed. </a:t>
                </a:r>
              </a:p>
              <a:p>
                <a:pPr marL="0" indent="0">
                  <a:buNone/>
                </a:pPr>
                <a:endParaRPr lang="en-US" dirty="0"/>
              </a:p>
            </p:txBody>
          </p:sp>
        </mc:Choice>
        <mc:Fallback>
          <p:sp>
            <p:nvSpPr>
              <p:cNvPr id="3" name="Content Placeholder 2">
                <a:extLst>
                  <a:ext uri="{FF2B5EF4-FFF2-40B4-BE49-F238E27FC236}">
                    <a16:creationId xmlns:a16="http://schemas.microsoft.com/office/drawing/2014/main" id="{8922E748-AAC0-26D9-4D8C-EAE75DEBFA0C}"/>
                  </a:ext>
                </a:extLst>
              </p:cNvPr>
              <p:cNvSpPr>
                <a:spLocks noGrp="1" noRot="1" noChangeAspect="1" noMove="1" noResize="1" noEditPoints="1" noAdjustHandles="1" noChangeArrowheads="1" noChangeShapeType="1" noTextEdit="1"/>
              </p:cNvSpPr>
              <p:nvPr>
                <p:ph idx="1"/>
              </p:nvPr>
            </p:nvSpPr>
            <p:spPr>
              <a:xfrm>
                <a:off x="258417" y="846755"/>
                <a:ext cx="11767931" cy="5076965"/>
              </a:xfrm>
              <a:blipFill>
                <a:blip r:embed="rId2"/>
                <a:stretch>
                  <a:fillRect l="-777" r="-77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D4C031E-A3A1-D294-CADB-0506959CCC4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438A4F3-D923-5250-D62C-F5019E9F1C3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E90513A-F22D-7DEC-09E4-6F075B58743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93647258"/>
      </p:ext>
    </p:extLst>
  </p:cSld>
  <p:clrMapOvr>
    <a:masterClrMapping/>
  </p:clrMapOvr>
  <mc:AlternateContent xmlns:mc="http://schemas.openxmlformats.org/markup-compatibility/2006" xmlns:p14="http://schemas.microsoft.com/office/powerpoint/2010/main">
    <mc:Choice Requires="p14">
      <p:transition spd="slow" p14:dur="2000" advTm="96546"/>
    </mc:Choice>
    <mc:Fallback xmlns="">
      <p:transition spd="slow" advTm="9654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0AD30-1F4B-B84C-5F12-C9EA08F2B8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D9756A-91D7-DC0D-FB82-40ACF0411BF8}"/>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721E4A4-D996-F95D-2783-75FC4F010BC8}"/>
                  </a:ext>
                </a:extLst>
              </p:cNvPr>
              <p:cNvSpPr>
                <a:spLocks noGrp="1"/>
              </p:cNvSpPr>
              <p:nvPr>
                <p:ph idx="1"/>
              </p:nvPr>
            </p:nvSpPr>
            <p:spPr>
              <a:xfrm>
                <a:off x="278296" y="844828"/>
                <a:ext cx="11718233" cy="5078892"/>
              </a:xfrm>
            </p:spPr>
            <p:txBody>
              <a:bodyPr>
                <a:normAutofit/>
              </a:bodyPr>
              <a:lstStyle/>
              <a:p>
                <a:pPr marL="0" lvl="0" indent="0" algn="just">
                  <a:lnSpc>
                    <a:spcPct val="150000"/>
                  </a:lnSpc>
                  <a:spcBef>
                    <a:spcPts val="0"/>
                  </a:spcBef>
                  <a:spcAft>
                    <a:spcPts val="1200"/>
                  </a:spcAft>
                  <a:buNone/>
                </a:pP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1</a:t>
                </a:r>
                <a:r>
                  <a:rPr lang="en-US" sz="2400" b="1" dirty="0">
                    <a:solidFill>
                      <a:srgbClr val="7030A0"/>
                    </a:solidFill>
                    <a:latin typeface="Times New Roman" panose="02020603050405020304" pitchFamily="18" charset="0"/>
                    <a:cs typeface="Times New Roman" panose="02020603050405020304" pitchFamily="18" charset="0"/>
                  </a:rPr>
                  <a:t>, Answer: </a:t>
                </a:r>
              </a:p>
              <a:p>
                <a:pPr marL="0" lvl="0" indent="0" algn="just">
                  <a:lnSpc>
                    <a:spcPct val="15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Given: </a:t>
                </a:r>
                <a:r>
                  <a:rPr lang="en-US" sz="2400" dirty="0">
                    <a:latin typeface="Times New Roman" panose="02020603050405020304" pitchFamily="18" charset="0"/>
                    <a:cs typeface="Times New Roman" panose="02020603050405020304" pitchFamily="18" charset="0"/>
                  </a:rPr>
                  <a:t>Fresh feed propane (C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 100 mol; Overall conversion = 95% = 0.95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Balanced chemical reaction equation: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8</m:t>
                        </m:r>
                      </m:sub>
                    </m:sSub>
                    <m:r>
                      <a:rPr lang="en-US" sz="240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C</m:t>
                        </m:r>
                      </m:e>
                      <m:sub>
                        <m:r>
                          <a:rPr lang="en-US" sz="2400">
                            <a:latin typeface="Cambria Math" panose="02040503050406030204" pitchFamily="18" charset="0"/>
                            <a:ea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H</m:t>
                        </m:r>
                      </m:e>
                      <m:sub>
                        <m:r>
                          <a:rPr lang="en-US" sz="2400">
                            <a:latin typeface="Cambria Math" panose="02040503050406030204" pitchFamily="18" charset="0"/>
                            <a:ea typeface="Cambria Math" panose="02040503050406030204" pitchFamily="18" charset="0"/>
                            <a:cs typeface="Times New Roman" panose="02020603050405020304" pitchFamily="18" charset="0"/>
                          </a:rPr>
                          <m:t>6</m:t>
                        </m:r>
                      </m:sub>
                    </m:sSub>
                    <m:r>
                      <a:rPr lang="en-US" sz="240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H</m:t>
                        </m:r>
                      </m:e>
                      <m:sub>
                        <m:r>
                          <a:rPr lang="en-US" sz="2400">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Stream one (product): </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and 0.5% of the propane that leaves the reactor</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Stream two (recycle stream): </a:t>
                </a:r>
                <a:r>
                  <a:rPr lang="en-US" sz="2400" dirty="0">
                    <a:latin typeface="Times New Roman" panose="02020603050405020304" pitchFamily="18" charset="0"/>
                    <a:cs typeface="Times New Roman" panose="02020603050405020304" pitchFamily="18" charset="0"/>
                  </a:rPr>
                  <a:t>unreacted 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and 5% of propylene in the product</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Calculate the composition of the product, moles of each stream, the single-pass conversion, and the ratio (moles recycled)/(mole fresh feed).</a:t>
                </a: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9721E4A4-D996-F95D-2783-75FC4F010BC8}"/>
                  </a:ext>
                </a:extLst>
              </p:cNvPr>
              <p:cNvSpPr>
                <a:spLocks noGrp="1" noRot="1" noChangeAspect="1" noMove="1" noResize="1" noEditPoints="1" noAdjustHandles="1" noChangeArrowheads="1" noChangeShapeType="1" noTextEdit="1"/>
              </p:cNvSpPr>
              <p:nvPr>
                <p:ph idx="1"/>
              </p:nvPr>
            </p:nvSpPr>
            <p:spPr>
              <a:xfrm>
                <a:off x="278296" y="844828"/>
                <a:ext cx="11718233" cy="5078892"/>
              </a:xfrm>
              <a:blipFill>
                <a:blip r:embed="rId4"/>
                <a:stretch>
                  <a:fillRect l="-832" r="-78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3C5D1C4-99A1-454F-B669-5464F528F80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BA08B32-39F4-DB70-5E80-441525F315E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11D5EEE-E236-E650-349C-FE316F59235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38936198"/>
      </p:ext>
    </p:extLst>
  </p:cSld>
  <p:clrMapOvr>
    <a:masterClrMapping/>
  </p:clrMapOvr>
  <mc:AlternateContent xmlns:mc="http://schemas.openxmlformats.org/markup-compatibility/2006" xmlns:p14="http://schemas.microsoft.com/office/powerpoint/2010/main">
    <mc:Choice Requires="p14">
      <p:transition spd="slow" p14:dur="2000" advTm="73025"/>
    </mc:Choice>
    <mc:Fallback xmlns="">
      <p:transition spd="slow" advTm="7302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ABD18-E72D-02D2-2A7A-4EACD83C38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5FA6A3-7195-03A0-A5BC-75CDCCB18B1D}"/>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08C2E8B-5422-4D22-5109-BE310437E4F0}"/>
              </a:ext>
            </a:extLst>
          </p:cNvPr>
          <p:cNvSpPr>
            <a:spLocks noGrp="1"/>
          </p:cNvSpPr>
          <p:nvPr>
            <p:ph idx="1"/>
          </p:nvPr>
        </p:nvSpPr>
        <p:spPr>
          <a:xfrm>
            <a:off x="268357" y="843861"/>
            <a:ext cx="11698356" cy="5244373"/>
          </a:xfrm>
        </p:spPr>
        <p:txBody>
          <a:bodyPr>
            <a:normAutofit/>
          </a:bodyPr>
          <a:lstStyle/>
          <a:p>
            <a:pPr marL="0" lvl="0" indent="0" algn="just">
              <a:lnSpc>
                <a:spcPct val="15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Assumption: </a:t>
            </a:r>
            <a:r>
              <a:rPr lang="en-US" sz="2400" dirty="0">
                <a:latin typeface="Times New Roman" panose="02020603050405020304" pitchFamily="18" charset="0"/>
                <a:cs typeface="Times New Roman" panose="02020603050405020304" pitchFamily="18" charset="0"/>
              </a:rPr>
              <a:t>Steady state process. </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material balance process flow sheet is given in </a:t>
            </a:r>
            <a:r>
              <a:rPr lang="en-US" sz="2400" b="1" dirty="0">
                <a:latin typeface="Times New Roman" panose="02020603050405020304" pitchFamily="18" charset="0"/>
                <a:cs typeface="Times New Roman" panose="02020603050405020304" pitchFamily="18" charset="0"/>
              </a:rPr>
              <a:t>Figure 7.7</a:t>
            </a:r>
            <a:r>
              <a:rPr lang="en-US" sz="2400" dirty="0">
                <a:latin typeface="Times New Roman" panose="02020603050405020304" pitchFamily="18" charset="0"/>
                <a:cs typeface="Times New Roman" panose="02020603050405020304" pitchFamily="18" charset="0"/>
              </a:rPr>
              <a:t>.</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EF5CDC9C-BFA0-3747-926F-38E554AA15D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15A9EB4-FD2B-7D47-1C72-2258BF7D576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373FA0D-0EA1-4748-F42C-B9A12D9217D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2C68E94B-FCAF-BE25-846F-065EE906D5FB}"/>
              </a:ext>
            </a:extLst>
          </p:cNvPr>
          <p:cNvSpPr txBox="1"/>
          <p:nvPr/>
        </p:nvSpPr>
        <p:spPr>
          <a:xfrm>
            <a:off x="500269" y="5552473"/>
            <a:ext cx="10800522"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7.7  </a:t>
            </a:r>
            <a:r>
              <a:rPr lang="en-US" sz="2400" dirty="0">
                <a:latin typeface="Times New Roman" panose="02020603050405020304" pitchFamily="18" charset="0"/>
                <a:cs typeface="Times New Roman" panose="02020603050405020304" pitchFamily="18" charset="0"/>
              </a:rPr>
              <a:t>Process flow of propylene formation with a recycle stream for </a:t>
            </a:r>
            <a:r>
              <a:rPr lang="en-US" sz="2400" b="1" dirty="0">
                <a:solidFill>
                  <a:srgbClr val="7030A0"/>
                </a:solidFill>
                <a:latin typeface="Times New Roman" panose="02020603050405020304" pitchFamily="18" charset="0"/>
                <a:cs typeface="Times New Roman" panose="02020603050405020304" pitchFamily="18" charset="0"/>
              </a:rPr>
              <a:t>activity 7.1</a:t>
            </a:r>
          </a:p>
        </p:txBody>
      </p:sp>
      <p:pic>
        <p:nvPicPr>
          <p:cNvPr id="17" name="Picture 16">
            <a:extLst>
              <a:ext uri="{FF2B5EF4-FFF2-40B4-BE49-F238E27FC236}">
                <a16:creationId xmlns:a16="http://schemas.microsoft.com/office/drawing/2014/main" id="{AF4DC223-86CD-A610-D746-5C1EA148C7A6}"/>
              </a:ext>
            </a:extLst>
          </p:cNvPr>
          <p:cNvPicPr>
            <a:picLocks noChangeAspect="1"/>
          </p:cNvPicPr>
          <p:nvPr/>
        </p:nvPicPr>
        <p:blipFill>
          <a:blip r:embed="rId2"/>
          <a:srcRect l="3790" t="10539" r="646" b="3962"/>
          <a:stretch>
            <a:fillRect/>
          </a:stretch>
        </p:blipFill>
        <p:spPr>
          <a:xfrm>
            <a:off x="341243" y="2180691"/>
            <a:ext cx="9320479" cy="3096000"/>
          </a:xfrm>
          <a:prstGeom prst="rect">
            <a:avLst/>
          </a:prstGeom>
        </p:spPr>
      </p:pic>
    </p:spTree>
    <p:extLst>
      <p:ext uri="{BB962C8B-B14F-4D97-AF65-F5344CB8AC3E}">
        <p14:creationId xmlns:p14="http://schemas.microsoft.com/office/powerpoint/2010/main" val="266591693"/>
      </p:ext>
    </p:extLst>
  </p:cSld>
  <p:clrMapOvr>
    <a:masterClrMapping/>
  </p:clrMapOvr>
  <mc:AlternateContent xmlns:mc="http://schemas.openxmlformats.org/markup-compatibility/2006" xmlns:p14="http://schemas.microsoft.com/office/powerpoint/2010/main">
    <mc:Choice Requires="p14">
      <p:transition spd="slow" p14:dur="2000" advTm="116408"/>
    </mc:Choice>
    <mc:Fallback xmlns="">
      <p:transition spd="slow" advTm="11640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BB9B6-8978-C859-558D-0BE29CF02D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6DDDD5-01F5-529A-1D75-63A8ED4EC4C6}"/>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7F0566FE-F360-1B03-1A67-156FDBA64783}"/>
                  </a:ext>
                </a:extLst>
              </p:cNvPr>
              <p:cNvSpPr>
                <a:spLocks noGrp="1"/>
              </p:cNvSpPr>
              <p:nvPr>
                <p:ph idx="1"/>
              </p:nvPr>
            </p:nvSpPr>
            <p:spPr>
              <a:xfrm>
                <a:off x="500269" y="971450"/>
                <a:ext cx="11337235" cy="4952270"/>
              </a:xfrm>
            </p:spPr>
            <p:txBody>
              <a:bodyPr>
                <a:normAutofit fontScale="92500" lnSpcReduction="20000"/>
              </a:bodyPr>
              <a:lstStyle/>
              <a:p>
                <a:pPr marL="0" lvl="0" indent="0" algn="just">
                  <a:lnSpc>
                    <a:spcPct val="150000"/>
                  </a:lnSpc>
                  <a:spcBef>
                    <a:spcPts val="0"/>
                  </a:spcBef>
                  <a:spcAft>
                    <a:spcPts val="1200"/>
                  </a:spcAft>
                  <a:buNone/>
                </a:pPr>
                <a:r>
                  <a:rPr lang="en-US" sz="2600" dirty="0">
                    <a:latin typeface="Times New Roman" panose="02020603050405020304" pitchFamily="18" charset="0"/>
                    <a:cs typeface="Times New Roman" panose="02020603050405020304" pitchFamily="18" charset="0"/>
                  </a:rPr>
                  <a:t>By considering the whole system as single unit, the component material balance is determined.</a:t>
                </a:r>
              </a:p>
              <a:p>
                <a:pPr marL="0" lvl="0" indent="0" algn="just">
                  <a:lnSpc>
                    <a:spcPct val="150000"/>
                  </a:lnSpc>
                  <a:spcBef>
                    <a:spcPts val="0"/>
                  </a:spcBef>
                  <a:spcAft>
                    <a:spcPts val="1200"/>
                  </a:spcAft>
                  <a:buNone/>
                </a:pPr>
                <a:r>
                  <a:rPr lang="en-US" sz="2600" dirty="0">
                    <a:latin typeface="Times New Roman" panose="02020603050405020304" pitchFamily="18" charset="0"/>
                    <a:cs typeface="Times New Roman" panose="02020603050405020304" pitchFamily="18" charset="0"/>
                  </a:rPr>
                  <a:t>To determine propane (C</a:t>
                </a:r>
                <a:r>
                  <a:rPr lang="en-US" sz="2600" baseline="-25000" dirty="0">
                    <a:latin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cs typeface="Times New Roman" panose="02020603050405020304" pitchFamily="18" charset="0"/>
                  </a:rPr>
                  <a:t>H</a:t>
                </a:r>
                <a:r>
                  <a:rPr lang="en-US" sz="2600" baseline="-25000" dirty="0">
                    <a:latin typeface="Times New Roman" panose="02020603050405020304" pitchFamily="18" charset="0"/>
                    <a:cs typeface="Times New Roman" panose="02020603050405020304" pitchFamily="18" charset="0"/>
                  </a:rPr>
                  <a:t>8</a:t>
                </a:r>
                <a:r>
                  <a:rPr lang="en-US" sz="2600" dirty="0">
                    <a:latin typeface="Times New Roman" panose="02020603050405020304" pitchFamily="18" charset="0"/>
                    <a:cs typeface="Times New Roman" panose="02020603050405020304" pitchFamily="18" charset="0"/>
                  </a:rPr>
                  <a:t>) in the product stream, the material balance is given by:</a:t>
                </a:r>
              </a:p>
              <a:p>
                <a:pPr marL="0" lvl="0" indent="0" algn="just">
                  <a:lnSpc>
                    <a:spcPct val="150000"/>
                  </a:lnSpc>
                  <a:spcBef>
                    <a:spcPts val="0"/>
                  </a:spcBef>
                  <a:spcAft>
                    <a:spcPts val="1200"/>
                  </a:spcAft>
                  <a:buNone/>
                </a:pPr>
                <a14:m>
                  <m:oMath xmlns:m="http://schemas.openxmlformats.org/officeDocument/2006/math">
                    <m:sSub>
                      <m:sSubPr>
                        <m:ctrlPr>
                          <a:rPr lang="en-US" sz="2600" i="1" smtClean="0">
                            <a:latin typeface="Cambria Math" panose="02040503050406030204" pitchFamily="18" charset="0"/>
                            <a:cs typeface="Times New Roman" panose="02020603050405020304" pitchFamily="18" charset="0"/>
                          </a:rPr>
                        </m:ctrlPr>
                      </m:sSubPr>
                      <m:e>
                        <m:r>
                          <m:rPr>
                            <m:sty m:val="p"/>
                          </m:rPr>
                          <a:rPr lang="en-US" sz="2600" b="0" i="0" smtClean="0">
                            <a:latin typeface="Cambria Math" panose="02040503050406030204" pitchFamily="18" charset="0"/>
                            <a:cs typeface="Times New Roman" panose="02020603050405020304" pitchFamily="18" charset="0"/>
                          </a:rPr>
                          <m:t>n</m:t>
                        </m:r>
                      </m:e>
                      <m:sub>
                        <m:r>
                          <a:rPr lang="en-US" sz="2600" b="0" i="0" smtClean="0">
                            <a:latin typeface="Cambria Math" panose="02040503050406030204" pitchFamily="18" charset="0"/>
                            <a:cs typeface="Times New Roman" panose="02020603050405020304" pitchFamily="18" charset="0"/>
                          </a:rPr>
                          <m:t>6</m:t>
                        </m:r>
                      </m:sub>
                    </m:sSub>
                    <m:d>
                      <m:dPr>
                        <m:ctrlPr>
                          <a:rPr lang="en-US" sz="2600" b="0" i="1" smtClean="0">
                            <a:latin typeface="Cambria Math" panose="02040503050406030204" pitchFamily="18" charset="0"/>
                            <a:cs typeface="Times New Roman" panose="02020603050405020304" pitchFamily="18" charset="0"/>
                          </a:rPr>
                        </m:ctrlPr>
                      </m:dPr>
                      <m:e>
                        <m:sSub>
                          <m:sSubPr>
                            <m:ctrlPr>
                              <a:rPr lang="en-US" sz="2600" b="0" i="1" smtClean="0">
                                <a:latin typeface="Cambria Math" panose="02040503050406030204" pitchFamily="18" charset="0"/>
                                <a:cs typeface="Times New Roman" panose="02020603050405020304" pitchFamily="18" charset="0"/>
                              </a:rPr>
                            </m:ctrlPr>
                          </m:sSubPr>
                          <m:e>
                            <m:r>
                              <m:rPr>
                                <m:sty m:val="p"/>
                              </m:rPr>
                              <a:rPr lang="en-US" sz="2600" b="0" i="0" smtClean="0">
                                <a:latin typeface="Cambria Math" panose="02040503050406030204" pitchFamily="18" charset="0"/>
                                <a:cs typeface="Times New Roman" panose="02020603050405020304" pitchFamily="18" charset="0"/>
                              </a:rPr>
                              <m:t>C</m:t>
                            </m:r>
                          </m:e>
                          <m:sub>
                            <m:r>
                              <a:rPr lang="en-US" sz="2600" b="0" i="0" smtClean="0">
                                <a:latin typeface="Cambria Math" panose="02040503050406030204" pitchFamily="18" charset="0"/>
                                <a:cs typeface="Times New Roman" panose="02020603050405020304" pitchFamily="18" charset="0"/>
                              </a:rPr>
                              <m:t>3</m:t>
                            </m:r>
                          </m:sub>
                        </m:sSub>
                        <m:sSub>
                          <m:sSubPr>
                            <m:ctrlPr>
                              <a:rPr lang="en-US" sz="2600" b="0" i="1" smtClean="0">
                                <a:latin typeface="Cambria Math" panose="02040503050406030204" pitchFamily="18" charset="0"/>
                                <a:cs typeface="Times New Roman" panose="02020603050405020304" pitchFamily="18" charset="0"/>
                              </a:rPr>
                            </m:ctrlPr>
                          </m:sSubPr>
                          <m:e>
                            <m:r>
                              <m:rPr>
                                <m:sty m:val="p"/>
                              </m:rPr>
                              <a:rPr lang="en-US" sz="2600" b="0" i="0" smtClean="0">
                                <a:latin typeface="Cambria Math" panose="02040503050406030204" pitchFamily="18" charset="0"/>
                                <a:cs typeface="Times New Roman" panose="02020603050405020304" pitchFamily="18" charset="0"/>
                              </a:rPr>
                              <m:t>H</m:t>
                            </m:r>
                          </m:e>
                          <m:sub>
                            <m:r>
                              <a:rPr lang="en-US" sz="2600" b="0" i="0" smtClean="0">
                                <a:latin typeface="Cambria Math" panose="02040503050406030204" pitchFamily="18" charset="0"/>
                                <a:cs typeface="Times New Roman" panose="02020603050405020304" pitchFamily="18" charset="0"/>
                              </a:rPr>
                              <m:t>8</m:t>
                            </m:r>
                          </m:sub>
                        </m:sSub>
                      </m:e>
                    </m:d>
                    <m:r>
                      <a:rPr lang="en-US" sz="2600" b="0" i="0" smtClean="0">
                        <a:latin typeface="Cambria Math" panose="02040503050406030204" pitchFamily="18" charset="0"/>
                        <a:cs typeface="Times New Roman" panose="02020603050405020304" pitchFamily="18" charset="0"/>
                      </a:rPr>
                      <m:t>=</m:t>
                    </m:r>
                    <m:r>
                      <m:rPr>
                        <m:sty m:val="p"/>
                      </m:rPr>
                      <a:rPr lang="en-US" sz="2600" b="0" i="0" smtClean="0">
                        <a:latin typeface="Cambria Math" panose="02040503050406030204" pitchFamily="18" charset="0"/>
                        <a:cs typeface="Times New Roman" panose="02020603050405020304" pitchFamily="18" charset="0"/>
                      </a:rPr>
                      <m:t>n</m:t>
                    </m:r>
                    <m:d>
                      <m:dPr>
                        <m:ctrlPr>
                          <a:rPr lang="en-US" sz="2600" b="0" i="1" smtClean="0">
                            <a:latin typeface="Cambria Math" panose="02040503050406030204" pitchFamily="18" charset="0"/>
                            <a:cs typeface="Times New Roman" panose="02020603050405020304" pitchFamily="18" charset="0"/>
                          </a:rPr>
                        </m:ctrlPr>
                      </m:dPr>
                      <m:e>
                        <m:sSub>
                          <m:sSubPr>
                            <m:ctrlPr>
                              <a:rPr lang="en-US" sz="2600" b="0" i="1" smtClean="0">
                                <a:latin typeface="Cambria Math" panose="02040503050406030204" pitchFamily="18" charset="0"/>
                                <a:cs typeface="Times New Roman" panose="02020603050405020304" pitchFamily="18" charset="0"/>
                              </a:rPr>
                            </m:ctrlPr>
                          </m:sSubPr>
                          <m:e>
                            <m:r>
                              <m:rPr>
                                <m:sty m:val="p"/>
                              </m:rPr>
                              <a:rPr lang="en-US" sz="2600" b="0" i="0" smtClean="0">
                                <a:latin typeface="Cambria Math" panose="02040503050406030204" pitchFamily="18" charset="0"/>
                                <a:cs typeface="Times New Roman" panose="02020603050405020304" pitchFamily="18" charset="0"/>
                              </a:rPr>
                              <m:t>C</m:t>
                            </m:r>
                          </m:e>
                          <m:sub>
                            <m:r>
                              <a:rPr lang="en-US" sz="2600" b="0" i="0" smtClean="0">
                                <a:latin typeface="Cambria Math" panose="02040503050406030204" pitchFamily="18" charset="0"/>
                                <a:cs typeface="Times New Roman" panose="02020603050405020304" pitchFamily="18" charset="0"/>
                              </a:rPr>
                              <m:t>3</m:t>
                            </m:r>
                          </m:sub>
                        </m:sSub>
                        <m:sSub>
                          <m:sSubPr>
                            <m:ctrlPr>
                              <a:rPr lang="en-US" sz="2600" b="0" i="1" smtClean="0">
                                <a:latin typeface="Cambria Math" panose="02040503050406030204" pitchFamily="18" charset="0"/>
                                <a:cs typeface="Times New Roman" panose="02020603050405020304" pitchFamily="18" charset="0"/>
                              </a:rPr>
                            </m:ctrlPr>
                          </m:sSubPr>
                          <m:e>
                            <m:r>
                              <m:rPr>
                                <m:sty m:val="p"/>
                              </m:rPr>
                              <a:rPr lang="en-US" sz="2600" b="0" i="0" smtClean="0">
                                <a:latin typeface="Cambria Math" panose="02040503050406030204" pitchFamily="18" charset="0"/>
                                <a:cs typeface="Times New Roman" panose="02020603050405020304" pitchFamily="18" charset="0"/>
                              </a:rPr>
                              <m:t>H</m:t>
                            </m:r>
                          </m:e>
                          <m:sub>
                            <m:r>
                              <a:rPr lang="en-US" sz="2600" b="0" i="0" smtClean="0">
                                <a:latin typeface="Cambria Math" panose="02040503050406030204" pitchFamily="18" charset="0"/>
                                <a:cs typeface="Times New Roman" panose="02020603050405020304" pitchFamily="18" charset="0"/>
                              </a:rPr>
                              <m:t>8</m:t>
                            </m:r>
                          </m:sub>
                        </m:sSub>
                      </m:e>
                    </m:d>
                    <m:r>
                      <a:rPr lang="en-US" sz="2600" b="0" i="0" smtClean="0">
                        <a:latin typeface="Cambria Math" panose="02040503050406030204" pitchFamily="18" charset="0"/>
                        <a:cs typeface="Times New Roman" panose="02020603050405020304" pitchFamily="18" charset="0"/>
                      </a:rPr>
                      <m:t>+</m:t>
                    </m:r>
                    <m:r>
                      <m:rPr>
                        <m:sty m:val="p"/>
                      </m:rPr>
                      <a:rPr lang="en-US" sz="2600" b="0" i="0" smtClean="0">
                        <a:latin typeface="Cambria Math" panose="02040503050406030204" pitchFamily="18" charset="0"/>
                        <a:cs typeface="Times New Roman" panose="02020603050405020304" pitchFamily="18" charset="0"/>
                      </a:rPr>
                      <m:t>v</m:t>
                    </m:r>
                  </m:oMath>
                </a14:m>
                <a:r>
                  <a:rPr lang="en-US" sz="2600" b="1" dirty="0">
                    <a:latin typeface="Times New Roman" panose="02020603050405020304" pitchFamily="18" charset="0"/>
                    <a:cs typeface="Times New Roman" panose="02020603050405020304" pitchFamily="18" charset="0"/>
                    <a:sym typeface="Symbol" panose="05050102010706020507" pitchFamily="18" charset="2"/>
                  </a:rPr>
                  <a:t>                                        </a:t>
                </a:r>
                <a:r>
                  <a:rPr lang="en-US" sz="2600" dirty="0">
                    <a:latin typeface="Times New Roman" panose="02020603050405020304" pitchFamily="18" charset="0"/>
                    <a:cs typeface="Times New Roman" panose="02020603050405020304" pitchFamily="18" charset="0"/>
                    <a:sym typeface="Symbol" panose="05050102010706020507" pitchFamily="18" charset="2"/>
                  </a:rPr>
                  <a:t>(7.13)</a:t>
                </a:r>
                <a:endParaRPr lang="en-US" sz="26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r>
                  <a:rPr lang="en-US" sz="2600" dirty="0">
                    <a:latin typeface="Times New Roman" panose="02020603050405020304" pitchFamily="18" charset="0"/>
                    <a:cs typeface="Times New Roman" panose="02020603050405020304" pitchFamily="18" charset="0"/>
                  </a:rPr>
                  <a:t> It is given that n (C</a:t>
                </a:r>
                <a:r>
                  <a:rPr lang="en-US" sz="2600" baseline="-25000" dirty="0">
                    <a:latin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cs typeface="Times New Roman" panose="02020603050405020304" pitchFamily="18" charset="0"/>
                  </a:rPr>
                  <a:t>H</a:t>
                </a:r>
                <a:r>
                  <a:rPr lang="en-US" sz="2600" baseline="-25000" dirty="0">
                    <a:latin typeface="Times New Roman" panose="02020603050405020304" pitchFamily="18" charset="0"/>
                    <a:cs typeface="Times New Roman" panose="02020603050405020304" pitchFamily="18" charset="0"/>
                  </a:rPr>
                  <a:t>8</a:t>
                </a:r>
                <a:r>
                  <a:rPr lang="en-US" sz="2600" dirty="0">
                    <a:latin typeface="Times New Roman" panose="02020603050405020304" pitchFamily="18" charset="0"/>
                    <a:cs typeface="Times New Roman" panose="02020603050405020304" pitchFamily="18" charset="0"/>
                  </a:rPr>
                  <a:t>) = 100 mol; 95% conversion; the stochiometric coefficient of propane is one (negative for reactant). i.e. v = -1</a:t>
                </a:r>
              </a:p>
              <a:p>
                <a:pPr marL="0" lvl="0" indent="0" algn="just">
                  <a:lnSpc>
                    <a:spcPct val="150000"/>
                  </a:lnSpc>
                  <a:spcBef>
                    <a:spcPts val="0"/>
                  </a:spcBef>
                  <a:spcAft>
                    <a:spcPts val="1200"/>
                  </a:spcAft>
                  <a:buNone/>
                </a:pP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𝑛</m:t>
                        </m:r>
                      </m:e>
                      <m:sub>
                        <m:r>
                          <a:rPr lang="en-US" sz="2600" i="1">
                            <a:latin typeface="Cambria Math" panose="02040503050406030204" pitchFamily="18" charset="0"/>
                            <a:cs typeface="Times New Roman" panose="02020603050405020304" pitchFamily="18" charset="0"/>
                          </a:rPr>
                          <m:t>6</m:t>
                        </m:r>
                      </m:sub>
                    </m:sSub>
                    <m:d>
                      <m:dPr>
                        <m:ctrlPr>
                          <a:rPr lang="en-US" sz="2600" i="1">
                            <a:latin typeface="Cambria Math" panose="02040503050406030204" pitchFamily="18" charset="0"/>
                            <a:cs typeface="Times New Roman" panose="02020603050405020304" pitchFamily="18" charset="0"/>
                          </a:rPr>
                        </m:ctrlPr>
                      </m:dPr>
                      <m:e>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𝐶</m:t>
                            </m:r>
                          </m:e>
                          <m:sub>
                            <m:r>
                              <a:rPr lang="en-US" sz="2600" i="1">
                                <a:latin typeface="Cambria Math" panose="02040503050406030204" pitchFamily="18" charset="0"/>
                                <a:cs typeface="Times New Roman" panose="02020603050405020304" pitchFamily="18" charset="0"/>
                              </a:rPr>
                              <m:t>3</m:t>
                            </m:r>
                          </m:sub>
                        </m:sSub>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𝐻</m:t>
                            </m:r>
                          </m:e>
                          <m:sub>
                            <m:r>
                              <a:rPr lang="en-US" sz="2600" i="1">
                                <a:latin typeface="Cambria Math" panose="02040503050406030204" pitchFamily="18" charset="0"/>
                                <a:cs typeface="Times New Roman" panose="02020603050405020304" pitchFamily="18" charset="0"/>
                              </a:rPr>
                              <m:t>8</m:t>
                            </m:r>
                          </m:sub>
                        </m:sSub>
                      </m:e>
                    </m:d>
                    <m:r>
                      <a:rPr lang="en-US" sz="2600" b="0" i="1" smtClean="0">
                        <a:latin typeface="Cambria Math" panose="02040503050406030204" pitchFamily="18" charset="0"/>
                        <a:cs typeface="Times New Roman" panose="02020603050405020304" pitchFamily="18" charset="0"/>
                      </a:rPr>
                      <m:t>=0.05∗100=5</m:t>
                    </m:r>
                  </m:oMath>
                </a14:m>
                <a:r>
                  <a:rPr lang="en-US" sz="2600" dirty="0">
                    <a:latin typeface="Times New Roman" panose="02020603050405020304" pitchFamily="18" charset="0"/>
                    <a:cs typeface="Times New Roman" panose="02020603050405020304" pitchFamily="18" charset="0"/>
                  </a:rPr>
                  <a:t> mol</a:t>
                </a:r>
              </a:p>
              <a:p>
                <a:pPr marL="0" lvl="0" indent="0" algn="just">
                  <a:lnSpc>
                    <a:spcPct val="150000"/>
                  </a:lnSpc>
                  <a:spcBef>
                    <a:spcPts val="0"/>
                  </a:spcBef>
                  <a:spcAft>
                    <a:spcPts val="1200"/>
                  </a:spcAft>
                  <a:buNone/>
                </a:pPr>
                <a:r>
                  <a:rPr lang="en-US" sz="2600" dirty="0">
                    <a:latin typeface="Times New Roman" panose="02020603050405020304" pitchFamily="18" charset="0"/>
                    <a:cs typeface="Times New Roman" panose="02020603050405020304" pitchFamily="18" charset="0"/>
                  </a:rPr>
                  <a:t>The extent of reaction (</a:t>
                </a:r>
                <a:r>
                  <a:rPr lang="en-US" sz="2600" dirty="0">
                    <a:latin typeface="Times New Roman" panose="02020603050405020304" pitchFamily="18" charset="0"/>
                    <a:cs typeface="Times New Roman" panose="02020603050405020304" pitchFamily="18" charset="0"/>
                    <a:sym typeface="Symbol" panose="05050102010706020507" pitchFamily="18" charset="2"/>
                  </a:rPr>
                  <a:t>) = 100 - 5 = </a:t>
                </a:r>
                <a:r>
                  <a:rPr lang="en-US" sz="26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95 mol.</a:t>
                </a:r>
                <a:endParaRPr lang="en-US" sz="2600" b="1" dirty="0">
                  <a:solidFill>
                    <a:srgbClr val="7030A0"/>
                  </a:solidFill>
                  <a:latin typeface="Times New Roman" panose="02020603050405020304" pitchFamily="18" charset="0"/>
                  <a:cs typeface="Times New Roman" panose="02020603050405020304" pitchFamily="18" charset="0"/>
                </a:endParaRPr>
              </a:p>
              <a:p>
                <a:pPr marL="0" indent="0">
                  <a:buNone/>
                </a:pPr>
                <a:endParaRPr lang="en-US" dirty="0"/>
              </a:p>
            </p:txBody>
          </p:sp>
        </mc:Choice>
        <mc:Fallback>
          <p:sp>
            <p:nvSpPr>
              <p:cNvPr id="3" name="Content Placeholder 2">
                <a:extLst>
                  <a:ext uri="{FF2B5EF4-FFF2-40B4-BE49-F238E27FC236}">
                    <a16:creationId xmlns:a16="http://schemas.microsoft.com/office/drawing/2014/main" id="{7F0566FE-F360-1B03-1A67-156FDBA64783}"/>
                  </a:ext>
                </a:extLst>
              </p:cNvPr>
              <p:cNvSpPr>
                <a:spLocks noGrp="1" noRot="1" noChangeAspect="1" noMove="1" noResize="1" noEditPoints="1" noAdjustHandles="1" noChangeArrowheads="1" noChangeShapeType="1" noTextEdit="1"/>
              </p:cNvSpPr>
              <p:nvPr>
                <p:ph idx="1"/>
              </p:nvPr>
            </p:nvSpPr>
            <p:spPr>
              <a:xfrm>
                <a:off x="500269" y="971450"/>
                <a:ext cx="11337235" cy="4952270"/>
              </a:xfrm>
              <a:blipFill>
                <a:blip r:embed="rId2"/>
                <a:stretch>
                  <a:fillRect l="-806" r="-86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74868BC-DE46-6425-BF27-0CE1D5E8EF7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E0E91E1-5624-93BB-A0CB-16BF497B966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52AC511-4899-49A0-BFFC-BC4255EFD89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64467874"/>
      </p:ext>
    </p:extLst>
  </p:cSld>
  <p:clrMapOvr>
    <a:masterClrMapping/>
  </p:clrMapOvr>
  <mc:AlternateContent xmlns:mc="http://schemas.openxmlformats.org/markup-compatibility/2006" xmlns:p14="http://schemas.microsoft.com/office/powerpoint/2010/main">
    <mc:Choice Requires="p14">
      <p:transition spd="slow" p14:dur="2000" advTm="80222"/>
    </mc:Choice>
    <mc:Fallback xmlns="">
      <p:transition spd="slow" advTm="8022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39BBD-F883-0343-6B86-7808695817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28D255-4D77-6CAD-A28C-C641542B271A}"/>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3AD364D-9FF1-8AE3-C843-E5CFF8B2FADA}"/>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It is given that n</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 0.5% of n</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a:t>
                </a:r>
              </a:p>
              <a:p>
                <a:pPr marL="0" lvl="0" indent="0" algn="just">
                  <a:lnSpc>
                    <a:spcPct val="150000"/>
                  </a:lnSpc>
                  <a:spcBef>
                    <a:spcPts val="0"/>
                  </a:spcBef>
                  <a:spcAft>
                    <a:spcPts val="1200"/>
                  </a:spcAft>
                  <a:buNone/>
                </a:pPr>
                <a14:m>
                  <m:oMath xmlns:m="http://schemas.openxmlformats.org/officeDocument/2006/math">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3</m:t>
                        </m:r>
                      </m:sub>
                    </m:sSub>
                    <m:d>
                      <m:dPr>
                        <m:ctrlPr>
                          <a:rPr lang="en-US" sz="2400" b="0" i="1" smtClean="0">
                            <a:latin typeface="Cambria Math" panose="02040503050406030204" pitchFamily="18" charset="0"/>
                            <a:cs typeface="Times New Roman" panose="02020603050405020304" pitchFamily="18" charset="0"/>
                          </a:rPr>
                        </m:ctrlPr>
                      </m:dPr>
                      <m:e>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3</m:t>
                            </m:r>
                          </m:sub>
                        </m:sSub>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cs typeface="Times New Roman" panose="02020603050405020304" pitchFamily="18" charset="0"/>
                              </a:rPr>
                              <m:t>8</m:t>
                            </m:r>
                          </m:sub>
                        </m:sSub>
                      </m:e>
                    </m:d>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6</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8</m:t>
                                </m:r>
                              </m:sub>
                            </m:sSub>
                          </m:e>
                        </m:d>
                      </m:num>
                      <m:den>
                        <m:r>
                          <a:rPr lang="en-US" sz="2400" b="0" i="1" smtClean="0">
                            <a:latin typeface="Cambria Math" panose="02040503050406030204" pitchFamily="18" charset="0"/>
                            <a:cs typeface="Times New Roman" panose="02020603050405020304" pitchFamily="18" charset="0"/>
                          </a:rPr>
                          <m:t>0.005</m:t>
                        </m:r>
                      </m:den>
                    </m:f>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5 </m:t>
                        </m:r>
                        <m:r>
                          <a:rPr lang="en-US" sz="2400" b="0" i="1" smtClean="0">
                            <a:latin typeface="Cambria Math" panose="02040503050406030204" pitchFamily="18" charset="0"/>
                            <a:cs typeface="Times New Roman" panose="02020603050405020304" pitchFamily="18" charset="0"/>
                          </a:rPr>
                          <m:t>𝑚𝑜𝑙</m:t>
                        </m:r>
                      </m:num>
                      <m:den>
                        <m:r>
                          <a:rPr lang="en-US" sz="2400" b="0" i="1" smtClean="0">
                            <a:latin typeface="Cambria Math" panose="02040503050406030204" pitchFamily="18" charset="0"/>
                            <a:cs typeface="Times New Roman" panose="02020603050405020304" pitchFamily="18" charset="0"/>
                          </a:rPr>
                          <m:t>0.005</m:t>
                        </m:r>
                      </m:den>
                    </m:f>
                    <m:r>
                      <a:rPr lang="en-US" sz="2400" b="0" i="1" smtClean="0">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𝟏</m:t>
                    </m:r>
                    <m:r>
                      <a:rPr lang="en-US" sz="2400" b="1" i="1" smtClean="0">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𝟎𝟎𝟎</m:t>
                    </m:r>
                  </m:oMath>
                </a14:m>
                <a:r>
                  <a:rPr lang="en-US" sz="2400" b="1" dirty="0">
                    <a:solidFill>
                      <a:srgbClr val="7030A0"/>
                    </a:solidFill>
                    <a:latin typeface="Times New Roman" panose="02020603050405020304" pitchFamily="18" charset="0"/>
                    <a:cs typeface="Times New Roman" panose="02020603050405020304" pitchFamily="18" charset="0"/>
                  </a:rPr>
                  <a:t>  mol</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To determine the product propylene, the material balance is  given by:</a:t>
                </a:r>
              </a:p>
              <a:p>
                <a:pPr marL="0" indent="0" algn="just">
                  <a:lnSpc>
                    <a:spcPct val="15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n</m:t>
                        </m:r>
                      </m:e>
                      <m:sub>
                        <m:r>
                          <a:rPr lang="en-US" sz="2400" b="0" i="0" smtClean="0">
                            <a:latin typeface="Cambria Math" panose="02040503050406030204" pitchFamily="18" charset="0"/>
                            <a:cs typeface="Times New Roman" panose="02020603050405020304" pitchFamily="18" charset="0"/>
                          </a:rPr>
                          <m:t>7</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cs typeface="Times New Roman" panose="02020603050405020304" pitchFamily="18" charset="0"/>
                              </a:rPr>
                              <m:t>6</m:t>
                            </m:r>
                          </m:sub>
                        </m:sSub>
                      </m:e>
                    </m:d>
                    <m:r>
                      <a:rPr lang="en-US" sz="2400">
                        <a:latin typeface="Cambria Math" panose="02040503050406030204" pitchFamily="18" charset="0"/>
                        <a:cs typeface="Times New Roman" panose="02020603050405020304" pitchFamily="18" charset="0"/>
                      </a:rPr>
                      <m:t>=+</m:t>
                    </m:r>
                    <m:r>
                      <m:rPr>
                        <m:sty m:val="p"/>
                      </m:rPr>
                      <a:rPr lang="en-US" sz="2400">
                        <a:latin typeface="Cambria Math" panose="02040503050406030204" pitchFamily="18" charset="0"/>
                        <a:cs typeface="Times New Roman" panose="02020603050405020304" pitchFamily="18" charset="0"/>
                      </a:rPr>
                      <m:t>v</m:t>
                    </m:r>
                  </m:oMath>
                </a14:m>
                <a:r>
                  <a:rPr lang="en-US" sz="2400" b="1"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(7.14)</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The stochiometric coefficient is one (positive for product). i.e. v = 1</a:t>
                </a:r>
              </a:p>
              <a:p>
                <a:pPr marL="0" indent="0" algn="just">
                  <a:lnSpc>
                    <a:spcPct val="15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n</m:t>
                        </m:r>
                      </m:e>
                      <m:sub>
                        <m:r>
                          <a:rPr lang="en-US" sz="2400">
                            <a:latin typeface="Cambria Math" panose="02040503050406030204" pitchFamily="18" charset="0"/>
                            <a:cs typeface="Times New Roman" panose="02020603050405020304" pitchFamily="18" charset="0"/>
                          </a:rPr>
                          <m:t>7</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6</m:t>
                            </m:r>
                          </m:sub>
                        </m:sSub>
                      </m:e>
                    </m:d>
                    <m:r>
                      <a:rPr lang="en-US" sz="2400">
                        <a:latin typeface="Cambria Math" panose="02040503050406030204" pitchFamily="18" charset="0"/>
                        <a:cs typeface="Times New Roman" panose="02020603050405020304" pitchFamily="18" charset="0"/>
                      </a:rPr>
                      <m:t>=+</m:t>
                    </m:r>
                  </m:oMath>
                </a14:m>
                <a:r>
                  <a:rPr lang="en-US" sz="2400" b="1" dirty="0">
                    <a:latin typeface="Times New Roman" panose="02020603050405020304" pitchFamily="18" charset="0"/>
                    <a:cs typeface="Times New Roman" panose="02020603050405020304" pitchFamily="18" charset="0"/>
                    <a:sym typeface="Symbol" panose="05050102010706020507" pitchFamily="18" charset="2"/>
                  </a:rPr>
                  <a:t> = 95 mol</a:t>
                </a:r>
                <a:endParaRPr lang="en-US" sz="2400" b="1"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F3AD364D-9FF1-8AE3-C843-E5CFF8B2FADA}"/>
                  </a:ext>
                </a:extLst>
              </p:cNvPr>
              <p:cNvSpPr>
                <a:spLocks noGrp="1" noRot="1" noChangeAspect="1" noMove="1" noResize="1" noEditPoints="1" noAdjustHandles="1" noChangeArrowheads="1" noChangeShapeType="1" noTextEdit="1"/>
              </p:cNvSpPr>
              <p:nvPr>
                <p:ph idx="1"/>
              </p:nvPr>
            </p:nvSpPr>
            <p:spPr>
              <a:xfrm>
                <a:off x="500269" y="971450"/>
                <a:ext cx="11337235" cy="4952270"/>
              </a:xfrm>
              <a:blipFill>
                <a:blip r:embed="rId4"/>
                <a:stretch>
                  <a:fillRect l="-80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CCC2E28-22D4-8C85-26AE-69A34B38201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AAE8F3C-B60B-F1B7-F0B0-902CC6A7B06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9B2106D-2964-C2AD-E426-75D4B8EED6F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14002991"/>
      </p:ext>
    </p:extLst>
  </p:cSld>
  <p:clrMapOvr>
    <a:masterClrMapping/>
  </p:clrMapOvr>
  <mc:AlternateContent xmlns:mc="http://schemas.openxmlformats.org/markup-compatibility/2006" xmlns:p14="http://schemas.microsoft.com/office/powerpoint/2010/main">
    <mc:Choice Requires="p14">
      <p:transition spd="slow" p14:dur="2000" advTm="87199"/>
    </mc:Choice>
    <mc:Fallback xmlns="">
      <p:transition spd="slow" advTm="8719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28E10-2E4A-93B6-6C64-A7C37A47B3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90527C-A4E9-12B1-29A0-A39CB7CE35C8}"/>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7916874-FC42-7443-0398-1BDCD8A5FC53}"/>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It is given that the recycle propylene is equal to 5% of propylene in the product stream </a:t>
                </a:r>
              </a:p>
              <a:p>
                <a:pPr marL="0" indent="0" algn="just">
                  <a:lnSpc>
                    <a:spcPct val="150000"/>
                  </a:lnSpc>
                  <a:spcBef>
                    <a:spcPts val="0"/>
                  </a:spcBef>
                  <a:spcAft>
                    <a:spcPts val="1200"/>
                  </a:spcAft>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n</m:t>
                        </m:r>
                      </m:e>
                      <m:sub>
                        <m:r>
                          <a:rPr lang="en-US" sz="2400" b="0" i="0" smtClean="0">
                            <a:latin typeface="Cambria Math" panose="02040503050406030204" pitchFamily="18" charset="0"/>
                            <a:cs typeface="Times New Roman" panose="02020603050405020304" pitchFamily="18" charset="0"/>
                          </a:rPr>
                          <m:t>10</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6</m:t>
                            </m:r>
                          </m:sub>
                        </m:sSub>
                      </m:e>
                    </m:d>
                    <m:r>
                      <a:rPr lang="en-US" sz="2400">
                        <a:latin typeface="Cambria Math" panose="02040503050406030204" pitchFamily="18" charset="0"/>
                        <a:cs typeface="Times New Roman" panose="02020603050405020304" pitchFamily="18" charset="0"/>
                      </a:rPr>
                      <m:t>=</m:t>
                    </m:r>
                    <m:r>
                      <a:rPr lang="en-US" sz="2400" b="0" i="0" smtClean="0">
                        <a:latin typeface="Cambria Math" panose="02040503050406030204" pitchFamily="18" charset="0"/>
                        <a:cs typeface="Times New Roman" panose="02020603050405020304" pitchFamily="18" charset="0"/>
                      </a:rPr>
                      <m:t>5% </m:t>
                    </m:r>
                    <m:r>
                      <m:rPr>
                        <m:sty m:val="p"/>
                      </m:rPr>
                      <a:rPr lang="en-US" sz="2400" b="0" i="0" smtClean="0">
                        <a:latin typeface="Cambria Math" panose="02040503050406030204" pitchFamily="18" charset="0"/>
                        <a:cs typeface="Times New Roman" panose="02020603050405020304" pitchFamily="18" charset="0"/>
                      </a:rPr>
                      <m:t>of</m:t>
                    </m:r>
                    <m:r>
                      <a:rPr lang="en-US" sz="2400" b="0" i="0" smtClean="0">
                        <a:latin typeface="Cambria Math" panose="02040503050406030204" pitchFamily="18" charset="0"/>
                        <a:cs typeface="Times New Roman" panose="02020603050405020304" pitchFamily="18" charset="0"/>
                      </a:rPr>
                      <m:t> </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n</m:t>
                        </m:r>
                      </m:e>
                      <m:sub>
                        <m:r>
                          <a:rPr lang="en-US" sz="2400" b="0" i="0" smtClean="0">
                            <a:latin typeface="Cambria Math" panose="02040503050406030204" pitchFamily="18" charset="0"/>
                            <a:cs typeface="Times New Roman" panose="02020603050405020304" pitchFamily="18" charset="0"/>
                          </a:rPr>
                          <m:t>7</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6</m:t>
                            </m:r>
                          </m:sub>
                        </m:sSub>
                      </m:e>
                    </m:d>
                  </m:oMath>
                </a14:m>
                <a:r>
                  <a:rPr lang="en-US" sz="2400" b="1" dirty="0">
                    <a:latin typeface="Times New Roman" panose="02020603050405020304" pitchFamily="18" charset="0"/>
                    <a:cs typeface="Times New Roman" panose="02020603050405020304" pitchFamily="18" charset="0"/>
                    <a:sym typeface="Symbol" panose="05050102010706020507" pitchFamily="18" charset="2"/>
                  </a:rPr>
                  <a:t>= 0.05* 95 = </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4.75 mol</a:t>
                </a: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To determine  hydrogen molecule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in the  product, the material balance is  given by:</a:t>
                </a:r>
              </a:p>
              <a:p>
                <a:pPr marL="0" indent="0" algn="just">
                  <a:lnSpc>
                    <a:spcPct val="15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n</m:t>
                        </m:r>
                      </m:e>
                      <m:sub>
                        <m:r>
                          <a:rPr lang="en-US" sz="2400" b="0" i="0" smtClean="0">
                            <a:latin typeface="Cambria Math" panose="02040503050406030204" pitchFamily="18" charset="0"/>
                            <a:cs typeface="Times New Roman" panose="02020603050405020304" pitchFamily="18" charset="0"/>
                          </a:rPr>
                          <m:t>8</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cs typeface="Times New Roman" panose="02020603050405020304" pitchFamily="18" charset="0"/>
                              </a:rPr>
                              <m:t>2</m:t>
                            </m:r>
                          </m:sub>
                        </m:sSub>
                      </m:e>
                    </m:d>
                    <m:r>
                      <a:rPr lang="en-US" sz="2400">
                        <a:latin typeface="Cambria Math" panose="02040503050406030204" pitchFamily="18" charset="0"/>
                        <a:cs typeface="Times New Roman" panose="02020603050405020304" pitchFamily="18" charset="0"/>
                      </a:rPr>
                      <m:t>=+</m:t>
                    </m:r>
                    <m:r>
                      <m:rPr>
                        <m:sty m:val="p"/>
                      </m:rPr>
                      <a:rPr lang="en-US" sz="2400">
                        <a:latin typeface="Cambria Math" panose="02040503050406030204" pitchFamily="18" charset="0"/>
                        <a:cs typeface="Times New Roman" panose="02020603050405020304" pitchFamily="18" charset="0"/>
                      </a:rPr>
                      <m:t>v</m:t>
                    </m:r>
                  </m:oMath>
                </a14:m>
                <a:r>
                  <a:rPr lang="en-US" sz="2400" b="1"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 (7.15)</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The stochiometric coefficient is one (positive for product). i.e. v = 1</a:t>
                </a:r>
              </a:p>
              <a:p>
                <a:pPr marL="0" indent="0" algn="just">
                  <a:lnSpc>
                    <a:spcPct val="15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n</m:t>
                        </m:r>
                      </m:e>
                      <m:sub>
                        <m:r>
                          <a:rPr lang="en-US" sz="2400" b="0" i="0" smtClean="0">
                            <a:latin typeface="Cambria Math" panose="02040503050406030204" pitchFamily="18" charset="0"/>
                            <a:cs typeface="Times New Roman" panose="02020603050405020304" pitchFamily="18" charset="0"/>
                          </a:rPr>
                          <m:t>8</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cs typeface="Times New Roman" panose="02020603050405020304" pitchFamily="18" charset="0"/>
                              </a:rPr>
                              <m:t>2</m:t>
                            </m:r>
                          </m:sub>
                        </m:sSub>
                      </m:e>
                    </m:d>
                    <m:r>
                      <a:rPr lang="en-US" sz="2400">
                        <a:latin typeface="Cambria Math" panose="02040503050406030204" pitchFamily="18" charset="0"/>
                        <a:cs typeface="Times New Roman" panose="02020603050405020304" pitchFamily="18" charset="0"/>
                      </a:rPr>
                      <m:t>=+</m:t>
                    </m:r>
                  </m:oMath>
                </a14:m>
                <a:r>
                  <a:rPr lang="en-US" sz="2400" b="1" dirty="0">
                    <a:latin typeface="Times New Roman" panose="02020603050405020304" pitchFamily="18" charset="0"/>
                    <a:cs typeface="Times New Roman" panose="02020603050405020304" pitchFamily="18" charset="0"/>
                    <a:sym typeface="Symbol" panose="05050102010706020507" pitchFamily="18" charset="2"/>
                  </a:rPr>
                  <a:t> = </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95 mol</a:t>
                </a:r>
                <a:endParaRPr lang="en-US" sz="2400" b="1" dirty="0">
                  <a:solidFill>
                    <a:srgbClr val="7030A0"/>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47916874-FC42-7443-0398-1BDCD8A5FC53}"/>
                  </a:ext>
                </a:extLst>
              </p:cNvPr>
              <p:cNvSpPr>
                <a:spLocks noGrp="1" noRot="1" noChangeAspect="1" noMove="1" noResize="1" noEditPoints="1" noAdjustHandles="1" noChangeArrowheads="1" noChangeShapeType="1" noTextEdit="1"/>
              </p:cNvSpPr>
              <p:nvPr>
                <p:ph idx="1"/>
              </p:nvPr>
            </p:nvSpPr>
            <p:spPr>
              <a:xfrm>
                <a:off x="500269" y="971450"/>
                <a:ext cx="11337235" cy="4952270"/>
              </a:xfrm>
              <a:blipFill>
                <a:blip r:embed="rId4"/>
                <a:stretch>
                  <a:fillRect l="-80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513B197-56B7-5200-F4F6-0AA483C9078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A254264-06E3-B58D-4157-18F678B0665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0EB18C7-7696-469E-7BEC-3EC4ECFE2BB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65037412"/>
      </p:ext>
    </p:extLst>
  </p:cSld>
  <p:clrMapOvr>
    <a:masterClrMapping/>
  </p:clrMapOvr>
  <mc:AlternateContent xmlns:mc="http://schemas.openxmlformats.org/markup-compatibility/2006" xmlns:p14="http://schemas.microsoft.com/office/powerpoint/2010/main">
    <mc:Choice Requires="p14">
      <p:transition spd="slow" p14:dur="2000" advTm="71160"/>
    </mc:Choice>
    <mc:Fallback xmlns="">
      <p:transition spd="slow" advTm="7116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4F5541-EBBE-442D-618D-858444E288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1AB1C5-F1EE-CB96-0163-7A870080D38E}"/>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3EAABEA-BF95-CFAA-015F-4840660E2CF4}"/>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To determine the moles of each component between the </a:t>
            </a:r>
            <a:r>
              <a:rPr lang="en-US" sz="2400" b="1" dirty="0">
                <a:solidFill>
                  <a:srgbClr val="7030A0"/>
                </a:solidFill>
                <a:latin typeface="Times New Roman" panose="02020603050405020304" pitchFamily="18" charset="0"/>
                <a:cs typeface="Times New Roman" panose="02020603050405020304" pitchFamily="18" charset="0"/>
              </a:rPr>
              <a:t>reactor</a:t>
            </a:r>
            <a:r>
              <a:rPr lang="en-US" sz="2400" dirty="0">
                <a:latin typeface="Times New Roman" panose="02020603050405020304" pitchFamily="18" charset="0"/>
                <a:cs typeface="Times New Roman" panose="02020603050405020304" pitchFamily="18" charset="0"/>
              </a:rPr>
              <a:t> and the </a:t>
            </a:r>
            <a:r>
              <a:rPr lang="en-US" sz="2400" b="1" dirty="0">
                <a:solidFill>
                  <a:srgbClr val="7030A0"/>
                </a:solidFill>
                <a:latin typeface="Times New Roman" panose="02020603050405020304" pitchFamily="18" charset="0"/>
                <a:cs typeface="Times New Roman" panose="02020603050405020304" pitchFamily="18" charset="0"/>
              </a:rPr>
              <a:t>separato</a:t>
            </a:r>
            <a:r>
              <a:rPr lang="en-US" sz="2400" dirty="0">
                <a:latin typeface="Times New Roman" panose="02020603050405020304" pitchFamily="18" charset="0"/>
                <a:cs typeface="Times New Roman" panose="02020603050405020304" pitchFamily="18" charset="0"/>
              </a:rPr>
              <a:t>r, the process flow diagram of the separator is shown in </a:t>
            </a:r>
            <a:r>
              <a:rPr lang="en-US" sz="2400" b="1" dirty="0">
                <a:latin typeface="Times New Roman" panose="02020603050405020304" pitchFamily="18" charset="0"/>
                <a:cs typeface="Times New Roman" panose="02020603050405020304" pitchFamily="18" charset="0"/>
              </a:rPr>
              <a:t>Figure 7.8</a:t>
            </a:r>
            <a:r>
              <a:rPr lang="en-US" sz="2400" dirty="0">
                <a:latin typeface="Times New Roman" panose="02020603050405020304" pitchFamily="18" charset="0"/>
                <a:cs typeface="Times New Roman" panose="02020603050405020304" pitchFamily="18" charset="0"/>
              </a:rPr>
              <a:t>. </a:t>
            </a:r>
          </a:p>
          <a:p>
            <a:pPr marL="0" indent="0">
              <a:buNone/>
            </a:pPr>
            <a:endParaRPr lang="en-US" dirty="0"/>
          </a:p>
        </p:txBody>
      </p:sp>
      <p:cxnSp>
        <p:nvCxnSpPr>
          <p:cNvPr id="4" name="Straight Connector 3">
            <a:extLst>
              <a:ext uri="{FF2B5EF4-FFF2-40B4-BE49-F238E27FC236}">
                <a16:creationId xmlns:a16="http://schemas.microsoft.com/office/drawing/2014/main" id="{748AE222-F910-D38D-CE25-4A54CE3180C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7ABC090-6974-C5D4-BD2C-9360A0F72E4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D315272-BB9C-776B-7235-2C0F8CAD6C2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B26B4554-4A24-0A93-0807-ED2B7C5A6A09}"/>
              </a:ext>
            </a:extLst>
          </p:cNvPr>
          <p:cNvPicPr>
            <a:picLocks noChangeAspect="1"/>
          </p:cNvPicPr>
          <p:nvPr/>
        </p:nvPicPr>
        <p:blipFill>
          <a:blip r:embed="rId2"/>
          <a:srcRect b="17269"/>
          <a:stretch>
            <a:fillRect/>
          </a:stretch>
        </p:blipFill>
        <p:spPr>
          <a:xfrm>
            <a:off x="1117127" y="2295938"/>
            <a:ext cx="7209366" cy="3204000"/>
          </a:xfrm>
          <a:prstGeom prst="rect">
            <a:avLst/>
          </a:prstGeom>
        </p:spPr>
      </p:pic>
      <p:sp>
        <p:nvSpPr>
          <p:cNvPr id="9" name="TextBox 8">
            <a:extLst>
              <a:ext uri="{FF2B5EF4-FFF2-40B4-BE49-F238E27FC236}">
                <a16:creationId xmlns:a16="http://schemas.microsoft.com/office/drawing/2014/main" id="{7213EAD1-9A56-BF58-876C-C64BBB98256C}"/>
              </a:ext>
            </a:extLst>
          </p:cNvPr>
          <p:cNvSpPr txBox="1"/>
          <p:nvPr/>
        </p:nvSpPr>
        <p:spPr>
          <a:xfrm>
            <a:off x="665923" y="5480997"/>
            <a:ext cx="7782338"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7.8 </a:t>
            </a:r>
            <a:r>
              <a:rPr lang="en-US" sz="2400" dirty="0">
                <a:latin typeface="Times New Roman" panose="02020603050405020304" pitchFamily="18" charset="0"/>
                <a:cs typeface="Times New Roman" panose="02020603050405020304" pitchFamily="18" charset="0"/>
              </a:rPr>
              <a:t>Materials balance on the separator for </a:t>
            </a:r>
            <a:r>
              <a:rPr lang="en-US" sz="2400" b="1" dirty="0">
                <a:solidFill>
                  <a:srgbClr val="7030A0"/>
                </a:solidFill>
                <a:latin typeface="Times New Roman" panose="02020603050405020304" pitchFamily="18" charset="0"/>
                <a:cs typeface="Times New Roman" panose="02020603050405020304" pitchFamily="18" charset="0"/>
              </a:rPr>
              <a:t>activity 7.1</a:t>
            </a:r>
          </a:p>
        </p:txBody>
      </p:sp>
    </p:spTree>
    <p:extLst>
      <p:ext uri="{BB962C8B-B14F-4D97-AF65-F5344CB8AC3E}">
        <p14:creationId xmlns:p14="http://schemas.microsoft.com/office/powerpoint/2010/main" val="794325981"/>
      </p:ext>
    </p:extLst>
  </p:cSld>
  <p:clrMapOvr>
    <a:masterClrMapping/>
  </p:clrMapOvr>
  <mc:AlternateContent xmlns:mc="http://schemas.openxmlformats.org/markup-compatibility/2006" xmlns:p14="http://schemas.microsoft.com/office/powerpoint/2010/main">
    <mc:Choice Requires="p14">
      <p:transition spd="slow" p14:dur="2000" advTm="117416"/>
    </mc:Choice>
    <mc:Fallback xmlns="">
      <p:transition spd="slow" advTm="11741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E804A6-B776-50B4-2364-ED099D6BD9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F7753B-8331-A18B-3CFA-9D6C30F4062D}"/>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241DBE52-FCDF-E0AF-46A2-518AB27576CF}"/>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In the separator, there is no chemical reaction. i.e. there is no generation/consumption term in material balance equation. </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propane (C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material balance on the separator is given by:</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n</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  n</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 n</a:t>
            </a:r>
            <a:r>
              <a:rPr lang="en-US" sz="2400" baseline="-25000" dirty="0">
                <a:latin typeface="Times New Roman" panose="02020603050405020304" pitchFamily="18" charset="0"/>
                <a:cs typeface="Times New Roman" panose="02020603050405020304" pitchFamily="18" charset="0"/>
              </a:rPr>
              <a:t>9</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1000 mol = 5 mol +n</a:t>
            </a:r>
            <a:r>
              <a:rPr lang="en-US" sz="2400" baseline="-25000" dirty="0">
                <a:latin typeface="Times New Roman" panose="02020603050405020304" pitchFamily="18" charset="0"/>
                <a:cs typeface="Times New Roman" panose="02020603050405020304" pitchFamily="18" charset="0"/>
              </a:rPr>
              <a:t>9</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9</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 </a:t>
            </a:r>
            <a:r>
              <a:rPr lang="en-US" sz="2400" b="1" dirty="0">
                <a:solidFill>
                  <a:srgbClr val="7030A0"/>
                </a:solidFill>
                <a:latin typeface="Times New Roman" panose="02020603050405020304" pitchFamily="18" charset="0"/>
                <a:cs typeface="Times New Roman" panose="02020603050405020304" pitchFamily="18" charset="0"/>
              </a:rPr>
              <a:t>995 mol</a:t>
            </a:r>
          </a:p>
          <a:p>
            <a:pPr marL="0" indent="0" algn="just">
              <a:lnSpc>
                <a:spcPct val="150000"/>
              </a:lnSpc>
              <a:spcBef>
                <a:spcPts val="0"/>
              </a:spcBef>
              <a:spcAft>
                <a:spcPts val="1200"/>
              </a:spcAft>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dirty="0"/>
          </a:p>
          <a:p>
            <a:pPr marL="0" indent="0" algn="just">
              <a:lnSpc>
                <a:spcPct val="150000"/>
              </a:lnSpc>
              <a:spcBef>
                <a:spcPts val="0"/>
              </a:spcBef>
              <a:spcAft>
                <a:spcPts val="1200"/>
              </a:spcAft>
              <a:buNone/>
            </a:pPr>
            <a:endParaRPr lang="en-US" dirty="0"/>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D6F42152-6E0A-7A4A-8F1D-00A40E604CA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2FDBB0A-3B9D-0E6E-2B02-136F33ED3F9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4399D41-B3B7-65C3-ACA8-645C852C87E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44234695"/>
      </p:ext>
    </p:extLst>
  </p:cSld>
  <p:clrMapOvr>
    <a:masterClrMapping/>
  </p:clrMapOvr>
  <mc:AlternateContent xmlns:mc="http://schemas.openxmlformats.org/markup-compatibility/2006" xmlns:p14="http://schemas.microsoft.com/office/powerpoint/2010/main">
    <mc:Choice Requires="p14">
      <p:transition spd="slow" p14:dur="2000" advTm="65297"/>
    </mc:Choice>
    <mc:Fallback xmlns="">
      <p:transition spd="slow" advTm="6529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64D37-73E4-F0BE-D555-6BE7580D0E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70151D-25A6-F927-6214-70C25F2EABDF}"/>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B2796BB-E5CB-6762-E5CF-6E993CB324BA}"/>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propylene (C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material balance on the separator is given by:</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n</a:t>
            </a:r>
            <a:r>
              <a:rPr lang="en-US" sz="2400" baseline="-25000" dirty="0">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n</a:t>
            </a:r>
            <a:r>
              <a:rPr lang="en-US" sz="2400" baseline="-25000" dirty="0">
                <a:latin typeface="Times New Roman" panose="02020603050405020304" pitchFamily="18" charset="0"/>
                <a:cs typeface="Times New Roman" panose="02020603050405020304" pitchFamily="18" charset="0"/>
              </a:rPr>
              <a:t>7</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n</a:t>
            </a:r>
            <a:r>
              <a:rPr lang="en-US" sz="2400" baseline="-25000" dirty="0">
                <a:latin typeface="Times New Roman" panose="02020603050405020304" pitchFamily="18" charset="0"/>
                <a:cs typeface="Times New Roman" panose="02020603050405020304" pitchFamily="18" charset="0"/>
              </a:rPr>
              <a:t>10</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95 mol + 4.75 mol = </a:t>
            </a:r>
            <a:r>
              <a:rPr lang="en-US" sz="2400" b="1" dirty="0">
                <a:solidFill>
                  <a:srgbClr val="7030A0"/>
                </a:solidFill>
                <a:latin typeface="Times New Roman" panose="02020603050405020304" pitchFamily="18" charset="0"/>
                <a:cs typeface="Times New Roman" panose="02020603050405020304" pitchFamily="18" charset="0"/>
              </a:rPr>
              <a:t>99.75 mol</a:t>
            </a: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hydrogen molecule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material balance on the separator is expressed by:</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n</a:t>
            </a:r>
            <a:r>
              <a:rPr lang="en-US" sz="2400" baseline="-25000" dirty="0">
                <a:latin typeface="Times New Roman" panose="02020603050405020304" pitchFamily="18" charset="0"/>
                <a:cs typeface="Times New Roman" panose="02020603050405020304" pitchFamily="18" charset="0"/>
              </a:rPr>
              <a:t>5</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n</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n</a:t>
            </a:r>
            <a:r>
              <a:rPr lang="en-US" sz="2400" baseline="-25000" dirty="0">
                <a:latin typeface="Times New Roman" panose="02020603050405020304" pitchFamily="18" charset="0"/>
                <a:cs typeface="Times New Roman" panose="02020603050405020304" pitchFamily="18" charset="0"/>
              </a:rPr>
              <a:t>5</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a:t>
            </a:r>
            <a:r>
              <a:rPr lang="en-US" sz="2400" b="1" dirty="0">
                <a:solidFill>
                  <a:srgbClr val="7030A0"/>
                </a:solidFill>
                <a:latin typeface="Times New Roman" panose="02020603050405020304" pitchFamily="18" charset="0"/>
                <a:cs typeface="Times New Roman" panose="02020603050405020304" pitchFamily="18" charset="0"/>
              </a:rPr>
              <a:t>95 mol</a:t>
            </a:r>
          </a:p>
          <a:p>
            <a:pPr marL="0" indent="0">
              <a:buNone/>
            </a:pPr>
            <a:endParaRPr lang="en-US" dirty="0"/>
          </a:p>
        </p:txBody>
      </p:sp>
      <p:cxnSp>
        <p:nvCxnSpPr>
          <p:cNvPr id="4" name="Straight Connector 3">
            <a:extLst>
              <a:ext uri="{FF2B5EF4-FFF2-40B4-BE49-F238E27FC236}">
                <a16:creationId xmlns:a16="http://schemas.microsoft.com/office/drawing/2014/main" id="{71FD77E8-DECA-F5E1-209C-40617D07F4F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4F66D50-A751-D0D9-38FF-4A466749899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A22BDC6-9657-E421-9CBE-D83F7627931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38193504"/>
      </p:ext>
    </p:extLst>
  </p:cSld>
  <p:clrMapOvr>
    <a:masterClrMapping/>
  </p:clrMapOvr>
  <mc:AlternateContent xmlns:mc="http://schemas.openxmlformats.org/markup-compatibility/2006" xmlns:p14="http://schemas.microsoft.com/office/powerpoint/2010/main">
    <mc:Choice Requires="p14">
      <p:transition spd="slow" p14:dur="2000" advTm="47207"/>
    </mc:Choice>
    <mc:Fallback xmlns="">
      <p:transition spd="slow" advTm="4720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3D075-3A57-BADA-3857-9FEB07FD06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29B369-1915-8DE8-6ED0-437E6EBE874F}"/>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97FA9DB-6605-0452-4F27-0C0924E71B14}"/>
              </a:ext>
            </a:extLst>
          </p:cNvPr>
          <p:cNvSpPr>
            <a:spLocks noGrp="1"/>
          </p:cNvSpPr>
          <p:nvPr>
            <p:ph idx="1"/>
          </p:nvPr>
        </p:nvSpPr>
        <p:spPr>
          <a:xfrm>
            <a:off x="248479" y="915338"/>
            <a:ext cx="11589026" cy="517289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the moles of each component entering to the </a:t>
            </a:r>
            <a:r>
              <a:rPr lang="en-US" sz="2400" b="1" dirty="0">
                <a:solidFill>
                  <a:srgbClr val="7030A0"/>
                </a:solidFill>
                <a:latin typeface="Times New Roman" panose="02020603050405020304" pitchFamily="18" charset="0"/>
                <a:cs typeface="Times New Roman" panose="02020603050405020304" pitchFamily="18" charset="0"/>
              </a:rPr>
              <a:t>reactor</a:t>
            </a:r>
            <a:r>
              <a:rPr lang="en-US" sz="2400" dirty="0">
                <a:latin typeface="Times New Roman" panose="02020603050405020304" pitchFamily="18" charset="0"/>
                <a:cs typeface="Times New Roman" panose="02020603050405020304" pitchFamily="18" charset="0"/>
              </a:rPr>
              <a:t>, the material balance calculation is performed on the mixer.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process flow diagram of the mixer  is shown in </a:t>
            </a:r>
            <a:r>
              <a:rPr lang="en-US" sz="2400" b="1" dirty="0">
                <a:latin typeface="Times New Roman" panose="02020603050405020304" pitchFamily="18" charset="0"/>
                <a:cs typeface="Times New Roman" panose="02020603050405020304" pitchFamily="18" charset="0"/>
              </a:rPr>
              <a:t>Figure 7.9</a:t>
            </a:r>
            <a:r>
              <a:rPr lang="en-US" sz="2400" dirty="0">
                <a:latin typeface="Times New Roman" panose="02020603050405020304" pitchFamily="18" charset="0"/>
                <a:cs typeface="Times New Roman" panose="02020603050405020304" pitchFamily="18" charset="0"/>
              </a:rPr>
              <a:t>. </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14785622-E263-0073-D0E4-61FFF859898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67513B4-439C-7951-39F6-17EDDEF0A4E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FA334A5-E82E-9917-47AA-8E4DEE814DE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96E7EEDD-558C-2336-BFE4-C747D8980B27}"/>
              </a:ext>
            </a:extLst>
          </p:cNvPr>
          <p:cNvSpPr txBox="1"/>
          <p:nvPr/>
        </p:nvSpPr>
        <p:spPr>
          <a:xfrm>
            <a:off x="636106" y="5480997"/>
            <a:ext cx="7742581"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7.9 </a:t>
            </a:r>
            <a:r>
              <a:rPr lang="en-US" sz="2400" dirty="0">
                <a:latin typeface="Times New Roman" panose="02020603050405020304" pitchFamily="18" charset="0"/>
                <a:cs typeface="Times New Roman" panose="02020603050405020304" pitchFamily="18" charset="0"/>
              </a:rPr>
              <a:t>Materials balance on the separator for </a:t>
            </a:r>
            <a:r>
              <a:rPr lang="en-US" sz="2400" b="1" dirty="0">
                <a:solidFill>
                  <a:srgbClr val="7030A0"/>
                </a:solidFill>
                <a:latin typeface="Times New Roman" panose="02020603050405020304" pitchFamily="18" charset="0"/>
                <a:cs typeface="Times New Roman" panose="02020603050405020304" pitchFamily="18" charset="0"/>
              </a:rPr>
              <a:t>activity 7.1</a:t>
            </a:r>
          </a:p>
        </p:txBody>
      </p:sp>
      <p:pic>
        <p:nvPicPr>
          <p:cNvPr id="9" name="Picture 8">
            <a:extLst>
              <a:ext uri="{FF2B5EF4-FFF2-40B4-BE49-F238E27FC236}">
                <a16:creationId xmlns:a16="http://schemas.microsoft.com/office/drawing/2014/main" id="{7BA7EA36-CD9F-17D6-8FCE-C4402A885BFF}"/>
              </a:ext>
            </a:extLst>
          </p:cNvPr>
          <p:cNvPicPr>
            <a:picLocks noChangeAspect="1"/>
          </p:cNvPicPr>
          <p:nvPr/>
        </p:nvPicPr>
        <p:blipFill>
          <a:blip r:embed="rId2"/>
          <a:srcRect l="2128" t="15659" r="5385" b="7572"/>
          <a:stretch>
            <a:fillRect/>
          </a:stretch>
        </p:blipFill>
        <p:spPr>
          <a:xfrm>
            <a:off x="1302026" y="2744997"/>
            <a:ext cx="5170893" cy="2736000"/>
          </a:xfrm>
          <a:prstGeom prst="rect">
            <a:avLst/>
          </a:prstGeom>
        </p:spPr>
      </p:pic>
    </p:spTree>
    <p:extLst>
      <p:ext uri="{BB962C8B-B14F-4D97-AF65-F5344CB8AC3E}">
        <p14:creationId xmlns:p14="http://schemas.microsoft.com/office/powerpoint/2010/main" val="2696614512"/>
      </p:ext>
    </p:extLst>
  </p:cSld>
  <p:clrMapOvr>
    <a:masterClrMapping/>
  </p:clrMapOvr>
  <mc:AlternateContent xmlns:mc="http://schemas.openxmlformats.org/markup-compatibility/2006" xmlns:p14="http://schemas.microsoft.com/office/powerpoint/2010/main">
    <mc:Choice Requires="p14">
      <p:transition spd="slow" p14:dur="2000" advTm="68221"/>
    </mc:Choice>
    <mc:Fallback xmlns="">
      <p:transition spd="slow" advTm="6822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05DF6-4E7B-E054-AF75-C5BB6BEA74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E91884-3B09-EED6-FDA3-F1FB8979C35E}"/>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B29EA21-00CB-9773-FE8F-F380C5E8CC45}"/>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propane (C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material balance on the mixer is expressed by:</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n(C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  n</a:t>
            </a:r>
            <a:r>
              <a:rPr lang="en-US" sz="2400" baseline="-25000" dirty="0">
                <a:latin typeface="Times New Roman" panose="02020603050405020304" pitchFamily="18" charset="0"/>
                <a:cs typeface="Times New Roman" panose="02020603050405020304" pitchFamily="18" charset="0"/>
              </a:rPr>
              <a:t>9</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 n</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 100 mol + 995 mol =</a:t>
            </a:r>
            <a:r>
              <a:rPr lang="en-US" sz="2400" b="1" dirty="0">
                <a:solidFill>
                  <a:srgbClr val="7030A0"/>
                </a:solidFill>
                <a:latin typeface="Times New Roman" panose="02020603050405020304" pitchFamily="18" charset="0"/>
                <a:cs typeface="Times New Roman" panose="02020603050405020304" pitchFamily="18" charset="0"/>
              </a:rPr>
              <a:t>1, 095 mol</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propylene (C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material balance on the mixer is given by:</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n</a:t>
            </a:r>
            <a:r>
              <a:rPr lang="en-US" sz="2400" baseline="-25000" dirty="0">
                <a:latin typeface="Times New Roman" panose="02020603050405020304" pitchFamily="18" charset="0"/>
                <a:cs typeface="Times New Roman" panose="02020603050405020304" pitchFamily="18" charset="0"/>
              </a:rPr>
              <a:t>10</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n</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a:t>
            </a:r>
            <a:r>
              <a:rPr lang="en-US" sz="2400" b="1" dirty="0">
                <a:solidFill>
                  <a:srgbClr val="7030A0"/>
                </a:solidFill>
                <a:latin typeface="Times New Roman" panose="02020603050405020304" pitchFamily="18" charset="0"/>
                <a:cs typeface="Times New Roman" panose="02020603050405020304" pitchFamily="18" charset="0"/>
              </a:rPr>
              <a:t>4.75 mol</a:t>
            </a: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9CE99F23-181B-5EB4-C26E-BECDBCBB077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A8B7B55-9571-0292-17FF-A5BA12A7818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DCF0F49-72A4-3D7E-41C3-97DFEF9B023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34813703"/>
      </p:ext>
    </p:extLst>
  </p:cSld>
  <p:clrMapOvr>
    <a:masterClrMapping/>
  </p:clrMapOvr>
  <mc:AlternateContent xmlns:mc="http://schemas.openxmlformats.org/markup-compatibility/2006" xmlns:p14="http://schemas.microsoft.com/office/powerpoint/2010/main">
    <mc:Choice Requires="p14">
      <p:transition spd="slow" p14:dur="2000" advTm="44296"/>
    </mc:Choice>
    <mc:Fallback xmlns="">
      <p:transition spd="slow" advTm="4429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76D61-A25C-A66A-817E-4761DFDBFA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F1B473-6A6D-4866-9E44-38B175FB1647}"/>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DC8B4F7-BDF1-209B-16AD-CE8B30220865}"/>
                  </a:ext>
                </a:extLst>
              </p:cNvPr>
              <p:cNvSpPr>
                <a:spLocks noGrp="1"/>
              </p:cNvSpPr>
              <p:nvPr>
                <p:ph idx="1"/>
              </p:nvPr>
            </p:nvSpPr>
            <p:spPr>
              <a:xfrm>
                <a:off x="308113" y="854765"/>
                <a:ext cx="11658600" cy="5068955"/>
              </a:xfrm>
            </p:spPr>
            <p:txBody>
              <a:bodyPr>
                <a:normAutofit fontScale="92500"/>
              </a:bodyPr>
              <a:lstStyle/>
              <a:p>
                <a:pPr marL="0" indent="0">
                  <a:lnSpc>
                    <a:spcPct val="110000"/>
                  </a:lnSpc>
                  <a:buNone/>
                </a:pPr>
                <a:r>
                  <a:rPr lang="en-US" sz="2400" dirty="0">
                    <a:latin typeface="Times New Roman" panose="02020603050405020304" pitchFamily="18" charset="0"/>
                    <a:cs typeface="Times New Roman" panose="02020603050405020304" pitchFamily="18" charset="0"/>
                  </a:rPr>
                  <a:t>The </a:t>
                </a:r>
                <a:r>
                  <a:rPr lang="en-US" sz="2400" b="1" dirty="0">
                    <a:solidFill>
                      <a:srgbClr val="7030A0"/>
                    </a:solidFill>
                    <a:latin typeface="Times New Roman" panose="02020603050405020304" pitchFamily="18" charset="0"/>
                    <a:cs typeface="Times New Roman" panose="02020603050405020304" pitchFamily="18" charset="0"/>
                  </a:rPr>
                  <a:t>single-pass conversion (X</a:t>
                </a:r>
                <a:r>
                  <a:rPr lang="en-US" sz="2400" b="1" baseline="-25000" dirty="0">
                    <a:solidFill>
                      <a:srgbClr val="7030A0"/>
                    </a:solidFill>
                    <a:latin typeface="Times New Roman" panose="02020603050405020304" pitchFamily="18" charset="0"/>
                    <a:cs typeface="Times New Roman" panose="02020603050405020304" pitchFamily="18" charset="0"/>
                  </a:rPr>
                  <a:t>SP</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given by:</a:t>
                </a:r>
              </a:p>
              <a:p>
                <a:pPr marL="0" indent="0">
                  <a:lnSpc>
                    <a:spcPct val="11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𝑋</m:t>
                        </m:r>
                      </m:e>
                      <m:sub>
                        <m:r>
                          <a:rPr lang="en-US" sz="2400" b="0" i="1" smtClean="0">
                            <a:latin typeface="Cambria Math" panose="02040503050406030204" pitchFamily="18" charset="0"/>
                            <a:cs typeface="Times New Roman" panose="02020603050405020304" pitchFamily="18" charset="0"/>
                          </a:rPr>
                          <m:t>𝑆𝑃</m:t>
                        </m:r>
                      </m:sub>
                    </m:sSub>
                    <m:r>
                      <a:rPr lang="en-US" sz="2400" b="0" i="1" smtClean="0">
                        <a:latin typeface="Cambria Math" panose="02040503050406030204" pitchFamily="18" charset="0"/>
                        <a:cs typeface="Times New Roman" panose="02020603050405020304" pitchFamily="18" charset="0"/>
                      </a:rPr>
                      <m:t>=</m:t>
                    </m:r>
                    <m:d>
                      <m:dPr>
                        <m:ctrlPr>
                          <a:rPr lang="en-US" sz="2400" b="0" i="1" smtClean="0">
                            <a:latin typeface="Cambria Math" panose="02040503050406030204" pitchFamily="18" charset="0"/>
                            <a:cs typeface="Times New Roman" panose="02020603050405020304" pitchFamily="18" charset="0"/>
                          </a:rPr>
                        </m:ctrlPr>
                      </m:dPr>
                      <m:e>
                        <m:f>
                          <m:fPr>
                            <m:ctrlPr>
                              <a:rPr lang="en-US" sz="2400" i="1">
                                <a:latin typeface="Cambria Math" panose="02040503050406030204" pitchFamily="18" charset="0"/>
                                <a:cs typeface="Times New Roman" panose="02020603050405020304" pitchFamily="18" charset="0"/>
                              </a:rPr>
                            </m:ctrlPr>
                          </m:fPr>
                          <m:num>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rPr>
                                  <m:t>𝑛</m:t>
                                </m:r>
                              </m:e>
                              <m:sub>
                                <m:r>
                                  <a:rPr lang="en-US" sz="2400" b="0" i="1" dirty="0" smtClean="0">
                                    <a:latin typeface="Cambria Math" panose="02040503050406030204" pitchFamily="18" charset="0"/>
                                    <a:cs typeface="Times New Roman" panose="02020603050405020304" pitchFamily="18" charset="0"/>
                                  </a:rPr>
                                  <m:t>1</m:t>
                                </m:r>
                              </m:sub>
                            </m:sSub>
                            <m:r>
                              <m:rPr>
                                <m:nor/>
                              </m:rPr>
                              <a:rPr lang="en-US" sz="2400" dirty="0">
                                <a:latin typeface="Times New Roman" panose="020206030504050203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8</m:t>
                                </m:r>
                              </m:sub>
                            </m:sSub>
                            <m:r>
                              <a:rPr lang="en-US" sz="240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m:t>
                            </m:r>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rPr>
                                  <m:t>𝑛</m:t>
                                </m:r>
                              </m:e>
                              <m:sub>
                                <m:r>
                                  <a:rPr lang="en-US" sz="2400" b="0" i="1" dirty="0" smtClean="0">
                                    <a:latin typeface="Cambria Math" panose="02040503050406030204" pitchFamily="18" charset="0"/>
                                    <a:cs typeface="Times New Roman" panose="02020603050405020304" pitchFamily="18" charset="0"/>
                                  </a:rPr>
                                  <m:t>3</m:t>
                                </m:r>
                              </m:sub>
                            </m:sSub>
                            <m:r>
                              <m:rPr>
                                <m:nor/>
                              </m:rPr>
                              <a:rPr lang="en-US" sz="2400" dirty="0">
                                <a:latin typeface="Times New Roman" panose="020206030504050203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cs typeface="Times New Roman" panose="02020603050405020304" pitchFamily="18" charset="0"/>
                                  </a:rPr>
                                  <m:t>8</m:t>
                                </m:r>
                              </m:sub>
                            </m:sSub>
                            <m:r>
                              <m:rPr>
                                <m:nor/>
                              </m:rPr>
                              <a:rPr lang="en-US" sz="2400" dirty="0">
                                <a:latin typeface="Times New Roman" panose="02020603050405020304" pitchFamily="18" charset="0"/>
                                <a:cs typeface="Times New Roman" panose="02020603050405020304" pitchFamily="18" charset="0"/>
                              </a:rPr>
                              <m:t>) </m:t>
                            </m:r>
                          </m:num>
                          <m:den>
                            <m:sSub>
                              <m:sSubPr>
                                <m:ctrlPr>
                                  <a:rPr lang="en-US" sz="2400" i="1" dirty="0" smtClean="0">
                                    <a:latin typeface="Cambria Math" panose="02040503050406030204" pitchFamily="18" charset="0"/>
                                    <a:cs typeface="Times New Roman" panose="02020603050405020304" pitchFamily="18" charset="0"/>
                                  </a:rPr>
                                </m:ctrlPr>
                              </m:sSubPr>
                              <m:e>
                                <m:r>
                                  <a:rPr lang="en-US" sz="2400" b="0" i="1" dirty="0" smtClean="0">
                                    <a:latin typeface="Cambria Math" panose="02040503050406030204" pitchFamily="18" charset="0"/>
                                    <a:cs typeface="Times New Roman" panose="02020603050405020304" pitchFamily="18" charset="0"/>
                                  </a:rPr>
                                  <m:t>𝑛</m:t>
                                </m:r>
                              </m:e>
                              <m:sub>
                                <m:r>
                                  <a:rPr lang="en-US" sz="2400" b="0" i="1" dirty="0" smtClean="0">
                                    <a:latin typeface="Cambria Math" panose="02040503050406030204" pitchFamily="18" charset="0"/>
                                    <a:cs typeface="Times New Roman" panose="02020603050405020304" pitchFamily="18" charset="0"/>
                                  </a:rPr>
                                  <m:t>1</m:t>
                                </m:r>
                              </m:sub>
                            </m:sSub>
                            <m:r>
                              <m:rPr>
                                <m:nor/>
                              </m:rPr>
                              <a:rPr lang="en-US" sz="2400" dirty="0">
                                <a:latin typeface="Times New Roman" panose="020206030504050203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8</m:t>
                                </m:r>
                              </m:sub>
                            </m:sSub>
                            <m:r>
                              <m:rPr>
                                <m:nor/>
                              </m:rPr>
                              <a:rPr lang="en-US" sz="2400" dirty="0">
                                <a:latin typeface="Times New Roman" panose="02020603050405020304" pitchFamily="18" charset="0"/>
                                <a:cs typeface="Times New Roman" panose="02020603050405020304" pitchFamily="18" charset="0"/>
                              </a:rPr>
                              <m:t>) </m:t>
                            </m:r>
                          </m:den>
                        </m:f>
                      </m:e>
                    </m:d>
                    <m:r>
                      <a:rPr lang="en-US" sz="2400" b="0" i="1" dirty="0" smtClean="0">
                        <a:latin typeface="Cambria Math" panose="02040503050406030204" pitchFamily="18" charset="0"/>
                        <a:cs typeface="Times New Roman" panose="02020603050405020304" pitchFamily="18" charset="0"/>
                      </a:rPr>
                      <m:t>∗100%</m:t>
                    </m:r>
                    <m:r>
                      <a:rPr lang="en-US" sz="2400" b="0" i="0" dirty="0" smtClean="0">
                        <a:latin typeface="Cambria Math" panose="02040503050406030204" pitchFamily="18" charset="0"/>
                        <a:cs typeface="Times New Roman" panose="02020603050405020304" pitchFamily="18" charset="0"/>
                      </a:rPr>
                      <m:t>=</m:t>
                    </m:r>
                    <m:d>
                      <m:dPr>
                        <m:ctrlPr>
                          <a:rPr lang="en-US" sz="2400" b="0" i="1" dirty="0" smtClean="0">
                            <a:latin typeface="Cambria Math" panose="02040503050406030204" pitchFamily="18" charset="0"/>
                            <a:cs typeface="Times New Roman" panose="02020603050405020304" pitchFamily="18" charset="0"/>
                          </a:rPr>
                        </m:ctrlPr>
                      </m:dPr>
                      <m:e>
                        <m:f>
                          <m:fPr>
                            <m:ctrlPr>
                              <a:rPr lang="en-US" sz="2400" b="0" i="1" dirty="0" smtClean="0">
                                <a:latin typeface="Cambria Math" panose="02040503050406030204" pitchFamily="18" charset="0"/>
                                <a:cs typeface="Times New Roman" panose="02020603050405020304" pitchFamily="18" charset="0"/>
                              </a:rPr>
                            </m:ctrlPr>
                          </m:fPr>
                          <m:num>
                            <m:r>
                              <a:rPr lang="en-US" sz="2400" b="0" i="1" dirty="0" smtClean="0">
                                <a:latin typeface="Cambria Math" panose="02040503050406030204" pitchFamily="18" charset="0"/>
                                <a:cs typeface="Times New Roman" panose="02020603050405020304" pitchFamily="18" charset="0"/>
                              </a:rPr>
                              <m:t>1, 095−1, 000</m:t>
                            </m:r>
                          </m:num>
                          <m:den>
                            <m:r>
                              <a:rPr lang="en-US" sz="2400" b="0" i="1" dirty="0" smtClean="0">
                                <a:latin typeface="Cambria Math" panose="02040503050406030204" pitchFamily="18" charset="0"/>
                                <a:cs typeface="Times New Roman" panose="02020603050405020304" pitchFamily="18" charset="0"/>
                              </a:rPr>
                              <m:t>1, 095</m:t>
                            </m:r>
                          </m:den>
                        </m:f>
                      </m:e>
                    </m:d>
                    <m:r>
                      <a:rPr lang="en-US" sz="2400" b="0" i="1" dirty="0" smtClean="0">
                        <a:latin typeface="Cambria Math" panose="02040503050406030204" pitchFamily="18" charset="0"/>
                        <a:cs typeface="Times New Roman" panose="02020603050405020304" pitchFamily="18" charset="0"/>
                      </a:rPr>
                      <m:t>∗100%=</m:t>
                    </m:r>
                    <m:r>
                      <a:rPr lang="en-US" sz="2400" b="1" i="1" dirty="0" smtClean="0">
                        <a:latin typeface="Cambria Math" panose="02040503050406030204" pitchFamily="18" charset="0"/>
                        <a:cs typeface="Times New Roman" panose="02020603050405020304" pitchFamily="18" charset="0"/>
                      </a:rPr>
                      <m:t>𝟖</m:t>
                    </m:r>
                    <m:r>
                      <a:rPr lang="en-US" sz="2400" b="1" i="1" dirty="0" smtClean="0">
                        <a:latin typeface="Cambria Math" panose="02040503050406030204" pitchFamily="18" charset="0"/>
                        <a:cs typeface="Times New Roman" panose="02020603050405020304" pitchFamily="18" charset="0"/>
                      </a:rPr>
                      <m:t>.</m:t>
                    </m:r>
                    <m:r>
                      <a:rPr lang="en-US" sz="2400" b="1" i="1" dirty="0" smtClean="0">
                        <a:latin typeface="Cambria Math" panose="02040503050406030204" pitchFamily="18" charset="0"/>
                        <a:cs typeface="Times New Roman" panose="02020603050405020304" pitchFamily="18" charset="0"/>
                      </a:rPr>
                      <m:t>𝟕</m:t>
                    </m:r>
                    <m:r>
                      <a:rPr lang="en-US" sz="2400" b="1" i="1" dirty="0" smtClean="0">
                        <a:latin typeface="Cambria Math" panose="02040503050406030204" pitchFamily="18" charset="0"/>
                        <a:cs typeface="Times New Roman" panose="02020603050405020304" pitchFamily="18" charset="0"/>
                      </a:rPr>
                      <m:t>%</m:t>
                    </m:r>
                  </m:oMath>
                </a14:m>
                <a:r>
                  <a:rPr lang="en-US" sz="2400" b="1" dirty="0">
                    <a:latin typeface="Times New Roman" panose="02020603050405020304" pitchFamily="18" charset="0"/>
                    <a:cs typeface="Times New Roman" panose="02020603050405020304" pitchFamily="18" charset="0"/>
                  </a:rPr>
                  <a:t> </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Moles of recycled(</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 n</a:t>
                </a:r>
                <a:r>
                  <a:rPr lang="en-US" sz="2400" baseline="-25000" dirty="0">
                    <a:latin typeface="Times New Roman" panose="02020603050405020304" pitchFamily="18" charset="0"/>
                    <a:cs typeface="Times New Roman" panose="02020603050405020304" pitchFamily="18" charset="0"/>
                  </a:rPr>
                  <a:t>9</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 n</a:t>
                </a:r>
                <a:r>
                  <a:rPr lang="en-US" sz="2400" baseline="-25000" dirty="0">
                    <a:latin typeface="Times New Roman" panose="02020603050405020304" pitchFamily="18" charset="0"/>
                    <a:cs typeface="Times New Roman" panose="02020603050405020304" pitchFamily="18" charset="0"/>
                  </a:rPr>
                  <a:t>10</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995 mol + 4.75 mol = </a:t>
                </a:r>
                <a:r>
                  <a:rPr lang="en-US" sz="2400" b="1" dirty="0">
                    <a:solidFill>
                      <a:srgbClr val="7030A0"/>
                    </a:solidFill>
                    <a:latin typeface="Times New Roman" panose="02020603050405020304" pitchFamily="18" charset="0"/>
                    <a:cs typeface="Times New Roman" panose="02020603050405020304" pitchFamily="18" charset="0"/>
                  </a:rPr>
                  <a:t>999.75 mol </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 1, 000 mol</a:t>
                </a: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r>
                  <a:rPr lang="en-US" sz="2400" b="1" dirty="0">
                    <a:solidFill>
                      <a:srgbClr val="7030A0"/>
                    </a:solidFill>
                    <a:latin typeface="Times New Roman" panose="02020603050405020304" pitchFamily="18" charset="0"/>
                    <a:cs typeface="Times New Roman" panose="02020603050405020304" pitchFamily="18" charset="0"/>
                  </a:rPr>
                  <a:t>Moles of fresh feed (n</a:t>
                </a:r>
                <a:r>
                  <a:rPr lang="en-US" sz="2400" b="1" baseline="-25000" dirty="0">
                    <a:solidFill>
                      <a:srgbClr val="7030A0"/>
                    </a:solidFill>
                    <a:latin typeface="Times New Roman" panose="02020603050405020304" pitchFamily="18" charset="0"/>
                    <a:cs typeface="Times New Roman" panose="02020603050405020304" pitchFamily="18" charset="0"/>
                  </a:rPr>
                  <a:t>FF</a:t>
                </a:r>
                <a:r>
                  <a:rPr lang="en-US" sz="2400" b="1" dirty="0">
                    <a:solidFill>
                      <a:srgbClr val="7030A0"/>
                    </a:solidFill>
                    <a:latin typeface="Times New Roman" panose="02020603050405020304" pitchFamily="18" charset="0"/>
                    <a:cs typeface="Times New Roman" panose="02020603050405020304" pitchFamily="18" charset="0"/>
                  </a:rPr>
                  <a:t>) = 100 mol</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moles ratio of recycled to fresh feed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FF</a:t>
                </a:r>
                <a:r>
                  <a:rPr lang="en-US" sz="2400" dirty="0">
                    <a:latin typeface="Times New Roman" panose="02020603050405020304" pitchFamily="18" charset="0"/>
                    <a:cs typeface="Times New Roman" panose="02020603050405020304" pitchFamily="18" charset="0"/>
                  </a:rPr>
                  <a:t>) is given by:</a:t>
                </a:r>
              </a:p>
              <a:p>
                <a:pPr marL="0" indent="0" algn="just">
                  <a:lnSpc>
                    <a:spcPct val="110000"/>
                  </a:lnSpc>
                  <a:spcBef>
                    <a:spcPts val="0"/>
                  </a:spcBef>
                  <a:spcAft>
                    <a:spcPts val="1200"/>
                  </a:spcAft>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𝑅</m:t>
                            </m:r>
                          </m:sub>
                        </m:sSub>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𝐹𝐹</m:t>
                            </m:r>
                          </m:sub>
                        </m:sSub>
                      </m:den>
                    </m:f>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rPr>
                              <m:t>𝑛</m:t>
                            </m:r>
                          </m:e>
                          <m:sub>
                            <m:r>
                              <a:rPr lang="en-US" sz="2400" i="1" dirty="0">
                                <a:latin typeface="Cambria Math" panose="02040503050406030204" pitchFamily="18" charset="0"/>
                                <a:cs typeface="Times New Roman" panose="02020603050405020304" pitchFamily="18" charset="0"/>
                              </a:rPr>
                              <m:t>9</m:t>
                            </m:r>
                          </m:sub>
                        </m:sSub>
                        <m:r>
                          <m:rPr>
                            <m:nor/>
                          </m:rPr>
                          <a:rPr lang="en-US" sz="2400" dirty="0">
                            <a:latin typeface="Times New Roman" panose="020206030504050203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8</m:t>
                            </m:r>
                          </m:sub>
                        </m:sSub>
                        <m:r>
                          <a:rPr lang="en-US" sz="2400">
                            <a:latin typeface="Cambria Math" panose="02040503050406030204" pitchFamily="18" charset="0"/>
                            <a:cs typeface="Times New Roman" panose="02020603050405020304" pitchFamily="18" charset="0"/>
                          </a:rPr>
                          <m:t>)+</m:t>
                        </m:r>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rPr>
                              <m:t>𝑛</m:t>
                            </m:r>
                          </m:e>
                          <m:sub>
                            <m:r>
                              <a:rPr lang="en-US" sz="2400" i="1" dirty="0">
                                <a:latin typeface="Cambria Math" panose="02040503050406030204" pitchFamily="18" charset="0"/>
                                <a:cs typeface="Times New Roman" panose="02020603050405020304" pitchFamily="18" charset="0"/>
                              </a:rPr>
                              <m:t>10</m:t>
                            </m:r>
                          </m:sub>
                        </m:sSub>
                        <m:r>
                          <m:rPr>
                            <m:nor/>
                          </m:rPr>
                          <a:rPr lang="en-US" sz="2400" dirty="0">
                            <a:latin typeface="Times New Roman" panose="020206030504050203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6</m:t>
                            </m:r>
                          </m:sub>
                        </m:sSub>
                        <m:r>
                          <m:rPr>
                            <m:nor/>
                          </m:rPr>
                          <a:rPr lang="en-US" sz="2400" dirty="0">
                            <a:latin typeface="Times New Roman" panose="02020603050405020304" pitchFamily="18" charset="0"/>
                            <a:cs typeface="Times New Roman" panose="02020603050405020304" pitchFamily="18" charset="0"/>
                          </a:rPr>
                          <m:t>) </m:t>
                        </m:r>
                      </m:num>
                      <m:den>
                        <m:r>
                          <m:rPr>
                            <m:nor/>
                          </m:rPr>
                          <a:rPr lang="en-US" sz="2400" dirty="0">
                            <a:latin typeface="Times New Roman" panose="02020603050405020304" pitchFamily="18" charset="0"/>
                            <a:cs typeface="Times New Roman" panose="02020603050405020304" pitchFamily="18" charset="0"/>
                          </a:rPr>
                          <m:t>n</m:t>
                        </m:r>
                        <m:r>
                          <m:rPr>
                            <m:nor/>
                          </m:rPr>
                          <a:rPr lang="en-US" sz="2400" dirty="0">
                            <a:latin typeface="Times New Roman" panose="020206030504050203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8</m:t>
                            </m:r>
                          </m:sub>
                        </m:sSub>
                        <m:r>
                          <m:rPr>
                            <m:nor/>
                          </m:rPr>
                          <a:rPr lang="en-US" sz="2400" dirty="0">
                            <a:latin typeface="Times New Roman" panose="02020603050405020304" pitchFamily="18" charset="0"/>
                            <a:cs typeface="Times New Roman" panose="02020603050405020304" pitchFamily="18" charset="0"/>
                          </a:rPr>
                          <m:t>) </m:t>
                        </m:r>
                      </m:den>
                    </m:f>
                    <m:r>
                      <a:rPr lang="en-US" sz="240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1, 000</m:t>
                        </m:r>
                      </m:num>
                      <m:den>
                        <m:r>
                          <a:rPr lang="en-US" sz="2400" i="1">
                            <a:latin typeface="Cambria Math" panose="02040503050406030204" pitchFamily="18" charset="0"/>
                            <a:cs typeface="Times New Roman" panose="02020603050405020304" pitchFamily="18" charset="0"/>
                          </a:rPr>
                          <m:t>100</m:t>
                        </m:r>
                      </m:den>
                    </m:f>
                    <m:r>
                      <a:rPr lang="en-US" sz="2400">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𝟏𝟎</m:t>
                    </m:r>
                  </m:oMath>
                </a14:m>
                <a:r>
                  <a:rPr lang="en-US" sz="2400" b="1" dirty="0">
                    <a:solidFill>
                      <a:srgbClr val="7030A0"/>
                    </a:solidFill>
                    <a:latin typeface="Times New Roman" panose="02020603050405020304" pitchFamily="18" charset="0"/>
                    <a:cs typeface="Times New Roman" panose="02020603050405020304" pitchFamily="18" charset="0"/>
                  </a:rPr>
                  <a:t> </a:t>
                </a:r>
              </a:p>
              <a:p>
                <a:pPr marL="0" indent="0">
                  <a:lnSpc>
                    <a:spcPct val="150000"/>
                  </a:lnSpc>
                  <a:buNone/>
                </a:pPr>
                <a:r>
                  <a:rPr lang="en-US" sz="2400" dirty="0">
                    <a:latin typeface="Times New Roman" panose="02020603050405020304" pitchFamily="18" charset="0"/>
                    <a:cs typeface="Times New Roman" panose="02020603050405020304" pitchFamily="18" charset="0"/>
                  </a:rPr>
                  <a:t>The recycle ratio is very large since the single-pass conversion is very small.</a:t>
                </a: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0DC8B4F7-BDF1-209B-16AD-CE8B30220865}"/>
                  </a:ext>
                </a:extLst>
              </p:cNvPr>
              <p:cNvSpPr>
                <a:spLocks noGrp="1" noRot="1" noChangeAspect="1" noMove="1" noResize="1" noEditPoints="1" noAdjustHandles="1" noChangeArrowheads="1" noChangeShapeType="1" noTextEdit="1"/>
              </p:cNvSpPr>
              <p:nvPr>
                <p:ph idx="1"/>
              </p:nvPr>
            </p:nvSpPr>
            <p:spPr>
              <a:xfrm>
                <a:off x="308113" y="854765"/>
                <a:ext cx="11658600" cy="5068955"/>
              </a:xfrm>
              <a:blipFill>
                <a:blip r:embed="rId2"/>
                <a:stretch>
                  <a:fillRect l="-680" t="-72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8DE6727-D28D-E4DF-382D-3EA7F8AB917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20F45BD-0E66-6E7E-4205-4D628B9BD9F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09020E4-D829-F1BD-376C-93DDDBC750A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67760075"/>
      </p:ext>
    </p:extLst>
  </p:cSld>
  <p:clrMapOvr>
    <a:masterClrMapping/>
  </p:clrMapOvr>
  <mc:AlternateContent xmlns:mc="http://schemas.openxmlformats.org/markup-compatibility/2006" xmlns:p14="http://schemas.microsoft.com/office/powerpoint/2010/main">
    <mc:Choice Requires="p14">
      <p:transition spd="slow" p14:dur="2000" advTm="82369"/>
    </mc:Choice>
    <mc:Fallback xmlns="">
      <p:transition spd="slow" advTm="8236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4175D-66E4-F9DC-77FB-8CC3CEBA0D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CF3B5B-BBE1-B4BB-B71B-95DAE021DFE8}"/>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0D7F335-E66F-C9AE-4933-2C7A44D291A3}"/>
              </a:ext>
            </a:extLst>
          </p:cNvPr>
          <p:cNvSpPr>
            <a:spLocks noGrp="1"/>
          </p:cNvSpPr>
          <p:nvPr>
            <p:ph idx="1"/>
          </p:nvPr>
        </p:nvSpPr>
        <p:spPr>
          <a:xfrm>
            <a:off x="308113" y="854765"/>
            <a:ext cx="11658600" cy="5068955"/>
          </a:xfrm>
        </p:spPr>
        <p:txBody>
          <a:bodyPr>
            <a:normAutofit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overall material balances in mass units are summarized as follows:</a:t>
            </a:r>
          </a:p>
          <a:p>
            <a:pPr marL="0" indent="0">
              <a:lnSpc>
                <a:spcPct val="150000"/>
              </a:lnSpc>
              <a:buNone/>
            </a:pPr>
            <a:r>
              <a:rPr lang="en-US" sz="2400" b="1" dirty="0">
                <a:latin typeface="Times New Roman" panose="02020603050405020304" pitchFamily="18" charset="0"/>
                <a:cs typeface="Times New Roman" panose="02020603050405020304" pitchFamily="18" charset="0"/>
              </a:rPr>
              <a:t>The input stream: </a:t>
            </a:r>
          </a:p>
          <a:p>
            <a:pPr marL="0" indent="0">
              <a:lnSpc>
                <a:spcPct val="150000"/>
              </a:lnSpc>
              <a:buNone/>
            </a:pPr>
            <a:r>
              <a:rPr lang="en-US" sz="2400" dirty="0">
                <a:latin typeface="Times New Roman" panose="02020603050405020304" pitchFamily="18" charset="0"/>
                <a:cs typeface="Times New Roman" panose="02020603050405020304" pitchFamily="18" charset="0"/>
              </a:rPr>
              <a:t>n(C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 100 mol; 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 44 g/mol; </a:t>
            </a:r>
            <a:r>
              <a:rPr lang="en-US" sz="2400" b="1" dirty="0">
                <a:solidFill>
                  <a:srgbClr val="002060"/>
                </a:solidFill>
                <a:latin typeface="Times New Roman" panose="02020603050405020304" pitchFamily="18" charset="0"/>
                <a:cs typeface="Times New Roman" panose="02020603050405020304" pitchFamily="18" charset="0"/>
              </a:rPr>
              <a:t>m = n*M</a:t>
            </a:r>
            <a:r>
              <a:rPr lang="en-US" sz="2400" b="1" baseline="-25000" dirty="0">
                <a:solidFill>
                  <a:srgbClr val="002060"/>
                </a:solidFill>
                <a:latin typeface="Times New Roman" panose="02020603050405020304" pitchFamily="18" charset="0"/>
                <a:cs typeface="Times New Roman" panose="02020603050405020304" pitchFamily="18" charset="0"/>
              </a:rPr>
              <a:t>w</a:t>
            </a:r>
            <a:r>
              <a:rPr lang="en-US" sz="2400" b="1" dirty="0">
                <a:solidFill>
                  <a:srgbClr val="002060"/>
                </a:solidFill>
                <a:latin typeface="Times New Roman" panose="02020603050405020304" pitchFamily="18" charset="0"/>
                <a:cs typeface="Times New Roman" panose="02020603050405020304" pitchFamily="18" charset="0"/>
              </a:rPr>
              <a:t> = 100 mol *44 g/mol = 4, 400 g</a:t>
            </a:r>
          </a:p>
          <a:p>
            <a:pPr marL="0" indent="0">
              <a:lnSpc>
                <a:spcPct val="150000"/>
              </a:lnSpc>
              <a:buNone/>
            </a:pPr>
            <a:r>
              <a:rPr lang="en-US" sz="2400" b="1" dirty="0">
                <a:latin typeface="Times New Roman" panose="02020603050405020304" pitchFamily="18" charset="0"/>
                <a:cs typeface="Times New Roman" panose="02020603050405020304" pitchFamily="18" charset="0"/>
              </a:rPr>
              <a:t>Output stream:</a:t>
            </a:r>
          </a:p>
          <a:p>
            <a:pPr marL="0" indent="0">
              <a:lnSpc>
                <a:spcPct val="150000"/>
              </a:lnSpc>
              <a:buNone/>
            </a:pPr>
            <a:r>
              <a:rPr lang="en-US" sz="2400" dirty="0">
                <a:latin typeface="Times New Roman" panose="02020603050405020304" pitchFamily="18" charset="0"/>
                <a:cs typeface="Times New Roman" panose="02020603050405020304" pitchFamily="18" charset="0"/>
              </a:rPr>
              <a:t> n</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 5 mol; </a:t>
            </a:r>
            <a:r>
              <a:rPr lang="en-US" sz="2400" b="1" dirty="0">
                <a:solidFill>
                  <a:srgbClr val="7030A0"/>
                </a:solidFill>
                <a:latin typeface="Times New Roman" panose="02020603050405020304" pitchFamily="18" charset="0"/>
                <a:cs typeface="Times New Roman" panose="02020603050405020304" pitchFamily="18" charset="0"/>
              </a:rPr>
              <a:t>m</a:t>
            </a:r>
            <a:r>
              <a:rPr lang="en-US" sz="2400" b="1" baseline="-25000" dirty="0">
                <a:solidFill>
                  <a:srgbClr val="7030A0"/>
                </a:solidFill>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n</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 5 mol *44 g/mol </a:t>
            </a:r>
            <a:r>
              <a:rPr lang="en-US" sz="2400" b="1" dirty="0">
                <a:latin typeface="Times New Roman" panose="02020603050405020304" pitchFamily="18" charset="0"/>
                <a:cs typeface="Times New Roman" panose="02020603050405020304" pitchFamily="18" charset="0"/>
              </a:rPr>
              <a:t>= 220 g</a:t>
            </a:r>
          </a:p>
          <a:p>
            <a:pPr marL="0" indent="0">
              <a:lnSpc>
                <a:spcPct val="150000"/>
              </a:lnSpc>
              <a:buNone/>
            </a:pPr>
            <a:r>
              <a:rPr lang="en-US" sz="2400" dirty="0">
                <a:latin typeface="Times New Roman" panose="02020603050405020304" pitchFamily="18" charset="0"/>
                <a:cs typeface="Times New Roman" panose="02020603050405020304" pitchFamily="18" charset="0"/>
              </a:rPr>
              <a:t> n</a:t>
            </a:r>
            <a:r>
              <a:rPr lang="en-US" sz="2400" baseline="-25000" dirty="0">
                <a:latin typeface="Times New Roman" panose="02020603050405020304" pitchFamily="18" charset="0"/>
                <a:cs typeface="Times New Roman" panose="02020603050405020304" pitchFamily="18" charset="0"/>
              </a:rPr>
              <a:t>7</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95 mol; 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42 g/mol; </a:t>
            </a:r>
            <a:r>
              <a:rPr lang="en-US" sz="2400" b="1" dirty="0">
                <a:solidFill>
                  <a:srgbClr val="7030A0"/>
                </a:solidFill>
                <a:latin typeface="Times New Roman" panose="02020603050405020304" pitchFamily="18" charset="0"/>
                <a:cs typeface="Times New Roman" panose="02020603050405020304" pitchFamily="18" charset="0"/>
              </a:rPr>
              <a:t>m</a:t>
            </a:r>
            <a:r>
              <a:rPr lang="en-US" sz="2400" b="1" baseline="-25000" dirty="0">
                <a:solidFill>
                  <a:srgbClr val="7030A0"/>
                </a:solidFill>
                <a:latin typeface="Times New Roman" panose="02020603050405020304" pitchFamily="18" charset="0"/>
                <a:cs typeface="Times New Roman" panose="02020603050405020304" pitchFamily="18" charset="0"/>
              </a:rPr>
              <a:t>7</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n</a:t>
            </a:r>
            <a:r>
              <a:rPr lang="en-US" sz="2400" baseline="-25000" dirty="0">
                <a:latin typeface="Times New Roman" panose="02020603050405020304" pitchFamily="18" charset="0"/>
                <a:cs typeface="Times New Roman" panose="02020603050405020304" pitchFamily="18" charset="0"/>
              </a:rPr>
              <a:t>7</a:t>
            </a: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 95 mol *42 g/mol </a:t>
            </a:r>
            <a:r>
              <a:rPr lang="en-US" sz="2400" b="1" dirty="0">
                <a:latin typeface="Times New Roman" panose="02020603050405020304" pitchFamily="18" charset="0"/>
                <a:cs typeface="Times New Roman" panose="02020603050405020304" pitchFamily="18" charset="0"/>
              </a:rPr>
              <a:t>= 3, 990 g</a:t>
            </a:r>
          </a:p>
          <a:p>
            <a:pPr marL="0" indent="0">
              <a:lnSpc>
                <a:spcPct val="150000"/>
              </a:lnSpc>
              <a:buNone/>
            </a:pP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95 mol; 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2 g/mol; </a:t>
            </a:r>
            <a:r>
              <a:rPr lang="en-US" sz="2400" b="1" dirty="0">
                <a:solidFill>
                  <a:srgbClr val="7030A0"/>
                </a:solidFill>
                <a:latin typeface="Times New Roman" panose="02020603050405020304" pitchFamily="18" charset="0"/>
                <a:cs typeface="Times New Roman" panose="02020603050405020304" pitchFamily="18" charset="0"/>
              </a:rPr>
              <a:t>m</a:t>
            </a:r>
            <a:r>
              <a:rPr lang="en-US" sz="2400" b="1" baseline="-25000" dirty="0">
                <a:solidFill>
                  <a:srgbClr val="7030A0"/>
                </a:solidFill>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n</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 95 mol *2 g/mol </a:t>
            </a:r>
            <a:r>
              <a:rPr lang="en-US" sz="2400" b="1" dirty="0">
                <a:latin typeface="Times New Roman" panose="02020603050405020304" pitchFamily="18" charset="0"/>
                <a:cs typeface="Times New Roman" panose="02020603050405020304" pitchFamily="18" charset="0"/>
              </a:rPr>
              <a:t>= 190 g</a:t>
            </a:r>
          </a:p>
          <a:p>
            <a:pPr marL="0" indent="0">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Total output mass = 4, 400 g</a:t>
            </a:r>
          </a:p>
        </p:txBody>
      </p:sp>
      <p:cxnSp>
        <p:nvCxnSpPr>
          <p:cNvPr id="4" name="Straight Connector 3">
            <a:extLst>
              <a:ext uri="{FF2B5EF4-FFF2-40B4-BE49-F238E27FC236}">
                <a16:creationId xmlns:a16="http://schemas.microsoft.com/office/drawing/2014/main" id="{593316B5-1F84-903E-C8CE-A19AFDF34B5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33EA9C1-8A1E-278A-CFA0-2E897FA0C5C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DB9F1B3-74F4-70FE-1726-FF964E6522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10422871"/>
      </p:ext>
    </p:extLst>
  </p:cSld>
  <p:clrMapOvr>
    <a:masterClrMapping/>
  </p:clrMapOvr>
  <mc:AlternateContent xmlns:mc="http://schemas.openxmlformats.org/markup-compatibility/2006" xmlns:p14="http://schemas.microsoft.com/office/powerpoint/2010/main">
    <mc:Choice Requires="p14">
      <p:transition spd="slow" p14:dur="2000" advTm="113683"/>
    </mc:Choice>
    <mc:Fallback xmlns="">
      <p:transition spd="slow" advTm="1136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8CD2C-B04F-F546-1C3E-BF6772E3C52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DB8603-4969-D526-50E8-E9C9BC94AB52}"/>
              </a:ext>
            </a:extLst>
          </p:cNvPr>
          <p:cNvSpPr>
            <a:spLocks noGrp="1"/>
          </p:cNvSpPr>
          <p:nvPr>
            <p:ph idx="1"/>
          </p:nvPr>
        </p:nvSpPr>
        <p:spPr>
          <a:xfrm>
            <a:off x="258417" y="874643"/>
            <a:ext cx="11579087" cy="5049077"/>
          </a:xfrm>
        </p:spPr>
        <p:txBody>
          <a:bodyPr>
            <a:normAutofit fontScale="92500"/>
          </a:bodyPr>
          <a:lstStyle/>
          <a:p>
            <a:pPr marL="0" lvl="0" indent="0" algn="just">
              <a:lnSpc>
                <a:spcPct val="150000"/>
              </a:lnSpc>
              <a:spcBef>
                <a:spcPts val="0"/>
              </a:spcBef>
              <a:spcAft>
                <a:spcPts val="1200"/>
              </a:spcAft>
              <a:buNone/>
            </a:pPr>
            <a:r>
              <a:rPr lang="en-US" sz="2600" b="1" dirty="0">
                <a:latin typeface="Times New Roman" panose="02020603050405020304" pitchFamily="18" charset="0"/>
                <a:cs typeface="Times New Roman" panose="02020603050405020304" pitchFamily="18" charset="0"/>
              </a:rPr>
              <a:t>Purge: </a:t>
            </a:r>
            <a:r>
              <a:rPr lang="en-US" sz="2600" dirty="0">
                <a:latin typeface="Times New Roman" panose="02020603050405020304" pitchFamily="18" charset="0"/>
                <a:cs typeface="Times New Roman" panose="02020603050405020304" pitchFamily="18" charset="0"/>
              </a:rPr>
              <a:t>It refers to a stream is released to remove an accumulation of inert/unwanted material that will build up in the recycle stream</a:t>
            </a:r>
            <a:r>
              <a:rPr lang="en-US" sz="2600" b="1" dirty="0">
                <a:solidFill>
                  <a:srgbClr val="7030A0"/>
                </a:solidFill>
                <a:latin typeface="Times New Roman" panose="02020603050405020304" pitchFamily="18" charset="0"/>
                <a:cs typeface="Times New Roman" pitchFamily="18" charset="0"/>
              </a:rPr>
              <a:t> (Coulson &amp; Richardson’s, 1999, pg. 52-53)</a:t>
            </a:r>
            <a:r>
              <a:rPr lang="en-US" sz="2600" dirty="0">
                <a:latin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200"/>
              </a:spcAft>
              <a:buNone/>
            </a:pPr>
            <a:r>
              <a:rPr lang="en-US" sz="2600" dirty="0">
                <a:latin typeface="Times New Roman" panose="02020603050405020304" pitchFamily="18" charset="0"/>
                <a:cs typeface="Times New Roman" panose="02020603050405020304" pitchFamily="18" charset="0"/>
              </a:rPr>
              <a:t>A purge system is a mechanism used to remove a portion of material from a process to control concentrations, prevent buildup of undesired components in the process recycle stream, or maintain system performance.</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It helps to ensure that the process operates within optimal conditions by removing excess materials, and mitigate risks associated with hazardous materials that could accumulate in the system.</a:t>
            </a: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52D48F59-09DA-FEB5-952C-F79CCBB5F26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8456F23-4A63-A24C-2EBF-C90F61BF4CB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95DE2CB-14D4-9027-BB13-B454BFECAE3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8" name="Title 7">
            <a:extLst>
              <a:ext uri="{FF2B5EF4-FFF2-40B4-BE49-F238E27FC236}">
                <a16:creationId xmlns:a16="http://schemas.microsoft.com/office/drawing/2014/main" id="{B7BAAB92-7BEB-AF1B-A794-23A8944DF623}"/>
              </a:ext>
            </a:extLst>
          </p:cNvPr>
          <p:cNvSpPr>
            <a:spLocks noGrp="1"/>
          </p:cNvSpPr>
          <p:nvPr>
            <p:ph type="title"/>
          </p:nvPr>
        </p:nvSpPr>
        <p:spPr>
          <a:xfrm>
            <a:off x="636104" y="218662"/>
            <a:ext cx="11201400" cy="370266"/>
          </a:xfrm>
        </p:spPr>
        <p:txBody>
          <a:bodyPr>
            <a:noAutofit/>
          </a:bodyPr>
          <a:lstStyle/>
          <a:p>
            <a:r>
              <a:rPr lang="en-US" altLang="en-US" sz="3200" b="1" dirty="0">
                <a:solidFill>
                  <a:srgbClr val="7030A0"/>
                </a:solidFill>
                <a:latin typeface="Times New Roman" panose="02020603050405020304" pitchFamily="18" charset="0"/>
                <a:cs typeface="Times New Roman" panose="02020603050405020304" pitchFamily="18" charset="0"/>
              </a:rPr>
              <a:t>7.3. Material balances for multiple systems with purge stream</a:t>
            </a:r>
            <a:endParaRPr lang="en-US" sz="3200" dirty="0"/>
          </a:p>
        </p:txBody>
      </p:sp>
    </p:spTree>
    <p:extLst>
      <p:ext uri="{BB962C8B-B14F-4D97-AF65-F5344CB8AC3E}">
        <p14:creationId xmlns:p14="http://schemas.microsoft.com/office/powerpoint/2010/main" val="1614828558"/>
      </p:ext>
    </p:extLst>
  </p:cSld>
  <p:clrMapOvr>
    <a:masterClrMapping/>
  </p:clrMapOvr>
  <mc:AlternateContent xmlns:mc="http://schemas.openxmlformats.org/markup-compatibility/2006" xmlns:p14="http://schemas.microsoft.com/office/powerpoint/2010/main">
    <mc:Choice Requires="p14">
      <p:transition spd="slow" p14:dur="2000" advTm="60853"/>
    </mc:Choice>
    <mc:Fallback xmlns="">
      <p:transition spd="slow" advTm="6085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87A678-6F66-711D-F766-0C4BAC5E06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A94C3B-25C2-7EFB-FB3B-4A7FAC65B2FE}"/>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ABAACA8-7DC8-DF6C-97B9-00671F1877D4}"/>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process flow sheet of multiple systems with a purge stream and boundary line is shown in </a:t>
            </a:r>
            <a:r>
              <a:rPr lang="en-US" sz="2400" b="1" dirty="0">
                <a:latin typeface="Times New Roman" panose="02020603050405020304" pitchFamily="18" charset="0"/>
                <a:cs typeface="Times New Roman" panose="02020603050405020304" pitchFamily="18" charset="0"/>
              </a:rPr>
              <a:t>Figure 7.10</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300-305).</a:t>
            </a:r>
            <a:endParaRPr lang="en-US" sz="2400" b="1"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b="1" dirty="0">
              <a:highlight>
                <a:srgbClr val="FFFF00"/>
              </a:highlight>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E603A056-D1EE-ADCD-288F-D83D410A25C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C598B6E-41F1-7C64-B87B-A00A57BE9A3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85786AD-5E22-9519-A072-B522E410EEF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5C163544-123F-E618-3EE4-E36E3A605C18}"/>
              </a:ext>
            </a:extLst>
          </p:cNvPr>
          <p:cNvSpPr txBox="1"/>
          <p:nvPr/>
        </p:nvSpPr>
        <p:spPr>
          <a:xfrm>
            <a:off x="1345096" y="5409162"/>
            <a:ext cx="7421218"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7.10 </a:t>
            </a:r>
            <a:r>
              <a:rPr lang="en-US" sz="2400" dirty="0">
                <a:latin typeface="Times New Roman" panose="02020603050405020304" pitchFamily="18" charset="0"/>
                <a:cs typeface="Times New Roman" panose="02020603050405020304" pitchFamily="18" charset="0"/>
              </a:rPr>
              <a:t> Multiple systems with a purge stream  </a:t>
            </a:r>
          </a:p>
        </p:txBody>
      </p:sp>
      <p:pic>
        <p:nvPicPr>
          <p:cNvPr id="13" name="Picture 12">
            <a:extLst>
              <a:ext uri="{FF2B5EF4-FFF2-40B4-BE49-F238E27FC236}">
                <a16:creationId xmlns:a16="http://schemas.microsoft.com/office/drawing/2014/main" id="{C3D4DE2B-3255-5C78-8ECE-4B29D05D3AEF}"/>
              </a:ext>
            </a:extLst>
          </p:cNvPr>
          <p:cNvPicPr>
            <a:picLocks noChangeAspect="1"/>
          </p:cNvPicPr>
          <p:nvPr/>
        </p:nvPicPr>
        <p:blipFill>
          <a:blip r:embed="rId2"/>
          <a:srcRect l="7028" t="13330" r="6148" b="11090"/>
          <a:stretch>
            <a:fillRect/>
          </a:stretch>
        </p:blipFill>
        <p:spPr>
          <a:xfrm>
            <a:off x="354496" y="2078744"/>
            <a:ext cx="10687064" cy="3240000"/>
          </a:xfrm>
          <a:prstGeom prst="rect">
            <a:avLst/>
          </a:prstGeom>
        </p:spPr>
      </p:pic>
    </p:spTree>
    <p:extLst>
      <p:ext uri="{BB962C8B-B14F-4D97-AF65-F5344CB8AC3E}">
        <p14:creationId xmlns:p14="http://schemas.microsoft.com/office/powerpoint/2010/main" val="1370769661"/>
      </p:ext>
    </p:extLst>
  </p:cSld>
  <p:clrMapOvr>
    <a:masterClrMapping/>
  </p:clrMapOvr>
  <mc:AlternateContent xmlns:mc="http://schemas.openxmlformats.org/markup-compatibility/2006" xmlns:p14="http://schemas.microsoft.com/office/powerpoint/2010/main">
    <mc:Choice Requires="p14">
      <p:transition spd="slow" p14:dur="2000" advTm="125809"/>
    </mc:Choice>
    <mc:Fallback xmlns="">
      <p:transition spd="slow" advTm="12580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2D4FF-45F9-64E0-8725-692C89AB4E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1F7827-5564-8F56-5B73-D2781D32CFBC}"/>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D44681B3-9C85-69CF-27E1-6A8B15343406}"/>
              </a:ext>
            </a:extLst>
          </p:cNvPr>
          <p:cNvSpPr>
            <a:spLocks noGrp="1"/>
          </p:cNvSpPr>
          <p:nvPr>
            <p:ph idx="1"/>
          </p:nvPr>
        </p:nvSpPr>
        <p:spPr>
          <a:xfrm>
            <a:off x="500269" y="971450"/>
            <a:ext cx="11337235" cy="4952270"/>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b="1" dirty="0" err="1">
                <a:solidFill>
                  <a:srgbClr val="7030A0"/>
                </a:solidFill>
                <a:latin typeface="Times New Roman" panose="02020603050405020304" pitchFamily="18" charset="0"/>
                <a:cs typeface="Times New Roman" panose="02020603050405020304" pitchFamily="18" charset="0"/>
              </a:rPr>
              <a:t>n</a:t>
            </a:r>
            <a:r>
              <a:rPr lang="en-US" sz="2400" b="1" baseline="-25000" dirty="0" err="1">
                <a:solidFill>
                  <a:srgbClr val="7030A0"/>
                </a:solidFill>
                <a:latin typeface="Times New Roman" panose="02020603050405020304" pitchFamily="18" charset="0"/>
                <a:cs typeface="Times New Roman" panose="02020603050405020304" pitchFamily="18" charset="0"/>
              </a:rPr>
              <a:t>FF</a:t>
            </a:r>
            <a:r>
              <a:rPr lang="en-US" sz="2400" dirty="0">
                <a:latin typeface="Times New Roman" panose="02020603050405020304" pitchFamily="18" charset="0"/>
                <a:cs typeface="Times New Roman" panose="02020603050405020304" pitchFamily="18" charset="0"/>
              </a:rPr>
              <a:t> is moles of limiting  reactant in the fresh feed, </a:t>
            </a:r>
            <a:r>
              <a:rPr lang="en-US" sz="2400" b="1" dirty="0" err="1">
                <a:solidFill>
                  <a:srgbClr val="7030A0"/>
                </a:solidFill>
                <a:latin typeface="Times New Roman" panose="02020603050405020304" pitchFamily="18" charset="0"/>
                <a:cs typeface="Times New Roman" panose="02020603050405020304" pitchFamily="18" charset="0"/>
              </a:rPr>
              <a:t>n</a:t>
            </a:r>
            <a:r>
              <a:rPr lang="en-US" sz="2400" b="1" baseline="-25000" dirty="0" err="1">
                <a:solidFill>
                  <a:srgbClr val="7030A0"/>
                </a:solidFill>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is moles of limiting reactant in the recycle stream, </a:t>
            </a:r>
            <a:r>
              <a:rPr lang="en-US" sz="2400" b="1" dirty="0" err="1">
                <a:solidFill>
                  <a:srgbClr val="7030A0"/>
                </a:solidFill>
                <a:latin typeface="Times New Roman" panose="02020603050405020304" pitchFamily="18" charset="0"/>
                <a:cs typeface="Times New Roman" panose="02020603050405020304" pitchFamily="18" charset="0"/>
              </a:rPr>
              <a:t>n</a:t>
            </a:r>
            <a:r>
              <a:rPr lang="en-US" sz="2400" b="1" baseline="-25000" dirty="0" err="1">
                <a:solidFill>
                  <a:srgbClr val="7030A0"/>
                </a:solidFill>
                <a:latin typeface="Times New Roman" panose="02020603050405020304" pitchFamily="18" charset="0"/>
                <a:cs typeface="Times New Roman" panose="02020603050405020304" pitchFamily="18" charset="0"/>
              </a:rPr>
              <a:t>RF</a:t>
            </a:r>
            <a:r>
              <a:rPr lang="en-US" sz="2400" dirty="0">
                <a:latin typeface="Times New Roman" panose="02020603050405020304" pitchFamily="18" charset="0"/>
                <a:cs typeface="Times New Roman" panose="02020603050405020304" pitchFamily="18" charset="0"/>
              </a:rPr>
              <a:t> is moles of limiting reactant in the fresh feed and recycle stream, </a:t>
            </a:r>
            <a:r>
              <a:rPr lang="en-US" sz="2400" b="1" dirty="0" err="1">
                <a:solidFill>
                  <a:srgbClr val="7030A0"/>
                </a:solidFill>
                <a:latin typeface="Times New Roman" panose="02020603050405020304" pitchFamily="18" charset="0"/>
                <a:cs typeface="Times New Roman" panose="02020603050405020304" pitchFamily="18" charset="0"/>
              </a:rPr>
              <a:t>n</a:t>
            </a:r>
            <a:r>
              <a:rPr lang="en-US" sz="2400" b="1" baseline="-25000" dirty="0" err="1">
                <a:solidFill>
                  <a:srgbClr val="7030A0"/>
                </a:solidFill>
                <a:latin typeface="Times New Roman" panose="02020603050405020304" pitchFamily="18" charset="0"/>
                <a:cs typeface="Times New Roman" panose="02020603050405020304" pitchFamily="18" charset="0"/>
              </a:rPr>
              <a:t>G</a:t>
            </a:r>
            <a:r>
              <a:rPr lang="en-US" sz="2400" dirty="0">
                <a:latin typeface="Times New Roman" panose="02020603050405020304" pitchFamily="18" charset="0"/>
                <a:cs typeface="Times New Roman" panose="02020603050405020304" pitchFamily="18" charset="0"/>
              </a:rPr>
              <a:t> is moles of limiting reactant in a gross product, </a:t>
            </a:r>
            <a:r>
              <a:rPr lang="en-US" sz="2400" b="1" dirty="0">
                <a:solidFill>
                  <a:srgbClr val="7030A0"/>
                </a:solidFill>
                <a:latin typeface="Times New Roman" panose="02020603050405020304" pitchFamily="18" charset="0"/>
                <a:cs typeface="Times New Roman" panose="02020603050405020304" pitchFamily="18" charset="0"/>
              </a:rPr>
              <a:t>n</a:t>
            </a:r>
            <a:r>
              <a:rPr lang="en-US" sz="2400" b="1" baseline="-25000" dirty="0">
                <a:solidFill>
                  <a:srgbClr val="7030A0"/>
                </a:solidFill>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is moles of limiting reactant in a product, and </a:t>
            </a:r>
            <a:r>
              <a:rPr lang="en-US" sz="2400" b="1" dirty="0" err="1">
                <a:solidFill>
                  <a:srgbClr val="7030A0"/>
                </a:solidFill>
                <a:latin typeface="Times New Roman" panose="02020603050405020304" pitchFamily="18" charset="0"/>
                <a:cs typeface="Times New Roman" panose="02020603050405020304" pitchFamily="18" charset="0"/>
              </a:rPr>
              <a:t>n</a:t>
            </a:r>
            <a:r>
              <a:rPr lang="en-US" sz="2400" b="1" baseline="-25000" dirty="0" err="1">
                <a:solidFill>
                  <a:srgbClr val="7030A0"/>
                </a:solidFill>
                <a:latin typeface="Times New Roman" panose="02020603050405020304" pitchFamily="18" charset="0"/>
                <a:cs typeface="Times New Roman" panose="02020603050405020304" pitchFamily="18" charset="0"/>
              </a:rPr>
              <a:t>PR</a:t>
            </a:r>
            <a:r>
              <a:rPr lang="en-US" sz="2400" dirty="0">
                <a:latin typeface="Times New Roman" panose="02020603050405020304" pitchFamily="18" charset="0"/>
                <a:cs typeface="Times New Roman" panose="02020603050405020304" pitchFamily="18" charset="0"/>
              </a:rPr>
              <a:t> is moles of limiting reactant in a purge stream, and </a:t>
            </a:r>
            <a:r>
              <a:rPr lang="en-US" sz="2400" dirty="0" err="1">
                <a:solidFill>
                  <a:srgbClr val="7030A0"/>
                </a:solidFill>
                <a:latin typeface="Times New Roman" panose="02020603050405020304" pitchFamily="18" charset="0"/>
                <a:cs typeface="Times New Roman" panose="02020603050405020304" pitchFamily="18" charset="0"/>
              </a:rPr>
              <a:t>n</a:t>
            </a:r>
            <a:r>
              <a:rPr lang="en-US" sz="2400" baseline="-25000" dirty="0" err="1">
                <a:solidFill>
                  <a:srgbClr val="7030A0"/>
                </a:solidFill>
                <a:latin typeface="Times New Roman" panose="02020603050405020304" pitchFamily="18" charset="0"/>
                <a:cs typeface="Times New Roman" panose="02020603050405020304" pitchFamily="18" charset="0"/>
              </a:rPr>
              <a:t>RPR</a:t>
            </a:r>
            <a:r>
              <a:rPr lang="en-US" sz="2400" dirty="0">
                <a:latin typeface="Times New Roman" panose="02020603050405020304" pitchFamily="18" charset="0"/>
                <a:cs typeface="Times New Roman" panose="02020603050405020304" pitchFamily="18" charset="0"/>
              </a:rPr>
              <a:t> is the moles of limiting reactant entering into a divider.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reactive system material balances, it is mandatory to account the generation of products/consumption of reactants using the limiting reactant stochiometric coefficient and extent of reaction</a:t>
            </a:r>
            <a:r>
              <a:rPr lang="en-US" sz="2400" b="1" dirty="0">
                <a:solidFill>
                  <a:srgbClr val="7030A0"/>
                </a:solidFill>
                <a:latin typeface="Times New Roman" panose="02020603050405020304" pitchFamily="18" charset="0"/>
                <a:cs typeface="Times New Roman" panose="02020603050405020304" pitchFamily="18" charset="0"/>
              </a:rPr>
              <a:t> (Richard M. Felder, 2005, pg. 138-142)</a:t>
            </a:r>
            <a:r>
              <a:rPr lang="en-US" sz="2400" dirty="0">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490603FF-4B5F-95E9-A728-6FDB301CDA7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0268907-BBF5-B15D-113B-7D388241C88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9FA38E3-FD0A-6C14-63F0-676E25315F7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67612914"/>
      </p:ext>
    </p:extLst>
  </p:cSld>
  <p:clrMapOvr>
    <a:masterClrMapping/>
  </p:clrMapOvr>
  <mc:AlternateContent xmlns:mc="http://schemas.openxmlformats.org/markup-compatibility/2006" xmlns:p14="http://schemas.microsoft.com/office/powerpoint/2010/main">
    <mc:Choice Requires="p14">
      <p:transition spd="slow" p14:dur="2000" advTm="71343"/>
    </mc:Choice>
    <mc:Fallback xmlns="">
      <p:transition spd="slow" advTm="7134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D3807-AD73-C05D-1DA8-911CBFD369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61AA30-AC31-052C-E24A-1493A6C9D02D}"/>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EC5AC6F-C7DE-CC0C-7231-332AC39117DF}"/>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b="1" dirty="0">
                    <a:solidFill>
                      <a:srgbClr val="7030A0"/>
                    </a:solidFill>
                    <a:latin typeface="Times New Roman" panose="02020603050405020304" pitchFamily="18" charset="0"/>
                    <a:cs typeface="Times New Roman" panose="02020603050405020304" pitchFamily="18" charset="0"/>
                  </a:rPr>
                  <a:t>For the whole system</a:t>
                </a:r>
                <a:r>
                  <a:rPr lang="en-US" sz="2400" dirty="0">
                    <a:latin typeface="Times New Roman" panose="02020603050405020304" pitchFamily="18" charset="0"/>
                    <a:cs typeface="Times New Roman" panose="02020603050405020304" pitchFamily="18" charset="0"/>
                  </a:rPr>
                  <a:t>, the overall material balance can be written as:</a:t>
                </a:r>
              </a:p>
              <a:p>
                <a:pPr marL="0" lvl="0" indent="0" algn="just">
                  <a:lnSpc>
                    <a:spcPct val="15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𝑃</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𝑃</m:t>
                        </m:r>
                        <m:r>
                          <a:rPr lang="en-US" sz="2400" b="0" i="1" smtClean="0">
                            <a:latin typeface="Cambria Math" panose="02040503050406030204" pitchFamily="18" charset="0"/>
                            <a:cs typeface="Times New Roman" panose="02020603050405020304" pitchFamily="18" charset="0"/>
                          </a:rPr>
                          <m:t>𝑅</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𝐹𝐹</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cs typeface="Times New Roman" panose="02020603050405020304" pitchFamily="18" charset="0"/>
                          </a:rPr>
                          <m:t>𝑙</m:t>
                        </m:r>
                      </m:sub>
                    </m:sSub>
                    <m:r>
                      <a:rPr lang="en-US" sz="2400" i="1">
                        <a:latin typeface="Cambria Math" panose="02040503050406030204" pitchFamily="18" charset="0"/>
                        <a:cs typeface="Times New Roman" panose="020206030504050203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(7.16)</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n</a:t>
                </a:r>
                <a:r>
                  <a:rPr lang="en-US" sz="2400" baseline="-25000" dirty="0">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is the moles of limiting reactant in a product,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PR</a:t>
                </a:r>
                <a:r>
                  <a:rPr lang="en-US" sz="2400" dirty="0">
                    <a:latin typeface="Times New Roman" panose="02020603050405020304" pitchFamily="18" charset="0"/>
                    <a:cs typeface="Times New Roman" panose="02020603050405020304" pitchFamily="18" charset="0"/>
                  </a:rPr>
                  <a:t> is moles of limiting reactant in a purge stream, n</a:t>
                </a:r>
                <a:r>
                  <a:rPr lang="en-US" sz="2400" baseline="-25000" dirty="0">
                    <a:latin typeface="Times New Roman" panose="02020603050405020304" pitchFamily="18" charset="0"/>
                    <a:cs typeface="Times New Roman" panose="02020603050405020304" pitchFamily="18" charset="0"/>
                  </a:rPr>
                  <a:t>FF</a:t>
                </a:r>
                <a:r>
                  <a:rPr lang="en-US" sz="2400" dirty="0">
                    <a:latin typeface="Times New Roman" panose="02020603050405020304" pitchFamily="18" charset="0"/>
                    <a:cs typeface="Times New Roman" panose="02020603050405020304" pitchFamily="18" charset="0"/>
                  </a:rPr>
                  <a:t> is the moles of limiting reactant in the fresh feed, </a:t>
                </a:r>
                <a:r>
                  <a:rPr lang="en-US" sz="2400" dirty="0" err="1">
                    <a:latin typeface="Times New Roman" panose="02020603050405020304" pitchFamily="18" charset="0"/>
                    <a:cs typeface="Times New Roman" panose="02020603050405020304" pitchFamily="18" charset="0"/>
                  </a:rPr>
                  <a:t>v</a:t>
                </a:r>
                <a:r>
                  <a:rPr lang="en-US" sz="2400" baseline="-25000" dirty="0" err="1">
                    <a:latin typeface="Times New Roman" panose="02020603050405020304" pitchFamily="18" charset="0"/>
                    <a:cs typeface="Times New Roman" panose="02020603050405020304" pitchFamily="18" charset="0"/>
                  </a:rPr>
                  <a:t>l</a:t>
                </a:r>
                <a:r>
                  <a:rPr lang="en-US" sz="2400" dirty="0">
                    <a:latin typeface="Times New Roman" panose="02020603050405020304" pitchFamily="18" charset="0"/>
                    <a:cs typeface="Times New Roman" panose="02020603050405020304" pitchFamily="18" charset="0"/>
                  </a:rPr>
                  <a:t> is stochiometric coefficient of the limiting reactant,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extent of reaction.</a:t>
                </a:r>
                <a:r>
                  <a:rPr lang="en-US" sz="2400" dirty="0">
                    <a:latin typeface="Times New Roman" panose="02020603050405020304" pitchFamily="18" charset="0"/>
                    <a:cs typeface="Times New Roman" panose="02020603050405020304" pitchFamily="18" charset="0"/>
                  </a:rPr>
                  <a:t>      </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material balance on the mixer and  reactor can be determined using  the equations (7.9 and 7.10) as described in the recycle systems.</a:t>
                </a:r>
              </a:p>
              <a:p>
                <a:pPr marL="0" indent="0">
                  <a:buNone/>
                </a:pPr>
                <a:endParaRPr lang="en-US" dirty="0"/>
              </a:p>
            </p:txBody>
          </p:sp>
        </mc:Choice>
        <mc:Fallback xmlns="">
          <p:sp>
            <p:nvSpPr>
              <p:cNvPr id="3" name="Content Placeholder 2">
                <a:extLst>
                  <a:ext uri="{FF2B5EF4-FFF2-40B4-BE49-F238E27FC236}">
                    <a16:creationId xmlns:a16="http://schemas.microsoft.com/office/drawing/2014/main" id="{0EC5AC6F-C7DE-CC0C-7231-332AC39117DF}"/>
                  </a:ext>
                </a:extLst>
              </p:cNvPr>
              <p:cNvSpPr>
                <a:spLocks noGrp="1" noRot="1" noChangeAspect="1" noMove="1" noResize="1" noEditPoints="1" noAdjustHandles="1" noChangeArrowheads="1" noChangeShapeType="1" noTextEdit="1"/>
              </p:cNvSpPr>
              <p:nvPr>
                <p:ph idx="1"/>
              </p:nvPr>
            </p:nvSpPr>
            <p:spPr>
              <a:xfrm>
                <a:off x="500269" y="971450"/>
                <a:ext cx="11337235" cy="4952270"/>
              </a:xfrm>
              <a:blipFill>
                <a:blip r:embed="rId4"/>
                <a:stretch>
                  <a:fillRect l="-806" r="-86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257FBD9-F0D1-18B1-3706-A9D123A8ECB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EB9FCBD-9F04-2C1D-FE2C-F5CA8DB5CD3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0623902-4CC2-8212-C8E4-E5BC48B0A60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10349470"/>
      </p:ext>
    </p:extLst>
  </p:cSld>
  <p:clrMapOvr>
    <a:masterClrMapping/>
  </p:clrMapOvr>
  <mc:AlternateContent xmlns:mc="http://schemas.openxmlformats.org/markup-compatibility/2006" xmlns:p14="http://schemas.microsoft.com/office/powerpoint/2010/main">
    <mc:Choice Requires="p14">
      <p:transition spd="slow" p14:dur="2000" advTm="50206"/>
    </mc:Choice>
    <mc:Fallback xmlns="">
      <p:transition spd="slow" advTm="5020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D462E-1AFC-262C-8F98-602DFC57A7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1C4E87-28F3-D9FD-D843-A627400EFB4A}"/>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546607F-171E-ACC4-22D4-946A2900AFE1}"/>
              </a:ext>
            </a:extLst>
          </p:cNvPr>
          <p:cNvSpPr>
            <a:spLocks noGrp="1"/>
          </p:cNvSpPr>
          <p:nvPr>
            <p:ph idx="1"/>
          </p:nvPr>
        </p:nvSpPr>
        <p:spPr>
          <a:xfrm>
            <a:off x="268357" y="950602"/>
            <a:ext cx="11728173" cy="4973118"/>
          </a:xfrm>
        </p:spPr>
        <p:txBody>
          <a:bodyPr>
            <a:normAutofit/>
          </a:bodyPr>
          <a:lstStyle/>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material balances on the separator and divider are used to determine the quantity of purge. </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To determine material balance on the separator, the separator is considered as a single system as depicted in </a:t>
            </a:r>
            <a:r>
              <a:rPr lang="en-US" sz="2400" b="1" dirty="0">
                <a:latin typeface="Times New Roman" panose="02020603050405020304" pitchFamily="18" charset="0"/>
                <a:cs typeface="Times New Roman" panose="02020603050405020304" pitchFamily="18" charset="0"/>
              </a:rPr>
              <a:t>Figure 7.11.</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021686EC-F874-08BB-7E43-FAF33DD9F37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54483BA-9499-A0AF-D1A3-B41E4B5C3BC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6BF571A-4AF7-CC61-2F4A-34855797AB7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CD60EAAE-EF96-FB8D-8673-2C04E20A6FC0}"/>
              </a:ext>
            </a:extLst>
          </p:cNvPr>
          <p:cNvPicPr>
            <a:picLocks noChangeAspect="1"/>
          </p:cNvPicPr>
          <p:nvPr/>
        </p:nvPicPr>
        <p:blipFill>
          <a:blip r:embed="rId2"/>
          <a:srcRect l="8052" t="6555" r="4825" b="14362"/>
          <a:stretch>
            <a:fillRect/>
          </a:stretch>
        </p:blipFill>
        <p:spPr>
          <a:xfrm>
            <a:off x="1222504" y="2932043"/>
            <a:ext cx="4707757" cy="2412000"/>
          </a:xfrm>
          <a:prstGeom prst="rect">
            <a:avLst/>
          </a:prstGeom>
        </p:spPr>
      </p:pic>
      <p:sp>
        <p:nvSpPr>
          <p:cNvPr id="9" name="TextBox 8">
            <a:extLst>
              <a:ext uri="{FF2B5EF4-FFF2-40B4-BE49-F238E27FC236}">
                <a16:creationId xmlns:a16="http://schemas.microsoft.com/office/drawing/2014/main" id="{15ED490E-5870-DBD8-9DFA-AE55CC688ABB}"/>
              </a:ext>
            </a:extLst>
          </p:cNvPr>
          <p:cNvSpPr txBox="1"/>
          <p:nvPr/>
        </p:nvSpPr>
        <p:spPr>
          <a:xfrm>
            <a:off x="1345096" y="5409162"/>
            <a:ext cx="7421218"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7.11 </a:t>
            </a:r>
            <a:r>
              <a:rPr lang="en-US" sz="2400" dirty="0">
                <a:latin typeface="Times New Roman" panose="02020603050405020304" pitchFamily="18" charset="0"/>
                <a:cs typeface="Times New Roman" panose="02020603050405020304" pitchFamily="18" charset="0"/>
              </a:rPr>
              <a:t>Material balances on the separator</a:t>
            </a:r>
          </a:p>
        </p:txBody>
      </p:sp>
    </p:spTree>
    <p:extLst>
      <p:ext uri="{BB962C8B-B14F-4D97-AF65-F5344CB8AC3E}">
        <p14:creationId xmlns:p14="http://schemas.microsoft.com/office/powerpoint/2010/main" val="1649392296"/>
      </p:ext>
    </p:extLst>
  </p:cSld>
  <p:clrMapOvr>
    <a:masterClrMapping/>
  </p:clrMapOvr>
  <mc:AlternateContent xmlns:mc="http://schemas.openxmlformats.org/markup-compatibility/2006" xmlns:p14="http://schemas.microsoft.com/office/powerpoint/2010/main">
    <mc:Choice Requires="p14">
      <p:transition spd="slow" p14:dur="2000" advTm="76356"/>
    </mc:Choice>
    <mc:Fallback xmlns="">
      <p:transition spd="slow" advTm="7635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BC871-95F5-DD7C-68B4-3CEF408B83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F1D740-A229-DD96-D82D-9F1DB5B9A8AE}"/>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E92F7D6-C034-AB9F-A2DA-6D4E35E92C03}"/>
                  </a:ext>
                </a:extLst>
              </p:cNvPr>
              <p:cNvSpPr>
                <a:spLocks noGrp="1"/>
              </p:cNvSpPr>
              <p:nvPr>
                <p:ph idx="1"/>
              </p:nvPr>
            </p:nvSpPr>
            <p:spPr>
              <a:xfrm>
                <a:off x="337931" y="874644"/>
                <a:ext cx="11608904" cy="5049076"/>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There is no chemical reaction in the separator.</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moles of the limiting reactant entering into the separator and leaving from it are equal. </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material balance of the limiting reactant on the separator is given by:</a:t>
                </a:r>
              </a:p>
              <a:p>
                <a:pPr marL="0" indent="0" algn="just">
                  <a:lnSpc>
                    <a:spcPct val="15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𝐺</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𝑅</m:t>
                        </m:r>
                        <m:r>
                          <a:rPr lang="en-US" sz="2400" b="0" i="1" smtClean="0">
                            <a:latin typeface="Cambria Math" panose="02040503050406030204" pitchFamily="18" charset="0"/>
                            <a:cs typeface="Times New Roman" panose="02020603050405020304" pitchFamily="18" charset="0"/>
                          </a:rPr>
                          <m:t>𝑃𝑅</m:t>
                        </m:r>
                      </m:sub>
                    </m:sSub>
                  </m:oMath>
                </a14:m>
                <a:r>
                  <a:rPr lang="en-US" sz="2400" dirty="0">
                    <a:latin typeface="Times New Roman" panose="02020603050405020304" pitchFamily="18" charset="0"/>
                    <a:cs typeface="Times New Roman" panose="02020603050405020304" pitchFamily="18" charset="0"/>
                  </a:rPr>
                  <a:t>                                                                        (7.17)</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G</a:t>
                </a:r>
                <a:r>
                  <a:rPr lang="en-US" sz="2400" dirty="0">
                    <a:latin typeface="Times New Roman" panose="02020603050405020304" pitchFamily="18" charset="0"/>
                    <a:cs typeface="Times New Roman" panose="02020603050405020304" pitchFamily="18" charset="0"/>
                  </a:rPr>
                  <a:t> is the moles of limiting reactant in a gross product,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is the moles of limiting reactant in a product, and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RPR</a:t>
                </a:r>
                <a:r>
                  <a:rPr lang="en-US" sz="2400" dirty="0">
                    <a:latin typeface="Times New Roman" panose="02020603050405020304" pitchFamily="18" charset="0"/>
                    <a:cs typeface="Times New Roman" panose="02020603050405020304" pitchFamily="18" charset="0"/>
                  </a:rPr>
                  <a:t> is the moles of limiting reactant</a:t>
                </a:r>
                <a:r>
                  <a:rPr lang="en-US" sz="2400" dirty="0">
                    <a:latin typeface="Times New Roman" panose="02020603050405020304" pitchFamily="18" charset="0"/>
                    <a:cs typeface="Times New Roman" panose="02020603050405020304" pitchFamily="18" charset="0"/>
                    <a:sym typeface="Symbol" panose="05050102010706020507" pitchFamily="18" charset="2"/>
                  </a:rPr>
                  <a:t> in the recycle and purge streams.</a:t>
                </a:r>
                <a:r>
                  <a:rPr lang="en-US" sz="2400" dirty="0">
                    <a:latin typeface="Times New Roman" panose="02020603050405020304" pitchFamily="18" charset="0"/>
                    <a:cs typeface="Times New Roman" panose="02020603050405020304" pitchFamily="18" charset="0"/>
                  </a:rPr>
                  <a:t>     </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FE92F7D6-C034-AB9F-A2DA-6D4E35E92C03}"/>
                  </a:ext>
                </a:extLst>
              </p:cNvPr>
              <p:cNvSpPr>
                <a:spLocks noGrp="1" noRot="1" noChangeAspect="1" noMove="1" noResize="1" noEditPoints="1" noAdjustHandles="1" noChangeArrowheads="1" noChangeShapeType="1" noTextEdit="1"/>
              </p:cNvSpPr>
              <p:nvPr>
                <p:ph idx="1"/>
              </p:nvPr>
            </p:nvSpPr>
            <p:spPr>
              <a:xfrm>
                <a:off x="337931" y="874644"/>
                <a:ext cx="11608904" cy="5049076"/>
              </a:xfrm>
              <a:blipFill>
                <a:blip r:embed="rId4"/>
                <a:stretch>
                  <a:fillRect l="-787" r="-78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45EEA9F-4B6E-F65A-302A-F8FC63E25AC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12C5955-901F-EF77-9BFF-115E9E266A6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1591524-CE86-B047-E26E-12BBBCED8B4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56295965"/>
      </p:ext>
    </p:extLst>
  </p:cSld>
  <p:clrMapOvr>
    <a:masterClrMapping/>
  </p:clrMapOvr>
  <mc:AlternateContent xmlns:mc="http://schemas.openxmlformats.org/markup-compatibility/2006" xmlns:p14="http://schemas.microsoft.com/office/powerpoint/2010/main">
    <mc:Choice Requires="p14">
      <p:transition spd="slow" p14:dur="2000" advTm="41188"/>
    </mc:Choice>
    <mc:Fallback xmlns="">
      <p:transition spd="slow" advTm="4118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1721E-F98E-05C3-4FAC-26EEF45812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A82189-A283-3336-BC68-42DBB1D8851C}"/>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C84C928F-4AB1-484F-6CBD-B57440C05140}"/>
              </a:ext>
            </a:extLst>
          </p:cNvPr>
          <p:cNvSpPr>
            <a:spLocks noGrp="1"/>
          </p:cNvSpPr>
          <p:nvPr>
            <p:ph idx="1"/>
          </p:nvPr>
        </p:nvSpPr>
        <p:spPr>
          <a:xfrm>
            <a:off x="500269" y="934278"/>
            <a:ext cx="11337235" cy="4989442"/>
          </a:xfrm>
        </p:spPr>
        <p:txBody>
          <a:bodyPr>
            <a:normAutofit/>
          </a:bodyPr>
          <a:lstStyle/>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Similarly, the material balance on the divider is used to determine the quantity of a purge stream  as shown in </a:t>
            </a:r>
            <a:r>
              <a:rPr lang="en-US" sz="2400" b="1" dirty="0">
                <a:latin typeface="Times New Roman" panose="02020603050405020304" pitchFamily="18" charset="0"/>
                <a:cs typeface="Times New Roman" panose="02020603050405020304" pitchFamily="18" charset="0"/>
              </a:rPr>
              <a:t>Figure 7.12.</a:t>
            </a:r>
          </a:p>
          <a:p>
            <a:pPr marL="0" indent="0">
              <a:buNone/>
            </a:pPr>
            <a:endParaRPr lang="en-US" dirty="0"/>
          </a:p>
        </p:txBody>
      </p:sp>
      <p:cxnSp>
        <p:nvCxnSpPr>
          <p:cNvPr id="4" name="Straight Connector 3">
            <a:extLst>
              <a:ext uri="{FF2B5EF4-FFF2-40B4-BE49-F238E27FC236}">
                <a16:creationId xmlns:a16="http://schemas.microsoft.com/office/drawing/2014/main" id="{E7DCC74D-6150-8B54-2B54-63ED112C57F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7577F22-908A-37E0-DCC2-6F59824581B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CD0463D-9AE6-B096-A3B4-71FD8546331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E20A3EFD-6D26-789B-B185-4C69218B162B}"/>
              </a:ext>
            </a:extLst>
          </p:cNvPr>
          <p:cNvPicPr>
            <a:picLocks noChangeAspect="1"/>
          </p:cNvPicPr>
          <p:nvPr/>
        </p:nvPicPr>
        <p:blipFill>
          <a:blip r:embed="rId2"/>
          <a:srcRect l="11060" t="19869" r="4031" b="4129"/>
          <a:stretch>
            <a:fillRect/>
          </a:stretch>
        </p:blipFill>
        <p:spPr>
          <a:xfrm>
            <a:off x="1427300" y="2170994"/>
            <a:ext cx="5670941" cy="3132000"/>
          </a:xfrm>
          <a:prstGeom prst="rect">
            <a:avLst/>
          </a:prstGeom>
        </p:spPr>
      </p:pic>
      <p:sp>
        <p:nvSpPr>
          <p:cNvPr id="9" name="TextBox 8">
            <a:extLst>
              <a:ext uri="{FF2B5EF4-FFF2-40B4-BE49-F238E27FC236}">
                <a16:creationId xmlns:a16="http://schemas.microsoft.com/office/drawing/2014/main" id="{4F9EEFA8-AE16-3160-9460-BB9B95E31EBA}"/>
              </a:ext>
            </a:extLst>
          </p:cNvPr>
          <p:cNvSpPr txBox="1"/>
          <p:nvPr/>
        </p:nvSpPr>
        <p:spPr>
          <a:xfrm>
            <a:off x="1106557" y="5528728"/>
            <a:ext cx="5840895"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7.12 </a:t>
            </a:r>
            <a:r>
              <a:rPr lang="en-US" sz="2400" dirty="0">
                <a:latin typeface="Times New Roman" panose="02020603050405020304" pitchFamily="18" charset="0"/>
                <a:cs typeface="Times New Roman" panose="02020603050405020304" pitchFamily="18" charset="0"/>
              </a:rPr>
              <a:t>Material balances on the divider</a:t>
            </a:r>
          </a:p>
        </p:txBody>
      </p:sp>
    </p:spTree>
    <p:extLst>
      <p:ext uri="{BB962C8B-B14F-4D97-AF65-F5344CB8AC3E}">
        <p14:creationId xmlns:p14="http://schemas.microsoft.com/office/powerpoint/2010/main" val="866919290"/>
      </p:ext>
    </p:extLst>
  </p:cSld>
  <p:clrMapOvr>
    <a:masterClrMapping/>
  </p:clrMapOvr>
  <mc:AlternateContent xmlns:mc="http://schemas.openxmlformats.org/markup-compatibility/2006" xmlns:p14="http://schemas.microsoft.com/office/powerpoint/2010/main">
    <mc:Choice Requires="p14">
      <p:transition spd="slow" p14:dur="2000" advTm="62564"/>
    </mc:Choice>
    <mc:Fallback xmlns="">
      <p:transition spd="slow" advTm="6256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E961A-BEA6-A834-9A90-27508CA39A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9148C8-A99F-D99B-CE7D-279DCF6A13EF}"/>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19DCFDE-0EB2-DCD2-0C18-037213527108}"/>
                  </a:ext>
                </a:extLst>
              </p:cNvPr>
              <p:cNvSpPr>
                <a:spLocks noGrp="1"/>
              </p:cNvSpPr>
              <p:nvPr>
                <p:ph idx="1"/>
              </p:nvPr>
            </p:nvSpPr>
            <p:spPr>
              <a:xfrm>
                <a:off x="357809" y="971450"/>
                <a:ext cx="11479695" cy="4952270"/>
              </a:xfrm>
            </p:spPr>
            <p:txBody>
              <a:bodyPr>
                <a:normAutofit/>
              </a:bodyPr>
              <a:lstStyle/>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In the divider, there is no chemical reaction.</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material balance of the limiting reactant on the divider can be written as:</a:t>
                </a:r>
              </a:p>
              <a:p>
                <a:pPr marL="0" indent="0" algn="just">
                  <a:lnSpc>
                    <a:spcPct val="15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𝑅𝑃𝑅</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𝑃</m:t>
                        </m:r>
                        <m:r>
                          <a:rPr lang="en-US" sz="2400" b="0" i="1" smtClean="0">
                            <a:latin typeface="Cambria Math" panose="02040503050406030204" pitchFamily="18" charset="0"/>
                            <a:cs typeface="Times New Roman" panose="02020603050405020304" pitchFamily="18" charset="0"/>
                          </a:rPr>
                          <m:t>𝑅</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𝑅</m:t>
                        </m:r>
                      </m:sub>
                    </m:sSub>
                  </m:oMath>
                </a14:m>
                <a:r>
                  <a:rPr lang="en-US" sz="2400" dirty="0">
                    <a:latin typeface="Times New Roman" panose="02020603050405020304" pitchFamily="18" charset="0"/>
                    <a:cs typeface="Times New Roman" panose="02020603050405020304" pitchFamily="18" charset="0"/>
                  </a:rPr>
                  <a:t>                                                                        (7.18)</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RPR</a:t>
                </a:r>
                <a:r>
                  <a:rPr lang="en-US" sz="2400" dirty="0">
                    <a:latin typeface="Times New Roman" panose="02020603050405020304" pitchFamily="18" charset="0"/>
                    <a:cs typeface="Times New Roman" panose="02020603050405020304" pitchFamily="18" charset="0"/>
                  </a:rPr>
                  <a:t> is the moles of limiting reactant entering into a divider (</a:t>
                </a:r>
                <a:r>
                  <a:rPr lang="en-US" sz="2400" dirty="0">
                    <a:latin typeface="Times New Roman" panose="02020603050405020304" pitchFamily="18" charset="0"/>
                    <a:cs typeface="Times New Roman" panose="02020603050405020304" pitchFamily="18" charset="0"/>
                    <a:sym typeface="Symbol" panose="05050102010706020507" pitchFamily="18" charset="2"/>
                  </a:rPr>
                  <a:t>moles of limiting reactant in the recycle and purge streams), </a:t>
                </a:r>
                <a:r>
                  <a:rPr lang="en-US" sz="2400" dirty="0" err="1">
                    <a:latin typeface="Times New Roman" panose="02020603050405020304" pitchFamily="18" charset="0"/>
                    <a:cs typeface="Times New Roman" panose="02020603050405020304" pitchFamily="18" charset="0"/>
                    <a:sym typeface="Symbol" panose="05050102010706020507" pitchFamily="18" charset="2"/>
                  </a:rPr>
                  <a:t>n</a:t>
                </a:r>
                <a:r>
                  <a:rPr lang="en-US" sz="2400" baseline="-25000" dirty="0" err="1">
                    <a:latin typeface="Times New Roman" panose="02020603050405020304" pitchFamily="18" charset="0"/>
                    <a:cs typeface="Times New Roman" panose="02020603050405020304" pitchFamily="18" charset="0"/>
                    <a:sym typeface="Symbol" panose="05050102010706020507" pitchFamily="18" charset="2"/>
                  </a:rPr>
                  <a:t>PR</a:t>
                </a:r>
                <a:r>
                  <a:rPr lang="en-US" sz="2400" dirty="0">
                    <a:latin typeface="Times New Roman" panose="02020603050405020304" pitchFamily="18" charset="0"/>
                    <a:cs typeface="Times New Roman" panose="02020603050405020304" pitchFamily="18" charset="0"/>
                    <a:sym typeface="Symbol" panose="05050102010706020507" pitchFamily="18" charset="2"/>
                  </a:rPr>
                  <a:t> is moles of limiting reactant in a purge stream, and </a:t>
                </a:r>
                <a:r>
                  <a:rPr lang="en-US" sz="2400" dirty="0" err="1">
                    <a:latin typeface="Times New Roman" panose="02020603050405020304" pitchFamily="18" charset="0"/>
                    <a:cs typeface="Times New Roman" panose="02020603050405020304" pitchFamily="18" charset="0"/>
                    <a:sym typeface="Symbol" panose="05050102010706020507" pitchFamily="18" charset="2"/>
                  </a:rPr>
                  <a:t>n</a:t>
                </a:r>
                <a:r>
                  <a:rPr lang="en-US" sz="2400" baseline="-25000" dirty="0" err="1">
                    <a:latin typeface="Times New Roman" panose="02020603050405020304" pitchFamily="18" charset="0"/>
                    <a:cs typeface="Times New Roman" panose="02020603050405020304" pitchFamily="18" charset="0"/>
                    <a:sym typeface="Symbol" panose="05050102010706020507" pitchFamily="18" charset="2"/>
                  </a:rPr>
                  <a:t>R</a:t>
                </a:r>
                <a:r>
                  <a:rPr lang="en-US" sz="2400" dirty="0">
                    <a:latin typeface="Times New Roman" panose="02020603050405020304" pitchFamily="18" charset="0"/>
                    <a:cs typeface="Times New Roman" panose="02020603050405020304" pitchFamily="18" charset="0"/>
                    <a:sym typeface="Symbol" panose="05050102010706020507" pitchFamily="18" charset="2"/>
                  </a:rPr>
                  <a:t> is moles of limiting reactant in a recycle stream.</a:t>
                </a:r>
                <a:r>
                  <a:rPr lang="en-US" sz="2400" dirty="0">
                    <a:latin typeface="Times New Roman" panose="02020603050405020304" pitchFamily="18" charset="0"/>
                    <a:cs typeface="Times New Roman" panose="02020603050405020304" pitchFamily="18" charset="0"/>
                  </a:rPr>
                  <a:t>     </a:t>
                </a: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E19DCFDE-0EB2-DCD2-0C18-037213527108}"/>
                  </a:ext>
                </a:extLst>
              </p:cNvPr>
              <p:cNvSpPr>
                <a:spLocks noGrp="1" noRot="1" noChangeAspect="1" noMove="1" noResize="1" noEditPoints="1" noAdjustHandles="1" noChangeArrowheads="1" noChangeShapeType="1" noTextEdit="1"/>
              </p:cNvSpPr>
              <p:nvPr>
                <p:ph idx="1"/>
              </p:nvPr>
            </p:nvSpPr>
            <p:spPr>
              <a:xfrm>
                <a:off x="357809" y="971450"/>
                <a:ext cx="11479695" cy="4952270"/>
              </a:xfrm>
              <a:blipFill>
                <a:blip r:embed="rId4"/>
                <a:stretch>
                  <a:fillRect l="-850" r="-79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37B3F1B-1928-5E9F-166E-17B8B5CF956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61A0DC8-4DC6-94CD-6466-CA1703639D1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52E1CA4-0B0C-E957-F5FA-87A5A4E9A7B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17920328"/>
      </p:ext>
    </p:extLst>
  </p:cSld>
  <p:clrMapOvr>
    <a:masterClrMapping/>
  </p:clrMapOvr>
  <mc:AlternateContent xmlns:mc="http://schemas.openxmlformats.org/markup-compatibility/2006" xmlns:p14="http://schemas.microsoft.com/office/powerpoint/2010/main">
    <mc:Choice Requires="p14">
      <p:transition spd="slow" p14:dur="2000" advTm="43926"/>
    </mc:Choice>
    <mc:Fallback xmlns="">
      <p:transition spd="slow" advTm="43926"/>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63955-5046-E6FB-0915-D37E2B9260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65AA5BD-9E3D-092A-F402-3BBCB0E3CFD8}"/>
              </a:ext>
            </a:extLst>
          </p:cNvPr>
          <p:cNvSpPr>
            <a:spLocks noGrp="1"/>
          </p:cNvSpPr>
          <p:nvPr>
            <p:ph idx="1"/>
          </p:nvPr>
        </p:nvSpPr>
        <p:spPr>
          <a:xfrm>
            <a:off x="500269" y="971450"/>
            <a:ext cx="11337235" cy="4952270"/>
          </a:xfrm>
        </p:spPr>
        <p:txBody>
          <a:bodyPr>
            <a:normAutofit/>
          </a:bodyPr>
          <a:lstStyle/>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A bypass system is a configuration where a portion of the input stream is directed around a specific unit operation instead of through it. </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A bypass system allows a portion of the feed to avoid a unit operation or part of the process, which can be used for various reasons including operational flexibility, process control, composition control, or maintenance.</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Bypass stream can be used to manage flow rates or concentrations, or to reduce wear on equipment</a:t>
            </a:r>
            <a:r>
              <a:rPr lang="en-US" sz="2400" b="1" dirty="0">
                <a:solidFill>
                  <a:srgbClr val="7030A0"/>
                </a:solidFill>
                <a:latin typeface="Times New Roman" panose="02020603050405020304" pitchFamily="18" charset="0"/>
                <a:cs typeface="Times New Roman" pitchFamily="18" charset="0"/>
              </a:rPr>
              <a:t> (Coulson &amp; Richardson’s, 1999, pg. 53-54)</a:t>
            </a:r>
            <a:r>
              <a:rPr lang="en-US" sz="2400" dirty="0">
                <a:latin typeface="Times New Roman" panose="02020603050405020304" pitchFamily="18" charset="0"/>
                <a:cs typeface="Times New Roman" panose="02020603050405020304" pitchFamily="18" charset="0"/>
              </a:rPr>
              <a:t>.</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FF51C1F4-C036-2B23-F19D-272C0775AD8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E0ED797-A8EA-D4B0-4F81-A4E9E49A941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FA9D375-CFE4-C3A2-365C-BF0EB55DA21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8" name="Title 7">
            <a:extLst>
              <a:ext uri="{FF2B5EF4-FFF2-40B4-BE49-F238E27FC236}">
                <a16:creationId xmlns:a16="http://schemas.microsoft.com/office/drawing/2014/main" id="{C088F58B-6478-F5DA-B798-341A2326002E}"/>
              </a:ext>
            </a:extLst>
          </p:cNvPr>
          <p:cNvSpPr>
            <a:spLocks noGrp="1"/>
          </p:cNvSpPr>
          <p:nvPr>
            <p:ph type="title"/>
          </p:nvPr>
        </p:nvSpPr>
        <p:spPr>
          <a:xfrm>
            <a:off x="675861" y="258417"/>
            <a:ext cx="11270973" cy="407503"/>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7.4. Material balances for multiple systems with bypass stream</a:t>
            </a:r>
          </a:p>
        </p:txBody>
      </p:sp>
    </p:spTree>
    <p:extLst>
      <p:ext uri="{BB962C8B-B14F-4D97-AF65-F5344CB8AC3E}">
        <p14:creationId xmlns:p14="http://schemas.microsoft.com/office/powerpoint/2010/main" val="599114381"/>
      </p:ext>
    </p:extLst>
  </p:cSld>
  <p:clrMapOvr>
    <a:masterClrMapping/>
  </p:clrMapOvr>
  <mc:AlternateContent xmlns:mc="http://schemas.openxmlformats.org/markup-compatibility/2006" xmlns:p14="http://schemas.microsoft.com/office/powerpoint/2010/main">
    <mc:Choice Requires="p14">
      <p:transition spd="slow" p14:dur="2000" advTm="59965"/>
    </mc:Choice>
    <mc:Fallback xmlns="">
      <p:transition spd="slow" advTm="5996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F7748-65F4-06D9-2036-6C84F9A021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6EA999-79E1-F66A-E6F9-DEA8D30E0372}"/>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2A0080B-4BC4-E4F5-0ADF-C724FE318EA6}"/>
              </a:ext>
            </a:extLst>
          </p:cNvPr>
          <p:cNvSpPr>
            <a:spLocks noGrp="1"/>
          </p:cNvSpPr>
          <p:nvPr>
            <p:ph idx="1"/>
          </p:nvPr>
        </p:nvSpPr>
        <p:spPr>
          <a:xfrm>
            <a:off x="347870" y="874645"/>
            <a:ext cx="11648659" cy="5049075"/>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Bypass stream is commonly used for non-reactive systems.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material balances (MBs) for non-reactive systems can be performed using mass basis since there is no generation of products/consumption of reactants in the MBs equation.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a steady state process, there is no accumulation of materials in the system. i.e. the quantity of material in the inputs is equal to the quantity of material in the outputs.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presence of a bypass stream modifies the material balances equation by splitting the input into two streams (one that goes through the unit operation and the other one that bypasses it).</a:t>
            </a:r>
          </a:p>
          <a:p>
            <a:pPr marL="0" indent="0">
              <a:buNone/>
            </a:pPr>
            <a:endParaRPr lang="en-US" dirty="0"/>
          </a:p>
        </p:txBody>
      </p:sp>
      <p:cxnSp>
        <p:nvCxnSpPr>
          <p:cNvPr id="4" name="Straight Connector 3">
            <a:extLst>
              <a:ext uri="{FF2B5EF4-FFF2-40B4-BE49-F238E27FC236}">
                <a16:creationId xmlns:a16="http://schemas.microsoft.com/office/drawing/2014/main" id="{880B8B28-E900-37D8-48C3-72D035B1217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AC994CF-417B-C3F6-3C95-A5E9A112EE3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823E2C4-B0E2-2C1B-9414-061A4288FAA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6134238"/>
      </p:ext>
    </p:extLst>
  </p:cSld>
  <p:clrMapOvr>
    <a:masterClrMapping/>
  </p:clrMapOvr>
  <mc:AlternateContent xmlns:mc="http://schemas.openxmlformats.org/markup-compatibility/2006" xmlns:p14="http://schemas.microsoft.com/office/powerpoint/2010/main">
    <mc:Choice Requires="p14">
      <p:transition spd="slow" p14:dur="2000" advTm="55490"/>
    </mc:Choice>
    <mc:Fallback xmlns="">
      <p:transition spd="slow" advTm="5549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9E017-A6DA-9AB2-41A5-F66C06FD3A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908BE0-9303-A4D2-01B7-D5EAB40281EF}"/>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E3D6514-77C9-A10F-6447-5C4E231F9338}"/>
              </a:ext>
            </a:extLst>
          </p:cNvPr>
          <p:cNvSpPr>
            <a:spLocks noGrp="1"/>
          </p:cNvSpPr>
          <p:nvPr>
            <p:ph idx="1"/>
          </p:nvPr>
        </p:nvSpPr>
        <p:spPr>
          <a:xfrm>
            <a:off x="500269" y="971450"/>
            <a:ext cx="11337235" cy="4952270"/>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process flow sheet of multiple systems with a bypass stream is shown in </a:t>
            </a:r>
            <a:r>
              <a:rPr lang="en-US" sz="2400" b="1" dirty="0">
                <a:latin typeface="Times New Roman" panose="02020603050405020304" pitchFamily="18" charset="0"/>
                <a:cs typeface="Times New Roman" panose="02020603050405020304" pitchFamily="18" charset="0"/>
              </a:rPr>
              <a:t>Figure 7.13</a:t>
            </a:r>
            <a:r>
              <a:rPr lang="en-US" sz="2400" dirty="0">
                <a:latin typeface="Times New Roman" panose="02020603050405020304" pitchFamily="18" charset="0"/>
                <a:cs typeface="Times New Roman" panose="02020603050405020304" pitchFamily="18" charset="0"/>
              </a:rPr>
              <a:t>.</a:t>
            </a:r>
          </a:p>
          <a:p>
            <a:pPr marL="0" indent="0">
              <a:buNone/>
            </a:pPr>
            <a:endParaRPr lang="en-US" dirty="0"/>
          </a:p>
        </p:txBody>
      </p:sp>
      <p:cxnSp>
        <p:nvCxnSpPr>
          <p:cNvPr id="4" name="Straight Connector 3">
            <a:extLst>
              <a:ext uri="{FF2B5EF4-FFF2-40B4-BE49-F238E27FC236}">
                <a16:creationId xmlns:a16="http://schemas.microsoft.com/office/drawing/2014/main" id="{6BC1B9B9-1858-E4B5-46B6-F48163715FD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212E373-175E-D04D-8AB9-AEE3DA35DD1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DB42756-169C-C3FA-6B04-1ECC035269E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75FD0CDC-D392-7369-3567-EAFDF3011DBD}"/>
              </a:ext>
            </a:extLst>
          </p:cNvPr>
          <p:cNvSpPr txBox="1"/>
          <p:nvPr/>
        </p:nvSpPr>
        <p:spPr>
          <a:xfrm>
            <a:off x="1351722" y="5301694"/>
            <a:ext cx="9418184"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7.13 </a:t>
            </a:r>
            <a:r>
              <a:rPr lang="en-US" sz="2400" dirty="0">
                <a:latin typeface="Times New Roman" panose="02020603050405020304" pitchFamily="18" charset="0"/>
                <a:cs typeface="Times New Roman" panose="02020603050405020304" pitchFamily="18" charset="0"/>
              </a:rPr>
              <a:t>Multiple systems with a bypass stream </a:t>
            </a:r>
          </a:p>
        </p:txBody>
      </p:sp>
      <p:pic>
        <p:nvPicPr>
          <p:cNvPr id="11" name="Picture 10">
            <a:extLst>
              <a:ext uri="{FF2B5EF4-FFF2-40B4-BE49-F238E27FC236}">
                <a16:creationId xmlns:a16="http://schemas.microsoft.com/office/drawing/2014/main" id="{D229D0BC-5A74-552F-A6CC-C861FB246EAD}"/>
              </a:ext>
            </a:extLst>
          </p:cNvPr>
          <p:cNvPicPr>
            <a:picLocks noChangeAspect="1"/>
          </p:cNvPicPr>
          <p:nvPr/>
        </p:nvPicPr>
        <p:blipFill>
          <a:blip r:embed="rId2"/>
          <a:stretch>
            <a:fillRect/>
          </a:stretch>
        </p:blipFill>
        <p:spPr>
          <a:xfrm>
            <a:off x="769817" y="1901333"/>
            <a:ext cx="10246052" cy="3240000"/>
          </a:xfrm>
          <a:prstGeom prst="rect">
            <a:avLst/>
          </a:prstGeom>
        </p:spPr>
      </p:pic>
    </p:spTree>
    <p:extLst>
      <p:ext uri="{BB962C8B-B14F-4D97-AF65-F5344CB8AC3E}">
        <p14:creationId xmlns:p14="http://schemas.microsoft.com/office/powerpoint/2010/main" val="1205988793"/>
      </p:ext>
    </p:extLst>
  </p:cSld>
  <p:clrMapOvr>
    <a:masterClrMapping/>
  </p:clrMapOvr>
  <mc:AlternateContent xmlns:mc="http://schemas.openxmlformats.org/markup-compatibility/2006" xmlns:p14="http://schemas.microsoft.com/office/powerpoint/2010/main">
    <mc:Choice Requires="p14">
      <p:transition spd="slow" p14:dur="2000" advTm="75664"/>
    </mc:Choice>
    <mc:Fallback xmlns="">
      <p:transition spd="slow" advTm="75664"/>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CD747-2EC5-582E-14DB-E801AC86C3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B3F73C-92D6-D979-F834-60E4D79E5248}"/>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35CAA51-C448-7167-8770-6F823F9024E0}"/>
                  </a:ext>
                </a:extLst>
              </p:cNvPr>
              <p:cNvSpPr>
                <a:spLocks noGrp="1"/>
              </p:cNvSpPr>
              <p:nvPr>
                <p:ph idx="1"/>
              </p:nvPr>
            </p:nvSpPr>
            <p:spPr>
              <a:xfrm>
                <a:off x="327991" y="971450"/>
                <a:ext cx="11509513" cy="4952270"/>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As shown in </a:t>
                </a:r>
                <a:r>
                  <a:rPr lang="en-US" sz="2400" b="1" dirty="0">
                    <a:latin typeface="Times New Roman" panose="02020603050405020304" pitchFamily="18" charset="0"/>
                    <a:cs typeface="Times New Roman" panose="02020603050405020304" pitchFamily="18" charset="0"/>
                  </a:rPr>
                  <a:t>Figure 7.13</a:t>
                </a:r>
                <a:r>
                  <a:rPr lang="en-US" sz="2400" dirty="0">
                    <a:latin typeface="Times New Roman" panose="02020603050405020304" pitchFamily="18" charset="0"/>
                    <a:cs typeface="Times New Roman" panose="02020603050405020304" pitchFamily="18" charset="0"/>
                  </a:rPr>
                  <a:t>, the material balances of multiple systems with a bypass stream can be determined by considering the whole process as a single system, and by dividing the multiple systems into single subsystems.</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By considering the whole process as a single unit, the overall material balance is given by: </a:t>
                </a:r>
              </a:p>
              <a:p>
                <a:pPr marL="0" indent="0" algn="just">
                  <a:lnSpc>
                    <a:spcPct val="150000"/>
                  </a:lnSpc>
                  <a:buNone/>
                </a:pPr>
                <a14:m>
                  <m:oMath xmlns:m="http://schemas.openxmlformats.org/officeDocument/2006/math">
                    <m:sSub>
                      <m:sSubPr>
                        <m:ctrlPr>
                          <a:rPr lang="en-US" sz="2400" i="1" smtClean="0">
                            <a:latin typeface="Cambria Math" panose="02040503050406030204" pitchFamily="18" charset="0"/>
                          </a:rPr>
                        </m:ctrlPr>
                      </m:sSubPr>
                      <m:e>
                        <m:r>
                          <m:rPr>
                            <m:sty m:val="p"/>
                          </m:rPr>
                          <a:rPr lang="en-US" sz="2400" b="0" i="0" smtClean="0">
                            <a:latin typeface="Cambria Math" panose="02040503050406030204" pitchFamily="18" charset="0"/>
                          </a:rPr>
                          <m:t>F</m:t>
                        </m:r>
                      </m:e>
                      <m:sub>
                        <m:r>
                          <a:rPr lang="en-US" sz="2400" b="0" i="0" smtClean="0">
                            <a:latin typeface="Cambria Math" panose="02040503050406030204" pitchFamily="18" charset="0"/>
                          </a:rPr>
                          <m:t>1</m:t>
                        </m:r>
                      </m:sub>
                    </m:sSub>
                    <m:r>
                      <a:rPr lang="en-US" sz="2400" b="0" i="0" smtClean="0">
                        <a:latin typeface="Cambria Math" panose="02040503050406030204" pitchFamily="18" charset="0"/>
                      </a:rPr>
                      <m:t>+</m:t>
                    </m:r>
                    <m:sSub>
                      <m:sSubPr>
                        <m:ctrlPr>
                          <a:rPr lang="en-US" sz="2400" b="0" i="1" smtClean="0">
                            <a:latin typeface="Cambria Math" panose="02040503050406030204" pitchFamily="18" charset="0"/>
                          </a:rPr>
                        </m:ctrlPr>
                      </m:sSubPr>
                      <m:e>
                        <m:r>
                          <m:rPr>
                            <m:sty m:val="p"/>
                          </m:rPr>
                          <a:rPr lang="en-US" sz="2400" b="0" i="0" smtClean="0">
                            <a:latin typeface="Cambria Math" panose="02040503050406030204" pitchFamily="18" charset="0"/>
                          </a:rPr>
                          <m:t>F</m:t>
                        </m:r>
                      </m:e>
                      <m:sub>
                        <m:r>
                          <a:rPr lang="en-US" sz="2400" b="0" i="0" smtClean="0">
                            <a:latin typeface="Cambria Math" panose="02040503050406030204" pitchFamily="18" charset="0"/>
                          </a:rPr>
                          <m:t>2</m:t>
                        </m:r>
                      </m:sub>
                    </m:sSub>
                    <m:r>
                      <a:rPr lang="en-US" sz="2400" b="0" i="0" smtClean="0">
                        <a:latin typeface="Cambria Math" panose="02040503050406030204" pitchFamily="18" charset="0"/>
                      </a:rPr>
                      <m:t>=</m:t>
                    </m:r>
                    <m:r>
                      <m:rPr>
                        <m:sty m:val="p"/>
                      </m:rPr>
                      <a:rPr lang="en-US" sz="2400" b="0" i="0" smtClean="0">
                        <a:latin typeface="Cambria Math" panose="02040503050406030204" pitchFamily="18" charset="0"/>
                      </a:rPr>
                      <m:t>M</m:t>
                    </m:r>
                  </m:oMath>
                </a14:m>
                <a:r>
                  <a:rPr lang="en-US" sz="2400" dirty="0">
                    <a:latin typeface="Times New Roman" panose="02020603050405020304" pitchFamily="18" charset="0"/>
                    <a:cs typeface="Times New Roman" panose="02020603050405020304" pitchFamily="18" charset="0"/>
                  </a:rPr>
                  <a:t>                                                                       (7.19)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F</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is mass in feed stream1, F</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is mass in feed stream 2, and M is mass in the output.</a:t>
                </a: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35CAA51-C448-7167-8770-6F823F9024E0}"/>
                  </a:ext>
                </a:extLst>
              </p:cNvPr>
              <p:cNvSpPr>
                <a:spLocks noGrp="1" noRot="1" noChangeAspect="1" noMove="1" noResize="1" noEditPoints="1" noAdjustHandles="1" noChangeArrowheads="1" noChangeShapeType="1" noTextEdit="1"/>
              </p:cNvSpPr>
              <p:nvPr>
                <p:ph idx="1"/>
              </p:nvPr>
            </p:nvSpPr>
            <p:spPr>
              <a:xfrm>
                <a:off x="327991" y="971450"/>
                <a:ext cx="11509513" cy="4952270"/>
              </a:xfrm>
              <a:blipFill>
                <a:blip r:embed="rId4"/>
                <a:stretch>
                  <a:fillRect l="-847" r="-79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E142336-0F2A-F99D-03A3-4AF6834DE9D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64F7F88-8087-0FC2-2877-5E44BA12E35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B9F81C2-EF7D-B550-9391-4B9E708091E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96725047"/>
      </p:ext>
    </p:extLst>
  </p:cSld>
  <p:clrMapOvr>
    <a:masterClrMapping/>
  </p:clrMapOvr>
  <mc:AlternateContent xmlns:mc="http://schemas.openxmlformats.org/markup-compatibility/2006" xmlns:p14="http://schemas.microsoft.com/office/powerpoint/2010/main">
    <mc:Choice Requires="p14">
      <p:transition spd="slow" p14:dur="2000" advTm="51352"/>
    </mc:Choice>
    <mc:Fallback xmlns="">
      <p:transition spd="slow" advTm="51352"/>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1F849-36CF-0CA5-732C-5D70ECDF45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3EADFF-A4D4-1AE4-2195-351371C5C5A7}"/>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801B02C-D4E4-DFA3-9D33-8E318AE7A5D0}"/>
                  </a:ext>
                </a:extLst>
              </p:cNvPr>
              <p:cNvSpPr>
                <a:spLocks noGrp="1"/>
              </p:cNvSpPr>
              <p:nvPr>
                <p:ph idx="1"/>
              </p:nvPr>
            </p:nvSpPr>
            <p:spPr>
              <a:xfrm>
                <a:off x="500269" y="971450"/>
                <a:ext cx="11506201" cy="4952270"/>
              </a:xfrm>
            </p:spPr>
            <p:txBody>
              <a:bodyPr>
                <a:normAutofit/>
              </a:bodyPr>
              <a:lstStyle/>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For the whole system as a single unit, the components material balance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given by: </a:t>
                </a:r>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𝑋</m:t>
                            </m:r>
                          </m:e>
                          <m:sub>
                            <m:r>
                              <a:rPr lang="en-US" sz="2400" b="0" i="1" smtClean="0">
                                <a:latin typeface="Cambria Math" panose="02040503050406030204" pitchFamily="18" charset="0"/>
                              </a:rPr>
                              <m:t>𝑖𝐹</m:t>
                            </m:r>
                            <m:r>
                              <a:rPr lang="en-US" sz="2400" b="0" i="1" smtClean="0">
                                <a:latin typeface="Cambria Math" panose="02040503050406030204" pitchFamily="18" charset="0"/>
                              </a:rPr>
                              <m:t>1</m:t>
                            </m:r>
                          </m:sub>
                        </m:sSub>
                        <m:r>
                          <a:rPr lang="en-US" sz="2400" b="0" i="1" smtClean="0">
                            <a:latin typeface="Cambria Math" panose="02040503050406030204" pitchFamily="18" charset="0"/>
                          </a:rPr>
                          <m:t>∗</m:t>
                        </m:r>
                        <m:r>
                          <m:rPr>
                            <m:sty m:val="p"/>
                          </m:rPr>
                          <a:rPr lang="en-US" sz="2400">
                            <a:latin typeface="Cambria Math" panose="02040503050406030204" pitchFamily="18" charset="0"/>
                          </a:rPr>
                          <m:t>F</m:t>
                        </m:r>
                      </m:e>
                      <m:sub>
                        <m:r>
                          <a:rPr lang="en-US" sz="2400">
                            <a:latin typeface="Cambria Math" panose="02040503050406030204" pitchFamily="18" charset="0"/>
                          </a:rPr>
                          <m:t>1</m:t>
                        </m:r>
                      </m:sub>
                    </m:sSub>
                    <m:r>
                      <a:rPr lang="en-US" sz="2400">
                        <a:latin typeface="Cambria Math" panose="02040503050406030204" pitchFamily="18" charset="0"/>
                      </a:rPr>
                      <m:t>+</m:t>
                    </m:r>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𝑋</m:t>
                        </m:r>
                      </m:e>
                      <m:sub>
                        <m:r>
                          <a:rPr lang="en-US" sz="2400" b="0" i="1" smtClean="0">
                            <a:latin typeface="Cambria Math" panose="02040503050406030204" pitchFamily="18" charset="0"/>
                          </a:rPr>
                          <m:t>𝑖𝐹</m:t>
                        </m:r>
                        <m:r>
                          <a:rPr lang="en-US" sz="2400" b="0" i="1" smtClean="0">
                            <a:latin typeface="Cambria Math" panose="02040503050406030204" pitchFamily="18" charset="0"/>
                          </a:rPr>
                          <m:t>2</m:t>
                        </m:r>
                      </m:sub>
                    </m:sSub>
                    <m:r>
                      <a:rPr lang="en-US" sz="2400" b="0" i="0" smtClean="0">
                        <a:latin typeface="Cambria Math" panose="02040503050406030204" pitchFamily="18" charset="0"/>
                      </a:rPr>
                      <m:t>∗</m:t>
                    </m:r>
                    <m:sSub>
                      <m:sSubPr>
                        <m:ctrlPr>
                          <a:rPr lang="en-US" sz="2400" i="1">
                            <a:latin typeface="Cambria Math" panose="02040503050406030204" pitchFamily="18" charset="0"/>
                          </a:rPr>
                        </m:ctrlPr>
                      </m:sSubPr>
                      <m:e>
                        <m:r>
                          <m:rPr>
                            <m:sty m:val="p"/>
                          </m:rPr>
                          <a:rPr lang="en-US" sz="2400">
                            <a:latin typeface="Cambria Math" panose="02040503050406030204" pitchFamily="18" charset="0"/>
                          </a:rPr>
                          <m:t>F</m:t>
                        </m:r>
                      </m:e>
                      <m:sub>
                        <m:r>
                          <a:rPr lang="en-US" sz="2400">
                            <a:latin typeface="Cambria Math" panose="02040503050406030204" pitchFamily="18" charset="0"/>
                          </a:rPr>
                          <m:t>2</m:t>
                        </m:r>
                      </m:sub>
                    </m:sSub>
                    <m:r>
                      <a:rPr lang="en-US" sz="2400">
                        <a:latin typeface="Cambria Math" panose="02040503050406030204" pitchFamily="18" charset="0"/>
                      </a:rPr>
                      <m:t>=</m:t>
                    </m:r>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𝑋</m:t>
                        </m:r>
                      </m:e>
                      <m:sub>
                        <m:r>
                          <a:rPr lang="en-US" sz="2400" b="0" i="1" smtClean="0">
                            <a:latin typeface="Cambria Math" panose="02040503050406030204" pitchFamily="18" charset="0"/>
                          </a:rPr>
                          <m:t>𝑖</m:t>
                        </m:r>
                      </m:sub>
                    </m:sSub>
                    <m:r>
                      <a:rPr lang="en-US" sz="2400" b="0" i="0" smtClean="0">
                        <a:latin typeface="Cambria Math" panose="02040503050406030204" pitchFamily="18" charset="0"/>
                      </a:rPr>
                      <m:t>∗</m:t>
                    </m:r>
                    <m:r>
                      <m:rPr>
                        <m:sty m:val="p"/>
                      </m:rPr>
                      <a:rPr lang="en-US" sz="2400">
                        <a:latin typeface="Cambria Math" panose="02040503050406030204" pitchFamily="18" charset="0"/>
                      </a:rPr>
                      <m:t>M</m:t>
                    </m:r>
                  </m:oMath>
                </a14:m>
                <a:r>
                  <a:rPr lang="en-US" sz="2400" dirty="0">
                    <a:latin typeface="Times New Roman" panose="02020603050405020304" pitchFamily="18" charset="0"/>
                    <a:cs typeface="Times New Roman" panose="02020603050405020304" pitchFamily="18" charset="0"/>
                  </a:rPr>
                  <a:t>                                                                       (7.20)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F</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is mass in feed stream1, F</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is mass in feed stream 2, M is mass in the output, X</a:t>
                </a:r>
                <a:r>
                  <a:rPr lang="en-US" sz="2400" baseline="-25000" dirty="0">
                    <a:latin typeface="Times New Roman" panose="02020603050405020304" pitchFamily="18" charset="0"/>
                    <a:cs typeface="Times New Roman" panose="02020603050405020304" pitchFamily="18" charset="0"/>
                  </a:rPr>
                  <a:t>iF1</a:t>
                </a:r>
                <a:r>
                  <a:rPr lang="en-US" sz="2400" dirty="0">
                    <a:latin typeface="Times New Roman" panose="02020603050405020304" pitchFamily="18" charset="0"/>
                    <a:cs typeface="Times New Roman" panose="02020603050405020304" pitchFamily="18" charset="0"/>
                  </a:rPr>
                  <a:t> is mass fraction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feed stream 1, X</a:t>
                </a:r>
                <a:r>
                  <a:rPr lang="en-US" sz="2400" baseline="-25000" dirty="0">
                    <a:latin typeface="Times New Roman" panose="02020603050405020304" pitchFamily="18" charset="0"/>
                    <a:cs typeface="Times New Roman" panose="02020603050405020304" pitchFamily="18" charset="0"/>
                  </a:rPr>
                  <a:t>iF2</a:t>
                </a:r>
                <a:r>
                  <a:rPr lang="en-US" sz="2400" dirty="0">
                    <a:latin typeface="Times New Roman" panose="02020603050405020304" pitchFamily="18" charset="0"/>
                    <a:cs typeface="Times New Roman" panose="02020603050405020304" pitchFamily="18" charset="0"/>
                  </a:rPr>
                  <a:t> is mass fraction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feed stream 2, and X</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mass fraction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output.</a:t>
                </a: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F801B02C-D4E4-DFA3-9D33-8E318AE7A5D0}"/>
                  </a:ext>
                </a:extLst>
              </p:cNvPr>
              <p:cNvSpPr>
                <a:spLocks noGrp="1" noRot="1" noChangeAspect="1" noMove="1" noResize="1" noEditPoints="1" noAdjustHandles="1" noChangeArrowheads="1" noChangeShapeType="1" noTextEdit="1"/>
              </p:cNvSpPr>
              <p:nvPr>
                <p:ph idx="1"/>
              </p:nvPr>
            </p:nvSpPr>
            <p:spPr>
              <a:xfrm>
                <a:off x="500269" y="971450"/>
                <a:ext cx="11506201" cy="4952270"/>
              </a:xfrm>
              <a:blipFill>
                <a:blip r:embed="rId4"/>
                <a:stretch>
                  <a:fillRect l="-794" r="-79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88227E6-C654-D3C4-A9D2-A98508AE058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1168379-AAA5-E2D9-A924-4AF114E1997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0D670AF-FC0D-CD07-36B2-4C8F9113875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09702883"/>
      </p:ext>
    </p:extLst>
  </p:cSld>
  <p:clrMapOvr>
    <a:masterClrMapping/>
  </p:clrMapOvr>
  <mc:AlternateContent xmlns:mc="http://schemas.openxmlformats.org/markup-compatibility/2006" xmlns:p14="http://schemas.microsoft.com/office/powerpoint/2010/main">
    <mc:Choice Requires="p14">
      <p:transition spd="slow" p14:dur="2000" advTm="57928"/>
    </mc:Choice>
    <mc:Fallback xmlns="">
      <p:transition spd="slow" advTm="57928"/>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4543C6-5DDD-535A-DB0B-EE335646B2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15F969-3617-DB66-34CD-FFADE917BA32}"/>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3C4E619-3AA5-D4B9-6647-C86C43612B42}"/>
              </a:ext>
            </a:extLst>
          </p:cNvPr>
          <p:cNvSpPr>
            <a:spLocks noGrp="1"/>
          </p:cNvSpPr>
          <p:nvPr>
            <p:ph idx="1"/>
          </p:nvPr>
        </p:nvSpPr>
        <p:spPr>
          <a:xfrm>
            <a:off x="397565" y="874643"/>
            <a:ext cx="11628783" cy="5049077"/>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To quantify of the bypass stream, you can divide the multiple systems into single subsystems, and determined the material balances on  </a:t>
            </a:r>
            <a:r>
              <a:rPr lang="en-US" sz="2400" b="1" dirty="0">
                <a:solidFill>
                  <a:srgbClr val="7030A0"/>
                </a:solidFill>
                <a:latin typeface="Times New Roman" panose="02020603050405020304" pitchFamily="18" charset="0"/>
                <a:cs typeface="Times New Roman" panose="02020603050405020304" pitchFamily="18" charset="0"/>
              </a:rPr>
              <a:t>mixer 1 with bypass junction </a:t>
            </a:r>
            <a:r>
              <a:rPr lang="en-US" sz="2400" dirty="0">
                <a:latin typeface="Times New Roman" panose="02020603050405020304" pitchFamily="18" charset="0"/>
                <a:cs typeface="Times New Roman" panose="02020603050405020304" pitchFamily="18" charset="0"/>
              </a:rPr>
              <a:t>and/or </a:t>
            </a:r>
            <a:r>
              <a:rPr lang="en-US" sz="2400" dirty="0">
                <a:solidFill>
                  <a:srgbClr val="7030A0"/>
                </a:solidFill>
                <a:latin typeface="Times New Roman" panose="02020603050405020304" pitchFamily="18" charset="0"/>
                <a:cs typeface="Times New Roman" panose="02020603050405020304" pitchFamily="18" charset="0"/>
              </a:rPr>
              <a:t>mixer 2</a:t>
            </a:r>
            <a:r>
              <a:rPr lang="en-US" sz="2400" dirty="0">
                <a:latin typeface="Times New Roman" panose="02020603050405020304" pitchFamily="18" charset="0"/>
                <a:cs typeface="Times New Roman" panose="02020603050405020304" pitchFamily="18" charset="0"/>
              </a:rPr>
              <a:t>.</a:t>
            </a:r>
          </a:p>
          <a:p>
            <a:pPr marL="0" indent="0">
              <a:buNone/>
            </a:pPr>
            <a:r>
              <a:rPr lang="en-US" sz="2400" dirty="0">
                <a:latin typeface="Times New Roman" panose="02020603050405020304" pitchFamily="18" charset="0"/>
                <a:cs typeface="Times New Roman" panose="02020603050405020304" pitchFamily="18" charset="0"/>
              </a:rPr>
              <a:t>The material balance on </a:t>
            </a:r>
            <a:r>
              <a:rPr lang="en-US" sz="2400" b="1" dirty="0">
                <a:latin typeface="Times New Roman" panose="02020603050405020304" pitchFamily="18" charset="0"/>
                <a:cs typeface="Times New Roman" panose="02020603050405020304" pitchFamily="18" charset="0"/>
              </a:rPr>
              <a:t>mixer 1 </a:t>
            </a:r>
            <a:r>
              <a:rPr lang="en-US" sz="2400"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rPr>
              <a:t>bypass junction </a:t>
            </a:r>
            <a:r>
              <a:rPr lang="en-US" sz="2400" dirty="0">
                <a:latin typeface="Times New Roman" panose="02020603050405020304" pitchFamily="18" charset="0"/>
                <a:cs typeface="Times New Roman" panose="02020603050405020304" pitchFamily="18" charset="0"/>
              </a:rPr>
              <a:t>is shown in </a:t>
            </a:r>
            <a:r>
              <a:rPr lang="en-US" sz="2400" b="1" dirty="0">
                <a:latin typeface="Times New Roman" panose="02020603050405020304" pitchFamily="18" charset="0"/>
                <a:cs typeface="Times New Roman" panose="02020603050405020304" pitchFamily="18" charset="0"/>
              </a:rPr>
              <a:t>Figure 7.14</a:t>
            </a:r>
            <a:r>
              <a:rPr lang="en-US" sz="2400" dirty="0">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1AEAF5E1-9AE8-A51F-DE6C-F48074351B2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CBEA2C4-6D0F-D0FC-FEE3-B8237947094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535F54A-FBE1-7E01-90A9-32DA9D4AB18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0" name="Picture 9">
            <a:extLst>
              <a:ext uri="{FF2B5EF4-FFF2-40B4-BE49-F238E27FC236}">
                <a16:creationId xmlns:a16="http://schemas.microsoft.com/office/drawing/2014/main" id="{0D369C2E-DB1A-7A13-1870-494BCFFEF7B3}"/>
              </a:ext>
            </a:extLst>
          </p:cNvPr>
          <p:cNvPicPr>
            <a:picLocks noChangeAspect="1"/>
          </p:cNvPicPr>
          <p:nvPr/>
        </p:nvPicPr>
        <p:blipFill>
          <a:blip r:embed="rId2"/>
          <a:srcRect l="3545" t="3094" r="5068" b="2217"/>
          <a:stretch>
            <a:fillRect/>
          </a:stretch>
        </p:blipFill>
        <p:spPr>
          <a:xfrm>
            <a:off x="1133059" y="2774139"/>
            <a:ext cx="5400000" cy="3240000"/>
          </a:xfrm>
          <a:prstGeom prst="rect">
            <a:avLst/>
          </a:prstGeom>
        </p:spPr>
      </p:pic>
      <p:sp>
        <p:nvSpPr>
          <p:cNvPr id="11" name="TextBox 10">
            <a:extLst>
              <a:ext uri="{FF2B5EF4-FFF2-40B4-BE49-F238E27FC236}">
                <a16:creationId xmlns:a16="http://schemas.microsoft.com/office/drawing/2014/main" id="{7057A14E-B3E3-ACB7-78DB-37DCA63F7DAC}"/>
              </a:ext>
            </a:extLst>
          </p:cNvPr>
          <p:cNvSpPr txBox="1"/>
          <p:nvPr/>
        </p:nvSpPr>
        <p:spPr>
          <a:xfrm>
            <a:off x="6619460" y="3168348"/>
            <a:ext cx="5078897" cy="830997"/>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7.14 </a:t>
            </a:r>
            <a:r>
              <a:rPr lang="en-US" sz="2400" dirty="0">
                <a:latin typeface="Times New Roman" panose="02020603050405020304" pitchFamily="18" charset="0"/>
                <a:cs typeface="Times New Roman" panose="02020603050405020304" pitchFamily="18" charset="0"/>
              </a:rPr>
              <a:t> Material balances on mixer 1 and bypass junction</a:t>
            </a:r>
          </a:p>
        </p:txBody>
      </p:sp>
    </p:spTree>
    <p:extLst>
      <p:ext uri="{BB962C8B-B14F-4D97-AF65-F5344CB8AC3E}">
        <p14:creationId xmlns:p14="http://schemas.microsoft.com/office/powerpoint/2010/main" val="2652463110"/>
      </p:ext>
    </p:extLst>
  </p:cSld>
  <p:clrMapOvr>
    <a:masterClrMapping/>
  </p:clrMapOvr>
  <mc:AlternateContent xmlns:mc="http://schemas.openxmlformats.org/markup-compatibility/2006" xmlns:p14="http://schemas.microsoft.com/office/powerpoint/2010/main">
    <mc:Choice Requires="p14">
      <p:transition spd="slow" p14:dur="2000" advTm="93588"/>
    </mc:Choice>
    <mc:Fallback xmlns="">
      <p:transition spd="slow" advTm="93588"/>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4FD0FD-9FAC-BD29-AE06-A00735CAD2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92652D-96D3-7F61-D180-4F072ADE99BD}"/>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BE2DE98-5DB9-A233-DA7F-F6A8063D2D3B}"/>
                  </a:ext>
                </a:extLst>
              </p:cNvPr>
              <p:cNvSpPr>
                <a:spLocks noGrp="1"/>
              </p:cNvSpPr>
              <p:nvPr>
                <p:ph idx="1"/>
              </p:nvPr>
            </p:nvSpPr>
            <p:spPr>
              <a:xfrm>
                <a:off x="337931" y="971450"/>
                <a:ext cx="11688418" cy="4952270"/>
              </a:xfrm>
            </p:spPr>
            <p:txBody>
              <a:bodyPr>
                <a:normAutofit/>
              </a:bodyPr>
              <a:lstStyle/>
              <a:p>
                <a:pPr marL="0" lvl="0" indent="0" algn="just">
                  <a:lnSpc>
                    <a:spcPct val="11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overall material balances on </a:t>
                </a:r>
                <a:r>
                  <a:rPr lang="en-US" sz="2400" b="1" dirty="0">
                    <a:solidFill>
                      <a:srgbClr val="7030A0"/>
                    </a:solidFill>
                    <a:latin typeface="Times New Roman" panose="02020603050405020304" pitchFamily="18" charset="0"/>
                    <a:cs typeface="Times New Roman" panose="02020603050405020304" pitchFamily="18" charset="0"/>
                  </a:rPr>
                  <a:t>mixer 1 and bypass junction </a:t>
                </a:r>
                <a:r>
                  <a:rPr lang="en-US" sz="2400" dirty="0">
                    <a:latin typeface="Times New Roman" panose="02020603050405020304" pitchFamily="18" charset="0"/>
                    <a:cs typeface="Times New Roman" panose="02020603050405020304" pitchFamily="18" charset="0"/>
                  </a:rPr>
                  <a:t>can be written as:</a:t>
                </a:r>
              </a:p>
              <a:p>
                <a:pPr marL="0" lvl="0" indent="0" algn="just">
                  <a:lnSpc>
                    <a:spcPct val="110000"/>
                  </a:lnSpc>
                  <a:spcBef>
                    <a:spcPts val="0"/>
                  </a:spcBef>
                  <a:spcAft>
                    <a:spcPts val="1200"/>
                  </a:spcAft>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cs typeface="Times New Roman" panose="02020603050405020304" pitchFamily="18" charset="0"/>
                          </a:rPr>
                          <m:t>F</m:t>
                        </m:r>
                      </m:e>
                      <m:sub>
                        <m:r>
                          <a:rPr lang="en-US" sz="2400" b="0" i="0" smtClean="0">
                            <a:latin typeface="Cambria Math" panose="02040503050406030204" pitchFamily="18" charset="0"/>
                            <a:cs typeface="Times New Roman" panose="02020603050405020304" pitchFamily="18" charset="0"/>
                          </a:rPr>
                          <m:t>1</m:t>
                        </m:r>
                      </m:sub>
                    </m:sSub>
                    <m:r>
                      <a:rPr lang="en-US" sz="2400" b="0" i="0"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cs typeface="Times New Roman" panose="02020603050405020304" pitchFamily="18" charset="0"/>
                          </a:rPr>
                          <m:t>F</m:t>
                        </m:r>
                      </m:e>
                      <m:sub>
                        <m:r>
                          <a:rPr lang="en-US" sz="2400" b="0" i="0" smtClean="0">
                            <a:latin typeface="Cambria Math" panose="02040503050406030204" pitchFamily="18" charset="0"/>
                            <a:cs typeface="Times New Roman" panose="02020603050405020304" pitchFamily="18" charset="0"/>
                          </a:rPr>
                          <m:t>2</m:t>
                        </m:r>
                      </m:sub>
                    </m:sSub>
                    <m:r>
                      <a:rPr lang="en-US" sz="2400" b="0" i="0"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cs typeface="Times New Roman" panose="02020603050405020304" pitchFamily="18" charset="0"/>
                          </a:rPr>
                          <m:t>M</m:t>
                        </m:r>
                      </m:e>
                      <m:sub>
                        <m:r>
                          <a:rPr lang="en-US" sz="2400" b="0" i="0" smtClean="0">
                            <a:latin typeface="Cambria Math" panose="02040503050406030204" pitchFamily="18" charset="0"/>
                            <a:cs typeface="Times New Roman" panose="02020603050405020304" pitchFamily="18" charset="0"/>
                          </a:rPr>
                          <m:t>1</m:t>
                        </m:r>
                      </m:sub>
                    </m:sSub>
                    <m:r>
                      <a:rPr lang="en-US" sz="2400" b="0" i="0"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cs typeface="Times New Roman" panose="02020603050405020304" pitchFamily="18" charset="0"/>
                          </a:rPr>
                          <m:t>M</m:t>
                        </m:r>
                      </m:e>
                      <m:sub>
                        <m:r>
                          <m:rPr>
                            <m:sty m:val="p"/>
                          </m:rPr>
                          <a:rPr lang="en-US" sz="2400" b="0" i="0" smtClean="0">
                            <a:latin typeface="Cambria Math" panose="02040503050406030204" pitchFamily="18" charset="0"/>
                            <a:cs typeface="Times New Roman" panose="02020603050405020304" pitchFamily="18" charset="0"/>
                          </a:rPr>
                          <m:t>B</m:t>
                        </m:r>
                      </m:sub>
                    </m:sSub>
                  </m:oMath>
                </a14:m>
                <a:r>
                  <a:rPr lang="en-US" sz="2400" dirty="0">
                    <a:latin typeface="Times New Roman" panose="02020603050405020304" pitchFamily="18" charset="0"/>
                    <a:cs typeface="Times New Roman" panose="02020603050405020304" pitchFamily="18" charset="0"/>
                  </a:rPr>
                  <a:t>                                                          (7.21)</a:t>
                </a:r>
              </a:p>
              <a:p>
                <a:pPr marL="0" lvl="0" indent="0" algn="just">
                  <a:lnSpc>
                    <a:spcPct val="11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Similarly, the component  material balance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given by:</a:t>
                </a:r>
              </a:p>
              <a:p>
                <a:pPr marL="0" indent="0" algn="just">
                  <a:lnSpc>
                    <a:spcPct val="110000"/>
                  </a:lnSpc>
                  <a:buNone/>
                </a:pPr>
                <a14:m>
                  <m:oMath xmlns:m="http://schemas.openxmlformats.org/officeDocument/2006/math">
                    <m:sSub>
                      <m:sSubPr>
                        <m:ctrlPr>
                          <a:rPr lang="en-US" sz="2400" i="1">
                            <a:latin typeface="Cambria Math" panose="02040503050406030204" pitchFamily="18" charset="0"/>
                          </a:rPr>
                        </m:ctrlPr>
                      </m:sSubPr>
                      <m:e>
                        <m:sSub>
                          <m:sSubPr>
                            <m:ctrlPr>
                              <a:rPr lang="en-US" sz="2400" i="1">
                                <a:latin typeface="Cambria Math" panose="02040503050406030204" pitchFamily="18" charset="0"/>
                              </a:rPr>
                            </m:ctrlPr>
                          </m:sSubPr>
                          <m:e>
                            <m:r>
                              <a:rPr lang="en-US" sz="2400" i="1">
                                <a:latin typeface="Cambria Math" panose="02040503050406030204" pitchFamily="18" charset="0"/>
                              </a:rPr>
                              <m:t>𝑋</m:t>
                            </m:r>
                          </m:e>
                          <m:sub>
                            <m:r>
                              <a:rPr lang="en-US" sz="2400" i="1">
                                <a:latin typeface="Cambria Math" panose="02040503050406030204" pitchFamily="18" charset="0"/>
                              </a:rPr>
                              <m:t>𝑖𝐹</m:t>
                            </m:r>
                            <m:r>
                              <a:rPr lang="en-US" sz="2400" i="1">
                                <a:latin typeface="Cambria Math" panose="02040503050406030204" pitchFamily="18" charset="0"/>
                              </a:rPr>
                              <m:t>1</m:t>
                            </m:r>
                          </m:sub>
                        </m:sSub>
                        <m:r>
                          <a:rPr lang="en-US" sz="2400" i="1">
                            <a:latin typeface="Cambria Math" panose="02040503050406030204" pitchFamily="18" charset="0"/>
                          </a:rPr>
                          <m:t>∗</m:t>
                        </m:r>
                        <m:r>
                          <m:rPr>
                            <m:sty m:val="p"/>
                          </m:rPr>
                          <a:rPr lang="en-US" sz="2400">
                            <a:latin typeface="Cambria Math" panose="02040503050406030204" pitchFamily="18" charset="0"/>
                          </a:rPr>
                          <m:t>F</m:t>
                        </m:r>
                      </m:e>
                      <m:sub>
                        <m:r>
                          <a:rPr lang="en-US" sz="2400">
                            <a:latin typeface="Cambria Math" panose="02040503050406030204" pitchFamily="18" charset="0"/>
                          </a:rPr>
                          <m:t>1</m:t>
                        </m:r>
                      </m:sub>
                    </m:sSub>
                    <m:r>
                      <a:rPr lang="en-US" sz="240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𝑋</m:t>
                        </m:r>
                      </m:e>
                      <m:sub>
                        <m:r>
                          <a:rPr lang="en-US" sz="2400" i="1">
                            <a:latin typeface="Cambria Math" panose="02040503050406030204" pitchFamily="18" charset="0"/>
                          </a:rPr>
                          <m:t>𝑖𝐹</m:t>
                        </m:r>
                        <m:r>
                          <a:rPr lang="en-US" sz="2400" i="1">
                            <a:latin typeface="Cambria Math" panose="02040503050406030204" pitchFamily="18" charset="0"/>
                          </a:rPr>
                          <m:t>2</m:t>
                        </m:r>
                      </m:sub>
                    </m:sSub>
                    <m:r>
                      <a:rPr lang="en-US" sz="2400">
                        <a:latin typeface="Cambria Math" panose="02040503050406030204" pitchFamily="18" charset="0"/>
                      </a:rPr>
                      <m:t>∗</m:t>
                    </m:r>
                    <m:sSub>
                      <m:sSubPr>
                        <m:ctrlPr>
                          <a:rPr lang="en-US" sz="2400" i="1">
                            <a:latin typeface="Cambria Math" panose="02040503050406030204" pitchFamily="18" charset="0"/>
                          </a:rPr>
                        </m:ctrlPr>
                      </m:sSubPr>
                      <m:e>
                        <m:r>
                          <m:rPr>
                            <m:sty m:val="p"/>
                          </m:rPr>
                          <a:rPr lang="en-US" sz="2400">
                            <a:latin typeface="Cambria Math" panose="02040503050406030204" pitchFamily="18" charset="0"/>
                          </a:rPr>
                          <m:t>F</m:t>
                        </m:r>
                      </m:e>
                      <m:sub>
                        <m:r>
                          <a:rPr lang="en-US" sz="2400">
                            <a:latin typeface="Cambria Math" panose="02040503050406030204" pitchFamily="18" charset="0"/>
                          </a:rPr>
                          <m:t>2</m:t>
                        </m:r>
                      </m:sub>
                    </m:sSub>
                    <m:r>
                      <a:rPr lang="en-US" sz="240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𝑋</m:t>
                        </m:r>
                      </m:e>
                      <m:sub>
                        <m:r>
                          <a:rPr lang="en-US" sz="2400" i="1">
                            <a:latin typeface="Cambria Math" panose="02040503050406030204" pitchFamily="18" charset="0"/>
                          </a:rPr>
                          <m:t>𝑖</m:t>
                        </m:r>
                        <m:r>
                          <a:rPr lang="en-US" sz="2400" b="0" i="1" smtClean="0">
                            <a:latin typeface="Cambria Math" panose="02040503050406030204" pitchFamily="18" charset="0"/>
                          </a:rPr>
                          <m:t>1</m:t>
                        </m:r>
                      </m:sub>
                    </m:sSub>
                    <m:r>
                      <a:rPr lang="en-US" sz="2400">
                        <a:latin typeface="Cambria Math" panose="02040503050406030204" pitchFamily="18" charset="0"/>
                      </a:rPr>
                      <m:t>∗</m:t>
                    </m:r>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𝑀</m:t>
                        </m:r>
                      </m:e>
                      <m:sub>
                        <m:r>
                          <a:rPr lang="en-US" sz="2400" b="0" i="1" smtClean="0">
                            <a:latin typeface="Cambria Math" panose="02040503050406030204" pitchFamily="18" charset="0"/>
                          </a:rPr>
                          <m:t>1</m:t>
                        </m:r>
                      </m:sub>
                    </m:sSub>
                    <m:r>
                      <a:rPr lang="en-US" sz="2400" b="0" i="0"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𝑋</m:t>
                        </m:r>
                      </m:e>
                      <m:sub>
                        <m:r>
                          <a:rPr lang="en-US" sz="2400" b="0" i="1" smtClean="0">
                            <a:latin typeface="Cambria Math" panose="02040503050406030204" pitchFamily="18" charset="0"/>
                          </a:rPr>
                          <m:t>𝑖𝐵</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𝑀</m:t>
                        </m:r>
                      </m:e>
                      <m:sub>
                        <m:r>
                          <a:rPr lang="en-US" sz="2400" b="0" i="1" smtClean="0">
                            <a:latin typeface="Cambria Math" panose="02040503050406030204" pitchFamily="18" charset="0"/>
                          </a:rPr>
                          <m:t>𝐵</m:t>
                        </m:r>
                      </m:sub>
                    </m:sSub>
                  </m:oMath>
                </a14:m>
                <a:r>
                  <a:rPr lang="en-US" sz="2400" dirty="0">
                    <a:latin typeface="Times New Roman" panose="02020603050405020304" pitchFamily="18" charset="0"/>
                    <a:cs typeface="Times New Roman" panose="02020603050405020304" pitchFamily="18" charset="0"/>
                  </a:rPr>
                  <a:t>                  (7.22)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F</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is mass in feed 1, F</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is mass in feed 2, M</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is mass in bypass stream, M</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is the mass of mixer 1 output,  X</a:t>
                </a:r>
                <a:r>
                  <a:rPr lang="en-US" sz="2400" baseline="-25000" dirty="0">
                    <a:latin typeface="Times New Roman" panose="02020603050405020304" pitchFamily="18" charset="0"/>
                    <a:cs typeface="Times New Roman" panose="02020603050405020304" pitchFamily="18" charset="0"/>
                  </a:rPr>
                  <a:t>iF1</a:t>
                </a:r>
                <a:r>
                  <a:rPr lang="en-US" sz="2400" dirty="0">
                    <a:latin typeface="Times New Roman" panose="02020603050405020304" pitchFamily="18" charset="0"/>
                    <a:cs typeface="Times New Roman" panose="02020603050405020304" pitchFamily="18" charset="0"/>
                  </a:rPr>
                  <a:t> is mass fraction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feed 1, X</a:t>
                </a:r>
                <a:r>
                  <a:rPr lang="en-US" sz="2400" baseline="-25000" dirty="0">
                    <a:latin typeface="Times New Roman" panose="02020603050405020304" pitchFamily="18" charset="0"/>
                    <a:cs typeface="Times New Roman" panose="02020603050405020304" pitchFamily="18" charset="0"/>
                  </a:rPr>
                  <a:t>iF2</a:t>
                </a:r>
                <a:r>
                  <a:rPr lang="en-US" sz="2400" dirty="0">
                    <a:latin typeface="Times New Roman" panose="02020603050405020304" pitchFamily="18" charset="0"/>
                    <a:cs typeface="Times New Roman" panose="02020603050405020304" pitchFamily="18" charset="0"/>
                  </a:rPr>
                  <a:t> is mass fraction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feed 2, </a:t>
                </a:r>
                <a:r>
                  <a:rPr lang="en-US" sz="2400" dirty="0" err="1">
                    <a:latin typeface="Times New Roman" panose="02020603050405020304" pitchFamily="18" charset="0"/>
                    <a:cs typeface="Times New Roman" panose="02020603050405020304" pitchFamily="18" charset="0"/>
                  </a:rPr>
                  <a:t>X</a:t>
                </a:r>
                <a:r>
                  <a:rPr lang="en-US" sz="2400" baseline="-25000" dirty="0" err="1">
                    <a:latin typeface="Times New Roman" panose="02020603050405020304" pitchFamily="18" charset="0"/>
                    <a:cs typeface="Times New Roman" panose="02020603050405020304" pitchFamily="18" charset="0"/>
                  </a:rPr>
                  <a:t>iB</a:t>
                </a:r>
                <a:r>
                  <a:rPr lang="en-US" sz="2400" dirty="0">
                    <a:latin typeface="Times New Roman" panose="02020603050405020304" pitchFamily="18" charset="0"/>
                    <a:cs typeface="Times New Roman" panose="02020603050405020304" pitchFamily="18" charset="0"/>
                  </a:rPr>
                  <a:t> is mass fraction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bypass stream, and X</a:t>
                </a:r>
                <a:r>
                  <a:rPr lang="en-US" sz="2400" baseline="-25000" dirty="0">
                    <a:latin typeface="Times New Roman" panose="02020603050405020304" pitchFamily="18" charset="0"/>
                    <a:cs typeface="Times New Roman" panose="02020603050405020304" pitchFamily="18" charset="0"/>
                  </a:rPr>
                  <a:t>i1</a:t>
                </a:r>
                <a:r>
                  <a:rPr lang="en-US" sz="2400" dirty="0">
                    <a:latin typeface="Times New Roman" panose="02020603050405020304" pitchFamily="18" charset="0"/>
                    <a:cs typeface="Times New Roman" panose="02020603050405020304" pitchFamily="18" charset="0"/>
                  </a:rPr>
                  <a:t> is mass fraction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on mixer 1 output.  </a:t>
                </a:r>
              </a:p>
              <a:p>
                <a:pPr marL="0" indent="0">
                  <a:buNone/>
                </a:pPr>
                <a:endParaRPr lang="en-US" dirty="0"/>
              </a:p>
            </p:txBody>
          </p:sp>
        </mc:Choice>
        <mc:Fallback xmlns="">
          <p:sp>
            <p:nvSpPr>
              <p:cNvPr id="3" name="Content Placeholder 2">
                <a:extLst>
                  <a:ext uri="{FF2B5EF4-FFF2-40B4-BE49-F238E27FC236}">
                    <a16:creationId xmlns:a16="http://schemas.microsoft.com/office/drawing/2014/main" id="{FBE2DE98-5DB9-A233-DA7F-F6A8063D2D3B}"/>
                  </a:ext>
                </a:extLst>
              </p:cNvPr>
              <p:cNvSpPr>
                <a:spLocks noGrp="1" noRot="1" noChangeAspect="1" noMove="1" noResize="1" noEditPoints="1" noAdjustHandles="1" noChangeArrowheads="1" noChangeShapeType="1" noTextEdit="1"/>
              </p:cNvSpPr>
              <p:nvPr>
                <p:ph idx="1"/>
              </p:nvPr>
            </p:nvSpPr>
            <p:spPr>
              <a:xfrm>
                <a:off x="337931" y="971450"/>
                <a:ext cx="11688418" cy="4952270"/>
              </a:xfrm>
              <a:blipFill>
                <a:blip r:embed="rId4"/>
                <a:stretch>
                  <a:fillRect l="-782" t="-738" r="-78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58B5C29-7421-C524-3699-2EF45D9B616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B32EAC4-942A-55C7-D5EA-747A3561868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3518749-197B-F325-A348-CD7371EE301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30803492"/>
      </p:ext>
    </p:extLst>
  </p:cSld>
  <p:clrMapOvr>
    <a:masterClrMapping/>
  </p:clrMapOvr>
  <mc:AlternateContent xmlns:mc="http://schemas.openxmlformats.org/markup-compatibility/2006" xmlns:p14="http://schemas.microsoft.com/office/powerpoint/2010/main">
    <mc:Choice Requires="p14">
      <p:transition spd="slow" p14:dur="2000" advTm="80811"/>
    </mc:Choice>
    <mc:Fallback xmlns="">
      <p:transition spd="slow" advTm="80811"/>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ED3881-1B4E-B3F8-CC86-B3C7A09810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049B3B-ECFA-4169-E2B0-AC1B821FD529}"/>
              </a:ext>
            </a:extLst>
          </p:cNvPr>
          <p:cNvSpPr>
            <a:spLocks noGrp="1"/>
          </p:cNvSpPr>
          <p:nvPr>
            <p:ph type="title"/>
          </p:nvPr>
        </p:nvSpPr>
        <p:spPr>
          <a:xfrm>
            <a:off x="540025" y="113215"/>
            <a:ext cx="10515600" cy="402740"/>
          </a:xfrm>
        </p:spPr>
        <p:txBody>
          <a:bodyPr>
            <a:noAutofit/>
          </a:bodyPr>
          <a:lstStyle/>
          <a:p>
            <a:pPr>
              <a:lnSpc>
                <a:spcPct val="150000"/>
              </a:lnSpc>
            </a:pPr>
            <a:r>
              <a:rPr lang="en-US" sz="3200" b="1" dirty="0">
                <a:solidFill>
                  <a:srgbClr val="7030A0"/>
                </a:solidFill>
                <a:latin typeface="Times New Roman" panose="02020603050405020304" pitchFamily="18" charset="0"/>
                <a:cs typeface="Times New Roman" panose="02020603050405020304" pitchFamily="18" charset="0"/>
              </a:rPr>
              <a:t>Activity 7.2</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1A36736-0699-0EFD-9DDE-FD268E96111F}"/>
                  </a:ext>
                </a:extLst>
              </p:cNvPr>
              <p:cNvSpPr>
                <a:spLocks noGrp="1"/>
              </p:cNvSpPr>
              <p:nvPr>
                <p:ph idx="1"/>
              </p:nvPr>
            </p:nvSpPr>
            <p:spPr>
              <a:xfrm>
                <a:off x="109330" y="815888"/>
                <a:ext cx="11897141" cy="5272348"/>
              </a:xfrm>
            </p:spPr>
            <p:txBody>
              <a:bodyPr>
                <a:no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t>
                </a:r>
                <a:r>
                  <a:rPr lang="en-US" sz="2400" dirty="0">
                    <a:solidFill>
                      <a:srgbClr val="7030A0"/>
                    </a:solidFill>
                    <a:latin typeface="Times New Roman" panose="02020603050405020304" pitchFamily="18" charset="0"/>
                    <a:cs typeface="Times New Roman" panose="02020603050405020304" pitchFamily="18" charset="0"/>
                  </a:rPr>
                  <a:t>Ammonia is produced  from H</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 and N</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 with suitable catalyst using the famous Haber process. The balanced chemical reaction is given by</a:t>
                </a:r>
                <a:r>
                  <a:rPr lang="en-US" sz="2400" b="1" dirty="0">
                    <a:solidFill>
                      <a:srgbClr val="7030A0"/>
                    </a:solidFill>
                    <a:latin typeface="Times New Roman" panose="02020603050405020304" pitchFamily="18" charset="0"/>
                    <a:cs typeface="Times New Roman" panose="02020603050405020304" pitchFamily="18" charset="0"/>
                  </a:rPr>
                  <a:t>:</a:t>
                </a:r>
                <a:endParaRPr lang="en-US" sz="2400" dirty="0">
                  <a:solidFill>
                    <a:srgbClr val="7030A0"/>
                  </a:solidFill>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sSub>
                      <m:sSubPr>
                        <m:ctrlPr>
                          <a:rPr lang="en-US" sz="2400" i="1" smtClean="0">
                            <a:solidFill>
                              <a:srgbClr val="7030A0"/>
                            </a:solidFill>
                            <a:latin typeface="Cambria Math" panose="02040503050406030204" pitchFamily="18" charset="0"/>
                            <a:cs typeface="Times New Roman" panose="02020603050405020304" pitchFamily="18" charset="0"/>
                          </a:rPr>
                        </m:ctrlPr>
                      </m:sSubPr>
                      <m:e>
                        <m:r>
                          <a:rPr lang="en-US" sz="2400" b="0" i="0" smtClean="0">
                            <a:solidFill>
                              <a:srgbClr val="7030A0"/>
                            </a:solidFill>
                            <a:latin typeface="Cambria Math" panose="02040503050406030204" pitchFamily="18" charset="0"/>
                            <a:cs typeface="Times New Roman" panose="02020603050405020304" pitchFamily="18" charset="0"/>
                          </a:rPr>
                          <m:t>3</m:t>
                        </m:r>
                        <m:r>
                          <m:rPr>
                            <m:sty m:val="p"/>
                          </m:rPr>
                          <a:rPr lang="en-US" sz="2400" b="0" i="0" smtClean="0">
                            <a:solidFill>
                              <a:srgbClr val="7030A0"/>
                            </a:solidFill>
                            <a:latin typeface="Cambria Math" panose="02040503050406030204" pitchFamily="18" charset="0"/>
                            <a:cs typeface="Times New Roman" panose="02020603050405020304" pitchFamily="18" charset="0"/>
                          </a:rPr>
                          <m:t>H</m:t>
                        </m:r>
                      </m:e>
                      <m:sub>
                        <m:r>
                          <a:rPr lang="en-US" sz="2400" b="0" i="0" smtClean="0">
                            <a:solidFill>
                              <a:srgbClr val="7030A0"/>
                            </a:solidFill>
                            <a:latin typeface="Cambria Math" panose="02040503050406030204" pitchFamily="18" charset="0"/>
                            <a:cs typeface="Times New Roman" panose="02020603050405020304" pitchFamily="18" charset="0"/>
                          </a:rPr>
                          <m:t>2</m:t>
                        </m:r>
                      </m:sub>
                    </m:sSub>
                    <m:r>
                      <a:rPr lang="en-US" sz="2400" b="0" i="0" smtClean="0">
                        <a:solidFill>
                          <a:srgbClr val="7030A0"/>
                        </a:solidFill>
                        <a:latin typeface="Cambria Math" panose="02040503050406030204" pitchFamily="18" charset="0"/>
                        <a:cs typeface="Times New Roman" panose="02020603050405020304" pitchFamily="18" charset="0"/>
                      </a:rPr>
                      <m:t>+</m:t>
                    </m:r>
                    <m:sSub>
                      <m:sSubPr>
                        <m:ctrlPr>
                          <a:rPr lang="en-US" sz="2400" b="0" i="1" smtClean="0">
                            <a:solidFill>
                              <a:srgbClr val="7030A0"/>
                            </a:solidFill>
                            <a:latin typeface="Cambria Math" panose="02040503050406030204" pitchFamily="18" charset="0"/>
                            <a:cs typeface="Times New Roman" panose="02020603050405020304" pitchFamily="18" charset="0"/>
                          </a:rPr>
                        </m:ctrlPr>
                      </m:sSubPr>
                      <m:e>
                        <m:r>
                          <m:rPr>
                            <m:sty m:val="p"/>
                          </m:rPr>
                          <a:rPr lang="en-US" sz="2400" b="0" i="0" smtClean="0">
                            <a:solidFill>
                              <a:srgbClr val="7030A0"/>
                            </a:solidFill>
                            <a:latin typeface="Cambria Math" panose="02040503050406030204" pitchFamily="18" charset="0"/>
                            <a:cs typeface="Times New Roman" panose="02020603050405020304" pitchFamily="18" charset="0"/>
                          </a:rPr>
                          <m:t>N</m:t>
                        </m:r>
                      </m:e>
                      <m:sub>
                        <m:r>
                          <a:rPr lang="en-US" sz="2400" b="0" i="0" smtClean="0">
                            <a:solidFill>
                              <a:srgbClr val="7030A0"/>
                            </a:solidFill>
                            <a:latin typeface="Cambria Math" panose="02040503050406030204" pitchFamily="18" charset="0"/>
                            <a:cs typeface="Times New Roman" panose="02020603050405020304" pitchFamily="18" charset="0"/>
                          </a:rPr>
                          <m:t>2</m:t>
                        </m:r>
                      </m:sub>
                    </m:sSub>
                    <m:r>
                      <a:rPr lang="en-US" sz="2400" b="0" i="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2</m:t>
                        </m:r>
                        <m:r>
                          <m:rPr>
                            <m:sty m:val="p"/>
                          </m:rPr>
                          <a:rPr lang="en-US" sz="2400" b="0" i="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NH</m:t>
                        </m:r>
                      </m:e>
                      <m:sub>
                        <m:r>
                          <a:rPr lang="en-US" sz="2400" b="0" i="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solidFill>
                      <a:srgbClr val="7030A0"/>
                    </a:solidFill>
                    <a:latin typeface="Times New Roman" panose="02020603050405020304" pitchFamily="18" charset="0"/>
                    <a:cs typeface="Times New Roman" panose="02020603050405020304" pitchFamily="18" charset="0"/>
                  </a:rPr>
                  <a:t>                                                        (7.23)       </a:t>
                </a:r>
                <a:r>
                  <a:rPr lang="en-US" sz="2400" b="1" dirty="0">
                    <a:solidFill>
                      <a:srgbClr val="002060"/>
                    </a:solidFill>
                    <a:latin typeface="Times New Roman" panose="02020603050405020304" pitchFamily="18" charset="0"/>
                    <a:cs typeface="Times New Roman" panose="02020603050405020304" pitchFamily="18" charset="0"/>
                  </a:rPr>
                  <a:t>(</a:t>
                </a:r>
                <a:r>
                  <a:rPr lang="en-US" sz="2400" b="1" dirty="0" err="1">
                    <a:solidFill>
                      <a:srgbClr val="002060"/>
                    </a:solidFill>
                    <a:latin typeface="Times New Roman" panose="02020603050405020304" pitchFamily="18" charset="0"/>
                    <a:cs typeface="Times New Roman" panose="02020603050405020304" pitchFamily="18" charset="0"/>
                  </a:rPr>
                  <a:t>Himmelblau</a:t>
                </a:r>
                <a:r>
                  <a:rPr lang="en-US" sz="2400" b="1" dirty="0">
                    <a:solidFill>
                      <a:srgbClr val="002060"/>
                    </a:solidFill>
                    <a:latin typeface="Times New Roman" panose="02020603050405020304" pitchFamily="18" charset="0"/>
                    <a:cs typeface="Times New Roman" panose="02020603050405020304" pitchFamily="18" charset="0"/>
                  </a:rPr>
                  <a:t>, 2023, pg. 302) </a:t>
                </a:r>
                <a:endParaRPr lang="en-US" sz="2400" dirty="0">
                  <a:solidFill>
                    <a:srgbClr val="00206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The fresh feed entering to the overall process is 100 mol. The fresh feed of gas composed of 75.16%H</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 24.57%N</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 and 0.27%Ar is mixed with recycled gas and enters the reactor with a composition of 79.52% H</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 There is purge stream to remove </a:t>
                </a:r>
                <a:r>
                  <a:rPr lang="en-US" sz="2400" dirty="0" err="1">
                    <a:solidFill>
                      <a:srgbClr val="7030A0"/>
                    </a:solidFill>
                    <a:latin typeface="Times New Roman" panose="02020603050405020304" pitchFamily="18" charset="0"/>
                    <a:cs typeface="Times New Roman" panose="02020603050405020304" pitchFamily="18" charset="0"/>
                  </a:rPr>
                  <a:t>Ar</a:t>
                </a:r>
                <a:r>
                  <a:rPr lang="en-US" sz="2400" dirty="0">
                    <a:solidFill>
                      <a:srgbClr val="7030A0"/>
                    </a:solidFill>
                    <a:latin typeface="Times New Roman" panose="02020603050405020304" pitchFamily="18" charset="0"/>
                    <a:cs typeface="Times New Roman" panose="02020603050405020304" pitchFamily="18" charset="0"/>
                  </a:rPr>
                  <a:t> from the system. The gas stream leaving the separator as purge and recycle each contains 80.01%H</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 and no NH</a:t>
                </a:r>
                <a:r>
                  <a:rPr lang="en-US" sz="2400" baseline="-25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.The product is pure NH</a:t>
                </a:r>
                <a:r>
                  <a:rPr lang="en-US" sz="2400" baseline="-25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 Determine (a) moles of purged, NH</a:t>
                </a:r>
                <a:r>
                  <a:rPr lang="en-US" sz="2400" baseline="-25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 product &amp; recycled, and (b) moles entering to the reactor &amp; leaving from it.</a:t>
                </a:r>
              </a:p>
            </p:txBody>
          </p:sp>
        </mc:Choice>
        <mc:Fallback>
          <p:sp>
            <p:nvSpPr>
              <p:cNvPr id="3" name="Content Placeholder 2">
                <a:extLst>
                  <a:ext uri="{FF2B5EF4-FFF2-40B4-BE49-F238E27FC236}">
                    <a16:creationId xmlns:a16="http://schemas.microsoft.com/office/drawing/2014/main" id="{01A36736-0699-0EFD-9DDE-FD268E96111F}"/>
                  </a:ext>
                </a:extLst>
              </p:cNvPr>
              <p:cNvSpPr>
                <a:spLocks noGrp="1" noRot="1" noChangeAspect="1" noMove="1" noResize="1" noEditPoints="1" noAdjustHandles="1" noChangeArrowheads="1" noChangeShapeType="1" noTextEdit="1"/>
              </p:cNvSpPr>
              <p:nvPr>
                <p:ph idx="1"/>
              </p:nvPr>
            </p:nvSpPr>
            <p:spPr>
              <a:xfrm>
                <a:off x="109330" y="815888"/>
                <a:ext cx="11897141" cy="5272348"/>
              </a:xfrm>
              <a:blipFill>
                <a:blip r:embed="rId2"/>
                <a:stretch>
                  <a:fillRect l="-820" r="-76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1E7C819-9DEC-8668-00D7-EDC03A9A7B43}"/>
              </a:ext>
            </a:extLst>
          </p:cNvPr>
          <p:cNvCxnSpPr>
            <a:cxnSpLocks/>
          </p:cNvCxnSpPr>
          <p:nvPr/>
        </p:nvCxnSpPr>
        <p:spPr>
          <a:xfrm>
            <a:off x="-44726" y="665921"/>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5B8FD44-81A6-1373-ECFF-C8BFFA79DB1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10234EA-CE86-E37E-E2BD-303BC98CC52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72807053"/>
      </p:ext>
    </p:extLst>
  </p:cSld>
  <p:clrMapOvr>
    <a:masterClrMapping/>
  </p:clrMapOvr>
  <mc:AlternateContent xmlns:mc="http://schemas.openxmlformats.org/markup-compatibility/2006" xmlns:p14="http://schemas.microsoft.com/office/powerpoint/2010/main">
    <mc:Choice Requires="p14">
      <p:transition spd="slow" p14:dur="2000" advTm="144358"/>
    </mc:Choice>
    <mc:Fallback xmlns="">
      <p:transition spd="slow" advTm="144358"/>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C52FE-3CFA-17AD-A36C-6EDAE80765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FA3704-C6DC-6504-C6AB-7C2FC2458337}"/>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C82FAAE-6991-B38C-3CCA-F22B220B77C6}"/>
                  </a:ext>
                </a:extLst>
              </p:cNvPr>
              <p:cNvSpPr>
                <a:spLocks noGrp="1"/>
              </p:cNvSpPr>
              <p:nvPr>
                <p:ph idx="1"/>
              </p:nvPr>
            </p:nvSpPr>
            <p:spPr>
              <a:xfrm>
                <a:off x="238539" y="914404"/>
                <a:ext cx="11797748" cy="5009316"/>
              </a:xfrm>
            </p:spPr>
            <p:txBody>
              <a:bodyPr>
                <a:normAutofit/>
              </a:bodyPr>
              <a:lstStyle/>
              <a:p>
                <a:pPr marL="0" lvl="0" indent="0" algn="just">
                  <a:lnSpc>
                    <a:spcPct val="150000"/>
                  </a:lnSpc>
                  <a:spcBef>
                    <a:spcPts val="0"/>
                  </a:spcBef>
                  <a:spcAft>
                    <a:spcPts val="1200"/>
                  </a:spcAft>
                  <a:buNone/>
                </a:pP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1</a:t>
                </a:r>
                <a:r>
                  <a:rPr lang="en-US" sz="2400" b="1" dirty="0">
                    <a:solidFill>
                      <a:srgbClr val="7030A0"/>
                    </a:solidFill>
                    <a:latin typeface="Times New Roman" panose="02020603050405020304" pitchFamily="18" charset="0"/>
                    <a:cs typeface="Times New Roman" panose="02020603050405020304" pitchFamily="18" charset="0"/>
                  </a:rPr>
                  <a:t>, Answer: </a:t>
                </a:r>
              </a:p>
              <a:p>
                <a:pPr marL="0" lvl="0" indent="0" algn="just">
                  <a:lnSpc>
                    <a:spcPct val="15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Given: </a:t>
                </a:r>
                <a:r>
                  <a:rPr lang="en-US" sz="2400" dirty="0">
                    <a:latin typeface="Times New Roman" panose="02020603050405020304" pitchFamily="18" charset="0"/>
                    <a:cs typeface="Times New Roman" panose="02020603050405020304" pitchFamily="18" charset="0"/>
                  </a:rPr>
                  <a:t>Fresh feed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N</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&amp; </a:t>
                </a:r>
                <a:r>
                  <a:rPr lang="en-US" sz="2400" dirty="0" err="1">
                    <a:latin typeface="Times New Roman" panose="02020603050405020304" pitchFamily="18" charset="0"/>
                    <a:cs typeface="Times New Roman" panose="02020603050405020304" pitchFamily="18" charset="0"/>
                  </a:rPr>
                  <a:t>Ar</a:t>
                </a:r>
                <a:r>
                  <a:rPr lang="en-US" sz="2400" dirty="0">
                    <a:latin typeface="Times New Roman" panose="02020603050405020304" pitchFamily="18" charset="0"/>
                    <a:cs typeface="Times New Roman" panose="02020603050405020304" pitchFamily="18" charset="0"/>
                  </a:rPr>
                  <a:t>) = 100 mol</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X</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0.7516; X</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0.2457; X</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Ar</a:t>
                </a:r>
                <a:r>
                  <a:rPr lang="en-US" sz="2400" dirty="0">
                    <a:latin typeface="Times New Roman" panose="02020603050405020304" pitchFamily="18" charset="0"/>
                    <a:cs typeface="Times New Roman" panose="02020603050405020304" pitchFamily="18" charset="0"/>
                  </a:rPr>
                  <a:t>) = 0.0027</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Balanced chemical reaction equation: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a:latin typeface="Cambria Math" panose="02040503050406030204" pitchFamily="18" charset="0"/>
                            <a:cs typeface="Times New Roman" panose="02020603050405020304" pitchFamily="18" charset="0"/>
                          </a:rPr>
                          <m:t>3</m:t>
                        </m:r>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2</m:t>
                        </m:r>
                      </m:sub>
                    </m:sSub>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N</m:t>
                        </m:r>
                      </m:e>
                      <m:sub>
                        <m:r>
                          <a:rPr lang="en-US" sz="2400">
                            <a:latin typeface="Cambria Math" panose="02040503050406030204" pitchFamily="18" charset="0"/>
                            <a:cs typeface="Times New Roman" panose="02020603050405020304" pitchFamily="18" charset="0"/>
                          </a:rPr>
                          <m:t>2</m:t>
                        </m:r>
                      </m:sub>
                    </m:sSub>
                    <m:r>
                      <a:rPr lang="en-US" sz="240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a:latin typeface="Cambria Math" panose="02040503050406030204" pitchFamily="18" charset="0"/>
                            <a:ea typeface="Cambria Math" panose="02040503050406030204" pitchFamily="18" charset="0"/>
                            <a:cs typeface="Times New Roman" panose="02020603050405020304" pitchFamily="18" charset="0"/>
                          </a:rPr>
                          <m:t>2</m:t>
                        </m:r>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NH</m:t>
                        </m:r>
                      </m:e>
                      <m:sub>
                        <m:r>
                          <a:rPr lang="en-US" sz="2400">
                            <a:latin typeface="Cambria Math" panose="02040503050406030204" pitchFamily="18" charset="0"/>
                            <a:ea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t>
                </a:r>
              </a:p>
              <a:p>
                <a:pPr marL="0" lvl="0" indent="0" algn="just">
                  <a:lnSpc>
                    <a:spcPct val="15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Product stream: </a:t>
                </a:r>
                <a:r>
                  <a:rPr lang="en-US" sz="2400" dirty="0">
                    <a:latin typeface="Times New Roman" panose="02020603050405020304" pitchFamily="18" charset="0"/>
                    <a:cs typeface="Times New Roman" panose="02020603050405020304" pitchFamily="18" charset="0"/>
                  </a:rPr>
                  <a:t>pure ammonia; </a:t>
                </a:r>
                <a:r>
                  <a:rPr lang="en-US" sz="2400" b="1" dirty="0">
                    <a:latin typeface="Times New Roman" panose="02020603050405020304" pitchFamily="18" charset="0"/>
                    <a:cs typeface="Times New Roman" panose="02020603050405020304" pitchFamily="18" charset="0"/>
                  </a:rPr>
                  <a:t>Purge stream: </a:t>
                </a:r>
                <a:r>
                  <a:rPr lang="en-US" sz="2400" dirty="0">
                    <a:latin typeface="Times New Roman" panose="02020603050405020304" pitchFamily="18" charset="0"/>
                    <a:cs typeface="Times New Roman" panose="02020603050405020304" pitchFamily="18" charset="0"/>
                  </a:rPr>
                  <a:t>unreacted (H</a:t>
                </a:r>
                <a:r>
                  <a:rPr lang="en-US" sz="2400" baseline="-25000" dirty="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&amp; N</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Ar</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(a) the moles of purged, NH</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product &amp; recycled, and (b) the moles entering to the reactor  &amp; leaving from it. </a:t>
                </a:r>
              </a:p>
              <a:p>
                <a:pPr marL="0" indent="0">
                  <a:buNone/>
                </a:pPr>
                <a:endParaRPr lang="en-US" dirty="0"/>
              </a:p>
            </p:txBody>
          </p:sp>
        </mc:Choice>
        <mc:Fallback xmlns="">
          <p:sp>
            <p:nvSpPr>
              <p:cNvPr id="3" name="Content Placeholder 2">
                <a:extLst>
                  <a:ext uri="{FF2B5EF4-FFF2-40B4-BE49-F238E27FC236}">
                    <a16:creationId xmlns:a16="http://schemas.microsoft.com/office/drawing/2014/main" id="{3C82FAAE-6991-B38C-3CCA-F22B220B77C6}"/>
                  </a:ext>
                </a:extLst>
              </p:cNvPr>
              <p:cNvSpPr>
                <a:spLocks noGrp="1" noRot="1" noChangeAspect="1" noMove="1" noResize="1" noEditPoints="1" noAdjustHandles="1" noChangeArrowheads="1" noChangeShapeType="1" noTextEdit="1"/>
              </p:cNvSpPr>
              <p:nvPr>
                <p:ph idx="1"/>
              </p:nvPr>
            </p:nvSpPr>
            <p:spPr>
              <a:xfrm>
                <a:off x="238539" y="914404"/>
                <a:ext cx="11797748" cy="5009316"/>
              </a:xfrm>
              <a:blipFill>
                <a:blip r:embed="rId4"/>
                <a:stretch>
                  <a:fillRect l="-775" r="-8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2F2F95E-11EC-DBB8-F6A3-45B06600786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3185334-6103-D378-A28A-C98184DFF90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13FCF90-032E-D5B3-5CB4-C260CEB35D5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38904211"/>
      </p:ext>
    </p:extLst>
  </p:cSld>
  <p:clrMapOvr>
    <a:masterClrMapping/>
  </p:clrMapOvr>
  <mc:AlternateContent xmlns:mc="http://schemas.openxmlformats.org/markup-compatibility/2006" xmlns:p14="http://schemas.microsoft.com/office/powerpoint/2010/main">
    <mc:Choice Requires="p14">
      <p:transition spd="slow" p14:dur="2000" advTm="76815"/>
    </mc:Choice>
    <mc:Fallback xmlns="">
      <p:transition spd="slow" advTm="76815"/>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6204F-A948-5CA9-F2D6-167BFC77128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012300-EBBE-AB9B-9161-1B24180C8230}"/>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CCE9CAC-CDEB-FE1A-E540-F3A5C7D8EC44}"/>
              </a:ext>
            </a:extLst>
          </p:cNvPr>
          <p:cNvSpPr>
            <a:spLocks noGrp="1"/>
          </p:cNvSpPr>
          <p:nvPr>
            <p:ph idx="1"/>
          </p:nvPr>
        </p:nvSpPr>
        <p:spPr>
          <a:xfrm>
            <a:off x="500269" y="902229"/>
            <a:ext cx="11337235" cy="5186005"/>
          </a:xfrm>
        </p:spPr>
        <p:txBody>
          <a:bodyPr>
            <a:normAutofit/>
          </a:bodyPr>
          <a:lstStyle/>
          <a:p>
            <a:pPr marL="457200" lvl="0" indent="-457200" algn="just">
              <a:lnSpc>
                <a:spcPct val="150000"/>
              </a:lnSpc>
              <a:spcBef>
                <a:spcPts val="0"/>
              </a:spcBef>
              <a:spcAft>
                <a:spcPts val="1200"/>
              </a:spcAft>
              <a:buAutoNum type="alphaLcParenBoth"/>
            </a:pPr>
            <a:r>
              <a:rPr lang="en-US" sz="2400" b="1" dirty="0">
                <a:solidFill>
                  <a:srgbClr val="7030A0"/>
                </a:solidFill>
                <a:latin typeface="Times New Roman" panose="02020603050405020304" pitchFamily="18" charset="0"/>
                <a:cs typeface="Times New Roman" panose="02020603050405020304" pitchFamily="18" charset="0"/>
              </a:rPr>
              <a:t>The moles of purged, NH</a:t>
            </a:r>
            <a:r>
              <a:rPr lang="en-US" sz="2400" b="1" baseline="-25000" dirty="0">
                <a:solidFill>
                  <a:srgbClr val="7030A0"/>
                </a:solidFill>
                <a:latin typeface="Times New Roman" panose="02020603050405020304" pitchFamily="18" charset="0"/>
                <a:cs typeface="Times New Roman" panose="02020603050405020304" pitchFamily="18" charset="0"/>
              </a:rPr>
              <a:t>3</a:t>
            </a:r>
            <a:r>
              <a:rPr lang="en-US" sz="2400" b="1" dirty="0">
                <a:solidFill>
                  <a:srgbClr val="7030A0"/>
                </a:solidFill>
                <a:latin typeface="Times New Roman" panose="02020603050405020304" pitchFamily="18" charset="0"/>
                <a:cs typeface="Times New Roman" panose="02020603050405020304" pitchFamily="18" charset="0"/>
              </a:rPr>
              <a:t> product &amp; recycled:</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process flow sheet of ammonia production is shown in </a:t>
            </a:r>
            <a:r>
              <a:rPr lang="en-US" sz="2400" b="1" dirty="0">
                <a:latin typeface="Times New Roman" panose="02020603050405020304" pitchFamily="18" charset="0"/>
                <a:cs typeface="Times New Roman" panose="02020603050405020304" pitchFamily="18" charset="0"/>
              </a:rPr>
              <a:t>Figure 7.15</a:t>
            </a:r>
            <a:r>
              <a:rPr lang="en-US" sz="2400" dirty="0">
                <a:latin typeface="Times New Roman" panose="02020603050405020304" pitchFamily="18" charset="0"/>
                <a:cs typeface="Times New Roman" panose="02020603050405020304" pitchFamily="18" charset="0"/>
              </a:rPr>
              <a:t>.</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A39CFFF3-C7DB-C617-E843-CC55D5284F5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CF1ECBB-EB9E-B7EF-DB19-35668E5EAE3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61F967F-204D-C743-F245-A3E4A56EF02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42E5C90E-90CA-9EEF-9D7E-B29D8C362EC4}"/>
              </a:ext>
            </a:extLst>
          </p:cNvPr>
          <p:cNvSpPr txBox="1"/>
          <p:nvPr/>
        </p:nvSpPr>
        <p:spPr>
          <a:xfrm>
            <a:off x="500269" y="5494106"/>
            <a:ext cx="8703366"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7.15 </a:t>
            </a:r>
            <a:r>
              <a:rPr lang="en-US" sz="2400" dirty="0">
                <a:latin typeface="Times New Roman" panose="02020603050405020304" pitchFamily="18" charset="0"/>
                <a:cs typeface="Times New Roman" panose="02020603050405020304" pitchFamily="18" charset="0"/>
              </a:rPr>
              <a:t> Ammonia production process flow sheet for </a:t>
            </a:r>
            <a:r>
              <a:rPr lang="en-US" sz="2400" b="1" dirty="0">
                <a:solidFill>
                  <a:srgbClr val="7030A0"/>
                </a:solidFill>
                <a:latin typeface="Times New Roman" panose="02020603050405020304" pitchFamily="18" charset="0"/>
                <a:cs typeface="Times New Roman" panose="02020603050405020304" pitchFamily="18" charset="0"/>
              </a:rPr>
              <a:t>activity 7.2</a:t>
            </a:r>
          </a:p>
        </p:txBody>
      </p:sp>
      <p:pic>
        <p:nvPicPr>
          <p:cNvPr id="10" name="Picture 9">
            <a:extLst>
              <a:ext uri="{FF2B5EF4-FFF2-40B4-BE49-F238E27FC236}">
                <a16:creationId xmlns:a16="http://schemas.microsoft.com/office/drawing/2014/main" id="{44FA0674-384F-73D5-0EB4-90A01E477541}"/>
              </a:ext>
            </a:extLst>
          </p:cNvPr>
          <p:cNvPicPr>
            <a:picLocks noChangeAspect="1"/>
          </p:cNvPicPr>
          <p:nvPr/>
        </p:nvPicPr>
        <p:blipFill>
          <a:blip r:embed="rId2"/>
          <a:srcRect l="-1" t="1354" r="984" b="8074"/>
          <a:stretch>
            <a:fillRect/>
          </a:stretch>
        </p:blipFill>
        <p:spPr>
          <a:xfrm>
            <a:off x="354496" y="2229419"/>
            <a:ext cx="10030525" cy="3132000"/>
          </a:xfrm>
          <a:prstGeom prst="rect">
            <a:avLst/>
          </a:prstGeom>
        </p:spPr>
      </p:pic>
    </p:spTree>
    <p:extLst>
      <p:ext uri="{BB962C8B-B14F-4D97-AF65-F5344CB8AC3E}">
        <p14:creationId xmlns:p14="http://schemas.microsoft.com/office/powerpoint/2010/main" val="923300310"/>
      </p:ext>
    </p:extLst>
  </p:cSld>
  <p:clrMapOvr>
    <a:masterClrMapping/>
  </p:clrMapOvr>
  <mc:AlternateContent xmlns:mc="http://schemas.openxmlformats.org/markup-compatibility/2006" xmlns:p14="http://schemas.microsoft.com/office/powerpoint/2010/main">
    <mc:Choice Requires="p14">
      <p:transition spd="slow" p14:dur="2000" advTm="82002"/>
    </mc:Choice>
    <mc:Fallback xmlns="">
      <p:transition spd="slow" advTm="82002"/>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B881B8-95B8-DE32-7332-4A9D708F37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62A202-8874-29D2-D470-9FC207186BA2}"/>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2FE9282-26E5-EF7A-3260-BCB04BAAB9C1}"/>
                  </a:ext>
                </a:extLst>
              </p:cNvPr>
              <p:cNvSpPr>
                <a:spLocks noGrp="1"/>
              </p:cNvSpPr>
              <p:nvPr>
                <p:ph idx="1"/>
              </p:nvPr>
            </p:nvSpPr>
            <p:spPr>
              <a:xfrm>
                <a:off x="268357" y="874644"/>
                <a:ext cx="11767930" cy="5049076"/>
              </a:xfrm>
            </p:spPr>
            <p:txBody>
              <a:bodyPr>
                <a:normAutofit fontScale="92500" lnSpcReduction="20000"/>
              </a:bodyPr>
              <a:lstStyle/>
              <a:p>
                <a:pPr marL="0" lvl="0" indent="0" algn="just">
                  <a:lnSpc>
                    <a:spcPct val="150000"/>
                  </a:lnSpc>
                  <a:spcBef>
                    <a:spcPts val="0"/>
                  </a:spcBef>
                  <a:spcAft>
                    <a:spcPts val="1200"/>
                  </a:spcAft>
                  <a:buNone/>
                </a:pPr>
                <a:r>
                  <a:rPr lang="en-US" sz="2600" dirty="0">
                    <a:latin typeface="Times New Roman" panose="02020603050405020304" pitchFamily="18" charset="0"/>
                    <a:cs typeface="Times New Roman" panose="02020603050405020304" pitchFamily="18" charset="0"/>
                  </a:rPr>
                  <a:t>By considering the whole process as a single system, the material balance of each component is determined. </a:t>
                </a:r>
              </a:p>
              <a:p>
                <a:pPr marL="0" lvl="0" indent="0" algn="just">
                  <a:lnSpc>
                    <a:spcPct val="150000"/>
                  </a:lnSpc>
                  <a:spcBef>
                    <a:spcPts val="0"/>
                  </a:spcBef>
                  <a:spcAft>
                    <a:spcPts val="1200"/>
                  </a:spcAft>
                  <a:buNone/>
                </a:pPr>
                <a:r>
                  <a:rPr lang="en-US" sz="2600" dirty="0">
                    <a:latin typeface="Times New Roman" panose="02020603050405020304" pitchFamily="18" charset="0"/>
                    <a:cs typeface="Times New Roman" panose="02020603050405020304" pitchFamily="18" charset="0"/>
                  </a:rPr>
                  <a:t>Material balance of hydrogen is given by:</a:t>
                </a:r>
              </a:p>
              <a:p>
                <a:pPr marL="0" indent="0" algn="just">
                  <a:lnSpc>
                    <a:spcPct val="150000"/>
                  </a:lnSpc>
                  <a:spcBef>
                    <a:spcPts val="0"/>
                  </a:spcBef>
                  <a:spcAft>
                    <a:spcPts val="1200"/>
                  </a:spcAft>
                  <a:buNone/>
                </a:pP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r>
                          <m:rPr>
                            <m:sty m:val="p"/>
                          </m:rPr>
                          <a:rPr lang="en-US" sz="2600">
                            <a:latin typeface="Cambria Math" panose="02040503050406030204" pitchFamily="18" charset="0"/>
                            <a:cs typeface="Times New Roman" panose="02020603050405020304" pitchFamily="18" charset="0"/>
                          </a:rPr>
                          <m:t>n</m:t>
                        </m:r>
                      </m:e>
                      <m:sub>
                        <m:r>
                          <m:rPr>
                            <m:sty m:val="p"/>
                          </m:rPr>
                          <a:rPr lang="en-US" sz="2600" b="0" i="0" smtClean="0">
                            <a:latin typeface="Cambria Math" panose="02040503050406030204" pitchFamily="18" charset="0"/>
                            <a:cs typeface="Times New Roman" panose="02020603050405020304" pitchFamily="18" charset="0"/>
                          </a:rPr>
                          <m:t>PR</m:t>
                        </m:r>
                      </m:sub>
                    </m:sSub>
                    <m:d>
                      <m:dPr>
                        <m:ctrlPr>
                          <a:rPr lang="en-US" sz="2600" i="1">
                            <a:latin typeface="Cambria Math" panose="02040503050406030204" pitchFamily="18" charset="0"/>
                            <a:cs typeface="Times New Roman" panose="02020603050405020304" pitchFamily="18" charset="0"/>
                          </a:rPr>
                        </m:ctrlPr>
                      </m:dPr>
                      <m:e>
                        <m:sSub>
                          <m:sSubPr>
                            <m:ctrlPr>
                              <a:rPr lang="en-US" sz="2600" i="1">
                                <a:latin typeface="Cambria Math" panose="02040503050406030204" pitchFamily="18" charset="0"/>
                                <a:cs typeface="Times New Roman" panose="02020603050405020304" pitchFamily="18" charset="0"/>
                              </a:rPr>
                            </m:ctrlPr>
                          </m:sSubPr>
                          <m:e>
                            <m:r>
                              <m:rPr>
                                <m:sty m:val="p"/>
                              </m:rPr>
                              <a:rPr lang="en-US" sz="2600">
                                <a:latin typeface="Cambria Math" panose="02040503050406030204" pitchFamily="18" charset="0"/>
                                <a:cs typeface="Times New Roman" panose="02020603050405020304" pitchFamily="18" charset="0"/>
                              </a:rPr>
                              <m:t>H</m:t>
                            </m:r>
                          </m:e>
                          <m:sub>
                            <m:r>
                              <a:rPr lang="en-US" sz="2600" b="0" i="0" smtClean="0">
                                <a:latin typeface="Cambria Math" panose="02040503050406030204" pitchFamily="18" charset="0"/>
                                <a:cs typeface="Times New Roman" panose="02020603050405020304" pitchFamily="18" charset="0"/>
                              </a:rPr>
                              <m:t>2</m:t>
                            </m:r>
                          </m:sub>
                        </m:sSub>
                      </m:e>
                    </m:d>
                    <m:r>
                      <a:rPr lang="en-US" sz="2600">
                        <a:latin typeface="Cambria Math" panose="02040503050406030204" pitchFamily="18" charset="0"/>
                        <a:cs typeface="Times New Roman" panose="02020603050405020304" pitchFamily="18" charset="0"/>
                      </a:rPr>
                      <m:t>=</m:t>
                    </m:r>
                    <m:sSub>
                      <m:sSubPr>
                        <m:ctrlPr>
                          <a:rPr lang="en-US" sz="2600" i="1" smtClean="0">
                            <a:latin typeface="Cambria Math" panose="02040503050406030204" pitchFamily="18" charset="0"/>
                            <a:cs typeface="Times New Roman" panose="02020603050405020304" pitchFamily="18" charset="0"/>
                          </a:rPr>
                        </m:ctrlPr>
                      </m:sSubPr>
                      <m:e>
                        <m:r>
                          <m:rPr>
                            <m:sty m:val="p"/>
                          </m:rPr>
                          <a:rPr lang="en-US" sz="2600" b="0" i="0" smtClean="0">
                            <a:latin typeface="Cambria Math" panose="02040503050406030204" pitchFamily="18" charset="0"/>
                            <a:cs typeface="Times New Roman" panose="02020603050405020304" pitchFamily="18" charset="0"/>
                          </a:rPr>
                          <m:t>n</m:t>
                        </m:r>
                      </m:e>
                      <m:sub>
                        <m:r>
                          <m:rPr>
                            <m:sty m:val="p"/>
                          </m:rPr>
                          <a:rPr lang="en-US" sz="2600" b="0" i="0" smtClean="0">
                            <a:latin typeface="Cambria Math" panose="02040503050406030204" pitchFamily="18" charset="0"/>
                            <a:cs typeface="Times New Roman" panose="02020603050405020304" pitchFamily="18" charset="0"/>
                          </a:rPr>
                          <m:t>FF</m:t>
                        </m:r>
                      </m:sub>
                    </m:sSub>
                    <m:d>
                      <m:dPr>
                        <m:ctrlPr>
                          <a:rPr lang="en-US" sz="2600" i="1">
                            <a:latin typeface="Cambria Math" panose="02040503050406030204" pitchFamily="18" charset="0"/>
                            <a:cs typeface="Times New Roman" panose="02020603050405020304" pitchFamily="18" charset="0"/>
                          </a:rPr>
                        </m:ctrlPr>
                      </m:dPr>
                      <m:e>
                        <m:sSub>
                          <m:sSubPr>
                            <m:ctrlPr>
                              <a:rPr lang="en-US" sz="2600" i="1">
                                <a:latin typeface="Cambria Math" panose="02040503050406030204" pitchFamily="18" charset="0"/>
                                <a:cs typeface="Times New Roman" panose="02020603050405020304" pitchFamily="18" charset="0"/>
                              </a:rPr>
                            </m:ctrlPr>
                          </m:sSubPr>
                          <m:e>
                            <m:r>
                              <m:rPr>
                                <m:sty m:val="p"/>
                              </m:rPr>
                              <a:rPr lang="en-US" sz="2600">
                                <a:latin typeface="Cambria Math" panose="02040503050406030204" pitchFamily="18" charset="0"/>
                                <a:cs typeface="Times New Roman" panose="02020603050405020304" pitchFamily="18" charset="0"/>
                              </a:rPr>
                              <m:t>H</m:t>
                            </m:r>
                          </m:e>
                          <m:sub>
                            <m:r>
                              <a:rPr lang="en-US" sz="2600" b="0" i="0" smtClean="0">
                                <a:latin typeface="Cambria Math" panose="02040503050406030204" pitchFamily="18" charset="0"/>
                                <a:cs typeface="Times New Roman" panose="02020603050405020304" pitchFamily="18" charset="0"/>
                              </a:rPr>
                              <m:t>2</m:t>
                            </m:r>
                          </m:sub>
                        </m:sSub>
                      </m:e>
                    </m:d>
                    <m:r>
                      <a:rPr lang="en-US" sz="2600">
                        <a:latin typeface="Cambria Math" panose="02040503050406030204" pitchFamily="18" charset="0"/>
                        <a:cs typeface="Times New Roman" panose="02020603050405020304" pitchFamily="18" charset="0"/>
                      </a:rPr>
                      <m:t>+</m:t>
                    </m:r>
                    <m:r>
                      <m:rPr>
                        <m:sty m:val="p"/>
                      </m:rPr>
                      <a:rPr lang="en-US" sz="2600">
                        <a:latin typeface="Cambria Math" panose="02040503050406030204" pitchFamily="18" charset="0"/>
                        <a:cs typeface="Times New Roman" panose="02020603050405020304" pitchFamily="18" charset="0"/>
                      </a:rPr>
                      <m:t>v</m:t>
                    </m:r>
                  </m:oMath>
                </a14:m>
                <a:r>
                  <a:rPr lang="en-US" sz="2600" b="1" dirty="0">
                    <a:latin typeface="Times New Roman" panose="02020603050405020304" pitchFamily="18" charset="0"/>
                    <a:cs typeface="Times New Roman" panose="02020603050405020304" pitchFamily="18" charset="0"/>
                    <a:sym typeface="Symbol" panose="05050102010706020507" pitchFamily="18" charset="2"/>
                  </a:rPr>
                  <a:t>                                        </a:t>
                </a:r>
                <a:endParaRPr lang="en-US" sz="2600" b="1"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r>
                          <a:rPr lang="en-US" sz="2600" b="0" i="1">
                            <a:latin typeface="Cambria Math" panose="02040503050406030204" pitchFamily="18" charset="0"/>
                            <a:cs typeface="Times New Roman" panose="02020603050405020304" pitchFamily="18" charset="0"/>
                          </a:rPr>
                          <m:t>𝑛</m:t>
                        </m:r>
                      </m:e>
                      <m:sub>
                        <m:r>
                          <a:rPr lang="en-US" sz="2600" b="0" i="1">
                            <a:latin typeface="Cambria Math" panose="02040503050406030204" pitchFamily="18" charset="0"/>
                            <a:cs typeface="Times New Roman" panose="02020603050405020304" pitchFamily="18" charset="0"/>
                          </a:rPr>
                          <m:t>𝑃𝑅</m:t>
                        </m:r>
                      </m:sub>
                    </m:sSub>
                    <m:d>
                      <m:dPr>
                        <m:ctrlPr>
                          <a:rPr lang="en-US" sz="2600" i="1">
                            <a:latin typeface="Cambria Math" panose="02040503050406030204" pitchFamily="18" charset="0"/>
                            <a:cs typeface="Times New Roman" panose="02020603050405020304" pitchFamily="18" charset="0"/>
                          </a:rPr>
                        </m:ctrlPr>
                      </m:dPr>
                      <m:e>
                        <m:sSub>
                          <m:sSubPr>
                            <m:ctrlPr>
                              <a:rPr lang="en-US" sz="2600" i="1">
                                <a:latin typeface="Cambria Math" panose="02040503050406030204" pitchFamily="18" charset="0"/>
                                <a:cs typeface="Times New Roman" panose="02020603050405020304" pitchFamily="18" charset="0"/>
                              </a:rPr>
                            </m:ctrlPr>
                          </m:sSubPr>
                          <m:e>
                            <m:r>
                              <a:rPr lang="en-US" sz="2600" b="0" i="1">
                                <a:latin typeface="Cambria Math" panose="02040503050406030204" pitchFamily="18" charset="0"/>
                                <a:cs typeface="Times New Roman" panose="02020603050405020304" pitchFamily="18" charset="0"/>
                              </a:rPr>
                              <m:t>𝐻</m:t>
                            </m:r>
                          </m:e>
                          <m:sub>
                            <m:r>
                              <a:rPr lang="en-US" sz="2600" b="0" i="1">
                                <a:latin typeface="Cambria Math" panose="02040503050406030204" pitchFamily="18" charset="0"/>
                                <a:cs typeface="Times New Roman" panose="02020603050405020304" pitchFamily="18" charset="0"/>
                              </a:rPr>
                              <m:t>2</m:t>
                            </m:r>
                          </m:sub>
                        </m:sSub>
                      </m:e>
                    </m:d>
                    <m:r>
                      <a:rPr lang="en-US" sz="2600" b="0">
                        <a:latin typeface="Cambria Math" panose="02040503050406030204" pitchFamily="18" charset="0"/>
                        <a:cs typeface="Times New Roman" panose="02020603050405020304" pitchFamily="18" charset="0"/>
                      </a:rPr>
                      <m:t>=</m:t>
                    </m:r>
                    <m:r>
                      <a:rPr lang="en-US" sz="2600" b="0" i="1" smtClean="0">
                        <a:latin typeface="Cambria Math" panose="02040503050406030204" pitchFamily="18" charset="0"/>
                        <a:cs typeface="Times New Roman" panose="02020603050405020304" pitchFamily="18" charset="0"/>
                      </a:rPr>
                      <m:t>75.16−</m:t>
                    </m:r>
                    <m:r>
                      <a:rPr lang="en-US" sz="2600" b="0" i="0" smtClean="0">
                        <a:latin typeface="Cambria Math" panose="02040503050406030204" pitchFamily="18" charset="0"/>
                        <a:cs typeface="Times New Roman" panose="02020603050405020304" pitchFamily="18" charset="0"/>
                      </a:rPr>
                      <m:t>3</m:t>
                    </m:r>
                    <m:r>
                      <m:rPr>
                        <m:nor/>
                      </m:rPr>
                      <a:rPr lang="en-US" sz="2600" dirty="0">
                        <a:latin typeface="Times New Roman" panose="02020603050405020304" pitchFamily="18" charset="0"/>
                        <a:cs typeface="Times New Roman" panose="02020603050405020304" pitchFamily="18" charset="0"/>
                        <a:sym typeface="Symbol" panose="05050102010706020507" pitchFamily="18" charset="2"/>
                      </a:rPr>
                      <m:t></m:t>
                    </m:r>
                    <m:r>
                      <m:rPr>
                        <m:nor/>
                      </m:rPr>
                      <a:rPr lang="en-US" sz="2600" i="0" dirty="0" smtClean="0">
                        <a:latin typeface="Times New Roman" panose="02020603050405020304" pitchFamily="18" charset="0"/>
                        <a:cs typeface="Times New Roman" panose="02020603050405020304" pitchFamily="18" charset="0"/>
                        <a:sym typeface="Symbol" panose="05050102010706020507" pitchFamily="18" charset="2"/>
                      </a:rPr>
                      <m:t> </m:t>
                    </m:r>
                  </m:oMath>
                </a14:m>
                <a:r>
                  <a:rPr lang="en-US" sz="2600" dirty="0">
                    <a:latin typeface="Times New Roman" panose="02020603050405020304" pitchFamily="18" charset="0"/>
                    <a:cs typeface="Times New Roman" panose="02020603050405020304" pitchFamily="18" charset="0"/>
                  </a:rPr>
                  <a:t>                                                                   (7.24)       </a:t>
                </a:r>
              </a:p>
              <a:p>
                <a:pPr marL="0" lvl="0" indent="0" algn="just">
                  <a:lnSpc>
                    <a:spcPct val="150000"/>
                  </a:lnSpc>
                  <a:spcBef>
                    <a:spcPts val="0"/>
                  </a:spcBef>
                  <a:spcAft>
                    <a:spcPts val="1200"/>
                  </a:spcAft>
                  <a:buNone/>
                </a:pPr>
                <a:r>
                  <a:rPr lang="en-US" sz="2600" dirty="0">
                    <a:latin typeface="Times New Roman" panose="02020603050405020304" pitchFamily="18" charset="0"/>
                    <a:cs typeface="Times New Roman" panose="02020603050405020304" pitchFamily="18" charset="0"/>
                  </a:rPr>
                  <a:t>For nitrogen, the material balance is expressed by:</a:t>
                </a:r>
              </a:p>
              <a:p>
                <a:pPr marL="0" indent="0" algn="just">
                  <a:lnSpc>
                    <a:spcPct val="150000"/>
                  </a:lnSpc>
                  <a:spcBef>
                    <a:spcPts val="0"/>
                  </a:spcBef>
                  <a:spcAft>
                    <a:spcPts val="1200"/>
                  </a:spcAft>
                  <a:buNone/>
                </a:pP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r>
                          <m:rPr>
                            <m:sty m:val="p"/>
                          </m:rPr>
                          <a:rPr lang="en-US" sz="2600">
                            <a:latin typeface="Cambria Math" panose="02040503050406030204" pitchFamily="18" charset="0"/>
                            <a:cs typeface="Times New Roman" panose="02020603050405020304" pitchFamily="18" charset="0"/>
                          </a:rPr>
                          <m:t>n</m:t>
                        </m:r>
                      </m:e>
                      <m:sub>
                        <m:r>
                          <m:rPr>
                            <m:sty m:val="p"/>
                          </m:rPr>
                          <a:rPr lang="en-US" sz="2600">
                            <a:latin typeface="Cambria Math" panose="02040503050406030204" pitchFamily="18" charset="0"/>
                            <a:cs typeface="Times New Roman" panose="02020603050405020304" pitchFamily="18" charset="0"/>
                          </a:rPr>
                          <m:t>PR</m:t>
                        </m:r>
                      </m:sub>
                    </m:sSub>
                    <m:d>
                      <m:dPr>
                        <m:ctrlPr>
                          <a:rPr lang="en-US" sz="2600" i="1">
                            <a:latin typeface="Cambria Math" panose="02040503050406030204" pitchFamily="18" charset="0"/>
                            <a:cs typeface="Times New Roman" panose="02020603050405020304" pitchFamily="18" charset="0"/>
                          </a:rPr>
                        </m:ctrlPr>
                      </m:dPr>
                      <m:e>
                        <m:sSub>
                          <m:sSubPr>
                            <m:ctrlPr>
                              <a:rPr lang="en-US" sz="2600" i="1">
                                <a:latin typeface="Cambria Math" panose="02040503050406030204" pitchFamily="18" charset="0"/>
                                <a:cs typeface="Times New Roman" panose="02020603050405020304" pitchFamily="18" charset="0"/>
                              </a:rPr>
                            </m:ctrlPr>
                          </m:sSubPr>
                          <m:e>
                            <m:r>
                              <m:rPr>
                                <m:sty m:val="p"/>
                              </m:rPr>
                              <a:rPr lang="en-US" sz="2600" b="0" i="0" smtClean="0">
                                <a:latin typeface="Cambria Math" panose="02040503050406030204" pitchFamily="18" charset="0"/>
                                <a:cs typeface="Times New Roman" panose="02020603050405020304" pitchFamily="18" charset="0"/>
                              </a:rPr>
                              <m:t>N</m:t>
                            </m:r>
                          </m:e>
                          <m:sub>
                            <m:r>
                              <a:rPr lang="en-US" sz="2600">
                                <a:latin typeface="Cambria Math" panose="02040503050406030204" pitchFamily="18" charset="0"/>
                                <a:cs typeface="Times New Roman" panose="02020603050405020304" pitchFamily="18" charset="0"/>
                              </a:rPr>
                              <m:t>2</m:t>
                            </m:r>
                          </m:sub>
                        </m:sSub>
                      </m:e>
                    </m:d>
                    <m:r>
                      <a:rPr lang="en-US" sz="2600">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r>
                          <m:rPr>
                            <m:sty m:val="p"/>
                          </m:rPr>
                          <a:rPr lang="en-US" sz="2600">
                            <a:latin typeface="Cambria Math" panose="02040503050406030204" pitchFamily="18" charset="0"/>
                            <a:cs typeface="Times New Roman" panose="02020603050405020304" pitchFamily="18" charset="0"/>
                          </a:rPr>
                          <m:t>n</m:t>
                        </m:r>
                      </m:e>
                      <m:sub>
                        <m:r>
                          <m:rPr>
                            <m:sty m:val="p"/>
                          </m:rPr>
                          <a:rPr lang="en-US" sz="2600">
                            <a:latin typeface="Cambria Math" panose="02040503050406030204" pitchFamily="18" charset="0"/>
                            <a:cs typeface="Times New Roman" panose="02020603050405020304" pitchFamily="18" charset="0"/>
                          </a:rPr>
                          <m:t>FF</m:t>
                        </m:r>
                      </m:sub>
                    </m:sSub>
                    <m:d>
                      <m:dPr>
                        <m:ctrlPr>
                          <a:rPr lang="en-US" sz="2600" i="1">
                            <a:latin typeface="Cambria Math" panose="02040503050406030204" pitchFamily="18" charset="0"/>
                            <a:cs typeface="Times New Roman" panose="02020603050405020304" pitchFamily="18" charset="0"/>
                          </a:rPr>
                        </m:ctrlPr>
                      </m:dPr>
                      <m:e>
                        <m:sSub>
                          <m:sSubPr>
                            <m:ctrlPr>
                              <a:rPr lang="en-US" sz="2600" i="1">
                                <a:latin typeface="Cambria Math" panose="02040503050406030204" pitchFamily="18" charset="0"/>
                                <a:cs typeface="Times New Roman" panose="02020603050405020304" pitchFamily="18" charset="0"/>
                              </a:rPr>
                            </m:ctrlPr>
                          </m:sSubPr>
                          <m:e>
                            <m:r>
                              <m:rPr>
                                <m:sty m:val="p"/>
                              </m:rPr>
                              <a:rPr lang="en-US" sz="2600" b="0" i="0" smtClean="0">
                                <a:latin typeface="Cambria Math" panose="02040503050406030204" pitchFamily="18" charset="0"/>
                                <a:cs typeface="Times New Roman" panose="02020603050405020304" pitchFamily="18" charset="0"/>
                              </a:rPr>
                              <m:t>N</m:t>
                            </m:r>
                          </m:e>
                          <m:sub>
                            <m:r>
                              <a:rPr lang="en-US" sz="2600">
                                <a:latin typeface="Cambria Math" panose="02040503050406030204" pitchFamily="18" charset="0"/>
                                <a:cs typeface="Times New Roman" panose="02020603050405020304" pitchFamily="18" charset="0"/>
                              </a:rPr>
                              <m:t>2</m:t>
                            </m:r>
                          </m:sub>
                        </m:sSub>
                      </m:e>
                    </m:d>
                    <m:r>
                      <a:rPr lang="en-US" sz="2600">
                        <a:latin typeface="Cambria Math" panose="02040503050406030204" pitchFamily="18" charset="0"/>
                        <a:cs typeface="Times New Roman" panose="02020603050405020304" pitchFamily="18" charset="0"/>
                      </a:rPr>
                      <m:t>+</m:t>
                    </m:r>
                    <m:r>
                      <m:rPr>
                        <m:sty m:val="p"/>
                      </m:rPr>
                      <a:rPr lang="en-US" sz="2600">
                        <a:latin typeface="Cambria Math" panose="02040503050406030204" pitchFamily="18" charset="0"/>
                        <a:cs typeface="Times New Roman" panose="02020603050405020304" pitchFamily="18" charset="0"/>
                      </a:rPr>
                      <m:t>v</m:t>
                    </m:r>
                  </m:oMath>
                </a14:m>
                <a:r>
                  <a:rPr lang="en-US" sz="2600" b="1" dirty="0">
                    <a:latin typeface="Times New Roman" panose="02020603050405020304" pitchFamily="18" charset="0"/>
                    <a:cs typeface="Times New Roman" panose="02020603050405020304" pitchFamily="18" charset="0"/>
                    <a:sym typeface="Symbol" panose="05050102010706020507" pitchFamily="18" charset="2"/>
                  </a:rPr>
                  <a:t>                                       </a:t>
                </a:r>
                <a:endParaRPr lang="en-US" sz="2600" b="1"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𝑛</m:t>
                        </m:r>
                      </m:e>
                      <m:sub>
                        <m:r>
                          <a:rPr lang="en-US" sz="2600" i="1">
                            <a:latin typeface="Cambria Math" panose="02040503050406030204" pitchFamily="18" charset="0"/>
                            <a:cs typeface="Times New Roman" panose="02020603050405020304" pitchFamily="18" charset="0"/>
                          </a:rPr>
                          <m:t>𝑃𝑅</m:t>
                        </m:r>
                      </m:sub>
                    </m:sSub>
                    <m:d>
                      <m:dPr>
                        <m:ctrlPr>
                          <a:rPr lang="en-US" sz="2600" i="1">
                            <a:latin typeface="Cambria Math" panose="02040503050406030204" pitchFamily="18" charset="0"/>
                            <a:cs typeface="Times New Roman" panose="02020603050405020304" pitchFamily="18" charset="0"/>
                          </a:rPr>
                        </m:ctrlPr>
                      </m:dPr>
                      <m:e>
                        <m:sSub>
                          <m:sSubPr>
                            <m:ctrlPr>
                              <a:rPr lang="en-US" sz="2600" i="1">
                                <a:latin typeface="Cambria Math" panose="02040503050406030204" pitchFamily="18" charset="0"/>
                                <a:cs typeface="Times New Roman" panose="02020603050405020304" pitchFamily="18" charset="0"/>
                              </a:rPr>
                            </m:ctrlPr>
                          </m:sSubPr>
                          <m:e>
                            <m:r>
                              <a:rPr lang="en-US" sz="2600" b="0" i="1" smtClean="0">
                                <a:latin typeface="Cambria Math" panose="02040503050406030204" pitchFamily="18" charset="0"/>
                                <a:cs typeface="Times New Roman" panose="02020603050405020304" pitchFamily="18" charset="0"/>
                              </a:rPr>
                              <m:t>𝑁</m:t>
                            </m:r>
                          </m:e>
                          <m:sub>
                            <m:r>
                              <a:rPr lang="en-US" sz="2600" i="1">
                                <a:latin typeface="Cambria Math" panose="02040503050406030204" pitchFamily="18" charset="0"/>
                                <a:cs typeface="Times New Roman" panose="02020603050405020304" pitchFamily="18" charset="0"/>
                              </a:rPr>
                              <m:t>2</m:t>
                            </m:r>
                          </m:sub>
                        </m:sSub>
                      </m:e>
                    </m:d>
                    <m:r>
                      <a:rPr lang="en-US" sz="2600">
                        <a:latin typeface="Cambria Math" panose="02040503050406030204" pitchFamily="18" charset="0"/>
                        <a:cs typeface="Times New Roman" panose="02020603050405020304" pitchFamily="18" charset="0"/>
                      </a:rPr>
                      <m:t>=</m:t>
                    </m:r>
                    <m:r>
                      <a:rPr lang="en-US" sz="2600" b="0" i="1" smtClean="0">
                        <a:latin typeface="Cambria Math" panose="02040503050406030204" pitchFamily="18" charset="0"/>
                        <a:cs typeface="Times New Roman" panose="02020603050405020304" pitchFamily="18" charset="0"/>
                      </a:rPr>
                      <m:t>24.57</m:t>
                    </m:r>
                    <m:r>
                      <a:rPr lang="en-US" sz="2600" i="1">
                        <a:latin typeface="Cambria Math" panose="02040503050406030204" pitchFamily="18" charset="0"/>
                        <a:cs typeface="Times New Roman" panose="02020603050405020304" pitchFamily="18" charset="0"/>
                      </a:rPr>
                      <m:t>−</m:t>
                    </m:r>
                    <m:r>
                      <m:rPr>
                        <m:nor/>
                      </m:rPr>
                      <a:rPr lang="en-US" sz="2600" dirty="0">
                        <a:latin typeface="Times New Roman" panose="02020603050405020304" pitchFamily="18" charset="0"/>
                        <a:cs typeface="Times New Roman" panose="02020603050405020304" pitchFamily="18" charset="0"/>
                        <a:sym typeface="Symbol" panose="05050102010706020507" pitchFamily="18" charset="2"/>
                      </a:rPr>
                      <m:t> </m:t>
                    </m:r>
                  </m:oMath>
                </a14:m>
                <a:r>
                  <a:rPr lang="en-US" sz="2600" dirty="0">
                    <a:latin typeface="Times New Roman" panose="02020603050405020304" pitchFamily="18" charset="0"/>
                    <a:cs typeface="Times New Roman" panose="02020603050405020304" pitchFamily="18" charset="0"/>
                  </a:rPr>
                  <a:t>                                                                            (7.25)</a:t>
                </a: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52FE9282-26E5-EF7A-3260-BCB04BAAB9C1}"/>
                  </a:ext>
                </a:extLst>
              </p:cNvPr>
              <p:cNvSpPr>
                <a:spLocks noGrp="1" noRot="1" noChangeAspect="1" noMove="1" noResize="1" noEditPoints="1" noAdjustHandles="1" noChangeArrowheads="1" noChangeShapeType="1" noTextEdit="1"/>
              </p:cNvSpPr>
              <p:nvPr>
                <p:ph idx="1"/>
              </p:nvPr>
            </p:nvSpPr>
            <p:spPr>
              <a:xfrm>
                <a:off x="268357" y="874644"/>
                <a:ext cx="11767930" cy="5049076"/>
              </a:xfrm>
              <a:blipFill>
                <a:blip r:embed="rId4"/>
                <a:stretch>
                  <a:fillRect l="-777" r="-82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ACFDBBF-5946-D94D-0B35-8E31620C84B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2871A85-B302-6345-C030-4C33CFDA00E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F70B981-7BDA-4464-788A-91867C37CBF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50366154"/>
      </p:ext>
    </p:extLst>
  </p:cSld>
  <p:clrMapOvr>
    <a:masterClrMapping/>
  </p:clrMapOvr>
  <mc:AlternateContent xmlns:mc="http://schemas.openxmlformats.org/markup-compatibility/2006" xmlns:p14="http://schemas.microsoft.com/office/powerpoint/2010/main">
    <mc:Choice Requires="p14">
      <p:transition spd="slow" p14:dur="2000" advTm="106368"/>
    </mc:Choice>
    <mc:Fallback xmlns="">
      <p:transition spd="slow" advTm="106368"/>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758E0D-0CA5-DAE9-AD42-0C1701AED2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694CD8-1E70-DCDB-CF7F-65665BE0C52A}"/>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26FC158-FAF2-26F3-0409-3A8A9586EE96}"/>
                  </a:ext>
                </a:extLst>
              </p:cNvPr>
              <p:cNvSpPr>
                <a:spLocks noGrp="1"/>
              </p:cNvSpPr>
              <p:nvPr>
                <p:ph idx="1"/>
              </p:nvPr>
            </p:nvSpPr>
            <p:spPr>
              <a:xfrm>
                <a:off x="500269" y="950602"/>
                <a:ext cx="11496261" cy="4973118"/>
              </a:xfrm>
            </p:spPr>
            <p:txBody>
              <a:bodyPr>
                <a:no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For argon, the material balance is expressed by:</a:t>
                </a:r>
              </a:p>
              <a:p>
                <a:pPr marL="0" indent="0" algn="just">
                  <a:lnSpc>
                    <a:spcPct val="15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m:rPr>
                            <m:sty m:val="p"/>
                          </m:rPr>
                          <a:rPr lang="en-US" sz="2400" i="0">
                            <a:latin typeface="Cambria Math" panose="02040503050406030204" pitchFamily="18" charset="0"/>
                            <a:cs typeface="Times New Roman" panose="02020603050405020304" pitchFamily="18" charset="0"/>
                          </a:rPr>
                          <m:t>n</m:t>
                        </m:r>
                      </m:e>
                      <m:sub>
                        <m:r>
                          <m:rPr>
                            <m:sty m:val="p"/>
                          </m:rPr>
                          <a:rPr lang="en-US" sz="2400" i="0">
                            <a:latin typeface="Cambria Math" panose="02040503050406030204" pitchFamily="18" charset="0"/>
                            <a:cs typeface="Times New Roman" panose="02020603050405020304" pitchFamily="18" charset="0"/>
                          </a:rPr>
                          <m:t>PR</m:t>
                        </m:r>
                      </m:sub>
                    </m:sSub>
                    <m:d>
                      <m:dPr>
                        <m:ctrlPr>
                          <a:rPr lang="en-US" sz="2400" i="1">
                            <a:latin typeface="Cambria Math" panose="02040503050406030204" pitchFamily="18" charset="0"/>
                            <a:cs typeface="Times New Roman" panose="02020603050405020304" pitchFamily="18" charset="0"/>
                          </a:rPr>
                        </m:ctrlPr>
                      </m:dPr>
                      <m:e>
                        <m:r>
                          <m:rPr>
                            <m:sty m:val="p"/>
                          </m:rPr>
                          <a:rPr lang="en-US" sz="2400" b="0" i="0" smtClean="0">
                            <a:latin typeface="Cambria Math" panose="02040503050406030204" pitchFamily="18" charset="0"/>
                            <a:cs typeface="Times New Roman" panose="02020603050405020304" pitchFamily="18" charset="0"/>
                          </a:rPr>
                          <m:t>Ar</m:t>
                        </m:r>
                      </m:e>
                    </m:d>
                    <m:r>
                      <a:rPr lang="en-US" sz="2400" i="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i="0">
                            <a:latin typeface="Cambria Math" panose="02040503050406030204" pitchFamily="18" charset="0"/>
                            <a:cs typeface="Times New Roman" panose="02020603050405020304" pitchFamily="18" charset="0"/>
                          </a:rPr>
                          <m:t>n</m:t>
                        </m:r>
                      </m:e>
                      <m:sub>
                        <m:r>
                          <m:rPr>
                            <m:sty m:val="p"/>
                          </m:rPr>
                          <a:rPr lang="en-US" sz="2400" i="0">
                            <a:latin typeface="Cambria Math" panose="02040503050406030204" pitchFamily="18" charset="0"/>
                            <a:cs typeface="Times New Roman" panose="02020603050405020304" pitchFamily="18" charset="0"/>
                          </a:rPr>
                          <m:t>FF</m:t>
                        </m:r>
                      </m:sub>
                    </m:sSub>
                    <m:d>
                      <m:dPr>
                        <m:ctrlPr>
                          <a:rPr lang="en-US" sz="2400" i="1">
                            <a:latin typeface="Cambria Math" panose="02040503050406030204" pitchFamily="18" charset="0"/>
                            <a:cs typeface="Times New Roman" panose="02020603050405020304" pitchFamily="18" charset="0"/>
                          </a:rPr>
                        </m:ctrlPr>
                      </m:dPr>
                      <m:e>
                        <m:r>
                          <m:rPr>
                            <m:sty m:val="p"/>
                          </m:rPr>
                          <a:rPr lang="en-US" sz="2400" b="0" i="0" smtClean="0">
                            <a:latin typeface="Cambria Math" panose="02040503050406030204" pitchFamily="18" charset="0"/>
                            <a:cs typeface="Times New Roman" panose="02020603050405020304" pitchFamily="18" charset="0"/>
                          </a:rPr>
                          <m:t>Ar</m:t>
                        </m:r>
                      </m:e>
                    </m:d>
                    <m:r>
                      <a:rPr lang="en-US" sz="2400" b="0" i="0" smtClean="0">
                        <a:latin typeface="Cambria Math" panose="02040503050406030204" pitchFamily="18" charset="0"/>
                        <a:cs typeface="Times New Roman" panose="02020603050405020304" pitchFamily="18" charset="0"/>
                      </a:rPr>
                      <m:t>=0.27</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(7.26)                                   </a:t>
                </a: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By adding together equations (7.23-7.26), you get:</a:t>
                </a:r>
              </a:p>
              <a:p>
                <a:pPr marL="0" lvl="0" indent="0" algn="just">
                  <a:lnSpc>
                    <a:spcPct val="15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𝑃𝑅</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2</m:t>
                            </m:r>
                          </m:sub>
                        </m:sSub>
                      </m:e>
                    </m:d>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n</m:t>
                        </m:r>
                      </m:e>
                      <m:sub>
                        <m:r>
                          <m:rPr>
                            <m:sty m:val="p"/>
                          </m:rPr>
                          <a:rPr lang="en-US" sz="2400">
                            <a:latin typeface="Cambria Math" panose="02040503050406030204" pitchFamily="18" charset="0"/>
                            <a:cs typeface="Times New Roman" panose="02020603050405020304" pitchFamily="18" charset="0"/>
                          </a:rPr>
                          <m:t>PR</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N</m:t>
                            </m:r>
                          </m:e>
                          <m:sub>
                            <m:r>
                              <a:rPr lang="en-US" sz="2400">
                                <a:latin typeface="Cambria Math" panose="02040503050406030204" pitchFamily="18" charset="0"/>
                                <a:cs typeface="Times New Roman" panose="02020603050405020304" pitchFamily="18" charset="0"/>
                              </a:rPr>
                              <m:t>2</m:t>
                            </m:r>
                          </m:sub>
                        </m:sSub>
                      </m:e>
                    </m:d>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n</m:t>
                        </m:r>
                      </m:e>
                      <m:sub>
                        <m:r>
                          <m:rPr>
                            <m:sty m:val="p"/>
                          </m:rPr>
                          <a:rPr lang="en-US" sz="2400">
                            <a:latin typeface="Cambria Math" panose="02040503050406030204" pitchFamily="18" charset="0"/>
                            <a:cs typeface="Times New Roman" panose="02020603050405020304" pitchFamily="18" charset="0"/>
                          </a:rPr>
                          <m:t>PR</m:t>
                        </m:r>
                      </m:sub>
                    </m:sSub>
                    <m:d>
                      <m:dPr>
                        <m:ctrlPr>
                          <a:rPr lang="en-US" sz="2400" i="1">
                            <a:latin typeface="Cambria Math" panose="02040503050406030204" pitchFamily="18" charset="0"/>
                            <a:cs typeface="Times New Roman" panose="02020603050405020304" pitchFamily="18" charset="0"/>
                          </a:rPr>
                        </m:ctrlPr>
                      </m:dPr>
                      <m:e>
                        <m:r>
                          <m:rPr>
                            <m:sty m:val="p"/>
                          </m:rPr>
                          <a:rPr lang="en-US" sz="2400">
                            <a:latin typeface="Cambria Math" panose="02040503050406030204" pitchFamily="18" charset="0"/>
                            <a:cs typeface="Times New Roman" panose="02020603050405020304" pitchFamily="18" charset="0"/>
                          </a:rPr>
                          <m:t>Ar</m:t>
                        </m:r>
                      </m:e>
                    </m:d>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n</m:t>
                        </m:r>
                      </m:e>
                      <m:sub>
                        <m:r>
                          <m:rPr>
                            <m:sty m:val="p"/>
                          </m:rPr>
                          <a:rPr lang="en-US" sz="2400">
                            <a:latin typeface="Cambria Math" panose="02040503050406030204" pitchFamily="18" charset="0"/>
                            <a:cs typeface="Times New Roman" panose="02020603050405020304" pitchFamily="18" charset="0"/>
                          </a:rPr>
                          <m:t>PR</m:t>
                        </m:r>
                      </m:sub>
                    </m:sSub>
                    <m:r>
                      <a:rPr lang="en-US" sz="2400" b="0" i="1" smtClean="0">
                        <a:latin typeface="Cambria Math" panose="02040503050406030204" pitchFamily="18" charset="0"/>
                        <a:cs typeface="Times New Roman" panose="02020603050405020304" pitchFamily="18" charset="0"/>
                      </a:rPr>
                      <m:t>=100</m:t>
                    </m:r>
                    <m:r>
                      <a:rPr lang="en-US" sz="2400" i="1">
                        <a:latin typeface="Cambria Math" panose="02040503050406030204" pitchFamily="18" charset="0"/>
                        <a:cs typeface="Times New Roman" panose="02020603050405020304" pitchFamily="18" charset="0"/>
                      </a:rPr>
                      <m:t>−</m:t>
                    </m:r>
                    <m:r>
                      <a:rPr lang="en-US" sz="2400" b="0" i="0" smtClean="0">
                        <a:latin typeface="Cambria Math" panose="02040503050406030204" pitchFamily="18" charset="0"/>
                        <a:cs typeface="Times New Roman" panose="02020603050405020304" pitchFamily="18" charset="0"/>
                      </a:rPr>
                      <m:t>4</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 </m:t>
                    </m:r>
                  </m:oMath>
                </a14:m>
                <a:r>
                  <a:rPr lang="en-US" sz="2400" dirty="0">
                    <a:latin typeface="Times New Roman" panose="02020603050405020304" pitchFamily="18" charset="0"/>
                    <a:cs typeface="Times New Roman" panose="02020603050405020304" pitchFamily="18" charset="0"/>
                  </a:rPr>
                  <a:t>                        (7.27)</a:t>
                </a:r>
              </a:p>
              <a:p>
                <a:pPr marL="0" indent="0">
                  <a:lnSpc>
                    <a:spcPct val="150000"/>
                  </a:lnSpc>
                  <a:buNone/>
                </a:pPr>
                <a:r>
                  <a:rPr lang="en-US" sz="2400" dirty="0">
                    <a:latin typeface="Times New Roman" panose="02020603050405020304" pitchFamily="18" charset="0"/>
                    <a:cs typeface="Times New Roman" panose="02020603050405020304" pitchFamily="18" charset="0"/>
                  </a:rPr>
                  <a:t>It is given that  the purge stream has 80.01% of H</a:t>
                </a:r>
                <a:r>
                  <a:rPr lang="en-US" sz="2400" baseline="-25000" dirty="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and the balance of hydrogen is given by:</a:t>
                </a:r>
              </a:p>
              <a:p>
                <a:pPr marL="0" indent="0">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𝑃𝑅</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2</m:t>
                            </m:r>
                          </m:sub>
                        </m:sSub>
                      </m:e>
                    </m:d>
                    <m:r>
                      <a:rPr lang="en-US" sz="240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75.16−</m:t>
                    </m:r>
                    <m:r>
                      <a:rPr lang="en-US" sz="2400">
                        <a:latin typeface="Cambria Math" panose="02040503050406030204" pitchFamily="18" charset="0"/>
                        <a:cs typeface="Times New Roman" panose="02020603050405020304" pitchFamily="18" charset="0"/>
                      </a:rPr>
                      <m:t>3</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 = 0.8001∗</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𝑃𝑅</m:t>
                        </m:r>
                      </m:sub>
                    </m:sSub>
                    <m:r>
                      <a:rPr lang="en-US" sz="2400" b="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(7.28)</a:t>
                </a:r>
              </a:p>
            </p:txBody>
          </p:sp>
        </mc:Choice>
        <mc:Fallback xmlns="">
          <p:sp>
            <p:nvSpPr>
              <p:cNvPr id="3" name="Content Placeholder 2">
                <a:extLst>
                  <a:ext uri="{FF2B5EF4-FFF2-40B4-BE49-F238E27FC236}">
                    <a16:creationId xmlns:a16="http://schemas.microsoft.com/office/drawing/2014/main" id="{626FC158-FAF2-26F3-0409-3A8A9586EE96}"/>
                  </a:ext>
                </a:extLst>
              </p:cNvPr>
              <p:cNvSpPr>
                <a:spLocks noGrp="1" noRot="1" noChangeAspect="1" noMove="1" noResize="1" noEditPoints="1" noAdjustHandles="1" noChangeArrowheads="1" noChangeShapeType="1" noTextEdit="1"/>
              </p:cNvSpPr>
              <p:nvPr>
                <p:ph idx="1"/>
              </p:nvPr>
            </p:nvSpPr>
            <p:spPr>
              <a:xfrm>
                <a:off x="500269" y="950602"/>
                <a:ext cx="11496261" cy="4973118"/>
              </a:xfrm>
              <a:blipFill>
                <a:blip r:embed="rId4"/>
                <a:stretch>
                  <a:fillRect l="-795"/>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54CA725-C24C-66A4-44A5-7D3BE0CA9B0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B5BC798-E7D0-221C-C5DD-87D40AE6908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DB8C3F9-2F2B-E0D9-4AB8-8312919D9F6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45932791"/>
      </p:ext>
    </p:extLst>
  </p:cSld>
  <p:clrMapOvr>
    <a:masterClrMapping/>
  </p:clrMapOvr>
  <mc:AlternateContent xmlns:mc="http://schemas.openxmlformats.org/markup-compatibility/2006" xmlns:p14="http://schemas.microsoft.com/office/powerpoint/2010/main">
    <mc:Choice Requires="p14">
      <p:transition spd="slow" p14:dur="2000" advTm="124380"/>
    </mc:Choice>
    <mc:Fallback xmlns="">
      <p:transition spd="slow" advTm="12438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BF732-5A9D-7C63-62AE-FE76A19A9A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B86D50-EC67-70E2-E96F-04C0226FD3A5}"/>
              </a:ext>
            </a:extLst>
          </p:cNvPr>
          <p:cNvSpPr>
            <a:spLocks noGrp="1"/>
          </p:cNvSpPr>
          <p:nvPr>
            <p:ph type="title"/>
          </p:nvPr>
        </p:nvSpPr>
        <p:spPr>
          <a:xfrm>
            <a:off x="500269" y="165340"/>
            <a:ext cx="10515600" cy="402740"/>
          </a:xfrm>
        </p:spPr>
        <p:txBody>
          <a:bodyPr>
            <a:noAutofit/>
          </a:bodyPr>
          <a:lstStyle/>
          <a:p>
            <a:pP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93329D5-9166-6231-D5B0-C09B51C28EAB}"/>
                  </a:ext>
                </a:extLst>
              </p:cNvPr>
              <p:cNvSpPr>
                <a:spLocks noGrp="1"/>
              </p:cNvSpPr>
              <p:nvPr>
                <p:ph idx="1"/>
              </p:nvPr>
            </p:nvSpPr>
            <p:spPr>
              <a:xfrm>
                <a:off x="198783" y="950602"/>
                <a:ext cx="11638721" cy="4973118"/>
              </a:xfrm>
            </p:spPr>
            <p:txBody>
              <a:bodyPr>
                <a:normAutofit fontScale="85000" lnSpcReduction="20000"/>
              </a:bodyPr>
              <a:lstStyle/>
              <a:p>
                <a:pPr marL="0" indent="0" algn="just">
                  <a:lnSpc>
                    <a:spcPct val="150000"/>
                  </a:lnSpc>
                  <a:spcBef>
                    <a:spcPts val="0"/>
                  </a:spcBef>
                  <a:spcAft>
                    <a:spcPts val="1200"/>
                  </a:spcAft>
                  <a:buNone/>
                </a:pPr>
                <a:r>
                  <a:rPr lang="en-US" dirty="0">
                    <a:latin typeface="Times New Roman" panose="02020603050405020304" pitchFamily="18" charset="0"/>
                    <a:cs typeface="Times New Roman" panose="02020603050405020304" pitchFamily="18" charset="0"/>
                  </a:rPr>
                  <a:t>By substituting equation (7.27) into equation (7.28), and solve for the extent of reaction (</a:t>
                </a:r>
                <a14:m>
                  <m:oMath xmlns:m="http://schemas.openxmlformats.org/officeDocument/2006/math">
                    <m:r>
                      <a:rPr lang="en-US" i="1" dirty="0" smtClean="0">
                        <a:latin typeface="Cambria Math" panose="02040503050406030204" pitchFamily="18" charset="0"/>
                        <a:cs typeface="Times New Roman" panose="02020603050405020304" pitchFamily="18" charset="0"/>
                        <a:sym typeface="Symbol" panose="05050102010706020507" pitchFamily="18" charset="2"/>
                      </a:rPr>
                      <m:t></m:t>
                    </m:r>
                  </m:oMath>
                </a14:m>
                <a:r>
                  <a:rPr lang="en-US" dirty="0">
                    <a:latin typeface="Times New Roman" panose="02020603050405020304" pitchFamily="18" charset="0"/>
                    <a:cs typeface="Times New Roman" panose="02020603050405020304" pitchFamily="18" charset="0"/>
                  </a:rPr>
                  <a:t>), you get:</a:t>
                </a:r>
              </a:p>
              <a:p>
                <a:pPr marL="0" indent="0" algn="just">
                  <a:lnSpc>
                    <a:spcPct val="150000"/>
                  </a:lnSpc>
                  <a:spcBef>
                    <a:spcPts val="0"/>
                  </a:spcBef>
                  <a:spcAft>
                    <a:spcPts val="1200"/>
                  </a:spcAft>
                  <a:buNone/>
                </a:pPr>
                <a14:m>
                  <m:oMath xmlns:m="http://schemas.openxmlformats.org/officeDocument/2006/math">
                    <m:r>
                      <m:rPr>
                        <m:nor/>
                      </m:rPr>
                      <a:rPr lang="en-US" dirty="0">
                        <a:latin typeface="Times New Roman" panose="02020603050405020304" pitchFamily="18" charset="0"/>
                        <a:cs typeface="Times New Roman" panose="02020603050405020304" pitchFamily="18" charset="0"/>
                        <a:sym typeface="Symbol" panose="05050102010706020507" pitchFamily="18" charset="2"/>
                      </a:rPr>
                      <m:t></m:t>
                    </m:r>
                    <m:r>
                      <m:rPr>
                        <m:nor/>
                      </m:rPr>
                      <a:rPr lang="en-US" b="0" i="0" dirty="0" smtClean="0">
                        <a:latin typeface="Times New Roman" panose="02020603050405020304" pitchFamily="18" charset="0"/>
                        <a:cs typeface="Times New Roman" panose="02020603050405020304" pitchFamily="18" charset="0"/>
                        <a:sym typeface="Symbol" panose="05050102010706020507" pitchFamily="18" charset="2"/>
                      </a:rPr>
                      <m:t> =</m:t>
                    </m:r>
                    <m:f>
                      <m:fPr>
                        <m:ctrlPr>
                          <a:rPr lang="en-US" b="0" i="1" dirty="0" smtClean="0">
                            <a:latin typeface="Cambria Math" panose="02040503050406030204" pitchFamily="18" charset="0"/>
                            <a:cs typeface="Times New Roman" panose="02020603050405020304" pitchFamily="18" charset="0"/>
                            <a:sym typeface="Symbol" panose="05050102010706020507" pitchFamily="18" charset="2"/>
                          </a:rPr>
                        </m:ctrlPr>
                      </m:fPr>
                      <m:num>
                        <m:r>
                          <a:rPr lang="en-US" b="0" i="1" dirty="0" smtClean="0">
                            <a:latin typeface="Cambria Math" panose="02040503050406030204" pitchFamily="18" charset="0"/>
                            <a:cs typeface="Times New Roman" panose="02020603050405020304" pitchFamily="18" charset="0"/>
                            <a:sym typeface="Symbol" panose="05050102010706020507" pitchFamily="18" charset="2"/>
                          </a:rPr>
                          <m:t>4.85</m:t>
                        </m:r>
                      </m:num>
                      <m:den>
                        <m:r>
                          <a:rPr lang="en-US" b="0" i="1" dirty="0" smtClean="0">
                            <a:latin typeface="Cambria Math" panose="02040503050406030204" pitchFamily="18" charset="0"/>
                            <a:cs typeface="Times New Roman" panose="02020603050405020304" pitchFamily="18" charset="0"/>
                            <a:sym typeface="Symbol" panose="05050102010706020507" pitchFamily="18" charset="2"/>
                          </a:rPr>
                          <m:t>0.2004</m:t>
                        </m:r>
                      </m:den>
                    </m:f>
                    <m:r>
                      <a:rPr lang="en-US" b="0" i="1" dirty="0" smtClean="0">
                        <a:latin typeface="Cambria Math" panose="02040503050406030204" pitchFamily="18" charset="0"/>
                        <a:cs typeface="Times New Roman" panose="02020603050405020304" pitchFamily="18" charset="0"/>
                        <a:sym typeface="Symbol" panose="05050102010706020507" pitchFamily="18" charset="2"/>
                      </a:rPr>
                      <m:t>=</m:t>
                    </m:r>
                    <m:r>
                      <a:rPr lang="en-US" b="1"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𝟐𝟒</m:t>
                    </m:r>
                    <m:r>
                      <a:rPr lang="en-US" b="1"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b="1"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𝟐</m:t>
                    </m:r>
                  </m:oMath>
                </a14:m>
                <a:r>
                  <a:rPr lang="en-US" b="1" dirty="0">
                    <a:solidFill>
                      <a:srgbClr val="7030A0"/>
                    </a:solidFill>
                    <a:latin typeface="Times New Roman" panose="02020603050405020304" pitchFamily="18" charset="0"/>
                    <a:cs typeface="Times New Roman" panose="02020603050405020304" pitchFamily="18" charset="0"/>
                  </a:rPr>
                  <a:t> mol</a:t>
                </a:r>
              </a:p>
              <a:p>
                <a:pPr marL="0" indent="0" algn="just">
                  <a:lnSpc>
                    <a:spcPct val="150000"/>
                  </a:lnSpc>
                  <a:spcBef>
                    <a:spcPts val="0"/>
                  </a:spcBef>
                  <a:spcAft>
                    <a:spcPts val="1200"/>
                  </a:spcAft>
                  <a:buNone/>
                </a:pPr>
                <a:r>
                  <a:rPr lang="en-US" dirty="0">
                    <a:latin typeface="Times New Roman" panose="02020603050405020304" pitchFamily="18" charset="0"/>
                    <a:cs typeface="Times New Roman" panose="02020603050405020304" pitchFamily="18" charset="0"/>
                  </a:rPr>
                  <a:t>From equation (7.26), the total mole of the purge (</a:t>
                </a:r>
                <a:r>
                  <a:rPr lang="en-US" dirty="0" err="1">
                    <a:latin typeface="Times New Roman" panose="02020603050405020304" pitchFamily="18" charset="0"/>
                    <a:cs typeface="Times New Roman" panose="02020603050405020304" pitchFamily="18" charset="0"/>
                  </a:rPr>
                  <a:t>n</a:t>
                </a:r>
                <a:r>
                  <a:rPr lang="en-US" baseline="-25000" dirty="0" err="1">
                    <a:latin typeface="Times New Roman" panose="02020603050405020304" pitchFamily="18" charset="0"/>
                    <a:cs typeface="Times New Roman" panose="02020603050405020304" pitchFamily="18" charset="0"/>
                  </a:rPr>
                  <a:t>PR</a:t>
                </a:r>
                <a:r>
                  <a:rPr lang="en-US" dirty="0">
                    <a:latin typeface="Times New Roman" panose="02020603050405020304" pitchFamily="18" charset="0"/>
                    <a:cs typeface="Times New Roman" panose="02020603050405020304" pitchFamily="18" charset="0"/>
                  </a:rPr>
                  <a:t>) is determined.</a:t>
                </a:r>
              </a:p>
              <a:p>
                <a:pPr marL="0" indent="0" algn="just">
                  <a:lnSpc>
                    <a:spcPct val="120000"/>
                  </a:lnSpc>
                  <a:spcBef>
                    <a:spcPts val="0"/>
                  </a:spcBef>
                  <a:spcAft>
                    <a:spcPts val="1200"/>
                  </a:spcAft>
                  <a:buNone/>
                </a:pPr>
                <a14:m>
                  <m:oMath xmlns:m="http://schemas.openxmlformats.org/officeDocument/2006/math">
                    <m:sSub>
                      <m:sSubPr>
                        <m:ctrlPr>
                          <a:rPr lang="en-US" i="1">
                            <a:latin typeface="Cambria Math" panose="02040503050406030204" pitchFamily="18" charset="0"/>
                            <a:cs typeface="Times New Roman" panose="02020603050405020304" pitchFamily="18" charset="0"/>
                          </a:rPr>
                        </m:ctrlPr>
                      </m:sSubPr>
                      <m:e>
                        <m:r>
                          <m:rPr>
                            <m:sty m:val="p"/>
                          </m:rPr>
                          <a:rPr lang="en-US">
                            <a:latin typeface="Cambria Math" panose="02040503050406030204" pitchFamily="18" charset="0"/>
                            <a:cs typeface="Times New Roman" panose="02020603050405020304" pitchFamily="18" charset="0"/>
                          </a:rPr>
                          <m:t>n</m:t>
                        </m:r>
                      </m:e>
                      <m:sub>
                        <m:r>
                          <m:rPr>
                            <m:sty m:val="p"/>
                          </m:rPr>
                          <a:rPr lang="en-US">
                            <a:latin typeface="Cambria Math" panose="02040503050406030204" pitchFamily="18" charset="0"/>
                            <a:cs typeface="Times New Roman" panose="02020603050405020304" pitchFamily="18" charset="0"/>
                          </a:rPr>
                          <m:t>PR</m:t>
                        </m:r>
                      </m:sub>
                    </m:sSub>
                    <m:r>
                      <a:rPr lang="en-US" i="1">
                        <a:latin typeface="Cambria Math" panose="02040503050406030204" pitchFamily="18" charset="0"/>
                        <a:cs typeface="Times New Roman" panose="02020603050405020304" pitchFamily="18" charset="0"/>
                      </a:rPr>
                      <m:t>=100−</m:t>
                    </m:r>
                    <m:r>
                      <a:rPr lang="en-US">
                        <a:latin typeface="Cambria Math" panose="02040503050406030204" pitchFamily="18" charset="0"/>
                        <a:cs typeface="Times New Roman" panose="02020603050405020304" pitchFamily="18" charset="0"/>
                      </a:rPr>
                      <m:t>4</m:t>
                    </m:r>
                    <m:r>
                      <m:rPr>
                        <m:nor/>
                      </m:rPr>
                      <a:rPr lang="en-US" dirty="0">
                        <a:latin typeface="Times New Roman" panose="02020603050405020304" pitchFamily="18" charset="0"/>
                        <a:cs typeface="Times New Roman" panose="02020603050405020304" pitchFamily="18" charset="0"/>
                        <a:sym typeface="Symbol" panose="05050102010706020507" pitchFamily="18" charset="2"/>
                      </a:rPr>
                      <m:t></m:t>
                    </m:r>
                    <m:r>
                      <a:rPr lang="en-US" b="0" i="0" smtClean="0">
                        <a:latin typeface="Cambria Math" panose="02040503050406030204" pitchFamily="18" charset="0"/>
                        <a:cs typeface="Times New Roman" panose="02020603050405020304" pitchFamily="18" charset="0"/>
                      </a:rPr>
                      <m:t>=</m:t>
                    </m:r>
                    <m:r>
                      <m:rPr>
                        <m:nor/>
                      </m:rPr>
                      <a:rPr lang="en-US" b="0" i="0" smtClean="0">
                        <a:latin typeface="Cambria Math" panose="02040503050406030204" pitchFamily="18" charset="0"/>
                        <a:cs typeface="Times New Roman" panose="02020603050405020304" pitchFamily="18" charset="0"/>
                      </a:rPr>
                      <m:t>100</m:t>
                    </m:r>
                    <m:r>
                      <a:rPr lang="en-US" i="1">
                        <a:latin typeface="Cambria Math" panose="02040503050406030204" pitchFamily="18" charset="0"/>
                        <a:cs typeface="Times New Roman" panose="02020603050405020304" pitchFamily="18" charset="0"/>
                      </a:rPr>
                      <m:t>−</m:t>
                    </m:r>
                    <m:r>
                      <a:rPr lang="en-US" b="0" i="1" smtClean="0">
                        <a:latin typeface="Cambria Math" panose="02040503050406030204" pitchFamily="18" charset="0"/>
                        <a:cs typeface="Times New Roman" panose="02020603050405020304" pitchFamily="18" charset="0"/>
                      </a:rPr>
                      <m:t>4∗24.2=</m:t>
                    </m:r>
                    <m:r>
                      <a:rPr lang="en-US" b="1" i="1" smtClean="0">
                        <a:solidFill>
                          <a:srgbClr val="7030A0"/>
                        </a:solidFill>
                        <a:latin typeface="Cambria Math" panose="02040503050406030204" pitchFamily="18" charset="0"/>
                        <a:cs typeface="Times New Roman" panose="02020603050405020304" pitchFamily="18" charset="0"/>
                      </a:rPr>
                      <m:t>𝟑</m:t>
                    </m:r>
                    <m:r>
                      <a:rPr lang="en-US" b="1" i="1" smtClean="0">
                        <a:solidFill>
                          <a:srgbClr val="7030A0"/>
                        </a:solidFill>
                        <a:latin typeface="Cambria Math" panose="02040503050406030204" pitchFamily="18" charset="0"/>
                        <a:cs typeface="Times New Roman" panose="02020603050405020304" pitchFamily="18" charset="0"/>
                      </a:rPr>
                      <m:t>.</m:t>
                    </m:r>
                    <m:r>
                      <a:rPr lang="en-US" b="1" i="1" smtClean="0">
                        <a:solidFill>
                          <a:srgbClr val="7030A0"/>
                        </a:solidFill>
                        <a:latin typeface="Cambria Math" panose="02040503050406030204" pitchFamily="18" charset="0"/>
                        <a:cs typeface="Times New Roman" panose="02020603050405020304" pitchFamily="18" charset="0"/>
                      </a:rPr>
                      <m:t>𝟐</m:t>
                    </m:r>
                  </m:oMath>
                </a14:m>
                <a:r>
                  <a:rPr lang="en-US" b="1" dirty="0">
                    <a:solidFill>
                      <a:srgbClr val="7030A0"/>
                    </a:solidFill>
                    <a:latin typeface="Times New Roman" panose="02020603050405020304" pitchFamily="18" charset="0"/>
                    <a:cs typeface="Times New Roman" panose="02020603050405020304" pitchFamily="18" charset="0"/>
                  </a:rPr>
                  <a:t> mol</a:t>
                </a:r>
              </a:p>
              <a:p>
                <a:pPr marL="0" lvl="0" indent="0" algn="just">
                  <a:lnSpc>
                    <a:spcPct val="120000"/>
                  </a:lnSpc>
                  <a:spcBef>
                    <a:spcPts val="0"/>
                  </a:spcBef>
                  <a:spcAft>
                    <a:spcPts val="1200"/>
                  </a:spcAft>
                  <a:buNone/>
                </a:pPr>
                <a:r>
                  <a:rPr lang="en-US" dirty="0">
                    <a:latin typeface="Times New Roman" panose="02020603050405020304" pitchFamily="18" charset="0"/>
                    <a:cs typeface="Times New Roman" panose="02020603050405020304" pitchFamily="18" charset="0"/>
                  </a:rPr>
                  <a:t>Material balance of ammonia is given by:</a:t>
                </a:r>
              </a:p>
              <a:p>
                <a:pPr marL="0" indent="0" algn="just">
                  <a:lnSpc>
                    <a:spcPct val="120000"/>
                  </a:lnSpc>
                  <a:spcBef>
                    <a:spcPts val="0"/>
                  </a:spcBef>
                  <a:spcAft>
                    <a:spcPts val="1200"/>
                  </a:spcAft>
                  <a:buNone/>
                </a:pPr>
                <a14:m>
                  <m:oMath xmlns:m="http://schemas.openxmlformats.org/officeDocument/2006/math">
                    <m:sSub>
                      <m:sSubPr>
                        <m:ctrlPr>
                          <a:rPr lang="en-US" i="1">
                            <a:latin typeface="Cambria Math" panose="02040503050406030204" pitchFamily="18" charset="0"/>
                            <a:cs typeface="Times New Roman" panose="02020603050405020304" pitchFamily="18" charset="0"/>
                          </a:rPr>
                        </m:ctrlPr>
                      </m:sSubPr>
                      <m:e>
                        <m:r>
                          <m:rPr>
                            <m:sty m:val="p"/>
                          </m:rPr>
                          <a:rPr lang="en-US">
                            <a:latin typeface="Cambria Math" panose="02040503050406030204" pitchFamily="18" charset="0"/>
                            <a:cs typeface="Times New Roman" panose="02020603050405020304" pitchFamily="18" charset="0"/>
                          </a:rPr>
                          <m:t>n</m:t>
                        </m:r>
                      </m:e>
                      <m:sub>
                        <m:r>
                          <m:rPr>
                            <m:sty m:val="p"/>
                          </m:rPr>
                          <a:rPr lang="en-US">
                            <a:latin typeface="Cambria Math" panose="02040503050406030204" pitchFamily="18" charset="0"/>
                            <a:cs typeface="Times New Roman" panose="02020603050405020304" pitchFamily="18" charset="0"/>
                          </a:rPr>
                          <m:t>P</m:t>
                        </m:r>
                      </m:sub>
                    </m:sSub>
                    <m:d>
                      <m:dPr>
                        <m:ctrlPr>
                          <a:rPr lang="en-US" i="1">
                            <a:latin typeface="Cambria Math" panose="02040503050406030204" pitchFamily="18" charset="0"/>
                            <a:cs typeface="Times New Roman" panose="02020603050405020304" pitchFamily="18" charset="0"/>
                          </a:rPr>
                        </m:ctrlPr>
                      </m:dPr>
                      <m:e>
                        <m:sSub>
                          <m:sSubPr>
                            <m:ctrlPr>
                              <a:rPr lang="en-US" i="1">
                                <a:latin typeface="Cambria Math" panose="02040503050406030204" pitchFamily="18" charset="0"/>
                                <a:cs typeface="Times New Roman" panose="02020603050405020304" pitchFamily="18" charset="0"/>
                              </a:rPr>
                            </m:ctrlPr>
                          </m:sSubPr>
                          <m:e>
                            <m:r>
                              <m:rPr>
                                <m:sty m:val="p"/>
                              </m:rPr>
                              <a:rPr lang="en-US" b="0" i="0" smtClean="0">
                                <a:latin typeface="Cambria Math" panose="02040503050406030204" pitchFamily="18" charset="0"/>
                                <a:cs typeface="Times New Roman" panose="02020603050405020304" pitchFamily="18" charset="0"/>
                              </a:rPr>
                              <m:t>N</m:t>
                            </m:r>
                            <m:r>
                              <m:rPr>
                                <m:sty m:val="p"/>
                              </m:rPr>
                              <a:rPr lang="en-US">
                                <a:latin typeface="Cambria Math" panose="02040503050406030204" pitchFamily="18" charset="0"/>
                                <a:cs typeface="Times New Roman" panose="02020603050405020304" pitchFamily="18" charset="0"/>
                              </a:rPr>
                              <m:t>H</m:t>
                            </m:r>
                          </m:e>
                          <m:sub>
                            <m:r>
                              <a:rPr lang="en-US" b="0" i="0" smtClean="0">
                                <a:latin typeface="Cambria Math" panose="02040503050406030204" pitchFamily="18" charset="0"/>
                                <a:cs typeface="Times New Roman" panose="02020603050405020304" pitchFamily="18" charset="0"/>
                              </a:rPr>
                              <m:t>3</m:t>
                            </m:r>
                          </m:sub>
                        </m:sSub>
                      </m:e>
                    </m:d>
                    <m:r>
                      <a:rPr lang="en-US">
                        <a:latin typeface="Cambria Math" panose="02040503050406030204" pitchFamily="18" charset="0"/>
                        <a:cs typeface="Times New Roman" panose="02020603050405020304" pitchFamily="18" charset="0"/>
                      </a:rPr>
                      <m:t>=+</m:t>
                    </m:r>
                    <m:r>
                      <a:rPr lang="en-US" b="0" i="0" smtClean="0">
                        <a:latin typeface="Cambria Math" panose="02040503050406030204" pitchFamily="18" charset="0"/>
                        <a:cs typeface="Times New Roman" panose="02020603050405020304" pitchFamily="18" charset="0"/>
                      </a:rPr>
                      <m:t>2</m:t>
                    </m:r>
                  </m:oMath>
                </a14:m>
                <a:r>
                  <a:rPr lang="en-US" b="1" dirty="0">
                    <a:latin typeface="Times New Roman" panose="02020603050405020304" pitchFamily="18" charset="0"/>
                    <a:cs typeface="Times New Roman" panose="02020603050405020304" pitchFamily="18" charset="0"/>
                    <a:sym typeface="Symbol" panose="05050102010706020507" pitchFamily="18" charset="2"/>
                  </a:rPr>
                  <a:t>                                        </a:t>
                </a:r>
                <a:endParaRPr lang="en-US" b="1" dirty="0">
                  <a:latin typeface="Times New Roman" panose="02020603050405020304" pitchFamily="18" charset="0"/>
                  <a:cs typeface="Times New Roman" panose="02020603050405020304" pitchFamily="18" charset="0"/>
                </a:endParaRPr>
              </a:p>
              <a:p>
                <a:pPr marL="0" lvl="0" indent="0" algn="just">
                  <a:lnSpc>
                    <a:spcPct val="120000"/>
                  </a:lnSpc>
                  <a:spcBef>
                    <a:spcPts val="0"/>
                  </a:spcBef>
                  <a:spcAft>
                    <a:spcPts val="1200"/>
                  </a:spcAft>
                  <a:buNone/>
                </a:pPr>
                <a14:m>
                  <m:oMath xmlns:m="http://schemas.openxmlformats.org/officeDocument/2006/math">
                    <m:sSub>
                      <m:sSubPr>
                        <m:ctrlPr>
                          <a:rPr lang="en-US" i="1">
                            <a:latin typeface="Cambria Math" panose="02040503050406030204" pitchFamily="18" charset="0"/>
                            <a:cs typeface="Times New Roman" panose="02020603050405020304" pitchFamily="18" charset="0"/>
                          </a:rPr>
                        </m:ctrlPr>
                      </m:sSubPr>
                      <m:e>
                        <m:r>
                          <a:rPr lang="en-US" i="1">
                            <a:latin typeface="Cambria Math" panose="02040503050406030204" pitchFamily="18" charset="0"/>
                            <a:cs typeface="Times New Roman" panose="02020603050405020304" pitchFamily="18" charset="0"/>
                          </a:rPr>
                          <m:t>𝑛</m:t>
                        </m:r>
                      </m:e>
                      <m:sub>
                        <m:r>
                          <a:rPr lang="en-US" i="1">
                            <a:latin typeface="Cambria Math" panose="02040503050406030204" pitchFamily="18" charset="0"/>
                            <a:cs typeface="Times New Roman" panose="02020603050405020304" pitchFamily="18" charset="0"/>
                          </a:rPr>
                          <m:t>𝑃</m:t>
                        </m:r>
                      </m:sub>
                    </m:sSub>
                    <m:d>
                      <m:dPr>
                        <m:ctrlPr>
                          <a:rPr lang="en-US" i="1">
                            <a:latin typeface="Cambria Math" panose="02040503050406030204" pitchFamily="18" charset="0"/>
                            <a:cs typeface="Times New Roman" panose="02020603050405020304" pitchFamily="18" charset="0"/>
                          </a:rPr>
                        </m:ctrlPr>
                      </m:dPr>
                      <m:e>
                        <m:sSub>
                          <m:sSubPr>
                            <m:ctrlPr>
                              <a:rPr lang="en-US" i="1">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𝑁</m:t>
                            </m:r>
                            <m:r>
                              <a:rPr lang="en-US" i="1">
                                <a:latin typeface="Cambria Math" panose="02040503050406030204" pitchFamily="18" charset="0"/>
                                <a:cs typeface="Times New Roman" panose="02020603050405020304" pitchFamily="18" charset="0"/>
                              </a:rPr>
                              <m:t>𝐻</m:t>
                            </m:r>
                          </m:e>
                          <m:sub>
                            <m:r>
                              <a:rPr lang="en-US" b="0" i="1" smtClean="0">
                                <a:latin typeface="Cambria Math" panose="02040503050406030204" pitchFamily="18" charset="0"/>
                                <a:cs typeface="Times New Roman" panose="02020603050405020304" pitchFamily="18" charset="0"/>
                              </a:rPr>
                              <m:t>3</m:t>
                            </m:r>
                          </m:sub>
                        </m:sSub>
                      </m:e>
                    </m:d>
                    <m:r>
                      <a:rPr lang="en-US">
                        <a:latin typeface="Cambria Math" panose="02040503050406030204" pitchFamily="18" charset="0"/>
                        <a:cs typeface="Times New Roman" panose="02020603050405020304" pitchFamily="18" charset="0"/>
                      </a:rPr>
                      <m:t>=</m:t>
                    </m:r>
                    <m:r>
                      <a:rPr lang="en-US" b="0" i="0" smtClean="0">
                        <a:latin typeface="Cambria Math" panose="02040503050406030204" pitchFamily="18" charset="0"/>
                        <a:cs typeface="Times New Roman" panose="02020603050405020304" pitchFamily="18" charset="0"/>
                      </a:rPr>
                      <m:t>2∗</m:t>
                    </m:r>
                    <m:r>
                      <m:rPr>
                        <m:nor/>
                      </m:rPr>
                      <a:rPr lang="en-US" b="0" i="0" dirty="0" smtClean="0">
                        <a:latin typeface="Times New Roman" panose="02020603050405020304" pitchFamily="18" charset="0"/>
                        <a:cs typeface="Times New Roman" panose="02020603050405020304" pitchFamily="18" charset="0"/>
                        <a:sym typeface="Symbol" panose="05050102010706020507" pitchFamily="18" charset="2"/>
                      </a:rPr>
                      <m:t>24.2</m:t>
                    </m:r>
                    <m:r>
                      <m:rPr>
                        <m:nor/>
                      </m:rPr>
                      <a:rPr lang="en-US" dirty="0">
                        <a:latin typeface="Times New Roman" panose="02020603050405020304" pitchFamily="18" charset="0"/>
                        <a:cs typeface="Times New Roman" panose="02020603050405020304" pitchFamily="18" charset="0"/>
                        <a:sym typeface="Symbol" panose="05050102010706020507" pitchFamily="18" charset="2"/>
                      </a:rPr>
                      <m:t> = </m:t>
                    </m:r>
                    <m:r>
                      <a:rPr lang="en-US" b="1"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𝟒𝟖</m:t>
                    </m:r>
                    <m:r>
                      <a:rPr lang="en-US" b="1"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b="1"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𝟒</m:t>
                    </m:r>
                  </m:oMath>
                </a14:m>
                <a:r>
                  <a:rPr lang="en-US" b="1" dirty="0">
                    <a:solidFill>
                      <a:srgbClr val="7030A0"/>
                    </a:solidFill>
                    <a:latin typeface="Times New Roman" panose="02020603050405020304" pitchFamily="18" charset="0"/>
                    <a:cs typeface="Times New Roman" panose="02020603050405020304" pitchFamily="18" charset="0"/>
                  </a:rPr>
                  <a:t> mol       </a:t>
                </a:r>
                <a:endParaRPr lang="en-US" b="1"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p:sp>
            <p:nvSpPr>
              <p:cNvPr id="3" name="Content Placeholder 2">
                <a:extLst>
                  <a:ext uri="{FF2B5EF4-FFF2-40B4-BE49-F238E27FC236}">
                    <a16:creationId xmlns:a16="http://schemas.microsoft.com/office/drawing/2014/main" id="{093329D5-9166-6231-D5B0-C09B51C28EAB}"/>
                  </a:ext>
                </a:extLst>
              </p:cNvPr>
              <p:cNvSpPr>
                <a:spLocks noGrp="1" noRot="1" noChangeAspect="1" noMove="1" noResize="1" noEditPoints="1" noAdjustHandles="1" noChangeArrowheads="1" noChangeShapeType="1" noTextEdit="1"/>
              </p:cNvSpPr>
              <p:nvPr>
                <p:ph idx="1"/>
              </p:nvPr>
            </p:nvSpPr>
            <p:spPr>
              <a:xfrm>
                <a:off x="198783" y="950602"/>
                <a:ext cx="11638721" cy="4973118"/>
              </a:xfrm>
              <a:blipFill>
                <a:blip r:embed="rId2"/>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0FB7862-9239-7D5D-D42C-120A4513411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934AF9E-90E4-D402-B5FD-5329241718C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FDBD318-8926-1778-2105-887E680677B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11335666"/>
      </p:ext>
    </p:extLst>
  </p:cSld>
  <p:clrMapOvr>
    <a:masterClrMapping/>
  </p:clrMapOvr>
  <mc:AlternateContent xmlns:mc="http://schemas.openxmlformats.org/markup-compatibility/2006" xmlns:p14="http://schemas.microsoft.com/office/powerpoint/2010/main">
    <mc:Choice Requires="p14">
      <p:transition spd="slow" p14:dur="2000" advTm="56077"/>
    </mc:Choice>
    <mc:Fallback xmlns="">
      <p:transition spd="slow" advTm="56077"/>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05067-E9D4-7B27-C690-8C4FB0F5CB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FC1E67-CA02-8BA9-A887-C4EDB2A3AC9E}"/>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B312C68-1BFE-F055-5CA2-89D8CF79828B}"/>
              </a:ext>
            </a:extLst>
          </p:cNvPr>
          <p:cNvSpPr>
            <a:spLocks noGrp="1"/>
          </p:cNvSpPr>
          <p:nvPr>
            <p:ph idx="1"/>
          </p:nvPr>
        </p:nvSpPr>
        <p:spPr>
          <a:xfrm>
            <a:off x="407504" y="950602"/>
            <a:ext cx="11549270" cy="4973117"/>
          </a:xfrm>
        </p:spPr>
        <p:txBody>
          <a:bodyPr>
            <a:normAutofit/>
          </a:bodyPr>
          <a:lstStyle/>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Now, determine material balance on the </a:t>
            </a:r>
            <a:r>
              <a:rPr lang="en-US" sz="2400" b="1" dirty="0">
                <a:latin typeface="Times New Roman" panose="02020603050405020304" pitchFamily="18" charset="0"/>
                <a:cs typeface="Times New Roman" panose="02020603050405020304" pitchFamily="18" charset="0"/>
              </a:rPr>
              <a:t>mixer</a:t>
            </a:r>
            <a:r>
              <a:rPr lang="en-US" sz="2400" dirty="0">
                <a:latin typeface="Times New Roman" panose="02020603050405020304" pitchFamily="18" charset="0"/>
                <a:cs typeface="Times New Roman" panose="02020603050405020304" pitchFamily="18" charset="0"/>
              </a:rPr>
              <a:t> to find the moles in the  recycle stream.</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process flow sheet on the mixer is shown in </a:t>
            </a:r>
            <a:r>
              <a:rPr lang="en-US" sz="2400" b="1" dirty="0">
                <a:latin typeface="Times New Roman" panose="02020603050405020304" pitchFamily="18" charset="0"/>
                <a:cs typeface="Times New Roman" panose="02020603050405020304" pitchFamily="18" charset="0"/>
              </a:rPr>
              <a:t>Figure 7.16</a:t>
            </a:r>
            <a:r>
              <a:rPr lang="en-US" sz="2400" dirty="0">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E169AD47-2982-21B0-0069-593B55E0D8B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BAEAFC9-8592-7CB7-C112-E37C7201A22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231865C-111D-A92C-BC34-10B22595865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51094508-CA04-D79E-1C74-CEAEF31B3A14}"/>
              </a:ext>
            </a:extLst>
          </p:cNvPr>
          <p:cNvPicPr>
            <a:picLocks noChangeAspect="1"/>
          </p:cNvPicPr>
          <p:nvPr/>
        </p:nvPicPr>
        <p:blipFill>
          <a:blip r:embed="rId2"/>
          <a:srcRect l="3113" t="14107" r="1686" b="13194"/>
          <a:stretch>
            <a:fillRect/>
          </a:stretch>
        </p:blipFill>
        <p:spPr>
          <a:xfrm>
            <a:off x="1325218" y="2339700"/>
            <a:ext cx="6421265" cy="3132000"/>
          </a:xfrm>
          <a:prstGeom prst="rect">
            <a:avLst/>
          </a:prstGeom>
        </p:spPr>
      </p:pic>
      <p:sp>
        <p:nvSpPr>
          <p:cNvPr id="9" name="TextBox 8">
            <a:extLst>
              <a:ext uri="{FF2B5EF4-FFF2-40B4-BE49-F238E27FC236}">
                <a16:creationId xmlns:a16="http://schemas.microsoft.com/office/drawing/2014/main" id="{86663FF8-335B-1CF6-0A46-EABF950C96B0}"/>
              </a:ext>
            </a:extLst>
          </p:cNvPr>
          <p:cNvSpPr txBox="1"/>
          <p:nvPr/>
        </p:nvSpPr>
        <p:spPr>
          <a:xfrm>
            <a:off x="500269" y="5494106"/>
            <a:ext cx="8703366"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7.16 </a:t>
            </a:r>
            <a:r>
              <a:rPr lang="en-US" sz="2400" dirty="0">
                <a:latin typeface="Times New Roman" panose="02020603050405020304" pitchFamily="18" charset="0"/>
                <a:cs typeface="Times New Roman" panose="02020603050405020304" pitchFamily="18" charset="0"/>
              </a:rPr>
              <a:t> Process flow sheet on the mixer for </a:t>
            </a:r>
            <a:r>
              <a:rPr lang="en-US" sz="2400" b="1" dirty="0">
                <a:solidFill>
                  <a:srgbClr val="7030A0"/>
                </a:solidFill>
                <a:latin typeface="Times New Roman" panose="02020603050405020304" pitchFamily="18" charset="0"/>
                <a:cs typeface="Times New Roman" panose="02020603050405020304" pitchFamily="18" charset="0"/>
              </a:rPr>
              <a:t>activity 7.2</a:t>
            </a:r>
          </a:p>
        </p:txBody>
      </p:sp>
    </p:spTree>
    <p:extLst>
      <p:ext uri="{BB962C8B-B14F-4D97-AF65-F5344CB8AC3E}">
        <p14:creationId xmlns:p14="http://schemas.microsoft.com/office/powerpoint/2010/main" val="1301055233"/>
      </p:ext>
    </p:extLst>
  </p:cSld>
  <p:clrMapOvr>
    <a:masterClrMapping/>
  </p:clrMapOvr>
  <mc:AlternateContent xmlns:mc="http://schemas.openxmlformats.org/markup-compatibility/2006" xmlns:p14="http://schemas.microsoft.com/office/powerpoint/2010/main">
    <mc:Choice Requires="p14">
      <p:transition spd="slow" p14:dur="2000" advTm="74550"/>
    </mc:Choice>
    <mc:Fallback xmlns="">
      <p:transition spd="slow" advTm="7455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572EBD-6966-D264-3739-1910A475D9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D73FEF-5801-5E91-BFE8-F622781E05F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14E1B02-9D84-10A6-95B0-8CC3501376DA}"/>
                  </a:ext>
                </a:extLst>
              </p:cNvPr>
              <p:cNvSpPr>
                <a:spLocks noGrp="1"/>
              </p:cNvSpPr>
              <p:nvPr>
                <p:ph idx="1"/>
              </p:nvPr>
            </p:nvSpPr>
            <p:spPr>
              <a:xfrm>
                <a:off x="218661" y="858492"/>
                <a:ext cx="11738113" cy="5065228"/>
              </a:xfrm>
            </p:spPr>
            <p:txBody>
              <a:bodyPr>
                <a:normAutofit/>
              </a:bodyPr>
              <a:lstStyle/>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There is no chemical reaction in the mixer.</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total material balance on the mixer is given by:</a:t>
                </a:r>
              </a:p>
              <a:p>
                <a:pPr marL="0" indent="0" algn="just">
                  <a:lnSpc>
                    <a:spcPct val="150000"/>
                  </a:lnSpc>
                  <a:spcBef>
                    <a:spcPts val="0"/>
                  </a:spcBef>
                  <a:spcAft>
                    <a:spcPts val="1200"/>
                  </a:spcAft>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𝐹𝐹</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𝑅</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𝑅𝐹</m:t>
                        </m:r>
                      </m:sub>
                    </m:sSub>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spcBef>
                    <a:spcPts val="0"/>
                  </a:spcBef>
                  <a:spcAft>
                    <a:spcPts val="1200"/>
                  </a:spcAft>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𝑅</m:t>
                        </m:r>
                        <m:r>
                          <a:rPr lang="en-US" sz="2400" b="0" i="1" smtClean="0">
                            <a:latin typeface="Cambria Math" panose="02040503050406030204" pitchFamily="18" charset="0"/>
                            <a:cs typeface="Times New Roman" panose="02020603050405020304" pitchFamily="18" charset="0"/>
                          </a:rPr>
                          <m:t>𝐹</m:t>
                        </m:r>
                      </m:sub>
                    </m:sSub>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100+</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𝑅</m:t>
                        </m:r>
                      </m:sub>
                    </m:sSub>
                  </m:oMath>
                </a14:m>
                <a:r>
                  <a:rPr lang="en-US" sz="2400" dirty="0">
                    <a:latin typeface="Times New Roman" panose="02020603050405020304" pitchFamily="18" charset="0"/>
                    <a:cs typeface="Times New Roman" panose="02020603050405020304" pitchFamily="18" charset="0"/>
                  </a:rPr>
                  <a:t>                                                                      (7.29)</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hydrogen material balance on the mixer is expressed by:</a:t>
                </a:r>
              </a:p>
              <a:p>
                <a:pPr marL="0" indent="0" algn="just">
                  <a:lnSpc>
                    <a:spcPct val="150000"/>
                  </a:lnSpc>
                  <a:spcBef>
                    <a:spcPts val="0"/>
                  </a:spcBef>
                  <a:spcAft>
                    <a:spcPts val="1200"/>
                  </a:spcAft>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𝑋</m:t>
                            </m:r>
                          </m:e>
                          <m:sub>
                            <m:r>
                              <a:rPr lang="en-US" sz="2400" b="0" i="1" smtClean="0">
                                <a:latin typeface="Cambria Math" panose="02040503050406030204" pitchFamily="18" charset="0"/>
                                <a:cs typeface="Times New Roman" panose="02020603050405020304" pitchFamily="18" charset="0"/>
                              </a:rPr>
                              <m:t>𝐹</m:t>
                            </m:r>
                          </m:sub>
                        </m:sSub>
                        <m:d>
                          <m:dPr>
                            <m:ctrlPr>
                              <a:rPr lang="en-US" sz="2400" b="0" i="1" smtClean="0">
                                <a:latin typeface="Cambria Math" panose="02040503050406030204" pitchFamily="18" charset="0"/>
                                <a:cs typeface="Times New Roman" panose="02020603050405020304" pitchFamily="18" charset="0"/>
                              </a:rPr>
                            </m:ctrlPr>
                          </m:dPr>
                          <m:e>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cs typeface="Times New Roman" panose="02020603050405020304" pitchFamily="18" charset="0"/>
                                  </a:rPr>
                                  <m:t>2</m:t>
                                </m:r>
                              </m:sub>
                            </m:sSub>
                          </m:e>
                        </m:d>
                        <m:r>
                          <a:rPr lang="en-US" sz="2400" b="0" i="1" smtClean="0">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𝐹𝐹</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𝑋</m:t>
                        </m:r>
                      </m:e>
                      <m:sub>
                        <m:r>
                          <a:rPr lang="en-US" sz="2400" b="0" i="1" smtClean="0">
                            <a:latin typeface="Cambria Math" panose="02040503050406030204" pitchFamily="18" charset="0"/>
                            <a:cs typeface="Times New Roman" panose="02020603050405020304" pitchFamily="18" charset="0"/>
                          </a:rPr>
                          <m:t>𝑅</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2</m:t>
                            </m:r>
                          </m:sub>
                        </m:sSub>
                      </m:e>
                    </m:d>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𝑅</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𝑋</m:t>
                            </m:r>
                          </m:e>
                          <m:sub>
                            <m:r>
                              <a:rPr lang="en-US" sz="2400" i="1">
                                <a:latin typeface="Cambria Math" panose="02040503050406030204" pitchFamily="18" charset="0"/>
                                <a:cs typeface="Times New Roman" panose="02020603050405020304" pitchFamily="18" charset="0"/>
                              </a:rPr>
                              <m:t>𝑅</m:t>
                            </m:r>
                            <m:r>
                              <a:rPr lang="en-US" sz="2400" b="0" i="1" smtClean="0">
                                <a:latin typeface="Cambria Math" panose="02040503050406030204" pitchFamily="18" charset="0"/>
                                <a:cs typeface="Times New Roman" panose="02020603050405020304" pitchFamily="18" charset="0"/>
                              </a:rPr>
                              <m:t>𝐹</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2</m:t>
                                </m:r>
                              </m:sub>
                            </m:sSub>
                          </m:e>
                        </m:d>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𝑅𝐹</m:t>
                        </m:r>
                      </m:sub>
                    </m:sSub>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spcBef>
                    <a:spcPts val="0"/>
                  </a:spcBef>
                  <a:spcAft>
                    <a:spcPts val="1200"/>
                  </a:spcAft>
                  <a:buNone/>
                </a:pPr>
                <a14:m>
                  <m:oMath xmlns:m="http://schemas.openxmlformats.org/officeDocument/2006/math">
                    <m:r>
                      <a:rPr lang="en-US" sz="2400" i="1">
                        <a:latin typeface="Cambria Math" panose="02040503050406030204" pitchFamily="18" charset="0"/>
                        <a:cs typeface="Times New Roman" panose="02020603050405020304" pitchFamily="18" charset="0"/>
                      </a:rPr>
                      <m:t>75</m:t>
                    </m:r>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16+0.8001</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𝑅</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0.79</m:t>
                        </m:r>
                        <m:r>
                          <a:rPr lang="en-US" sz="2400" b="0" i="1" smtClean="0">
                            <a:latin typeface="Cambria Math" panose="02040503050406030204" pitchFamily="18" charset="0"/>
                            <a:cs typeface="Times New Roman" panose="02020603050405020304" pitchFamily="18" charset="0"/>
                          </a:rPr>
                          <m:t>5</m:t>
                        </m:r>
                        <m:r>
                          <a:rPr lang="en-US" sz="2400" i="1">
                            <a:latin typeface="Cambria Math" panose="02040503050406030204" pitchFamily="18" charset="0"/>
                            <a:cs typeface="Times New Roman" panose="02020603050405020304" pitchFamily="18" charset="0"/>
                          </a:rPr>
                          <m:t>2∗</m:t>
                        </m:r>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𝑅𝐹</m:t>
                        </m:r>
                      </m:sub>
                    </m:sSub>
                  </m:oMath>
                </a14:m>
                <a:r>
                  <a:rPr lang="en-US" sz="2400" dirty="0">
                    <a:latin typeface="Times New Roman" panose="02020603050405020304" pitchFamily="18" charset="0"/>
                    <a:cs typeface="Times New Roman" panose="02020603050405020304" pitchFamily="18" charset="0"/>
                  </a:rPr>
                  <a:t>                                  (7.30)    </a:t>
                </a: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Font typeface="Wingdings" panose="05000000000000000000" pitchFamily="2" charset="2"/>
                  <a:buChar char="§"/>
                </a:pPr>
                <a:endParaRPr lang="en-US" sz="9600" dirty="0" err="1">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14E1B02-9D84-10A6-95B0-8CC3501376DA}"/>
                  </a:ext>
                </a:extLst>
              </p:cNvPr>
              <p:cNvSpPr>
                <a:spLocks noGrp="1" noRot="1" noChangeAspect="1" noMove="1" noResize="1" noEditPoints="1" noAdjustHandles="1" noChangeArrowheads="1" noChangeShapeType="1" noTextEdit="1"/>
              </p:cNvSpPr>
              <p:nvPr>
                <p:ph idx="1"/>
              </p:nvPr>
            </p:nvSpPr>
            <p:spPr>
              <a:xfrm>
                <a:off x="218661" y="858492"/>
                <a:ext cx="11738113" cy="5065228"/>
              </a:xfrm>
              <a:blipFill>
                <a:blip r:embed="rId4"/>
                <a:stretch>
                  <a:fillRect l="-83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965C7E2-51F7-1E6F-D4D4-41C950796BA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F9E2C5F-132B-5218-F418-0241A1D858A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BAD5E4A-C8EF-BD67-8E66-731F7D7328A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06557467"/>
      </p:ext>
    </p:extLst>
  </p:cSld>
  <p:clrMapOvr>
    <a:masterClrMapping/>
  </p:clrMapOvr>
  <mc:AlternateContent xmlns:mc="http://schemas.openxmlformats.org/markup-compatibility/2006" xmlns:p14="http://schemas.microsoft.com/office/powerpoint/2010/main">
    <mc:Choice Requires="p14">
      <p:transition spd="slow" p14:dur="2000" advTm="106451"/>
    </mc:Choice>
    <mc:Fallback xmlns="">
      <p:transition spd="slow" advTm="106451"/>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46149D-7606-1D73-275E-5FC568B73F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805143-EC09-DF0C-F9F0-E6442235A41D}"/>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71F00947-A88B-7C8E-8884-7F7BAF1791DD}"/>
                  </a:ext>
                </a:extLst>
              </p:cNvPr>
              <p:cNvSpPr>
                <a:spLocks noGrp="1"/>
              </p:cNvSpPr>
              <p:nvPr>
                <p:ph idx="1"/>
              </p:nvPr>
            </p:nvSpPr>
            <p:spPr>
              <a:xfrm>
                <a:off x="288235" y="950602"/>
                <a:ext cx="11668539" cy="5137633"/>
              </a:xfrm>
            </p:spPr>
            <p:txBody>
              <a:bodyPr>
                <a:normAutofit fontScale="25000" lnSpcReduction="20000"/>
              </a:bodyPr>
              <a:lstStyle/>
              <a:p>
                <a:pPr marL="0" indent="0" algn="just">
                  <a:lnSpc>
                    <a:spcPct val="150000"/>
                  </a:lnSpc>
                  <a:spcBef>
                    <a:spcPts val="0"/>
                  </a:spcBef>
                  <a:spcAft>
                    <a:spcPts val="1200"/>
                  </a:spcAft>
                  <a:buNone/>
                </a:pPr>
                <a:r>
                  <a:rPr lang="en-US" sz="9600" dirty="0">
                    <a:latin typeface="Times New Roman" panose="02020603050405020304" pitchFamily="18" charset="0"/>
                    <a:cs typeface="Times New Roman" panose="02020603050405020304" pitchFamily="18" charset="0"/>
                  </a:rPr>
                  <a:t>By substituting equation (7.29) into (7.30), and solve for the recycle stream (</a:t>
                </a:r>
                <a:r>
                  <a:rPr lang="en-US" sz="9600" dirty="0" err="1">
                    <a:latin typeface="Times New Roman" panose="02020603050405020304" pitchFamily="18" charset="0"/>
                    <a:cs typeface="Times New Roman" panose="02020603050405020304" pitchFamily="18" charset="0"/>
                  </a:rPr>
                  <a:t>n</a:t>
                </a:r>
                <a:r>
                  <a:rPr lang="en-US" sz="9600" baseline="-25000" dirty="0" err="1">
                    <a:latin typeface="Times New Roman" panose="02020603050405020304" pitchFamily="18" charset="0"/>
                    <a:cs typeface="Times New Roman" panose="02020603050405020304" pitchFamily="18" charset="0"/>
                  </a:rPr>
                  <a:t>R</a:t>
                </a:r>
                <a:r>
                  <a:rPr lang="en-US" sz="9600" dirty="0">
                    <a:latin typeface="Times New Roman" panose="02020603050405020304" pitchFamily="18" charset="0"/>
                    <a:cs typeface="Times New Roman" panose="02020603050405020304" pitchFamily="18" charset="0"/>
                  </a:rPr>
                  <a:t>), you can get:</a:t>
                </a:r>
              </a:p>
              <a:p>
                <a:pPr marL="0" indent="0" algn="just">
                  <a:lnSpc>
                    <a:spcPct val="150000"/>
                  </a:lnSpc>
                  <a:spcBef>
                    <a:spcPts val="0"/>
                  </a:spcBef>
                  <a:spcAft>
                    <a:spcPts val="1200"/>
                  </a:spcAft>
                  <a:buNone/>
                </a:pPr>
                <a14:m>
                  <m:oMath xmlns:m="http://schemas.openxmlformats.org/officeDocument/2006/math">
                    <m:sSub>
                      <m:sSubPr>
                        <m:ctrlPr>
                          <a:rPr lang="en-US" sz="9600" i="1">
                            <a:latin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cs typeface="Times New Roman" panose="02020603050405020304" pitchFamily="18" charset="0"/>
                          </a:rPr>
                          <m:t>𝑛</m:t>
                        </m:r>
                      </m:e>
                      <m:sub>
                        <m:r>
                          <a:rPr lang="en-US" sz="9600" i="1">
                            <a:latin typeface="Cambria Math" panose="02040503050406030204" pitchFamily="18" charset="0"/>
                            <a:cs typeface="Times New Roman" panose="02020603050405020304" pitchFamily="18" charset="0"/>
                          </a:rPr>
                          <m:t>𝑅</m:t>
                        </m:r>
                      </m:sub>
                    </m:sSub>
                    <m:r>
                      <a:rPr lang="en-US" sz="9600" b="0" i="1" smtClean="0">
                        <a:latin typeface="Cambria Math" panose="02040503050406030204" pitchFamily="18" charset="0"/>
                        <a:cs typeface="Times New Roman" panose="02020603050405020304" pitchFamily="18" charset="0"/>
                      </a:rPr>
                      <m:t>=</m:t>
                    </m:r>
                    <m:f>
                      <m:fPr>
                        <m:ctrlPr>
                          <a:rPr lang="en-US" sz="9600" b="0" i="1" smtClean="0">
                            <a:latin typeface="Cambria Math" panose="02040503050406030204" pitchFamily="18" charset="0"/>
                            <a:cs typeface="Times New Roman" panose="02020603050405020304" pitchFamily="18" charset="0"/>
                          </a:rPr>
                        </m:ctrlPr>
                      </m:fPr>
                      <m:num>
                        <m:r>
                          <a:rPr lang="en-US" sz="9600" b="0" i="1" smtClean="0">
                            <a:latin typeface="Cambria Math" panose="02040503050406030204" pitchFamily="18" charset="0"/>
                            <a:cs typeface="Times New Roman" panose="02020603050405020304" pitchFamily="18" charset="0"/>
                          </a:rPr>
                          <m:t>4.36</m:t>
                        </m:r>
                      </m:num>
                      <m:den>
                        <m:r>
                          <a:rPr lang="en-US" sz="9600" b="0" i="1" smtClean="0">
                            <a:latin typeface="Cambria Math" panose="02040503050406030204" pitchFamily="18" charset="0"/>
                            <a:cs typeface="Times New Roman" panose="02020603050405020304" pitchFamily="18" charset="0"/>
                          </a:rPr>
                          <m:t>0.0049</m:t>
                        </m:r>
                      </m:den>
                    </m:f>
                    <m:r>
                      <a:rPr lang="en-US" sz="9600" b="0" i="1" smtClean="0">
                        <a:latin typeface="Cambria Math" panose="02040503050406030204" pitchFamily="18" charset="0"/>
                        <a:cs typeface="Times New Roman" panose="02020603050405020304" pitchFamily="18" charset="0"/>
                      </a:rPr>
                      <m:t>=</m:t>
                    </m:r>
                    <m:r>
                      <a:rPr lang="en-US" sz="9600" b="1" i="1" smtClean="0">
                        <a:solidFill>
                          <a:srgbClr val="7030A0"/>
                        </a:solidFill>
                        <a:latin typeface="Cambria Math" panose="02040503050406030204" pitchFamily="18" charset="0"/>
                        <a:cs typeface="Times New Roman" panose="02020603050405020304" pitchFamily="18" charset="0"/>
                      </a:rPr>
                      <m:t>𝟖𝟗𝟎</m:t>
                    </m:r>
                  </m:oMath>
                </a14:m>
                <a:r>
                  <a:rPr lang="en-US" sz="9600" b="1" dirty="0">
                    <a:solidFill>
                      <a:srgbClr val="7030A0"/>
                    </a:solidFill>
                    <a:latin typeface="Times New Roman" panose="02020603050405020304" pitchFamily="18" charset="0"/>
                    <a:cs typeface="Times New Roman" panose="02020603050405020304" pitchFamily="18" charset="0"/>
                  </a:rPr>
                  <a:t> mol</a:t>
                </a:r>
              </a:p>
              <a:p>
                <a:pPr marL="0" indent="0" algn="just">
                  <a:lnSpc>
                    <a:spcPct val="150000"/>
                  </a:lnSpc>
                  <a:spcBef>
                    <a:spcPts val="0"/>
                  </a:spcBef>
                  <a:spcAft>
                    <a:spcPts val="1200"/>
                  </a:spcAft>
                  <a:buNone/>
                </a:pPr>
                <a:r>
                  <a:rPr lang="en-US" sz="9600" b="1" dirty="0">
                    <a:solidFill>
                      <a:srgbClr val="7030A0"/>
                    </a:solidFill>
                    <a:latin typeface="Times New Roman" panose="02020603050405020304" pitchFamily="18" charset="0"/>
                    <a:cs typeface="Times New Roman" panose="02020603050405020304" pitchFamily="18" charset="0"/>
                  </a:rPr>
                  <a:t>(b) the moles entering &amp; leaving to the reactor: </a:t>
                </a:r>
              </a:p>
              <a:p>
                <a:pPr marL="0" indent="0" algn="just">
                  <a:lnSpc>
                    <a:spcPct val="150000"/>
                  </a:lnSpc>
                  <a:spcBef>
                    <a:spcPts val="0"/>
                  </a:spcBef>
                  <a:spcAft>
                    <a:spcPts val="1200"/>
                  </a:spcAft>
                  <a:buNone/>
                </a:pPr>
                <a:r>
                  <a:rPr lang="en-US" sz="9600" dirty="0">
                    <a:latin typeface="Times New Roman" panose="02020603050405020304" pitchFamily="18" charset="0"/>
                    <a:cs typeface="Times New Roman" panose="02020603050405020304" pitchFamily="18" charset="0"/>
                  </a:rPr>
                  <a:t>From  equation (7.29), the moles in the reactor feed (</a:t>
                </a:r>
                <a:r>
                  <a:rPr lang="en-US" sz="9600" dirty="0" err="1">
                    <a:latin typeface="Times New Roman" panose="02020603050405020304" pitchFamily="18" charset="0"/>
                    <a:cs typeface="Times New Roman" panose="02020603050405020304" pitchFamily="18" charset="0"/>
                  </a:rPr>
                  <a:t>n</a:t>
                </a:r>
                <a:r>
                  <a:rPr lang="en-US" sz="9600" baseline="-25000" dirty="0" err="1">
                    <a:latin typeface="Times New Roman" panose="02020603050405020304" pitchFamily="18" charset="0"/>
                    <a:cs typeface="Times New Roman" panose="02020603050405020304" pitchFamily="18" charset="0"/>
                  </a:rPr>
                  <a:t>RF</a:t>
                </a:r>
                <a:r>
                  <a:rPr lang="en-US" sz="9600" dirty="0">
                    <a:latin typeface="Times New Roman" panose="02020603050405020304" pitchFamily="18" charset="0"/>
                    <a:cs typeface="Times New Roman" panose="02020603050405020304" pitchFamily="18" charset="0"/>
                  </a:rPr>
                  <a:t>) is  calculated as:</a:t>
                </a:r>
              </a:p>
              <a:p>
                <a:pPr marL="0" indent="0" algn="just">
                  <a:lnSpc>
                    <a:spcPct val="150000"/>
                  </a:lnSpc>
                  <a:spcBef>
                    <a:spcPts val="0"/>
                  </a:spcBef>
                  <a:spcAft>
                    <a:spcPts val="1200"/>
                  </a:spcAft>
                  <a:buNone/>
                </a:pPr>
                <a14:m>
                  <m:oMath xmlns:m="http://schemas.openxmlformats.org/officeDocument/2006/math">
                    <m:sSub>
                      <m:sSubPr>
                        <m:ctrlPr>
                          <a:rPr lang="en-US" sz="9600" i="1">
                            <a:latin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cs typeface="Times New Roman" panose="02020603050405020304" pitchFamily="18" charset="0"/>
                          </a:rPr>
                          <m:t>𝑛</m:t>
                        </m:r>
                      </m:e>
                      <m:sub>
                        <m:r>
                          <a:rPr lang="en-US" sz="9600" i="1">
                            <a:latin typeface="Cambria Math" panose="02040503050406030204" pitchFamily="18" charset="0"/>
                            <a:cs typeface="Times New Roman" panose="02020603050405020304" pitchFamily="18" charset="0"/>
                          </a:rPr>
                          <m:t>𝑅𝐹</m:t>
                        </m:r>
                      </m:sub>
                    </m:sSub>
                    <m:r>
                      <a:rPr lang="en-US" sz="9600" i="1">
                        <a:latin typeface="Cambria Math" panose="02040503050406030204" pitchFamily="18" charset="0"/>
                        <a:cs typeface="Times New Roman" panose="02020603050405020304" pitchFamily="18" charset="0"/>
                      </a:rPr>
                      <m:t>=100+</m:t>
                    </m:r>
                    <m:r>
                      <a:rPr lang="en-US" sz="9600" b="0" i="1" smtClean="0">
                        <a:latin typeface="Cambria Math" panose="02040503050406030204" pitchFamily="18" charset="0"/>
                        <a:cs typeface="Times New Roman" panose="02020603050405020304" pitchFamily="18" charset="0"/>
                      </a:rPr>
                      <m:t>890</m:t>
                    </m:r>
                    <m:r>
                      <a:rPr lang="en-US" sz="9600" b="0" i="0" smtClean="0">
                        <a:latin typeface="Cambria Math" panose="02040503050406030204" pitchFamily="18" charset="0"/>
                        <a:cs typeface="Times New Roman" panose="02020603050405020304" pitchFamily="18" charset="0"/>
                      </a:rPr>
                      <m:t>=</m:t>
                    </m:r>
                    <m:r>
                      <a:rPr lang="en-US" sz="9600" b="1" i="0" smtClean="0">
                        <a:solidFill>
                          <a:srgbClr val="7030A0"/>
                        </a:solidFill>
                        <a:latin typeface="Cambria Math" panose="02040503050406030204" pitchFamily="18" charset="0"/>
                        <a:cs typeface="Times New Roman" panose="02020603050405020304" pitchFamily="18" charset="0"/>
                      </a:rPr>
                      <m:t>𝟗𝟗𝟎</m:t>
                    </m:r>
                  </m:oMath>
                </a14:m>
                <a:r>
                  <a:rPr lang="en-US" sz="9600" dirty="0">
                    <a:latin typeface="Times New Roman" panose="02020603050405020304" pitchFamily="18" charset="0"/>
                    <a:cs typeface="Times New Roman" panose="02020603050405020304" pitchFamily="18" charset="0"/>
                  </a:rPr>
                  <a:t> </a:t>
                </a:r>
                <a:r>
                  <a:rPr lang="en-US" sz="9600" b="1" dirty="0">
                    <a:solidFill>
                      <a:srgbClr val="7030A0"/>
                    </a:solidFill>
                    <a:latin typeface="Times New Roman" panose="02020603050405020304" pitchFamily="18" charset="0"/>
                    <a:cs typeface="Times New Roman" panose="02020603050405020304" pitchFamily="18" charset="0"/>
                  </a:rPr>
                  <a:t>mol</a:t>
                </a:r>
              </a:p>
              <a:p>
                <a:pPr marL="0" indent="0" algn="just">
                  <a:lnSpc>
                    <a:spcPct val="150000"/>
                  </a:lnSpc>
                  <a:spcBef>
                    <a:spcPts val="0"/>
                  </a:spcBef>
                  <a:spcAft>
                    <a:spcPts val="1200"/>
                  </a:spcAft>
                  <a:buNone/>
                </a:pPr>
                <a:r>
                  <a:rPr lang="en-US" sz="9600" dirty="0">
                    <a:latin typeface="Times New Roman" panose="02020603050405020304" pitchFamily="18" charset="0"/>
                    <a:cs typeface="Times New Roman" panose="02020603050405020304" pitchFamily="18" charset="0"/>
                  </a:rPr>
                  <a:t>The  moles of the output in the  reactor (</a:t>
                </a:r>
                <a:r>
                  <a:rPr lang="en-US" sz="9600" dirty="0" err="1">
                    <a:latin typeface="Times New Roman" panose="02020603050405020304" pitchFamily="18" charset="0"/>
                    <a:cs typeface="Times New Roman" panose="02020603050405020304" pitchFamily="18" charset="0"/>
                  </a:rPr>
                  <a:t>n</a:t>
                </a:r>
                <a:r>
                  <a:rPr lang="en-US" sz="9600" baseline="-25000" dirty="0" err="1">
                    <a:latin typeface="Times New Roman" panose="02020603050405020304" pitchFamily="18" charset="0"/>
                    <a:cs typeface="Times New Roman" panose="02020603050405020304" pitchFamily="18" charset="0"/>
                  </a:rPr>
                  <a:t>G</a:t>
                </a:r>
                <a:r>
                  <a:rPr lang="en-US" sz="9600" dirty="0">
                    <a:latin typeface="Times New Roman" panose="02020603050405020304" pitchFamily="18" charset="0"/>
                    <a:cs typeface="Times New Roman" panose="02020603050405020304" pitchFamily="18" charset="0"/>
                  </a:rPr>
                  <a:t>) is the sum of recycled, purge and product </a:t>
                </a:r>
              </a:p>
              <a:p>
                <a:pPr marL="0" indent="0" algn="just">
                  <a:lnSpc>
                    <a:spcPct val="150000"/>
                  </a:lnSpc>
                  <a:spcBef>
                    <a:spcPts val="0"/>
                  </a:spcBef>
                  <a:spcAft>
                    <a:spcPts val="1200"/>
                  </a:spcAft>
                  <a:buNone/>
                </a:pPr>
                <a14:m>
                  <m:oMath xmlns:m="http://schemas.openxmlformats.org/officeDocument/2006/math">
                    <m:sSub>
                      <m:sSubPr>
                        <m:ctrlPr>
                          <a:rPr lang="en-US" sz="9600" i="1">
                            <a:latin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cs typeface="Times New Roman" panose="02020603050405020304" pitchFamily="18" charset="0"/>
                          </a:rPr>
                          <m:t>𝑛</m:t>
                        </m:r>
                      </m:e>
                      <m:sub>
                        <m:r>
                          <a:rPr lang="en-US" sz="9600" b="0" i="1" smtClean="0">
                            <a:latin typeface="Cambria Math" panose="02040503050406030204" pitchFamily="18" charset="0"/>
                            <a:cs typeface="Times New Roman" panose="02020603050405020304" pitchFamily="18" charset="0"/>
                          </a:rPr>
                          <m:t>𝐺</m:t>
                        </m:r>
                      </m:sub>
                    </m:sSub>
                    <m:r>
                      <a:rPr lang="en-US" sz="9600" i="1">
                        <a:latin typeface="Cambria Math" panose="02040503050406030204" pitchFamily="18" charset="0"/>
                        <a:cs typeface="Times New Roman" panose="02020603050405020304" pitchFamily="18" charset="0"/>
                      </a:rPr>
                      <m:t>=</m:t>
                    </m:r>
                    <m:sSub>
                      <m:sSubPr>
                        <m:ctrlPr>
                          <a:rPr lang="en-US" sz="9600" i="1">
                            <a:latin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cs typeface="Times New Roman" panose="02020603050405020304" pitchFamily="18" charset="0"/>
                          </a:rPr>
                          <m:t>𝑛</m:t>
                        </m:r>
                      </m:e>
                      <m:sub>
                        <m:r>
                          <a:rPr lang="en-US" sz="9600" i="1">
                            <a:latin typeface="Cambria Math" panose="02040503050406030204" pitchFamily="18" charset="0"/>
                            <a:cs typeface="Times New Roman" panose="02020603050405020304" pitchFamily="18" charset="0"/>
                          </a:rPr>
                          <m:t>𝑅</m:t>
                        </m:r>
                      </m:sub>
                    </m:sSub>
                    <m:r>
                      <a:rPr lang="en-US" sz="9600" b="0" i="1" smtClean="0">
                        <a:latin typeface="Cambria Math" panose="02040503050406030204" pitchFamily="18" charset="0"/>
                        <a:cs typeface="Times New Roman" panose="02020603050405020304" pitchFamily="18" charset="0"/>
                      </a:rPr>
                      <m:t>+</m:t>
                    </m:r>
                    <m:sSub>
                      <m:sSubPr>
                        <m:ctrlPr>
                          <a:rPr lang="en-US" sz="9600" i="1">
                            <a:latin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cs typeface="Times New Roman" panose="02020603050405020304" pitchFamily="18" charset="0"/>
                          </a:rPr>
                          <m:t>𝑛</m:t>
                        </m:r>
                      </m:e>
                      <m:sub>
                        <m:r>
                          <a:rPr lang="en-US" sz="9600" b="0" i="1" smtClean="0">
                            <a:latin typeface="Cambria Math" panose="02040503050406030204" pitchFamily="18" charset="0"/>
                            <a:cs typeface="Times New Roman" panose="02020603050405020304" pitchFamily="18" charset="0"/>
                          </a:rPr>
                          <m:t>𝑃</m:t>
                        </m:r>
                        <m:r>
                          <a:rPr lang="en-US" sz="9600" i="1">
                            <a:latin typeface="Cambria Math" panose="02040503050406030204" pitchFamily="18" charset="0"/>
                            <a:cs typeface="Times New Roman" panose="02020603050405020304" pitchFamily="18" charset="0"/>
                          </a:rPr>
                          <m:t>𝑅</m:t>
                        </m:r>
                      </m:sub>
                    </m:sSub>
                    <m:r>
                      <a:rPr lang="en-US" sz="9600" b="0" i="1" smtClean="0">
                        <a:latin typeface="Cambria Math" panose="02040503050406030204" pitchFamily="18" charset="0"/>
                        <a:cs typeface="Times New Roman" panose="02020603050405020304" pitchFamily="18" charset="0"/>
                      </a:rPr>
                      <m:t>+</m:t>
                    </m:r>
                    <m:sSub>
                      <m:sSubPr>
                        <m:ctrlPr>
                          <a:rPr lang="en-US" sz="9600" i="1">
                            <a:latin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cs typeface="Times New Roman" panose="02020603050405020304" pitchFamily="18" charset="0"/>
                          </a:rPr>
                          <m:t>𝑛</m:t>
                        </m:r>
                      </m:e>
                      <m:sub>
                        <m:r>
                          <a:rPr lang="en-US" sz="9600" b="0" i="1" smtClean="0">
                            <a:latin typeface="Cambria Math" panose="02040503050406030204" pitchFamily="18" charset="0"/>
                            <a:cs typeface="Times New Roman" panose="02020603050405020304" pitchFamily="18" charset="0"/>
                          </a:rPr>
                          <m:t>𝑃</m:t>
                        </m:r>
                      </m:sub>
                    </m:sSub>
                    <m:r>
                      <a:rPr lang="en-US" sz="9600" b="0" i="1" smtClean="0">
                        <a:latin typeface="Cambria Math" panose="02040503050406030204" pitchFamily="18" charset="0"/>
                        <a:cs typeface="Times New Roman" panose="02020603050405020304" pitchFamily="18" charset="0"/>
                      </a:rPr>
                      <m:t>=890+3.2+48.4=</m:t>
                    </m:r>
                    <m:r>
                      <a:rPr lang="en-US" sz="9600" b="1" i="1" smtClean="0">
                        <a:solidFill>
                          <a:srgbClr val="7030A0"/>
                        </a:solidFill>
                        <a:latin typeface="Cambria Math" panose="02040503050406030204" pitchFamily="18" charset="0"/>
                        <a:cs typeface="Times New Roman" panose="02020603050405020304" pitchFamily="18" charset="0"/>
                      </a:rPr>
                      <m:t>𝟗𝟒𝟏</m:t>
                    </m:r>
                    <m:r>
                      <a:rPr lang="en-US" sz="9600" b="1" i="1" smtClean="0">
                        <a:solidFill>
                          <a:srgbClr val="7030A0"/>
                        </a:solidFill>
                        <a:latin typeface="Cambria Math" panose="02040503050406030204" pitchFamily="18" charset="0"/>
                        <a:cs typeface="Times New Roman" panose="02020603050405020304" pitchFamily="18" charset="0"/>
                      </a:rPr>
                      <m:t>.</m:t>
                    </m:r>
                    <m:r>
                      <a:rPr lang="en-US" sz="9600" b="1" i="1" smtClean="0">
                        <a:solidFill>
                          <a:srgbClr val="7030A0"/>
                        </a:solidFill>
                        <a:latin typeface="Cambria Math" panose="02040503050406030204" pitchFamily="18" charset="0"/>
                        <a:cs typeface="Times New Roman" panose="02020603050405020304" pitchFamily="18" charset="0"/>
                      </a:rPr>
                      <m:t>𝟔</m:t>
                    </m:r>
                    <m:r>
                      <a:rPr lang="en-US" sz="9600" b="1" i="1" smtClean="0">
                        <a:solidFill>
                          <a:srgbClr val="7030A0"/>
                        </a:solidFill>
                        <a:latin typeface="Cambria Math" panose="02040503050406030204" pitchFamily="18" charset="0"/>
                        <a:cs typeface="Times New Roman" panose="02020603050405020304" pitchFamily="18" charset="0"/>
                      </a:rPr>
                      <m:t> </m:t>
                    </m:r>
                  </m:oMath>
                </a14:m>
                <a:r>
                  <a:rPr lang="en-US" sz="9600" b="1" dirty="0">
                    <a:solidFill>
                      <a:srgbClr val="7030A0"/>
                    </a:solidFill>
                    <a:latin typeface="Times New Roman" panose="02020603050405020304" pitchFamily="18" charset="0"/>
                    <a:cs typeface="Times New Roman" panose="02020603050405020304" pitchFamily="18" charset="0"/>
                  </a:rPr>
                  <a:t>mol</a:t>
                </a:r>
              </a:p>
              <a:p>
                <a:pPr marL="0" indent="0" algn="just">
                  <a:lnSpc>
                    <a:spcPct val="150000"/>
                  </a:lnSpc>
                  <a:spcBef>
                    <a:spcPts val="0"/>
                  </a:spcBef>
                  <a:spcAft>
                    <a:spcPts val="1200"/>
                  </a:spcAft>
                  <a:buNone/>
                </a:pPr>
                <a:endParaRPr lang="en-US" sz="60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60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Font typeface="Wingdings" panose="05000000000000000000" pitchFamily="2" charset="2"/>
                  <a:buChar char="§"/>
                </a:pPr>
                <a:endParaRPr lang="en-US" sz="9600" dirty="0" err="1">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71F00947-A88B-7C8E-8884-7F7BAF1791DD}"/>
                  </a:ext>
                </a:extLst>
              </p:cNvPr>
              <p:cNvSpPr>
                <a:spLocks noGrp="1" noRot="1" noChangeAspect="1" noMove="1" noResize="1" noEditPoints="1" noAdjustHandles="1" noChangeArrowheads="1" noChangeShapeType="1" noTextEdit="1"/>
              </p:cNvSpPr>
              <p:nvPr>
                <p:ph idx="1"/>
              </p:nvPr>
            </p:nvSpPr>
            <p:spPr>
              <a:xfrm>
                <a:off x="288235" y="950602"/>
                <a:ext cx="11668539" cy="5137633"/>
              </a:xfrm>
              <a:blipFill>
                <a:blip r:embed="rId2"/>
                <a:stretch>
                  <a:fillRect l="-784" r="-10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3755167-81E7-4744-9C08-14102FA327E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6881218-9E29-3836-7685-32A2E9AD82C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956D87E-6986-F1D4-D288-AA4579F7EF6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64690358"/>
      </p:ext>
    </p:extLst>
  </p:cSld>
  <p:clrMapOvr>
    <a:masterClrMapping/>
  </p:clrMapOvr>
  <mc:AlternateContent xmlns:mc="http://schemas.openxmlformats.org/markup-compatibility/2006" xmlns:p14="http://schemas.microsoft.com/office/powerpoint/2010/main">
    <mc:Choice Requires="p14">
      <p:transition spd="slow" p14:dur="2000" advTm="100399"/>
    </mc:Choice>
    <mc:Fallback xmlns="">
      <p:transition spd="slow" advTm="100399"/>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D0DF6-F901-602B-3CAD-BCD2734B7B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098914-70B8-D46D-43C7-50A32B7F065E}"/>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7.5. Summary </a:t>
            </a:r>
          </a:p>
        </p:txBody>
      </p:sp>
      <p:sp>
        <p:nvSpPr>
          <p:cNvPr id="3" name="Content Placeholder 2">
            <a:extLst>
              <a:ext uri="{FF2B5EF4-FFF2-40B4-BE49-F238E27FC236}">
                <a16:creationId xmlns:a16="http://schemas.microsoft.com/office/drawing/2014/main" id="{08E0EEDB-9C15-D61F-63D9-3E1C018ADD6F}"/>
              </a:ext>
            </a:extLst>
          </p:cNvPr>
          <p:cNvSpPr>
            <a:spLocks noGrp="1"/>
          </p:cNvSpPr>
          <p:nvPr>
            <p:ph idx="1"/>
          </p:nvPr>
        </p:nvSpPr>
        <p:spPr>
          <a:xfrm>
            <a:off x="268357" y="858492"/>
            <a:ext cx="11688417" cy="5065228"/>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Recycle stream can be used in reactive or non-reactive systems.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 system of recycle with chemical reaction provides single-pass and overall conversions.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Multiple systems with recycle and purge streams for reactive systems, the MBs must be determined using mole unit to account generation of products/ consumption of reactants.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 purge stream helps to ensure optimal process operation by removing unwanted materials, and mitigate risks associated with hazardous materials that could accumulate in the system.</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 bypass stream helps to control the exit composition or system temperature.</a:t>
            </a:r>
          </a:p>
          <a:p>
            <a:pPr algn="just">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err="1">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9F188A7-2F41-9641-9952-F36D6C00C07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E356254-2A3F-AAA0-C735-331DEE90958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9DA1658-F2CA-0E0A-A30E-A845E81CF48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22081716"/>
      </p:ext>
    </p:extLst>
  </p:cSld>
  <p:clrMapOvr>
    <a:masterClrMapping/>
  </p:clrMapOvr>
  <mc:AlternateContent xmlns:mc="http://schemas.openxmlformats.org/markup-compatibility/2006" xmlns:p14="http://schemas.microsoft.com/office/powerpoint/2010/main">
    <mc:Choice Requires="p14">
      <p:transition spd="slow" p14:dur="2000" advTm="60855"/>
    </mc:Choice>
    <mc:Fallback xmlns="">
      <p:transition spd="slow" advTm="60855"/>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18F45-D8F2-599C-98F1-7E9695F966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141C18-6446-1D28-7821-ECBB9EDCA53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66D90915-F537-C9C9-F67A-A70202265443}"/>
              </a:ext>
            </a:extLst>
          </p:cNvPr>
          <p:cNvSpPr>
            <a:spLocks noGrp="1"/>
          </p:cNvSpPr>
          <p:nvPr>
            <p:ph idx="1"/>
          </p:nvPr>
        </p:nvSpPr>
        <p:spPr>
          <a:xfrm>
            <a:off x="457201" y="950602"/>
            <a:ext cx="11439938" cy="4973117"/>
          </a:xfrm>
        </p:spPr>
        <p:txBody>
          <a:bodyPr>
            <a:normAutofit/>
          </a:bodyPr>
          <a:lstStyle/>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Basic Principles and Calculations in Chemical Engineering, </a:t>
            </a:r>
            <a:r>
              <a:rPr lang="en-US" sz="2400" dirty="0" err="1">
                <a:latin typeface="Times New Roman" panose="02020603050405020304" pitchFamily="18" charset="0"/>
                <a:cs typeface="Times New Roman" panose="02020603050405020304" pitchFamily="18" charset="0"/>
              </a:rPr>
              <a:t>Himmelblau</a:t>
            </a:r>
            <a:r>
              <a:rPr lang="en-US" sz="2400" dirty="0">
                <a:latin typeface="Times New Roman" panose="02020603050405020304" pitchFamily="18" charset="0"/>
                <a:cs typeface="Times New Roman" panose="02020603050405020304" pitchFamily="18" charset="0"/>
              </a:rPr>
              <a:t>, Pearson Education Inc, 9</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edition, 2023.</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Chemical Engineering Design, Volume 6, Coulson &amp; Richardson’s, R. K. Sinnott,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1999.</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Elementary Principles of Chemical Processes, Richard M. Felder, John Wiley &amp; Sons,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2005.</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D1D08DA4-D264-ACF3-C49F-8BAC794A0E02}"/>
              </a:ext>
            </a:extLst>
          </p:cNvPr>
          <p:cNvCxnSpPr>
            <a:cxnSpLocks/>
          </p:cNvCxnSpPr>
          <p:nvPr/>
        </p:nvCxnSpPr>
        <p:spPr>
          <a:xfrm>
            <a:off x="0" y="769764"/>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A9D1E7F-1D6C-746B-40C3-39122894BD9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38CB233-B073-BA25-D048-C4CE4D541D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Content Placeholder 2">
            <a:extLst>
              <a:ext uri="{FF2B5EF4-FFF2-40B4-BE49-F238E27FC236}">
                <a16:creationId xmlns:a16="http://schemas.microsoft.com/office/drawing/2014/main" id="{E75CE77F-B27C-4CE4-97D6-EE0E827154DE}"/>
              </a:ext>
            </a:extLst>
          </p:cNvPr>
          <p:cNvSpPr txBox="1">
            <a:spLocks/>
          </p:cNvSpPr>
          <p:nvPr/>
        </p:nvSpPr>
        <p:spPr>
          <a:xfrm>
            <a:off x="3717235" y="4480065"/>
            <a:ext cx="5257800" cy="79181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2512067085"/>
      </p:ext>
    </p:extLst>
  </p:cSld>
  <p:clrMapOvr>
    <a:masterClrMapping/>
  </p:clrMapOvr>
  <mc:AlternateContent xmlns:mc="http://schemas.openxmlformats.org/markup-compatibility/2006" xmlns:p14="http://schemas.microsoft.com/office/powerpoint/2010/main">
    <mc:Choice Requires="p14">
      <p:transition spd="slow" p14:dur="2000" advTm="63803"/>
    </mc:Choice>
    <mc:Fallback xmlns="">
      <p:transition spd="slow" advTm="6380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1487</TotalTime>
  <Words>5163</Words>
  <Application>Microsoft Office PowerPoint</Application>
  <PresentationFormat>Widescreen</PresentationFormat>
  <Paragraphs>420</Paragraphs>
  <Slides>63</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63</vt:i4>
      </vt:variant>
    </vt:vector>
  </HeadingPairs>
  <TitlesOfParts>
    <vt:vector size="71" baseType="lpstr">
      <vt:lpstr>Arial</vt:lpstr>
      <vt:lpstr>Calibri</vt:lpstr>
      <vt:lpstr>Calibri Light</vt:lpstr>
      <vt:lpstr>Cambria Math</vt:lpstr>
      <vt:lpstr>Times New Roman</vt:lpstr>
      <vt:lpstr>Wingdings</vt:lpstr>
      <vt:lpstr>Office Theme</vt:lpstr>
      <vt:lpstr>1_Office Theme</vt:lpstr>
      <vt:lpstr>PowerPoint Presentation</vt:lpstr>
      <vt:lpstr>Lecture learning outcomes</vt:lpstr>
      <vt:lpstr>Presentation outlines </vt:lpstr>
      <vt:lpstr>7.1. Introduction to material balances for multiple systems</vt:lpstr>
      <vt:lpstr>Cont’d</vt:lpstr>
      <vt:lpstr>7.2. Material balances for multiple systems with recycle stream</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Activity 7.1</vt:lpstr>
      <vt:lpstr>Cont’d</vt:lpstr>
      <vt:lpstr>Cont’d</vt:lpstr>
      <vt:lpstr>Cont’d</vt:lpstr>
      <vt:lpstr>Cont’d</vt:lpstr>
      <vt:lpstr>Cont’d</vt:lpstr>
      <vt:lpstr>Cont’d</vt:lpstr>
      <vt:lpstr>Cont’d</vt:lpstr>
      <vt:lpstr>Cont’d</vt:lpstr>
      <vt:lpstr>Cont’d</vt:lpstr>
      <vt:lpstr>Cont’d</vt:lpstr>
      <vt:lpstr>Cont’d</vt:lpstr>
      <vt:lpstr>Cont’d</vt:lpstr>
      <vt:lpstr>7.3. Material balances for multiple systems with purge stream</vt:lpstr>
      <vt:lpstr>Cont’d</vt:lpstr>
      <vt:lpstr>Cont’d</vt:lpstr>
      <vt:lpstr>Cont’d</vt:lpstr>
      <vt:lpstr>Cont’d</vt:lpstr>
      <vt:lpstr>Cont’d</vt:lpstr>
      <vt:lpstr>Cont’d</vt:lpstr>
      <vt:lpstr>Cont’d</vt:lpstr>
      <vt:lpstr>7.4. Material balances for multiple systems with bypass stream</vt:lpstr>
      <vt:lpstr>Cont’d</vt:lpstr>
      <vt:lpstr>Cont’d</vt:lpstr>
      <vt:lpstr>Cont’d</vt:lpstr>
      <vt:lpstr>Cont’d</vt:lpstr>
      <vt:lpstr>Cont’d</vt:lpstr>
      <vt:lpstr>Cont’d</vt:lpstr>
      <vt:lpstr>Activity 7.2</vt:lpstr>
      <vt:lpstr>Cont’d</vt:lpstr>
      <vt:lpstr>Cont’d</vt:lpstr>
      <vt:lpstr>Cont’d</vt:lpstr>
      <vt:lpstr>Cont’d</vt:lpstr>
      <vt:lpstr>Cont’d</vt:lpstr>
      <vt:lpstr>Cont’d</vt:lpstr>
      <vt:lpstr>Cont’d</vt:lpstr>
      <vt:lpstr>Cont’d</vt:lpstr>
      <vt:lpstr>7.5. 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261</cp:revision>
  <dcterms:created xsi:type="dcterms:W3CDTF">2026-04-15T14:47:59Z</dcterms:created>
  <dcterms:modified xsi:type="dcterms:W3CDTF">2026-04-25T10:54:10Z</dcterms:modified>
</cp:coreProperties>
</file>