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28" r:id="rId3"/>
    <p:sldId id="329" r:id="rId4"/>
    <p:sldId id="330" r:id="rId5"/>
    <p:sldId id="338" r:id="rId6"/>
    <p:sldId id="384" r:id="rId7"/>
    <p:sldId id="385" r:id="rId8"/>
    <p:sldId id="435" r:id="rId9"/>
    <p:sldId id="336" r:id="rId10"/>
    <p:sldId id="387" r:id="rId11"/>
    <p:sldId id="337" r:id="rId12"/>
    <p:sldId id="386" r:id="rId13"/>
    <p:sldId id="339" r:id="rId14"/>
    <p:sldId id="335" r:id="rId15"/>
    <p:sldId id="346" r:id="rId16"/>
    <p:sldId id="341" r:id="rId17"/>
    <p:sldId id="448" r:id="rId18"/>
    <p:sldId id="446" r:id="rId19"/>
    <p:sldId id="456" r:id="rId20"/>
    <p:sldId id="447" r:id="rId21"/>
    <p:sldId id="457" r:id="rId22"/>
    <p:sldId id="459" r:id="rId23"/>
    <p:sldId id="458" r:id="rId24"/>
    <p:sldId id="460" r:id="rId25"/>
    <p:sldId id="451" r:id="rId26"/>
    <p:sldId id="452" r:id="rId27"/>
    <p:sldId id="445" r:id="rId28"/>
    <p:sldId id="438" r:id="rId29"/>
    <p:sldId id="342" r:id="rId30"/>
    <p:sldId id="439" r:id="rId31"/>
    <p:sldId id="440" r:id="rId32"/>
    <p:sldId id="441" r:id="rId33"/>
    <p:sldId id="442" r:id="rId34"/>
    <p:sldId id="443" r:id="rId35"/>
    <p:sldId id="444" r:id="rId36"/>
    <p:sldId id="340" r:id="rId37"/>
    <p:sldId id="344" r:id="rId38"/>
    <p:sldId id="345" r:id="rId39"/>
    <p:sldId id="436" r:id="rId40"/>
    <p:sldId id="347" r:id="rId41"/>
    <p:sldId id="450" r:id="rId42"/>
    <p:sldId id="449" r:id="rId43"/>
    <p:sldId id="348" r:id="rId44"/>
    <p:sldId id="349" r:id="rId45"/>
    <p:sldId id="350" r:id="rId46"/>
    <p:sldId id="351" r:id="rId47"/>
    <p:sldId id="352" r:id="rId48"/>
    <p:sldId id="353" r:id="rId49"/>
    <p:sldId id="354" r:id="rId50"/>
    <p:sldId id="355" r:id="rId51"/>
    <p:sldId id="356" r:id="rId52"/>
    <p:sldId id="437" r:id="rId53"/>
    <p:sldId id="357" r:id="rId54"/>
    <p:sldId id="358" r:id="rId55"/>
    <p:sldId id="359" r:id="rId56"/>
    <p:sldId id="360" r:id="rId57"/>
    <p:sldId id="453" r:id="rId58"/>
    <p:sldId id="454" r:id="rId59"/>
    <p:sldId id="382" r:id="rId60"/>
    <p:sldId id="455" r:id="rId61"/>
    <p:sldId id="433" r:id="rId62"/>
    <p:sldId id="434"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A230DB-7BF8-4A6B-B576-2BE182E905A7}" type="datetimeFigureOut">
              <a:rPr lang="en-US" smtClean="0"/>
              <a:t>5/1/2026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29A097-1188-4B7C-B6E3-0B6490796E56}" type="slidenum">
              <a:rPr lang="en-US" smtClean="0"/>
              <a:t>‹#›</a:t>
            </a:fld>
            <a:endParaRPr lang="en-US"/>
          </a:p>
        </p:txBody>
      </p:sp>
    </p:spTree>
    <p:extLst>
      <p:ext uri="{BB962C8B-B14F-4D97-AF65-F5344CB8AC3E}">
        <p14:creationId xmlns:p14="http://schemas.microsoft.com/office/powerpoint/2010/main" val="95045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4AE84-0CDD-5243-36E0-22530AF91D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D5AD7CF-A07A-1875-5B28-0BA08B5B6C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6FF3B9C-26B1-CDB0-13D6-5BE57510FBEE}"/>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0DDD52DE-EE63-1DB7-7EF7-4BB946574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447B17-685F-D02D-047C-3A2DB6B901BF}"/>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2708946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7897D-36D7-C845-126D-9D0A871BC1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3F2588-95C2-DA8F-E057-9727E94E32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CCF53E-4133-9D85-C291-8A9F282EC2D8}"/>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8FBB70DA-3BAF-3F16-FC2C-BEC75D89AC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D806E9-F2B5-45D1-CD88-7B3444F54A65}"/>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3406377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285F5-D43F-B147-EB10-9BDC0EF08C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DD1FA78-8BBA-B8A8-3089-F318AD6854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71DAE9-0E40-B476-2901-AF344242F4EE}"/>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15402B80-F6E8-D9D4-112A-0C9AD6108F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488E62-4824-0922-CD18-780FF5AAD9E4}"/>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1255323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153A4-B53C-28F3-6704-3D1AEF2E9F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72172E-FFFA-A833-8438-C9B42993E7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398383-22E4-D639-8B4F-7CE49CBF34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FAAC944-0F43-309D-69EB-77C213B1B54A}"/>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6" name="Footer Placeholder 5">
            <a:extLst>
              <a:ext uri="{FF2B5EF4-FFF2-40B4-BE49-F238E27FC236}">
                <a16:creationId xmlns:a16="http://schemas.microsoft.com/office/drawing/2014/main" id="{BB360BB4-304F-3E2E-FC13-BA98699FA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89184-7A2F-29DE-BF3E-D68016528A25}"/>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897528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3C582-E9AC-F96A-82F1-33ED2F6C1D1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1F8C381-44C3-89FF-7458-E8B02299A5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DE6D70-0F86-F2DB-FF6F-471C859774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E0D4E03-1F0E-7F7D-C569-DF6EC2EF28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E81845-7E94-2D83-D93B-5F72995651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5D8315-BBDA-5F5E-420D-6908ADAFE39B}"/>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8" name="Footer Placeholder 7">
            <a:extLst>
              <a:ext uri="{FF2B5EF4-FFF2-40B4-BE49-F238E27FC236}">
                <a16:creationId xmlns:a16="http://schemas.microsoft.com/office/drawing/2014/main" id="{AAE430B7-6E8E-1C01-0A10-3FB35512AC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912D6B-B046-C60F-8B86-508EF2D5646F}"/>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257487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48F86-2A6E-A548-45BC-5FE4960741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5B52E1-F412-8E92-8055-57CC3F658EE3}"/>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4" name="Footer Placeholder 3">
            <a:extLst>
              <a:ext uri="{FF2B5EF4-FFF2-40B4-BE49-F238E27FC236}">
                <a16:creationId xmlns:a16="http://schemas.microsoft.com/office/drawing/2014/main" id="{EA7D430D-8BD2-390E-587D-3B9DD104080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C6E76BE-2E99-E141-638A-785AB0BB29ED}"/>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1791079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5FAED79-A8FE-9556-8191-83A25D3845CF}"/>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3" name="Footer Placeholder 2">
            <a:extLst>
              <a:ext uri="{FF2B5EF4-FFF2-40B4-BE49-F238E27FC236}">
                <a16:creationId xmlns:a16="http://schemas.microsoft.com/office/drawing/2014/main" id="{5661AF25-35B9-7B9B-3865-7BB778F6C02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CBE790-B86A-FEAB-14F2-D269339D756B}"/>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13442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EF2A2-9CAF-77DF-5182-EF1951271C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D1C5438-869D-E00E-F6EF-969B253625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1AC0D-F64F-8CAE-98CF-E165CC09E8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51C17-C354-EEFD-6015-A23A5008092A}"/>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6" name="Footer Placeholder 5">
            <a:extLst>
              <a:ext uri="{FF2B5EF4-FFF2-40B4-BE49-F238E27FC236}">
                <a16:creationId xmlns:a16="http://schemas.microsoft.com/office/drawing/2014/main" id="{9E4D4DB5-A109-E723-508E-496232D81E0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73AAEC-E268-BF40-0475-2A66F4D40D2E}"/>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2544801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CEA3E-3C4C-A7C0-013A-FF2CF73F44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425D72F-E891-D7B3-88CC-EF2F86331B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EC02860-842D-E984-6DE0-0ED0D0E078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A568FF-6076-6246-080B-B021711FA763}"/>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6" name="Footer Placeholder 5">
            <a:extLst>
              <a:ext uri="{FF2B5EF4-FFF2-40B4-BE49-F238E27FC236}">
                <a16:creationId xmlns:a16="http://schemas.microsoft.com/office/drawing/2014/main" id="{EFF89002-88AE-CB66-CD4B-4F90245801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01A20E-5628-9FAF-1696-A5881AF32E77}"/>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3544199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09685-C06C-E723-AB88-A2E6B8099B3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13CFFEF-7B01-2C42-7F95-A2994D1192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B61CF0-8C22-7E68-595D-9335D1F0E29D}"/>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64EEFFC3-C832-C5C5-93F3-83D27AB44B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490BAF-C980-034D-E61F-16AC7CD15D59}"/>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178445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1C2F1B-AA5C-95B2-1288-C5B0F926EF9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9123F3D-36A1-323B-48C9-316F44BD27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074C54-3AAF-76D1-9EC1-4289574EB669}"/>
              </a:ext>
            </a:extLst>
          </p:cNvPr>
          <p:cNvSpPr>
            <a:spLocks noGrp="1"/>
          </p:cNvSpPr>
          <p:nvPr>
            <p:ph type="dt" sz="half" idx="10"/>
          </p:nvPr>
        </p:nvSpPr>
        <p:spPr/>
        <p:txBody>
          <a:body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0AAA38E6-F6B5-74E4-756F-41E31D60CB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81F051-984B-3FD5-9B7B-EA8DED737933}"/>
              </a:ext>
            </a:extLst>
          </p:cNvPr>
          <p:cNvSpPr>
            <a:spLocks noGrp="1"/>
          </p:cNvSpPr>
          <p:nvPr>
            <p:ph type="sldNum" sz="quarter" idx="12"/>
          </p:nvPr>
        </p:nvSpPr>
        <p:spPr/>
        <p:txBody>
          <a:bodyPr/>
          <a:lstStyle/>
          <a:p>
            <a:fld id="{58BB5C34-FB7F-4082-830F-512BFC120D4E}" type="slidenum">
              <a:rPr lang="en-US" smtClean="0"/>
              <a:t>‹#›</a:t>
            </a:fld>
            <a:endParaRPr lang="en-US"/>
          </a:p>
        </p:txBody>
      </p:sp>
    </p:spTree>
    <p:extLst>
      <p:ext uri="{BB962C8B-B14F-4D97-AF65-F5344CB8AC3E}">
        <p14:creationId xmlns:p14="http://schemas.microsoft.com/office/powerpoint/2010/main" val="2027642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027093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289102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601616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593924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3115331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5/1/2026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610953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5/1/2026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9128028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216658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866949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9143256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12450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0363DE-6D06-0146-635B-56D6AE33A5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0EF4A52-63AE-F550-0A96-6277EE95CA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6237DA-8766-7A54-0B4E-F47F93BDBD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00D36-9D93-4AC6-A7C1-3191CF35E99C}" type="datetimeFigureOut">
              <a:rPr lang="en-US" smtClean="0"/>
              <a:t>5/1/2026</a:t>
            </a:fld>
            <a:endParaRPr lang="en-US"/>
          </a:p>
        </p:txBody>
      </p:sp>
      <p:sp>
        <p:nvSpPr>
          <p:cNvPr id="5" name="Footer Placeholder 4">
            <a:extLst>
              <a:ext uri="{FF2B5EF4-FFF2-40B4-BE49-F238E27FC236}">
                <a16:creationId xmlns:a16="http://schemas.microsoft.com/office/drawing/2014/main" id="{1D7C6DF1-8F66-7070-93BB-03F24206C1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FACA501-9F70-1B6F-EC84-DEB593D989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B5C34-FB7F-4082-830F-512BFC120D4E}" type="slidenum">
              <a:rPr lang="en-US" smtClean="0"/>
              <a:t>‹#›</a:t>
            </a:fld>
            <a:endParaRPr lang="en-US"/>
          </a:p>
        </p:txBody>
      </p:sp>
    </p:spTree>
    <p:extLst>
      <p:ext uri="{BB962C8B-B14F-4D97-AF65-F5344CB8AC3E}">
        <p14:creationId xmlns:p14="http://schemas.microsoft.com/office/powerpoint/2010/main" val="4257272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5/1/2026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26310329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00.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8</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Energy Balances without Chemical Reaction for Closed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8</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28855"/>
    </mc:Choice>
    <mc:Fallback xmlns="">
      <p:transition spd="slow" advTm="288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forms of  energy, and key terms for energy balance calculations,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identify problem-solving techniques for energy balances,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energy balances without chemical reaction for closed systems.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27322"/>
    </mc:Choice>
    <mc:Fallback xmlns="">
      <p:transition spd="slow" advTm="273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energy balances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The key terms for energy balances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Energy balances problem-solving techniques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Energy balances without chemical reaction for closed systems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48529"/>
    </mc:Choice>
    <mc:Fallback xmlns="">
      <p:transition spd="slow" advTm="485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DC744-7798-3890-6A3F-FD34601C7C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69D943-3056-2B91-0835-BA90CDD1073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8.1. Introduction to energy balances</a:t>
            </a:r>
          </a:p>
        </p:txBody>
      </p:sp>
      <p:sp>
        <p:nvSpPr>
          <p:cNvPr id="3" name="Content Placeholder 2">
            <a:extLst>
              <a:ext uri="{FF2B5EF4-FFF2-40B4-BE49-F238E27FC236}">
                <a16:creationId xmlns:a16="http://schemas.microsoft.com/office/drawing/2014/main" id="{5C809724-04F3-268C-05C8-50A32B3956BB}"/>
              </a:ext>
            </a:extLst>
          </p:cNvPr>
          <p:cNvSpPr>
            <a:spLocks noGrp="1"/>
          </p:cNvSpPr>
          <p:nvPr>
            <p:ph idx="1"/>
          </p:nvPr>
        </p:nvSpPr>
        <p:spPr>
          <a:xfrm>
            <a:off x="437321" y="950603"/>
            <a:ext cx="11290853" cy="4973116"/>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 Energy is a defined as the capacity to do work or produce change.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It exists in various forms and can be transformed from one form to another but cannot be created or destroyed, according to the law of conservation of energy.</a:t>
            </a:r>
          </a:p>
          <a:p>
            <a:pPr marL="0" indent="0" algn="just">
              <a:lnSpc>
                <a:spcPct val="160000"/>
              </a:lnSpc>
              <a:buNone/>
            </a:pPr>
            <a:r>
              <a:rPr lang="en-US" sz="2400" b="1" dirty="0">
                <a:latin typeface="Times New Roman" panose="02020603050405020304" pitchFamily="18" charset="0"/>
                <a:cs typeface="Times New Roman" pitchFamily="18" charset="0"/>
              </a:rPr>
              <a:t>Energy conservation law</a:t>
            </a:r>
            <a:r>
              <a:rPr lang="en-US" sz="2400" dirty="0">
                <a:latin typeface="Times New Roman" panose="02020603050405020304" pitchFamily="18" charset="0"/>
                <a:cs typeface="Times New Roman" panose="02020603050405020304" pitchFamily="18" charset="0"/>
              </a:rPr>
              <a:t> states that energy is neither created nor destroyed</a:t>
            </a:r>
            <a:r>
              <a:rPr lang="en-US" sz="2400" b="1" dirty="0">
                <a:solidFill>
                  <a:srgbClr val="7030A0"/>
                </a:solidFill>
                <a:latin typeface="Times New Roman" panose="02020603050405020304" pitchFamily="18" charset="0"/>
                <a:cs typeface="Times New Roman" pitchFamily="18" charset="0"/>
              </a:rPr>
              <a:t> (Coulson &amp; Richardson’s, 1999, pg. 60)</a:t>
            </a:r>
            <a:r>
              <a:rPr lang="en-US" sz="2400" dirty="0">
                <a:latin typeface="Times New Roman" panose="02020603050405020304" pitchFamily="18" charset="0"/>
                <a:cs typeface="Times New Roman" panose="02020603050405020304" pitchFamily="18" charset="0"/>
              </a:rPr>
              <a:t>.</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standard unit of energy in the International System of Units (SI) is the joule (J).</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Other units include calories, kilojoule, megajoule and terajoule. </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18A6B65-2CF5-5409-AF0D-D88106B1BF4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85571E-0D35-98EF-9F5A-AA991896281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C604834-EF2E-2353-C406-61A5CC76A64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8187221"/>
      </p:ext>
    </p:extLst>
  </p:cSld>
  <p:clrMapOvr>
    <a:masterClrMapping/>
  </p:clrMapOvr>
  <mc:AlternateContent xmlns:mc="http://schemas.openxmlformats.org/markup-compatibility/2006" xmlns:p14="http://schemas.microsoft.com/office/powerpoint/2010/main">
    <mc:Choice Requires="p14">
      <p:transition spd="slow" p14:dur="2000" advTm="52762"/>
    </mc:Choice>
    <mc:Fallback xmlns="">
      <p:transition spd="slow" advTm="527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C3369-525A-6872-161D-EB34888181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50B4D9-543D-AB6B-E074-D0E0AD82C2A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CD85D22-13B0-44FB-DFC3-A81820D97DA9}"/>
              </a:ext>
            </a:extLst>
          </p:cNvPr>
          <p:cNvSpPr>
            <a:spLocks noGrp="1"/>
          </p:cNvSpPr>
          <p:nvPr>
            <p:ph idx="1"/>
          </p:nvPr>
        </p:nvSpPr>
        <p:spPr>
          <a:xfrm>
            <a:off x="467139" y="858491"/>
            <a:ext cx="11519452" cy="5065227"/>
          </a:xfrm>
        </p:spPr>
        <p:txBody>
          <a:bodyPr>
            <a:normAutofit fontScale="92500" lnSpcReduction="20000"/>
          </a:bodyPr>
          <a:lstStyle/>
          <a:p>
            <a:pPr marL="0" indent="0" algn="just">
              <a:lnSpc>
                <a:spcPct val="160000"/>
              </a:lnSpc>
              <a:buNone/>
            </a:pPr>
            <a:r>
              <a:rPr lang="en-US" sz="2600" dirty="0">
                <a:latin typeface="Times New Roman" panose="02020603050405020304" pitchFamily="18" charset="0"/>
                <a:cs typeface="Times New Roman" panose="02020603050405020304" pitchFamily="18" charset="0"/>
              </a:rPr>
              <a:t>Energy can change from one form to another (e.g., potential energy can be converted to kinetic energy), but the total amount of energy in a closed system remains constant.</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Energy is crucial in various fields such as engineering, biology, environmental science, and economics.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rate of energy is called power, which has  units of energy per time.</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SI unit of power is watt (W); 1 J/ s= 1 W</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Energy can power vehicles, heat homes, fuel industrial processes, and initiate biological functions.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1A37D718-BC06-60A9-86C3-27EBC26A767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771B283-DDCB-FD3A-F30E-CAD3D768653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7FDBD42-900A-5BE7-BAE4-1A5595080F1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36983857"/>
      </p:ext>
    </p:extLst>
  </p:cSld>
  <p:clrMapOvr>
    <a:masterClrMapping/>
  </p:clrMapOvr>
  <mc:AlternateContent xmlns:mc="http://schemas.openxmlformats.org/markup-compatibility/2006" xmlns:p14="http://schemas.microsoft.com/office/powerpoint/2010/main">
    <mc:Choice Requires="p14">
      <p:transition spd="slow" p14:dur="2000" advTm="59065"/>
    </mc:Choice>
    <mc:Fallback xmlns="">
      <p:transition spd="slow" advTm="5906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02386-4239-2264-752F-5F78A5C1E2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0291CD-BB1D-74A6-C996-C1881851EF8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F040131-571F-8D58-34B9-C6644CAFD842}"/>
              </a:ext>
            </a:extLst>
          </p:cNvPr>
          <p:cNvSpPr>
            <a:spLocks noGrp="1"/>
          </p:cNvSpPr>
          <p:nvPr>
            <p:ph idx="1"/>
          </p:nvPr>
        </p:nvSpPr>
        <p:spPr>
          <a:xfrm>
            <a:off x="437321" y="858491"/>
            <a:ext cx="11549270" cy="5065227"/>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Energy can be sourced from renewable resources (solar, wind, biofuels, and hydroelectric power) and non-renewable resources (fossil fuels and nuclear power).</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Energy can be obtained in several forms.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Some of the types of energy that are of major interest to engineers and scientists are mechanical (kinetic, potential) energy, thermal  energy, chemical energy, electrical energy, and nuclear energy.</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1E7C1FE-3EE7-167C-B231-B13535DD651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783648A-312E-C56E-15AF-7345F754898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A0FA1B3-AEA6-2283-878F-049CDE54E73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14428736"/>
      </p:ext>
    </p:extLst>
  </p:cSld>
  <p:clrMapOvr>
    <a:masterClrMapping/>
  </p:clrMapOvr>
  <mc:AlternateContent xmlns:mc="http://schemas.openxmlformats.org/markup-compatibility/2006" xmlns:p14="http://schemas.microsoft.com/office/powerpoint/2010/main">
    <mc:Choice Requires="p14">
      <p:transition spd="slow" p14:dur="2000" advTm="54298"/>
    </mc:Choice>
    <mc:Fallback xmlns="">
      <p:transition spd="slow" advTm="542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CFB2C-0F13-52C4-4621-A18018C4E4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B7E76B-B91A-6594-7782-E6EC7FEE078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0859528-5CB6-5CC5-203E-F7DC00F9A00E}"/>
              </a:ext>
            </a:extLst>
          </p:cNvPr>
          <p:cNvSpPr>
            <a:spLocks noGrp="1"/>
          </p:cNvSpPr>
          <p:nvPr>
            <p:ph idx="1"/>
          </p:nvPr>
        </p:nvSpPr>
        <p:spPr>
          <a:xfrm>
            <a:off x="337930" y="858491"/>
            <a:ext cx="11648661" cy="506522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Process industries have always recognized that wasting energy leads to reduced profits.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a process industry uses more energy than its competitors, its products can be priced out of the marketplace.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As an engineer for designing processes, one of your principal jobs would be to account carefully for the energy that flows into and out of each process unit, and determine the overall energy requirement for the whole processes.</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DB699D3-53B6-A4D9-E9C3-5555284D5E4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031E5C6-BD3B-C142-35C3-8B0D611C858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C6D4141-8C38-2651-2917-DB6BBA1C34A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2249609"/>
      </p:ext>
    </p:extLst>
  </p:cSld>
  <p:clrMapOvr>
    <a:masterClrMapping/>
  </p:clrMapOvr>
  <mc:AlternateContent xmlns:mc="http://schemas.openxmlformats.org/markup-compatibility/2006" xmlns:p14="http://schemas.microsoft.com/office/powerpoint/2010/main">
    <mc:Choice Requires="p14">
      <p:transition spd="slow" p14:dur="2000" advTm="41887"/>
    </mc:Choice>
    <mc:Fallback xmlns="">
      <p:transition spd="slow" advTm="418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3E968-CE99-58D8-2BD8-91B1C9A6E1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392A6F-C475-24F3-72B0-1D7D9824D05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8.2. The key terms for energy balances </a:t>
            </a:r>
          </a:p>
        </p:txBody>
      </p:sp>
      <p:sp>
        <p:nvSpPr>
          <p:cNvPr id="3" name="Content Placeholder 2">
            <a:extLst>
              <a:ext uri="{FF2B5EF4-FFF2-40B4-BE49-F238E27FC236}">
                <a16:creationId xmlns:a16="http://schemas.microsoft.com/office/drawing/2014/main" id="{477C23A4-7B95-60C5-D55D-DFA3D4F8F34E}"/>
              </a:ext>
            </a:extLst>
          </p:cNvPr>
          <p:cNvSpPr>
            <a:spLocks noGrp="1"/>
          </p:cNvSpPr>
          <p:nvPr>
            <p:ph idx="1"/>
          </p:nvPr>
        </p:nvSpPr>
        <p:spPr>
          <a:xfrm>
            <a:off x="248479" y="950603"/>
            <a:ext cx="11728174" cy="4973116"/>
          </a:xfrm>
        </p:spPr>
        <p:txBody>
          <a:bodyPr>
            <a:normAutofit/>
          </a:bodyPr>
          <a:lstStyle/>
          <a:p>
            <a:pPr algn="just">
              <a:lnSpc>
                <a:spcPct val="17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itchFamily="18" charset="0"/>
                <a:cs typeface="Times New Roman" pitchFamily="18" charset="0"/>
              </a:rPr>
              <a:t>System property</a:t>
            </a:r>
            <a:r>
              <a:rPr lang="en-US" sz="2400" dirty="0">
                <a:latin typeface="Times New Roman" pitchFamily="18" charset="0"/>
                <a:cs typeface="Times New Roman" pitchFamily="18" charset="0"/>
              </a:rPr>
              <a:t>: A characteristic of material that can be measured, or calculated.</a:t>
            </a:r>
          </a:p>
          <a:p>
            <a:pPr marL="0" indent="0" algn="just">
              <a:lnSpc>
                <a:spcPct val="170000"/>
              </a:lnSpc>
              <a:buNone/>
            </a:pPr>
            <a:r>
              <a:rPr lang="en-US" sz="2400" dirty="0">
                <a:latin typeface="Times New Roman" pitchFamily="18" charset="0"/>
                <a:cs typeface="Times New Roman" pitchFamily="18" charset="0"/>
              </a:rPr>
              <a:t>The properties of a system are dependent on its condition at any given time and not on what has happened to the system in the past. </a:t>
            </a:r>
          </a:p>
          <a:p>
            <a:pPr marL="0" indent="0" algn="just">
              <a:lnSpc>
                <a:spcPct val="170000"/>
              </a:lnSpc>
              <a:buNone/>
            </a:pPr>
            <a:r>
              <a:rPr lang="en-US" sz="2400" dirty="0">
                <a:latin typeface="Times New Roman" pitchFamily="18" charset="0"/>
                <a:cs typeface="Times New Roman" pitchFamily="18" charset="0"/>
              </a:rPr>
              <a:t>There are two types of system properties. These are extensive properties and intensive properties.</a:t>
            </a:r>
          </a:p>
          <a:p>
            <a:pPr algn="just">
              <a:lnSpc>
                <a:spcPct val="170000"/>
              </a:lnSpc>
              <a:buFont typeface="Wingdings" panose="05000000000000000000" pitchFamily="2" charset="2"/>
              <a:buChar char="§"/>
            </a:pPr>
            <a:r>
              <a:rPr lang="en-US" sz="2400" b="1" dirty="0">
                <a:latin typeface="Times New Roman" pitchFamily="18" charset="0"/>
                <a:cs typeface="Times New Roman" pitchFamily="18" charset="0"/>
              </a:rPr>
              <a:t>Extensive properties</a:t>
            </a:r>
            <a:r>
              <a:rPr lang="en-US" sz="2400" dirty="0">
                <a:latin typeface="Times New Roman" pitchFamily="18" charset="0"/>
                <a:cs typeface="Times New Roman" pitchFamily="18" charset="0"/>
              </a:rPr>
              <a:t>: Physical variables or parameters are that values are the sum of the values of each of the sub systems comprising the whole system. </a:t>
            </a:r>
          </a:p>
        </p:txBody>
      </p:sp>
      <p:cxnSp>
        <p:nvCxnSpPr>
          <p:cNvPr id="4" name="Straight Connector 3">
            <a:extLst>
              <a:ext uri="{FF2B5EF4-FFF2-40B4-BE49-F238E27FC236}">
                <a16:creationId xmlns:a16="http://schemas.microsoft.com/office/drawing/2014/main" id="{B355AC35-4B43-EE9C-4A77-8CBD8830E04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5EF1B84-39E5-CDCF-FB03-44523DD275B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6C99EFC-2A14-082A-CB71-A024C519812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01151322"/>
      </p:ext>
    </p:extLst>
  </p:cSld>
  <p:clrMapOvr>
    <a:masterClrMapping/>
  </p:clrMapOvr>
  <mc:AlternateContent xmlns:mc="http://schemas.openxmlformats.org/markup-compatibility/2006" xmlns:p14="http://schemas.microsoft.com/office/powerpoint/2010/main">
    <mc:Choice Requires="p14">
      <p:transition spd="slow" p14:dur="2000" advTm="80382"/>
    </mc:Choice>
    <mc:Fallback xmlns="">
      <p:transition spd="slow" advTm="8038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AD3EF-5FF0-616F-5E43-9A6BD07D86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8AA61B-7A03-355D-9811-57BDFC4A3D8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08AD7D6-D705-7302-489E-EDBDA0EDA1A9}"/>
              </a:ext>
            </a:extLst>
          </p:cNvPr>
          <p:cNvSpPr>
            <a:spLocks noGrp="1"/>
          </p:cNvSpPr>
          <p:nvPr>
            <p:ph idx="1"/>
          </p:nvPr>
        </p:nvSpPr>
        <p:spPr>
          <a:xfrm>
            <a:off x="437321" y="950603"/>
            <a:ext cx="11499575" cy="4973116"/>
          </a:xfrm>
        </p:spPr>
        <p:txBody>
          <a:bodyPr>
            <a:normAutofit/>
          </a:bodyPr>
          <a:lstStyle/>
          <a:p>
            <a:pPr marL="0" indent="0" algn="just">
              <a:lnSpc>
                <a:spcPct val="150000"/>
              </a:lnSpc>
              <a:buNone/>
            </a:pPr>
            <a:r>
              <a:rPr lang="en-US" sz="2400" dirty="0">
                <a:latin typeface="Times New Roman" pitchFamily="18" charset="0"/>
                <a:cs typeface="Times New Roman" pitchFamily="18" charset="0"/>
              </a:rPr>
              <a:t>For example, mass and  volume are extensive properties.</a:t>
            </a:r>
            <a:endParaRPr lang="en-US" sz="2400" b="1" dirty="0">
              <a:latin typeface="Times New Roman" pitchFamily="18" charset="0"/>
              <a:cs typeface="Times New Roman" pitchFamily="18" charset="0"/>
            </a:endParaRPr>
          </a:p>
          <a:p>
            <a:pPr algn="just">
              <a:lnSpc>
                <a:spcPct val="150000"/>
              </a:lnSpc>
              <a:buFont typeface="Wingdings" pitchFamily="2" charset="2"/>
              <a:buChar char="§"/>
            </a:pPr>
            <a:r>
              <a:rPr lang="en-US" sz="2400" b="1" dirty="0">
                <a:latin typeface="Times New Roman" pitchFamily="18" charset="0"/>
                <a:cs typeface="Times New Roman" pitchFamily="18" charset="0"/>
              </a:rPr>
              <a:t>Intensive properties</a:t>
            </a:r>
            <a:r>
              <a:rPr lang="en-US" sz="2400" dirty="0">
                <a:latin typeface="Times New Roman" pitchFamily="18" charset="0"/>
                <a:cs typeface="Times New Roman" pitchFamily="18" charset="0"/>
              </a:rPr>
              <a:t>: Physical variables or parameters are whose values are not additive, and do not vary with quantity of the material in the subsystems. </a:t>
            </a:r>
          </a:p>
          <a:p>
            <a:pPr marL="0" indent="0" algn="just">
              <a:lnSpc>
                <a:spcPct val="150000"/>
              </a:lnSpc>
              <a:buNone/>
            </a:pPr>
            <a:r>
              <a:rPr lang="en-US" sz="2400" dirty="0">
                <a:latin typeface="Times New Roman" pitchFamily="18" charset="0"/>
                <a:cs typeface="Times New Roman" pitchFamily="18" charset="0"/>
              </a:rPr>
              <a:t>For example, temperature, pressure, density, specific volume and specific energy are  intensive properties.</a:t>
            </a:r>
          </a:p>
          <a:p>
            <a:pPr marL="0" indent="0" algn="just">
              <a:lnSpc>
                <a:spcPct val="150000"/>
              </a:lnSpc>
              <a:buNone/>
            </a:pPr>
            <a:r>
              <a:rPr lang="en-US" sz="2400" dirty="0">
                <a:latin typeface="Times New Roman" pitchFamily="18" charset="0"/>
                <a:cs typeface="Times New Roman" pitchFamily="18" charset="0"/>
              </a:rPr>
              <a:t>Intensive properties do not change if the system is sliced in half or if halves are put together.</a:t>
            </a:r>
          </a:p>
          <a:p>
            <a:pPr algn="just">
              <a:lnSpc>
                <a:spcPct val="170000"/>
              </a:lnSpc>
              <a:spcBef>
                <a:spcPts val="0"/>
              </a:spcBef>
              <a:spcAft>
                <a:spcPts val="1200"/>
              </a:spcAft>
              <a:buNone/>
            </a:pPr>
            <a:endParaRPr lang="en-US" sz="2400" dirty="0">
              <a:latin typeface="Times New Roman" pitchFamily="18" charset="0"/>
              <a:cs typeface="Times New Roman" pitchFamily="18" charset="0"/>
            </a:endParaRPr>
          </a:p>
        </p:txBody>
      </p:sp>
      <p:cxnSp>
        <p:nvCxnSpPr>
          <p:cNvPr id="4" name="Straight Connector 3">
            <a:extLst>
              <a:ext uri="{FF2B5EF4-FFF2-40B4-BE49-F238E27FC236}">
                <a16:creationId xmlns:a16="http://schemas.microsoft.com/office/drawing/2014/main" id="{0E3FE01E-506E-74F0-9C9F-18225A49549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4677729-F869-4336-4870-7A7849EEE6B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58EB895-EB85-B2B0-9D14-5926F068CA1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56868171"/>
      </p:ext>
    </p:extLst>
  </p:cSld>
  <p:clrMapOvr>
    <a:masterClrMapping/>
  </p:clrMapOvr>
  <mc:AlternateContent xmlns:mc="http://schemas.openxmlformats.org/markup-compatibility/2006" xmlns:p14="http://schemas.microsoft.com/office/powerpoint/2010/main">
    <mc:Choice Requires="p14">
      <p:transition spd="slow" p14:dur="2000" advTm="52592"/>
    </mc:Choice>
    <mc:Fallback xmlns="">
      <p:transition spd="slow" advTm="525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4DEED-FE1C-FF55-D3EE-A8EC1038D3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4AD1D6-446E-AD7A-5990-C690ECBBDB2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D6FA1D2-45F6-A59A-13D3-642FA9C44E81}"/>
              </a:ext>
            </a:extLst>
          </p:cNvPr>
          <p:cNvSpPr>
            <a:spLocks noGrp="1"/>
          </p:cNvSpPr>
          <p:nvPr>
            <p:ph idx="1"/>
          </p:nvPr>
        </p:nvSpPr>
        <p:spPr>
          <a:xfrm>
            <a:off x="268357" y="858491"/>
            <a:ext cx="11718234" cy="5065227"/>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can be obtained in several forms</a:t>
            </a:r>
            <a:r>
              <a:rPr lang="en-US" sz="2400" b="1" dirty="0">
                <a:solidFill>
                  <a:srgbClr val="7030A0"/>
                </a:solidFill>
                <a:latin typeface="Times New Roman" panose="02020603050405020304" pitchFamily="18" charset="0"/>
                <a:cs typeface="Times New Roman" pitchFamily="18" charset="0"/>
              </a:rPr>
              <a:t> (Coulson &amp; Richardson’s, 1999, pg. 60-62)</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forms of energy are the followings:</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Kinetic energy: </a:t>
            </a:r>
            <a:r>
              <a:rPr lang="en-US" sz="2400" dirty="0">
                <a:latin typeface="Times New Roman" panose="02020603050405020304" pitchFamily="18" charset="0"/>
                <a:cs typeface="Times New Roman" panose="02020603050405020304" pitchFamily="18" charset="0"/>
              </a:rPr>
              <a:t>It is the energy of an object due to its motion.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e.g. translational kinetic energy and rotational kinetic energy</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Potential energy</a:t>
            </a:r>
            <a:r>
              <a:rPr lang="en-US" sz="2400" dirty="0">
                <a:latin typeface="Times New Roman" panose="02020603050405020304" pitchFamily="18" charset="0"/>
                <a:cs typeface="Times New Roman" panose="02020603050405020304" pitchFamily="18" charset="0"/>
              </a:rPr>
              <a:t>: It is the stored energy in an object due to its position or configuration. e.g. gravitational potential energy and elastic potential energy.</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Thermal energy</a:t>
            </a:r>
            <a:r>
              <a:rPr lang="en-US" sz="2400" dirty="0">
                <a:latin typeface="Times New Roman" panose="02020603050405020304" pitchFamily="18" charset="0"/>
                <a:cs typeface="Times New Roman" panose="02020603050405020304" pitchFamily="18" charset="0"/>
              </a:rPr>
              <a:t>: It is the energy associated with the temperature of an object, related to the motion of its particles.</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25FF844-FFAD-A7ED-3615-42A304C2CE0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E911C68-9B42-9E8D-C36E-F5EAC5361B0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804D4C3-5FB7-A60F-AD76-C6428C5F2DE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621071"/>
      </p:ext>
    </p:extLst>
  </p:cSld>
  <p:clrMapOvr>
    <a:masterClrMapping/>
  </p:clrMapOvr>
  <mc:AlternateContent xmlns:mc="http://schemas.openxmlformats.org/markup-compatibility/2006" xmlns:p14="http://schemas.microsoft.com/office/powerpoint/2010/main">
    <mc:Choice Requires="p14">
      <p:transition spd="slow" p14:dur="2000" advTm="80786"/>
    </mc:Choice>
    <mc:Fallback xmlns="">
      <p:transition spd="slow" advTm="807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4C033-66A2-CCC7-CC7E-A2F32CD2CD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EB52B8-83DF-0266-AB50-96AA5A10E4D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74C8EB2-E452-2336-6079-48ED6F3807FC}"/>
              </a:ext>
            </a:extLst>
          </p:cNvPr>
          <p:cNvSpPr>
            <a:spLocks noGrp="1"/>
          </p:cNvSpPr>
          <p:nvPr>
            <p:ph idx="1"/>
          </p:nvPr>
        </p:nvSpPr>
        <p:spPr>
          <a:xfrm>
            <a:off x="437321" y="1033669"/>
            <a:ext cx="11449879" cy="4890049"/>
          </a:xfrm>
        </p:spPr>
        <p:txBody>
          <a:bodyPr>
            <a:normAutofit/>
          </a:bodyPr>
          <a:lstStyle/>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Chemical energy</a:t>
            </a:r>
            <a:r>
              <a:rPr lang="en-US" sz="2400" dirty="0">
                <a:latin typeface="Times New Roman" panose="02020603050405020304" pitchFamily="18" charset="0"/>
                <a:cs typeface="Times New Roman" panose="02020603050405020304" pitchFamily="18" charset="0"/>
              </a:rPr>
              <a:t>: It is the energy stored in the bonds of chemical compounds, released or absorbed during chemical reactions.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t>
            </a:r>
            <a:r>
              <a:rPr lang="en-US" sz="2400" b="1" dirty="0">
                <a:solidFill>
                  <a:srgbClr val="7030A0"/>
                </a:solidFill>
                <a:latin typeface="Times New Roman" panose="02020603050405020304" pitchFamily="18" charset="0"/>
                <a:cs typeface="Times New Roman" panose="02020603050405020304" pitchFamily="18" charset="0"/>
              </a:rPr>
              <a:t>exothermic reaction</a:t>
            </a:r>
            <a:r>
              <a:rPr lang="en-US" sz="2400" dirty="0">
                <a:latin typeface="Times New Roman" panose="02020603050405020304" pitchFamily="18" charset="0"/>
                <a:cs typeface="Times New Roman" panose="02020603050405020304" pitchFamily="18" charset="0"/>
              </a:rPr>
              <a:t>, energy is released from a system to the surroundings.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t>
            </a:r>
            <a:r>
              <a:rPr lang="en-US" sz="2400" b="1" dirty="0">
                <a:solidFill>
                  <a:srgbClr val="7030A0"/>
                </a:solidFill>
                <a:latin typeface="Times New Roman" panose="02020603050405020304" pitchFamily="18" charset="0"/>
                <a:cs typeface="Times New Roman" panose="02020603050405020304" pitchFamily="18" charset="0"/>
              </a:rPr>
              <a:t>endothermic reaction, </a:t>
            </a:r>
            <a:r>
              <a:rPr lang="en-US" sz="2400" dirty="0">
                <a:latin typeface="Times New Roman" panose="02020603050405020304" pitchFamily="18" charset="0"/>
                <a:cs typeface="Times New Roman" panose="02020603050405020304" pitchFamily="18" charset="0"/>
              </a:rPr>
              <a:t>energy is absorbed by a system from the surroundings.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Electrical energy</a:t>
            </a:r>
            <a:r>
              <a:rPr lang="en-US" sz="2400" dirty="0">
                <a:latin typeface="Times New Roman" panose="02020603050405020304" pitchFamily="18" charset="0"/>
                <a:cs typeface="Times New Roman" panose="02020603050405020304" pitchFamily="18" charset="0"/>
              </a:rPr>
              <a:t>: It is the energy due to the flow of electric charge in a conductor.</a:t>
            </a:r>
          </a:p>
          <a:p>
            <a:pPr algn="just">
              <a:lnSpc>
                <a:spcPct val="150000"/>
              </a:lnSpc>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Nuclear energy</a:t>
            </a:r>
            <a:r>
              <a:rPr lang="en-US" sz="2400" dirty="0">
                <a:latin typeface="Times New Roman" panose="02020603050405020304" pitchFamily="18" charset="0"/>
                <a:cs typeface="Times New Roman" panose="02020603050405020304" pitchFamily="18" charset="0"/>
              </a:rPr>
              <a:t>: It is the energy released during nuclear reactions, such as fission (division/splitting of nucleus) or fusion (combination of nucleus).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14CA714-E9EF-F2C3-86CF-2FBB817191B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1F01EE3-A657-CF2F-923D-D83282AD27E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5738BCF-85F2-3B21-D3A5-5CACC1799AC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68367356"/>
      </p:ext>
    </p:extLst>
  </p:cSld>
  <p:clrMapOvr>
    <a:masterClrMapping/>
  </p:clrMapOvr>
  <mc:AlternateContent xmlns:mc="http://schemas.openxmlformats.org/markup-compatibility/2006" xmlns:p14="http://schemas.microsoft.com/office/powerpoint/2010/main">
    <mc:Choice Requires="p14">
      <p:transition spd="slow" p14:dur="2000" advTm="94583"/>
    </mc:Choice>
    <mc:Fallback xmlns="">
      <p:transition spd="slow" advTm="945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B4C96-E8B0-2BD0-B77A-511BB86B24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EFD949-4C45-6B0B-0326-F4680BDFB08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492F524-D3C3-552B-767B-34A125D07F69}"/>
              </a:ext>
            </a:extLst>
          </p:cNvPr>
          <p:cNvSpPr>
            <a:spLocks noGrp="1"/>
          </p:cNvSpPr>
          <p:nvPr>
            <p:ph idx="1"/>
          </p:nvPr>
        </p:nvSpPr>
        <p:spPr>
          <a:xfrm>
            <a:off x="437321" y="1033669"/>
            <a:ext cx="11509514" cy="4890049"/>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Internal energy: </a:t>
            </a:r>
            <a:r>
              <a:rPr lang="en-US" sz="2400" dirty="0">
                <a:latin typeface="Times New Roman" panose="02020603050405020304" pitchFamily="18" charset="0"/>
                <a:cs typeface="Times New Roman" panose="02020603050405020304" pitchFamily="18" charset="0"/>
              </a:rPr>
              <a:t>Internal energy of a system depends almost entirely on the chemical composition, state of aggregation (solid, liquid, or gas), and temperature of the system materials.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independent of pressure for ideal gases, and nearly independent of pressure for liquids and solids.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there are no temperature changes, phase changes, or chemical reactions occur in a closed system and if pressure changes are less than a few atmospheres, the change in internal energy  will be zero.</a:t>
            </a:r>
          </a:p>
        </p:txBody>
      </p:sp>
      <p:cxnSp>
        <p:nvCxnSpPr>
          <p:cNvPr id="4" name="Straight Connector 3">
            <a:extLst>
              <a:ext uri="{FF2B5EF4-FFF2-40B4-BE49-F238E27FC236}">
                <a16:creationId xmlns:a16="http://schemas.microsoft.com/office/drawing/2014/main" id="{F23A6407-8FA3-8027-0819-A6C207ED46D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73B2768-4620-F34C-DA72-AE4399AAB9D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A57A4A6-926B-63E4-84B0-CDCC5C17A7B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73447140"/>
      </p:ext>
    </p:extLst>
  </p:cSld>
  <p:clrMapOvr>
    <a:masterClrMapping/>
  </p:clrMapOvr>
  <mc:AlternateContent xmlns:mc="http://schemas.openxmlformats.org/markup-compatibility/2006" xmlns:p14="http://schemas.microsoft.com/office/powerpoint/2010/main">
    <mc:Choice Requires="p14">
      <p:transition spd="slow" p14:dur="2000" advTm="69137"/>
    </mc:Choice>
    <mc:Fallback xmlns="">
      <p:transition spd="slow" advTm="6913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0D43B-5F8A-714F-99EC-9596C84EAD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2EF65F-2D1C-5580-E03B-32045398926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12C109F-B1E5-8724-50D8-E06A33030DF5}"/>
              </a:ext>
            </a:extLst>
          </p:cNvPr>
          <p:cNvSpPr>
            <a:spLocks noGrp="1"/>
          </p:cNvSpPr>
          <p:nvPr>
            <p:ph idx="1"/>
          </p:nvPr>
        </p:nvSpPr>
        <p:spPr>
          <a:xfrm>
            <a:off x="437321" y="1033669"/>
            <a:ext cx="11290853" cy="48900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a closed system, there is no mass entering or leaving the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Energy changes occur solely due to heat transfer and work done on or by the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a closed system, energy balance can be analyzed using the first law of thermodynamics, which states that energy cannot be created or destroyed, only transformed from one form to another.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 closed system without any chemical reactions, the energy balance can be expressed in terms of internal energy, work, and heat transfer.</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EC1DB92-9FDF-175A-2700-B55D78AD151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17FB907-4857-078E-7653-897C5A75DC9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1715712-B80D-55F6-01E2-D3DA24344EF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29226546"/>
      </p:ext>
    </p:extLst>
  </p:cSld>
  <p:clrMapOvr>
    <a:masterClrMapping/>
  </p:clrMapOvr>
  <mc:AlternateContent xmlns:mc="http://schemas.openxmlformats.org/markup-compatibility/2006" xmlns:p14="http://schemas.microsoft.com/office/powerpoint/2010/main">
    <mc:Choice Requires="p14">
      <p:transition spd="slow" p14:dur="2000" advTm="65530"/>
    </mc:Choice>
    <mc:Fallback xmlns="">
      <p:transition spd="slow" advTm="655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C8111-A517-14D0-DF09-5E3A17515D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9AD454-8CD3-C3FB-4D8E-54F221006EE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B25D80E-DC60-3ED0-629B-192A5760A64C}"/>
              </a:ext>
            </a:extLst>
          </p:cNvPr>
          <p:cNvSpPr>
            <a:spLocks noGrp="1"/>
          </p:cNvSpPr>
          <p:nvPr>
            <p:ph idx="1"/>
          </p:nvPr>
        </p:nvSpPr>
        <p:spPr>
          <a:xfrm>
            <a:off x="258417" y="858491"/>
            <a:ext cx="11678479" cy="5065227"/>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Closed systems that involve energy changes as shown in </a:t>
            </a:r>
            <a:r>
              <a:rPr lang="en-US" sz="2400" b="1" dirty="0">
                <a:latin typeface="Times New Roman" panose="02020603050405020304" pitchFamily="18" charset="0"/>
                <a:cs typeface="Times New Roman" panose="02020603050405020304" pitchFamily="18" charset="0"/>
              </a:rPr>
              <a:t>Figure 8.1 </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491).</a:t>
            </a: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5069D7F7-871D-AC79-DDDC-552A590C3AC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ED21BA3-908D-6A86-6F99-21D4C1D1671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3F059C3-15AE-0739-3F94-2B44E63D746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F45F3008-5450-70FE-E88B-F06A0FC2515D}"/>
              </a:ext>
            </a:extLst>
          </p:cNvPr>
          <p:cNvPicPr>
            <a:picLocks noChangeAspect="1"/>
          </p:cNvPicPr>
          <p:nvPr/>
        </p:nvPicPr>
        <p:blipFill>
          <a:blip r:embed="rId2"/>
          <a:stretch>
            <a:fillRect/>
          </a:stretch>
        </p:blipFill>
        <p:spPr>
          <a:xfrm>
            <a:off x="1877679" y="1741245"/>
            <a:ext cx="7853761" cy="2916000"/>
          </a:xfrm>
          <a:prstGeom prst="rect">
            <a:avLst/>
          </a:prstGeom>
        </p:spPr>
      </p:pic>
      <p:sp>
        <p:nvSpPr>
          <p:cNvPr id="9" name="TextBox 8">
            <a:extLst>
              <a:ext uri="{FF2B5EF4-FFF2-40B4-BE49-F238E27FC236}">
                <a16:creationId xmlns:a16="http://schemas.microsoft.com/office/drawing/2014/main" id="{0EE5C68C-F75C-2154-FFA5-BFA0EC24493E}"/>
              </a:ext>
            </a:extLst>
          </p:cNvPr>
          <p:cNvSpPr txBox="1"/>
          <p:nvPr/>
        </p:nvSpPr>
        <p:spPr>
          <a:xfrm>
            <a:off x="352839" y="4824497"/>
            <a:ext cx="8980004" cy="120032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8.1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Closed systems that involve energy changes (a) heating water in a closed vessel, (b)  compressing a gas in a cylinder, and (c) electrical work done on a resistance  heater  in an oven</a:t>
            </a:r>
          </a:p>
        </p:txBody>
      </p:sp>
    </p:spTree>
    <p:extLst>
      <p:ext uri="{BB962C8B-B14F-4D97-AF65-F5344CB8AC3E}">
        <p14:creationId xmlns:p14="http://schemas.microsoft.com/office/powerpoint/2010/main" val="3963863066"/>
      </p:ext>
    </p:extLst>
  </p:cSld>
  <p:clrMapOvr>
    <a:masterClrMapping/>
  </p:clrMapOvr>
  <mc:AlternateContent xmlns:mc="http://schemas.openxmlformats.org/markup-compatibility/2006" xmlns:p14="http://schemas.microsoft.com/office/powerpoint/2010/main">
    <mc:Choice Requires="p14">
      <p:transition spd="slow" p14:dur="2000" advTm="114781"/>
    </mc:Choice>
    <mc:Fallback xmlns="">
      <p:transition spd="slow" advTm="1147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48B9C-6C59-971A-AEBD-21C08EF4BE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9BA61A-B22F-B1B0-44AE-9253876FBE02}"/>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04196EB-9339-B4A0-D5DB-6E6054460511}"/>
              </a:ext>
            </a:extLst>
          </p:cNvPr>
          <p:cNvSpPr>
            <a:spLocks noGrp="1"/>
          </p:cNvSpPr>
          <p:nvPr>
            <p:ph idx="1"/>
          </p:nvPr>
        </p:nvSpPr>
        <p:spPr>
          <a:xfrm>
            <a:off x="357810" y="889723"/>
            <a:ext cx="11449878" cy="503399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closed systems, energy can transfer  across system boundaries, but no mass transfer across system boundaries.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energy balances for closed systems, it is required to identify how closed systems that involve energy changes.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Closed systems that involve energy changes by </a:t>
            </a:r>
            <a:r>
              <a:rPr lang="en-US" sz="2400" dirty="0">
                <a:solidFill>
                  <a:prstClr val="black"/>
                </a:solidFill>
                <a:latin typeface="Times New Roman" panose="02020603050405020304" pitchFamily="18" charset="0"/>
                <a:cs typeface="Times New Roman" panose="02020603050405020304" pitchFamily="18" charset="0"/>
              </a:rPr>
              <a:t>heating water in a closed vessel, compressing a gas in a cylinder, and electrical work done on a resistance  heater  in an oven.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closed systems, energy can be transferred across system boundaries in the form of heat energy and work done.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FE4EE9F-A686-AB4F-5913-A0A90F7D928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E8AE964-5FAF-ECFE-267D-77CFAC4DEC8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514753-1B9D-B939-D566-F2E685380E8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9746614"/>
      </p:ext>
    </p:extLst>
  </p:cSld>
  <p:clrMapOvr>
    <a:masterClrMapping/>
  </p:clrMapOvr>
  <mc:AlternateContent xmlns:mc="http://schemas.openxmlformats.org/markup-compatibility/2006" xmlns:p14="http://schemas.microsoft.com/office/powerpoint/2010/main">
    <mc:Choice Requires="p14">
      <p:transition spd="slow" p14:dur="2000" advTm="48288"/>
    </mc:Choice>
    <mc:Fallback xmlns="">
      <p:transition spd="slow" advTm="482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9CFD6-DCAF-6904-EFBC-0301C568F7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4CA111-A2E7-63B2-1EB3-7748646D2F77}"/>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8.1</a:t>
            </a:r>
          </a:p>
        </p:txBody>
      </p:sp>
      <p:sp>
        <p:nvSpPr>
          <p:cNvPr id="3" name="Content Placeholder 2">
            <a:extLst>
              <a:ext uri="{FF2B5EF4-FFF2-40B4-BE49-F238E27FC236}">
                <a16:creationId xmlns:a16="http://schemas.microsoft.com/office/drawing/2014/main" id="{F6CA768B-3D95-E441-0E2C-73E7F8AD02D6}"/>
              </a:ext>
            </a:extLst>
          </p:cNvPr>
          <p:cNvSpPr>
            <a:spLocks noGrp="1"/>
          </p:cNvSpPr>
          <p:nvPr>
            <p:ph idx="1"/>
          </p:nvPr>
        </p:nvSpPr>
        <p:spPr>
          <a:xfrm>
            <a:off x="188843" y="889723"/>
            <a:ext cx="11817627" cy="5033995"/>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Describe the differences between closed systems and open systems.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Identify the forms of energy which can transfer across system boundaries for closed systems.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3. </a:t>
            </a:r>
            <a:r>
              <a:rPr lang="en-US" sz="2400" dirty="0">
                <a:solidFill>
                  <a:srgbClr val="7030A0"/>
                </a:solidFill>
                <a:latin typeface="Times New Roman" panose="02020603050405020304" pitchFamily="18" charset="0"/>
                <a:cs typeface="Times New Roman" panose="02020603050405020304" pitchFamily="18" charset="0"/>
              </a:rPr>
              <a:t>Explain the differences between extensive properties and intensive properties.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4. </a:t>
            </a:r>
            <a:r>
              <a:rPr lang="en-US" sz="2400" dirty="0">
                <a:solidFill>
                  <a:srgbClr val="7030A0"/>
                </a:solidFill>
                <a:latin typeface="Times New Roman" panose="02020603050405020304" pitchFamily="18" charset="0"/>
                <a:cs typeface="Times New Roman" panose="02020603050405020304" pitchFamily="18" charset="0"/>
              </a:rPr>
              <a:t>Justify how closed systems that involve energy changes.</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B42C524B-13EA-EC06-4A8C-2072F4FC4E1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69C88AE-DAD8-2B86-523D-D41484CF2E9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2D28271-6F45-6C83-5C07-F2733C2A470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72946996"/>
      </p:ext>
    </p:extLst>
  </p:cSld>
  <p:clrMapOvr>
    <a:masterClrMapping/>
  </p:clrMapOvr>
  <mc:AlternateContent xmlns:mc="http://schemas.openxmlformats.org/markup-compatibility/2006" xmlns:p14="http://schemas.microsoft.com/office/powerpoint/2010/main">
    <mc:Choice Requires="p14">
      <p:transition spd="slow" p14:dur="2000" advTm="57154"/>
    </mc:Choice>
    <mc:Fallback xmlns="">
      <p:transition spd="slow" advTm="5715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A0B71-B278-DC7D-C037-2ADF42B188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E1830B-E325-2588-295D-4DA6FB4EE4D4}"/>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7672227-450F-6D65-6B1D-A37ED8D03C7C}"/>
              </a:ext>
            </a:extLst>
          </p:cNvPr>
          <p:cNvSpPr>
            <a:spLocks noGrp="1"/>
          </p:cNvSpPr>
          <p:nvPr>
            <p:ph idx="1"/>
          </p:nvPr>
        </p:nvSpPr>
        <p:spPr>
          <a:xfrm>
            <a:off x="188843" y="889723"/>
            <a:ext cx="11817627" cy="5033995"/>
          </a:xfrm>
        </p:spPr>
        <p:txBody>
          <a:bodyPr>
            <a:normAutofit fontScale="92500" lnSpcReduction="10000"/>
          </a:bodyPr>
          <a:lstStyle/>
          <a:p>
            <a:pPr marL="0" indent="0" algn="just">
              <a:lnSpc>
                <a:spcPct val="150000"/>
              </a:lnSpc>
              <a:buNone/>
            </a:pPr>
            <a:r>
              <a:rPr lang="en-US" sz="2600" b="1" dirty="0">
                <a:solidFill>
                  <a:srgbClr val="002060"/>
                </a:solidFill>
                <a:latin typeface="Times New Roman" panose="02020603050405020304" pitchFamily="18" charset="0"/>
                <a:cs typeface="Times New Roman" panose="02020603050405020304" pitchFamily="18" charset="0"/>
              </a:rPr>
              <a:t>#Q</a:t>
            </a:r>
            <a:r>
              <a:rPr lang="en-US" sz="2600" b="1" baseline="-25000" dirty="0">
                <a:solidFill>
                  <a:srgbClr val="002060"/>
                </a:solidFill>
                <a:latin typeface="Times New Roman" panose="02020603050405020304" pitchFamily="18" charset="0"/>
                <a:cs typeface="Times New Roman" panose="02020603050405020304" pitchFamily="18" charset="0"/>
              </a:rPr>
              <a:t>1</a:t>
            </a:r>
            <a:r>
              <a:rPr lang="en-US" sz="2600" b="1" dirty="0">
                <a:solidFill>
                  <a:srgbClr val="00206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Open systems:</a:t>
            </a:r>
            <a:r>
              <a:rPr lang="en-US" sz="2600" dirty="0">
                <a:latin typeface="Times New Roman" panose="02020603050405020304" pitchFamily="18" charset="0"/>
                <a:cs typeface="Times New Roman" panose="02020603050405020304" pitchFamily="18" charset="0"/>
              </a:rPr>
              <a:t> both mass and energy transfer across system boundaries.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Energy transfer can occur in the form of flow energy (due to flow of fluids), heat and work.</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They can receive inputs from the environment and send outputs back.</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They tend to exhibit more complex behaviors to analyze processes due to the interactions with external factors.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Open systems allow for the exchange of both mass and energy, leading to greater adaptability and complexity.</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3710DCC-434F-E386-4B33-9D44F3C5281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999878E-8229-0145-D808-6A01B00240D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9219AE1-2E44-8475-42FF-E097C4B42EA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25875731"/>
      </p:ext>
    </p:extLst>
  </p:cSld>
  <p:clrMapOvr>
    <a:masterClrMapping/>
  </p:clrMapOvr>
  <mc:AlternateContent xmlns:mc="http://schemas.openxmlformats.org/markup-compatibility/2006" xmlns:p14="http://schemas.microsoft.com/office/powerpoint/2010/main">
    <mc:Choice Requires="p14">
      <p:transition spd="slow" p14:dur="2000" advTm="73191"/>
    </mc:Choice>
    <mc:Fallback xmlns="">
      <p:transition spd="slow" advTm="7319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0AABE-6E34-559A-4035-8F42C1D5FC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41E2CB-EDF4-1C06-E4CE-BC064F39FA35}"/>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2D0CB23-B555-CB45-2DC0-0AC69ECAB9C9}"/>
              </a:ext>
            </a:extLst>
          </p:cNvPr>
          <p:cNvSpPr>
            <a:spLocks noGrp="1"/>
          </p:cNvSpPr>
          <p:nvPr>
            <p:ph idx="1"/>
          </p:nvPr>
        </p:nvSpPr>
        <p:spPr>
          <a:xfrm>
            <a:off x="188843" y="846759"/>
            <a:ext cx="11817627" cy="5076960"/>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Closed systems: </a:t>
            </a:r>
            <a:r>
              <a:rPr lang="en-US" sz="2400" dirty="0">
                <a:latin typeface="Times New Roman" panose="02020603050405020304" pitchFamily="18" charset="0"/>
                <a:cs typeface="Times New Roman" panose="02020603050405020304" pitchFamily="18" charset="0"/>
              </a:rPr>
              <a:t>In which there is energy transfer across system boundaries in the form of heat and work done, but no mass transfer across system boundaries.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Closed systems are often more isolated from external influences, simpler to analyze.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Closed systems allow only energy exchange with the surroundings, leading to simpler to analyze but less adaptability to external changes.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identifying and understanding the clear differences between open and closed systems is crucial to analyze processes under different conditions.</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B704197-C6B3-DCE6-D6E4-494C9348F3BF}"/>
              </a:ext>
            </a:extLst>
          </p:cNvPr>
          <p:cNvCxnSpPr>
            <a:cxnSpLocks/>
          </p:cNvCxnSpPr>
          <p:nvPr/>
        </p:nvCxnSpPr>
        <p:spPr>
          <a:xfrm>
            <a:off x="-89452"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E45E6C-5951-3A60-568F-FD4A59B397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17A3435-D016-E0EF-30AD-D8F5203124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55101152"/>
      </p:ext>
    </p:extLst>
  </p:cSld>
  <p:clrMapOvr>
    <a:masterClrMapping/>
  </p:clrMapOvr>
  <mc:AlternateContent xmlns:mc="http://schemas.openxmlformats.org/markup-compatibility/2006" xmlns:p14="http://schemas.microsoft.com/office/powerpoint/2010/main">
    <mc:Choice Requires="p14">
      <p:transition spd="slow" p14:dur="2000" advTm="61893"/>
    </mc:Choice>
    <mc:Fallback xmlns="">
      <p:transition spd="slow" advTm="618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D27FD-54F6-15F3-216D-18137DD701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51F98E-6803-433F-CF27-6E40D557BC9C}"/>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2BDF341-203E-4BFE-CCB9-EF0124C4A76C}"/>
              </a:ext>
            </a:extLst>
          </p:cNvPr>
          <p:cNvSpPr>
            <a:spLocks noGrp="1"/>
          </p:cNvSpPr>
          <p:nvPr>
            <p:ph idx="1"/>
          </p:nvPr>
        </p:nvSpPr>
        <p:spPr>
          <a:xfrm>
            <a:off x="188843" y="889723"/>
            <a:ext cx="11817627" cy="5033995"/>
          </a:xfrm>
        </p:spPr>
        <p:txBody>
          <a:bodyPr>
            <a:normAutofit fontScale="47500" lnSpcReduction="20000"/>
          </a:bodyPr>
          <a:lstStyle/>
          <a:p>
            <a:pPr marL="0" indent="0" algn="just">
              <a:lnSpc>
                <a:spcPct val="150000"/>
              </a:lnSpc>
              <a:buNone/>
            </a:pPr>
            <a:r>
              <a:rPr lang="en-US" sz="5100" b="1" dirty="0">
                <a:solidFill>
                  <a:srgbClr val="002060"/>
                </a:solidFill>
                <a:latin typeface="Times New Roman" panose="02020603050405020304" pitchFamily="18" charset="0"/>
                <a:cs typeface="Times New Roman" panose="02020603050405020304" pitchFamily="18" charset="0"/>
              </a:rPr>
              <a:t>#Q</a:t>
            </a:r>
            <a:r>
              <a:rPr lang="en-US" sz="5100" b="1" baseline="-25000" dirty="0">
                <a:solidFill>
                  <a:srgbClr val="002060"/>
                </a:solidFill>
                <a:latin typeface="Times New Roman" panose="02020603050405020304" pitchFamily="18" charset="0"/>
                <a:cs typeface="Times New Roman" panose="02020603050405020304" pitchFamily="18" charset="0"/>
              </a:rPr>
              <a:t>2</a:t>
            </a:r>
            <a:r>
              <a:rPr lang="en-US" sz="5100" b="1" dirty="0">
                <a:solidFill>
                  <a:srgbClr val="002060"/>
                </a:solidFill>
                <a:latin typeface="Times New Roman" panose="02020603050405020304" pitchFamily="18" charset="0"/>
                <a:cs typeface="Times New Roman" panose="02020603050405020304" pitchFamily="18" charset="0"/>
              </a:rPr>
              <a:t>, Answer:</a:t>
            </a:r>
          </a:p>
          <a:p>
            <a:pPr marL="0" indent="0" algn="just">
              <a:lnSpc>
                <a:spcPct val="170000"/>
              </a:lnSpc>
              <a:buNone/>
            </a:pPr>
            <a:r>
              <a:rPr lang="en-US" sz="5100" b="1" dirty="0">
                <a:latin typeface="Times New Roman" panose="02020603050405020304" pitchFamily="18" charset="0"/>
                <a:cs typeface="Times New Roman" panose="02020603050405020304" pitchFamily="18" charset="0"/>
              </a:rPr>
              <a:t>For closed systems</a:t>
            </a:r>
            <a:r>
              <a:rPr lang="en-US" sz="5100" dirty="0">
                <a:latin typeface="Times New Roman" panose="02020603050405020304" pitchFamily="18" charset="0"/>
                <a:cs typeface="Times New Roman" panose="02020603050405020304" pitchFamily="18" charset="0"/>
              </a:rPr>
              <a:t>, energy can be transferred in the form of heat energy (thermal energy) and work done.</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Heat energy is the energy transferred between systems due to temperature difference between closed systems and the surroundings.</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Work can be done by the system or  on the system by the surroundings . </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Heat energy and work energy transfer across system boundaries for closed systems can cause the change in internal energy of the systems.</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7D95683-5884-6C64-A4E4-D69AC3BD600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BC1C14-8676-610D-70B0-386D7BB4CCB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E8CFC4A-E66F-4924-6BA2-9976E6A348F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81842468"/>
      </p:ext>
    </p:extLst>
  </p:cSld>
  <p:clrMapOvr>
    <a:masterClrMapping/>
  </p:clrMapOvr>
  <mc:AlternateContent xmlns:mc="http://schemas.openxmlformats.org/markup-compatibility/2006" xmlns:p14="http://schemas.microsoft.com/office/powerpoint/2010/main">
    <mc:Choice Requires="p14">
      <p:transition spd="slow" p14:dur="2000" advTm="64016"/>
    </mc:Choice>
    <mc:Fallback xmlns="">
      <p:transition spd="slow" advTm="640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9A775-7C02-5015-3376-5272D4A7FC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EEDC95-2659-A6B6-7381-CED5169BAA18}"/>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5493B7C-511A-8C60-A2A9-05053CCB86ED}"/>
              </a:ext>
            </a:extLst>
          </p:cNvPr>
          <p:cNvSpPr>
            <a:spLocks noGrp="1"/>
          </p:cNvSpPr>
          <p:nvPr>
            <p:ph idx="1"/>
          </p:nvPr>
        </p:nvSpPr>
        <p:spPr>
          <a:xfrm>
            <a:off x="188843" y="889723"/>
            <a:ext cx="11817627" cy="5033995"/>
          </a:xfrm>
        </p:spPr>
        <p:txBody>
          <a:bodyPr>
            <a:normAutofit fontScale="92500" lnSpcReduction="20000"/>
          </a:bodyPr>
          <a:lstStyle/>
          <a:p>
            <a:pPr marL="0" indent="0" algn="just">
              <a:lnSpc>
                <a:spcPct val="150000"/>
              </a:lnSpc>
              <a:buNone/>
            </a:pPr>
            <a:r>
              <a:rPr lang="en-US" sz="2600" b="1" dirty="0">
                <a:solidFill>
                  <a:srgbClr val="002060"/>
                </a:solidFill>
                <a:latin typeface="Times New Roman" panose="02020603050405020304" pitchFamily="18" charset="0"/>
                <a:cs typeface="Times New Roman" panose="02020603050405020304" pitchFamily="18" charset="0"/>
              </a:rPr>
              <a:t>#Q</a:t>
            </a:r>
            <a:r>
              <a:rPr lang="en-US" sz="2600" b="1" baseline="-25000" dirty="0">
                <a:solidFill>
                  <a:srgbClr val="002060"/>
                </a:solidFill>
                <a:latin typeface="Times New Roman" panose="02020603050405020304" pitchFamily="18" charset="0"/>
                <a:cs typeface="Times New Roman" panose="02020603050405020304" pitchFamily="18" charset="0"/>
              </a:rPr>
              <a:t>3</a:t>
            </a:r>
            <a:r>
              <a:rPr lang="en-US" sz="2600" b="1" dirty="0">
                <a:solidFill>
                  <a:srgbClr val="00206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Intensive properties and extensive properties are two fundamental classifications of physical properties in thermodynamics.</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Intensive properties: </a:t>
            </a:r>
            <a:r>
              <a:rPr lang="en-US" sz="2600" dirty="0">
                <a:latin typeface="Times New Roman" panose="02020603050405020304" pitchFamily="18" charset="0"/>
                <a:cs typeface="Times New Roman" panose="02020603050405020304" pitchFamily="18" charset="0"/>
              </a:rPr>
              <a:t>They are physical properties that do not depend on the amount of substance or size of the system.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They remain constant regardless of how much material is present.</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Intensive properties are inherent to the material itself. i.e. they do not change when the size of the sample changes.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e.g. Temperature, pressure, density, color, melting point and boiling point. </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77A423A-386F-0F5D-CD90-BF402F7C9FF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7D51FAB-DD43-F9F0-8359-96639C0815B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9BAF661-180D-D077-8EF3-810BD72939D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28545913"/>
      </p:ext>
    </p:extLst>
  </p:cSld>
  <p:clrMapOvr>
    <a:masterClrMapping/>
  </p:clrMapOvr>
  <mc:AlternateContent xmlns:mc="http://schemas.openxmlformats.org/markup-compatibility/2006" xmlns:p14="http://schemas.microsoft.com/office/powerpoint/2010/main">
    <mc:Choice Requires="p14">
      <p:transition spd="slow" p14:dur="2000" advTm="76644"/>
    </mc:Choice>
    <mc:Fallback xmlns="">
      <p:transition spd="slow" advTm="766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06768-1130-D006-C06A-EE99BA3512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B1FBDC-C7B8-E99D-3D34-AC41B668CEE0}"/>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792D4EE-C357-1396-E20F-AC78EC265B40}"/>
              </a:ext>
            </a:extLst>
          </p:cNvPr>
          <p:cNvSpPr>
            <a:spLocks noGrp="1"/>
          </p:cNvSpPr>
          <p:nvPr>
            <p:ph idx="1"/>
          </p:nvPr>
        </p:nvSpPr>
        <p:spPr>
          <a:xfrm>
            <a:off x="188843" y="889723"/>
            <a:ext cx="11817627" cy="5033995"/>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Extensive properties:</a:t>
            </a:r>
            <a:r>
              <a:rPr lang="en-US" sz="2400" dirty="0">
                <a:latin typeface="Times New Roman" panose="02020603050405020304" pitchFamily="18" charset="0"/>
                <a:cs typeface="Times New Roman" panose="02020603050405020304" pitchFamily="18" charset="0"/>
              </a:rPr>
              <a:t> They are physical properties that depend on the amount of substance or size of the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you combine two systems, the extensive properties will be the sum of the properties of the individual systems. i.e. extensive properties are additive.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e.g.  mass, volume, total energy, enthalpy and entropy.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Hence, identifying and understanding the differences between intensive and extensive properties is crucial for analyzing and describing materials behaviors under various conditions.</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E4ABB94-0184-CD99-51B3-682B3ADE6EC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3894E7C-5D15-BC94-9B56-60ECC15502B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1DA8FA2-E8D2-1090-BACF-207C2E9E837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7932512"/>
      </p:ext>
    </p:extLst>
  </p:cSld>
  <p:clrMapOvr>
    <a:masterClrMapping/>
  </p:clrMapOvr>
  <mc:AlternateContent xmlns:mc="http://schemas.openxmlformats.org/markup-compatibility/2006" xmlns:p14="http://schemas.microsoft.com/office/powerpoint/2010/main">
    <mc:Choice Requires="p14">
      <p:transition spd="slow" p14:dur="2000" advTm="66439"/>
    </mc:Choice>
    <mc:Fallback xmlns="">
      <p:transition spd="slow" advTm="664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67428-A5C7-6E54-3308-662646D5E9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C5B21-C642-8C92-667C-C9F00D93B5E3}"/>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A662C31-0426-4752-BB4A-ACC55C390006}"/>
              </a:ext>
            </a:extLst>
          </p:cNvPr>
          <p:cNvSpPr>
            <a:spLocks noGrp="1"/>
          </p:cNvSpPr>
          <p:nvPr>
            <p:ph idx="1"/>
          </p:nvPr>
        </p:nvSpPr>
        <p:spPr>
          <a:xfrm>
            <a:off x="188843" y="889723"/>
            <a:ext cx="11817627" cy="5033995"/>
          </a:xfrm>
        </p:spPr>
        <p:txBody>
          <a:bodyPr>
            <a:normAutofit fontScale="25000" lnSpcReduction="20000"/>
          </a:bodyPr>
          <a:lstStyle/>
          <a:p>
            <a:pPr marL="0" indent="0" algn="just">
              <a:lnSpc>
                <a:spcPct val="170000"/>
              </a:lnSpc>
              <a:buNone/>
            </a:pPr>
            <a:r>
              <a:rPr lang="en-US" sz="9600" b="1" dirty="0">
                <a:solidFill>
                  <a:srgbClr val="002060"/>
                </a:solidFill>
                <a:latin typeface="Times New Roman" panose="02020603050405020304" pitchFamily="18" charset="0"/>
                <a:cs typeface="Times New Roman" panose="02020603050405020304" pitchFamily="18" charset="0"/>
              </a:rPr>
              <a:t>#Q</a:t>
            </a:r>
            <a:r>
              <a:rPr lang="en-US" sz="9600" b="1" baseline="-25000" dirty="0">
                <a:solidFill>
                  <a:srgbClr val="002060"/>
                </a:solidFill>
                <a:latin typeface="Times New Roman" panose="02020603050405020304" pitchFamily="18" charset="0"/>
                <a:cs typeface="Times New Roman" panose="02020603050405020304" pitchFamily="18" charset="0"/>
              </a:rPr>
              <a:t>4</a:t>
            </a:r>
            <a:r>
              <a:rPr lang="en-US" sz="9600" b="1" dirty="0">
                <a:solidFill>
                  <a:srgbClr val="002060"/>
                </a:solidFill>
                <a:latin typeface="Times New Roman" panose="02020603050405020304" pitchFamily="18" charset="0"/>
                <a:cs typeface="Times New Roman" panose="02020603050405020304" pitchFamily="18" charset="0"/>
              </a:rPr>
              <a:t>, Answer:</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Closed systems that involve energy changes by heating water in a closed vessel, heating a gas in a sealed container, compressing a gas in a cylinder, cooling a process, and electrical work done on a resistance heater in an oven.</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When water is heated in a closed vessel, heat is transferred across system boundaries and the internal energy of the system is increased.</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When heat is added to a gas in a closed container, its temperature and internal energy increase at constant volume of a gas.</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D43E6A0-73BD-2723-7D89-DC177C600CA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EB27897-0F0B-EF4B-F5C9-1D47395626A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869737-733D-EC2F-C9F5-66CF59EA0CE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69531042"/>
      </p:ext>
    </p:extLst>
  </p:cSld>
  <p:clrMapOvr>
    <a:masterClrMapping/>
  </p:clrMapOvr>
  <mc:AlternateContent xmlns:mc="http://schemas.openxmlformats.org/markup-compatibility/2006" xmlns:p14="http://schemas.microsoft.com/office/powerpoint/2010/main">
    <mc:Choice Requires="p14">
      <p:transition spd="slow" p14:dur="2000" advTm="65881"/>
    </mc:Choice>
    <mc:Fallback xmlns="">
      <p:transition spd="slow" advTm="658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8855B-6E29-126F-0493-3640675A95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5CF43F-44F2-DF0A-E2B2-FD13E4DD2CC1}"/>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CAFF01D-000B-E50B-CD3D-FAEB8D43F492}"/>
              </a:ext>
            </a:extLst>
          </p:cNvPr>
          <p:cNvSpPr>
            <a:spLocks noGrp="1"/>
          </p:cNvSpPr>
          <p:nvPr>
            <p:ph idx="1"/>
          </p:nvPr>
        </p:nvSpPr>
        <p:spPr>
          <a:xfrm>
            <a:off x="188843" y="889723"/>
            <a:ext cx="11817627" cy="5033995"/>
          </a:xfrm>
        </p:spPr>
        <p:txBody>
          <a:bodyPr>
            <a:normAutofit fontScale="47500" lnSpcReduction="20000"/>
          </a:bodyPr>
          <a:lstStyle/>
          <a:p>
            <a:pPr marL="0" indent="0" algn="just">
              <a:lnSpc>
                <a:spcPct val="170000"/>
              </a:lnSpc>
              <a:buNone/>
            </a:pPr>
            <a:r>
              <a:rPr lang="en-US" sz="5100" dirty="0">
                <a:latin typeface="Times New Roman" panose="02020603050405020304" pitchFamily="18" charset="0"/>
                <a:cs typeface="Times New Roman" panose="02020603050405020304" pitchFamily="18" charset="0"/>
              </a:rPr>
              <a:t>When a gas is compressed in a closed vessel and work is done on a gas, this work adds energy to the closed system which increases  a gas temperature and internal energy.</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When cooling a process is carried out, a closed system loses heat to its surroundings which may result in a drop in temperature, and its internal energy decreases.</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When electrical work done on a resistance heater in an oven, the system temperature increases, which causes the change internal energy in the system.</a:t>
            </a:r>
          </a:p>
          <a:p>
            <a:pPr marL="0" indent="0" algn="just">
              <a:lnSpc>
                <a:spcPct val="170000"/>
              </a:lnSpc>
              <a:buNone/>
            </a:pPr>
            <a:r>
              <a:rPr lang="en-US" sz="5100" dirty="0">
                <a:latin typeface="Times New Roman" panose="02020603050405020304" pitchFamily="18" charset="0"/>
                <a:cs typeface="Times New Roman" panose="02020603050405020304" pitchFamily="18" charset="0"/>
              </a:rPr>
              <a:t>Using the first law of thermodynamics, you can understand how energy transfer occurs for closed systems and predict the behavior of systems under various conditions. </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D94F7F7-9125-FCCC-EB3D-99D5205AB46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C54CE8F-4EED-07B7-2DDB-9C6E8CF5297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E7B2360-6F06-7F91-DC01-31DFD612478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243883"/>
      </p:ext>
    </p:extLst>
  </p:cSld>
  <p:clrMapOvr>
    <a:masterClrMapping/>
  </p:clrMapOvr>
  <mc:AlternateContent xmlns:mc="http://schemas.openxmlformats.org/markup-compatibility/2006" xmlns:p14="http://schemas.microsoft.com/office/powerpoint/2010/main">
    <mc:Choice Requires="p14">
      <p:transition spd="slow" p14:dur="2000" advTm="64872"/>
    </mc:Choice>
    <mc:Fallback xmlns="">
      <p:transition spd="slow" advTm="648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7B4A3-8E80-F87D-AC4A-CB6CE4F9B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D77329-77E9-32F5-894F-82C0BC14DC60}"/>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8.3 Energy balances problem-solving techniques</a:t>
            </a:r>
          </a:p>
        </p:txBody>
      </p:sp>
      <p:sp>
        <p:nvSpPr>
          <p:cNvPr id="3" name="Content Placeholder 2">
            <a:extLst>
              <a:ext uri="{FF2B5EF4-FFF2-40B4-BE49-F238E27FC236}">
                <a16:creationId xmlns:a16="http://schemas.microsoft.com/office/drawing/2014/main" id="{2915594A-945A-EA26-75AA-68C7E3783639}"/>
              </a:ext>
            </a:extLst>
          </p:cNvPr>
          <p:cNvSpPr>
            <a:spLocks noGrp="1"/>
          </p:cNvSpPr>
          <p:nvPr>
            <p:ph idx="1"/>
          </p:nvPr>
        </p:nvSpPr>
        <p:spPr>
          <a:xfrm>
            <a:off x="188843" y="830643"/>
            <a:ext cx="11817627" cy="5093075"/>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Energy balance problem-solving procedures typically involve a systematic approach to analyze the energy interactions within a system.</a:t>
            </a:r>
          </a:p>
          <a:p>
            <a:pPr marL="0" indent="0">
              <a:lnSpc>
                <a:spcPct val="150000"/>
              </a:lnSpc>
              <a:buNone/>
            </a:pPr>
            <a:r>
              <a:rPr lang="en-US" sz="2400" dirty="0">
                <a:latin typeface="Times New Roman" panose="02020603050405020304" pitchFamily="18" charset="0"/>
                <a:cs typeface="Times New Roman" panose="02020603050405020304" pitchFamily="18" charset="0"/>
              </a:rPr>
              <a:t>There are several problem-solving techniques for energy balances.</a:t>
            </a:r>
          </a:p>
          <a:p>
            <a:pPr marL="0" indent="0">
              <a:lnSpc>
                <a:spcPct val="150000"/>
              </a:lnSpc>
              <a:buNone/>
            </a:pPr>
            <a:r>
              <a:rPr lang="en-US" sz="2400" dirty="0">
                <a:latin typeface="Times New Roman" panose="02020603050405020304" pitchFamily="18" charset="0"/>
                <a:cs typeface="Times New Roman" panose="02020603050405020304" pitchFamily="18" charset="0"/>
              </a:rPr>
              <a:t>Some of the problem-solving techniques are:</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Read the problem carefully and understand it, </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type of energy involved in the problem,</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Draw the process flow sheet, label the diagram and define symbols,</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811E770-1393-6159-F212-7F711411C32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E613600-C234-2529-ED19-9F34D7F1B6E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018EC2-EB62-C7B8-7E2A-CAF975E836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29052283"/>
      </p:ext>
    </p:extLst>
  </p:cSld>
  <p:clrMapOvr>
    <a:masterClrMapping/>
  </p:clrMapOvr>
  <mc:AlternateContent xmlns:mc="http://schemas.openxmlformats.org/markup-compatibility/2006" xmlns:p14="http://schemas.microsoft.com/office/powerpoint/2010/main">
    <mc:Choice Requires="p14">
      <p:transition spd="slow" p14:dur="2000" advTm="58702"/>
    </mc:Choice>
    <mc:Fallback xmlns="">
      <p:transition spd="slow" advTm="5870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92B46-8F3F-0187-F985-40E97FB24F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B2DE3B-A58F-34D4-EA5D-4FAB11B6D7DD}"/>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BA9EF4C-E46B-3761-094C-E7B7A99F5347}"/>
              </a:ext>
            </a:extLst>
          </p:cNvPr>
          <p:cNvSpPr>
            <a:spLocks noGrp="1"/>
          </p:cNvSpPr>
          <p:nvPr>
            <p:ph idx="1"/>
          </p:nvPr>
        </p:nvSpPr>
        <p:spPr>
          <a:xfrm>
            <a:off x="188843" y="889723"/>
            <a:ext cx="11817627" cy="5033995"/>
          </a:xfrm>
        </p:spPr>
        <p:txBody>
          <a:bodyPr>
            <a:normAutofit lnSpcReduction="10000"/>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system boundaries,</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Identify the appropriate energy balance equation,</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Check the unit consistency, </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Gather relevant data if it is required</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State the assumptions to solve the problem,</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Solve the problem using appropriate energy balance equation, and </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Analyze results and write your conclusion on your results.</a:t>
            </a:r>
          </a:p>
          <a:p>
            <a:pPr marL="0" indent="0">
              <a:buNone/>
            </a:pPr>
            <a:r>
              <a:rPr lang="en-US" sz="2400" b="1" dirty="0">
                <a:solidFill>
                  <a:srgbClr val="7030A0"/>
                </a:solidFill>
                <a:latin typeface="Times New Roman" panose="02020603050405020304" pitchFamily="18" charset="0"/>
                <a:cs typeface="Times New Roman" panose="02020603050405020304" pitchFamily="18" charset="0"/>
              </a:rPr>
              <a:t>(Richard M. Felder, 2005, pg. 329-330)</a:t>
            </a:r>
            <a:r>
              <a:rPr lang="en-US" sz="2400" b="1" dirty="0">
                <a:latin typeface="Times New Roman" panose="02020603050405020304" pitchFamily="18" charset="0"/>
                <a:cs typeface="Times New Roman" panose="02020603050405020304" pitchFamily="18" charset="0"/>
              </a:rPr>
              <a:t>.</a:t>
            </a:r>
            <a:endParaRPr lang="en-US" sz="24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9A08626-6F25-CBF0-44BF-ECAA7DE43F9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44A635-8B41-9FB3-CB22-4586B0A305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3FB6B18-0979-4C07-D794-D563996615E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8424326"/>
      </p:ext>
    </p:extLst>
  </p:cSld>
  <p:clrMapOvr>
    <a:masterClrMapping/>
  </p:clrMapOvr>
  <mc:AlternateContent xmlns:mc="http://schemas.openxmlformats.org/markup-compatibility/2006" xmlns:p14="http://schemas.microsoft.com/office/powerpoint/2010/main">
    <mc:Choice Requires="p14">
      <p:transition spd="slow" p14:dur="2000" advTm="114301"/>
    </mc:Choice>
    <mc:Fallback xmlns="">
      <p:transition spd="slow" advTm="11430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31868-0B14-13E1-84C7-96B494AEB4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EBE183-CC63-C6C2-2A8B-3BA31E54865F}"/>
              </a:ext>
            </a:extLst>
          </p:cNvPr>
          <p:cNvSpPr>
            <a:spLocks noGrp="1"/>
          </p:cNvSpPr>
          <p:nvPr>
            <p:ph type="title"/>
          </p:nvPr>
        </p:nvSpPr>
        <p:spPr>
          <a:xfrm>
            <a:off x="318053" y="119959"/>
            <a:ext cx="11608904"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8.4. Energy balances without chemical reaction for closed systems</a:t>
            </a:r>
          </a:p>
        </p:txBody>
      </p:sp>
      <p:sp>
        <p:nvSpPr>
          <p:cNvPr id="3" name="Content Placeholder 2">
            <a:extLst>
              <a:ext uri="{FF2B5EF4-FFF2-40B4-BE49-F238E27FC236}">
                <a16:creationId xmlns:a16="http://schemas.microsoft.com/office/drawing/2014/main" id="{8A7A6EA8-D85C-D6A2-F826-72CC94B65441}"/>
              </a:ext>
            </a:extLst>
          </p:cNvPr>
          <p:cNvSpPr>
            <a:spLocks noGrp="1"/>
          </p:cNvSpPr>
          <p:nvPr>
            <p:ph idx="1"/>
          </p:nvPr>
        </p:nvSpPr>
        <p:spPr>
          <a:xfrm>
            <a:off x="188843" y="889723"/>
            <a:ext cx="11817627" cy="503399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 system is termed  closed or open according to whether or not mass crosses the system boundary during the period of 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 batch process is a closed system, whereas semi-batch and continuous are open systems.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 closed process system, there is no mass transfer across its boundary.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can be transferred between a system and its surroundings in the form of heat and work.</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Heat energy can transfer as a result of temperature difference between a system and its surroundings.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0C1A684-C318-2345-079F-FFF048F9701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14D7C37-F133-D176-F233-744887944CE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7263C76-6EC8-E26C-8373-3695252C8EC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45684320"/>
      </p:ext>
    </p:extLst>
  </p:cSld>
  <p:clrMapOvr>
    <a:masterClrMapping/>
  </p:clrMapOvr>
  <mc:AlternateContent xmlns:mc="http://schemas.openxmlformats.org/markup-compatibility/2006" xmlns:p14="http://schemas.microsoft.com/office/powerpoint/2010/main">
    <mc:Choice Requires="p14">
      <p:transition spd="slow" p14:dur="2000" advTm="54200"/>
    </mc:Choice>
    <mc:Fallback xmlns="">
      <p:transition spd="slow" advTm="542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14825-CD12-B5AF-07AE-2BC6F30B30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508911-24FC-7D62-529C-674ECCF812D1}"/>
              </a:ext>
            </a:extLst>
          </p:cNvPr>
          <p:cNvSpPr>
            <a:spLocks noGrp="1"/>
          </p:cNvSpPr>
          <p:nvPr>
            <p:ph type="title"/>
          </p:nvPr>
        </p:nvSpPr>
        <p:spPr>
          <a:xfrm>
            <a:off x="437321" y="119959"/>
            <a:ext cx="11489635" cy="588927"/>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E70F9CF-3C86-0A55-4E18-AAE35A06D3DD}"/>
              </a:ext>
            </a:extLst>
          </p:cNvPr>
          <p:cNvSpPr>
            <a:spLocks noGrp="1"/>
          </p:cNvSpPr>
          <p:nvPr>
            <p:ph idx="1"/>
          </p:nvPr>
        </p:nvSpPr>
        <p:spPr>
          <a:xfrm>
            <a:off x="188843" y="889723"/>
            <a:ext cx="11817627" cy="503399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direction of heat energy flow is always from a higher temperature to a lower one.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Heat energy is positive when it is transferred to the system from the surroundings, whereas heat energy is negative when it is transferred to the surrounding  from the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Work done  form of  energy flows in response to any driving force other than a temperature difference, such as a force, a pressure, or a voltage.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example, if a gas in a cylinder expands and moves a piston against a restraining force, the gas does work on the piston (energy is transferred as work from the gas to its surroundings, which include the piston).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2F933E9-3015-A558-C483-0CB903B4A64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A83D47C-8517-6078-C889-94BB43FD3AB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A26CC4-1113-D3E6-7419-8A270DB3F6D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73022180"/>
      </p:ext>
    </p:extLst>
  </p:cSld>
  <p:clrMapOvr>
    <a:masterClrMapping/>
  </p:clrMapOvr>
  <mc:AlternateContent xmlns:mc="http://schemas.openxmlformats.org/markup-compatibility/2006" xmlns:p14="http://schemas.microsoft.com/office/powerpoint/2010/main">
    <mc:Choice Requires="p14">
      <p:transition spd="slow" p14:dur="2000" advTm="64683"/>
    </mc:Choice>
    <mc:Fallback xmlns="">
      <p:transition spd="slow" advTm="646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1834F-3E88-F7D3-27E5-3F8F6A1B80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BDF1DA-2AE1-AFBE-97F1-592932B22A9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0DE4EE1-699F-10FB-7948-935E124F309A}"/>
              </a:ext>
            </a:extLst>
          </p:cNvPr>
          <p:cNvSpPr>
            <a:spLocks noGrp="1"/>
          </p:cNvSpPr>
          <p:nvPr>
            <p:ph idx="1"/>
          </p:nvPr>
        </p:nvSpPr>
        <p:spPr>
          <a:xfrm>
            <a:off x="248479" y="950602"/>
            <a:ext cx="11748052"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Work done is considered as positive when it is done by the system on the surroundings, whereas work done is negative when it is done on the system by the surroundings.</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Since energy can neither be created nor destroyed, the generation/consumption terms of the general balance  are ignored.</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An integral energy balance may be derived for a closed system between two instants of time.</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In deriving the integral mass balance for a closed system, you eliminated the input and output terms since no mass crosses the boundaries of a closed system.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26C88AB-462C-C771-6575-C91B0F18454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1F7C313-E552-3FB5-DE89-75E76C15390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B11236E-CEE3-9DAF-6504-D21B756102B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93009478"/>
      </p:ext>
    </p:extLst>
  </p:cSld>
  <p:clrMapOvr>
    <a:masterClrMapping/>
  </p:clrMapOvr>
  <mc:AlternateContent xmlns:mc="http://schemas.openxmlformats.org/markup-compatibility/2006" xmlns:p14="http://schemas.microsoft.com/office/powerpoint/2010/main">
    <mc:Choice Requires="p14">
      <p:transition spd="slow" p14:dur="2000" advTm="50994"/>
    </mc:Choice>
    <mc:Fallback xmlns="">
      <p:transition spd="slow" advTm="5099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F20CB-7087-ED96-87D6-4039F57238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AD8661-7A72-26E3-3A9B-D4FA9225D3D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D94B580-ABA2-B902-58AD-86B5E1E2814E}"/>
                  </a:ext>
                </a:extLst>
              </p:cNvPr>
              <p:cNvSpPr>
                <a:spLocks noGrp="1"/>
              </p:cNvSpPr>
              <p:nvPr>
                <p:ph idx="1"/>
              </p:nvPr>
            </p:nvSpPr>
            <p:spPr>
              <a:xfrm>
                <a:off x="248479" y="950602"/>
                <a:ext cx="11748052"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 for a closed system is given by:</a:t>
                </a:r>
              </a:p>
              <a:p>
                <a:pPr algn="just">
                  <a:lnSpc>
                    <a:spcPct val="150000"/>
                  </a:lnSpc>
                  <a:spcBef>
                    <a:spcPts val="0"/>
                  </a:spcBef>
                  <a:spcAft>
                    <a:spcPts val="1200"/>
                  </a:spcAft>
                  <a:buNone/>
                </a:pPr>
                <a14:m>
                  <m:oMath xmlns:m="http://schemas.openxmlformats.org/officeDocument/2006/math">
                    <m:r>
                      <a:rPr lang="en-US" sz="2400" b="1" i="1" smtClean="0">
                        <a:solidFill>
                          <a:srgbClr val="C00000"/>
                        </a:solidFill>
                        <a:latin typeface="Cambria Math" panose="02040503050406030204" pitchFamily="18" charset="0"/>
                        <a:cs typeface="Times New Roman" panose="02020603050405020304" pitchFamily="18" charset="0"/>
                      </a:rPr>
                      <m:t>𝑨𝒄𝒄𝒖𝒎𝒖𝒍𝒂𝒕𝒊𝒐𝒏</m:t>
                    </m:r>
                    <m:r>
                      <a:rPr lang="en-US" sz="2400" i="1">
                        <a:latin typeface="Cambria Math" panose="02040503050406030204" pitchFamily="18" charset="0"/>
                        <a:cs typeface="Times New Roman" panose="02020603050405020304" pitchFamily="18" charset="0"/>
                      </a:rPr>
                      <m:t> = </m:t>
                    </m:r>
                    <m:r>
                      <a:rPr lang="en-US" sz="2400" b="1" i="1" smtClean="0">
                        <a:solidFill>
                          <a:srgbClr val="0070C0"/>
                        </a:solidFill>
                        <a:latin typeface="Cambria Math" panose="02040503050406030204" pitchFamily="18" charset="0"/>
                        <a:cs typeface="Times New Roman" panose="02020603050405020304" pitchFamily="18" charset="0"/>
                      </a:rPr>
                      <m:t>𝒊𝒏𝒑𝒖𝒕𝒔</m:t>
                    </m:r>
                    <m:r>
                      <a:rPr lang="en-US" sz="2400" i="1">
                        <a:latin typeface="Cambria Math" panose="02040503050406030204" pitchFamily="18" charset="0"/>
                        <a:cs typeface="Times New Roman" panose="02020603050405020304" pitchFamily="18" charset="0"/>
                      </a:rPr>
                      <m:t> −</m:t>
                    </m:r>
                    <m:r>
                      <a:rPr lang="en-US" sz="2400" b="1" i="1" smtClean="0">
                        <a:solidFill>
                          <a:srgbClr val="002060"/>
                        </a:solidFill>
                        <a:latin typeface="Cambria Math" panose="02040503050406030204" pitchFamily="18" charset="0"/>
                        <a:cs typeface="Times New Roman" panose="02020603050405020304" pitchFamily="18" charset="0"/>
                      </a:rPr>
                      <m:t>𝒐𝒖𝒑𝒖𝒕𝒔</m:t>
                    </m:r>
                  </m:oMath>
                </a14:m>
                <a:r>
                  <a:rPr lang="en-US" sz="2400" dirty="0">
                    <a:latin typeface="Times New Roman" panose="02020603050405020304" pitchFamily="18" charset="0"/>
                    <a:cs typeface="Times New Roman" panose="02020603050405020304" pitchFamily="18" charset="0"/>
                  </a:rPr>
                  <a:t>          (8.1)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possible for energy to be transferred across the system boundaries in the form of  heat energy and/or work done, so that the right side of equation (8.1) may not be eliminated automatically.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accumulation term equals the final value of the balanced system energy (in this case, the system energy) minus the initial value of balance energy.</a:t>
                </a:r>
              </a:p>
            </p:txBody>
          </p:sp>
        </mc:Choice>
        <mc:Fallback xmlns="">
          <p:sp>
            <p:nvSpPr>
              <p:cNvPr id="3" name="Content Placeholder 2">
                <a:extLst>
                  <a:ext uri="{FF2B5EF4-FFF2-40B4-BE49-F238E27FC236}">
                    <a16:creationId xmlns:a16="http://schemas.microsoft.com/office/drawing/2014/main" id="{FD94B580-ABA2-B902-58AD-86B5E1E2814E}"/>
                  </a:ext>
                </a:extLst>
              </p:cNvPr>
              <p:cNvSpPr>
                <a:spLocks noGrp="1" noRot="1" noChangeAspect="1" noMove="1" noResize="1" noEditPoints="1" noAdjustHandles="1" noChangeArrowheads="1" noChangeShapeType="1" noTextEdit="1"/>
              </p:cNvSpPr>
              <p:nvPr>
                <p:ph idx="1"/>
              </p:nvPr>
            </p:nvSpPr>
            <p:spPr>
              <a:xfrm>
                <a:off x="248479" y="950602"/>
                <a:ext cx="11748052" cy="4973117"/>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5B36C0D-7FDB-86FA-52AF-D9BF6DE43E0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84A9B21-A093-0E63-EE07-C3EB5091CD6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DA8181-23AC-898C-290C-DC4E17449F2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47411762"/>
      </p:ext>
    </p:extLst>
  </p:cSld>
  <p:clrMapOvr>
    <a:masterClrMapping/>
  </p:clrMapOvr>
  <mc:AlternateContent xmlns:mc="http://schemas.openxmlformats.org/markup-compatibility/2006" xmlns:p14="http://schemas.microsoft.com/office/powerpoint/2010/main">
    <mc:Choice Requires="p14">
      <p:transition spd="slow" p14:dur="2000" advTm="66868"/>
    </mc:Choice>
    <mc:Fallback xmlns="">
      <p:transition spd="slow" advTm="668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E0D85-7607-1B20-A9DB-238F853E44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EA5A5C-BB7F-CA5C-D565-5716F5D7D6B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4802BF2-05D7-3EF5-4D10-6A74C0692BDF}"/>
                  </a:ext>
                </a:extLst>
              </p:cNvPr>
              <p:cNvSpPr>
                <a:spLocks noGrp="1"/>
              </p:cNvSpPr>
              <p:nvPr>
                <p:ph idx="1"/>
              </p:nvPr>
            </p:nvSpPr>
            <p:spPr>
              <a:xfrm>
                <a:off x="248479" y="950602"/>
                <a:ext cx="11748052" cy="4973117"/>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energy balance equation (8.1) can be written as:</a:t>
                </a:r>
              </a:p>
              <a:p>
                <a:pPr marL="0" indent="0">
                  <a:lnSpc>
                    <a:spcPct val="150000"/>
                  </a:lnSpc>
                  <a:buNone/>
                </a:pPr>
                <a14:m>
                  <m:oMath xmlns:m="http://schemas.openxmlformats.org/officeDocument/2006/math">
                    <m:r>
                      <a:rPr lang="en-US" sz="2400" b="1" i="1" smtClean="0">
                        <a:solidFill>
                          <a:srgbClr val="7030A0"/>
                        </a:solidFill>
                        <a:latin typeface="Cambria Math" panose="02040503050406030204" pitchFamily="18" charset="0"/>
                        <a:cs typeface="Times New Roman" panose="02020603050405020304" pitchFamily="18" charset="0"/>
                      </a:rPr>
                      <m:t>𝑭𝒊𝒏𝒂𝒍</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𝒔𝒚𝒔𝒕𝒆𝒎</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𝒆𝒏𝒆𝒓𝒈𝒚</m:t>
                    </m:r>
                    <m:r>
                      <a:rPr lang="en-US" sz="2400" i="1">
                        <a:solidFill>
                          <a:srgbClr val="7030A0"/>
                        </a:solidFill>
                        <a:latin typeface="Cambria Math" panose="02040503050406030204" pitchFamily="18" charset="0"/>
                        <a:cs typeface="Times New Roman" panose="02020603050405020304" pitchFamily="18" charset="0"/>
                      </a:rPr>
                      <m:t>−</m:t>
                    </m:r>
                    <m:r>
                      <a:rPr lang="en-US" sz="2400" b="1" i="1" smtClean="0">
                        <a:solidFill>
                          <a:srgbClr val="002060"/>
                        </a:solidFill>
                        <a:latin typeface="Cambria Math" panose="02040503050406030204" pitchFamily="18" charset="0"/>
                        <a:cs typeface="Times New Roman" panose="02020603050405020304" pitchFamily="18" charset="0"/>
                      </a:rPr>
                      <m:t>𝒊𝒏𝒕𝒊𝒂𝒍</m:t>
                    </m:r>
                    <m:r>
                      <a:rPr lang="en-US" sz="2400" b="1" i="1" smtClean="0">
                        <a:solidFill>
                          <a:srgbClr val="002060"/>
                        </a:solidFill>
                        <a:latin typeface="Cambria Math" panose="02040503050406030204" pitchFamily="18" charset="0"/>
                        <a:cs typeface="Times New Roman" panose="02020603050405020304" pitchFamily="18" charset="0"/>
                      </a:rPr>
                      <m:t> </m:t>
                    </m:r>
                    <m:r>
                      <a:rPr lang="en-US" sz="2400" b="1" i="1" smtClean="0">
                        <a:solidFill>
                          <a:srgbClr val="002060"/>
                        </a:solidFill>
                        <a:latin typeface="Cambria Math" panose="02040503050406030204" pitchFamily="18" charset="0"/>
                        <a:cs typeface="Times New Roman" panose="02020603050405020304" pitchFamily="18" charset="0"/>
                      </a:rPr>
                      <m:t>𝒔𝒚𝒔𝒕𝒆𝒎</m:t>
                    </m:r>
                    <m:r>
                      <a:rPr lang="en-US" sz="2400" b="1" i="1" smtClean="0">
                        <a:solidFill>
                          <a:srgbClr val="002060"/>
                        </a:solidFill>
                        <a:latin typeface="Cambria Math" panose="02040503050406030204" pitchFamily="18" charset="0"/>
                        <a:cs typeface="Times New Roman" panose="02020603050405020304" pitchFamily="18" charset="0"/>
                      </a:rPr>
                      <m:t> </m:t>
                    </m:r>
                    <m:r>
                      <a:rPr lang="en-US" sz="2400" b="1" i="1" smtClean="0">
                        <a:solidFill>
                          <a:srgbClr val="002060"/>
                        </a:solidFill>
                        <a:latin typeface="Cambria Math" panose="02040503050406030204" pitchFamily="18" charset="0"/>
                        <a:cs typeface="Times New Roman" panose="02020603050405020304" pitchFamily="18" charset="0"/>
                      </a:rPr>
                      <m:t>𝒆𝒏𝒆𝒓𝒈𝒚</m:t>
                    </m:r>
                    <m:r>
                      <a:rPr lang="en-US" sz="2400" b="1" i="1">
                        <a:solidFill>
                          <a:srgbClr val="7030A0"/>
                        </a:solidFill>
                        <a:latin typeface="Cambria Math" panose="02040503050406030204" pitchFamily="18" charset="0"/>
                        <a:cs typeface="Times New Roman" panose="02020603050405020304" pitchFamily="18" charset="0"/>
                      </a:rPr>
                      <m:t>=</m:t>
                    </m:r>
                    <m:r>
                      <a:rPr lang="en-US" sz="2400" b="1" i="1" smtClean="0">
                        <a:solidFill>
                          <a:srgbClr val="C00000"/>
                        </a:solidFill>
                        <a:latin typeface="Cambria Math" panose="02040503050406030204" pitchFamily="18" charset="0"/>
                        <a:cs typeface="Times New Roman" panose="02020603050405020304" pitchFamily="18" charset="0"/>
                      </a:rPr>
                      <m:t>𝒏𝒆𝒕</m:t>
                    </m:r>
                    <m:r>
                      <a:rPr lang="en-US" sz="2400" b="1" i="1" smtClean="0">
                        <a:solidFill>
                          <a:srgbClr val="C00000"/>
                        </a:solidFill>
                        <a:latin typeface="Cambria Math" panose="02040503050406030204" pitchFamily="18" charset="0"/>
                        <a:cs typeface="Times New Roman" panose="02020603050405020304" pitchFamily="18" charset="0"/>
                      </a:rPr>
                      <m:t> </m:t>
                    </m:r>
                    <m:r>
                      <a:rPr lang="en-US" sz="2400" b="1" i="1" smtClean="0">
                        <a:solidFill>
                          <a:srgbClr val="C00000"/>
                        </a:solidFill>
                        <a:latin typeface="Cambria Math" panose="02040503050406030204" pitchFamily="18" charset="0"/>
                        <a:cs typeface="Times New Roman" panose="02020603050405020304" pitchFamily="18" charset="0"/>
                      </a:rPr>
                      <m:t>𝒆𝒏𝒓𝒈𝒚</m:t>
                    </m:r>
                    <m:r>
                      <a:rPr lang="en-US" sz="2400" b="1" i="1" smtClean="0">
                        <a:solidFill>
                          <a:srgbClr val="C00000"/>
                        </a:solidFill>
                        <a:latin typeface="Cambria Math" panose="02040503050406030204" pitchFamily="18" charset="0"/>
                        <a:cs typeface="Times New Roman" panose="02020603050405020304" pitchFamily="18" charset="0"/>
                      </a:rPr>
                      <m:t> </m:t>
                    </m:r>
                    <m:r>
                      <a:rPr lang="en-US" sz="2400" b="1" i="1" smtClean="0">
                        <a:solidFill>
                          <a:srgbClr val="C00000"/>
                        </a:solidFill>
                        <a:latin typeface="Cambria Math" panose="02040503050406030204" pitchFamily="18" charset="0"/>
                        <a:cs typeface="Times New Roman" panose="02020603050405020304" pitchFamily="18" charset="0"/>
                      </a:rPr>
                      <m:t>𝒕𝒓𝒂𝒏𝒔𝒇𝒆𝒓𝒓𝒆𝒅</m:t>
                    </m:r>
                    <m:r>
                      <a:rPr lang="en-US" sz="2400" b="1" i="1" smtClean="0">
                        <a:solidFill>
                          <a:srgbClr val="C00000"/>
                        </a:solidFill>
                        <a:latin typeface="Cambria Math" panose="02040503050406030204" pitchFamily="18" charset="0"/>
                        <a:cs typeface="Times New Roman" panose="02020603050405020304" pitchFamily="18" charset="0"/>
                      </a:rPr>
                      <m:t>  </m:t>
                    </m:r>
                    <m:r>
                      <a:rPr lang="en-US" sz="2400" b="1" i="1" smtClean="0">
                        <a:solidFill>
                          <a:srgbClr val="C00000"/>
                        </a:solidFill>
                        <a:latin typeface="Cambria Math" panose="02040503050406030204" pitchFamily="18" charset="0"/>
                        <a:cs typeface="Times New Roman" panose="02020603050405020304" pitchFamily="18" charset="0"/>
                      </a:rPr>
                      <m:t>𝒕𝒐</m:t>
                    </m:r>
                    <m:r>
                      <a:rPr lang="en-US" sz="2400" b="1" i="1" smtClean="0">
                        <a:solidFill>
                          <a:srgbClr val="C00000"/>
                        </a:solidFill>
                        <a:latin typeface="Cambria Math" panose="02040503050406030204" pitchFamily="18" charset="0"/>
                        <a:cs typeface="Times New Roman" panose="02020603050405020304" pitchFamily="18" charset="0"/>
                      </a:rPr>
                      <m:t> </m:t>
                    </m:r>
                    <m:r>
                      <a:rPr lang="en-US" sz="2400" b="1" i="1" smtClean="0">
                        <a:solidFill>
                          <a:srgbClr val="C00000"/>
                        </a:solidFill>
                        <a:latin typeface="Cambria Math" panose="02040503050406030204" pitchFamily="18" charset="0"/>
                        <a:cs typeface="Times New Roman" panose="02020603050405020304" pitchFamily="18" charset="0"/>
                      </a:rPr>
                      <m:t>𝒕𝒉𝒆</m:t>
                    </m:r>
                    <m:r>
                      <a:rPr lang="en-US" sz="2400" b="1" i="1" smtClean="0">
                        <a:solidFill>
                          <a:srgbClr val="C00000"/>
                        </a:solidFill>
                        <a:latin typeface="Cambria Math" panose="02040503050406030204" pitchFamily="18" charset="0"/>
                        <a:cs typeface="Times New Roman" panose="02020603050405020304" pitchFamily="18" charset="0"/>
                      </a:rPr>
                      <m:t> </m:t>
                    </m:r>
                    <m:r>
                      <a:rPr lang="en-US" sz="2400" b="1" i="1" smtClean="0">
                        <a:solidFill>
                          <a:srgbClr val="C00000"/>
                        </a:solidFill>
                        <a:latin typeface="Cambria Math" panose="02040503050406030204" pitchFamily="18" charset="0"/>
                        <a:cs typeface="Times New Roman" panose="02020603050405020304" pitchFamily="18" charset="0"/>
                      </a:rPr>
                      <m:t>𝒔𝒚𝒔𝒕𝒆𝒎</m:t>
                    </m:r>
                    <m:r>
                      <a:rPr lang="en-US" sz="2400" b="1" i="1" smtClean="0">
                        <a:solidFill>
                          <a:srgbClr val="C00000"/>
                        </a:solidFill>
                        <a:latin typeface="Cambria Math" panose="02040503050406030204" pitchFamily="18" charset="0"/>
                        <a:cs typeface="Times New Roman" panose="02020603050405020304" pitchFamily="18" charset="0"/>
                      </a:rPr>
                      <m:t>(</m:t>
                    </m:r>
                    <m:r>
                      <a:rPr lang="en-US" sz="2400" b="1" i="1" smtClean="0">
                        <a:solidFill>
                          <a:srgbClr val="C00000"/>
                        </a:solidFill>
                        <a:latin typeface="Cambria Math" panose="02040503050406030204" pitchFamily="18" charset="0"/>
                        <a:cs typeface="Times New Roman" panose="02020603050405020304" pitchFamily="18" charset="0"/>
                      </a:rPr>
                      <m:t>𝒊𝒏𝒑𝒖</m:t>
                    </m:r>
                    <m:r>
                      <a:rPr lang="en-US" sz="2400" b="1" i="1" smtClean="0">
                        <a:solidFill>
                          <a:srgbClr val="C00000"/>
                        </a:solidFill>
                        <a:latin typeface="Cambria Math" panose="02040503050406030204" pitchFamily="18" charset="0"/>
                        <a:cs typeface="Times New Roman" panose="02020603050405020304" pitchFamily="18" charset="0"/>
                      </a:rPr>
                      <m:t>−</m:t>
                    </m:r>
                    <m:r>
                      <a:rPr lang="en-US" sz="2400" b="1" i="1" smtClean="0">
                        <a:solidFill>
                          <a:srgbClr val="C00000"/>
                        </a:solidFill>
                        <a:latin typeface="Cambria Math" panose="02040503050406030204" pitchFamily="18" charset="0"/>
                        <a:cs typeface="Times New Roman" panose="02020603050405020304" pitchFamily="18" charset="0"/>
                      </a:rPr>
                      <m:t>𝒐𝒖𝒕𝒑𝒖𝒕</m:t>
                    </m:r>
                    <m:r>
                      <a:rPr lang="en-US" sz="2400" b="1" i="1" smtClean="0">
                        <a:solidFill>
                          <a:srgbClr val="C00000"/>
                        </a:solidFill>
                        <a:latin typeface="Cambria Math" panose="02040503050406030204" pitchFamily="18" charset="0"/>
                        <a:cs typeface="Times New Roman" panose="02020603050405020304" pitchFamily="18" charset="0"/>
                      </a:rPr>
                      <m:t>)</m:t>
                    </m:r>
                  </m:oMath>
                </a14:m>
                <a:r>
                  <a:rPr lang="en-US" sz="2400" b="1" dirty="0">
                    <a:solidFill>
                      <a:srgbClr val="C00000"/>
                    </a:solidFill>
                    <a:latin typeface="Times New Roman" panose="02020603050405020304" pitchFamily="18" charset="0"/>
                    <a:cs typeface="Times New Roman" panose="02020603050405020304" pitchFamily="18" charset="0"/>
                  </a:rPr>
                  <a:t>            </a:t>
                </a:r>
                <a:r>
                  <a:rPr lang="en-US" sz="2400" dirty="0">
                    <a:solidFill>
                      <a:srgbClr val="C00000"/>
                    </a:solidFill>
                    <a:latin typeface="Times New Roman" panose="02020603050405020304" pitchFamily="18" charset="0"/>
                    <a:cs typeface="Times New Roman" panose="02020603050405020304" pitchFamily="18" charset="0"/>
                  </a:rPr>
                  <a:t>(8.2)</a:t>
                </a:r>
              </a:p>
              <a:p>
                <a:pPr marL="0" indent="0">
                  <a:lnSpc>
                    <a:spcPct val="150000"/>
                  </a:lnSpc>
                  <a:buNone/>
                </a:pPr>
                <a:r>
                  <a:rPr lang="en-US" sz="2400" dirty="0">
                    <a:solidFill>
                      <a:srgbClr val="C00000"/>
                    </a:solidFill>
                    <a:latin typeface="Times New Roman" panose="02020603050405020304" pitchFamily="18" charset="0"/>
                    <a:cs typeface="Times New Roman" panose="02020603050405020304" pitchFamily="18" charset="0"/>
                  </a:rPr>
                  <a:t>The initial  system energy can be internal energy(U</a:t>
                </a:r>
                <a:r>
                  <a:rPr lang="en-US" sz="2400" baseline="-25000" dirty="0">
                    <a:solidFill>
                      <a:srgbClr val="C00000"/>
                    </a:solidFill>
                    <a:latin typeface="Times New Roman" panose="02020603050405020304" pitchFamily="18" charset="0"/>
                    <a:cs typeface="Times New Roman" panose="02020603050405020304" pitchFamily="18" charset="0"/>
                  </a:rPr>
                  <a:t>i</a:t>
                </a:r>
                <a:r>
                  <a:rPr lang="en-US" sz="2400" dirty="0">
                    <a:solidFill>
                      <a:srgbClr val="C00000"/>
                    </a:solidFill>
                    <a:latin typeface="Times New Roman" panose="02020603050405020304" pitchFamily="18" charset="0"/>
                    <a:cs typeface="Times New Roman" panose="02020603050405020304" pitchFamily="18" charset="0"/>
                  </a:rPr>
                  <a:t>), kinetic energy (</a:t>
                </a:r>
                <a:r>
                  <a:rPr lang="en-US" sz="2400" dirty="0" err="1">
                    <a:solidFill>
                      <a:srgbClr val="C00000"/>
                    </a:solidFill>
                    <a:latin typeface="Times New Roman" panose="02020603050405020304" pitchFamily="18" charset="0"/>
                    <a:cs typeface="Times New Roman" panose="02020603050405020304" pitchFamily="18" charset="0"/>
                  </a:rPr>
                  <a:t>KE</a:t>
                </a:r>
                <a:r>
                  <a:rPr lang="en-US" sz="2400" baseline="-25000" dirty="0" err="1">
                    <a:solidFill>
                      <a:srgbClr val="C00000"/>
                    </a:solidFill>
                    <a:latin typeface="Times New Roman" panose="02020603050405020304" pitchFamily="18" charset="0"/>
                    <a:cs typeface="Times New Roman" panose="02020603050405020304" pitchFamily="18" charset="0"/>
                  </a:rPr>
                  <a:t>i</a:t>
                </a:r>
                <a:r>
                  <a:rPr lang="en-US" sz="2400" dirty="0">
                    <a:solidFill>
                      <a:srgbClr val="C00000"/>
                    </a:solidFill>
                    <a:latin typeface="Times New Roman" panose="02020603050405020304" pitchFamily="18" charset="0"/>
                    <a:cs typeface="Times New Roman" panose="02020603050405020304" pitchFamily="18" charset="0"/>
                  </a:rPr>
                  <a:t>) and potential energy(</a:t>
                </a:r>
                <a:r>
                  <a:rPr lang="en-US" sz="2400" dirty="0" err="1">
                    <a:solidFill>
                      <a:srgbClr val="C00000"/>
                    </a:solidFill>
                    <a:latin typeface="Times New Roman" panose="02020603050405020304" pitchFamily="18" charset="0"/>
                    <a:cs typeface="Times New Roman" panose="02020603050405020304" pitchFamily="18" charset="0"/>
                  </a:rPr>
                  <a:t>PE</a:t>
                </a:r>
                <a:r>
                  <a:rPr lang="en-US" sz="2400" baseline="-25000" dirty="0" err="1">
                    <a:solidFill>
                      <a:srgbClr val="C00000"/>
                    </a:solidFill>
                    <a:latin typeface="Times New Roman" panose="02020603050405020304" pitchFamily="18" charset="0"/>
                    <a:cs typeface="Times New Roman" panose="02020603050405020304" pitchFamily="18" charset="0"/>
                  </a:rPr>
                  <a:t>i</a:t>
                </a:r>
                <a:r>
                  <a:rPr lang="en-US" sz="2400" dirty="0">
                    <a:solidFill>
                      <a:srgbClr val="C00000"/>
                    </a:solidFill>
                    <a:latin typeface="Times New Roman" panose="02020603050405020304" pitchFamily="18" charset="0"/>
                    <a:cs typeface="Times New Roman" panose="02020603050405020304" pitchFamily="18" charset="0"/>
                  </a:rPr>
                  <a:t>). </a:t>
                </a:r>
              </a:p>
              <a:p>
                <a:pPr marL="0" indent="0">
                  <a:lnSpc>
                    <a:spcPct val="150000"/>
                  </a:lnSpc>
                  <a:buNone/>
                </a:pPr>
                <a:r>
                  <a:rPr lang="en-US" sz="2400" dirty="0">
                    <a:solidFill>
                      <a:srgbClr val="C00000"/>
                    </a:solidFill>
                    <a:latin typeface="Times New Roman" panose="02020603050405020304" pitchFamily="18" charset="0"/>
                    <a:cs typeface="Times New Roman" panose="02020603050405020304" pitchFamily="18" charset="0"/>
                  </a:rPr>
                  <a:t>The final system energy can also be internal energy(</a:t>
                </a:r>
                <a:r>
                  <a:rPr lang="en-US" sz="2400" dirty="0" err="1">
                    <a:solidFill>
                      <a:srgbClr val="C00000"/>
                    </a:solidFill>
                    <a:latin typeface="Times New Roman" panose="02020603050405020304" pitchFamily="18" charset="0"/>
                    <a:cs typeface="Times New Roman" panose="02020603050405020304" pitchFamily="18" charset="0"/>
                  </a:rPr>
                  <a:t>U</a:t>
                </a:r>
                <a:r>
                  <a:rPr lang="en-US" sz="2400" baseline="-25000" dirty="0" err="1">
                    <a:solidFill>
                      <a:srgbClr val="C00000"/>
                    </a:solidFill>
                    <a:latin typeface="Times New Roman" panose="02020603050405020304" pitchFamily="18" charset="0"/>
                    <a:cs typeface="Times New Roman" panose="02020603050405020304" pitchFamily="18" charset="0"/>
                  </a:rPr>
                  <a:t>f</a:t>
                </a:r>
                <a:r>
                  <a:rPr lang="en-US" sz="2400" dirty="0">
                    <a:solidFill>
                      <a:srgbClr val="C00000"/>
                    </a:solidFill>
                    <a:latin typeface="Times New Roman" panose="02020603050405020304" pitchFamily="18" charset="0"/>
                    <a:cs typeface="Times New Roman" panose="02020603050405020304" pitchFamily="18" charset="0"/>
                  </a:rPr>
                  <a:t>), kinetic energy (</a:t>
                </a:r>
                <a:r>
                  <a:rPr lang="en-US" sz="2400" dirty="0" err="1">
                    <a:solidFill>
                      <a:srgbClr val="C00000"/>
                    </a:solidFill>
                    <a:latin typeface="Times New Roman" panose="02020603050405020304" pitchFamily="18" charset="0"/>
                    <a:cs typeface="Times New Roman" panose="02020603050405020304" pitchFamily="18" charset="0"/>
                  </a:rPr>
                  <a:t>KE</a:t>
                </a:r>
                <a:r>
                  <a:rPr lang="en-US" sz="2400" baseline="-25000" dirty="0" err="1">
                    <a:solidFill>
                      <a:srgbClr val="C00000"/>
                    </a:solidFill>
                    <a:latin typeface="Times New Roman" panose="02020603050405020304" pitchFamily="18" charset="0"/>
                    <a:cs typeface="Times New Roman" panose="02020603050405020304" pitchFamily="18" charset="0"/>
                  </a:rPr>
                  <a:t>f</a:t>
                </a:r>
                <a:r>
                  <a:rPr lang="en-US" sz="2400" dirty="0">
                    <a:solidFill>
                      <a:srgbClr val="C00000"/>
                    </a:solidFill>
                    <a:latin typeface="Times New Roman" panose="02020603050405020304" pitchFamily="18" charset="0"/>
                    <a:cs typeface="Times New Roman" panose="02020603050405020304" pitchFamily="18" charset="0"/>
                  </a:rPr>
                  <a:t>) and potential energy(</a:t>
                </a:r>
                <a:r>
                  <a:rPr lang="en-US" sz="2400" dirty="0" err="1">
                    <a:solidFill>
                      <a:srgbClr val="C00000"/>
                    </a:solidFill>
                    <a:latin typeface="Times New Roman" panose="02020603050405020304" pitchFamily="18" charset="0"/>
                    <a:cs typeface="Times New Roman" panose="02020603050405020304" pitchFamily="18" charset="0"/>
                  </a:rPr>
                  <a:t>PE</a:t>
                </a:r>
                <a:r>
                  <a:rPr lang="en-US" sz="2400" baseline="-25000" dirty="0" err="1">
                    <a:solidFill>
                      <a:srgbClr val="C00000"/>
                    </a:solidFill>
                    <a:latin typeface="Times New Roman" panose="02020603050405020304" pitchFamily="18" charset="0"/>
                    <a:cs typeface="Times New Roman" panose="02020603050405020304" pitchFamily="18" charset="0"/>
                  </a:rPr>
                  <a:t>f</a:t>
                </a:r>
                <a:r>
                  <a:rPr lang="en-US" sz="2400" dirty="0">
                    <a:solidFill>
                      <a:srgbClr val="C00000"/>
                    </a:solidFill>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4802BF2-05D7-3EF5-4D10-6A74C0692BDF}"/>
                  </a:ext>
                </a:extLst>
              </p:cNvPr>
              <p:cNvSpPr>
                <a:spLocks noGrp="1" noRot="1" noChangeAspect="1" noMove="1" noResize="1" noEditPoints="1" noAdjustHandles="1" noChangeArrowheads="1" noChangeShapeType="1" noTextEdit="1"/>
              </p:cNvSpPr>
              <p:nvPr>
                <p:ph idx="1"/>
              </p:nvPr>
            </p:nvSpPr>
            <p:spPr>
              <a:xfrm>
                <a:off x="248479" y="950602"/>
                <a:ext cx="11748052" cy="4973117"/>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C4B3368-93C2-0977-670A-0855156E1F5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298F5FA-CD3D-5975-EBB3-6642DECE51C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86CFE5B-464D-4EBB-27D5-95FAFC98CC6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22488737"/>
      </p:ext>
    </p:extLst>
  </p:cSld>
  <p:clrMapOvr>
    <a:masterClrMapping/>
  </p:clrMapOvr>
  <mc:AlternateContent xmlns:mc="http://schemas.openxmlformats.org/markup-compatibility/2006" xmlns:p14="http://schemas.microsoft.com/office/powerpoint/2010/main">
    <mc:Choice Requires="p14">
      <p:transition spd="slow" p14:dur="2000" advTm="78367"/>
    </mc:Choice>
    <mc:Fallback xmlns="">
      <p:transition spd="slow" advTm="7836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AAA8C-97A3-22A5-BBC4-9198230CA9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414F6F-E99E-06AF-D7C8-1D1B4E5533F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84CC995-75F8-D229-3759-60D425BD8D4E}"/>
              </a:ext>
            </a:extLst>
          </p:cNvPr>
          <p:cNvSpPr>
            <a:spLocks noGrp="1"/>
          </p:cNvSpPr>
          <p:nvPr>
            <p:ph idx="1"/>
          </p:nvPr>
        </p:nvSpPr>
        <p:spPr>
          <a:xfrm>
            <a:off x="248479" y="950602"/>
            <a:ext cx="11748052" cy="4973117"/>
          </a:xfrm>
        </p:spPr>
        <p:txBody>
          <a:bodyPr>
            <a:normAutofit/>
          </a:bodyPr>
          <a:lstStyle/>
          <a:p>
            <a:pPr marL="0" indent="0">
              <a:lnSpc>
                <a:spcPct val="160000"/>
              </a:lnSpc>
              <a:buNone/>
            </a:pPr>
            <a:r>
              <a:rPr lang="en-US" sz="2400" dirty="0">
                <a:latin typeface="Times New Roman" panose="02020603050405020304" pitchFamily="18" charset="0"/>
                <a:cs typeface="Times New Roman" panose="02020603050405020304" pitchFamily="18" charset="0"/>
              </a:rPr>
              <a:t>The net energy transfer to the system  can be heat added to the system (Q) and  work done by the system (W).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Where the subscripts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f refer to the initial and final states of the system and U, KE, PE, Q and W represent internal energy, kinetic energy, potential energy, heat transferred to the system from its surroundings, and work done by the system on its surroundings, respectively.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change in energy for internal, kinetic and potential energy is the difference between the final energy and the initial energy.</a:t>
            </a:r>
          </a:p>
        </p:txBody>
      </p:sp>
      <p:cxnSp>
        <p:nvCxnSpPr>
          <p:cNvPr id="4" name="Straight Connector 3">
            <a:extLst>
              <a:ext uri="{FF2B5EF4-FFF2-40B4-BE49-F238E27FC236}">
                <a16:creationId xmlns:a16="http://schemas.microsoft.com/office/drawing/2014/main" id="{E5A4B842-D877-0F33-9042-31C54C80AC4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73E19F6-A849-F6CD-B352-527C11668F6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29328C9-437C-371D-2A06-6B7AC3C166B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23080167"/>
      </p:ext>
    </p:extLst>
  </p:cSld>
  <p:clrMapOvr>
    <a:masterClrMapping/>
  </p:clrMapOvr>
  <mc:AlternateContent xmlns:mc="http://schemas.openxmlformats.org/markup-compatibility/2006" xmlns:p14="http://schemas.microsoft.com/office/powerpoint/2010/main">
    <mc:Choice Requires="p14">
      <p:transition spd="slow" p14:dur="2000" advTm="56381"/>
    </mc:Choice>
    <mc:Fallback xmlns="">
      <p:transition spd="slow" advTm="563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E266D-9DB7-1FBB-5353-8F123FE810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08B26A-E67F-47B1-75A2-EF1CC19D90E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9749C2-4FE2-E464-EC2D-8D9E383CD645}"/>
                  </a:ext>
                </a:extLst>
              </p:cNvPr>
              <p:cNvSpPr>
                <a:spLocks noGrp="1"/>
              </p:cNvSpPr>
              <p:nvPr>
                <p:ph idx="1"/>
              </p:nvPr>
            </p:nvSpPr>
            <p:spPr>
              <a:xfrm>
                <a:off x="248479" y="934284"/>
                <a:ext cx="11748052" cy="4989436"/>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Mathematically, a closed system energy balance equation  can be expressed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𝑈</m:t>
                        </m:r>
                      </m:e>
                      <m:sub>
                        <m:r>
                          <a:rPr lang="en-US" sz="2400" b="0" i="1" smtClean="0">
                            <a:latin typeface="Cambria Math" panose="02040503050406030204" pitchFamily="18" charset="0"/>
                            <a:cs typeface="Times New Roman" panose="02020603050405020304" pitchFamily="18" charset="0"/>
                          </a:rPr>
                          <m:t>𝑓</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𝑓</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𝑓</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𝑈</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𝐾𝐸</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𝑃𝐸</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(8.3)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the energy balance equation (8.3), you can get:</a:t>
                </a:r>
              </a:p>
              <a:p>
                <a:pPr marL="0" indent="0" algn="just">
                  <a:lnSpc>
                    <a:spcPct val="150000"/>
                  </a:lnSpc>
                  <a:buNone/>
                </a:pPr>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sym typeface="Symbol" panose="05050102010706020507" pitchFamily="18" charset="2"/>
                      </a:rPr>
                      <m:t>𝑈</m:t>
                    </m:r>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sym typeface="Symbol" panose="05050102010706020507" pitchFamily="18" charset="2"/>
                      </a:rPr>
                      <m:t>𝐾𝐸</m:t>
                    </m:r>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sym typeface="Symbol" panose="05050102010706020507" pitchFamily="18" charset="2"/>
                      </a:rPr>
                      <m:t>𝑃𝐸</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(8.4)</a:t>
                </a:r>
              </a:p>
              <a:p>
                <a:pPr marL="0" indent="0" algn="just">
                  <a:lnSpc>
                    <a:spcPct val="20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U is change in internal energy,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KE is the change in kinetic energy,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PE is the change in potential energy, Q is the heat energy added to the system, and W is work done by the system. </a:t>
                </a:r>
              </a:p>
              <a:p>
                <a:pPr marL="0" indent="0" algn="just">
                  <a:lnSpc>
                    <a:spcPct val="2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20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79749C2-4FE2-E464-EC2D-8D9E383CD645}"/>
                  </a:ext>
                </a:extLst>
              </p:cNvPr>
              <p:cNvSpPr>
                <a:spLocks noGrp="1" noRot="1" noChangeAspect="1" noMove="1" noResize="1" noEditPoints="1" noAdjustHandles="1" noChangeArrowheads="1" noChangeShapeType="1" noTextEdit="1"/>
              </p:cNvSpPr>
              <p:nvPr>
                <p:ph idx="1"/>
              </p:nvPr>
            </p:nvSpPr>
            <p:spPr>
              <a:xfrm>
                <a:off x="248479" y="934284"/>
                <a:ext cx="11748052" cy="4989436"/>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B2F1875-E684-E297-993A-090FF44EE3C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CD78F2-66FD-E56B-B3AA-4F2EA120DA2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62787AC-9230-AB3F-52BD-647BDDD7933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9576810"/>
      </p:ext>
    </p:extLst>
  </p:cSld>
  <p:clrMapOvr>
    <a:masterClrMapping/>
  </p:clrMapOvr>
  <mc:AlternateContent xmlns:mc="http://schemas.openxmlformats.org/markup-compatibility/2006" xmlns:p14="http://schemas.microsoft.com/office/powerpoint/2010/main">
    <mc:Choice Requires="p14">
      <p:transition spd="slow" p14:dur="2000" advTm="70531"/>
    </mc:Choice>
    <mc:Fallback xmlns="">
      <p:transition spd="slow" advTm="7053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BBE91-1755-6103-57D1-9931C3304B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503BEC-CBBF-6011-7807-CAF9D74FFAA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54DF03B-A800-4AB5-4A4B-CC8081C9FFF6}"/>
              </a:ext>
            </a:extLst>
          </p:cNvPr>
          <p:cNvSpPr>
            <a:spLocks noGrp="1"/>
          </p:cNvSpPr>
          <p:nvPr>
            <p:ph idx="1"/>
          </p:nvPr>
        </p:nvSpPr>
        <p:spPr>
          <a:xfrm>
            <a:off x="248479" y="934284"/>
            <a:ext cx="11748052" cy="4989436"/>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 (8.4) is the basic form of the </a:t>
            </a:r>
            <a:r>
              <a:rPr lang="en-US" sz="2400" b="1" dirty="0">
                <a:solidFill>
                  <a:srgbClr val="7030A0"/>
                </a:solidFill>
                <a:latin typeface="Times New Roman" panose="02020603050405020304" pitchFamily="18" charset="0"/>
                <a:cs typeface="Times New Roman" panose="02020603050405020304" pitchFamily="18" charset="0"/>
              </a:rPr>
              <a:t>first law of thermodynamics </a:t>
            </a:r>
            <a:r>
              <a:rPr lang="en-US" sz="2400" dirty="0">
                <a:latin typeface="Times New Roman" panose="02020603050405020304" pitchFamily="18" charset="0"/>
                <a:cs typeface="Times New Roman" panose="02020603050405020304" pitchFamily="18" charset="0"/>
              </a:rPr>
              <a:t>for a closed system </a:t>
            </a:r>
            <a:r>
              <a:rPr lang="en-US" sz="2400" b="1" dirty="0">
                <a:solidFill>
                  <a:srgbClr val="7030A0"/>
                </a:solidFill>
                <a:latin typeface="Times New Roman" panose="02020603050405020304" pitchFamily="18" charset="0"/>
                <a:cs typeface="Times New Roman" panose="02020603050405020304" pitchFamily="18" charset="0"/>
              </a:rPr>
              <a:t>(</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476).</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When applying the </a:t>
            </a:r>
            <a:r>
              <a:rPr lang="en-US" sz="2400" b="1" dirty="0">
                <a:solidFill>
                  <a:srgbClr val="7030A0"/>
                </a:solidFill>
                <a:latin typeface="Times New Roman" panose="02020603050405020304" pitchFamily="18" charset="0"/>
                <a:cs typeface="Times New Roman" panose="02020603050405020304" pitchFamily="18" charset="0"/>
              </a:rPr>
              <a:t>first law of thermodynamics equation </a:t>
            </a:r>
            <a:r>
              <a:rPr lang="en-US" sz="2400" dirty="0">
                <a:latin typeface="Times New Roman" panose="02020603050405020304" pitchFamily="18" charset="0"/>
                <a:cs typeface="Times New Roman" panose="02020603050405020304" pitchFamily="18" charset="0"/>
              </a:rPr>
              <a:t>to a given process, you should be aware of the following points: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 system is not accelerating (moving with constant velocity), the change in kinetic energy will be zero.</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 system is not rising or falling, the change in potential energy will be zero.</a:t>
            </a:r>
          </a:p>
          <a:p>
            <a:pPr marL="0" indent="0">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A807C2F-CB8C-FE48-E3B8-F87B16157F3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8182BB7-2F32-EFFC-2015-65072A29A97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A5566BF-3975-F132-77E8-CCD680A49A4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25652524"/>
      </p:ext>
    </p:extLst>
  </p:cSld>
  <p:clrMapOvr>
    <a:masterClrMapping/>
  </p:clrMapOvr>
  <mc:AlternateContent xmlns:mc="http://schemas.openxmlformats.org/markup-compatibility/2006" xmlns:p14="http://schemas.microsoft.com/office/powerpoint/2010/main">
    <mc:Choice Requires="p14">
      <p:transition spd="slow" p14:dur="2000" advTm="46122"/>
    </mc:Choice>
    <mc:Fallback xmlns="">
      <p:transition spd="slow" advTm="4612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2A3A5-EEF9-8FA5-EE9A-C9E583A899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D773BF-09B7-8166-8654-C9943E0C1BF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3387ED4-203F-E851-44F9-42A793287966}"/>
                  </a:ext>
                </a:extLst>
              </p:cNvPr>
              <p:cNvSpPr>
                <a:spLocks noGrp="1"/>
              </p:cNvSpPr>
              <p:nvPr>
                <p:ph idx="1"/>
              </p:nvPr>
            </p:nvSpPr>
            <p:spPr>
              <a:xfrm>
                <a:off x="526773" y="934284"/>
                <a:ext cx="11360427" cy="498943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 system is not accelerating and rising or falling, both the change in kinetic energy and potential energy will be zero.</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the change in kinetic energy and potential energy both are zero, the energy balance equation of a close system will be reduced to:</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sym typeface="Symbol" panose="05050102010706020507" pitchFamily="18" charset="2"/>
                      </a:rPr>
                      <m:t>𝑈</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𝑄</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(8.5)</a:t>
                </a:r>
              </a:p>
              <a:p>
                <a:pPr marL="0" indent="0" algn="just">
                  <a:lnSpc>
                    <a:spcPct val="20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U is change in internal energy, Q is the heat energy added to the system, and W is work done by the system.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03387ED4-203F-E851-44F9-42A793287966}"/>
                  </a:ext>
                </a:extLst>
              </p:cNvPr>
              <p:cNvSpPr>
                <a:spLocks noGrp="1" noRot="1" noChangeAspect="1" noMove="1" noResize="1" noEditPoints="1" noAdjustHandles="1" noChangeArrowheads="1" noChangeShapeType="1" noTextEdit="1"/>
              </p:cNvSpPr>
              <p:nvPr>
                <p:ph idx="1"/>
              </p:nvPr>
            </p:nvSpPr>
            <p:spPr>
              <a:xfrm>
                <a:off x="526773" y="934284"/>
                <a:ext cx="11360427" cy="4989436"/>
              </a:xfrm>
              <a:blipFill>
                <a:blip r:embed="rId2"/>
                <a:stretch>
                  <a:fillRect l="-805" r="-80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3F0B3C9-7982-D837-D2CB-FCCF05CB639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0BFFF14-9E62-7318-16FA-17629ED2BFB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7A35513-8AF4-8DF6-6E14-70995B7F977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18456947"/>
      </p:ext>
    </p:extLst>
  </p:cSld>
  <p:clrMapOvr>
    <a:masterClrMapping/>
  </p:clrMapOvr>
  <mc:AlternateContent xmlns:mc="http://schemas.openxmlformats.org/markup-compatibility/2006" xmlns:p14="http://schemas.microsoft.com/office/powerpoint/2010/main">
    <mc:Choice Requires="p14">
      <p:transition spd="slow" p14:dur="2000" advTm="50478"/>
    </mc:Choice>
    <mc:Fallback xmlns="">
      <p:transition spd="slow" advTm="5047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FE882-B9D0-72BF-98C9-647E65EDF6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31DDF9-E565-2487-A6D6-1985F7B3E17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F4A6586-C42F-87E6-2A4B-A0545FDF6F42}"/>
              </a:ext>
            </a:extLst>
          </p:cNvPr>
          <p:cNvSpPr>
            <a:spLocks noGrp="1"/>
          </p:cNvSpPr>
          <p:nvPr>
            <p:ph idx="1"/>
          </p:nvPr>
        </p:nvSpPr>
        <p:spPr>
          <a:xfrm>
            <a:off x="188843" y="858491"/>
            <a:ext cx="11797748" cy="5152750"/>
          </a:xfrm>
        </p:spPr>
        <p:txBody>
          <a:bodyPr>
            <a:noAutofit/>
          </a:bodyPr>
          <a:lstStyle/>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For a closed system, the </a:t>
            </a:r>
            <a:r>
              <a:rPr lang="en-US" sz="2400" b="1" dirty="0">
                <a:latin typeface="Times New Roman" panose="02020603050405020304" pitchFamily="18" charset="0"/>
                <a:cs typeface="Times New Roman" panose="02020603050405020304" pitchFamily="18" charset="0"/>
              </a:rPr>
              <a:t>first law of thermodynamics</a:t>
            </a:r>
            <a:r>
              <a:rPr lang="en-US" sz="2400" dirty="0">
                <a:latin typeface="Times New Roman" panose="02020603050405020304" pitchFamily="18" charset="0"/>
                <a:cs typeface="Times New Roman" panose="02020603050405020304" pitchFamily="18" charset="0"/>
              </a:rPr>
              <a:t> states that the change in internal energy of the system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i="1" dirty="0">
                <a:latin typeface="Times New Roman" panose="02020603050405020304" pitchFamily="18" charset="0"/>
                <a:cs typeface="Times New Roman" panose="02020603050405020304" pitchFamily="18" charset="0"/>
              </a:rPr>
              <a:t>U</a:t>
            </a:r>
            <a:r>
              <a:rPr lang="en-US" sz="2400" dirty="0">
                <a:latin typeface="Times New Roman" panose="02020603050405020304" pitchFamily="18" charset="0"/>
                <a:cs typeface="Times New Roman" panose="02020603050405020304" pitchFamily="18" charset="0"/>
              </a:rPr>
              <a:t>) is occurred due to the heat added to the system (</a:t>
            </a:r>
            <a:r>
              <a:rPr lang="en-US" sz="2400" i="1" dirty="0">
                <a:latin typeface="Times New Roman" panose="02020603050405020304" pitchFamily="18" charset="0"/>
                <a:cs typeface="Times New Roman" panose="02020603050405020304" pitchFamily="18" charset="0"/>
              </a:rPr>
              <a:t>Q</a:t>
            </a:r>
            <a:r>
              <a:rPr lang="en-US" sz="2400" dirty="0">
                <a:latin typeface="Times New Roman" panose="02020603050405020304" pitchFamily="18" charset="0"/>
                <a:cs typeface="Times New Roman" panose="02020603050405020304" pitchFamily="18" charset="0"/>
              </a:rPr>
              <a:t>) and the work done (W) by the system on the surroundings.</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This equation (8.5) also states that the change in internal energy of a system for a period of time is equal to the heat transferred into the system plus the work done on the system by the surroundings for that time period.</a:t>
            </a:r>
          </a:p>
        </p:txBody>
      </p:sp>
      <p:cxnSp>
        <p:nvCxnSpPr>
          <p:cNvPr id="4" name="Straight Connector 3">
            <a:extLst>
              <a:ext uri="{FF2B5EF4-FFF2-40B4-BE49-F238E27FC236}">
                <a16:creationId xmlns:a16="http://schemas.microsoft.com/office/drawing/2014/main" id="{EFB2E879-41B3-4D36-55EF-2AB78B0E677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8676A32-0146-6507-A565-CB2A962966A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0B8C61D-3A87-57E2-BE88-68C30EA8E94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39523657"/>
      </p:ext>
    </p:extLst>
  </p:cSld>
  <p:clrMapOvr>
    <a:masterClrMapping/>
  </p:clrMapOvr>
  <mc:AlternateContent xmlns:mc="http://schemas.openxmlformats.org/markup-compatibility/2006" xmlns:p14="http://schemas.microsoft.com/office/powerpoint/2010/main">
    <mc:Choice Requires="p14">
      <p:transition spd="slow" p14:dur="2000" advTm="40347"/>
    </mc:Choice>
    <mc:Fallback xmlns="">
      <p:transition spd="slow" advTm="4034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FB15A-9444-3A7E-0D5E-EEAD866D0E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A20B98-3453-67C4-E64E-081D24DF9E0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93C677F-7DE6-6477-5315-90BC21116034}"/>
              </a:ext>
            </a:extLst>
          </p:cNvPr>
          <p:cNvSpPr>
            <a:spLocks noGrp="1"/>
          </p:cNvSpPr>
          <p:nvPr>
            <p:ph idx="1"/>
          </p:nvPr>
        </p:nvSpPr>
        <p:spPr>
          <a:xfrm>
            <a:off x="268357" y="954158"/>
            <a:ext cx="11678477" cy="4969561"/>
          </a:xfrm>
        </p:spPr>
        <p:txBody>
          <a:bodyPr>
            <a:normAutofit/>
          </a:bodyPr>
          <a:lstStyle/>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Heat transfer (Q) in the energy balance </a:t>
            </a:r>
            <a:r>
              <a:rPr lang="en-US" sz="2400" b="1" dirty="0">
                <a:latin typeface="Times New Roman" panose="02020603050405020304" pitchFamily="18" charset="0"/>
                <a:cs typeface="Times New Roman" panose="02020603050405020304" pitchFamily="18" charset="0"/>
              </a:rPr>
              <a:t>equation </a:t>
            </a:r>
            <a:r>
              <a:rPr lang="en-US" sz="2400" dirty="0">
                <a:latin typeface="Times New Roman" panose="02020603050405020304" pitchFamily="18" charset="0"/>
                <a:cs typeface="Times New Roman" panose="02020603050405020304" pitchFamily="18" charset="0"/>
              </a:rPr>
              <a:t>as a single term is the net amount of heat </a:t>
            </a:r>
            <a:r>
              <a:rPr lang="en-US" sz="2400" b="1" dirty="0">
                <a:latin typeface="Times New Roman" panose="02020603050405020304" pitchFamily="18" charset="0"/>
                <a:cs typeface="Times New Roman" panose="02020603050405020304" pitchFamily="18" charset="0"/>
              </a:rPr>
              <a:t>transferred </a:t>
            </a:r>
            <a:r>
              <a:rPr lang="en-US" sz="2400" dirty="0">
                <a:latin typeface="Times New Roman" panose="02020603050405020304" pitchFamily="18" charset="0"/>
                <a:cs typeface="Times New Roman" panose="02020603050405020304" pitchFamily="18" charset="0"/>
              </a:rPr>
              <a:t>to or from the system over a fixed time interval. </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A process may involve more than one specified form of heat transfer, of course, the sum of which is Q.</a:t>
            </a:r>
          </a:p>
          <a:p>
            <a:pPr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Heat transfer (Q) is part of the total energy flow across a system boundary that is caused by a temperature difference (potential) between the system and the surroundings (or between two systems).</a:t>
            </a:r>
          </a:p>
        </p:txBody>
      </p:sp>
      <p:cxnSp>
        <p:nvCxnSpPr>
          <p:cNvPr id="4" name="Straight Connector 3">
            <a:extLst>
              <a:ext uri="{FF2B5EF4-FFF2-40B4-BE49-F238E27FC236}">
                <a16:creationId xmlns:a16="http://schemas.microsoft.com/office/drawing/2014/main" id="{26036063-D2D2-0895-34D5-248C4744338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6082CAA-4628-B139-19B3-61C50EDD768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6D88BEE-4913-8D50-2D10-E1BB4FA1E45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93966402"/>
      </p:ext>
    </p:extLst>
  </p:cSld>
  <p:clrMapOvr>
    <a:masterClrMapping/>
  </p:clrMapOvr>
  <mc:AlternateContent xmlns:mc="http://schemas.openxmlformats.org/markup-compatibility/2006" xmlns:p14="http://schemas.microsoft.com/office/powerpoint/2010/main">
    <mc:Choice Requires="p14">
      <p:transition spd="slow" p14:dur="2000" advTm="64693"/>
    </mc:Choice>
    <mc:Fallback xmlns="">
      <p:transition spd="slow" advTm="6469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235C-2986-4C6C-8348-5A09EF0BFF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7549C5-906D-0591-6E3F-A1040FAFF52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3B18584-120E-7D88-7732-C814AF09708F}"/>
                  </a:ext>
                </a:extLst>
              </p:cNvPr>
              <p:cNvSpPr>
                <a:spLocks noGrp="1"/>
              </p:cNvSpPr>
              <p:nvPr>
                <p:ph idx="1"/>
              </p:nvPr>
            </p:nvSpPr>
            <p:spPr>
              <a:xfrm>
                <a:off x="139148" y="858491"/>
                <a:ext cx="11797747" cy="5065227"/>
              </a:xfrm>
            </p:spPr>
            <p:txBody>
              <a:bodyPr>
                <a:normAutofit fontScale="925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Heat transfer is usually classified in three categories: conduction, convection, and radiation.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You can apply various empirical formulas to estimate the heat transfer rate.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rate of heat transfer by conduction  is expressed by:</a:t>
                </a:r>
              </a:p>
              <a:p>
                <a:pPr marL="0" indent="0" algn="just">
                  <a:lnSpc>
                    <a:spcPct val="150000"/>
                  </a:lnSpc>
                  <a:buNone/>
                </a:pPr>
                <a14:m>
                  <m:oMath xmlns:m="http://schemas.openxmlformats.org/officeDocument/2006/math">
                    <m:r>
                      <a:rPr lang="en-US" sz="2600" b="0" i="1" smtClean="0">
                        <a:latin typeface="Cambria Math" panose="02040503050406030204" pitchFamily="18" charset="0"/>
                        <a:cs typeface="Times New Roman" panose="02020603050405020304" pitchFamily="18" charset="0"/>
                      </a:rPr>
                      <m:t>𝑄</m:t>
                    </m:r>
                    <m:r>
                      <a:rPr lang="en-US" sz="2600" b="0" i="1" smtClean="0">
                        <a:latin typeface="Cambria Math" panose="02040503050406030204" pitchFamily="18" charset="0"/>
                        <a:cs typeface="Times New Roman" panose="02020603050405020304" pitchFamily="18" charset="0"/>
                      </a:rPr>
                      <m:t>=−</m:t>
                    </m:r>
                    <m:r>
                      <a:rPr lang="en-US" sz="2600" b="0" i="1" smtClean="0">
                        <a:latin typeface="Cambria Math" panose="02040503050406030204" pitchFamily="18" charset="0"/>
                        <a:cs typeface="Times New Roman" panose="02020603050405020304" pitchFamily="18" charset="0"/>
                      </a:rPr>
                      <m:t>𝑘𝐴</m:t>
                    </m:r>
                    <m:f>
                      <m:fPr>
                        <m:ctrlPr>
                          <a:rPr lang="en-US" sz="2600" b="0" i="1" smtClean="0">
                            <a:latin typeface="Cambria Math" panose="02040503050406030204" pitchFamily="18" charset="0"/>
                            <a:cs typeface="Times New Roman" panose="02020603050405020304" pitchFamily="18" charset="0"/>
                          </a:rPr>
                        </m:ctrlPr>
                      </m:fPr>
                      <m:num>
                        <m:r>
                          <m:rPr>
                            <m:sty m:val="p"/>
                          </m:rPr>
                          <a:rPr lang="el-GR" sz="2600" b="0" i="0" smtClean="0">
                            <a:latin typeface="Cambria Math" panose="02040503050406030204" pitchFamily="18" charset="0"/>
                            <a:cs typeface="Times New Roman" panose="02020603050405020304" pitchFamily="18" charset="0"/>
                          </a:rPr>
                          <m:t>Δ</m:t>
                        </m:r>
                        <m:r>
                          <a:rPr lang="en-US" sz="2600" b="0" i="1" smtClean="0">
                            <a:latin typeface="Cambria Math" panose="02040503050406030204" pitchFamily="18" charset="0"/>
                            <a:cs typeface="Times New Roman" panose="02020603050405020304" pitchFamily="18" charset="0"/>
                          </a:rPr>
                          <m:t>𝑇</m:t>
                        </m:r>
                      </m:num>
                      <m:den>
                        <m:r>
                          <m:rPr>
                            <m:sty m:val="p"/>
                          </m:rPr>
                          <a:rPr lang="el-GR" sz="2600" b="0" i="0" smtClean="0">
                            <a:latin typeface="Cambria Math" panose="02040503050406030204" pitchFamily="18" charset="0"/>
                            <a:cs typeface="Times New Roman" panose="02020603050405020304" pitchFamily="18" charset="0"/>
                          </a:rPr>
                          <m:t>Δ</m:t>
                        </m:r>
                        <m:r>
                          <a:rPr lang="en-US" sz="2600" b="0" i="1" smtClean="0">
                            <a:latin typeface="Cambria Math" panose="02040503050406030204" pitchFamily="18" charset="0"/>
                            <a:cs typeface="Times New Roman" panose="02020603050405020304" pitchFamily="18" charset="0"/>
                          </a:rPr>
                          <m:t>𝑋</m:t>
                        </m:r>
                      </m:den>
                    </m:f>
                  </m:oMath>
                </a14:m>
                <a:r>
                  <a:rPr lang="en-US" sz="2600" dirty="0">
                    <a:latin typeface="Times New Roman" panose="02020603050405020304" pitchFamily="18" charset="0"/>
                    <a:cs typeface="Times New Roman" panose="02020603050405020304" pitchFamily="18" charset="0"/>
                  </a:rPr>
                  <a:t>                                                                                   (8.6)</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Where: Q is rate of heat transfer (W), k is thermal conductivity of  a material (W/</a:t>
                </a:r>
                <a:r>
                  <a:rPr lang="en-US" sz="2600" dirty="0" err="1">
                    <a:latin typeface="Times New Roman" panose="02020603050405020304" pitchFamily="18" charset="0"/>
                    <a:cs typeface="Times New Roman" panose="02020603050405020304" pitchFamily="18" charset="0"/>
                  </a:rPr>
                  <a:t>m.K</a:t>
                </a:r>
                <a:r>
                  <a:rPr lang="en-US" sz="2600" dirty="0">
                    <a:latin typeface="Times New Roman" panose="02020603050405020304" pitchFamily="18" charset="0"/>
                    <a:cs typeface="Times New Roman" panose="02020603050405020304" pitchFamily="18" charset="0"/>
                  </a:rPr>
                  <a:t>), A is the cross-section area of a material (m</a:t>
                </a:r>
                <a:r>
                  <a:rPr lang="en-US" sz="2600" baseline="30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X is </a:t>
                </a:r>
                <a:r>
                  <a:rPr lang="en-US" sz="2600" dirty="0">
                    <a:latin typeface="Times New Roman" panose="02020603050405020304" pitchFamily="18" charset="0"/>
                    <a:cs typeface="Times New Roman" panose="02020603050405020304" pitchFamily="18" charset="0"/>
                  </a:rPr>
                  <a:t> the thickness of a material (m), and </a:t>
                </a:r>
                <a:r>
                  <a:rPr lang="en-US" sz="2600" dirty="0">
                    <a:latin typeface="Times New Roman" panose="02020603050405020304" pitchFamily="18" charset="0"/>
                    <a:cs typeface="Times New Roman" panose="02020603050405020304" pitchFamily="18" charset="0"/>
                    <a:sym typeface="Symbol" panose="05050102010706020507" pitchFamily="18" charset="2"/>
                  </a:rPr>
                  <a:t>T is the temperature difference between material sides (K).</a:t>
                </a: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3B18584-120E-7D88-7732-C814AF09708F}"/>
                  </a:ext>
                </a:extLst>
              </p:cNvPr>
              <p:cNvSpPr>
                <a:spLocks noGrp="1" noRot="1" noChangeAspect="1" noMove="1" noResize="1" noEditPoints="1" noAdjustHandles="1" noChangeArrowheads="1" noChangeShapeType="1" noTextEdit="1"/>
              </p:cNvSpPr>
              <p:nvPr>
                <p:ph idx="1"/>
              </p:nvPr>
            </p:nvSpPr>
            <p:spPr>
              <a:xfrm>
                <a:off x="139148" y="858491"/>
                <a:ext cx="11797747" cy="5065227"/>
              </a:xfrm>
              <a:blipFill>
                <a:blip r:embed="rId4"/>
                <a:stretch>
                  <a:fillRect l="-827" r="-77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E880A82-DC59-3E2E-F62D-7A5542F1A28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73E2FC5-B8C9-B55F-859E-A216A21C6C6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01566F-2582-9D54-43BD-699EDBEDAB4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69574373"/>
      </p:ext>
    </p:extLst>
  </p:cSld>
  <p:clrMapOvr>
    <a:masterClrMapping/>
  </p:clrMapOvr>
  <mc:AlternateContent xmlns:mc="http://schemas.openxmlformats.org/markup-compatibility/2006" xmlns:p14="http://schemas.microsoft.com/office/powerpoint/2010/main">
    <mc:Choice Requires="p14">
      <p:transition spd="slow" p14:dur="2000" advTm="95511"/>
    </mc:Choice>
    <mc:Fallback xmlns="">
      <p:transition spd="slow" advTm="9551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CC636-53F6-75C3-91F2-56F357F2AE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578AC1-3861-33D6-7334-D7C35461253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8AE43FB-37F4-4C28-9980-709AF778111C}"/>
                  </a:ext>
                </a:extLst>
              </p:cNvPr>
              <p:cNvSpPr>
                <a:spLocks noGrp="1"/>
              </p:cNvSpPr>
              <p:nvPr>
                <p:ph idx="1"/>
              </p:nvPr>
            </p:nvSpPr>
            <p:spPr>
              <a:xfrm>
                <a:off x="139149" y="1033669"/>
                <a:ext cx="11589026" cy="48900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heat transfer by convection is given by:</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𝑈𝐴</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𝑇</m:t>
                    </m:r>
                  </m:oMath>
                </a14:m>
                <a:r>
                  <a:rPr lang="en-US" sz="2400" dirty="0">
                    <a:latin typeface="Times New Roman" panose="02020603050405020304" pitchFamily="18" charset="0"/>
                    <a:cs typeface="Times New Roman" panose="02020603050405020304" pitchFamily="18" charset="0"/>
                  </a:rPr>
                  <a:t>                                                                 (8.7)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Q is rate of heat transfer (W), U is overall heat transfer coefficient (W/m</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.K), A is the heat transfer area (m</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and </a:t>
                </a:r>
                <a:r>
                  <a:rPr lang="en-US" sz="2400" dirty="0">
                    <a:latin typeface="Times New Roman" panose="02020603050405020304" pitchFamily="18" charset="0"/>
                    <a:cs typeface="Times New Roman" panose="02020603050405020304" pitchFamily="18" charset="0"/>
                    <a:sym typeface="Symbol" panose="05050102010706020507" pitchFamily="18" charset="2"/>
                  </a:rPr>
                  <a:t>T is the temperature difference between a system and its surroundings (K).</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8AE43FB-37F4-4C28-9980-709AF778111C}"/>
                  </a:ext>
                </a:extLst>
              </p:cNvPr>
              <p:cNvSpPr>
                <a:spLocks noGrp="1" noRot="1" noChangeAspect="1" noMove="1" noResize="1" noEditPoints="1" noAdjustHandles="1" noChangeArrowheads="1" noChangeShapeType="1" noTextEdit="1"/>
              </p:cNvSpPr>
              <p:nvPr>
                <p:ph idx="1"/>
              </p:nvPr>
            </p:nvSpPr>
            <p:spPr>
              <a:xfrm>
                <a:off x="139149" y="1033669"/>
                <a:ext cx="11589026" cy="4890049"/>
              </a:xfrm>
              <a:blipFill>
                <a:blip r:embed="rId4"/>
                <a:stretch>
                  <a:fillRect l="-842" r="-78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70DE932-7A93-FD8E-107F-F6627DFE871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964B1A7-5FD7-6186-CA68-70DD79D1E71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414B5F9-412B-E26A-9CCF-AAA2F902DD7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94518949"/>
      </p:ext>
    </p:extLst>
  </p:cSld>
  <p:clrMapOvr>
    <a:masterClrMapping/>
  </p:clrMapOvr>
  <mc:AlternateContent xmlns:mc="http://schemas.openxmlformats.org/markup-compatibility/2006" xmlns:p14="http://schemas.microsoft.com/office/powerpoint/2010/main">
    <mc:Choice Requires="p14">
      <p:transition spd="slow" p14:dur="2000" advTm="37065"/>
    </mc:Choice>
    <mc:Fallback xmlns="">
      <p:transition spd="slow" advTm="3706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42389-FD39-7074-919A-610373DC33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AEDAFE-FECD-45D8-6C64-AFA56CAE0B6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8.2</a:t>
            </a:r>
          </a:p>
        </p:txBody>
      </p:sp>
      <p:sp>
        <p:nvSpPr>
          <p:cNvPr id="3" name="Content Placeholder 2">
            <a:extLst>
              <a:ext uri="{FF2B5EF4-FFF2-40B4-BE49-F238E27FC236}">
                <a16:creationId xmlns:a16="http://schemas.microsoft.com/office/drawing/2014/main" id="{D54F0A8A-372A-5BA8-208C-C8338784B547}"/>
              </a:ext>
            </a:extLst>
          </p:cNvPr>
          <p:cNvSpPr>
            <a:spLocks noGrp="1"/>
          </p:cNvSpPr>
          <p:nvPr>
            <p:ph idx="1"/>
          </p:nvPr>
        </p:nvSpPr>
        <p:spPr>
          <a:xfrm>
            <a:off x="327991" y="950603"/>
            <a:ext cx="11708296" cy="4973116"/>
          </a:xfrm>
        </p:spPr>
        <p:txBody>
          <a:bodyPr>
            <a:normAutofit fontScale="92500" lnSpcReduction="20000"/>
          </a:bodyPr>
          <a:lstStyle/>
          <a:p>
            <a:pPr algn="just">
              <a:lnSpc>
                <a:spcPct val="170000"/>
              </a:lnSpc>
              <a:spcBef>
                <a:spcPts val="0"/>
              </a:spcBef>
              <a:spcAft>
                <a:spcPts val="1200"/>
              </a:spcAft>
              <a:buNone/>
            </a:pPr>
            <a:r>
              <a:rPr lang="en-US" sz="2400" dirty="0">
                <a:solidFill>
                  <a:srgbClr val="0070C0"/>
                </a:solidFill>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1. </a:t>
            </a:r>
            <a:r>
              <a:rPr lang="en-US" sz="2600" dirty="0">
                <a:solidFill>
                  <a:srgbClr val="0070C0"/>
                </a:solidFill>
                <a:latin typeface="Times New Roman" panose="02020603050405020304" pitchFamily="18" charset="0"/>
                <a:cs typeface="Times New Roman" panose="02020603050405020304" pitchFamily="18" charset="0"/>
              </a:rPr>
              <a:t>A closed system with volume of 2L of water is heated with a heat supply of 2, 000kJ/s. What will be the total  change in internal energy of  water in a system if work done by the surrounding is 400 kJ/s?</a:t>
            </a:r>
          </a:p>
          <a:p>
            <a:pPr algn="just">
              <a:lnSpc>
                <a:spcPct val="170000"/>
              </a:lnSpc>
              <a:spcBef>
                <a:spcPts val="0"/>
              </a:spcBef>
              <a:spcAft>
                <a:spcPts val="1200"/>
              </a:spcAft>
              <a:buNone/>
            </a:pPr>
            <a:r>
              <a:rPr lang="en-US" sz="2600" dirty="0">
                <a:solidFill>
                  <a:srgbClr val="0070C0"/>
                </a:solidFill>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2. </a:t>
            </a:r>
            <a:r>
              <a:rPr lang="en-US" sz="2600" dirty="0">
                <a:solidFill>
                  <a:srgbClr val="0070C0"/>
                </a:solidFill>
                <a:latin typeface="Times New Roman" panose="02020603050405020304" pitchFamily="18" charset="0"/>
                <a:cs typeface="Times New Roman" panose="02020603050405020304" pitchFamily="18" charset="0"/>
              </a:rPr>
              <a:t>A gas in  closed system is heated with a heat supply of 500kJ/s. What will be the change in internal energy of a gas in a system if the work done by the gas is 100 kJ/s?</a:t>
            </a:r>
          </a:p>
          <a:p>
            <a:pPr algn="just">
              <a:lnSpc>
                <a:spcPct val="170000"/>
              </a:lnSpc>
              <a:spcBef>
                <a:spcPts val="0"/>
              </a:spcBef>
              <a:spcAft>
                <a:spcPts val="1200"/>
              </a:spcAft>
              <a:buNone/>
            </a:pPr>
            <a:r>
              <a:rPr lang="en-US" sz="2600" b="1" dirty="0">
                <a:latin typeface="Times New Roman" panose="02020603050405020304" pitchFamily="18" charset="0"/>
                <a:cs typeface="Times New Roman" panose="02020603050405020304" pitchFamily="18" charset="0"/>
              </a:rPr>
              <a:t>3. </a:t>
            </a:r>
            <a:r>
              <a:rPr lang="en-US" sz="2600" dirty="0">
                <a:solidFill>
                  <a:srgbClr val="7030A0"/>
                </a:solidFill>
                <a:latin typeface="Times New Roman" panose="02020603050405020304" pitchFamily="18" charset="0"/>
                <a:cs typeface="Times New Roman" panose="02020603050405020304" pitchFamily="18" charset="0"/>
              </a:rPr>
              <a:t>A closed system contains gas inside in it. The work done by the surrounding on a closed system is 200 kJ/s. What will be the required heat to be supplied to a  system  if the change in internal energy of a closed system is 1, 000 kJ/s?  </a:t>
            </a:r>
          </a:p>
        </p:txBody>
      </p:sp>
      <p:cxnSp>
        <p:nvCxnSpPr>
          <p:cNvPr id="4" name="Straight Connector 3">
            <a:extLst>
              <a:ext uri="{FF2B5EF4-FFF2-40B4-BE49-F238E27FC236}">
                <a16:creationId xmlns:a16="http://schemas.microsoft.com/office/drawing/2014/main" id="{8B09259C-F88F-E75D-66EE-AE218B364EE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8AD09E7-D444-F4F8-E383-C1E1661C936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18C5590-8C5B-E6BC-7FF5-B8C8D72E0E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2051861"/>
      </p:ext>
    </p:extLst>
  </p:cSld>
  <p:clrMapOvr>
    <a:masterClrMapping/>
  </p:clrMapOvr>
  <mc:AlternateContent xmlns:mc="http://schemas.openxmlformats.org/markup-compatibility/2006" xmlns:p14="http://schemas.microsoft.com/office/powerpoint/2010/main">
    <mc:Choice Requires="p14">
      <p:transition spd="slow" p14:dur="2000" advTm="86586"/>
    </mc:Choice>
    <mc:Fallback xmlns="">
      <p:transition spd="slow" advTm="865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6AE5A-B46D-6A80-6ACA-6D70B0CB5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B61ED9-4DDF-87FE-2220-72F3F072093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D5BD47B-764E-D360-F4AE-DF71BDD160F4}"/>
              </a:ext>
            </a:extLst>
          </p:cNvPr>
          <p:cNvSpPr>
            <a:spLocks noGrp="1"/>
          </p:cNvSpPr>
          <p:nvPr>
            <p:ph idx="1"/>
          </p:nvPr>
        </p:nvSpPr>
        <p:spPr>
          <a:xfrm>
            <a:off x="327991" y="858491"/>
            <a:ext cx="11708296"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A gas is contained in a cylinder fitted with a movable piston as shown in </a:t>
            </a:r>
            <a:r>
              <a:rPr lang="en-US" sz="2400" b="1" dirty="0">
                <a:latin typeface="Times New Roman" panose="02020603050405020304" pitchFamily="18" charset="0"/>
                <a:cs typeface="Times New Roman" panose="02020603050405020304" pitchFamily="18" charset="0"/>
              </a:rPr>
              <a:t>Figure 8.2</a:t>
            </a:r>
            <a:r>
              <a:rPr lang="en-US" sz="2400" b="1" dirty="0">
                <a:solidFill>
                  <a:srgbClr val="7030A0"/>
                </a:solidFill>
                <a:latin typeface="Times New Roman" panose="02020603050405020304" pitchFamily="18" charset="0"/>
                <a:cs typeface="Times New Roman" panose="02020603050405020304" pitchFamily="18" charset="0"/>
              </a:rPr>
              <a:t> (Richard M. Felder, 2005, pg. 319)</a:t>
            </a:r>
            <a:r>
              <a:rPr lang="en-US" sz="2400" b="1" dirty="0">
                <a:latin typeface="Times New Roman" panose="02020603050405020304" pitchFamily="18" charset="0"/>
                <a:cs typeface="Times New Roman" panose="02020603050405020304" pitchFamily="18" charset="0"/>
              </a:rPr>
              <a:t>. </a:t>
            </a:r>
            <a:endParaRPr lang="en-US" sz="2400" b="1"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5737903-822D-B0EC-3E69-93E4EE1E6ED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87B4D77-ED0A-0BCF-69CA-B74231E9AB1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92083A-32AB-4A87-DF47-EFD8F041445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F1312A20-BED1-F69F-6DF0-A7698A909450}"/>
              </a:ext>
            </a:extLst>
          </p:cNvPr>
          <p:cNvPicPr>
            <a:picLocks noChangeAspect="1"/>
          </p:cNvPicPr>
          <p:nvPr/>
        </p:nvPicPr>
        <p:blipFill>
          <a:blip r:embed="rId2"/>
          <a:srcRect l="12265" t="7925" r="5013" b="12255"/>
          <a:stretch>
            <a:fillRect/>
          </a:stretch>
        </p:blipFill>
        <p:spPr>
          <a:xfrm>
            <a:off x="838200" y="2276061"/>
            <a:ext cx="5045826" cy="3245849"/>
          </a:xfrm>
          <a:prstGeom prst="rect">
            <a:avLst/>
          </a:prstGeom>
        </p:spPr>
      </p:pic>
      <p:sp>
        <p:nvSpPr>
          <p:cNvPr id="6" name="TextBox 5">
            <a:extLst>
              <a:ext uri="{FF2B5EF4-FFF2-40B4-BE49-F238E27FC236}">
                <a16:creationId xmlns:a16="http://schemas.microsoft.com/office/drawing/2014/main" id="{42A21A18-6AEA-9769-4726-FBFCC872BBCD}"/>
              </a:ext>
            </a:extLst>
          </p:cNvPr>
          <p:cNvSpPr txBox="1"/>
          <p:nvPr/>
        </p:nvSpPr>
        <p:spPr>
          <a:xfrm>
            <a:off x="6573140" y="3741176"/>
            <a:ext cx="4190939" cy="1133965"/>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Figure 8. 2   </a:t>
            </a:r>
            <a:r>
              <a:rPr lang="en-US" sz="2400" dirty="0">
                <a:latin typeface="Times New Roman" panose="02020603050405020304" pitchFamily="18" charset="0"/>
                <a:cs typeface="Times New Roman" panose="02020603050405020304" pitchFamily="18" charset="0"/>
              </a:rPr>
              <a:t>A closed system with a movable piston</a:t>
            </a:r>
          </a:p>
        </p:txBody>
      </p:sp>
    </p:spTree>
    <p:extLst>
      <p:ext uri="{BB962C8B-B14F-4D97-AF65-F5344CB8AC3E}">
        <p14:creationId xmlns:p14="http://schemas.microsoft.com/office/powerpoint/2010/main" val="970412808"/>
      </p:ext>
    </p:extLst>
  </p:cSld>
  <p:clrMapOvr>
    <a:masterClrMapping/>
  </p:clrMapOvr>
  <mc:AlternateContent xmlns:mc="http://schemas.openxmlformats.org/markup-compatibility/2006" xmlns:p14="http://schemas.microsoft.com/office/powerpoint/2010/main">
    <mc:Choice Requires="p14">
      <p:transition spd="slow" p14:dur="2000" advTm="40445"/>
    </mc:Choice>
    <mc:Fallback xmlns="">
      <p:transition spd="slow" advTm="4044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49C32-D92B-0A1A-E783-46B6DADFCB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965806-81C1-73F1-8254-18FF4FA8863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99842DE-6D2D-E5CD-5FF2-B52AB2DD064B}"/>
              </a:ext>
            </a:extLst>
          </p:cNvPr>
          <p:cNvSpPr>
            <a:spLocks noGrp="1"/>
          </p:cNvSpPr>
          <p:nvPr>
            <p:ph idx="1"/>
          </p:nvPr>
        </p:nvSpPr>
        <p:spPr>
          <a:xfrm>
            <a:off x="327991" y="858491"/>
            <a:ext cx="11708296"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initial gas temperature is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The cylinder is placed in boiling water with the piston held in a fixed position. Heat in the amount of 8, 000 J is transferred to the gas, which equilibrates at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a higher pressure). The piston is then released, and the gas does 200 J of work in moving the piston to its new equilibrium position. The final gas temperature is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Considering that the gas in the cylinder to be the system, neglect the change in potential energy of the gas as the piston moves vertically, and assume the gas behaves ideally.</a:t>
            </a:r>
          </a:p>
          <a:p>
            <a:pPr marL="0" indent="0">
              <a:lnSpc>
                <a:spcPct val="150000"/>
              </a:lnSpc>
              <a:buNone/>
            </a:pPr>
            <a:r>
              <a:rPr lang="en-US" sz="2400" dirty="0">
                <a:latin typeface="Times New Roman" panose="02020603050405020304" pitchFamily="18" charset="0"/>
                <a:cs typeface="Times New Roman" panose="02020603050405020304" pitchFamily="18" charset="0"/>
              </a:rPr>
              <a:t>Write the energy balance equation for each of the two stages of this process, and in each case solve for the unknown energy term in the equation.</a:t>
            </a:r>
          </a:p>
        </p:txBody>
      </p:sp>
      <p:cxnSp>
        <p:nvCxnSpPr>
          <p:cNvPr id="4" name="Straight Connector 3">
            <a:extLst>
              <a:ext uri="{FF2B5EF4-FFF2-40B4-BE49-F238E27FC236}">
                <a16:creationId xmlns:a16="http://schemas.microsoft.com/office/drawing/2014/main" id="{BAE0F5FF-2F7E-7824-BEB4-20806640325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0FFFD45-3BCF-F6F8-3EF7-0316250E600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A3D5938-B4B8-AFDD-0267-95946821B8E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11072183"/>
      </p:ext>
    </p:extLst>
  </p:cSld>
  <p:clrMapOvr>
    <a:masterClrMapping/>
  </p:clrMapOvr>
  <mc:AlternateContent xmlns:mc="http://schemas.openxmlformats.org/markup-compatibility/2006" xmlns:p14="http://schemas.microsoft.com/office/powerpoint/2010/main">
    <mc:Choice Requires="p14">
      <p:transition spd="slow" p14:dur="2000" advTm="89119"/>
    </mc:Choice>
    <mc:Fallback xmlns="">
      <p:transition spd="slow" advTm="891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395D9-862B-0D5F-C35D-5D73C4D0D4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6702A-B54E-5AA4-28CF-AA239BD2A8A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ECADEA9-FF35-A22E-0A68-626DDFA7D1AB}"/>
              </a:ext>
            </a:extLst>
          </p:cNvPr>
          <p:cNvSpPr>
            <a:spLocks noGrp="1"/>
          </p:cNvSpPr>
          <p:nvPr>
            <p:ph idx="1"/>
          </p:nvPr>
        </p:nvSpPr>
        <p:spPr>
          <a:xfrm>
            <a:off x="228600" y="950603"/>
            <a:ext cx="11708296" cy="4973116"/>
          </a:xfrm>
        </p:spPr>
        <p:txBody>
          <a:bodyPr>
            <a:normAutofit lnSpcReduction="10000"/>
          </a:bodyPr>
          <a:lstStyle/>
          <a:p>
            <a:pPr algn="just">
              <a:lnSpc>
                <a:spcPct val="170000"/>
              </a:lnSpc>
              <a:spcBef>
                <a:spcPts val="0"/>
              </a:spcBef>
              <a:spcAft>
                <a:spcPts val="1200"/>
              </a:spcAft>
              <a:buNone/>
            </a:pPr>
            <a:r>
              <a:rPr lang="en-US" sz="2600" dirty="0">
                <a:latin typeface="Times New Roman" panose="02020603050405020304" pitchFamily="18" charset="0"/>
                <a:cs typeface="Times New Roman" panose="02020603050405020304" pitchFamily="18" charset="0"/>
              </a:rPr>
              <a:t> </a:t>
            </a:r>
            <a:r>
              <a:rPr lang="en-US" sz="2600" b="1" dirty="0">
                <a:solidFill>
                  <a:srgbClr val="7030A0"/>
                </a:solidFill>
                <a:latin typeface="Times New Roman" panose="02020603050405020304" pitchFamily="18" charset="0"/>
                <a:cs typeface="Times New Roman" panose="02020603050405020304" pitchFamily="18" charset="0"/>
              </a:rPr>
              <a:t>#Q</a:t>
            </a:r>
            <a:r>
              <a:rPr lang="en-US" sz="2600" b="1" baseline="-25000" dirty="0">
                <a:solidFill>
                  <a:srgbClr val="7030A0"/>
                </a:solidFill>
                <a:latin typeface="Times New Roman" panose="02020603050405020304" pitchFamily="18" charset="0"/>
                <a:cs typeface="Times New Roman" panose="02020603050405020304" pitchFamily="18" charset="0"/>
              </a:rPr>
              <a:t>1</a:t>
            </a:r>
            <a:r>
              <a:rPr lang="en-US" sz="2600" b="1" dirty="0">
                <a:solidFill>
                  <a:srgbClr val="7030A0"/>
                </a:solidFill>
                <a:latin typeface="Times New Roman" panose="02020603050405020304" pitchFamily="18" charset="0"/>
                <a:cs typeface="Times New Roman" panose="02020603050405020304" pitchFamily="18" charset="0"/>
              </a:rPr>
              <a:t>, Answer:</a:t>
            </a:r>
          </a:p>
          <a:p>
            <a:pPr algn="just">
              <a:lnSpc>
                <a:spcPct val="170000"/>
              </a:lnSpc>
              <a:spcBef>
                <a:spcPts val="0"/>
              </a:spcBef>
              <a:spcAft>
                <a:spcPts val="1200"/>
              </a:spcAft>
              <a:buNone/>
            </a:pPr>
            <a:r>
              <a:rPr lang="en-US" sz="2600" b="1" dirty="0">
                <a:latin typeface="Times New Roman" panose="02020603050405020304" pitchFamily="18" charset="0"/>
                <a:cs typeface="Times New Roman" panose="02020603050405020304" pitchFamily="18" charset="0"/>
              </a:rPr>
              <a:t>Given: </a:t>
            </a:r>
            <a:r>
              <a:rPr lang="en-US" sz="2600" dirty="0">
                <a:latin typeface="Times New Roman" panose="02020603050405020304" pitchFamily="18" charset="0"/>
                <a:cs typeface="Times New Roman" panose="02020603050405020304" pitchFamily="18" charset="0"/>
              </a:rPr>
              <a:t>A closed system, heat is added to a system, Q = 2, 000 kJ/s; work is done by the surrounding (work done by the system is negative, W = -400 kJ/s) </a:t>
            </a:r>
          </a:p>
          <a:p>
            <a:pPr algn="just">
              <a:lnSpc>
                <a:spcPct val="170000"/>
              </a:lnSpc>
              <a:spcBef>
                <a:spcPts val="0"/>
              </a:spcBef>
              <a:spcAft>
                <a:spcPts val="1200"/>
              </a:spcAft>
              <a:buNone/>
            </a:pPr>
            <a:r>
              <a:rPr lang="en-US" sz="2600" b="1" dirty="0">
                <a:latin typeface="Times New Roman" panose="02020603050405020304" pitchFamily="18" charset="0"/>
                <a:cs typeface="Times New Roman" panose="02020603050405020304" pitchFamily="18" charset="0"/>
              </a:rPr>
              <a:t>Required: </a:t>
            </a:r>
            <a:r>
              <a:rPr lang="en-US" sz="2600" dirty="0">
                <a:latin typeface="Times New Roman" panose="02020603050405020304" pitchFamily="18" charset="0"/>
                <a:cs typeface="Times New Roman" panose="02020603050405020304" pitchFamily="18" charset="0"/>
              </a:rPr>
              <a:t>The change in internal energy,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en-US" sz="2600" dirty="0">
                <a:latin typeface="Times New Roman" panose="02020603050405020304" pitchFamily="18" charset="0"/>
                <a:cs typeface="Times New Roman" panose="02020603050405020304" pitchFamily="18" charset="0"/>
              </a:rPr>
              <a:t>U = ? </a:t>
            </a:r>
          </a:p>
          <a:p>
            <a:pPr algn="just">
              <a:lnSpc>
                <a:spcPct val="170000"/>
              </a:lnSpc>
              <a:spcBef>
                <a:spcPts val="0"/>
              </a:spcBef>
              <a:spcAft>
                <a:spcPts val="1200"/>
              </a:spcAft>
              <a:buNone/>
            </a:pPr>
            <a:r>
              <a:rPr lang="en-US" sz="2600" b="1" dirty="0">
                <a:latin typeface="Times New Roman" panose="02020603050405020304" pitchFamily="18" charset="0"/>
                <a:cs typeface="Times New Roman" panose="02020603050405020304" pitchFamily="18" charset="0"/>
              </a:rPr>
              <a:t>Assumptions: </a:t>
            </a:r>
            <a:r>
              <a:rPr lang="en-US" sz="2600" dirty="0">
                <a:latin typeface="Times New Roman" panose="02020603050405020304" pitchFamily="18" charset="0"/>
                <a:cs typeface="Times New Roman" panose="02020603050405020304" pitchFamily="18" charset="0"/>
              </a:rPr>
              <a:t>There is no other heat source inside a closed system; there is no accelerating of a closed system; there is no heat loss due to a closed system material resistance, and there is no rising or falling of a closed system.</a:t>
            </a:r>
            <a:endParaRPr lang="en-US" sz="2400" b="1"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D03A51E-4737-372C-15EC-A23929A4C75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4F14DCA-B758-9D57-A79F-AC32982DE1E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7DD28D8-CAEE-AD52-9A3C-1A6B60666D1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16454253"/>
      </p:ext>
    </p:extLst>
  </p:cSld>
  <p:clrMapOvr>
    <a:masterClrMapping/>
  </p:clrMapOvr>
  <mc:AlternateContent xmlns:mc="http://schemas.openxmlformats.org/markup-compatibility/2006" xmlns:p14="http://schemas.microsoft.com/office/powerpoint/2010/main">
    <mc:Choice Requires="p14">
      <p:transition spd="slow" p14:dur="2000" advTm="94752"/>
    </mc:Choice>
    <mc:Fallback xmlns="">
      <p:transition spd="slow" advTm="9475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899E5-3BF9-3BF1-E1D4-6BDFC622EB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EC12D8-5771-2C51-89E9-A288477C2A6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3E89FA0-C734-FAAC-E174-FC7E8E8BEE43}"/>
              </a:ext>
            </a:extLst>
          </p:cNvPr>
          <p:cNvSpPr>
            <a:spLocks noGrp="1"/>
          </p:cNvSpPr>
          <p:nvPr>
            <p:ph idx="1"/>
          </p:nvPr>
        </p:nvSpPr>
        <p:spPr>
          <a:xfrm>
            <a:off x="437321" y="954157"/>
            <a:ext cx="11469757" cy="4969561"/>
          </a:xfrm>
        </p:spPr>
        <p:txBody>
          <a:bodyPr>
            <a:normAutofit/>
          </a:bodyPr>
          <a:lstStyle/>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closed system of energy transfer  across system boundary is depicted in </a:t>
            </a:r>
            <a:r>
              <a:rPr lang="en-US" sz="2400" b="1" dirty="0">
                <a:latin typeface="Times New Roman" panose="02020603050405020304" pitchFamily="18" charset="0"/>
                <a:cs typeface="Times New Roman" panose="02020603050405020304" pitchFamily="18" charset="0"/>
              </a:rPr>
              <a:t>Figure 8.3.</a:t>
            </a:r>
          </a:p>
        </p:txBody>
      </p:sp>
      <p:cxnSp>
        <p:nvCxnSpPr>
          <p:cNvPr id="4" name="Straight Connector 3">
            <a:extLst>
              <a:ext uri="{FF2B5EF4-FFF2-40B4-BE49-F238E27FC236}">
                <a16:creationId xmlns:a16="http://schemas.microsoft.com/office/drawing/2014/main" id="{B5DD18A1-561D-945A-1CB1-DBFA4F1B7B4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1DB944-006E-B437-E97D-9B960CD10AA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064D790-5020-6BC1-B9FD-83C022204C3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850BA384-A99D-A8E5-C8AE-C4FD645F11E4}"/>
              </a:ext>
            </a:extLst>
          </p:cNvPr>
          <p:cNvSpPr txBox="1"/>
          <p:nvPr/>
        </p:nvSpPr>
        <p:spPr>
          <a:xfrm>
            <a:off x="838200" y="5337313"/>
            <a:ext cx="8842514"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8.3  </a:t>
            </a:r>
            <a:r>
              <a:rPr lang="en-US" sz="2400" dirty="0">
                <a:latin typeface="Times New Roman" panose="02020603050405020304" pitchFamily="18" charset="0"/>
                <a:cs typeface="Times New Roman" panose="02020603050405020304" pitchFamily="18" charset="0"/>
              </a:rPr>
              <a:t>A closed system with  energy transfer for </a:t>
            </a:r>
            <a:r>
              <a:rPr lang="en-US" sz="2400" b="1" dirty="0">
                <a:solidFill>
                  <a:srgbClr val="7030A0"/>
                </a:solidFill>
                <a:latin typeface="Times New Roman" panose="02020603050405020304" pitchFamily="18" charset="0"/>
                <a:cs typeface="Times New Roman" panose="02020603050405020304" pitchFamily="18" charset="0"/>
              </a:rPr>
              <a:t>activity 8.2 #Q</a:t>
            </a:r>
            <a:r>
              <a:rPr lang="en-US" sz="2400" b="1" baseline="-25000" dirty="0">
                <a:solidFill>
                  <a:srgbClr val="7030A0"/>
                </a:solidFill>
                <a:latin typeface="Times New Roman" panose="02020603050405020304" pitchFamily="18" charset="0"/>
                <a:cs typeface="Times New Roman" panose="02020603050405020304" pitchFamily="18" charset="0"/>
              </a:rPr>
              <a:t>1</a:t>
            </a:r>
          </a:p>
        </p:txBody>
      </p:sp>
      <p:grpSp>
        <p:nvGrpSpPr>
          <p:cNvPr id="8" name="Group 7">
            <a:extLst>
              <a:ext uri="{FF2B5EF4-FFF2-40B4-BE49-F238E27FC236}">
                <a16:creationId xmlns:a16="http://schemas.microsoft.com/office/drawing/2014/main" id="{44E2C8BF-89E5-E49E-9243-112876D33147}"/>
              </a:ext>
            </a:extLst>
          </p:cNvPr>
          <p:cNvGrpSpPr/>
          <p:nvPr/>
        </p:nvGrpSpPr>
        <p:grpSpPr>
          <a:xfrm>
            <a:off x="2894385" y="2163112"/>
            <a:ext cx="3188362" cy="2989809"/>
            <a:chOff x="2858062" y="2163112"/>
            <a:chExt cx="3224686" cy="2989809"/>
          </a:xfrm>
        </p:grpSpPr>
        <p:grpSp>
          <p:nvGrpSpPr>
            <p:cNvPr id="22" name="Group 21">
              <a:extLst>
                <a:ext uri="{FF2B5EF4-FFF2-40B4-BE49-F238E27FC236}">
                  <a16:creationId xmlns:a16="http://schemas.microsoft.com/office/drawing/2014/main" id="{CDE5B203-F70B-CE98-5408-92CE72C8E8D6}"/>
                </a:ext>
              </a:extLst>
            </p:cNvPr>
            <p:cNvGrpSpPr/>
            <p:nvPr/>
          </p:nvGrpSpPr>
          <p:grpSpPr>
            <a:xfrm>
              <a:off x="2858062" y="2163112"/>
              <a:ext cx="3224686" cy="2989809"/>
              <a:chOff x="2858062" y="2163112"/>
              <a:chExt cx="3224686" cy="2989809"/>
            </a:xfrm>
          </p:grpSpPr>
          <p:grpSp>
            <p:nvGrpSpPr>
              <p:cNvPr id="20" name="Group 19">
                <a:extLst>
                  <a:ext uri="{FF2B5EF4-FFF2-40B4-BE49-F238E27FC236}">
                    <a16:creationId xmlns:a16="http://schemas.microsoft.com/office/drawing/2014/main" id="{1FF076D6-7F15-9974-93BB-2F0EC5181C8B}"/>
                  </a:ext>
                </a:extLst>
              </p:cNvPr>
              <p:cNvGrpSpPr/>
              <p:nvPr/>
            </p:nvGrpSpPr>
            <p:grpSpPr>
              <a:xfrm>
                <a:off x="2858062" y="3016722"/>
                <a:ext cx="2392017" cy="2136199"/>
                <a:chOff x="2858062" y="2426260"/>
                <a:chExt cx="2392017" cy="2136199"/>
              </a:xfrm>
            </p:grpSpPr>
            <p:sp>
              <p:nvSpPr>
                <p:cNvPr id="9" name="Flowchart: Direct Access Storage 8">
                  <a:extLst>
                    <a:ext uri="{FF2B5EF4-FFF2-40B4-BE49-F238E27FC236}">
                      <a16:creationId xmlns:a16="http://schemas.microsoft.com/office/drawing/2014/main" id="{DD9D5A9F-C7F1-2F91-82DA-84D22284A32D}"/>
                    </a:ext>
                  </a:extLst>
                </p:cNvPr>
                <p:cNvSpPr/>
                <p:nvPr/>
              </p:nvSpPr>
              <p:spPr>
                <a:xfrm>
                  <a:off x="3084443" y="2426260"/>
                  <a:ext cx="2113718" cy="1131949"/>
                </a:xfrm>
                <a:prstGeom prst="flowChartMagneticDrum">
                  <a:avLst/>
                </a:prstGeom>
                <a:ln w="25400">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sym typeface="Symbol" panose="05050102010706020507" pitchFamily="18" charset="2"/>
                    </a:rPr>
                    <a:t>U</a:t>
                  </a:r>
                  <a:endParaRPr lang="en-US"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76B71C6-5E0C-B03F-18A8-C783E70D3F90}"/>
                    </a:ext>
                  </a:extLst>
                </p:cNvPr>
                <p:cNvSpPr txBox="1"/>
                <p:nvPr/>
              </p:nvSpPr>
              <p:spPr>
                <a:xfrm>
                  <a:off x="2858062" y="4100794"/>
                  <a:ext cx="239201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Q = 2, 000 kJ/s</a:t>
                  </a:r>
                </a:p>
              </p:txBody>
            </p:sp>
            <p:cxnSp>
              <p:nvCxnSpPr>
                <p:cNvPr id="13" name="Straight Arrow Connector 12">
                  <a:extLst>
                    <a:ext uri="{FF2B5EF4-FFF2-40B4-BE49-F238E27FC236}">
                      <a16:creationId xmlns:a16="http://schemas.microsoft.com/office/drawing/2014/main" id="{0417CE1D-C935-5DEB-3DAB-D21C77F1A3DC}"/>
                    </a:ext>
                  </a:extLst>
                </p:cNvPr>
                <p:cNvCxnSpPr>
                  <a:cxnSpLocks/>
                </p:cNvCxnSpPr>
                <p:nvPr/>
              </p:nvCxnSpPr>
              <p:spPr>
                <a:xfrm flipV="1">
                  <a:off x="4120846" y="3558209"/>
                  <a:ext cx="0" cy="490257"/>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15" name="TextBox 14">
                <a:extLst>
                  <a:ext uri="{FF2B5EF4-FFF2-40B4-BE49-F238E27FC236}">
                    <a16:creationId xmlns:a16="http://schemas.microsoft.com/office/drawing/2014/main" id="{5B2EC3ED-926C-30BF-B741-106706EC1CE5}"/>
                  </a:ext>
                </a:extLst>
              </p:cNvPr>
              <p:cNvSpPr txBox="1"/>
              <p:nvPr/>
            </p:nvSpPr>
            <p:spPr>
              <a:xfrm>
                <a:off x="4137991" y="2163112"/>
                <a:ext cx="194475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 = 400 kJ/s</a:t>
                </a:r>
              </a:p>
            </p:txBody>
          </p:sp>
          <p:cxnSp>
            <p:nvCxnSpPr>
              <p:cNvPr id="16" name="Straight Arrow Connector 15">
                <a:extLst>
                  <a:ext uri="{FF2B5EF4-FFF2-40B4-BE49-F238E27FC236}">
                    <a16:creationId xmlns:a16="http://schemas.microsoft.com/office/drawing/2014/main" id="{444A3B60-4E5E-7DC8-E93F-79DB926A921B}"/>
                  </a:ext>
                </a:extLst>
              </p:cNvPr>
              <p:cNvCxnSpPr>
                <a:cxnSpLocks/>
                <a:stCxn id="15" idx="1"/>
              </p:cNvCxnSpPr>
              <p:nvPr/>
            </p:nvCxnSpPr>
            <p:spPr>
              <a:xfrm flipH="1">
                <a:off x="4124738" y="2393945"/>
                <a:ext cx="13252" cy="604716"/>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6" name="Rectangle 5">
              <a:extLst>
                <a:ext uri="{FF2B5EF4-FFF2-40B4-BE49-F238E27FC236}">
                  <a16:creationId xmlns:a16="http://schemas.microsoft.com/office/drawing/2014/main" id="{ECD79BB8-7451-40EB-F5BE-97A22969925C}"/>
                </a:ext>
              </a:extLst>
            </p:cNvPr>
            <p:cNvSpPr/>
            <p:nvPr/>
          </p:nvSpPr>
          <p:spPr>
            <a:xfrm>
              <a:off x="2876045" y="2805614"/>
              <a:ext cx="2553301" cy="1517894"/>
            </a:xfrm>
            <a:prstGeom prst="rect">
              <a:avLst/>
            </a:prstGeom>
            <a:noFill/>
            <a:ln w="25400">
              <a:solidFill>
                <a:srgbClr val="7030A0"/>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656994539"/>
      </p:ext>
    </p:extLst>
  </p:cSld>
  <p:clrMapOvr>
    <a:masterClrMapping/>
  </p:clrMapOvr>
  <mc:AlternateContent xmlns:mc="http://schemas.openxmlformats.org/markup-compatibility/2006" xmlns:p14="http://schemas.microsoft.com/office/powerpoint/2010/main">
    <mc:Choice Requires="p14">
      <p:transition spd="slow" p14:dur="2000" advTm="74733"/>
    </mc:Choice>
    <mc:Fallback xmlns="">
      <p:transition spd="slow" advTm="7473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D4BC4-4E63-7FBE-4A3E-AFBACADE9A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90DEC4-F69F-ECDC-DCA6-9D06879FDD7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892AF12-4FDA-1AD4-F345-58C3167E34C4}"/>
                  </a:ext>
                </a:extLst>
              </p:cNvPr>
              <p:cNvSpPr>
                <a:spLocks noGrp="1"/>
              </p:cNvSpPr>
              <p:nvPr>
                <p:ph idx="1"/>
              </p:nvPr>
            </p:nvSpPr>
            <p:spPr>
              <a:xfrm>
                <a:off x="437321" y="950603"/>
                <a:ext cx="11539331" cy="4973116"/>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To determine the change in internal energy in a closed system, you can use the first law of thermodynamics energy balance equation (8.5).</a:t>
                </a:r>
              </a:p>
              <a:p>
                <a:pPr algn="just">
                  <a:lnSpc>
                    <a:spcPct val="170000"/>
                  </a:lnSpc>
                  <a:spcBef>
                    <a:spcPts val="0"/>
                  </a:spcBef>
                  <a:spcAft>
                    <a:spcPts val="1200"/>
                  </a:spcAft>
                  <a:buNone/>
                </a:pPr>
                <a14:m>
                  <m:oMath xmlns:m="http://schemas.openxmlformats.org/officeDocument/2006/math">
                    <m:r>
                      <a:rPr lang="en-US" sz="240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𝑈</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ΔU  is the change in internal energy of a closed system (kJ/s), Q  is the heat added to a closed  system (kJ/s), and  W is work done by the system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In this case, you consider it as negative work done by the system since the work is done by the surroundings on the closed system. </a:t>
                </a:r>
              </a:p>
            </p:txBody>
          </p:sp>
        </mc:Choice>
        <mc:Fallback xmlns="">
          <p:sp>
            <p:nvSpPr>
              <p:cNvPr id="3" name="Content Placeholder 2">
                <a:extLst>
                  <a:ext uri="{FF2B5EF4-FFF2-40B4-BE49-F238E27FC236}">
                    <a16:creationId xmlns:a16="http://schemas.microsoft.com/office/drawing/2014/main" id="{5892AF12-4FDA-1AD4-F345-58C3167E34C4}"/>
                  </a:ext>
                </a:extLst>
              </p:cNvPr>
              <p:cNvSpPr>
                <a:spLocks noGrp="1" noRot="1" noChangeAspect="1" noMove="1" noResize="1" noEditPoints="1" noAdjustHandles="1" noChangeArrowheads="1" noChangeShapeType="1" noTextEdit="1"/>
              </p:cNvSpPr>
              <p:nvPr>
                <p:ph idx="1"/>
              </p:nvPr>
            </p:nvSpPr>
            <p:spPr>
              <a:xfrm>
                <a:off x="437321" y="950603"/>
                <a:ext cx="11539331" cy="4973116"/>
              </a:xfrm>
              <a:blipFill>
                <a:blip r:embed="rId4"/>
                <a:stretch>
                  <a:fillRect l="-845" r="-79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535FFA4-9CBE-FD5A-59D0-C81FEB5E6DF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C90FED-2CEF-957D-D3CB-C162683ABB2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02F949-79C8-013C-018E-85AF35DBBF0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27071252"/>
      </p:ext>
    </p:extLst>
  </p:cSld>
  <p:clrMapOvr>
    <a:masterClrMapping/>
  </p:clrMapOvr>
  <mc:AlternateContent xmlns:mc="http://schemas.openxmlformats.org/markup-compatibility/2006" xmlns:p14="http://schemas.microsoft.com/office/powerpoint/2010/main">
    <mc:Choice Requires="p14">
      <p:transition spd="slow" p14:dur="2000" advTm="79359"/>
    </mc:Choice>
    <mc:Fallback xmlns="">
      <p:transition spd="slow" advTm="7935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2313D-38C9-4517-73C9-E3ECDEE4DC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9B6C40-35D9-1C71-3CCA-0EE0F2953A6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87E10A1-6B38-18E6-98A3-9E7B0771D94D}"/>
                  </a:ext>
                </a:extLst>
              </p:cNvPr>
              <p:cNvSpPr>
                <a:spLocks noGrp="1"/>
              </p:cNvSpPr>
              <p:nvPr>
                <p:ph idx="1"/>
              </p:nvPr>
            </p:nvSpPr>
            <p:spPr>
              <a:xfrm>
                <a:off x="437321" y="950603"/>
                <a:ext cx="11539331" cy="4973116"/>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Q = 2, 000 kJ/s; W = -400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substituting the given values into the first law of thermodynamics equation, you can get the change in internal energy as:</a:t>
                </a:r>
              </a:p>
              <a:p>
                <a:pPr algn="just">
                  <a:lnSpc>
                    <a:spcPct val="170000"/>
                  </a:lnSpc>
                  <a:spcBef>
                    <a:spcPts val="0"/>
                  </a:spcBef>
                  <a:spcAft>
                    <a:spcPts val="1200"/>
                  </a:spcAft>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 000−</m:t>
                    </m:r>
                    <m:d>
                      <m:d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−400</m:t>
                        </m:r>
                      </m:e>
                    </m:d>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 000+400=2, 400</m:t>
                    </m:r>
                  </m:oMath>
                </a14:m>
                <a:r>
                  <a:rPr lang="en-US" sz="2400" dirty="0">
                    <a:latin typeface="Times New Roman" panose="02020603050405020304" pitchFamily="18" charset="0"/>
                    <a:cs typeface="Times New Roman" panose="02020603050405020304" pitchFamily="18" charset="0"/>
                  </a:rPr>
                  <a:t>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The change in internal energy of a closed system is  </a:t>
                </a:r>
                <a:r>
                  <a:rPr lang="en-US" sz="2400" b="1" dirty="0">
                    <a:solidFill>
                      <a:srgbClr val="7030A0"/>
                    </a:solidFill>
                    <a:latin typeface="Times New Roman" panose="02020603050405020304" pitchFamily="18" charset="0"/>
                    <a:cs typeface="Times New Roman" panose="02020603050405020304" pitchFamily="18" charset="0"/>
                  </a:rPr>
                  <a:t>2, 400 kJ/s </a:t>
                </a:r>
                <a:r>
                  <a:rPr lang="en-US" sz="2400" dirty="0">
                    <a:latin typeface="Times New Roman" panose="02020603050405020304" pitchFamily="18" charset="0"/>
                    <a:cs typeface="Times New Roman" panose="02020603050405020304" pitchFamily="18" charset="0"/>
                  </a:rPr>
                  <a:t>due to heat supply of 2, 000 kJ/s and work done by the surrounding on the system is 400 kJ/s</a:t>
                </a:r>
                <a:r>
                  <a:rPr lang="en-US" sz="2400" b="1" dirty="0">
                    <a:solidFill>
                      <a:srgbClr val="7030A0"/>
                    </a:solidFill>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887E10A1-6B38-18E6-98A3-9E7B0771D94D}"/>
                  </a:ext>
                </a:extLst>
              </p:cNvPr>
              <p:cNvSpPr>
                <a:spLocks noGrp="1" noRot="1" noChangeAspect="1" noMove="1" noResize="1" noEditPoints="1" noAdjustHandles="1" noChangeArrowheads="1" noChangeShapeType="1" noTextEdit="1"/>
              </p:cNvSpPr>
              <p:nvPr>
                <p:ph idx="1"/>
              </p:nvPr>
            </p:nvSpPr>
            <p:spPr>
              <a:xfrm>
                <a:off x="437321" y="950603"/>
                <a:ext cx="11539331" cy="4973116"/>
              </a:xfrm>
              <a:blipFill>
                <a:blip r:embed="rId4"/>
                <a:stretch>
                  <a:fillRect l="-845" r="-79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54B4391-79A6-F9D1-3AD7-79E0551B061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0235577-0392-33D6-5BB6-1BE4675D57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B8DB393-9B7D-0775-D160-9BA9018177E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68584578"/>
      </p:ext>
    </p:extLst>
  </p:cSld>
  <p:clrMapOvr>
    <a:masterClrMapping/>
  </p:clrMapOvr>
  <mc:AlternateContent xmlns:mc="http://schemas.openxmlformats.org/markup-compatibility/2006" xmlns:p14="http://schemas.microsoft.com/office/powerpoint/2010/main">
    <mc:Choice Requires="p14">
      <p:transition spd="slow" p14:dur="2000" advTm="71798"/>
    </mc:Choice>
    <mc:Fallback xmlns="">
      <p:transition spd="slow" advTm="717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00171-F9E5-45D8-8E54-C38F8C6CA4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E749B9-F176-F84D-A950-4A01BC078DB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0D79410-A7D7-8A0A-E074-55D0A20E6D8A}"/>
              </a:ext>
            </a:extLst>
          </p:cNvPr>
          <p:cNvSpPr>
            <a:spLocks noGrp="1"/>
          </p:cNvSpPr>
          <p:nvPr>
            <p:ph idx="1"/>
          </p:nvPr>
        </p:nvSpPr>
        <p:spPr>
          <a:xfrm>
            <a:off x="437321" y="858491"/>
            <a:ext cx="11290853" cy="5065227"/>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A closed system, heat is added to a system, Q = 500 kJ/s; work done by the system is positive, W = 100 kJ/s</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The change in internal energy,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U = ? </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There is no other heat source inside a closed system; there is no accelerating of a closed system; there is no heat loss due to a closed system material resistance, and there is no rising or falling of a closed system.</a:t>
            </a:r>
            <a:endParaRPr lang="en-US" sz="2400" b="1"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C159B43-D6ED-8445-485F-A075E5D7E1F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FC3A213-3AEC-547C-10AB-D879A5D880F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777C156-8ACB-CB09-ED22-24B42274C6E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92068402"/>
      </p:ext>
    </p:extLst>
  </p:cSld>
  <p:clrMapOvr>
    <a:masterClrMapping/>
  </p:clrMapOvr>
  <mc:AlternateContent xmlns:mc="http://schemas.openxmlformats.org/markup-compatibility/2006" xmlns:p14="http://schemas.microsoft.com/office/powerpoint/2010/main">
    <mc:Choice Requires="p14">
      <p:transition spd="slow" p14:dur="2000" advTm="61504"/>
    </mc:Choice>
    <mc:Fallback xmlns="">
      <p:transition spd="slow" advTm="6150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277B5-4D27-3072-4C7A-2F0E3B5E77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66237D-2416-611B-965E-BC2253BF216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EF832F9-98C0-E55E-94C0-E40C3A46B974}"/>
              </a:ext>
            </a:extLst>
          </p:cNvPr>
          <p:cNvSpPr>
            <a:spLocks noGrp="1"/>
          </p:cNvSpPr>
          <p:nvPr>
            <p:ph idx="1"/>
          </p:nvPr>
        </p:nvSpPr>
        <p:spPr>
          <a:xfrm>
            <a:off x="437321" y="1033669"/>
            <a:ext cx="11290853" cy="4890049"/>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 closed system of energy transfer is depicted in </a:t>
            </a:r>
            <a:r>
              <a:rPr lang="en-US" sz="2400" b="1" dirty="0">
                <a:latin typeface="Times New Roman" panose="02020603050405020304" pitchFamily="18" charset="0"/>
                <a:cs typeface="Times New Roman" panose="02020603050405020304" pitchFamily="18" charset="0"/>
              </a:rPr>
              <a:t>Figure 8.4.</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522D11A-CF49-E20D-AA69-9DC9EBED7EF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92F4038-8A0D-F941-8D82-526AF45BA85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9D40F28-F8F2-49BC-D7F0-A15282A2242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6CD1FA1B-7C96-5E3A-635C-F15C4214E664}"/>
              </a:ext>
            </a:extLst>
          </p:cNvPr>
          <p:cNvGrpSpPr/>
          <p:nvPr/>
        </p:nvGrpSpPr>
        <p:grpSpPr>
          <a:xfrm>
            <a:off x="2305878" y="2140396"/>
            <a:ext cx="3588025" cy="3012610"/>
            <a:chOff x="2305879" y="2147206"/>
            <a:chExt cx="3588025" cy="3012610"/>
          </a:xfrm>
        </p:grpSpPr>
        <p:grpSp>
          <p:nvGrpSpPr>
            <p:cNvPr id="8" name="Group 7">
              <a:extLst>
                <a:ext uri="{FF2B5EF4-FFF2-40B4-BE49-F238E27FC236}">
                  <a16:creationId xmlns:a16="http://schemas.microsoft.com/office/drawing/2014/main" id="{22E1D142-CF6A-AA49-99C1-33F2A4986CF2}"/>
                </a:ext>
              </a:extLst>
            </p:cNvPr>
            <p:cNvGrpSpPr/>
            <p:nvPr/>
          </p:nvGrpSpPr>
          <p:grpSpPr>
            <a:xfrm>
              <a:off x="2562637" y="2147206"/>
              <a:ext cx="3331267" cy="3012610"/>
              <a:chOff x="2562637" y="2147206"/>
              <a:chExt cx="3331267" cy="3012610"/>
            </a:xfrm>
          </p:grpSpPr>
          <p:grpSp>
            <p:nvGrpSpPr>
              <p:cNvPr id="10" name="Group 9">
                <a:extLst>
                  <a:ext uri="{FF2B5EF4-FFF2-40B4-BE49-F238E27FC236}">
                    <a16:creationId xmlns:a16="http://schemas.microsoft.com/office/drawing/2014/main" id="{C8D32040-0E0A-14F6-FE24-7DBCEAF264DB}"/>
                  </a:ext>
                </a:extLst>
              </p:cNvPr>
              <p:cNvGrpSpPr/>
              <p:nvPr/>
            </p:nvGrpSpPr>
            <p:grpSpPr>
              <a:xfrm>
                <a:off x="2562637" y="3967835"/>
                <a:ext cx="2392017" cy="1191981"/>
                <a:chOff x="2562637" y="3377373"/>
                <a:chExt cx="2392017" cy="1191981"/>
              </a:xfrm>
            </p:grpSpPr>
            <p:sp>
              <p:nvSpPr>
                <p:cNvPr id="14" name="TextBox 13">
                  <a:extLst>
                    <a:ext uri="{FF2B5EF4-FFF2-40B4-BE49-F238E27FC236}">
                      <a16:creationId xmlns:a16="http://schemas.microsoft.com/office/drawing/2014/main" id="{A7568C15-0E17-DD05-FE2B-6DD2E467D7E5}"/>
                    </a:ext>
                  </a:extLst>
                </p:cNvPr>
                <p:cNvSpPr txBox="1"/>
                <p:nvPr/>
              </p:nvSpPr>
              <p:spPr>
                <a:xfrm>
                  <a:off x="2562637" y="4107689"/>
                  <a:ext cx="239201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Q = 500 kJ/s</a:t>
                  </a:r>
                </a:p>
              </p:txBody>
            </p:sp>
            <p:cxnSp>
              <p:nvCxnSpPr>
                <p:cNvPr id="15" name="Straight Arrow Connector 14">
                  <a:extLst>
                    <a:ext uri="{FF2B5EF4-FFF2-40B4-BE49-F238E27FC236}">
                      <a16:creationId xmlns:a16="http://schemas.microsoft.com/office/drawing/2014/main" id="{3007F7E1-B36D-E1F8-34AE-691EE42DE0A1}"/>
                    </a:ext>
                  </a:extLst>
                </p:cNvPr>
                <p:cNvCxnSpPr>
                  <a:cxnSpLocks/>
                </p:cNvCxnSpPr>
                <p:nvPr/>
              </p:nvCxnSpPr>
              <p:spPr>
                <a:xfrm flipV="1">
                  <a:off x="3776865" y="3377373"/>
                  <a:ext cx="0" cy="64800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11" name="TextBox 10">
                <a:extLst>
                  <a:ext uri="{FF2B5EF4-FFF2-40B4-BE49-F238E27FC236}">
                    <a16:creationId xmlns:a16="http://schemas.microsoft.com/office/drawing/2014/main" id="{089D84DD-92AB-EF99-6BC9-9530207F4110}"/>
                  </a:ext>
                </a:extLst>
              </p:cNvPr>
              <p:cNvSpPr txBox="1"/>
              <p:nvPr/>
            </p:nvSpPr>
            <p:spPr>
              <a:xfrm>
                <a:off x="3949147" y="2147206"/>
                <a:ext cx="194475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 = 100 kJ/s</a:t>
                </a:r>
              </a:p>
            </p:txBody>
          </p:sp>
          <p:cxnSp>
            <p:nvCxnSpPr>
              <p:cNvPr id="12" name="Straight Arrow Connector 11">
                <a:extLst>
                  <a:ext uri="{FF2B5EF4-FFF2-40B4-BE49-F238E27FC236}">
                    <a16:creationId xmlns:a16="http://schemas.microsoft.com/office/drawing/2014/main" id="{86FB472A-3CE4-BB5D-8C58-0BB252E04B29}"/>
                  </a:ext>
                </a:extLst>
              </p:cNvPr>
              <p:cNvCxnSpPr>
                <a:cxnSpLocks/>
              </p:cNvCxnSpPr>
              <p:nvPr/>
            </p:nvCxnSpPr>
            <p:spPr>
              <a:xfrm flipV="1">
                <a:off x="3776865" y="2483527"/>
                <a:ext cx="0" cy="64800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9" name="Rectangle 8">
              <a:extLst>
                <a:ext uri="{FF2B5EF4-FFF2-40B4-BE49-F238E27FC236}">
                  <a16:creationId xmlns:a16="http://schemas.microsoft.com/office/drawing/2014/main" id="{0FD36A1C-1E0F-642B-D811-959289A9F5C0}"/>
                </a:ext>
              </a:extLst>
            </p:cNvPr>
            <p:cNvSpPr/>
            <p:nvPr/>
          </p:nvSpPr>
          <p:spPr>
            <a:xfrm>
              <a:off x="2305879" y="2805614"/>
              <a:ext cx="3110947" cy="1517894"/>
            </a:xfrm>
            <a:prstGeom prst="rect">
              <a:avLst/>
            </a:prstGeom>
            <a:noFill/>
            <a:ln w="25400">
              <a:solidFill>
                <a:srgbClr val="FF0000"/>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grpSp>
      <p:sp>
        <p:nvSpPr>
          <p:cNvPr id="21" name="TextBox 20">
            <a:extLst>
              <a:ext uri="{FF2B5EF4-FFF2-40B4-BE49-F238E27FC236}">
                <a16:creationId xmlns:a16="http://schemas.microsoft.com/office/drawing/2014/main" id="{F11384F3-569D-22FF-CB6F-43F8EEDC5FF1}"/>
              </a:ext>
            </a:extLst>
          </p:cNvPr>
          <p:cNvSpPr txBox="1"/>
          <p:nvPr/>
        </p:nvSpPr>
        <p:spPr>
          <a:xfrm>
            <a:off x="838199" y="5274620"/>
            <a:ext cx="8892210"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Figure 8.4  </a:t>
            </a:r>
            <a:r>
              <a:rPr lang="en-US" sz="2400" dirty="0">
                <a:latin typeface="Times New Roman" panose="02020603050405020304" pitchFamily="18" charset="0"/>
                <a:cs typeface="Times New Roman" panose="02020603050405020304" pitchFamily="18" charset="0"/>
              </a:rPr>
              <a:t>A closed system with energy transfer for </a:t>
            </a:r>
            <a:r>
              <a:rPr lang="en-US" sz="2400" b="1" dirty="0">
                <a:solidFill>
                  <a:srgbClr val="7030A0"/>
                </a:solidFill>
                <a:latin typeface="Times New Roman" panose="02020603050405020304" pitchFamily="18" charset="0"/>
                <a:cs typeface="Times New Roman" panose="02020603050405020304" pitchFamily="18" charset="0"/>
              </a:rPr>
              <a:t>activity 8.2 #Q</a:t>
            </a:r>
            <a:r>
              <a:rPr lang="en-US" sz="2400" b="1" baseline="-25000" dirty="0">
                <a:solidFill>
                  <a:srgbClr val="7030A0"/>
                </a:solidFill>
                <a:latin typeface="Times New Roman" panose="02020603050405020304" pitchFamily="18" charset="0"/>
                <a:cs typeface="Times New Roman" panose="02020603050405020304" pitchFamily="18" charset="0"/>
              </a:rPr>
              <a:t>2</a:t>
            </a:r>
          </a:p>
        </p:txBody>
      </p:sp>
      <p:sp>
        <p:nvSpPr>
          <p:cNvPr id="22" name="Flowchart: Magnetic Disk 21">
            <a:extLst>
              <a:ext uri="{FF2B5EF4-FFF2-40B4-BE49-F238E27FC236}">
                <a16:creationId xmlns:a16="http://schemas.microsoft.com/office/drawing/2014/main" id="{1842D641-AF39-AE6A-4ECD-6C4B471F2403}"/>
              </a:ext>
            </a:extLst>
          </p:cNvPr>
          <p:cNvSpPr/>
          <p:nvPr/>
        </p:nvSpPr>
        <p:spPr>
          <a:xfrm>
            <a:off x="3135791" y="3109551"/>
            <a:ext cx="1282147" cy="858284"/>
          </a:xfrm>
          <a:prstGeom prst="flowChartMagneticDisk">
            <a:avLst/>
          </a:prstGeom>
          <a:ln w="25400">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800" dirty="0">
                <a:latin typeface="Times New Roman" panose="02020603050405020304" pitchFamily="18" charset="0"/>
                <a:cs typeface="Times New Roman" panose="02020603050405020304" pitchFamily="18" charset="0"/>
                <a:sym typeface="Symbol" panose="05050102010706020507" pitchFamily="18" charset="2"/>
              </a:rPr>
              <a:t>U</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7106630"/>
      </p:ext>
    </p:extLst>
  </p:cSld>
  <p:clrMapOvr>
    <a:masterClrMapping/>
  </p:clrMapOvr>
  <mc:AlternateContent xmlns:mc="http://schemas.openxmlformats.org/markup-compatibility/2006" xmlns:p14="http://schemas.microsoft.com/office/powerpoint/2010/main">
    <mc:Choice Requires="p14">
      <p:transition spd="slow" p14:dur="2000" advTm="74515"/>
    </mc:Choice>
    <mc:Fallback xmlns="">
      <p:transition spd="slow" advTm="7451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F1F48-4938-4325-66B0-7CB83F3A64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C2971C-D1AA-70F4-08E6-0DF3FB9AFCF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1364D86-E100-B537-0442-EF861BB0ECEF}"/>
                  </a:ext>
                </a:extLst>
              </p:cNvPr>
              <p:cNvSpPr>
                <a:spLocks noGrp="1"/>
              </p:cNvSpPr>
              <p:nvPr>
                <p:ph idx="1"/>
              </p:nvPr>
            </p:nvSpPr>
            <p:spPr>
              <a:xfrm>
                <a:off x="437321" y="858491"/>
                <a:ext cx="11569149" cy="5152749"/>
              </a:xfrm>
            </p:spPr>
            <p:txBody>
              <a:bodyPr>
                <a:normAutofit fontScale="55000" lnSpcReduction="20000"/>
              </a:bodyPr>
              <a:lstStyle/>
              <a:p>
                <a:pPr algn="just">
                  <a:lnSpc>
                    <a:spcPct val="170000"/>
                  </a:lnSpc>
                  <a:spcBef>
                    <a:spcPts val="0"/>
                  </a:spcBef>
                  <a:spcAft>
                    <a:spcPts val="1200"/>
                  </a:spcAft>
                  <a:buNone/>
                </a:pPr>
                <a:r>
                  <a:rPr lang="en-US" sz="4400" dirty="0">
                    <a:latin typeface="Times New Roman" panose="02020603050405020304" pitchFamily="18" charset="0"/>
                    <a:cs typeface="Times New Roman" panose="02020603050405020304" pitchFamily="18" charset="0"/>
                  </a:rPr>
                  <a:t>To determine the change in internal energy for a closed system, you can use the first law of thermodynamics energy balance equation (8.5).</a:t>
                </a:r>
              </a:p>
              <a:p>
                <a:pPr algn="just">
                  <a:lnSpc>
                    <a:spcPct val="170000"/>
                  </a:lnSpc>
                  <a:spcBef>
                    <a:spcPts val="0"/>
                  </a:spcBef>
                  <a:spcAft>
                    <a:spcPts val="1200"/>
                  </a:spcAft>
                  <a:buNone/>
                </a:pPr>
                <a14:m>
                  <m:oMath xmlns:m="http://schemas.openxmlformats.org/officeDocument/2006/math">
                    <m:r>
                      <a:rPr lang="en-US" sz="4400" i="1">
                        <a:latin typeface="Cambria Math" panose="02040503050406030204" pitchFamily="18" charset="0"/>
                        <a:ea typeface="Cambria Math" panose="02040503050406030204" pitchFamily="18" charset="0"/>
                        <a:cs typeface="Times New Roman" panose="02020603050405020304" pitchFamily="18" charset="0"/>
                      </a:rPr>
                      <m:t>∆</m:t>
                    </m:r>
                    <m:r>
                      <a:rPr lang="en-US" sz="4400" i="1">
                        <a:latin typeface="Cambria Math" panose="02040503050406030204" pitchFamily="18" charset="0"/>
                        <a:ea typeface="Cambria Math" panose="02040503050406030204" pitchFamily="18" charset="0"/>
                        <a:cs typeface="Times New Roman" panose="02020603050405020304" pitchFamily="18" charset="0"/>
                      </a:rPr>
                      <m:t>𝑈</m:t>
                    </m:r>
                    <m:r>
                      <a:rPr lang="en-US" sz="4400" i="1">
                        <a:latin typeface="Cambria Math" panose="02040503050406030204" pitchFamily="18" charset="0"/>
                        <a:ea typeface="Cambria Math" panose="02040503050406030204" pitchFamily="18" charset="0"/>
                        <a:cs typeface="Times New Roman" panose="02020603050405020304" pitchFamily="18" charset="0"/>
                      </a:rPr>
                      <m:t>=</m:t>
                    </m:r>
                    <m:r>
                      <a:rPr lang="en-US" sz="4400" i="1">
                        <a:latin typeface="Cambria Math" panose="02040503050406030204" pitchFamily="18" charset="0"/>
                        <a:ea typeface="Cambria Math" panose="02040503050406030204" pitchFamily="18" charset="0"/>
                        <a:cs typeface="Times New Roman" panose="02020603050405020304" pitchFamily="18" charset="0"/>
                      </a:rPr>
                      <m:t>𝑄</m:t>
                    </m:r>
                    <m:r>
                      <a:rPr lang="en-US" sz="4400" i="1">
                        <a:latin typeface="Cambria Math" panose="02040503050406030204" pitchFamily="18" charset="0"/>
                        <a:ea typeface="Cambria Math" panose="02040503050406030204" pitchFamily="18" charset="0"/>
                        <a:cs typeface="Times New Roman" panose="02020603050405020304" pitchFamily="18" charset="0"/>
                      </a:rPr>
                      <m:t>−</m:t>
                    </m:r>
                    <m:r>
                      <a:rPr lang="en-US" sz="4400" i="1">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4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r>
                  <a:rPr lang="en-US" sz="4400" dirty="0">
                    <a:latin typeface="Times New Roman" panose="02020603050405020304" pitchFamily="18" charset="0"/>
                    <a:cs typeface="Times New Roman" panose="02020603050405020304" pitchFamily="18" charset="0"/>
                  </a:rPr>
                  <a:t>Where: ΔU  is the rate of  change in internal energy of a closed system (kJ/s), Q  is the rate of  heat added to a closed  system (kJ/s), and  W is the rate of work done by the system (kJ/s).</a:t>
                </a:r>
              </a:p>
              <a:p>
                <a:pPr algn="just">
                  <a:lnSpc>
                    <a:spcPct val="170000"/>
                  </a:lnSpc>
                  <a:spcBef>
                    <a:spcPts val="0"/>
                  </a:spcBef>
                  <a:spcAft>
                    <a:spcPts val="1200"/>
                  </a:spcAft>
                  <a:buNone/>
                </a:pPr>
                <a:r>
                  <a:rPr lang="en-US" sz="4400" dirty="0">
                    <a:latin typeface="Times New Roman" panose="02020603050405020304" pitchFamily="18" charset="0"/>
                    <a:cs typeface="Times New Roman" panose="02020603050405020304" pitchFamily="18" charset="0"/>
                  </a:rPr>
                  <a:t>In this case, since the work is done by the system, you consider it as positive. </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1364D86-E100-B537-0442-EF861BB0ECEF}"/>
                  </a:ext>
                </a:extLst>
              </p:cNvPr>
              <p:cNvSpPr>
                <a:spLocks noGrp="1" noRot="1" noChangeAspect="1" noMove="1" noResize="1" noEditPoints="1" noAdjustHandles="1" noChangeArrowheads="1" noChangeShapeType="1" noTextEdit="1"/>
              </p:cNvSpPr>
              <p:nvPr>
                <p:ph idx="1"/>
              </p:nvPr>
            </p:nvSpPr>
            <p:spPr>
              <a:xfrm>
                <a:off x="437321" y="858491"/>
                <a:ext cx="11569149" cy="5152749"/>
              </a:xfrm>
              <a:blipFill>
                <a:blip r:embed="rId4"/>
                <a:stretch>
                  <a:fillRect l="-843" r="-79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E6B805E-7DA6-C396-DD95-09DD868F719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1200DE9-6DC4-11AF-0047-C6A0557DD2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F80C030-4370-3273-4FC7-45E1B806CC9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11964741"/>
      </p:ext>
    </p:extLst>
  </p:cSld>
  <p:clrMapOvr>
    <a:masterClrMapping/>
  </p:clrMapOvr>
  <mc:AlternateContent xmlns:mc="http://schemas.openxmlformats.org/markup-compatibility/2006" xmlns:p14="http://schemas.microsoft.com/office/powerpoint/2010/main">
    <mc:Choice Requires="p14">
      <p:transition spd="slow" p14:dur="2000" advTm="44727"/>
    </mc:Choice>
    <mc:Fallback xmlns="">
      <p:transition spd="slow" advTm="4472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492B5-A320-4EB6-B433-7C0257771A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4359FF-2700-D6A8-B6B1-E609546152E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8547E2B-3C09-135F-4249-F18D6C101284}"/>
                  </a:ext>
                </a:extLst>
              </p:cNvPr>
              <p:cNvSpPr>
                <a:spLocks noGrp="1"/>
              </p:cNvSpPr>
              <p:nvPr>
                <p:ph idx="1"/>
              </p:nvPr>
            </p:nvSpPr>
            <p:spPr>
              <a:xfrm>
                <a:off x="437321" y="950603"/>
                <a:ext cx="11598966" cy="4973116"/>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Q = 500 kJ/s; W = 100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By substituting the given values into the first law of thermodynamics equation, you can get the change in internal energy as:</a:t>
                </a:r>
              </a:p>
              <a:p>
                <a:pPr algn="just">
                  <a:lnSpc>
                    <a:spcPct val="170000"/>
                  </a:lnSpc>
                  <a:spcBef>
                    <a:spcPts val="0"/>
                  </a:spcBef>
                  <a:spcAft>
                    <a:spcPts val="1200"/>
                  </a:spcAft>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r>
                      <a:rPr lang="en-US" sz="2400" i="1">
                        <a:latin typeface="Cambria Math" panose="02040503050406030204" pitchFamily="18" charset="0"/>
                        <a:ea typeface="Cambria Math" panose="02040503050406030204" pitchFamily="18" charset="0"/>
                        <a:cs typeface="Times New Roman" panose="02020603050405020304" pitchFamily="18" charset="0"/>
                      </a:rPr>
                      <m:t>=500−100= </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𝟒𝟎𝟎</m:t>
                    </m:r>
                  </m:oMath>
                </a14:m>
                <a:r>
                  <a:rPr lang="en-US" sz="2400" b="1" dirty="0">
                    <a:solidFill>
                      <a:srgbClr val="7030A0"/>
                    </a:solidFill>
                    <a:latin typeface="Times New Roman" panose="02020603050405020304" pitchFamily="18" charset="0"/>
                    <a:cs typeface="Times New Roman" panose="02020603050405020304" pitchFamily="18" charset="0"/>
                  </a:rPr>
                  <a:t>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The change in internal energy of a closed system is 400 kJ/s due to heat supply (Q = 500 kJ/s) and work done by the system (W = 100 kJ/s).</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08547E2B-3C09-135F-4249-F18D6C101284}"/>
                  </a:ext>
                </a:extLst>
              </p:cNvPr>
              <p:cNvSpPr>
                <a:spLocks noGrp="1" noRot="1" noChangeAspect="1" noMove="1" noResize="1" noEditPoints="1" noAdjustHandles="1" noChangeArrowheads="1" noChangeShapeType="1" noTextEdit="1"/>
              </p:cNvSpPr>
              <p:nvPr>
                <p:ph idx="1"/>
              </p:nvPr>
            </p:nvSpPr>
            <p:spPr>
              <a:xfrm>
                <a:off x="437321" y="950603"/>
                <a:ext cx="11598966" cy="4973116"/>
              </a:xfrm>
              <a:blipFill>
                <a:blip r:embed="rId2"/>
                <a:stretch>
                  <a:fillRect l="-841" r="-84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C481CB1-2599-4E2B-F82D-CF24EC7FA3B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0AEB120-3C4D-6F7D-C426-B1183A52C02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FB13A6E-816D-EB46-68FC-DB5F83A1837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3874076"/>
      </p:ext>
    </p:extLst>
  </p:cSld>
  <p:clrMapOvr>
    <a:masterClrMapping/>
  </p:clrMapOvr>
  <mc:AlternateContent xmlns:mc="http://schemas.openxmlformats.org/markup-compatibility/2006" xmlns:p14="http://schemas.microsoft.com/office/powerpoint/2010/main">
    <mc:Choice Requires="p14">
      <p:transition spd="slow" p14:dur="2000" advTm="58880"/>
    </mc:Choice>
    <mc:Fallback xmlns="">
      <p:transition spd="slow" advTm="5888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E0816-7418-E868-EDAF-C27C6EE783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949627-2446-B86D-96DC-E2B5600197A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C32D8B1-15E4-F219-10BE-0232CF152583}"/>
              </a:ext>
            </a:extLst>
          </p:cNvPr>
          <p:cNvSpPr>
            <a:spLocks noGrp="1"/>
          </p:cNvSpPr>
          <p:nvPr>
            <p:ph idx="1"/>
          </p:nvPr>
        </p:nvSpPr>
        <p:spPr>
          <a:xfrm>
            <a:off x="437321" y="950603"/>
            <a:ext cx="11439940" cy="4973116"/>
          </a:xfrm>
        </p:spPr>
        <p:txBody>
          <a:bodyPr>
            <a:normAutofit lnSpcReduction="10000"/>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Answer:</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A closed system, the change in internal energy,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U = 1, 000 kJ/s; work is done by the surrounding (work done by the system is negative, W = -200 kJ/s) </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The required  heat  to be supplied, </a:t>
            </a:r>
            <a:r>
              <a:rPr lang="en-US" sz="2400" dirty="0">
                <a:latin typeface="Times New Roman" panose="02020603050405020304" pitchFamily="18" charset="0"/>
                <a:cs typeface="Times New Roman" panose="02020603050405020304" pitchFamily="18" charset="0"/>
                <a:sym typeface="Symbol" panose="05050102010706020507" pitchFamily="18" charset="2"/>
              </a:rPr>
              <a:t>Q</a:t>
            </a:r>
            <a:r>
              <a:rPr lang="en-US" sz="2400" dirty="0">
                <a:latin typeface="Times New Roman" panose="02020603050405020304" pitchFamily="18" charset="0"/>
                <a:cs typeface="Times New Roman" panose="02020603050405020304" pitchFamily="18" charset="0"/>
              </a:rPr>
              <a:t>= ? </a:t>
            </a:r>
          </a:p>
          <a:p>
            <a:pPr algn="just">
              <a:lnSpc>
                <a:spcPct val="17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Assumptions: </a:t>
            </a:r>
            <a:r>
              <a:rPr lang="en-US" sz="2400" dirty="0">
                <a:latin typeface="Times New Roman" panose="02020603050405020304" pitchFamily="18" charset="0"/>
                <a:cs typeface="Times New Roman" panose="02020603050405020304" pitchFamily="18" charset="0"/>
              </a:rPr>
              <a:t>There is no other heat source inside a closed system; there is no accelerating of a closed system; there is no heat loss due to a closed system material resistance, and there is no rising or falling of a closed system.</a:t>
            </a:r>
            <a:endParaRPr lang="en-US" sz="2400" dirty="0">
              <a:solidFill>
                <a:srgbClr val="7030A0"/>
              </a:solidFill>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solidFill>
                <a:srgbClr val="7030A0"/>
              </a:solidFill>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A6FA4CD-87E7-CA29-38F6-66647CAF981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FB1388B-7664-A9FF-BF7B-F02A4ACD824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CB820D8-1A7A-ED06-0734-162914967BC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061082"/>
      </p:ext>
    </p:extLst>
  </p:cSld>
  <p:clrMapOvr>
    <a:masterClrMapping/>
  </p:clrMapOvr>
  <mc:AlternateContent xmlns:mc="http://schemas.openxmlformats.org/markup-compatibility/2006" xmlns:p14="http://schemas.microsoft.com/office/powerpoint/2010/main">
    <mc:Choice Requires="p14">
      <p:transition spd="slow" p14:dur="2000" advTm="66410"/>
    </mc:Choice>
    <mc:Fallback xmlns="">
      <p:transition spd="slow" advTm="6641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F5D00-39F9-4427-CB7F-78FAA478FF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0B0422-E34A-1412-F5BE-CAF1050A44CC}"/>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F586B48-009C-34FD-62B5-9F6D4F1A4A6D}"/>
              </a:ext>
            </a:extLst>
          </p:cNvPr>
          <p:cNvSpPr>
            <a:spLocks noGrp="1"/>
          </p:cNvSpPr>
          <p:nvPr>
            <p:ph idx="1"/>
          </p:nvPr>
        </p:nvSpPr>
        <p:spPr>
          <a:xfrm>
            <a:off x="437321" y="1033669"/>
            <a:ext cx="11400183" cy="4890049"/>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 closed system of energy transfer across system boundary  is shown in </a:t>
            </a:r>
            <a:r>
              <a:rPr lang="en-US" sz="2400" b="1" dirty="0">
                <a:latin typeface="Times New Roman" panose="02020603050405020304" pitchFamily="18" charset="0"/>
                <a:cs typeface="Times New Roman" panose="02020603050405020304" pitchFamily="18" charset="0"/>
              </a:rPr>
              <a:t>Figure 8.5.</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6D4D14F-46F9-61D5-247F-73E59875877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6F31E30-E74D-A2FE-E8EB-8D156126B38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CE7C822-3167-0152-85B1-E4151859F8C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C75FF6EA-2D17-2654-09DF-2C009CF6EEEF}"/>
              </a:ext>
            </a:extLst>
          </p:cNvPr>
          <p:cNvGrpSpPr/>
          <p:nvPr/>
        </p:nvGrpSpPr>
        <p:grpSpPr>
          <a:xfrm>
            <a:off x="2305878" y="1884181"/>
            <a:ext cx="4181039" cy="3228930"/>
            <a:chOff x="2305879" y="1890991"/>
            <a:chExt cx="4181039" cy="3228930"/>
          </a:xfrm>
        </p:grpSpPr>
        <p:grpSp>
          <p:nvGrpSpPr>
            <p:cNvPr id="8" name="Group 7">
              <a:extLst>
                <a:ext uri="{FF2B5EF4-FFF2-40B4-BE49-F238E27FC236}">
                  <a16:creationId xmlns:a16="http://schemas.microsoft.com/office/drawing/2014/main" id="{03F44C5A-F909-DEB7-571A-BC01AE52ECCA}"/>
                </a:ext>
              </a:extLst>
            </p:cNvPr>
            <p:cNvGrpSpPr/>
            <p:nvPr/>
          </p:nvGrpSpPr>
          <p:grpSpPr>
            <a:xfrm>
              <a:off x="3935896" y="1890991"/>
              <a:ext cx="2551022" cy="3228930"/>
              <a:chOff x="3935896" y="1890991"/>
              <a:chExt cx="2551022" cy="3228930"/>
            </a:xfrm>
          </p:grpSpPr>
          <p:grpSp>
            <p:nvGrpSpPr>
              <p:cNvPr id="10" name="Group 9">
                <a:extLst>
                  <a:ext uri="{FF2B5EF4-FFF2-40B4-BE49-F238E27FC236}">
                    <a16:creationId xmlns:a16="http://schemas.microsoft.com/office/drawing/2014/main" id="{2285D906-DFE5-A616-B1B1-3DD78C3D4634}"/>
                  </a:ext>
                </a:extLst>
              </p:cNvPr>
              <p:cNvGrpSpPr/>
              <p:nvPr/>
            </p:nvGrpSpPr>
            <p:grpSpPr>
              <a:xfrm>
                <a:off x="3935896" y="4374151"/>
                <a:ext cx="2438399" cy="745770"/>
                <a:chOff x="3935896" y="3783689"/>
                <a:chExt cx="2438399" cy="745770"/>
              </a:xfrm>
            </p:grpSpPr>
            <p:sp>
              <p:nvSpPr>
                <p:cNvPr id="14" name="TextBox 13">
                  <a:extLst>
                    <a:ext uri="{FF2B5EF4-FFF2-40B4-BE49-F238E27FC236}">
                      <a16:creationId xmlns:a16="http://schemas.microsoft.com/office/drawing/2014/main" id="{9B8908FF-53BB-3618-C324-9E7B046800F4}"/>
                    </a:ext>
                  </a:extLst>
                </p:cNvPr>
                <p:cNvSpPr txBox="1"/>
                <p:nvPr/>
              </p:nvSpPr>
              <p:spPr>
                <a:xfrm>
                  <a:off x="3982278" y="4067794"/>
                  <a:ext cx="239201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Q = </a:t>
                  </a:r>
                  <a:r>
                    <a:rPr lang="en-US" sz="2400" dirty="0">
                      <a:solidFill>
                        <a:prstClr val="black"/>
                      </a:solidFill>
                      <a:latin typeface="Times New Roman" panose="02020603050405020304" pitchFamily="18" charset="0"/>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15" name="Straight Arrow Connector 14">
                  <a:extLst>
                    <a:ext uri="{FF2B5EF4-FFF2-40B4-BE49-F238E27FC236}">
                      <a16:creationId xmlns:a16="http://schemas.microsoft.com/office/drawing/2014/main" id="{38BD426C-AA7D-2C22-F2DD-F02B8C203746}"/>
                    </a:ext>
                  </a:extLst>
                </p:cNvPr>
                <p:cNvCxnSpPr>
                  <a:cxnSpLocks/>
                </p:cNvCxnSpPr>
                <p:nvPr/>
              </p:nvCxnSpPr>
              <p:spPr>
                <a:xfrm flipV="1">
                  <a:off x="3935896" y="3783689"/>
                  <a:ext cx="0" cy="648000"/>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11" name="TextBox 10">
                <a:extLst>
                  <a:ext uri="{FF2B5EF4-FFF2-40B4-BE49-F238E27FC236}">
                    <a16:creationId xmlns:a16="http://schemas.microsoft.com/office/drawing/2014/main" id="{BEAF6B6D-E18B-5D94-9DF0-F38002D95E5D}"/>
                  </a:ext>
                </a:extLst>
              </p:cNvPr>
              <p:cNvSpPr txBox="1"/>
              <p:nvPr/>
            </p:nvSpPr>
            <p:spPr>
              <a:xfrm>
                <a:off x="4542161" y="1890991"/>
                <a:ext cx="194475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 = -200 kJ/s</a:t>
                </a:r>
              </a:p>
            </p:txBody>
          </p:sp>
          <p:cxnSp>
            <p:nvCxnSpPr>
              <p:cNvPr id="12" name="Straight Arrow Connector 11">
                <a:extLst>
                  <a:ext uri="{FF2B5EF4-FFF2-40B4-BE49-F238E27FC236}">
                    <a16:creationId xmlns:a16="http://schemas.microsoft.com/office/drawing/2014/main" id="{4159A178-CF5B-D735-D349-91815420FA49}"/>
                  </a:ext>
                </a:extLst>
              </p:cNvPr>
              <p:cNvCxnSpPr>
                <a:cxnSpLocks/>
              </p:cNvCxnSpPr>
              <p:nvPr/>
            </p:nvCxnSpPr>
            <p:spPr>
              <a:xfrm>
                <a:off x="3982278" y="1890991"/>
                <a:ext cx="0" cy="646261"/>
              </a:xfrm>
              <a:prstGeom prst="straightConnector1">
                <a:avLst/>
              </a:prstGeom>
              <a:ln w="25400">
                <a:tailEnd type="triangle"/>
              </a:ln>
            </p:spPr>
            <p:style>
              <a:lnRef idx="3">
                <a:schemeClr val="dk1"/>
              </a:lnRef>
              <a:fillRef idx="0">
                <a:schemeClr val="dk1"/>
              </a:fillRef>
              <a:effectRef idx="2">
                <a:schemeClr val="dk1"/>
              </a:effectRef>
              <a:fontRef idx="minor">
                <a:schemeClr val="tx1"/>
              </a:fontRef>
            </p:style>
          </p:cxnSp>
        </p:grpSp>
        <p:sp>
          <p:nvSpPr>
            <p:cNvPr id="9" name="Rectangle 8">
              <a:extLst>
                <a:ext uri="{FF2B5EF4-FFF2-40B4-BE49-F238E27FC236}">
                  <a16:creationId xmlns:a16="http://schemas.microsoft.com/office/drawing/2014/main" id="{0C2EE7AE-8079-C916-A9A2-4292F9E92EFE}"/>
                </a:ext>
              </a:extLst>
            </p:cNvPr>
            <p:cNvSpPr/>
            <p:nvPr/>
          </p:nvSpPr>
          <p:spPr>
            <a:xfrm>
              <a:off x="2305879" y="2362385"/>
              <a:ext cx="3110947" cy="2335766"/>
            </a:xfrm>
            <a:prstGeom prst="rect">
              <a:avLst/>
            </a:prstGeom>
            <a:noFill/>
            <a:ln w="25400">
              <a:solidFill>
                <a:srgbClr val="FF0000"/>
              </a:solidFill>
              <a:prstDash val="sysDot"/>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21" name="TextBox 20">
            <a:extLst>
              <a:ext uri="{FF2B5EF4-FFF2-40B4-BE49-F238E27FC236}">
                <a16:creationId xmlns:a16="http://schemas.microsoft.com/office/drawing/2014/main" id="{6F1431F5-35BF-C5B7-73B5-2E6FECF04FA1}"/>
              </a:ext>
            </a:extLst>
          </p:cNvPr>
          <p:cNvSpPr txBox="1"/>
          <p:nvPr/>
        </p:nvSpPr>
        <p:spPr>
          <a:xfrm>
            <a:off x="838199" y="5274620"/>
            <a:ext cx="889221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8.5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closed system with  energy transfer for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activity 8.2 #Q</a:t>
            </a:r>
            <a:r>
              <a:rPr lang="en-US" sz="2400" b="1" baseline="-25000" dirty="0">
                <a:solidFill>
                  <a:srgbClr val="7030A0"/>
                </a:solidFill>
                <a:latin typeface="Times New Roman" panose="02020603050405020304" pitchFamily="18" charset="0"/>
                <a:cs typeface="Times New Roman" panose="02020603050405020304" pitchFamily="18" charset="0"/>
              </a:rPr>
              <a:t>3</a:t>
            </a:r>
            <a:endPar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sp>
        <p:nvSpPr>
          <p:cNvPr id="22" name="Flowchart: Magnetic Disk 21">
            <a:extLst>
              <a:ext uri="{FF2B5EF4-FFF2-40B4-BE49-F238E27FC236}">
                <a16:creationId xmlns:a16="http://schemas.microsoft.com/office/drawing/2014/main" id="{2BE2A9FB-3DA3-E623-1760-EBF984C8EF20}"/>
              </a:ext>
            </a:extLst>
          </p:cNvPr>
          <p:cNvSpPr/>
          <p:nvPr/>
        </p:nvSpPr>
        <p:spPr>
          <a:xfrm>
            <a:off x="2693505" y="2530442"/>
            <a:ext cx="2484781" cy="1836753"/>
          </a:xfrm>
          <a:prstGeom prst="flowChartMagneticDisk">
            <a:avLst/>
          </a:prstGeom>
          <a:ln w="25400">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Symbol" panose="05050102010706020507" pitchFamily="18" charset="2"/>
              </a:rPr>
              <a:t>U = 1,000 kJ/s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1100375"/>
      </p:ext>
    </p:extLst>
  </p:cSld>
  <p:clrMapOvr>
    <a:masterClrMapping/>
  </p:clrMapOvr>
  <mc:AlternateContent xmlns:mc="http://schemas.openxmlformats.org/markup-compatibility/2006" xmlns:p14="http://schemas.microsoft.com/office/powerpoint/2010/main">
    <mc:Choice Requires="p14">
      <p:transition spd="slow" p14:dur="2000" advTm="66728"/>
    </mc:Choice>
    <mc:Fallback xmlns="">
      <p:transition spd="slow" advTm="66728"/>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12AE3-0BF6-6C27-A2C7-26A2111711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BC2B6A-5C06-8ED8-3150-45C30EAC10A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271EE44-684D-95E3-5E31-B8167F927D8F}"/>
                  </a:ext>
                </a:extLst>
              </p:cNvPr>
              <p:cNvSpPr>
                <a:spLocks noGrp="1"/>
              </p:cNvSpPr>
              <p:nvPr>
                <p:ph idx="1"/>
              </p:nvPr>
            </p:nvSpPr>
            <p:spPr>
              <a:xfrm>
                <a:off x="178904" y="858491"/>
                <a:ext cx="11549271" cy="5065228"/>
              </a:xfrm>
            </p:spPr>
            <p:txBody>
              <a:bodyPr>
                <a:normAutofit/>
              </a:bodyPr>
              <a:lstStyle/>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To determine the required heat energy supply to a closed system, you can use the first law of thermodynamics energy balance equation (8.5).</a:t>
                </a:r>
              </a:p>
              <a:p>
                <a:pPr algn="just">
                  <a:lnSpc>
                    <a:spcPct val="170000"/>
                  </a:lnSpc>
                  <a:spcBef>
                    <a:spcPts val="0"/>
                  </a:spcBef>
                  <a:spcAft>
                    <a:spcPts val="1200"/>
                  </a:spcAft>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Δ U  is the rate of change in internal energy of a closed system (kJ/s), Q  is the rate of heat added to a closed  system (kJ/s), and W is the rate of work done by the system (kJ/s).</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In this occasion, since work is done by the surrounding, you consider it as negative for  work done by the system. </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271EE44-684D-95E3-5E31-B8167F927D8F}"/>
                  </a:ext>
                </a:extLst>
              </p:cNvPr>
              <p:cNvSpPr>
                <a:spLocks noGrp="1" noRot="1" noChangeAspect="1" noMove="1" noResize="1" noEditPoints="1" noAdjustHandles="1" noChangeArrowheads="1" noChangeShapeType="1" noTextEdit="1"/>
              </p:cNvSpPr>
              <p:nvPr>
                <p:ph idx="1"/>
              </p:nvPr>
            </p:nvSpPr>
            <p:spPr>
              <a:xfrm>
                <a:off x="178904" y="858491"/>
                <a:ext cx="11549271" cy="5065228"/>
              </a:xfrm>
              <a:blipFill>
                <a:blip r:embed="rId4"/>
                <a:stretch>
                  <a:fillRect l="-792" r="-79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7C5B845-FE9F-4467-706A-F7146390620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3AEFEA3-62BA-5906-4E85-73DAEE70509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484A2D2-7809-A57B-20FB-EFA157B8383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58747421"/>
      </p:ext>
    </p:extLst>
  </p:cSld>
  <p:clrMapOvr>
    <a:masterClrMapping/>
  </p:clrMapOvr>
  <mc:AlternateContent xmlns:mc="http://schemas.openxmlformats.org/markup-compatibility/2006" xmlns:p14="http://schemas.microsoft.com/office/powerpoint/2010/main">
    <mc:Choice Requires="p14">
      <p:transition spd="slow" p14:dur="2000" advTm="45371"/>
    </mc:Choice>
    <mc:Fallback xmlns="">
      <p:transition spd="slow" advTm="4537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8DB57-B662-C5E6-9D5C-71E43C69E2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746650-5BBB-B5A5-435E-BC91FC7F92E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5BBD0B3-7CAD-54AE-AC14-18E170791CC0}"/>
                  </a:ext>
                </a:extLst>
              </p:cNvPr>
              <p:cNvSpPr>
                <a:spLocks noGrp="1"/>
              </p:cNvSpPr>
              <p:nvPr>
                <p:ph idx="1"/>
              </p:nvPr>
            </p:nvSpPr>
            <p:spPr>
              <a:xfrm>
                <a:off x="188843" y="934281"/>
                <a:ext cx="11827566" cy="4989438"/>
              </a:xfrm>
            </p:spPr>
            <p:txBody>
              <a:bodyPr>
                <a:normAutofit fontScale="70000" lnSpcReduction="20000"/>
              </a:bodyPr>
              <a:lstStyle/>
              <a:p>
                <a:pPr algn="just">
                  <a:lnSpc>
                    <a:spcPct val="170000"/>
                  </a:lnSpc>
                  <a:spcBef>
                    <a:spcPts val="0"/>
                  </a:spcBef>
                  <a:spcAft>
                    <a:spcPts val="1200"/>
                  </a:spcAft>
                  <a:buNone/>
                </a:pPr>
                <a:r>
                  <a:rPr lang="en-US" sz="3400" dirty="0">
                    <a:latin typeface="Times New Roman" panose="02020603050405020304" pitchFamily="18" charset="0"/>
                    <a:cs typeface="Times New Roman" panose="02020603050405020304" pitchFamily="18" charset="0"/>
                  </a:rPr>
                  <a:t> </a:t>
                </a:r>
                <a:r>
                  <a:rPr lang="en-US" sz="3400" dirty="0">
                    <a:latin typeface="Times New Roman" panose="02020603050405020304" pitchFamily="18" charset="0"/>
                    <a:cs typeface="Times New Roman" panose="02020603050405020304" pitchFamily="18" charset="0"/>
                    <a:sym typeface="Symbol" panose="05050102010706020507" pitchFamily="18" charset="2"/>
                  </a:rPr>
                  <a:t>U</a:t>
                </a:r>
                <a:r>
                  <a:rPr lang="en-US" sz="3400" dirty="0">
                    <a:latin typeface="Times New Roman" panose="02020603050405020304" pitchFamily="18" charset="0"/>
                    <a:cs typeface="Times New Roman" panose="02020603050405020304" pitchFamily="18" charset="0"/>
                  </a:rPr>
                  <a:t> = 1, 000 kJ/s; W = -200 kJ/s</a:t>
                </a:r>
              </a:p>
              <a:p>
                <a:pPr algn="just">
                  <a:lnSpc>
                    <a:spcPct val="170000"/>
                  </a:lnSpc>
                  <a:spcBef>
                    <a:spcPts val="0"/>
                  </a:spcBef>
                  <a:spcAft>
                    <a:spcPts val="1200"/>
                  </a:spcAft>
                  <a:buNone/>
                </a:pPr>
                <a:r>
                  <a:rPr lang="en-US" sz="3400" dirty="0">
                    <a:latin typeface="Times New Roman" panose="02020603050405020304" pitchFamily="18" charset="0"/>
                    <a:cs typeface="Times New Roman" panose="02020603050405020304" pitchFamily="18" charset="0"/>
                  </a:rPr>
                  <a:t>By substituting the given values into the first law of thermodynamics equation, you can get the heat supply as:</a:t>
                </a:r>
              </a:p>
              <a:p>
                <a:pPr algn="just">
                  <a:lnSpc>
                    <a:spcPct val="170000"/>
                  </a:lnSpc>
                  <a:spcBef>
                    <a:spcPts val="0"/>
                  </a:spcBef>
                  <a:spcAft>
                    <a:spcPts val="1200"/>
                  </a:spcAft>
                  <a:buNone/>
                </a:pPr>
                <a:r>
                  <a:rPr lang="en-US" sz="3400" dirty="0">
                    <a:latin typeface="Times New Roman" panose="02020603050405020304" pitchFamily="18" charset="0"/>
                    <a:cs typeface="Times New Roman" panose="02020603050405020304" pitchFamily="18" charset="0"/>
                  </a:rPr>
                  <a:t> </a:t>
                </a:r>
                <a14:m>
                  <m:oMath xmlns:m="http://schemas.openxmlformats.org/officeDocument/2006/math">
                    <m:r>
                      <a:rPr lang="en-US" sz="3400" i="1">
                        <a:latin typeface="Cambria Math" panose="02040503050406030204" pitchFamily="18" charset="0"/>
                        <a:ea typeface="Cambria Math" panose="02040503050406030204" pitchFamily="18" charset="0"/>
                        <a:cs typeface="Times New Roman" panose="02020603050405020304" pitchFamily="18" charset="0"/>
                      </a:rPr>
                      <m:t>∆</m:t>
                    </m:r>
                    <m:r>
                      <a:rPr lang="en-US" sz="3400" i="1">
                        <a:latin typeface="Cambria Math" panose="02040503050406030204" pitchFamily="18" charset="0"/>
                        <a:ea typeface="Cambria Math" panose="02040503050406030204" pitchFamily="18" charset="0"/>
                        <a:cs typeface="Times New Roman" panose="02020603050405020304" pitchFamily="18" charset="0"/>
                      </a:rPr>
                      <m:t>𝑈</m:t>
                    </m:r>
                    <m:r>
                      <a:rPr lang="en-US" sz="3400" i="1">
                        <a:latin typeface="Cambria Math" panose="02040503050406030204" pitchFamily="18" charset="0"/>
                        <a:ea typeface="Cambria Math" panose="02040503050406030204" pitchFamily="18" charset="0"/>
                        <a:cs typeface="Times New Roman" panose="02020603050405020304" pitchFamily="18" charset="0"/>
                      </a:rPr>
                      <m:t>=</m:t>
                    </m:r>
                    <m:r>
                      <a:rPr lang="en-US" sz="3400" i="1">
                        <a:latin typeface="Cambria Math" panose="02040503050406030204" pitchFamily="18" charset="0"/>
                        <a:ea typeface="Cambria Math" panose="02040503050406030204" pitchFamily="18" charset="0"/>
                        <a:cs typeface="Times New Roman" panose="02020603050405020304" pitchFamily="18" charset="0"/>
                      </a:rPr>
                      <m:t>𝑄</m:t>
                    </m:r>
                    <m:r>
                      <a:rPr lang="en-US" sz="3400" i="1">
                        <a:latin typeface="Cambria Math" panose="02040503050406030204" pitchFamily="18" charset="0"/>
                        <a:ea typeface="Cambria Math" panose="02040503050406030204" pitchFamily="18" charset="0"/>
                        <a:cs typeface="Times New Roman" panose="02020603050405020304" pitchFamily="18" charset="0"/>
                      </a:rPr>
                      <m:t>−</m:t>
                    </m:r>
                    <m:r>
                      <a:rPr lang="en-US" sz="3400" i="1">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3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14:m>
                  <m:oMath xmlns:m="http://schemas.openxmlformats.org/officeDocument/2006/math">
                    <m:r>
                      <a:rPr lang="en-US" sz="3400" b="0" i="1" smtClean="0">
                        <a:latin typeface="Cambria Math" panose="02040503050406030204" pitchFamily="18" charset="0"/>
                        <a:ea typeface="Cambria Math" panose="02040503050406030204" pitchFamily="18" charset="0"/>
                        <a:cs typeface="Times New Roman" panose="02020603050405020304" pitchFamily="18" charset="0"/>
                      </a:rPr>
                      <m:t>𝑄</m:t>
                    </m:r>
                    <m:r>
                      <a:rPr lang="en-US" sz="3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34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𝑈</m:t>
                    </m:r>
                    <m:r>
                      <a:rPr lang="en-US" sz="3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3400" i="1">
                        <a:latin typeface="Cambria Math" panose="02040503050406030204" pitchFamily="18" charset="0"/>
                        <a:ea typeface="Cambria Math" panose="02040503050406030204" pitchFamily="18" charset="0"/>
                        <a:cs typeface="Times New Roman" panose="02020603050405020304" pitchFamily="18" charset="0"/>
                      </a:rPr>
                      <m:t>𝑊</m:t>
                    </m:r>
                    <m:r>
                      <a:rPr lang="en-US" sz="3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3400" i="1">
                        <a:latin typeface="Cambria Math" panose="02040503050406030204" pitchFamily="18" charset="0"/>
                        <a:ea typeface="Cambria Math" panose="02040503050406030204" pitchFamily="18" charset="0"/>
                        <a:cs typeface="Times New Roman" panose="02020603050405020304" pitchFamily="18" charset="0"/>
                      </a:rPr>
                      <m:t>1, 000+</m:t>
                    </m:r>
                    <m:d>
                      <m:dPr>
                        <m:ctrlPr>
                          <a:rPr lang="en-US" sz="3400" i="1">
                            <a:latin typeface="Cambria Math" panose="02040503050406030204" pitchFamily="18" charset="0"/>
                            <a:ea typeface="Cambria Math" panose="02040503050406030204" pitchFamily="18" charset="0"/>
                            <a:cs typeface="Times New Roman" panose="02020603050405020304" pitchFamily="18" charset="0"/>
                          </a:rPr>
                        </m:ctrlPr>
                      </m:dPr>
                      <m:e>
                        <m:r>
                          <a:rPr lang="en-US" sz="3400" i="1">
                            <a:latin typeface="Cambria Math" panose="02040503050406030204" pitchFamily="18" charset="0"/>
                            <a:ea typeface="Cambria Math" panose="02040503050406030204" pitchFamily="18" charset="0"/>
                            <a:cs typeface="Times New Roman" panose="02020603050405020304" pitchFamily="18" charset="0"/>
                          </a:rPr>
                          <m:t>−200</m:t>
                        </m:r>
                      </m:e>
                    </m:d>
                    <m:r>
                      <a:rPr lang="en-US" sz="3400" i="1">
                        <a:latin typeface="Cambria Math" panose="02040503050406030204" pitchFamily="18" charset="0"/>
                        <a:ea typeface="Cambria Math" panose="02040503050406030204" pitchFamily="18" charset="0"/>
                        <a:cs typeface="Times New Roman" panose="02020603050405020304" pitchFamily="18" charset="0"/>
                      </a:rPr>
                      <m:t>=</m:t>
                    </m:r>
                    <m:r>
                      <a:rPr lang="en-US" sz="3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𝟖𝟎𝟎</m:t>
                    </m:r>
                  </m:oMath>
                </a14:m>
                <a:r>
                  <a:rPr lang="en-US" sz="3400" b="1" dirty="0">
                    <a:solidFill>
                      <a:srgbClr val="7030A0"/>
                    </a:solidFill>
                    <a:latin typeface="Times New Roman" panose="02020603050405020304" pitchFamily="18" charset="0"/>
                    <a:cs typeface="Times New Roman" panose="02020603050405020304" pitchFamily="18" charset="0"/>
                  </a:rPr>
                  <a:t> kJ/s</a:t>
                </a:r>
              </a:p>
              <a:p>
                <a:pPr algn="just">
                  <a:lnSpc>
                    <a:spcPct val="170000"/>
                  </a:lnSpc>
                  <a:spcBef>
                    <a:spcPts val="0"/>
                  </a:spcBef>
                  <a:spcAft>
                    <a:spcPts val="1200"/>
                  </a:spcAft>
                  <a:buNone/>
                </a:pPr>
                <a:r>
                  <a:rPr lang="en-US" sz="3400" dirty="0">
                    <a:latin typeface="Times New Roman" panose="02020603050405020304" pitchFamily="18" charset="0"/>
                    <a:cs typeface="Times New Roman" panose="02020603050405020304" pitchFamily="18" charset="0"/>
                  </a:rPr>
                  <a:t>The required heat supply for a closed system is 800 kJ/s, and work done by the surroundings  is 200 kJ/s to bring the change in internal energy is 1, 000 kJ/s.</a:t>
                </a: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85BBD0B3-7CAD-54AE-AC14-18E170791CC0}"/>
                  </a:ext>
                </a:extLst>
              </p:cNvPr>
              <p:cNvSpPr>
                <a:spLocks noGrp="1" noRot="1" noChangeAspect="1" noMove="1" noResize="1" noEditPoints="1" noAdjustHandles="1" noChangeArrowheads="1" noChangeShapeType="1" noTextEdit="1"/>
              </p:cNvSpPr>
              <p:nvPr>
                <p:ph idx="1"/>
              </p:nvPr>
            </p:nvSpPr>
            <p:spPr>
              <a:xfrm>
                <a:off x="188843" y="934281"/>
                <a:ext cx="11827566" cy="4989438"/>
              </a:xfrm>
              <a:blipFill>
                <a:blip r:embed="rId2"/>
                <a:stretch>
                  <a:fillRect l="-825" r="-77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63669E9-8942-0AA8-572E-83D4DE099AC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E5103DE-4998-FE16-E27F-D9C0F6B2447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B78BF5A-8968-0676-B230-852B4BB219D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41581332"/>
      </p:ext>
    </p:extLst>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ABCAC-B816-3A47-2889-B54E198520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1C5056-A5A1-34C0-939A-53307472625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A156CB5-9399-9F12-FE24-CEC147AD6420}"/>
              </a:ext>
            </a:extLst>
          </p:cNvPr>
          <p:cNvSpPr>
            <a:spLocks noGrp="1"/>
          </p:cNvSpPr>
          <p:nvPr>
            <p:ph idx="1"/>
          </p:nvPr>
        </p:nvSpPr>
        <p:spPr>
          <a:xfrm>
            <a:off x="288235" y="858491"/>
            <a:ext cx="11579087" cy="5065228"/>
          </a:xfrm>
        </p:spPr>
        <p:txBody>
          <a:bodyPr>
            <a:normAutofit/>
          </a:bodyPr>
          <a:lstStyle/>
          <a:p>
            <a:pPr algn="just">
              <a:lnSpc>
                <a:spcPct val="16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4</a:t>
            </a:r>
            <a:r>
              <a:rPr lang="en-US" sz="2400" b="1" dirty="0">
                <a:solidFill>
                  <a:srgbClr val="7030A0"/>
                </a:solidFill>
                <a:latin typeface="Times New Roman" panose="02020603050405020304" pitchFamily="18" charset="0"/>
                <a:cs typeface="Times New Roman" panose="02020603050405020304" pitchFamily="18" charset="0"/>
              </a:rPr>
              <a:t>, Answer:</a:t>
            </a:r>
          </a:p>
          <a:p>
            <a:pPr algn="just">
              <a:lnSpc>
                <a:spcPct val="160000"/>
              </a:lnSpc>
              <a:spcBef>
                <a:spcPts val="0"/>
              </a:spcBef>
              <a:spcAft>
                <a:spcPts val="1200"/>
              </a:spcAft>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A closed system has two stages: first stage and second stage.</a:t>
            </a:r>
          </a:p>
          <a:p>
            <a:pPr algn="just">
              <a:lnSpc>
                <a:spcPct val="16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a:t>
            </a:r>
            <a:r>
              <a:rPr lang="en-US" sz="2400" b="1" dirty="0">
                <a:solidFill>
                  <a:srgbClr val="7030A0"/>
                </a:solidFill>
                <a:latin typeface="Times New Roman" panose="02020603050405020304" pitchFamily="18" charset="0"/>
                <a:cs typeface="Times New Roman" panose="02020603050405020304" pitchFamily="18" charset="0"/>
              </a:rPr>
              <a:t>first stage </a:t>
            </a:r>
            <a:r>
              <a:rPr lang="en-US" sz="2400" dirty="0">
                <a:latin typeface="Times New Roman" panose="02020603050405020304" pitchFamily="18" charset="0"/>
                <a:cs typeface="Times New Roman" panose="02020603050405020304" pitchFamily="18" charset="0"/>
              </a:rPr>
              <a:t>is the system is headed by supplying of 8, 000J to rise the gas temperature from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to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(the system gains internal energy). </a:t>
            </a:r>
          </a:p>
          <a:p>
            <a:pPr algn="just">
              <a:lnSpc>
                <a:spcPct val="16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system has no moving boundary in this stage (work done by the system is zero.) </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gas  temperature is increased from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to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the piston is in  its initial position.</a:t>
            </a:r>
          </a:p>
        </p:txBody>
      </p:sp>
      <p:cxnSp>
        <p:nvCxnSpPr>
          <p:cNvPr id="4" name="Straight Connector 3">
            <a:extLst>
              <a:ext uri="{FF2B5EF4-FFF2-40B4-BE49-F238E27FC236}">
                <a16:creationId xmlns:a16="http://schemas.microsoft.com/office/drawing/2014/main" id="{806FDC84-C014-1839-264E-CB117DF7218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A5C45C-3EDD-C7AB-E556-0D941F93D72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34C7AE-0AFD-5226-24BD-C352ACD9ECC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67387232"/>
      </p:ext>
    </p:extLst>
  </p:cSld>
  <p:clrMapOvr>
    <a:masterClrMapping/>
  </p:clrMapOvr>
  <mc:AlternateContent xmlns:mc="http://schemas.openxmlformats.org/markup-compatibility/2006" xmlns:p14="http://schemas.microsoft.com/office/powerpoint/2010/main">
    <mc:Choice Requires="p14">
      <p:transition spd="slow" p14:dur="2000" advTm="51432"/>
    </mc:Choice>
    <mc:Fallback xmlns="">
      <p:transition spd="slow" advTm="5143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73947-C252-62A1-C187-30FBAAD2A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D7335F-D49C-66CE-9173-8824A00A6B4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4F96C1B-8E9D-C1FD-C792-C10040091B6C}"/>
              </a:ext>
            </a:extLst>
          </p:cNvPr>
          <p:cNvSpPr>
            <a:spLocks noGrp="1"/>
          </p:cNvSpPr>
          <p:nvPr>
            <p:ph idx="1"/>
          </p:nvPr>
        </p:nvSpPr>
        <p:spPr>
          <a:xfrm>
            <a:off x="228601" y="858491"/>
            <a:ext cx="11499574" cy="5065227"/>
          </a:xfrm>
        </p:spPr>
        <p:txBody>
          <a:bodyPr>
            <a:normAutofit fontScale="25000" lnSpcReduction="20000"/>
          </a:bodyPr>
          <a:lstStyle/>
          <a:p>
            <a:pPr algn="just">
              <a:lnSpc>
                <a:spcPct val="17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In the </a:t>
            </a:r>
            <a:r>
              <a:rPr lang="en-US" sz="9600" b="1" dirty="0">
                <a:solidFill>
                  <a:srgbClr val="7030A0"/>
                </a:solidFill>
                <a:latin typeface="Times New Roman" panose="02020603050405020304" pitchFamily="18" charset="0"/>
                <a:cs typeface="Times New Roman" panose="02020603050405020304" pitchFamily="18" charset="0"/>
              </a:rPr>
              <a:t>second stage</a:t>
            </a:r>
            <a:r>
              <a:rPr lang="en-US" sz="9600" dirty="0">
                <a:latin typeface="Times New Roman" panose="02020603050405020304" pitchFamily="18" charset="0"/>
                <a:cs typeface="Times New Roman" panose="02020603050405020304" pitchFamily="18" charset="0"/>
              </a:rPr>
              <a:t>, the piston is released to move at constant temperature of 100</a:t>
            </a:r>
            <a:r>
              <a:rPr lang="en-US" sz="9600" baseline="30000" dirty="0">
                <a:latin typeface="Times New Roman" panose="02020603050405020304" pitchFamily="18" charset="0"/>
                <a:cs typeface="Times New Roman" panose="02020603050405020304" pitchFamily="18" charset="0"/>
              </a:rPr>
              <a:t>o</a:t>
            </a:r>
            <a:r>
              <a:rPr lang="en-US" sz="9600" dirty="0">
                <a:latin typeface="Times New Roman" panose="02020603050405020304" pitchFamily="18" charset="0"/>
                <a:cs typeface="Times New Roman" panose="02020603050405020304" pitchFamily="18" charset="0"/>
              </a:rPr>
              <a:t>C (the change in internal energy is zero); and the work done by the system is 200 J.</a:t>
            </a:r>
          </a:p>
          <a:p>
            <a:pPr algn="just">
              <a:lnSpc>
                <a:spcPct val="170000"/>
              </a:lnSpc>
              <a:spcBef>
                <a:spcPts val="0"/>
              </a:spcBef>
              <a:spcAft>
                <a:spcPts val="1200"/>
              </a:spcAft>
              <a:buNone/>
            </a:pPr>
            <a:r>
              <a:rPr lang="en-US" sz="9600" b="1" dirty="0">
                <a:latin typeface="Times New Roman" panose="02020603050405020304" pitchFamily="18" charset="0"/>
                <a:cs typeface="Times New Roman" panose="02020603050405020304" pitchFamily="18" charset="0"/>
              </a:rPr>
              <a:t>Required: </a:t>
            </a:r>
            <a:r>
              <a:rPr lang="en-US" sz="9600" dirty="0">
                <a:latin typeface="Times New Roman" panose="02020603050405020304" pitchFamily="18" charset="0"/>
                <a:cs typeface="Times New Roman" panose="02020603050405020304" pitchFamily="18" charset="0"/>
              </a:rPr>
              <a:t>For the first stage, determine the change in internal energy, and for the second stage, determine the heat added to the system. </a:t>
            </a:r>
          </a:p>
          <a:p>
            <a:pPr algn="just">
              <a:lnSpc>
                <a:spcPct val="170000"/>
              </a:lnSpc>
              <a:spcBef>
                <a:spcPts val="0"/>
              </a:spcBef>
              <a:spcAft>
                <a:spcPts val="1200"/>
              </a:spcAft>
              <a:buNone/>
            </a:pPr>
            <a:r>
              <a:rPr lang="en-US" sz="9600" b="1" dirty="0">
                <a:latin typeface="Times New Roman" panose="02020603050405020304" pitchFamily="18" charset="0"/>
                <a:cs typeface="Times New Roman" panose="02020603050405020304" pitchFamily="18" charset="0"/>
              </a:rPr>
              <a:t>Assumptions:</a:t>
            </a:r>
          </a:p>
          <a:p>
            <a:pPr algn="just">
              <a:lnSpc>
                <a:spcPct val="170000"/>
              </a:lnSpc>
              <a:spcBef>
                <a:spcPts val="0"/>
              </a:spcBef>
              <a:spcAft>
                <a:spcPts val="1200"/>
              </a:spcAft>
              <a:buNone/>
            </a:pPr>
            <a:r>
              <a:rPr lang="en-US" sz="9600" dirty="0">
                <a:latin typeface="Times New Roman" panose="02020603050405020304" pitchFamily="18" charset="0"/>
                <a:cs typeface="Times New Roman" panose="02020603050405020304" pitchFamily="18" charset="0"/>
              </a:rPr>
              <a:t>There is no other heat source inside a closed system; there is no accelerating of a closed system; there is no heat loss due to a closed system material resistance, and there is no rising or falling of a closed system.</a:t>
            </a:r>
            <a:endParaRPr lang="en-US" sz="9600" dirty="0">
              <a:solidFill>
                <a:srgbClr val="7030A0"/>
              </a:solidFill>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60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BB567E0A-2F6A-97E2-44A8-2410F2F9470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489ACD2-C6C6-3C60-AA7D-2C40C52FFD9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04BBB8-27F6-F838-8CF4-614A0F33DFB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26169328"/>
      </p:ext>
    </p:extLst>
  </p:cSld>
  <p:clrMapOvr>
    <a:masterClrMapping/>
  </p:clrMapOvr>
  <mc:AlternateContent xmlns:mc="http://schemas.openxmlformats.org/markup-compatibility/2006" xmlns:p14="http://schemas.microsoft.com/office/powerpoint/2010/main">
    <mc:Choice Requires="p14">
      <p:transition spd="slow" p14:dur="2000" advTm="81629"/>
    </mc:Choice>
    <mc:Fallback xmlns="">
      <p:transition spd="slow" advTm="81629"/>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7BE4F-FA35-3147-5852-10D38EED3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FBD9C5-96DE-539F-028D-AA9AE31D29C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7D4807F-686E-CB84-394E-95F705074554}"/>
              </a:ext>
            </a:extLst>
          </p:cNvPr>
          <p:cNvSpPr>
            <a:spLocks noGrp="1"/>
          </p:cNvSpPr>
          <p:nvPr>
            <p:ph idx="1"/>
          </p:nvPr>
        </p:nvSpPr>
        <p:spPr>
          <a:xfrm>
            <a:off x="268357" y="906500"/>
            <a:ext cx="11459817" cy="5017219"/>
          </a:xfrm>
        </p:spPr>
        <p:txBody>
          <a:bodyPr>
            <a:normAutofit/>
          </a:bodyPr>
          <a:lstStyle/>
          <a:p>
            <a:pPr marL="0" indent="0" algn="just">
              <a:lnSpc>
                <a:spcPct val="150000"/>
              </a:lnSpc>
              <a:spcBef>
                <a:spcPts val="0"/>
              </a:spcBef>
              <a:buNone/>
            </a:pPr>
            <a:r>
              <a:rPr lang="en-US" sz="2400" b="1" dirty="0">
                <a:solidFill>
                  <a:srgbClr val="7030A0"/>
                </a:solidFill>
                <a:latin typeface="Times New Roman" panose="02020603050405020304" pitchFamily="18" charset="0"/>
                <a:cs typeface="Times New Roman" panose="02020603050405020304" pitchFamily="18" charset="0"/>
              </a:rPr>
              <a:t>For the first stage</a:t>
            </a:r>
            <a:r>
              <a:rPr lang="en-US" sz="2400" dirty="0">
                <a:latin typeface="Times New Roman" panose="02020603050405020304" pitchFamily="18" charset="0"/>
                <a:cs typeface="Times New Roman" panose="02020603050405020304" pitchFamily="18" charset="0"/>
              </a:rPr>
              <a:t>: The temperature changes from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to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A gas in a cylinder fitted with a movable piston, the first stage initial state and final state  change in the system is shown in </a:t>
            </a:r>
            <a:r>
              <a:rPr lang="en-US" sz="2400" b="1" dirty="0">
                <a:latin typeface="Times New Roman" panose="02020603050405020304" pitchFamily="18" charset="0"/>
                <a:cs typeface="Times New Roman" panose="02020603050405020304" pitchFamily="18" charset="0"/>
              </a:rPr>
              <a:t>Figure 8.6</a:t>
            </a:r>
            <a:r>
              <a:rPr lang="en-US" sz="2400" b="1" dirty="0">
                <a:solidFill>
                  <a:srgbClr val="7030A0"/>
                </a:solidFill>
                <a:latin typeface="Times New Roman" panose="02020603050405020304" pitchFamily="18" charset="0"/>
                <a:cs typeface="Times New Roman" panose="02020603050405020304" pitchFamily="18" charset="0"/>
              </a:rPr>
              <a:t> (Richard M. Felder, 2005, pg. 320)</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F2D7CC5-5CD0-C66E-F7BA-2192E52FE83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3A3158-A133-2918-95DC-7EDB87F6800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77B3FB5-04C3-FF13-1481-8E650C06357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FC2D6ABB-0FA2-3EA6-61EC-C0943DFC958D}"/>
              </a:ext>
            </a:extLst>
          </p:cNvPr>
          <p:cNvPicPr>
            <a:picLocks noChangeAspect="1"/>
          </p:cNvPicPr>
          <p:nvPr/>
        </p:nvPicPr>
        <p:blipFill>
          <a:blip r:embed="rId2"/>
          <a:srcRect t="12046" b="11284"/>
          <a:stretch>
            <a:fillRect/>
          </a:stretch>
        </p:blipFill>
        <p:spPr>
          <a:xfrm>
            <a:off x="556592" y="2845728"/>
            <a:ext cx="5898266" cy="1932082"/>
          </a:xfrm>
          <a:prstGeom prst="rect">
            <a:avLst/>
          </a:prstGeom>
        </p:spPr>
      </p:pic>
      <p:sp>
        <p:nvSpPr>
          <p:cNvPr id="6" name="TextBox 5">
            <a:extLst>
              <a:ext uri="{FF2B5EF4-FFF2-40B4-BE49-F238E27FC236}">
                <a16:creationId xmlns:a16="http://schemas.microsoft.com/office/drawing/2014/main" id="{5DD73A71-D52F-BD87-C158-8E624A13D8E6}"/>
              </a:ext>
            </a:extLst>
          </p:cNvPr>
          <p:cNvSpPr txBox="1"/>
          <p:nvPr/>
        </p:nvSpPr>
        <p:spPr>
          <a:xfrm>
            <a:off x="473765" y="5036002"/>
            <a:ext cx="7815470" cy="1133965"/>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Figure 8.6  </a:t>
            </a:r>
            <a:r>
              <a:rPr lang="en-US" sz="2400" dirty="0">
                <a:latin typeface="Times New Roman" panose="02020603050405020304" pitchFamily="18" charset="0"/>
                <a:cs typeface="Times New Roman" panose="02020603050405020304" pitchFamily="18" charset="0"/>
              </a:rPr>
              <a:t>A gas in a cylinder fitted with a movable piston for  the first stage initial and final states </a:t>
            </a:r>
          </a:p>
        </p:txBody>
      </p:sp>
    </p:spTree>
    <p:extLst>
      <p:ext uri="{BB962C8B-B14F-4D97-AF65-F5344CB8AC3E}">
        <p14:creationId xmlns:p14="http://schemas.microsoft.com/office/powerpoint/2010/main" val="1216250513"/>
      </p:ext>
    </p:extLst>
  </p:cSld>
  <p:clrMapOvr>
    <a:masterClrMapping/>
  </p:clrMapOvr>
  <mc:AlternateContent xmlns:mc="http://schemas.openxmlformats.org/markup-compatibility/2006" xmlns:p14="http://schemas.microsoft.com/office/powerpoint/2010/main">
    <mc:Choice Requires="p14">
      <p:transition spd="slow" p14:dur="2000" advTm="89678"/>
    </mc:Choice>
    <mc:Fallback xmlns="">
      <p:transition spd="slow" advTm="89678"/>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A9E69-E167-C31E-F34A-93A17B23F9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B00B41-0991-7EAF-AB02-1E579173E23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624AB6-E958-B0E2-20A9-219ED7ADFE2A}"/>
                  </a:ext>
                </a:extLst>
              </p:cNvPr>
              <p:cNvSpPr>
                <a:spLocks noGrp="1"/>
              </p:cNvSpPr>
              <p:nvPr>
                <p:ph idx="1"/>
              </p:nvPr>
            </p:nvSpPr>
            <p:spPr>
              <a:xfrm>
                <a:off x="188843" y="858492"/>
                <a:ext cx="11817627" cy="5065228"/>
              </a:xfrm>
            </p:spPr>
            <p:txBody>
              <a:bodyPr>
                <a:normAutofit/>
              </a:bodyPr>
              <a:lstStyle/>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The energy balance equation for a closed system is given by:</a:t>
                </a:r>
              </a:p>
              <a:p>
                <a:pPr algn="just">
                  <a:lnSpc>
                    <a:spcPct val="170000"/>
                  </a:lnSpc>
                  <a:spcBef>
                    <a:spcPts val="0"/>
                  </a:spcBef>
                  <a:spcAft>
                    <a:spcPts val="1200"/>
                  </a:spcAft>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ΔU is the change in internal energy of a closed system (J), Q  is the heat added to a closed  system (J), and  W is work done by the system (J).</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In the first stage, there is no work done, W = 0</a:t>
                </a:r>
              </a:p>
              <a:p>
                <a:pPr marL="0" indent="0" algn="just">
                  <a:lnSpc>
                    <a:spcPct val="150000"/>
                  </a:lnSpc>
                  <a:spcBef>
                    <a:spcPts val="0"/>
                  </a:spcBef>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=8, 000 </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𝐽</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m:t>
                    </m:r>
                  </m:oMath>
                </a14:m>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8, 000 J</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Hence, for the </a:t>
                </a:r>
                <a:r>
                  <a:rPr lang="en-US" sz="2400" b="1" dirty="0">
                    <a:solidFill>
                      <a:srgbClr val="7030A0"/>
                    </a:solidFill>
                    <a:latin typeface="Times New Roman" panose="02020603050405020304" pitchFamily="18" charset="0"/>
                    <a:cs typeface="Times New Roman" panose="02020603050405020304" pitchFamily="18" charset="0"/>
                  </a:rPr>
                  <a:t>first stage</a:t>
                </a:r>
                <a:r>
                  <a:rPr lang="en-US" sz="2400" dirty="0">
                    <a:latin typeface="Times New Roman" panose="02020603050405020304" pitchFamily="18" charset="0"/>
                    <a:cs typeface="Times New Roman" panose="02020603050405020304" pitchFamily="18" charset="0"/>
                  </a:rPr>
                  <a:t>, the change in internal energy of the system  is </a:t>
                </a:r>
                <a:r>
                  <a:rPr lang="en-US" sz="2400" b="1" dirty="0">
                    <a:solidFill>
                      <a:srgbClr val="7030A0"/>
                    </a:solidFill>
                    <a:latin typeface="Times New Roman" panose="02020603050405020304" pitchFamily="18" charset="0"/>
                    <a:cs typeface="Times New Roman" panose="02020603050405020304" pitchFamily="18" charset="0"/>
                  </a:rPr>
                  <a:t>8, 000 J</a:t>
                </a:r>
                <a:r>
                  <a:rPr lang="en-US" sz="2400" dirty="0">
                    <a:latin typeface="Times New Roman" panose="02020603050405020304" pitchFamily="18" charset="0"/>
                    <a:cs typeface="Times New Roman" panose="02020603050405020304" pitchFamily="18" charset="0"/>
                  </a:rPr>
                  <a:t>. </a:t>
                </a:r>
              </a:p>
              <a:p>
                <a:pPr marL="0" indent="0" algn="just">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9624AB6-E958-B0E2-20A9-219ED7ADFE2A}"/>
                  </a:ext>
                </a:extLst>
              </p:cNvPr>
              <p:cNvSpPr>
                <a:spLocks noGrp="1" noRot="1" noChangeAspect="1" noMove="1" noResize="1" noEditPoints="1" noAdjustHandles="1" noChangeArrowheads="1" noChangeShapeType="1" noTextEdit="1"/>
              </p:cNvSpPr>
              <p:nvPr>
                <p:ph idx="1"/>
              </p:nvPr>
            </p:nvSpPr>
            <p:spPr>
              <a:xfrm>
                <a:off x="188843" y="858492"/>
                <a:ext cx="11817627" cy="5065228"/>
              </a:xfrm>
              <a:blipFill>
                <a:blip r:embed="rId4"/>
                <a:stretch>
                  <a:fillRect l="-825" r="-72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CA33260-2402-8F92-F0E6-98FB371110E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DCFC153-5761-E5F9-7D91-339053CF488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595BDCC-0D12-7701-7C89-1F2EDF44098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00911249"/>
      </p:ext>
    </p:extLst>
  </p:cSld>
  <p:clrMapOvr>
    <a:masterClrMapping/>
  </p:clrMapOvr>
  <mc:AlternateContent xmlns:mc="http://schemas.openxmlformats.org/markup-compatibility/2006" xmlns:p14="http://schemas.microsoft.com/office/powerpoint/2010/main">
    <mc:Choice Requires="p14">
      <p:transition spd="slow" p14:dur="2000" advTm="68998"/>
    </mc:Choice>
    <mc:Fallback xmlns="">
      <p:transition spd="slow" advTm="68998"/>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ACF18-FFF1-8BAC-F5F0-AAB78DEA3A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D40034-46EF-1382-3A56-492093866F4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DCE8871-F6ED-9EB6-7E7A-21BAC780B2DE}"/>
              </a:ext>
            </a:extLst>
          </p:cNvPr>
          <p:cNvSpPr>
            <a:spLocks noGrp="1"/>
          </p:cNvSpPr>
          <p:nvPr>
            <p:ph idx="1"/>
          </p:nvPr>
        </p:nvSpPr>
        <p:spPr>
          <a:xfrm>
            <a:off x="188843" y="947171"/>
            <a:ext cx="11867322" cy="4976548"/>
          </a:xfrm>
        </p:spPr>
        <p:txBody>
          <a:bodyPr>
            <a:normAutofit/>
          </a:bodyPr>
          <a:lstStyle/>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For the second stage</a:t>
            </a:r>
            <a:r>
              <a:rPr lang="en-US" sz="2400" dirty="0">
                <a:latin typeface="Times New Roman" panose="02020603050405020304" pitchFamily="18" charset="0"/>
                <a:cs typeface="Times New Roman" panose="02020603050405020304" pitchFamily="18" charset="0"/>
              </a:rPr>
              <a:t>: The temperature is constant at100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the piston is released to move.</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A gas in a cylinder fitted with a movable piston, the second stage initial state and final state  change in the system is shown in </a:t>
            </a:r>
            <a:r>
              <a:rPr lang="en-US" sz="2400" b="1" dirty="0">
                <a:latin typeface="Times New Roman" panose="02020603050405020304" pitchFamily="18" charset="0"/>
                <a:cs typeface="Times New Roman" panose="02020603050405020304" pitchFamily="18" charset="0"/>
              </a:rPr>
              <a:t>Figure 8.7</a:t>
            </a:r>
            <a:r>
              <a:rPr lang="en-US" sz="2400" b="1" dirty="0">
                <a:solidFill>
                  <a:srgbClr val="7030A0"/>
                </a:solidFill>
                <a:latin typeface="Times New Roman" panose="02020603050405020304" pitchFamily="18" charset="0"/>
                <a:cs typeface="Times New Roman" panose="02020603050405020304" pitchFamily="18" charset="0"/>
              </a:rPr>
              <a:t> (Richard M. Felder, 2005, pg. 320)</a:t>
            </a:r>
            <a:r>
              <a:rPr lang="en-US" sz="2400" b="1"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4077720-39E2-5AF8-9F63-F3C61868DEE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5362DAB-365E-9F01-1894-B046E303B50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6B36E78-F008-0731-120F-3814A112AEE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5CB637EE-0992-3A30-AE2D-1E223FB5299B}"/>
              </a:ext>
            </a:extLst>
          </p:cNvPr>
          <p:cNvPicPr>
            <a:picLocks noChangeAspect="1"/>
          </p:cNvPicPr>
          <p:nvPr/>
        </p:nvPicPr>
        <p:blipFill>
          <a:blip r:embed="rId2"/>
          <a:srcRect l="12262" t="4643" r="10114" b="8982"/>
          <a:stretch>
            <a:fillRect/>
          </a:stretch>
        </p:blipFill>
        <p:spPr>
          <a:xfrm>
            <a:off x="1311966" y="2792894"/>
            <a:ext cx="5138530" cy="2176670"/>
          </a:xfrm>
          <a:prstGeom prst="rect">
            <a:avLst/>
          </a:prstGeom>
        </p:spPr>
      </p:pic>
      <p:sp>
        <p:nvSpPr>
          <p:cNvPr id="6" name="TextBox 5">
            <a:extLst>
              <a:ext uri="{FF2B5EF4-FFF2-40B4-BE49-F238E27FC236}">
                <a16:creationId xmlns:a16="http://schemas.microsoft.com/office/drawing/2014/main" id="{DD963AEC-7CCD-90BB-5DB2-DC78A691E09A}"/>
              </a:ext>
            </a:extLst>
          </p:cNvPr>
          <p:cNvSpPr txBox="1"/>
          <p:nvPr/>
        </p:nvSpPr>
        <p:spPr>
          <a:xfrm>
            <a:off x="473765" y="5036002"/>
            <a:ext cx="7815470" cy="830997"/>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8.7  </a:t>
            </a:r>
            <a:r>
              <a:rPr lang="en-US" sz="2400" dirty="0">
                <a:latin typeface="Times New Roman" panose="02020603050405020304" pitchFamily="18" charset="0"/>
                <a:cs typeface="Times New Roman" panose="02020603050405020304" pitchFamily="18" charset="0"/>
              </a:rPr>
              <a:t>A gas in a cylinder fitted with a movable piston for  the second stage initial and final states </a:t>
            </a:r>
          </a:p>
        </p:txBody>
      </p:sp>
    </p:spTree>
    <p:extLst>
      <p:ext uri="{BB962C8B-B14F-4D97-AF65-F5344CB8AC3E}">
        <p14:creationId xmlns:p14="http://schemas.microsoft.com/office/powerpoint/2010/main" val="2080073128"/>
      </p:ext>
    </p:extLst>
  </p:cSld>
  <p:clrMapOvr>
    <a:masterClrMapping/>
  </p:clrMapOvr>
  <mc:AlternateContent xmlns:mc="http://schemas.openxmlformats.org/markup-compatibility/2006" xmlns:p14="http://schemas.microsoft.com/office/powerpoint/2010/main">
    <mc:Choice Requires="p14">
      <p:transition spd="slow" p14:dur="2000" advTm="126769"/>
    </mc:Choice>
    <mc:Fallback xmlns="">
      <p:transition spd="slow" advTm="126769"/>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C2979-354B-0101-F498-548ABCE500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EDB7D-0CDB-2294-3F56-FB2C0D0EEB0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352C159-0B72-DEB2-F4E5-1EBD5F72168B}"/>
                  </a:ext>
                </a:extLst>
              </p:cNvPr>
              <p:cNvSpPr>
                <a:spLocks noGrp="1"/>
              </p:cNvSpPr>
              <p:nvPr>
                <p:ph idx="1"/>
              </p:nvPr>
            </p:nvSpPr>
            <p:spPr>
              <a:xfrm>
                <a:off x="188843" y="858491"/>
                <a:ext cx="11867322" cy="5065228"/>
              </a:xfrm>
            </p:spPr>
            <p:txBody>
              <a:bodyPr>
                <a:normAutofit/>
              </a:bodyPr>
              <a:lstStyle/>
              <a:p>
                <a:pPr marL="0" indent="0" algn="just">
                  <a:lnSpc>
                    <a:spcPct val="150000"/>
                  </a:lnSpc>
                  <a:spcBef>
                    <a:spcPts val="0"/>
                  </a:spcBef>
                  <a:buNone/>
                </a:pPr>
                <a:r>
                  <a:rPr lang="en-US" sz="2400" b="1" dirty="0">
                    <a:solidFill>
                      <a:srgbClr val="7030A0"/>
                    </a:solidFill>
                    <a:latin typeface="Times New Roman" panose="02020603050405020304" pitchFamily="18" charset="0"/>
                    <a:cs typeface="Times New Roman" panose="02020603050405020304" pitchFamily="18" charset="0"/>
                  </a:rPr>
                  <a:t>Similarly, </a:t>
                </a:r>
                <a:r>
                  <a:rPr lang="en-US" sz="2400" dirty="0">
                    <a:latin typeface="Times New Roman" panose="02020603050405020304" pitchFamily="18" charset="0"/>
                    <a:cs typeface="Times New Roman" panose="02020603050405020304" pitchFamily="18" charset="0"/>
                  </a:rPr>
                  <a:t>for </a:t>
                </a:r>
                <a:r>
                  <a:rPr lang="en-US" sz="2400" b="1" dirty="0">
                    <a:solidFill>
                      <a:srgbClr val="7030A0"/>
                    </a:solidFill>
                    <a:latin typeface="Times New Roman" panose="02020603050405020304" pitchFamily="18" charset="0"/>
                    <a:cs typeface="Times New Roman" panose="02020603050405020304" pitchFamily="18" charset="0"/>
                  </a:rPr>
                  <a:t>the second stage</a:t>
                </a:r>
                <a:r>
                  <a:rPr lang="en-US" sz="2400" dirty="0">
                    <a:latin typeface="Times New Roman" panose="02020603050405020304" pitchFamily="18" charset="0"/>
                    <a:cs typeface="Times New Roman" panose="02020603050405020304" pitchFamily="18" charset="0"/>
                  </a:rPr>
                  <a:t>, the energy balance equation for a closed system is given by:</a:t>
                </a:r>
              </a:p>
              <a:p>
                <a:pPr algn="just">
                  <a:lnSpc>
                    <a:spcPct val="170000"/>
                  </a:lnSpc>
                  <a:spcBef>
                    <a:spcPts val="0"/>
                  </a:spcBef>
                  <a:spcAft>
                    <a:spcPts val="1200"/>
                  </a:spcAft>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𝑈</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oMath>
                </a14:m>
                <a:r>
                  <a:rPr lang="en-US" sz="2400" dirty="0">
                    <a:latin typeface="Times New Roman" panose="02020603050405020304" pitchFamily="18" charset="0"/>
                    <a:cs typeface="Times New Roman" panose="02020603050405020304" pitchFamily="18" charset="0"/>
                  </a:rPr>
                  <a:t> </a:t>
                </a:r>
              </a:p>
              <a:p>
                <a:pPr algn="just">
                  <a:lnSpc>
                    <a:spcPct val="17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Where: ΔU is the change in internal energy of a closed system (J), Q is the heat added to a closed system (J), and W is work done by the system (J).</a:t>
                </a:r>
              </a:p>
              <a:p>
                <a:pPr marL="0" indent="0" algn="just">
                  <a:lnSpc>
                    <a:spcPct val="150000"/>
                  </a:lnSpc>
                  <a:spcBef>
                    <a:spcPts val="0"/>
                  </a:spcBef>
                  <a:buNone/>
                </a:pPr>
                <a:r>
                  <a:rPr lang="en-US" sz="2400" b="1" dirty="0">
                    <a:solidFill>
                      <a:srgbClr val="7030A0"/>
                    </a:solidFill>
                    <a:latin typeface="Times New Roman" panose="02020603050405020304" pitchFamily="18" charset="0"/>
                    <a:cs typeface="Times New Roman" panose="02020603050405020304" pitchFamily="18" charset="0"/>
                  </a:rPr>
                  <a:t>For the second stage, </a:t>
                </a:r>
                <a:r>
                  <a:rPr lang="en-US" sz="2400" dirty="0">
                    <a:latin typeface="Times New Roman" panose="02020603050405020304" pitchFamily="18" charset="0"/>
                    <a:cs typeface="Times New Roman" panose="02020603050405020304" pitchFamily="18" charset="0"/>
                  </a:rPr>
                  <a:t>the temperature is constant at100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(the change in internal energy is zero); the piston is released to move; and work is done by the system. </a:t>
                </a:r>
              </a:p>
              <a:p>
                <a:pPr marL="0" indent="0" algn="just">
                  <a:lnSpc>
                    <a:spcPct val="150000"/>
                  </a:lnSpc>
                  <a:spcBef>
                    <a:spcPts val="0"/>
                  </a:spcBef>
                  <a:buNone/>
                </a:pP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𝑄</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𝑊</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ea typeface="Cambria Math" panose="02040503050406030204" pitchFamily="18" charset="0"/>
                        <a:cs typeface="Times New Roman" panose="02020603050405020304" pitchFamily="18" charset="0"/>
                      </a:rPr>
                      <m:t>𝟐𝟎𝟎</m:t>
                    </m:r>
                  </m:oMath>
                </a14:m>
                <a:r>
                  <a:rPr lang="en-US" sz="2400" b="1" dirty="0">
                    <a:solidFill>
                      <a:srgbClr val="7030A0"/>
                    </a:solidFill>
                    <a:latin typeface="Times New Roman" panose="02020603050405020304" pitchFamily="18" charset="0"/>
                    <a:cs typeface="Times New Roman" panose="02020603050405020304" pitchFamily="18" charset="0"/>
                  </a:rPr>
                  <a:t> J</a:t>
                </a:r>
              </a:p>
              <a:p>
                <a:pPr marL="0" indent="0" algn="just">
                  <a:lnSpc>
                    <a:spcPct val="150000"/>
                  </a:lnSpc>
                  <a:spcBef>
                    <a:spcPts val="0"/>
                  </a:spcBef>
                  <a:buNone/>
                </a:pPr>
                <a:r>
                  <a:rPr lang="en-US" sz="2400" dirty="0">
                    <a:latin typeface="Times New Roman" panose="02020603050405020304" pitchFamily="18" charset="0"/>
                    <a:cs typeface="Times New Roman" panose="02020603050405020304" pitchFamily="18" charset="0"/>
                  </a:rPr>
                  <a:t>The heat added to the system in the </a:t>
                </a:r>
                <a:r>
                  <a:rPr lang="en-US" sz="2400" b="1" dirty="0">
                    <a:solidFill>
                      <a:srgbClr val="7030A0"/>
                    </a:solidFill>
                    <a:latin typeface="Times New Roman" panose="02020603050405020304" pitchFamily="18" charset="0"/>
                    <a:cs typeface="Times New Roman" panose="02020603050405020304" pitchFamily="18" charset="0"/>
                  </a:rPr>
                  <a:t>second stage </a:t>
                </a:r>
                <a:r>
                  <a:rPr lang="en-US" sz="2400" dirty="0">
                    <a:latin typeface="Times New Roman" panose="02020603050405020304" pitchFamily="18" charset="0"/>
                    <a:cs typeface="Times New Roman" panose="02020603050405020304" pitchFamily="18" charset="0"/>
                  </a:rPr>
                  <a:t>is </a:t>
                </a:r>
                <a:r>
                  <a:rPr lang="en-US" sz="2400" b="1" dirty="0">
                    <a:solidFill>
                      <a:srgbClr val="7030A0"/>
                    </a:solidFill>
                    <a:latin typeface="Times New Roman" panose="02020603050405020304" pitchFamily="18" charset="0"/>
                    <a:cs typeface="Times New Roman" panose="02020603050405020304" pitchFamily="18" charset="0"/>
                  </a:rPr>
                  <a:t>200 J.</a:t>
                </a:r>
              </a:p>
              <a:p>
                <a:pPr marL="0" indent="0" algn="just">
                  <a:lnSpc>
                    <a:spcPct val="150000"/>
                  </a:lnSpc>
                  <a:spcBef>
                    <a:spcPts val="0"/>
                  </a:spcBef>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algn="just">
                  <a:lnSpc>
                    <a:spcPct val="17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352C159-0B72-DEB2-F4E5-1EBD5F72168B}"/>
                  </a:ext>
                </a:extLst>
              </p:cNvPr>
              <p:cNvSpPr>
                <a:spLocks noGrp="1" noRot="1" noChangeAspect="1" noMove="1" noResize="1" noEditPoints="1" noAdjustHandles="1" noChangeArrowheads="1" noChangeShapeType="1" noTextEdit="1"/>
              </p:cNvSpPr>
              <p:nvPr>
                <p:ph idx="1"/>
              </p:nvPr>
            </p:nvSpPr>
            <p:spPr>
              <a:xfrm>
                <a:off x="188843" y="858491"/>
                <a:ext cx="11867322" cy="5065228"/>
              </a:xfrm>
              <a:blipFill>
                <a:blip r:embed="rId4"/>
                <a:stretch>
                  <a:fillRect l="-822" r="-770" b="-36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59A32A0-5E83-1AC7-9FEE-2FDCC15723E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FC5F1FF-8792-E6CC-365B-8A58B31CE87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51679A8-7646-EA88-1990-57B621F9D4A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563381"/>
      </p:ext>
    </p:extLst>
  </p:cSld>
  <p:clrMapOvr>
    <a:masterClrMapping/>
  </p:clrMapOvr>
  <mc:AlternateContent xmlns:mc="http://schemas.openxmlformats.org/markup-compatibility/2006" xmlns:p14="http://schemas.microsoft.com/office/powerpoint/2010/main">
    <mc:Choice Requires="p14">
      <p:transition spd="slow" p14:dur="2000" advTm="72192"/>
    </mc:Choice>
    <mc:Fallback xmlns="">
      <p:transition spd="slow" advTm="7219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8.5. Summary </a:t>
            </a:r>
          </a:p>
        </p:txBody>
      </p:sp>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closed systems, there is energy transfer across system boundaries in the form of heat energy (thermal energy)  and work done.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direction of heat energy flow is always from a higher temperature to a lower temperature.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Work energy flows in response to any driving force other than a temperature difference.</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Closed systems that involve energy changes by heating water in a closed vessel, heating a gas in a sealed container, compressing a gas in a cylinder or cooling a process.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energy balance of closed systems is determined using the first law of thermodynamics.</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59011"/>
    </mc:Choice>
    <mc:Fallback xmlns="">
      <p:transition spd="slow" advTm="5901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657600" y="4480065"/>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67817"/>
    </mc:Choice>
    <mc:Fallback xmlns="">
      <p:transition spd="slow" advTm="678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1031</TotalTime>
  <Words>5560</Words>
  <Application>Microsoft Office PowerPoint</Application>
  <PresentationFormat>Widescreen</PresentationFormat>
  <Paragraphs>392</Paragraphs>
  <Slides>61</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8.1. Introduction to energy balances</vt:lpstr>
      <vt:lpstr>Cont’d</vt:lpstr>
      <vt:lpstr>Cont’d</vt:lpstr>
      <vt:lpstr>Cont’d</vt:lpstr>
      <vt:lpstr>8.2. The key terms for energy balances </vt:lpstr>
      <vt:lpstr>Cont’d</vt:lpstr>
      <vt:lpstr>Cont’d</vt:lpstr>
      <vt:lpstr>Cont’d</vt:lpstr>
      <vt:lpstr>Cont’d</vt:lpstr>
      <vt:lpstr>Cont’d</vt:lpstr>
      <vt:lpstr>Cont’d</vt:lpstr>
      <vt:lpstr>Cont’d</vt:lpstr>
      <vt:lpstr>Activity 8.1</vt:lpstr>
      <vt:lpstr>Cont’d</vt:lpstr>
      <vt:lpstr>Cont’d</vt:lpstr>
      <vt:lpstr>Cont’d</vt:lpstr>
      <vt:lpstr>Cont’d</vt:lpstr>
      <vt:lpstr>Cont’d</vt:lpstr>
      <vt:lpstr>Cont’d</vt:lpstr>
      <vt:lpstr>Cont’d</vt:lpstr>
      <vt:lpstr>8.3 Energy balances problem-solving techniques</vt:lpstr>
      <vt:lpstr>Cont’d</vt:lpstr>
      <vt:lpstr>8.4. Energy balances without chemical reaction for closed systems</vt:lpstr>
      <vt:lpstr>Cont’d</vt:lpstr>
      <vt:lpstr>Cont’d</vt:lpstr>
      <vt:lpstr>Cont’d</vt:lpstr>
      <vt:lpstr>Cont’d</vt:lpstr>
      <vt:lpstr>Cont’d</vt:lpstr>
      <vt:lpstr>Cont’d</vt:lpstr>
      <vt:lpstr>Cont’d</vt:lpstr>
      <vt:lpstr>Cont’d</vt:lpstr>
      <vt:lpstr>Cont’d</vt:lpstr>
      <vt:lpstr>Cont’d</vt:lpstr>
      <vt:lpstr>Cont’d</vt:lpstr>
      <vt:lpstr>Cont’d</vt:lpstr>
      <vt:lpstr>Activity 8.2</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8.5.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166</cp:revision>
  <dcterms:created xsi:type="dcterms:W3CDTF">2026-04-25T11:05:13Z</dcterms:created>
  <dcterms:modified xsi:type="dcterms:W3CDTF">2026-05-01T14:22:02Z</dcterms:modified>
</cp:coreProperties>
</file>