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328" r:id="rId3"/>
    <p:sldId id="329" r:id="rId4"/>
    <p:sldId id="330" r:id="rId5"/>
    <p:sldId id="338" r:id="rId6"/>
    <p:sldId id="340" r:id="rId7"/>
    <p:sldId id="462" r:id="rId8"/>
    <p:sldId id="343" r:id="rId9"/>
    <p:sldId id="463" r:id="rId10"/>
    <p:sldId id="344" r:id="rId11"/>
    <p:sldId id="342" r:id="rId12"/>
    <p:sldId id="458" r:id="rId13"/>
    <p:sldId id="459" r:id="rId14"/>
    <p:sldId id="457" r:id="rId15"/>
    <p:sldId id="461" r:id="rId16"/>
    <p:sldId id="345" r:id="rId17"/>
    <p:sldId id="346" r:id="rId18"/>
    <p:sldId id="347" r:id="rId19"/>
    <p:sldId id="348" r:id="rId20"/>
    <p:sldId id="349" r:id="rId21"/>
    <p:sldId id="350" r:id="rId22"/>
    <p:sldId id="352" r:id="rId23"/>
    <p:sldId id="362" r:id="rId24"/>
    <p:sldId id="363" r:id="rId25"/>
    <p:sldId id="438" r:id="rId26"/>
    <p:sldId id="364" r:id="rId27"/>
    <p:sldId id="361" r:id="rId28"/>
    <p:sldId id="441" r:id="rId29"/>
    <p:sldId id="442" r:id="rId30"/>
    <p:sldId id="439" r:id="rId31"/>
    <p:sldId id="443" r:id="rId32"/>
    <p:sldId id="444" r:id="rId33"/>
    <p:sldId id="445" r:id="rId34"/>
    <p:sldId id="446" r:id="rId35"/>
    <p:sldId id="447" r:id="rId36"/>
    <p:sldId id="450" r:id="rId37"/>
    <p:sldId id="452" r:id="rId38"/>
    <p:sldId id="453" r:id="rId39"/>
    <p:sldId id="456" r:id="rId40"/>
    <p:sldId id="455" r:id="rId41"/>
    <p:sldId id="365" r:id="rId42"/>
    <p:sldId id="436" r:id="rId43"/>
    <p:sldId id="360" r:id="rId44"/>
    <p:sldId id="366" r:id="rId45"/>
    <p:sldId id="367" r:id="rId46"/>
    <p:sldId id="435" r:id="rId47"/>
    <p:sldId id="368" r:id="rId48"/>
    <p:sldId id="369" r:id="rId49"/>
    <p:sldId id="370" r:id="rId50"/>
    <p:sldId id="371" r:id="rId51"/>
    <p:sldId id="372" r:id="rId52"/>
    <p:sldId id="437" r:id="rId53"/>
    <p:sldId id="373" r:id="rId54"/>
    <p:sldId id="374" r:id="rId55"/>
    <p:sldId id="375" r:id="rId56"/>
    <p:sldId id="376" r:id="rId57"/>
    <p:sldId id="464" r:id="rId58"/>
    <p:sldId id="465" r:id="rId59"/>
    <p:sldId id="466" r:id="rId60"/>
    <p:sldId id="377" r:id="rId61"/>
    <p:sldId id="468" r:id="rId62"/>
    <p:sldId id="469" r:id="rId63"/>
    <p:sldId id="433" r:id="rId64"/>
    <p:sldId id="434"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C08E18-AE35-4195-B49D-2957B14147A8}" type="datetimeFigureOut">
              <a:rPr lang="en-US" smtClean="0"/>
              <a:t>5/7/2026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70940-F8E2-4799-9AD4-9CF05D93978E}" type="slidenum">
              <a:rPr lang="en-US" smtClean="0"/>
              <a:t>‹#›</a:t>
            </a:fld>
            <a:endParaRPr lang="en-US"/>
          </a:p>
        </p:txBody>
      </p:sp>
    </p:spTree>
    <p:extLst>
      <p:ext uri="{BB962C8B-B14F-4D97-AF65-F5344CB8AC3E}">
        <p14:creationId xmlns:p14="http://schemas.microsoft.com/office/powerpoint/2010/main" val="4240997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2270940-F8E2-4799-9AD4-9CF05D93978E}" type="slidenum">
              <a:rPr lang="en-US" smtClean="0"/>
              <a:t>43</a:t>
            </a:fld>
            <a:endParaRPr lang="en-US"/>
          </a:p>
        </p:txBody>
      </p:sp>
    </p:spTree>
    <p:extLst>
      <p:ext uri="{BB962C8B-B14F-4D97-AF65-F5344CB8AC3E}">
        <p14:creationId xmlns:p14="http://schemas.microsoft.com/office/powerpoint/2010/main" val="1361545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FB245-8547-B018-34EA-1ECC29B9A12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4DBE1AA-3AD9-F35C-9FC7-95674E36F0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0256173-CACD-DA50-D4A4-5F012E7B50EA}"/>
              </a:ext>
            </a:extLst>
          </p:cNvPr>
          <p:cNvSpPr>
            <a:spLocks noGrp="1"/>
          </p:cNvSpPr>
          <p:nvPr>
            <p:ph type="dt" sz="half" idx="10"/>
          </p:nvPr>
        </p:nvSpPr>
        <p:spPr/>
        <p:txBody>
          <a:bodyPr/>
          <a:lstStyle/>
          <a:p>
            <a:fld id="{C8765EFC-01B9-41EC-8164-9419DDDF6FD6}" type="datetimeFigureOut">
              <a:rPr lang="en-US" smtClean="0"/>
              <a:t>5/7/2026</a:t>
            </a:fld>
            <a:endParaRPr lang="en-US"/>
          </a:p>
        </p:txBody>
      </p:sp>
      <p:sp>
        <p:nvSpPr>
          <p:cNvPr id="5" name="Footer Placeholder 4">
            <a:extLst>
              <a:ext uri="{FF2B5EF4-FFF2-40B4-BE49-F238E27FC236}">
                <a16:creationId xmlns:a16="http://schemas.microsoft.com/office/drawing/2014/main" id="{A3C4F542-8B43-9A09-8B23-399F154779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37A9C6-62D0-C0E9-4BCF-7BD96CFD9694}"/>
              </a:ext>
            </a:extLst>
          </p:cNvPr>
          <p:cNvSpPr>
            <a:spLocks noGrp="1"/>
          </p:cNvSpPr>
          <p:nvPr>
            <p:ph type="sldNum" sz="quarter" idx="12"/>
          </p:nvPr>
        </p:nvSpPr>
        <p:spPr/>
        <p:txBody>
          <a:bodyPr/>
          <a:lstStyle/>
          <a:p>
            <a:fld id="{065C823F-FCFE-4535-A2D1-B1596D0B1BD4}" type="slidenum">
              <a:rPr lang="en-US" smtClean="0"/>
              <a:t>‹#›</a:t>
            </a:fld>
            <a:endParaRPr lang="en-US"/>
          </a:p>
        </p:txBody>
      </p:sp>
    </p:spTree>
    <p:extLst>
      <p:ext uri="{BB962C8B-B14F-4D97-AF65-F5344CB8AC3E}">
        <p14:creationId xmlns:p14="http://schemas.microsoft.com/office/powerpoint/2010/main" val="32462488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31B26-EC93-A599-CCC1-B2FAA78E435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BB9F569-A5CE-639D-A758-62EBAD3B0E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F93A9E-060C-DD4C-A8B2-6CBE44A078BB}"/>
              </a:ext>
            </a:extLst>
          </p:cNvPr>
          <p:cNvSpPr>
            <a:spLocks noGrp="1"/>
          </p:cNvSpPr>
          <p:nvPr>
            <p:ph type="dt" sz="half" idx="10"/>
          </p:nvPr>
        </p:nvSpPr>
        <p:spPr/>
        <p:txBody>
          <a:bodyPr/>
          <a:lstStyle/>
          <a:p>
            <a:fld id="{C8765EFC-01B9-41EC-8164-9419DDDF6FD6}" type="datetimeFigureOut">
              <a:rPr lang="en-US" smtClean="0"/>
              <a:t>5/7/2026</a:t>
            </a:fld>
            <a:endParaRPr lang="en-US"/>
          </a:p>
        </p:txBody>
      </p:sp>
      <p:sp>
        <p:nvSpPr>
          <p:cNvPr id="5" name="Footer Placeholder 4">
            <a:extLst>
              <a:ext uri="{FF2B5EF4-FFF2-40B4-BE49-F238E27FC236}">
                <a16:creationId xmlns:a16="http://schemas.microsoft.com/office/drawing/2014/main" id="{8B287962-1736-C03D-B8D3-D84875536B1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41A89F-5116-F1A5-F073-2FBEF29E1F65}"/>
              </a:ext>
            </a:extLst>
          </p:cNvPr>
          <p:cNvSpPr>
            <a:spLocks noGrp="1"/>
          </p:cNvSpPr>
          <p:nvPr>
            <p:ph type="sldNum" sz="quarter" idx="12"/>
          </p:nvPr>
        </p:nvSpPr>
        <p:spPr/>
        <p:txBody>
          <a:bodyPr/>
          <a:lstStyle/>
          <a:p>
            <a:fld id="{065C823F-FCFE-4535-A2D1-B1596D0B1BD4}" type="slidenum">
              <a:rPr lang="en-US" smtClean="0"/>
              <a:t>‹#›</a:t>
            </a:fld>
            <a:endParaRPr lang="en-US"/>
          </a:p>
        </p:txBody>
      </p:sp>
    </p:spTree>
    <p:extLst>
      <p:ext uri="{BB962C8B-B14F-4D97-AF65-F5344CB8AC3E}">
        <p14:creationId xmlns:p14="http://schemas.microsoft.com/office/powerpoint/2010/main" val="387281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D4CC-7270-4549-BB6B-A9600062BC5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D500991-5CBB-1D39-B263-3E76061658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8FB4BE-4C0E-512A-4337-663CE1E868A0}"/>
              </a:ext>
            </a:extLst>
          </p:cNvPr>
          <p:cNvSpPr>
            <a:spLocks noGrp="1"/>
          </p:cNvSpPr>
          <p:nvPr>
            <p:ph type="dt" sz="half" idx="10"/>
          </p:nvPr>
        </p:nvSpPr>
        <p:spPr/>
        <p:txBody>
          <a:bodyPr/>
          <a:lstStyle/>
          <a:p>
            <a:fld id="{C8765EFC-01B9-41EC-8164-9419DDDF6FD6}" type="datetimeFigureOut">
              <a:rPr lang="en-US" smtClean="0"/>
              <a:t>5/7/2026</a:t>
            </a:fld>
            <a:endParaRPr lang="en-US"/>
          </a:p>
        </p:txBody>
      </p:sp>
      <p:sp>
        <p:nvSpPr>
          <p:cNvPr id="5" name="Footer Placeholder 4">
            <a:extLst>
              <a:ext uri="{FF2B5EF4-FFF2-40B4-BE49-F238E27FC236}">
                <a16:creationId xmlns:a16="http://schemas.microsoft.com/office/drawing/2014/main" id="{AD245D85-4E73-C299-B1AB-E528336170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5CC0DD-D887-F865-F0B6-73400640358B}"/>
              </a:ext>
            </a:extLst>
          </p:cNvPr>
          <p:cNvSpPr>
            <a:spLocks noGrp="1"/>
          </p:cNvSpPr>
          <p:nvPr>
            <p:ph type="sldNum" sz="quarter" idx="12"/>
          </p:nvPr>
        </p:nvSpPr>
        <p:spPr/>
        <p:txBody>
          <a:bodyPr/>
          <a:lstStyle/>
          <a:p>
            <a:fld id="{065C823F-FCFE-4535-A2D1-B1596D0B1BD4}" type="slidenum">
              <a:rPr lang="en-US" smtClean="0"/>
              <a:t>‹#›</a:t>
            </a:fld>
            <a:endParaRPr lang="en-US"/>
          </a:p>
        </p:txBody>
      </p:sp>
    </p:spTree>
    <p:extLst>
      <p:ext uri="{BB962C8B-B14F-4D97-AF65-F5344CB8AC3E}">
        <p14:creationId xmlns:p14="http://schemas.microsoft.com/office/powerpoint/2010/main" val="765622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E4483-53E1-E057-A71C-953BA2F49D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07C27BE-D4CD-1925-A17C-DA69B81654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551A4AE-F214-9E6E-CC1C-665563F9BBA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93F5C7-2FBE-6C75-16A3-A024D9623388}"/>
              </a:ext>
            </a:extLst>
          </p:cNvPr>
          <p:cNvSpPr>
            <a:spLocks noGrp="1"/>
          </p:cNvSpPr>
          <p:nvPr>
            <p:ph type="dt" sz="half" idx="10"/>
          </p:nvPr>
        </p:nvSpPr>
        <p:spPr/>
        <p:txBody>
          <a:bodyPr/>
          <a:lstStyle/>
          <a:p>
            <a:fld id="{C8765EFC-01B9-41EC-8164-9419DDDF6FD6}" type="datetimeFigureOut">
              <a:rPr lang="en-US" smtClean="0"/>
              <a:t>5/7/2026</a:t>
            </a:fld>
            <a:endParaRPr lang="en-US"/>
          </a:p>
        </p:txBody>
      </p:sp>
      <p:sp>
        <p:nvSpPr>
          <p:cNvPr id="6" name="Footer Placeholder 5">
            <a:extLst>
              <a:ext uri="{FF2B5EF4-FFF2-40B4-BE49-F238E27FC236}">
                <a16:creationId xmlns:a16="http://schemas.microsoft.com/office/drawing/2014/main" id="{413A06B8-CE0F-47FE-A2F7-6A3928A7CC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931D2DF-5A1B-D118-C5CD-61B9A883966B}"/>
              </a:ext>
            </a:extLst>
          </p:cNvPr>
          <p:cNvSpPr>
            <a:spLocks noGrp="1"/>
          </p:cNvSpPr>
          <p:nvPr>
            <p:ph type="sldNum" sz="quarter" idx="12"/>
          </p:nvPr>
        </p:nvSpPr>
        <p:spPr/>
        <p:txBody>
          <a:bodyPr/>
          <a:lstStyle/>
          <a:p>
            <a:fld id="{065C823F-FCFE-4535-A2D1-B1596D0B1BD4}" type="slidenum">
              <a:rPr lang="en-US" smtClean="0"/>
              <a:t>‹#›</a:t>
            </a:fld>
            <a:endParaRPr lang="en-US"/>
          </a:p>
        </p:txBody>
      </p:sp>
    </p:spTree>
    <p:extLst>
      <p:ext uri="{BB962C8B-B14F-4D97-AF65-F5344CB8AC3E}">
        <p14:creationId xmlns:p14="http://schemas.microsoft.com/office/powerpoint/2010/main" val="850491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9C70A-C133-10C6-D9C0-DA813F4EDFA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C49482A-FFCA-113B-58CB-C715B545C1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147660-5804-ADDD-2FCE-7B1C6BACAE3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CBB8897-80A9-4EEE-88C4-31F439E6C3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F3311-2323-A48A-9893-FC1329D00E8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BC9FECE-A6DD-95B3-0B7A-1D090727D4E6}"/>
              </a:ext>
            </a:extLst>
          </p:cNvPr>
          <p:cNvSpPr>
            <a:spLocks noGrp="1"/>
          </p:cNvSpPr>
          <p:nvPr>
            <p:ph type="dt" sz="half" idx="10"/>
          </p:nvPr>
        </p:nvSpPr>
        <p:spPr/>
        <p:txBody>
          <a:bodyPr/>
          <a:lstStyle/>
          <a:p>
            <a:fld id="{C8765EFC-01B9-41EC-8164-9419DDDF6FD6}" type="datetimeFigureOut">
              <a:rPr lang="en-US" smtClean="0"/>
              <a:t>5/7/2026</a:t>
            </a:fld>
            <a:endParaRPr lang="en-US"/>
          </a:p>
        </p:txBody>
      </p:sp>
      <p:sp>
        <p:nvSpPr>
          <p:cNvPr id="8" name="Footer Placeholder 7">
            <a:extLst>
              <a:ext uri="{FF2B5EF4-FFF2-40B4-BE49-F238E27FC236}">
                <a16:creationId xmlns:a16="http://schemas.microsoft.com/office/drawing/2014/main" id="{B2C8CC0D-6301-1067-1071-1DB8C6A154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8F7CC91-1678-7E28-D030-E472F888AD32}"/>
              </a:ext>
            </a:extLst>
          </p:cNvPr>
          <p:cNvSpPr>
            <a:spLocks noGrp="1"/>
          </p:cNvSpPr>
          <p:nvPr>
            <p:ph type="sldNum" sz="quarter" idx="12"/>
          </p:nvPr>
        </p:nvSpPr>
        <p:spPr/>
        <p:txBody>
          <a:bodyPr/>
          <a:lstStyle/>
          <a:p>
            <a:fld id="{065C823F-FCFE-4535-A2D1-B1596D0B1BD4}" type="slidenum">
              <a:rPr lang="en-US" smtClean="0"/>
              <a:t>‹#›</a:t>
            </a:fld>
            <a:endParaRPr lang="en-US"/>
          </a:p>
        </p:txBody>
      </p:sp>
    </p:spTree>
    <p:extLst>
      <p:ext uri="{BB962C8B-B14F-4D97-AF65-F5344CB8AC3E}">
        <p14:creationId xmlns:p14="http://schemas.microsoft.com/office/powerpoint/2010/main" val="1009532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487BB-E080-CC98-6BC4-40119856575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349F5F7-4506-4EB1-A25B-934E58F849E7}"/>
              </a:ext>
            </a:extLst>
          </p:cNvPr>
          <p:cNvSpPr>
            <a:spLocks noGrp="1"/>
          </p:cNvSpPr>
          <p:nvPr>
            <p:ph type="dt" sz="half" idx="10"/>
          </p:nvPr>
        </p:nvSpPr>
        <p:spPr/>
        <p:txBody>
          <a:bodyPr/>
          <a:lstStyle/>
          <a:p>
            <a:fld id="{C8765EFC-01B9-41EC-8164-9419DDDF6FD6}" type="datetimeFigureOut">
              <a:rPr lang="en-US" smtClean="0"/>
              <a:t>5/7/2026</a:t>
            </a:fld>
            <a:endParaRPr lang="en-US"/>
          </a:p>
        </p:txBody>
      </p:sp>
      <p:sp>
        <p:nvSpPr>
          <p:cNvPr id="4" name="Footer Placeholder 3">
            <a:extLst>
              <a:ext uri="{FF2B5EF4-FFF2-40B4-BE49-F238E27FC236}">
                <a16:creationId xmlns:a16="http://schemas.microsoft.com/office/drawing/2014/main" id="{21AB8478-D46B-412C-ACA7-894A96A905E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F5D5317-7DE7-4354-1DF4-C91BB4055591}"/>
              </a:ext>
            </a:extLst>
          </p:cNvPr>
          <p:cNvSpPr>
            <a:spLocks noGrp="1"/>
          </p:cNvSpPr>
          <p:nvPr>
            <p:ph type="sldNum" sz="quarter" idx="12"/>
          </p:nvPr>
        </p:nvSpPr>
        <p:spPr/>
        <p:txBody>
          <a:bodyPr/>
          <a:lstStyle/>
          <a:p>
            <a:fld id="{065C823F-FCFE-4535-A2D1-B1596D0B1BD4}" type="slidenum">
              <a:rPr lang="en-US" smtClean="0"/>
              <a:t>‹#›</a:t>
            </a:fld>
            <a:endParaRPr lang="en-US"/>
          </a:p>
        </p:txBody>
      </p:sp>
    </p:spTree>
    <p:extLst>
      <p:ext uri="{BB962C8B-B14F-4D97-AF65-F5344CB8AC3E}">
        <p14:creationId xmlns:p14="http://schemas.microsoft.com/office/powerpoint/2010/main" val="1910302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485160-585A-EEBF-074D-284686C734C5}"/>
              </a:ext>
            </a:extLst>
          </p:cNvPr>
          <p:cNvSpPr>
            <a:spLocks noGrp="1"/>
          </p:cNvSpPr>
          <p:nvPr>
            <p:ph type="dt" sz="half" idx="10"/>
          </p:nvPr>
        </p:nvSpPr>
        <p:spPr/>
        <p:txBody>
          <a:bodyPr/>
          <a:lstStyle/>
          <a:p>
            <a:fld id="{C8765EFC-01B9-41EC-8164-9419DDDF6FD6}" type="datetimeFigureOut">
              <a:rPr lang="en-US" smtClean="0"/>
              <a:t>5/7/2026</a:t>
            </a:fld>
            <a:endParaRPr lang="en-US"/>
          </a:p>
        </p:txBody>
      </p:sp>
      <p:sp>
        <p:nvSpPr>
          <p:cNvPr id="3" name="Footer Placeholder 2">
            <a:extLst>
              <a:ext uri="{FF2B5EF4-FFF2-40B4-BE49-F238E27FC236}">
                <a16:creationId xmlns:a16="http://schemas.microsoft.com/office/drawing/2014/main" id="{E3A3A38E-5621-4F2A-0172-5741B0A995A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4CBDA7B-624F-B040-36E1-2CA73AB2B718}"/>
              </a:ext>
            </a:extLst>
          </p:cNvPr>
          <p:cNvSpPr>
            <a:spLocks noGrp="1"/>
          </p:cNvSpPr>
          <p:nvPr>
            <p:ph type="sldNum" sz="quarter" idx="12"/>
          </p:nvPr>
        </p:nvSpPr>
        <p:spPr/>
        <p:txBody>
          <a:bodyPr/>
          <a:lstStyle/>
          <a:p>
            <a:fld id="{065C823F-FCFE-4535-A2D1-B1596D0B1BD4}" type="slidenum">
              <a:rPr lang="en-US" smtClean="0"/>
              <a:t>‹#›</a:t>
            </a:fld>
            <a:endParaRPr lang="en-US"/>
          </a:p>
        </p:txBody>
      </p:sp>
    </p:spTree>
    <p:extLst>
      <p:ext uri="{BB962C8B-B14F-4D97-AF65-F5344CB8AC3E}">
        <p14:creationId xmlns:p14="http://schemas.microsoft.com/office/powerpoint/2010/main" val="2176990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E8CFB-70D9-79A0-3CE8-09DCE70DF5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D4A3DF-971E-130B-5765-8C5A542F42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338BE52-04E4-CEEA-A101-D4066B9D24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DA728D-E3EE-5594-8274-C3D922D6C7B7}"/>
              </a:ext>
            </a:extLst>
          </p:cNvPr>
          <p:cNvSpPr>
            <a:spLocks noGrp="1"/>
          </p:cNvSpPr>
          <p:nvPr>
            <p:ph type="dt" sz="half" idx="10"/>
          </p:nvPr>
        </p:nvSpPr>
        <p:spPr/>
        <p:txBody>
          <a:bodyPr/>
          <a:lstStyle/>
          <a:p>
            <a:fld id="{C8765EFC-01B9-41EC-8164-9419DDDF6FD6}" type="datetimeFigureOut">
              <a:rPr lang="en-US" smtClean="0"/>
              <a:t>5/7/2026</a:t>
            </a:fld>
            <a:endParaRPr lang="en-US"/>
          </a:p>
        </p:txBody>
      </p:sp>
      <p:sp>
        <p:nvSpPr>
          <p:cNvPr id="6" name="Footer Placeholder 5">
            <a:extLst>
              <a:ext uri="{FF2B5EF4-FFF2-40B4-BE49-F238E27FC236}">
                <a16:creationId xmlns:a16="http://schemas.microsoft.com/office/drawing/2014/main" id="{487D173C-23F6-4BBF-D594-1FD2A4946B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C7C83D-DDBF-F118-31C0-152C59CBC8C1}"/>
              </a:ext>
            </a:extLst>
          </p:cNvPr>
          <p:cNvSpPr>
            <a:spLocks noGrp="1"/>
          </p:cNvSpPr>
          <p:nvPr>
            <p:ph type="sldNum" sz="quarter" idx="12"/>
          </p:nvPr>
        </p:nvSpPr>
        <p:spPr/>
        <p:txBody>
          <a:bodyPr/>
          <a:lstStyle/>
          <a:p>
            <a:fld id="{065C823F-FCFE-4535-A2D1-B1596D0B1BD4}" type="slidenum">
              <a:rPr lang="en-US" smtClean="0"/>
              <a:t>‹#›</a:t>
            </a:fld>
            <a:endParaRPr lang="en-US"/>
          </a:p>
        </p:txBody>
      </p:sp>
    </p:spTree>
    <p:extLst>
      <p:ext uri="{BB962C8B-B14F-4D97-AF65-F5344CB8AC3E}">
        <p14:creationId xmlns:p14="http://schemas.microsoft.com/office/powerpoint/2010/main" val="2853716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B4306-3BD1-8D27-8414-7E25486FFB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2020FD0-BFEC-37B8-9653-1B8EEE9EF5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1CA6D77-F32E-71A1-CE7A-EA16F9E0E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C6DD18-F48C-5DDA-C8D9-154573310D00}"/>
              </a:ext>
            </a:extLst>
          </p:cNvPr>
          <p:cNvSpPr>
            <a:spLocks noGrp="1"/>
          </p:cNvSpPr>
          <p:nvPr>
            <p:ph type="dt" sz="half" idx="10"/>
          </p:nvPr>
        </p:nvSpPr>
        <p:spPr/>
        <p:txBody>
          <a:bodyPr/>
          <a:lstStyle/>
          <a:p>
            <a:fld id="{C8765EFC-01B9-41EC-8164-9419DDDF6FD6}" type="datetimeFigureOut">
              <a:rPr lang="en-US" smtClean="0"/>
              <a:t>5/7/2026</a:t>
            </a:fld>
            <a:endParaRPr lang="en-US"/>
          </a:p>
        </p:txBody>
      </p:sp>
      <p:sp>
        <p:nvSpPr>
          <p:cNvPr id="6" name="Footer Placeholder 5">
            <a:extLst>
              <a:ext uri="{FF2B5EF4-FFF2-40B4-BE49-F238E27FC236}">
                <a16:creationId xmlns:a16="http://schemas.microsoft.com/office/drawing/2014/main" id="{BBC94A58-029B-ED49-D13F-47241106A6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420B770-4AD5-8B60-EBE9-AA5C4E88F2DD}"/>
              </a:ext>
            </a:extLst>
          </p:cNvPr>
          <p:cNvSpPr>
            <a:spLocks noGrp="1"/>
          </p:cNvSpPr>
          <p:nvPr>
            <p:ph type="sldNum" sz="quarter" idx="12"/>
          </p:nvPr>
        </p:nvSpPr>
        <p:spPr/>
        <p:txBody>
          <a:bodyPr/>
          <a:lstStyle/>
          <a:p>
            <a:fld id="{065C823F-FCFE-4535-A2D1-B1596D0B1BD4}" type="slidenum">
              <a:rPr lang="en-US" smtClean="0"/>
              <a:t>‹#›</a:t>
            </a:fld>
            <a:endParaRPr lang="en-US"/>
          </a:p>
        </p:txBody>
      </p:sp>
    </p:spTree>
    <p:extLst>
      <p:ext uri="{BB962C8B-B14F-4D97-AF65-F5344CB8AC3E}">
        <p14:creationId xmlns:p14="http://schemas.microsoft.com/office/powerpoint/2010/main" val="3999287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8E276-EEE6-19CB-1889-3763DF37DFC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83EA4BF-1FD2-8290-40F9-D24AA9F552E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A1D3D51-2973-6A43-EED8-BF700BCDFA55}"/>
              </a:ext>
            </a:extLst>
          </p:cNvPr>
          <p:cNvSpPr>
            <a:spLocks noGrp="1"/>
          </p:cNvSpPr>
          <p:nvPr>
            <p:ph type="dt" sz="half" idx="10"/>
          </p:nvPr>
        </p:nvSpPr>
        <p:spPr/>
        <p:txBody>
          <a:bodyPr/>
          <a:lstStyle/>
          <a:p>
            <a:fld id="{C8765EFC-01B9-41EC-8164-9419DDDF6FD6}" type="datetimeFigureOut">
              <a:rPr lang="en-US" smtClean="0"/>
              <a:t>5/7/2026</a:t>
            </a:fld>
            <a:endParaRPr lang="en-US"/>
          </a:p>
        </p:txBody>
      </p:sp>
      <p:sp>
        <p:nvSpPr>
          <p:cNvPr id="5" name="Footer Placeholder 4">
            <a:extLst>
              <a:ext uri="{FF2B5EF4-FFF2-40B4-BE49-F238E27FC236}">
                <a16:creationId xmlns:a16="http://schemas.microsoft.com/office/drawing/2014/main" id="{8278C2FB-9DEE-2FEC-0931-099A379A12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4EF9B9-032C-E68F-0066-D919E587CF36}"/>
              </a:ext>
            </a:extLst>
          </p:cNvPr>
          <p:cNvSpPr>
            <a:spLocks noGrp="1"/>
          </p:cNvSpPr>
          <p:nvPr>
            <p:ph type="sldNum" sz="quarter" idx="12"/>
          </p:nvPr>
        </p:nvSpPr>
        <p:spPr/>
        <p:txBody>
          <a:bodyPr/>
          <a:lstStyle/>
          <a:p>
            <a:fld id="{065C823F-FCFE-4535-A2D1-B1596D0B1BD4}" type="slidenum">
              <a:rPr lang="en-US" smtClean="0"/>
              <a:t>‹#›</a:t>
            </a:fld>
            <a:endParaRPr lang="en-US"/>
          </a:p>
        </p:txBody>
      </p:sp>
    </p:spTree>
    <p:extLst>
      <p:ext uri="{BB962C8B-B14F-4D97-AF65-F5344CB8AC3E}">
        <p14:creationId xmlns:p14="http://schemas.microsoft.com/office/powerpoint/2010/main" val="3142166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E6261BC-8758-CB69-13B5-4C23508F7E9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AA6FEB1-62CB-8CD9-4553-B4CD70FDBE8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CCB9B0-3F0E-1E63-5C20-D81E0072696E}"/>
              </a:ext>
            </a:extLst>
          </p:cNvPr>
          <p:cNvSpPr>
            <a:spLocks noGrp="1"/>
          </p:cNvSpPr>
          <p:nvPr>
            <p:ph type="dt" sz="half" idx="10"/>
          </p:nvPr>
        </p:nvSpPr>
        <p:spPr/>
        <p:txBody>
          <a:bodyPr/>
          <a:lstStyle/>
          <a:p>
            <a:fld id="{C8765EFC-01B9-41EC-8164-9419DDDF6FD6}" type="datetimeFigureOut">
              <a:rPr lang="en-US" smtClean="0"/>
              <a:t>5/7/2026</a:t>
            </a:fld>
            <a:endParaRPr lang="en-US"/>
          </a:p>
        </p:txBody>
      </p:sp>
      <p:sp>
        <p:nvSpPr>
          <p:cNvPr id="5" name="Footer Placeholder 4">
            <a:extLst>
              <a:ext uri="{FF2B5EF4-FFF2-40B4-BE49-F238E27FC236}">
                <a16:creationId xmlns:a16="http://schemas.microsoft.com/office/drawing/2014/main" id="{C98D7019-7DEF-4ED4-1F83-92159C20C1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FEAC65-3618-A3B6-9262-CF213FF1827D}"/>
              </a:ext>
            </a:extLst>
          </p:cNvPr>
          <p:cNvSpPr>
            <a:spLocks noGrp="1"/>
          </p:cNvSpPr>
          <p:nvPr>
            <p:ph type="sldNum" sz="quarter" idx="12"/>
          </p:nvPr>
        </p:nvSpPr>
        <p:spPr/>
        <p:txBody>
          <a:bodyPr/>
          <a:lstStyle/>
          <a:p>
            <a:fld id="{065C823F-FCFE-4535-A2D1-B1596D0B1BD4}" type="slidenum">
              <a:rPr lang="en-US" smtClean="0"/>
              <a:t>‹#›</a:t>
            </a:fld>
            <a:endParaRPr lang="en-US"/>
          </a:p>
        </p:txBody>
      </p:sp>
    </p:spTree>
    <p:extLst>
      <p:ext uri="{BB962C8B-B14F-4D97-AF65-F5344CB8AC3E}">
        <p14:creationId xmlns:p14="http://schemas.microsoft.com/office/powerpoint/2010/main" val="33964388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44EE820-E161-4D27-92EC-5F1829E29638}" type="datetime1">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4840321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670DE8C-7FE1-4E55-ADC6-9F550C74F8B9}" type="datetime1">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5498333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023A3-8415-4887-9263-48A740AC3ECB}" type="datetime1">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8068457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E7CAB6-0687-471C-8977-A13A35B77F12}" type="datetime1">
              <a:rPr lang="en-US" smtClean="0"/>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9449450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163032-9167-4C9C-B902-5EC35C75527F}" type="datetime1">
              <a:rPr lang="en-US" smtClean="0"/>
              <a:t>5/7/2026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797711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0D712A-3733-4977-AF31-98B015E419C6}" type="datetime1">
              <a:rPr lang="en-US" smtClean="0"/>
              <a:t>5/7/2026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7672454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B15F27-48ED-4ACA-83C7-01347B5E53A1}" type="datetime1">
              <a:rPr lang="en-US" smtClean="0"/>
              <a:t>5/7/2026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4229002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7B81445-67DB-48EB-BE51-F8E0FBD5D987}" type="datetime1">
              <a:rPr lang="en-US" smtClean="0"/>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453129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6ADA7A-F9F7-4C19-991C-C4FF8EC32144}" type="datetime1">
              <a:rPr lang="en-US" smtClean="0"/>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9086838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2B0864-819E-4972-BAE2-B82E0828C3F2}" type="datetime1">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0896789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E986F6-63E5-457D-8556-F0D6AC4531E1}" type="datetime1">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406912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860A94-9321-9E9D-AE1F-81FF9B3969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77BD732-6A4D-1BF3-759A-034D70C63D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586E54-9575-A25C-ADA5-21491F1221A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765EFC-01B9-41EC-8164-9419DDDF6FD6}" type="datetimeFigureOut">
              <a:rPr lang="en-US" smtClean="0"/>
              <a:t>5/7/2026</a:t>
            </a:fld>
            <a:endParaRPr lang="en-US"/>
          </a:p>
        </p:txBody>
      </p:sp>
      <p:sp>
        <p:nvSpPr>
          <p:cNvPr id="5" name="Footer Placeholder 4">
            <a:extLst>
              <a:ext uri="{FF2B5EF4-FFF2-40B4-BE49-F238E27FC236}">
                <a16:creationId xmlns:a16="http://schemas.microsoft.com/office/drawing/2014/main" id="{0AE37DE5-ACCA-D07C-0C82-E405DDB55B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6421EC6-393D-5E15-3001-D5DD6175A6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5C823F-FCFE-4535-A2D1-B1596D0B1BD4}" type="slidenum">
              <a:rPr lang="en-US" smtClean="0"/>
              <a:t>‹#›</a:t>
            </a:fld>
            <a:endParaRPr lang="en-US"/>
          </a:p>
        </p:txBody>
      </p:sp>
    </p:spTree>
    <p:extLst>
      <p:ext uri="{BB962C8B-B14F-4D97-AF65-F5344CB8AC3E}">
        <p14:creationId xmlns:p14="http://schemas.microsoft.com/office/powerpoint/2010/main" val="24160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FAB3AC-B7BB-468D-89B5-DE15E20A85CA}" type="datetime1">
              <a:rPr lang="en-US" smtClean="0"/>
              <a:t>5/7/2026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33987181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25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10.png"/></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7" Type="http://schemas.openxmlformats.org/officeDocument/2006/relationships/image" Target="../media/image111.png"/><Relationship Id="rId1" Type="http://schemas.openxmlformats.org/officeDocument/2006/relationships/slideLayout" Target="../slideLayouts/slideLayout2.xml"/><Relationship Id="rId6" Type="http://schemas.openxmlformats.org/officeDocument/2006/relationships/image" Target="../media/image101.png"/><Relationship Id="rId5" Type="http://schemas.openxmlformats.org/officeDocument/2006/relationships/image" Target="../media/image91.png"/><Relationship Id="rId4" Type="http://schemas.openxmlformats.org/officeDocument/2006/relationships/image" Target="../media/image810.png"/></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3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50.png"/><Relationship Id="rId4" Type="http://schemas.openxmlformats.org/officeDocument/2006/relationships/image" Target="../media/image14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80.png"/><Relationship Id="rId4" Type="http://schemas.openxmlformats.org/officeDocument/2006/relationships/image" Target="../media/image4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5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4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400.png"/><Relationship Id="rId4" Type="http://schemas.openxmlformats.org/officeDocument/2006/relationships/image" Target="../media/image30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30.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7" Type="http://schemas.openxmlformats.org/officeDocument/2006/relationships/image" Target="../media/image110.png"/><Relationship Id="rId1" Type="http://schemas.openxmlformats.org/officeDocument/2006/relationships/slideLayout" Target="../slideLayouts/slideLayout2.xml"/><Relationship Id="rId6" Type="http://schemas.openxmlformats.org/officeDocument/2006/relationships/image" Target="../media/image100.png"/><Relationship Id="rId5" Type="http://schemas.openxmlformats.org/officeDocument/2006/relationships/image" Target="../media/image90.png"/><Relationship Id="rId4" Type="http://schemas.openxmlformats.org/officeDocument/2006/relationships/image" Target="../media/image80.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60.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7" Type="http://schemas.openxmlformats.org/officeDocument/2006/relationships/image" Target="../media/image330.png"/><Relationship Id="rId1" Type="http://schemas.openxmlformats.org/officeDocument/2006/relationships/slideLayout" Target="../slideLayouts/slideLayout2.xml"/><Relationship Id="rId6" Type="http://schemas.openxmlformats.org/officeDocument/2006/relationships/image" Target="../media/image320.png"/><Relationship Id="rId5" Type="http://schemas.openxmlformats.org/officeDocument/2006/relationships/image" Target="../media/image290.png"/><Relationship Id="rId4" Type="http://schemas.openxmlformats.org/officeDocument/2006/relationships/image" Target="../media/image280.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6.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8.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81.png"/><Relationship Id="rId4" Type="http://schemas.openxmlformats.org/officeDocument/2006/relationships/image" Target="../media/image360.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3.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85.png"/><Relationship Id="rId4" Type="http://schemas.openxmlformats.org/officeDocument/2006/relationships/image" Target="../media/image390.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20.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556DB0-91DE-CA60-1EC6-E91B3F9FBCDF}"/>
              </a:ext>
            </a:extLst>
          </p:cNvPr>
          <p:cNvSpPr>
            <a:spLocks noGrp="1"/>
          </p:cNvSpPr>
          <p:nvPr>
            <p:ph idx="1"/>
          </p:nvPr>
        </p:nvSpPr>
        <p:spPr>
          <a:xfrm>
            <a:off x="208722" y="606287"/>
            <a:ext cx="11857382" cy="5519877"/>
          </a:xfrm>
        </p:spPr>
        <p:txBody>
          <a:bodyPr>
            <a:normAutofit/>
          </a:bodyPr>
          <a:lstStyle/>
          <a:p>
            <a:pPr marL="0" indent="0" algn="ctr">
              <a:lnSpc>
                <a:spcPct val="150000"/>
              </a:lnSpc>
              <a:buNone/>
            </a:pPr>
            <a:r>
              <a:rPr lang="en-US" b="1" dirty="0">
                <a:solidFill>
                  <a:schemeClr val="tx2"/>
                </a:solidFill>
                <a:latin typeface="Times New Roman" panose="02020603050405020304" pitchFamily="18" charset="0"/>
                <a:cs typeface="Times New Roman" panose="02020603050405020304" pitchFamily="18" charset="0"/>
              </a:rPr>
              <a:t>Basic Principles of Process Calculations in Chemical Engineering (ChEg2106)</a:t>
            </a:r>
            <a:endParaRPr lang="en-US" altLang="en-US" b="1" dirty="0">
              <a:solidFill>
                <a:schemeClr val="tx2"/>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2400" b="1" dirty="0">
                <a:solidFill>
                  <a:srgbClr val="FF0000"/>
                </a:solidFill>
                <a:latin typeface="Times New Roman" panose="02020603050405020304" pitchFamily="18" charset="0"/>
                <a:cs typeface="Times New Roman" panose="02020603050405020304" pitchFamily="18" charset="0"/>
              </a:rPr>
              <a:t>Prerequisites: No prerequisite for this course</a:t>
            </a:r>
          </a:p>
          <a:p>
            <a:pPr marL="0" indent="0" algn="ctr">
              <a:lnSpc>
                <a:spcPct val="150000"/>
              </a:lnSpc>
              <a:buNone/>
            </a:pPr>
            <a:r>
              <a:rPr lang="en-US" sz="2400" b="1" dirty="0">
                <a:latin typeface="Times New Roman" panose="02020603050405020304" pitchFamily="18" charset="0"/>
                <a:ea typeface="SimSun" panose="02010600030101010101" pitchFamily="2" charset="-122"/>
                <a:cs typeface="Times New Roman" panose="02020603050405020304" pitchFamily="18" charset="0"/>
              </a:rPr>
              <a:t>Lecture 9</a:t>
            </a:r>
            <a:r>
              <a:rPr lang="en-US" sz="24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 Energy Balances without Chemical Reaction for Open Systems</a:t>
            </a:r>
          </a:p>
          <a:p>
            <a:pPr marL="0" indent="0" algn="ctr">
              <a:lnSpc>
                <a:spcPct val="150000"/>
              </a:lnSpc>
              <a:buNone/>
            </a:pPr>
            <a:r>
              <a:rPr lang="en-US" altLang="en-US" sz="2400"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Week 9</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lgn="ctr">
              <a:lnSpc>
                <a:spcPct val="150000"/>
              </a:lnSpc>
              <a:buNone/>
              <a:defRPr/>
            </a:pPr>
            <a:r>
              <a:rPr lang="en-US" altLang="en-US" sz="2400" dirty="0">
                <a:solidFill>
                  <a:prstClr val="black"/>
                </a:solidFill>
                <a:latin typeface="Times New Roman" panose="02020603050405020304" pitchFamily="18" charset="0"/>
                <a:cs typeface="Times New Roman" panose="02020603050405020304" pitchFamily="18" charset="0"/>
              </a:rPr>
              <a:t>Lecturer: Adamu </a:t>
            </a:r>
            <a:r>
              <a:rPr lang="en-US" altLang="en-US" sz="2400" dirty="0" err="1">
                <a:solidFill>
                  <a:prstClr val="black"/>
                </a:solidFill>
                <a:latin typeface="Times New Roman" panose="02020603050405020304" pitchFamily="18" charset="0"/>
                <a:cs typeface="Times New Roman" panose="02020603050405020304" pitchFamily="18" charset="0"/>
              </a:rPr>
              <a:t>Esubalew</a:t>
            </a:r>
            <a:r>
              <a:rPr lang="en-US" altLang="en-US" sz="2400" dirty="0">
                <a:solidFill>
                  <a:prstClr val="black"/>
                </a:solidFill>
                <a:latin typeface="Times New Roman" panose="02020603050405020304" pitchFamily="18" charset="0"/>
                <a:cs typeface="Times New Roman" panose="02020603050405020304" pitchFamily="18" charset="0"/>
              </a:rPr>
              <a:t> (</a:t>
            </a:r>
            <a:r>
              <a:rPr lang="en-US" altLang="en-US" sz="2400" b="1" dirty="0">
                <a:solidFill>
                  <a:prstClr val="black"/>
                </a:solidFill>
                <a:latin typeface="Times New Roman" panose="02020603050405020304" pitchFamily="18" charset="0"/>
                <a:cs typeface="Times New Roman" panose="02020603050405020304" pitchFamily="18" charset="0"/>
              </a:rPr>
              <a:t>PhD, </a:t>
            </a:r>
            <a:r>
              <a:rPr lang="en-US" altLang="en-US" sz="2400" b="1" dirty="0" err="1">
                <a:solidFill>
                  <a:prstClr val="black"/>
                </a:solidFill>
                <a:latin typeface="Times New Roman" panose="02020603050405020304" pitchFamily="18" charset="0"/>
                <a:cs typeface="Times New Roman" panose="02020603050405020304" pitchFamily="18" charset="0"/>
              </a:rPr>
              <a:t>ChEg</a:t>
            </a:r>
            <a:r>
              <a:rPr lang="en-US" altLang="en-US" sz="2400" dirty="0">
                <a:solidFill>
                  <a:prstClr val="black"/>
                </a:solidFill>
                <a:latin typeface="Times New Roman" panose="02020603050405020304" pitchFamily="18" charset="0"/>
                <a:cs typeface="Times New Roman" panose="02020603050405020304" pitchFamily="18" charset="0"/>
              </a:rPr>
              <a:t>)  </a:t>
            </a:r>
          </a:p>
          <a:p>
            <a:pPr marL="0" indent="0" algn="ctr">
              <a:lnSpc>
                <a:spcPct val="150000"/>
              </a:lnSpc>
              <a:buNone/>
              <a:defRPr/>
            </a:pPr>
            <a:r>
              <a:rPr lang="en-US" altLang="en-US" sz="2400" b="1" dirty="0">
                <a:solidFill>
                  <a:prstClr val="black"/>
                </a:solidFill>
                <a:latin typeface="Times New Roman" panose="02020603050405020304" pitchFamily="18" charset="0"/>
                <a:cs typeface="Times New Roman" panose="02020603050405020304" pitchFamily="18" charset="0"/>
              </a:rPr>
              <a:t>Addis Ababa,  Ethiopia </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F982BD8-B2B1-34E8-6544-30E4B2C29BDE}"/>
              </a:ext>
            </a:extLst>
          </p:cNvPr>
          <p:cNvCxnSpPr>
            <a:cxnSpLocks/>
          </p:cNvCxnSpPr>
          <p:nvPr/>
        </p:nvCxnSpPr>
        <p:spPr>
          <a:xfrm>
            <a:off x="-84083" y="501649"/>
            <a:ext cx="1227608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04508E-4B93-C14E-37DA-C8F0D6D9B7E9}"/>
              </a:ext>
            </a:extLst>
          </p:cNvPr>
          <p:cNvCxnSpPr>
            <a:cxnSpLocks/>
          </p:cNvCxnSpPr>
          <p:nvPr/>
        </p:nvCxnSpPr>
        <p:spPr>
          <a:xfrm>
            <a:off x="0" y="6221896"/>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CB43BC80-4F79-A0E5-50B6-B31BAFEF89B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05374042"/>
      </p:ext>
    </p:extLst>
  </p:cSld>
  <p:clrMapOvr>
    <a:masterClrMapping/>
  </p:clrMapOvr>
  <mc:AlternateContent xmlns:mc="http://schemas.openxmlformats.org/markup-compatibility/2006" xmlns:p14="http://schemas.microsoft.com/office/powerpoint/2010/main">
    <mc:Choice Requires="p14">
      <p:transition spd="slow" p14:dur="2000" advTm="30756"/>
    </mc:Choice>
    <mc:Fallback xmlns="">
      <p:transition spd="slow" advTm="3075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EBF38-544A-8EE5-AD8B-AA21419164C3}"/>
              </a:ext>
            </a:extLst>
          </p:cNvPr>
          <p:cNvSpPr>
            <a:spLocks noGrp="1"/>
          </p:cNvSpPr>
          <p:nvPr>
            <p:ph type="ctrTitle"/>
          </p:nvPr>
        </p:nvSpPr>
        <p:spPr>
          <a:xfrm>
            <a:off x="917713" y="247719"/>
            <a:ext cx="9144000" cy="607046"/>
          </a:xfrm>
        </p:spPr>
        <p:txBody>
          <a:bodyPr>
            <a:norm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Lecture learning outcomes</a:t>
            </a:r>
          </a:p>
        </p:txBody>
      </p:sp>
      <p:sp>
        <p:nvSpPr>
          <p:cNvPr id="3" name="Subtitle 2">
            <a:extLst>
              <a:ext uri="{FF2B5EF4-FFF2-40B4-BE49-F238E27FC236}">
                <a16:creationId xmlns:a16="http://schemas.microsoft.com/office/drawing/2014/main" id="{0CC4F33A-9149-0227-9A78-6CDA752DD824}"/>
              </a:ext>
            </a:extLst>
          </p:cNvPr>
          <p:cNvSpPr>
            <a:spLocks noGrp="1"/>
          </p:cNvSpPr>
          <p:nvPr>
            <p:ph type="subTitle" idx="1"/>
          </p:nvPr>
        </p:nvSpPr>
        <p:spPr>
          <a:xfrm>
            <a:off x="427383" y="1083366"/>
            <a:ext cx="11420060" cy="4760843"/>
          </a:xfrm>
        </p:spPr>
        <p:txBody>
          <a:bodyPr>
            <a:normAutofit/>
          </a:bodyPr>
          <a:lstStyle/>
          <a:p>
            <a:pPr algn="just">
              <a:lnSpc>
                <a:spcPct val="150000"/>
              </a:lnSpc>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explain the importance of performing energy balances,</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identify energy balances problem-solving techniques for open systems,</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develop energy balance equations for open systems,  and</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determine energy balances without chemical reaction for open systems.</a:t>
            </a:r>
            <a:endParaRPr lang="en-US" dirty="0"/>
          </a:p>
        </p:txBody>
      </p:sp>
      <p:cxnSp>
        <p:nvCxnSpPr>
          <p:cNvPr id="4" name="Straight Connector 3">
            <a:extLst>
              <a:ext uri="{FF2B5EF4-FFF2-40B4-BE49-F238E27FC236}">
                <a16:creationId xmlns:a16="http://schemas.microsoft.com/office/drawing/2014/main" id="{7F9B71B8-C071-8FFE-8780-3F02404F071B}"/>
              </a:ext>
            </a:extLst>
          </p:cNvPr>
          <p:cNvCxnSpPr>
            <a:cxnSpLocks/>
          </p:cNvCxnSpPr>
          <p:nvPr/>
        </p:nvCxnSpPr>
        <p:spPr>
          <a:xfrm>
            <a:off x="-44726" y="928790"/>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8B8FC13-2AE5-0584-861C-0A66CEF54B7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4007BEA-C51A-C9B2-36E5-61D8A26B28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82679811"/>
      </p:ext>
    </p:extLst>
  </p:cSld>
  <p:clrMapOvr>
    <a:masterClrMapping/>
  </p:clrMapOvr>
  <mc:AlternateContent xmlns:mc="http://schemas.openxmlformats.org/markup-compatibility/2006" xmlns:p14="http://schemas.microsoft.com/office/powerpoint/2010/main">
    <mc:Choice Requires="p14">
      <p:transition spd="slow" p14:dur="2000" advTm="30869"/>
    </mc:Choice>
    <mc:Fallback xmlns="">
      <p:transition spd="slow" advTm="30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DA375-6BEF-998E-5407-A011C284693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Presentation outlines </a:t>
            </a:r>
            <a:endParaRPr lang="en-US" sz="3200" dirty="0"/>
          </a:p>
        </p:txBody>
      </p:sp>
      <p:sp>
        <p:nvSpPr>
          <p:cNvPr id="3" name="Content Placeholder 2">
            <a:extLst>
              <a:ext uri="{FF2B5EF4-FFF2-40B4-BE49-F238E27FC236}">
                <a16:creationId xmlns:a16="http://schemas.microsoft.com/office/drawing/2014/main" id="{73A1EC38-F896-F910-3C25-5762231B7500}"/>
              </a:ext>
            </a:extLst>
          </p:cNvPr>
          <p:cNvSpPr>
            <a:spLocks noGrp="1"/>
          </p:cNvSpPr>
          <p:nvPr>
            <p:ph idx="1"/>
          </p:nvPr>
        </p:nvSpPr>
        <p:spPr>
          <a:xfrm>
            <a:off x="609599" y="1123121"/>
            <a:ext cx="11337235" cy="4591879"/>
          </a:xfrm>
        </p:spPr>
        <p:txBody>
          <a:bodyPr>
            <a:normAutofit/>
          </a:bodyPr>
          <a:lstStyle/>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Introduction to energy balances for open systems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Importance of performing energy balances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Energy balances problem-solving techniques for open systems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Energy balances without chemical reaction for open systems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Summary</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b="1" dirty="0">
              <a:solidFill>
                <a:srgbClr val="7030A0"/>
              </a:solidFill>
              <a:highlight>
                <a:srgbClr val="FFFF00"/>
              </a:highlight>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9ED06296-E12D-5C9A-59F4-2C2FF592F68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D76C92F-8EDB-6A95-2D89-F2DC272E09C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87B3DB-D351-D520-92C8-704C3802082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97195016"/>
      </p:ext>
    </p:extLst>
  </p:cSld>
  <p:clrMapOvr>
    <a:masterClrMapping/>
  </p:clrMapOvr>
  <mc:AlternateContent xmlns:mc="http://schemas.openxmlformats.org/markup-compatibility/2006" xmlns:p14="http://schemas.microsoft.com/office/powerpoint/2010/main">
    <mc:Choice Requires="p14">
      <p:transition spd="slow" p14:dur="2000" advTm="67992"/>
    </mc:Choice>
    <mc:Fallback xmlns="">
      <p:transition spd="slow" advTm="6799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DC744-7798-3890-6A3F-FD34601C7C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69D943-3056-2B91-0835-BA90CDD10730}"/>
              </a:ext>
            </a:extLst>
          </p:cNvPr>
          <p:cNvSpPr>
            <a:spLocks noGrp="1"/>
          </p:cNvSpPr>
          <p:nvPr>
            <p:ph type="title"/>
          </p:nvPr>
        </p:nvSpPr>
        <p:spPr>
          <a:xfrm>
            <a:off x="609600" y="163963"/>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9.1. Introduction energy balances for open systems</a:t>
            </a:r>
          </a:p>
        </p:txBody>
      </p:sp>
      <p:sp>
        <p:nvSpPr>
          <p:cNvPr id="3" name="Content Placeholder 2">
            <a:extLst>
              <a:ext uri="{FF2B5EF4-FFF2-40B4-BE49-F238E27FC236}">
                <a16:creationId xmlns:a16="http://schemas.microsoft.com/office/drawing/2014/main" id="{5C809724-04F3-268C-05C8-50A32B3956BB}"/>
              </a:ext>
            </a:extLst>
          </p:cNvPr>
          <p:cNvSpPr>
            <a:spLocks noGrp="1"/>
          </p:cNvSpPr>
          <p:nvPr>
            <p:ph idx="1"/>
          </p:nvPr>
        </p:nvSpPr>
        <p:spPr>
          <a:xfrm>
            <a:off x="278297" y="747540"/>
            <a:ext cx="11718233" cy="5176179"/>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Open systems: </a:t>
            </a:r>
            <a:r>
              <a:rPr lang="en-US" sz="2400" dirty="0">
                <a:latin typeface="Times New Roman" panose="02020603050405020304" pitchFamily="18" charset="0"/>
                <a:cs typeface="Times New Roman" panose="02020603050405020304" pitchFamily="18" charset="0"/>
              </a:rPr>
              <a:t>Systems in which there are both mass and energy transfer across system boundaries. i.e. both mass and energy exchanges between open systems and the surroundings.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In open systems, mass can flow in and out of the system boundaries, which complicates the energy balance equations as compared with closed systems.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Most processes in the refining and chemical industries are open systems.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However, biological processes are more likely to be closed systems (e.g., batch systems).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balances for open systems can be expressed using the control volume approach.</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18A6B65-2CF5-5409-AF0D-D88106B1BF44}"/>
              </a:ext>
            </a:extLst>
          </p:cNvPr>
          <p:cNvCxnSpPr>
            <a:cxnSpLocks/>
          </p:cNvCxnSpPr>
          <p:nvPr/>
        </p:nvCxnSpPr>
        <p:spPr>
          <a:xfrm>
            <a:off x="-44726" y="66592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F85571E-0D35-98EF-9F5A-AA991896281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C604834-EF2E-2353-C406-61A5CC76A64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88187221"/>
      </p:ext>
    </p:extLst>
  </p:cSld>
  <p:clrMapOvr>
    <a:masterClrMapping/>
  </p:clrMapOvr>
  <mc:AlternateContent xmlns:mc="http://schemas.openxmlformats.org/markup-compatibility/2006" xmlns:p14="http://schemas.microsoft.com/office/powerpoint/2010/main">
    <mc:Choice Requires="p14">
      <p:transition spd="slow" p14:dur="2000" advTm="84552"/>
    </mc:Choice>
    <mc:Fallback xmlns="">
      <p:transition spd="slow" advTm="8455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EE542-0B37-5880-A26D-3EC3E61F3F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51AE8D-E7B5-CB7D-A4BF-7C8355955C41}"/>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99E342F-3543-A748-BF9C-68FEDD892499}"/>
              </a:ext>
            </a:extLst>
          </p:cNvPr>
          <p:cNvSpPr>
            <a:spLocks noGrp="1"/>
          </p:cNvSpPr>
          <p:nvPr>
            <p:ph idx="1"/>
          </p:nvPr>
        </p:nvSpPr>
        <p:spPr>
          <a:xfrm>
            <a:off x="437321" y="914400"/>
            <a:ext cx="11509514" cy="5009319"/>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An open system with energy entering to a system and leaving from a system is shown in </a:t>
            </a:r>
            <a:r>
              <a:rPr lang="en-US" sz="2400" b="1" dirty="0">
                <a:latin typeface="Times New Roman" panose="02020603050405020304" pitchFamily="18" charset="0"/>
                <a:cs typeface="Times New Roman" panose="02020603050405020304" pitchFamily="18" charset="0"/>
              </a:rPr>
              <a:t>Figure 9.1</a:t>
            </a:r>
            <a:r>
              <a:rPr lang="en-US" sz="2400" b="1" dirty="0">
                <a:solidFill>
                  <a:srgbClr val="7030A0"/>
                </a:solidFill>
                <a:latin typeface="Times New Roman" panose="02020603050405020304" pitchFamily="18" charset="0"/>
                <a:cs typeface="Times New Roman" pitchFamily="18" charset="0"/>
              </a:rPr>
              <a:t> (Coulson &amp; Richardson’s, 1999, pg. 62)</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2B8A740D-EE95-06C9-F285-37D0AB03D78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2DF3C2F-5F6A-DFFF-6A5E-593F014FEE4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DB10D23-21F4-327C-0E79-757D9967258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2910A940-56E0-CE23-F078-93E49EA4B233}"/>
              </a:ext>
            </a:extLst>
          </p:cNvPr>
          <p:cNvSpPr txBox="1"/>
          <p:nvPr/>
        </p:nvSpPr>
        <p:spPr>
          <a:xfrm>
            <a:off x="1560443" y="5254781"/>
            <a:ext cx="7881731" cy="579967"/>
          </a:xfrm>
          <a:prstGeom prst="rect">
            <a:avLst/>
          </a:prstGeom>
          <a:noFill/>
        </p:spPr>
        <p:txBody>
          <a:bodyPr wrap="square" rtlCol="0">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Figure 9.1  </a:t>
            </a:r>
            <a:r>
              <a:rPr lang="en-US" sz="2400" dirty="0">
                <a:latin typeface="Times New Roman" panose="02020603050405020304" pitchFamily="18" charset="0"/>
                <a:cs typeface="Times New Roman" panose="02020603050405020304" pitchFamily="18" charset="0"/>
              </a:rPr>
              <a:t>An open system with steady state process</a:t>
            </a:r>
          </a:p>
        </p:txBody>
      </p:sp>
      <p:pic>
        <p:nvPicPr>
          <p:cNvPr id="11" name="Picture 10">
            <a:extLst>
              <a:ext uri="{FF2B5EF4-FFF2-40B4-BE49-F238E27FC236}">
                <a16:creationId xmlns:a16="http://schemas.microsoft.com/office/drawing/2014/main" id="{750131A7-339F-F27C-D747-F84484124418}"/>
              </a:ext>
            </a:extLst>
          </p:cNvPr>
          <p:cNvPicPr>
            <a:picLocks noChangeAspect="1"/>
          </p:cNvPicPr>
          <p:nvPr/>
        </p:nvPicPr>
        <p:blipFill>
          <a:blip r:embed="rId2"/>
          <a:srcRect l="11974" t="8426" r="3976" b="6381"/>
          <a:stretch>
            <a:fillRect/>
          </a:stretch>
        </p:blipFill>
        <p:spPr>
          <a:xfrm>
            <a:off x="1202634" y="2069811"/>
            <a:ext cx="7008998" cy="3096000"/>
          </a:xfrm>
          <a:prstGeom prst="rect">
            <a:avLst/>
          </a:prstGeom>
        </p:spPr>
      </p:pic>
    </p:spTree>
    <p:extLst>
      <p:ext uri="{BB962C8B-B14F-4D97-AF65-F5344CB8AC3E}">
        <p14:creationId xmlns:p14="http://schemas.microsoft.com/office/powerpoint/2010/main" val="974504872"/>
      </p:ext>
    </p:extLst>
  </p:cSld>
  <p:clrMapOvr>
    <a:masterClrMapping/>
  </p:clrMapOvr>
  <mc:AlternateContent xmlns:mc="http://schemas.openxmlformats.org/markup-compatibility/2006" xmlns:p14="http://schemas.microsoft.com/office/powerpoint/2010/main">
    <mc:Choice Requires="p14">
      <p:transition spd="slow" p14:dur="2000" advTm="177391"/>
    </mc:Choice>
    <mc:Fallback xmlns="">
      <p:transition spd="slow" advTm="17739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07922-C752-E606-538D-92C3635875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FECE68-B7AC-2ADE-8C01-3A8303395E1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EBA3158-A6C3-5A88-4355-39265D08C72A}"/>
              </a:ext>
            </a:extLst>
          </p:cNvPr>
          <p:cNvSpPr>
            <a:spLocks noGrp="1"/>
          </p:cNvSpPr>
          <p:nvPr>
            <p:ph idx="1"/>
          </p:nvPr>
        </p:nvSpPr>
        <p:spPr>
          <a:xfrm>
            <a:off x="437321" y="914400"/>
            <a:ext cx="11509514" cy="5009319"/>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An  open system  with  heat exchange between cold water and hot water streams is shown in </a:t>
            </a:r>
            <a:r>
              <a:rPr lang="en-US" sz="2400" b="1" dirty="0">
                <a:latin typeface="Times New Roman" panose="02020603050405020304" pitchFamily="18" charset="0"/>
                <a:cs typeface="Times New Roman" panose="02020603050405020304" pitchFamily="18" charset="0"/>
              </a:rPr>
              <a:t>Figure 9.2</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517).</a:t>
            </a: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420EA433-0729-1DD6-15E3-78A32039368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57F4F1A-D3BA-B086-8C83-B9878BA417C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3158F70-F23A-CF30-1DFA-BC5D7D8E7D9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D2D1BD15-56A1-A83B-2AB3-D6CA2F4EE4AD}"/>
              </a:ext>
            </a:extLst>
          </p:cNvPr>
          <p:cNvPicPr>
            <a:picLocks noChangeAspect="1"/>
          </p:cNvPicPr>
          <p:nvPr/>
        </p:nvPicPr>
        <p:blipFill>
          <a:blip r:embed="rId2"/>
          <a:stretch>
            <a:fillRect/>
          </a:stretch>
        </p:blipFill>
        <p:spPr>
          <a:xfrm>
            <a:off x="1118347" y="2409665"/>
            <a:ext cx="6125430" cy="2743583"/>
          </a:xfrm>
          <a:prstGeom prst="rect">
            <a:avLst/>
          </a:prstGeom>
        </p:spPr>
      </p:pic>
      <p:sp>
        <p:nvSpPr>
          <p:cNvPr id="6" name="TextBox 5">
            <a:extLst>
              <a:ext uri="{FF2B5EF4-FFF2-40B4-BE49-F238E27FC236}">
                <a16:creationId xmlns:a16="http://schemas.microsoft.com/office/drawing/2014/main" id="{F56E5DF3-7E3F-11D4-24D6-FD21FA83EC81}"/>
              </a:ext>
            </a:extLst>
          </p:cNvPr>
          <p:cNvSpPr txBox="1"/>
          <p:nvPr/>
        </p:nvSpPr>
        <p:spPr>
          <a:xfrm>
            <a:off x="7488941" y="2807039"/>
            <a:ext cx="3893214" cy="1687963"/>
          </a:xfrm>
          <a:prstGeom prst="rect">
            <a:avLst/>
          </a:prstGeom>
          <a:noFill/>
        </p:spPr>
        <p:txBody>
          <a:bodyPr wrap="square" rtlCol="0">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Figure 9.2  </a:t>
            </a:r>
            <a:r>
              <a:rPr lang="en-US" sz="2400" dirty="0">
                <a:latin typeface="Times New Roman" panose="02020603050405020304" pitchFamily="18" charset="0"/>
                <a:cs typeface="Times New Roman" panose="02020603050405020304" pitchFamily="18" charset="0"/>
              </a:rPr>
              <a:t>An open system heat exchange between cold and hot streams</a:t>
            </a:r>
          </a:p>
        </p:txBody>
      </p:sp>
    </p:spTree>
    <p:extLst>
      <p:ext uri="{BB962C8B-B14F-4D97-AF65-F5344CB8AC3E}">
        <p14:creationId xmlns:p14="http://schemas.microsoft.com/office/powerpoint/2010/main" val="251694301"/>
      </p:ext>
    </p:extLst>
  </p:cSld>
  <p:clrMapOvr>
    <a:masterClrMapping/>
  </p:clrMapOvr>
  <mc:AlternateContent xmlns:mc="http://schemas.openxmlformats.org/markup-compatibility/2006" xmlns:p14="http://schemas.microsoft.com/office/powerpoint/2010/main">
    <mc:Choice Requires="p14">
      <p:transition spd="slow" p14:dur="2000" advTm="117198"/>
    </mc:Choice>
    <mc:Fallback xmlns="">
      <p:transition spd="slow" advTm="11719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BACF71-9DA9-4699-A553-F178DC44E3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2EBE06-A08F-EBD6-A661-60AECDC193D3}"/>
              </a:ext>
            </a:extLst>
          </p:cNvPr>
          <p:cNvSpPr>
            <a:spLocks noGrp="1"/>
          </p:cNvSpPr>
          <p:nvPr>
            <p:ph type="title"/>
          </p:nvPr>
        </p:nvSpPr>
        <p:spPr>
          <a:xfrm>
            <a:off x="793474" y="186187"/>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5BDDCB8-53F7-E53D-4602-CCE39DBD950C}"/>
              </a:ext>
            </a:extLst>
          </p:cNvPr>
          <p:cNvSpPr>
            <a:spLocks noGrp="1"/>
          </p:cNvSpPr>
          <p:nvPr>
            <p:ph idx="1"/>
          </p:nvPr>
        </p:nvSpPr>
        <p:spPr>
          <a:xfrm>
            <a:off x="238539" y="769764"/>
            <a:ext cx="11698358" cy="5153955"/>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Energy balances for open systems are fundamental concepts in chemical engineering for the   analysis of processes where mass and energy can enter or leave systems.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An open system allows for the exchange of both mass and energy with its surroundings.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first law of thermodynamics is used to determine energy balances for open systems.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Turbines, compressors, heat exchangers, distillation columns, and other processes are open systems where mass and energy transfer are critical.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Understanding the process is crucial to identify energy flows to perform energy balances for open systems.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359C1321-869F-92C1-377E-770731140126}"/>
              </a:ext>
            </a:extLst>
          </p:cNvPr>
          <p:cNvCxnSpPr>
            <a:cxnSpLocks/>
          </p:cNvCxnSpPr>
          <p:nvPr/>
        </p:nvCxnSpPr>
        <p:spPr>
          <a:xfrm>
            <a:off x="-89452" y="68031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9DB0BE1-6CFB-4558-2227-3E28352CC3E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ADE0B0E-144A-A4A1-1CDD-9CCB1DEA563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5642696"/>
      </p:ext>
    </p:extLst>
  </p:cSld>
  <p:clrMapOvr>
    <a:masterClrMapping/>
  </p:clrMapOvr>
  <mc:AlternateContent xmlns:mc="http://schemas.openxmlformats.org/markup-compatibility/2006" xmlns:p14="http://schemas.microsoft.com/office/powerpoint/2010/main">
    <mc:Choice Requires="p14">
      <p:transition spd="slow" p14:dur="2000" advTm="59996"/>
    </mc:Choice>
    <mc:Fallback xmlns="">
      <p:transition spd="slow" advTm="5999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AE697-E87A-EFE9-B915-C113C21135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684E9C-FFC3-1CA8-87B5-38878D299A0A}"/>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9.2. Importance of performing energy balances</a:t>
            </a:r>
          </a:p>
        </p:txBody>
      </p:sp>
      <p:sp>
        <p:nvSpPr>
          <p:cNvPr id="3" name="Content Placeholder 2">
            <a:extLst>
              <a:ext uri="{FF2B5EF4-FFF2-40B4-BE49-F238E27FC236}">
                <a16:creationId xmlns:a16="http://schemas.microsoft.com/office/drawing/2014/main" id="{2780E274-E714-D709-8702-E06850BFF4F2}"/>
              </a:ext>
            </a:extLst>
          </p:cNvPr>
          <p:cNvSpPr>
            <a:spLocks noGrp="1"/>
          </p:cNvSpPr>
          <p:nvPr>
            <p:ph idx="1"/>
          </p:nvPr>
        </p:nvSpPr>
        <p:spPr>
          <a:xfrm>
            <a:off x="427383" y="894522"/>
            <a:ext cx="11509513" cy="5029197"/>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Performing energy balances is a fundamental practice in chemical engineering, and process design.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There are several key reasons highlighting the importance of conducting energy balances.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Some of the importance for performing energy balances are the followings: </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To understand the system behavior: </a:t>
            </a:r>
            <a:endParaRPr lang="en-US" sz="24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Energy balances help to understand how energy is transferred and transformed within a system. </a:t>
            </a:r>
          </a:p>
        </p:txBody>
      </p:sp>
      <p:cxnSp>
        <p:nvCxnSpPr>
          <p:cNvPr id="4" name="Straight Connector 3">
            <a:extLst>
              <a:ext uri="{FF2B5EF4-FFF2-40B4-BE49-F238E27FC236}">
                <a16:creationId xmlns:a16="http://schemas.microsoft.com/office/drawing/2014/main" id="{79A46897-6576-3505-7DC2-ECA6415340A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A847BF6-3588-0BE0-73F4-B3889B666F1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BEC6EC0-FEE5-3DB7-3D48-61238892DA2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7793662"/>
      </p:ext>
    </p:extLst>
  </p:cSld>
  <p:clrMapOvr>
    <a:masterClrMapping/>
  </p:clrMapOvr>
  <mc:AlternateContent xmlns:mc="http://schemas.openxmlformats.org/markup-compatibility/2006" xmlns:p14="http://schemas.microsoft.com/office/powerpoint/2010/main">
    <mc:Choice Requires="p14">
      <p:transition spd="slow" p14:dur="2000" advTm="45799"/>
    </mc:Choice>
    <mc:Fallback xmlns="">
      <p:transition spd="slow" advTm="4579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8CC1CD-DA90-2D8E-8AA9-B5F25CB19E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9827D5-2458-8ED9-B097-127DFB1ABB5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74153CF-B9D8-7BA0-E100-8C0689F26DA9}"/>
              </a:ext>
            </a:extLst>
          </p:cNvPr>
          <p:cNvSpPr>
            <a:spLocks noGrp="1"/>
          </p:cNvSpPr>
          <p:nvPr>
            <p:ph idx="1"/>
          </p:nvPr>
        </p:nvSpPr>
        <p:spPr>
          <a:xfrm>
            <a:off x="437321" y="950603"/>
            <a:ext cx="11489636" cy="4973116"/>
          </a:xfrm>
        </p:spPr>
        <p:txBody>
          <a:bodyPr>
            <a:normAutofit lnSpcReduction="10000"/>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Understanding systems behavior is crucial for predicting how systems will respond to changes in operating conditions.</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For open systems, both mass and energy transfer across system boundaries, which interact with external factors.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Energy balance is foundational for developing mathematical models and simulations of processes.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Mathematical models can predict system behavior under various scenarios, which can facilitate research and development.</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8BF5658-019E-809D-C7ED-541AE8B1812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829F196-912C-FC74-619F-AFED198BB89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77A6269-18C5-97D6-352B-5A4B117BD07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58743945"/>
      </p:ext>
    </p:extLst>
  </p:cSld>
  <p:clrMapOvr>
    <a:masterClrMapping/>
  </p:clrMapOvr>
  <mc:AlternateContent xmlns:mc="http://schemas.openxmlformats.org/markup-compatibility/2006" xmlns:p14="http://schemas.microsoft.com/office/powerpoint/2010/main">
    <mc:Choice Requires="p14">
      <p:transition spd="slow" p14:dur="2000" advTm="47149"/>
    </mc:Choice>
    <mc:Fallback xmlns="">
      <p:transition spd="slow" advTm="4714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9571C-17DA-4984-016E-5BDEBB7320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8CE8FD-D28A-BC19-A104-3CDCA44F7A7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C2203E2F-DA9B-6CF8-01B8-FB8281311E96}"/>
              </a:ext>
            </a:extLst>
          </p:cNvPr>
          <p:cNvSpPr>
            <a:spLocks noGrp="1"/>
          </p:cNvSpPr>
          <p:nvPr>
            <p:ph idx="1"/>
          </p:nvPr>
        </p:nvSpPr>
        <p:spPr>
          <a:xfrm>
            <a:off x="437321" y="950603"/>
            <a:ext cx="11290853" cy="4973116"/>
          </a:xfrm>
        </p:spPr>
        <p:txBody>
          <a:bodyPr>
            <a:normAutofit/>
          </a:bodyPr>
          <a:lstStyle/>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To design and optimize processes:</a:t>
            </a:r>
            <a:endParaRPr lang="en-US" sz="24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Performing energy balances provides critical information about energy consumption and efficiency for designing and optimizing processes.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facilitates the integration of various processes within a plant for optimizing overall energy use across interconnected systems.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This enables engineers to design and optimize processes for maximizing efficiency, reducing operational costs and improving sustainability</a:t>
            </a:r>
            <a:r>
              <a:rPr lang="en-US" dirty="0"/>
              <a:t>.</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E945B9F-9CB8-00F7-702B-AD94966E3E8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4829F14-9874-A332-D959-0E36D67A7DB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FACD576-11E3-7C7E-E468-670D2F2FA1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33481974"/>
      </p:ext>
    </p:extLst>
  </p:cSld>
  <p:clrMapOvr>
    <a:masterClrMapping/>
  </p:clrMapOvr>
  <mc:AlternateContent xmlns:mc="http://schemas.openxmlformats.org/markup-compatibility/2006" xmlns:p14="http://schemas.microsoft.com/office/powerpoint/2010/main">
    <mc:Choice Requires="p14">
      <p:transition spd="slow" p14:dur="2000" advTm="73429"/>
    </mc:Choice>
    <mc:Fallback xmlns="">
      <p:transition spd="slow" advTm="7342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1AB84-3B3C-4953-CB4D-9D3694CAC4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4FEC23-EC5B-51D7-5C77-2FF19FAF4F6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9AE9260-1BB4-8898-0D37-D4BFB16AEE99}"/>
              </a:ext>
            </a:extLst>
          </p:cNvPr>
          <p:cNvSpPr>
            <a:spLocks noGrp="1"/>
          </p:cNvSpPr>
          <p:nvPr>
            <p:ph idx="1"/>
          </p:nvPr>
        </p:nvSpPr>
        <p:spPr>
          <a:xfrm>
            <a:off x="437321" y="950603"/>
            <a:ext cx="11529392" cy="4973116"/>
          </a:xfrm>
        </p:spPr>
        <p:txBody>
          <a:bodyPr>
            <a:normAutofit/>
          </a:bodyPr>
          <a:lstStyle/>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To identify energy efficiency and sustainability:</a:t>
            </a:r>
            <a:endParaRPr lang="en-US" sz="24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Performing energy balances helps to identify the areas of energy loss or inefficiency, which can guide improvements that lead to reduced energy consumption.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helps to assess the efficiency of processes and their environmental impact, leading to more sustainable practices.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Reducing energy consumption is essential for developing sustainable practices and minimizing environmental impacts.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A0CF3A6-EE56-F507-17D0-8140D96341A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4964A58-9B28-34D2-D12E-20BB6DB61CB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07ADAFD-C148-4445-B1FE-63E39FB5D4B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09406138"/>
      </p:ext>
    </p:extLst>
  </p:cSld>
  <p:clrMapOvr>
    <a:masterClrMapping/>
  </p:clrMapOvr>
  <mc:AlternateContent xmlns:mc="http://schemas.openxmlformats.org/markup-compatibility/2006" xmlns:p14="http://schemas.microsoft.com/office/powerpoint/2010/main">
    <mc:Choice Requires="p14">
      <p:transition spd="slow" p14:dur="2000" advTm="49481"/>
    </mc:Choice>
    <mc:Fallback xmlns="">
      <p:transition spd="slow" advTm="494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E4A41-7317-2B4F-0AAC-EDD349A16E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3A4191-6114-222B-7D4B-DDC54716C56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845FEFD-ABFB-A018-6056-FA8FC3D2B753}"/>
              </a:ext>
            </a:extLst>
          </p:cNvPr>
          <p:cNvSpPr>
            <a:spLocks noGrp="1"/>
          </p:cNvSpPr>
          <p:nvPr>
            <p:ph idx="1"/>
          </p:nvPr>
        </p:nvSpPr>
        <p:spPr>
          <a:xfrm>
            <a:off x="367748" y="950603"/>
            <a:ext cx="11618843" cy="4973116"/>
          </a:xfrm>
        </p:spPr>
        <p:txBody>
          <a:bodyPr>
            <a:normAutofit lnSpcReduction="10000"/>
          </a:bodyPr>
          <a:lstStyle/>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To perform cost estimation and economic analysis:</a:t>
            </a:r>
            <a:endParaRPr lang="en-US" sz="24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Performing energy balances provides insights into the operational costs associated with energy use.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Identifying energy use can lead to significant cost savings and reduced operational expenses.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existing processes, energy balance data is key for economic analysis and decision-making to take corrective actions when the operational cost of energy use is very high.</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also crucial for economic analysis and decision-making regarding investments in new technologies or processes.</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C659F47-790C-2B79-209F-24AF1E6917B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6D97ECE-6D29-F417-66E5-FA93A659A2A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9995B77-9087-D8DB-2187-085BB00CC5D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28924928"/>
      </p:ext>
    </p:extLst>
  </p:cSld>
  <p:clrMapOvr>
    <a:masterClrMapping/>
  </p:clrMapOvr>
  <mc:AlternateContent xmlns:mc="http://schemas.openxmlformats.org/markup-compatibility/2006" xmlns:p14="http://schemas.microsoft.com/office/powerpoint/2010/main">
    <mc:Choice Requires="p14">
      <p:transition spd="slow" p14:dur="2000" advTm="58991"/>
    </mc:Choice>
    <mc:Fallback xmlns="">
      <p:transition spd="slow" advTm="5899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A3A5B-5127-564F-40AB-272B8C88F2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DFF8AC-FDD9-F530-E69F-384A6C7F01D2}"/>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36E86AA-14F6-A81B-1B96-8B4CC4A5024C}"/>
              </a:ext>
            </a:extLst>
          </p:cNvPr>
          <p:cNvSpPr>
            <a:spLocks noGrp="1"/>
          </p:cNvSpPr>
          <p:nvPr>
            <p:ph idx="1"/>
          </p:nvPr>
        </p:nvSpPr>
        <p:spPr>
          <a:xfrm>
            <a:off x="437320" y="858491"/>
            <a:ext cx="11628783" cy="5065227"/>
          </a:xfrm>
        </p:spPr>
        <p:txBody>
          <a:bodyPr>
            <a:normAutofit fontScale="85000" lnSpcReduction="10000"/>
          </a:bodyPr>
          <a:lstStyle/>
          <a:p>
            <a:pPr algn="just">
              <a:lnSpc>
                <a:spcPct val="150000"/>
              </a:lnSpc>
              <a:buFont typeface="Wingdings" panose="05000000000000000000" pitchFamily="2" charset="2"/>
              <a:buChar char="§"/>
            </a:pPr>
            <a:r>
              <a:rPr lang="en-US" b="1" dirty="0">
                <a:solidFill>
                  <a:srgbClr val="7030A0"/>
                </a:solidFill>
                <a:latin typeface="Times New Roman" panose="02020603050405020304" pitchFamily="18" charset="0"/>
                <a:cs typeface="Times New Roman" panose="02020603050405020304" pitchFamily="18" charset="0"/>
              </a:rPr>
              <a:t>To perform safety analysis:</a:t>
            </a:r>
            <a:endParaRPr lang="en-US"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Performing energy balances plays a key role in safety assessments by identifying potential hazards related to energy accumulation or release.</a:t>
            </a:r>
          </a:p>
          <a:p>
            <a:pPr marL="0" indent="0" algn="just">
              <a:lnSpc>
                <a:spcPct val="150000"/>
              </a:lnSpc>
              <a:buNone/>
            </a:pPr>
            <a:r>
              <a:rPr lang="en-US" dirty="0">
                <a:latin typeface="Times New Roman" panose="02020603050405020304" pitchFamily="18" charset="0"/>
                <a:cs typeface="Times New Roman" panose="02020603050405020304" pitchFamily="18" charset="0"/>
              </a:rPr>
              <a:t>Understanding energy flows can help to prevent accidents related to overheating and pressure buildup in various process systems.</a:t>
            </a:r>
          </a:p>
          <a:p>
            <a:pPr marL="0" indent="0" algn="just">
              <a:lnSpc>
                <a:spcPct val="160000"/>
              </a:lnSpc>
              <a:buNone/>
            </a:pPr>
            <a:r>
              <a:rPr lang="en-US" dirty="0">
                <a:latin typeface="Times New Roman" panose="02020603050405020304" pitchFamily="18" charset="0"/>
                <a:cs typeface="Times New Roman" panose="02020603050405020304" pitchFamily="18" charset="0"/>
              </a:rPr>
              <a:t>If potential hazards are identified, proactive measures will be taken to prevent  accidents. </a:t>
            </a:r>
          </a:p>
          <a:p>
            <a:pPr marL="0" indent="0" algn="just">
              <a:lnSpc>
                <a:spcPct val="160000"/>
              </a:lnSpc>
              <a:buNone/>
            </a:pPr>
            <a:r>
              <a:rPr lang="en-US" dirty="0">
                <a:latin typeface="Times New Roman" panose="02020603050405020304" pitchFamily="18" charset="0"/>
                <a:cs typeface="Times New Roman" panose="02020603050405020304" pitchFamily="18" charset="0"/>
              </a:rPr>
              <a:t>Performing energy balances is crucial for developing control strategies to maintain desired operating conditions. </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A0309B29-A808-3C1B-FF3B-03211D50F9F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C885E16-DC32-A7BC-7C75-F9534A0F7B3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720B6A2-7E91-966C-8436-AA951847587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26596099"/>
      </p:ext>
    </p:extLst>
  </p:cSld>
  <p:clrMapOvr>
    <a:masterClrMapping/>
  </p:clrMapOvr>
  <mc:AlternateContent xmlns:mc="http://schemas.openxmlformats.org/markup-compatibility/2006" xmlns:p14="http://schemas.microsoft.com/office/powerpoint/2010/main">
    <mc:Choice Requires="p14">
      <p:transition spd="slow" p14:dur="2000" advTm="63545"/>
    </mc:Choice>
    <mc:Fallback xmlns="">
      <p:transition spd="slow" advTm="6354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20083B-5562-A8F8-E0BE-560E0E8C76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2023E6-DA86-3ED2-DE6B-D0D0A975773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29CA9592-0B2D-7140-A113-FA9A495E3FD8}"/>
              </a:ext>
            </a:extLst>
          </p:cNvPr>
          <p:cNvSpPr>
            <a:spLocks noGrp="1"/>
          </p:cNvSpPr>
          <p:nvPr>
            <p:ph idx="1"/>
          </p:nvPr>
        </p:nvSpPr>
        <p:spPr>
          <a:xfrm>
            <a:off x="437321" y="950603"/>
            <a:ext cx="11598966" cy="4973116"/>
          </a:xfrm>
        </p:spPr>
        <p:txBody>
          <a:bodyPr>
            <a:normAutofit/>
          </a:bodyPr>
          <a:lstStyle/>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To maintain regulatory compliance requirements:</a:t>
            </a:r>
            <a:endParaRPr lang="en-US" sz="24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Performing energy balances provides a framework for monitoring and evaluating the performance of equipment and processes over time.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Many industries are subject to national or local government regulations regarding energy use and emissions to the environment.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Performing energy balances helps to ensure regulatory compliance requirements for energy use and environment safety, avoiding legal issues and potential penalties.</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7E4C811-4DFF-9695-F58E-772DBEA2D4C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1187F81-7755-EE4B-F3EC-CD36C593142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AC22F6C-99B3-74C0-11BA-CA1EAABBC24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61978856"/>
      </p:ext>
    </p:extLst>
  </p:cSld>
  <p:clrMapOvr>
    <a:masterClrMapping/>
  </p:clrMapOvr>
  <mc:AlternateContent xmlns:mc="http://schemas.openxmlformats.org/markup-compatibility/2006" xmlns:p14="http://schemas.microsoft.com/office/powerpoint/2010/main">
    <mc:Choice Requires="p14">
      <p:transition spd="slow" p14:dur="2000" advTm="55372"/>
    </mc:Choice>
    <mc:Fallback xmlns="">
      <p:transition spd="slow" advTm="553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D97CC-19A2-F0BE-B44B-2113B819E5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C3CF6A-252F-C54A-3879-9CEC13C78F15}"/>
              </a:ext>
            </a:extLst>
          </p:cNvPr>
          <p:cNvSpPr>
            <a:spLocks noGrp="1"/>
          </p:cNvSpPr>
          <p:nvPr>
            <p:ph type="title"/>
          </p:nvPr>
        </p:nvSpPr>
        <p:spPr>
          <a:xfrm>
            <a:off x="437321" y="119959"/>
            <a:ext cx="11459818" cy="545962"/>
          </a:xfrm>
        </p:spPr>
        <p:txBody>
          <a:bodyPr>
            <a:noAutofit/>
          </a:bodyPr>
          <a:lstStyle/>
          <a:p>
            <a:pPr algn="just">
              <a:lnSpc>
                <a:spcPct val="150000"/>
              </a:lnSpc>
            </a:pPr>
            <a:r>
              <a:rPr lang="en-US" altLang="en-US" sz="3200" b="1" dirty="0">
                <a:solidFill>
                  <a:srgbClr val="7030A0"/>
                </a:solidFill>
                <a:latin typeface="Times New Roman" panose="02020603050405020304" pitchFamily="18" charset="0"/>
                <a:cs typeface="Times New Roman" panose="02020603050405020304" pitchFamily="18" charset="0"/>
              </a:rPr>
              <a:t>9.3. Energy balance problem-solving techniques for open systems</a:t>
            </a:r>
          </a:p>
        </p:txBody>
      </p:sp>
      <p:sp>
        <p:nvSpPr>
          <p:cNvPr id="3" name="Content Placeholder 2">
            <a:extLst>
              <a:ext uri="{FF2B5EF4-FFF2-40B4-BE49-F238E27FC236}">
                <a16:creationId xmlns:a16="http://schemas.microsoft.com/office/drawing/2014/main" id="{889A2573-D1AD-2AD0-B8CF-CEAEFBC61E05}"/>
              </a:ext>
            </a:extLst>
          </p:cNvPr>
          <p:cNvSpPr>
            <a:spLocks noGrp="1"/>
          </p:cNvSpPr>
          <p:nvPr>
            <p:ph idx="1"/>
          </p:nvPr>
        </p:nvSpPr>
        <p:spPr>
          <a:xfrm>
            <a:off x="437320" y="873608"/>
            <a:ext cx="11559209" cy="5050111"/>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For open systems, enthalpy, kinetic energy, potential energy, heat energy and work can transfer across system boundaries.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For open systems, energy balance problem-solving techniques may have several procedures </a:t>
            </a:r>
            <a:r>
              <a:rPr lang="en-US" sz="2400" b="1" dirty="0">
                <a:solidFill>
                  <a:srgbClr val="7030A0"/>
                </a:solidFill>
                <a:latin typeface="Times New Roman" panose="02020603050405020304" pitchFamily="18" charset="0"/>
                <a:cs typeface="Times New Roman" panose="02020603050405020304" pitchFamily="18" charset="0"/>
              </a:rPr>
              <a:t>(Richard M. Felder, 2005, pg. 329-330)</a:t>
            </a:r>
            <a:r>
              <a:rPr lang="en-US" sz="2400" b="1"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common problem-solving techniques are described as follows: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Read carefully and understand the given problem</a:t>
            </a:r>
            <a:r>
              <a:rPr lang="en-US" sz="2400" b="1"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Identify the processes taking place within the system, such as heating or cooling.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Identify the type of energy flows what enters and exits the system. </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E1AEED1-5BD7-2F27-CB06-1FCBFB2BD32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171617A-258F-3247-286C-950982364AD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B8DC930-8FDA-CBE1-073A-685F6FF67E1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01555834"/>
      </p:ext>
    </p:extLst>
  </p:cSld>
  <p:clrMapOvr>
    <a:masterClrMapping/>
  </p:clrMapOvr>
  <mc:AlternateContent xmlns:mc="http://schemas.openxmlformats.org/markup-compatibility/2006" xmlns:p14="http://schemas.microsoft.com/office/powerpoint/2010/main">
    <mc:Choice Requires="p14">
      <p:transition spd="slow" p14:dur="2000" advTm="87682"/>
    </mc:Choice>
    <mc:Fallback xmlns="">
      <p:transition spd="slow" advTm="8768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FF169-E524-929D-7677-9564FEC22C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4BF1CE-DD00-ACE1-F2F3-2E4FC2015F5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636E9F0-5625-8948-765D-4AEBBA5AE058}"/>
              </a:ext>
            </a:extLst>
          </p:cNvPr>
          <p:cNvSpPr>
            <a:spLocks noGrp="1"/>
          </p:cNvSpPr>
          <p:nvPr>
            <p:ph idx="1"/>
          </p:nvPr>
        </p:nvSpPr>
        <p:spPr>
          <a:xfrm>
            <a:off x="437321" y="950603"/>
            <a:ext cx="11290853" cy="4973116"/>
          </a:xfrm>
        </p:spPr>
        <p:txBody>
          <a:bodyPr>
            <a:normAutofit lnSpcReduction="10000"/>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Draw the process flow diagram/ process flow sheet and define system boundaries:</a:t>
            </a:r>
            <a:r>
              <a:rPr lang="en-US" sz="2400" dirty="0">
                <a:solidFill>
                  <a:srgbClr val="7030A0"/>
                </a:solidFill>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Draw the process flow diagram with appropriate flow directions, given values and symbols.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Define the symbols used in the process flow diagram.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also required to clearly identify the boundaries of the system you are analyzing. </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Identify the unknowns: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Identify the unknows in the given problem, and count how many unknowns are there in the given problem.</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FE7A6F1-20B6-2DBA-E27E-AA7784AE537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E92C444-69BA-B4B1-38E3-843994A2021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0417F0A-EFC7-42C9-6567-B14389BA725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65505402"/>
      </p:ext>
    </p:extLst>
  </p:cSld>
  <p:clrMapOvr>
    <a:masterClrMapping/>
  </p:clrMapOvr>
  <mc:AlternateContent xmlns:mc="http://schemas.openxmlformats.org/markup-compatibility/2006" xmlns:p14="http://schemas.microsoft.com/office/powerpoint/2010/main">
    <mc:Choice Requires="p14">
      <p:transition spd="slow" p14:dur="2000" advTm="59791"/>
    </mc:Choice>
    <mc:Fallback xmlns="">
      <p:transition spd="slow" advTm="5979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C4A7B-3D6E-E547-9081-DE76058189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BC5CA5-5081-EFB0-C2BB-DF9E3C10BE9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9AF1C02-679E-6944-91EA-6FD963166BAE}"/>
              </a:ext>
            </a:extLst>
          </p:cNvPr>
          <p:cNvSpPr>
            <a:spLocks noGrp="1"/>
          </p:cNvSpPr>
          <p:nvPr>
            <p:ph idx="1"/>
          </p:nvPr>
        </p:nvSpPr>
        <p:spPr>
          <a:xfrm>
            <a:off x="238539" y="858491"/>
            <a:ext cx="11757991" cy="5065228"/>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Identify the appropriate equations:</a:t>
            </a:r>
            <a:r>
              <a:rPr lang="en-US" sz="2400" dirty="0">
                <a:solidFill>
                  <a:srgbClr val="7030A0"/>
                </a:solidFill>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Identify the appropriate energy balance equations for open systems. </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Check units’ consistency, and the numbers of degree of freedom: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required to check that both the left-hand side and the right-hand side of energy balance equations must have consistent units.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numbers of unknowns in the given problem and the number of independent energy balance equations must be equal. i.e. the numbers of degree of freedom must be zero.</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39461B1-375F-807C-09F0-53CEF617EFD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D584602-ACFE-7814-D4D8-D79D039C02D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4E37373-49EA-380D-8DAC-AD9A382E450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82550234"/>
      </p:ext>
    </p:extLst>
  </p:cSld>
  <p:clrMapOvr>
    <a:masterClrMapping/>
  </p:clrMapOvr>
  <mc:AlternateContent xmlns:mc="http://schemas.openxmlformats.org/markup-compatibility/2006" xmlns:p14="http://schemas.microsoft.com/office/powerpoint/2010/main">
    <mc:Choice Requires="p14">
      <p:transition spd="slow" p14:dur="2000" advTm="60639"/>
    </mc:Choice>
    <mc:Fallback xmlns="">
      <p:transition spd="slow" advTm="6063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CAFE3-B4EC-6364-5F12-764F997D6C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7AE5EA-DF81-4BED-F7D4-F2C2F673352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84B7041-ED21-1116-229B-422285AE68CB}"/>
              </a:ext>
            </a:extLst>
          </p:cNvPr>
          <p:cNvSpPr>
            <a:spLocks noGrp="1"/>
          </p:cNvSpPr>
          <p:nvPr>
            <p:ph idx="1"/>
          </p:nvPr>
        </p:nvSpPr>
        <p:spPr>
          <a:xfrm>
            <a:off x="437321" y="894524"/>
            <a:ext cx="11589027" cy="5029195"/>
          </a:xfrm>
        </p:spPr>
        <p:txBody>
          <a:bodyPr>
            <a:normAutofit/>
          </a:bodyPr>
          <a:lstStyle/>
          <a:p>
            <a:pPr algn="just">
              <a:lnSpc>
                <a:spcPct val="16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Collect additional data:</a:t>
            </a:r>
            <a:r>
              <a:rPr lang="en-US" sz="2400" dirty="0">
                <a:solidFill>
                  <a:srgbClr val="7030A0"/>
                </a:solidFill>
                <a:latin typeface="Times New Roman" panose="02020603050405020304" pitchFamily="18" charset="0"/>
                <a:cs typeface="Times New Roman" panose="02020603050405020304" pitchFamily="18" charset="0"/>
              </a:rPr>
              <a:t>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Collect relevant additional tabulated data if any for the given problem.</a:t>
            </a:r>
          </a:p>
          <a:p>
            <a:pPr algn="just">
              <a:lnSpc>
                <a:spcPct val="16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State assumptions:</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Identify the process states (steady state or unsteady state).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Identify the forms of energy shall be accounted or ignored the given problem.</a:t>
            </a:r>
            <a:endParaRPr lang="en-US" dirty="0">
              <a:latin typeface="Times New Roman" panose="02020603050405020304" pitchFamily="18" charset="0"/>
              <a:cs typeface="Times New Roman" panose="02020603050405020304" pitchFamily="18" charset="0"/>
            </a:endParaRPr>
          </a:p>
          <a:p>
            <a:pPr marL="0" indent="0" algn="just">
              <a:lnSpc>
                <a:spcPct val="160000"/>
              </a:lnSpc>
              <a:buNone/>
            </a:pPr>
            <a:r>
              <a:rPr lang="en-US" sz="2400" dirty="0">
                <a:latin typeface="Times New Roman" panose="02020603050405020304" pitchFamily="18" charset="0"/>
                <a:cs typeface="Times New Roman" panose="02020603050405020304" pitchFamily="18" charset="0"/>
              </a:rPr>
              <a:t> The assumptions are used to simplify the problem-solving procedures by eliminating less effect energy forms from energy balance equations.</a:t>
            </a:r>
          </a:p>
        </p:txBody>
      </p:sp>
      <p:cxnSp>
        <p:nvCxnSpPr>
          <p:cNvPr id="4" name="Straight Connector 3">
            <a:extLst>
              <a:ext uri="{FF2B5EF4-FFF2-40B4-BE49-F238E27FC236}">
                <a16:creationId xmlns:a16="http://schemas.microsoft.com/office/drawing/2014/main" id="{CF0CC3A9-DDEA-93F8-1240-22355A2281E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9203B89-38C1-C0CB-1BDC-BB6CF082FA9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2AEB3D6-8CC3-3F4F-5DA2-2FC43A2D942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3794617"/>
      </p:ext>
    </p:extLst>
  </p:cSld>
  <p:clrMapOvr>
    <a:masterClrMapping/>
  </p:clrMapOvr>
  <mc:AlternateContent xmlns:mc="http://schemas.openxmlformats.org/markup-compatibility/2006" xmlns:p14="http://schemas.microsoft.com/office/powerpoint/2010/main">
    <mc:Choice Requires="p14">
      <p:transition spd="slow" p14:dur="2000" advTm="90387"/>
    </mc:Choice>
    <mc:Fallback xmlns="">
      <p:transition spd="slow" advTm="9038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DFCCC-FE2F-88FD-34CB-FBD563C43A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9DF4DB-878F-34C5-4C0C-3FED633B4CC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D318244-7707-A01F-A494-71D4D69427B4}"/>
              </a:ext>
            </a:extLst>
          </p:cNvPr>
          <p:cNvSpPr>
            <a:spLocks noGrp="1"/>
          </p:cNvSpPr>
          <p:nvPr>
            <p:ph idx="1"/>
          </p:nvPr>
        </p:nvSpPr>
        <p:spPr>
          <a:xfrm>
            <a:off x="437320" y="950603"/>
            <a:ext cx="11469757" cy="4973116"/>
          </a:xfrm>
        </p:spPr>
        <p:txBody>
          <a:bodyPr>
            <a:normAutofit/>
          </a:bodyPr>
          <a:lstStyle/>
          <a:p>
            <a:pPr algn="just">
              <a:lnSpc>
                <a:spcPct val="16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Perform energy balance calculations:</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Solve the problem using the identified appropriate energy balance equations to find the unknowns.</a:t>
            </a:r>
            <a:endParaRPr lang="en-US" sz="2400" b="1" dirty="0">
              <a:solidFill>
                <a:srgbClr val="7030A0"/>
              </a:solidFill>
              <a:latin typeface="Times New Roman" panose="02020603050405020304" pitchFamily="18" charset="0"/>
              <a:cs typeface="Times New Roman" panose="02020603050405020304" pitchFamily="18" charset="0"/>
            </a:endParaRPr>
          </a:p>
          <a:p>
            <a:pPr algn="just">
              <a:lnSpc>
                <a:spcPct val="16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Analyze the results:</a:t>
            </a:r>
            <a:r>
              <a:rPr lang="en-US" sz="2400" dirty="0">
                <a:solidFill>
                  <a:srgbClr val="7030A0"/>
                </a:solidFill>
                <a:latin typeface="Times New Roman" panose="02020603050405020304" pitchFamily="18" charset="0"/>
                <a:cs typeface="Times New Roman" panose="02020603050405020304" pitchFamily="18" charset="0"/>
              </a:rPr>
              <a:t>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Analyze the results and write the conclusion based on the results analysis.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Using the above problem-solving techniques, you can effectively solve energy balance problems for open systems and analyze the results.</a:t>
            </a:r>
          </a:p>
        </p:txBody>
      </p:sp>
      <p:cxnSp>
        <p:nvCxnSpPr>
          <p:cNvPr id="4" name="Straight Connector 3">
            <a:extLst>
              <a:ext uri="{FF2B5EF4-FFF2-40B4-BE49-F238E27FC236}">
                <a16:creationId xmlns:a16="http://schemas.microsoft.com/office/drawing/2014/main" id="{718B6315-6427-C66E-89B0-753CF074AF5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43726CB-F8AA-4529-DB72-55E263A2EBC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51C9644-F53A-3821-B729-C4E05CCD6E8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05067741"/>
      </p:ext>
    </p:extLst>
  </p:cSld>
  <p:clrMapOvr>
    <a:masterClrMapping/>
  </p:clrMapOvr>
  <mc:AlternateContent xmlns:mc="http://schemas.openxmlformats.org/markup-compatibility/2006" xmlns:p14="http://schemas.microsoft.com/office/powerpoint/2010/main">
    <mc:Choice Requires="p14">
      <p:transition spd="slow" p14:dur="2000" advTm="57333"/>
    </mc:Choice>
    <mc:Fallback xmlns="">
      <p:transition spd="slow" advTm="5733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1BD64-156A-F68A-0814-5021190BBE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DD6CA7-0A10-D0F0-19F6-F9132D121AE1}"/>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Activity 9.1</a:t>
            </a:r>
          </a:p>
        </p:txBody>
      </p:sp>
      <p:sp>
        <p:nvSpPr>
          <p:cNvPr id="3" name="Content Placeholder 2">
            <a:extLst>
              <a:ext uri="{FF2B5EF4-FFF2-40B4-BE49-F238E27FC236}">
                <a16:creationId xmlns:a16="http://schemas.microsoft.com/office/drawing/2014/main" id="{E48516A7-28BC-59CA-954F-E5EF76FDED23}"/>
              </a:ext>
            </a:extLst>
          </p:cNvPr>
          <p:cNvSpPr>
            <a:spLocks noGrp="1"/>
          </p:cNvSpPr>
          <p:nvPr>
            <p:ph idx="1"/>
          </p:nvPr>
        </p:nvSpPr>
        <p:spPr>
          <a:xfrm>
            <a:off x="437321" y="950603"/>
            <a:ext cx="11290853" cy="4973116"/>
          </a:xfrm>
        </p:spPr>
        <p:txBody>
          <a:bodyPr>
            <a:normAutofit/>
          </a:bodyPr>
          <a:lstStyle/>
          <a:p>
            <a:pPr marL="0" indent="0" algn="just">
              <a:lnSpc>
                <a:spcPct val="160000"/>
              </a:lnSpc>
              <a:buNone/>
            </a:pP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  </a:t>
            </a:r>
            <a:r>
              <a:rPr lang="en-US" sz="2400" dirty="0">
                <a:solidFill>
                  <a:srgbClr val="7030A0"/>
                </a:solidFill>
                <a:latin typeface="Times New Roman" panose="02020603050405020304" pitchFamily="18" charset="0"/>
                <a:cs typeface="Times New Roman" panose="02020603050405020304" pitchFamily="18" charset="0"/>
              </a:rPr>
              <a:t>Identify the reasons of performing energy balances.</a:t>
            </a:r>
          </a:p>
          <a:p>
            <a:pPr marL="0" indent="0" algn="just">
              <a:lnSpc>
                <a:spcPct val="160000"/>
              </a:lnSpc>
              <a:buNone/>
            </a:pPr>
            <a:r>
              <a:rPr lang="en-US" sz="2400" b="1" dirty="0">
                <a:latin typeface="Times New Roman" panose="02020603050405020304" pitchFamily="18" charset="0"/>
                <a:cs typeface="Times New Roman" panose="02020603050405020304" pitchFamily="18" charset="0"/>
              </a:rPr>
              <a:t>2. </a:t>
            </a:r>
            <a:r>
              <a:rPr lang="en-US" sz="2400" dirty="0">
                <a:solidFill>
                  <a:srgbClr val="7030A0"/>
                </a:solidFill>
                <a:latin typeface="Times New Roman" panose="02020603050405020304" pitchFamily="18" charset="0"/>
                <a:cs typeface="Times New Roman" panose="02020603050405020304" pitchFamily="18" charset="0"/>
              </a:rPr>
              <a:t>Explain the importance of energy balance problem-solving techniques for open systems.</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B7AB555-D407-ED3F-EA40-850F438A479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926B7F5-191F-4165-D94D-D10E02DCC71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EC17447-D47F-0A47-4877-6CCABCF4459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32627873"/>
      </p:ext>
    </p:extLst>
  </p:cSld>
  <p:clrMapOvr>
    <a:masterClrMapping/>
  </p:clrMapOvr>
  <mc:AlternateContent xmlns:mc="http://schemas.openxmlformats.org/markup-compatibility/2006" xmlns:p14="http://schemas.microsoft.com/office/powerpoint/2010/main">
    <mc:Choice Requires="p14">
      <p:transition spd="slow" p14:dur="2000" advTm="40890"/>
    </mc:Choice>
    <mc:Fallback xmlns="">
      <p:transition spd="slow" advTm="4089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6171D-53B7-BBA4-8FCC-8B0062F0D4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6307AA-5727-FBEB-F12D-61647BACCE5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458902AD-4903-07A8-D4B3-C1B48776D13E}"/>
              </a:ext>
            </a:extLst>
          </p:cNvPr>
          <p:cNvSpPr>
            <a:spLocks noGrp="1"/>
          </p:cNvSpPr>
          <p:nvPr>
            <p:ph idx="1"/>
          </p:nvPr>
        </p:nvSpPr>
        <p:spPr>
          <a:xfrm>
            <a:off x="298175" y="858491"/>
            <a:ext cx="11628782" cy="506522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1</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Performing energy balances is essential to understand the system behavior, design and optimize processes, identify energy efficiency and sustainability, perform cost estimation and economic analysis, perform safety analysis, and maintain regulatory compliance.</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Energy balance problem-solving techniques for open systems are crucial for effective designing, analyzing, and optimizing processes where mass and energy transfer occur.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CD9A796-A58C-D8F5-D452-C49CCBE48D9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5325F0C-232F-5C6C-43DF-BFF08417335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20540B6-473E-B786-9C26-B923F9146F9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35584048"/>
      </p:ext>
    </p:extLst>
  </p:cSld>
  <p:clrMapOvr>
    <a:masterClrMapping/>
  </p:clrMapOvr>
  <mc:AlternateContent xmlns:mc="http://schemas.openxmlformats.org/markup-compatibility/2006" xmlns:p14="http://schemas.microsoft.com/office/powerpoint/2010/main">
    <mc:Choice Requires="p14">
      <p:transition spd="slow" p14:dur="2000" advTm="87442"/>
    </mc:Choice>
    <mc:Fallback xmlns="">
      <p:transition spd="slow" advTm="8744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251C5-F55C-F022-7B66-3F43CA4635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A52C8E-3FA7-2641-025E-3E1F3586A40A}"/>
              </a:ext>
            </a:extLst>
          </p:cNvPr>
          <p:cNvSpPr>
            <a:spLocks noGrp="1"/>
          </p:cNvSpPr>
          <p:nvPr>
            <p:ph type="title"/>
          </p:nvPr>
        </p:nvSpPr>
        <p:spPr>
          <a:xfrm>
            <a:off x="347871" y="278298"/>
            <a:ext cx="11509512"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9.4. Energy balances without chemical reaction for open systems</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592A753-841D-00E0-C6BE-D68318364368}"/>
                  </a:ext>
                </a:extLst>
              </p:cNvPr>
              <p:cNvSpPr>
                <a:spLocks noGrp="1"/>
              </p:cNvSpPr>
              <p:nvPr>
                <p:ph idx="1"/>
              </p:nvPr>
            </p:nvSpPr>
            <p:spPr>
              <a:xfrm>
                <a:off x="437321" y="950603"/>
                <a:ext cx="11290853" cy="497311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In this lecture, the energy balance for open systems can be expressed using the control volume approach with macroscopic point of view.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At a steady state condition, the  open system energy balance equation is expressed by:</a:t>
                </a:r>
              </a:p>
              <a:p>
                <a:pPr marL="0" indent="0" algn="just">
                  <a:lnSpc>
                    <a:spcPct val="16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𝐸𝑛𝑒𝑟𝑔𝑦</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𝑖𝑛𝑝𝑢𝑡𝑠</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𝑒𝑛𝑒𝑛𝑟𝑔𝑦</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𝑜𝑢𝑡𝑝𝑢𝑡𝑠</m:t>
                    </m:r>
                  </m:oMath>
                </a14:m>
                <a:r>
                  <a:rPr lang="en-US" sz="2400" dirty="0">
                    <a:latin typeface="Times New Roman" panose="02020603050405020304" pitchFamily="18" charset="0"/>
                    <a:cs typeface="Times New Roman" panose="02020603050405020304" pitchFamily="18" charset="0"/>
                  </a:rPr>
                  <a:t>                                          (9.1)</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energy inputs refer to the total rate of transport of kinetic energy, potential energy, and internal energy by all process input streams plus the rate at which energy is transferred in as heat energy.</a:t>
                </a:r>
              </a:p>
            </p:txBody>
          </p:sp>
        </mc:Choice>
        <mc:Fallback>
          <p:sp>
            <p:nvSpPr>
              <p:cNvPr id="3" name="Content Placeholder 2">
                <a:extLst>
                  <a:ext uri="{FF2B5EF4-FFF2-40B4-BE49-F238E27FC236}">
                    <a16:creationId xmlns:a16="http://schemas.microsoft.com/office/drawing/2014/main" id="{0592A753-841D-00E0-C6BE-D68318364368}"/>
                  </a:ext>
                </a:extLst>
              </p:cNvPr>
              <p:cNvSpPr>
                <a:spLocks noGrp="1" noRot="1" noChangeAspect="1" noMove="1" noResize="1" noEditPoints="1" noAdjustHandles="1" noChangeArrowheads="1" noChangeShapeType="1" noTextEdit="1"/>
              </p:cNvSpPr>
              <p:nvPr>
                <p:ph idx="1"/>
              </p:nvPr>
            </p:nvSpPr>
            <p:spPr>
              <a:xfrm>
                <a:off x="437321" y="950603"/>
                <a:ext cx="11290853" cy="4973116"/>
              </a:xfrm>
              <a:blipFill>
                <a:blip r:embed="rId2"/>
                <a:stretch>
                  <a:fillRect l="-864" r="-81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5511869-E490-01EC-4F5B-1B1DF673F91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7B4E79B-4C2D-594D-6B53-527259B2DB5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30B7664-D0C0-DFF0-AA64-E0FDE16FFB6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79561510"/>
      </p:ext>
    </p:extLst>
  </p:cSld>
  <p:clrMapOvr>
    <a:masterClrMapping/>
  </p:clrMapOvr>
  <mc:AlternateContent xmlns:mc="http://schemas.openxmlformats.org/markup-compatibility/2006" xmlns:p14="http://schemas.microsoft.com/office/powerpoint/2010/main">
    <mc:Choice Requires="p14">
      <p:transition spd="slow" p14:dur="2000" advTm="79375"/>
    </mc:Choice>
    <mc:Fallback xmlns="">
      <p:transition spd="slow" advTm="7937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88515-DFA4-1430-D58B-FC63648C2B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67C4BC-B2C8-4EB5-20A9-76BDCB6A123D}"/>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0FE77D5-D8EB-D3B2-9B4F-54B25C800483}"/>
              </a:ext>
            </a:extLst>
          </p:cNvPr>
          <p:cNvSpPr>
            <a:spLocks noGrp="1"/>
          </p:cNvSpPr>
          <p:nvPr>
            <p:ph idx="1"/>
          </p:nvPr>
        </p:nvSpPr>
        <p:spPr>
          <a:xfrm>
            <a:off x="437321" y="950603"/>
            <a:ext cx="11290853" cy="4973116"/>
          </a:xfrm>
        </p:spPr>
        <p:txBody>
          <a:bodyPr>
            <a:normAutofit fontScale="47500" lnSpcReduction="20000"/>
          </a:bodyPr>
          <a:lstStyle/>
          <a:p>
            <a:pPr marL="0" indent="0" algn="just">
              <a:lnSpc>
                <a:spcPct val="170000"/>
              </a:lnSpc>
              <a:buNone/>
            </a:pPr>
            <a:r>
              <a:rPr lang="en-US" sz="5100" dirty="0">
                <a:latin typeface="Times New Roman" panose="02020603050405020304" pitchFamily="18" charset="0"/>
                <a:cs typeface="Times New Roman" panose="02020603050405020304" pitchFamily="18" charset="0"/>
              </a:rPr>
              <a:t>The change in internal energy can be obtained due to temperature change in open systems.</a:t>
            </a:r>
          </a:p>
          <a:p>
            <a:pPr marL="0" indent="0" algn="just">
              <a:lnSpc>
                <a:spcPct val="170000"/>
              </a:lnSpc>
              <a:buNone/>
            </a:pPr>
            <a:r>
              <a:rPr lang="en-US" sz="5100" dirty="0">
                <a:latin typeface="Times New Roman" panose="02020603050405020304" pitchFamily="18" charset="0"/>
                <a:cs typeface="Times New Roman" panose="02020603050405020304" pitchFamily="18" charset="0"/>
              </a:rPr>
              <a:t>The rate of heat energy transferred to the system can be supplied by a single or multiple heat energy.</a:t>
            </a:r>
          </a:p>
          <a:p>
            <a:pPr marL="0" indent="0" algn="just">
              <a:lnSpc>
                <a:spcPct val="170000"/>
              </a:lnSpc>
              <a:buNone/>
            </a:pPr>
            <a:r>
              <a:rPr lang="en-US" sz="5100" dirty="0">
                <a:latin typeface="Times New Roman" panose="02020603050405020304" pitchFamily="18" charset="0"/>
                <a:cs typeface="Times New Roman" panose="02020603050405020304" pitchFamily="18" charset="0"/>
              </a:rPr>
              <a:t>The energy outputs denote the total rate of energy transport by the output streams plus the rate at which energy is transferred out as work.</a:t>
            </a:r>
          </a:p>
          <a:p>
            <a:pPr marL="0" indent="0" algn="just">
              <a:lnSpc>
                <a:spcPct val="170000"/>
              </a:lnSpc>
              <a:buNone/>
            </a:pPr>
            <a:r>
              <a:rPr lang="en-US" sz="5100" dirty="0">
                <a:latin typeface="Times New Roman" panose="02020603050405020304" pitchFamily="18" charset="0"/>
                <a:cs typeface="Times New Roman" panose="02020603050405020304" pitchFamily="18" charset="0"/>
              </a:rPr>
              <a:t>The total work done by the system on its surroundings equals the shaft work plus the flow work </a:t>
            </a:r>
            <a:r>
              <a:rPr lang="en-US" sz="5100" b="1" dirty="0">
                <a:solidFill>
                  <a:srgbClr val="7030A0"/>
                </a:solidFill>
                <a:latin typeface="Times New Roman" panose="02020603050405020304" pitchFamily="18" charset="0"/>
                <a:cs typeface="Times New Roman" panose="02020603050405020304" pitchFamily="18" charset="0"/>
              </a:rPr>
              <a:t>(Richard M. Felder, 2005, pg. 320-321)</a:t>
            </a:r>
            <a:r>
              <a:rPr lang="en-US" sz="5100" b="1" dirty="0">
                <a:latin typeface="Times New Roman" panose="02020603050405020304" pitchFamily="18" charset="0"/>
                <a:cs typeface="Times New Roman" panose="02020603050405020304" pitchFamily="18" charset="0"/>
              </a:rPr>
              <a:t>.</a:t>
            </a:r>
            <a:endParaRPr lang="en-US" sz="51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217ADC04-49CF-F18F-D21D-F8375968DF2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A7889E5-719A-CE79-2DEE-B9EDB3922D7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13541B4-8487-E24A-DD42-9CFBE7E83B0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83751088"/>
      </p:ext>
    </p:extLst>
  </p:cSld>
  <p:clrMapOvr>
    <a:masterClrMapping/>
  </p:clrMapOvr>
  <mc:AlternateContent xmlns:mc="http://schemas.openxmlformats.org/markup-compatibility/2006" xmlns:p14="http://schemas.microsoft.com/office/powerpoint/2010/main">
    <mc:Choice Requires="p14">
      <p:transition spd="slow" p14:dur="2000" advTm="95027"/>
    </mc:Choice>
    <mc:Fallback xmlns="">
      <p:transition spd="slow" advTm="9502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4E49B5-7AA5-A2EE-BC3A-3E0984DF97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3D7E18-F800-A565-582B-FD6997195A1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1FB28A1-E66F-4926-87CE-0A053E67D417}"/>
              </a:ext>
            </a:extLst>
          </p:cNvPr>
          <p:cNvSpPr>
            <a:spLocks noGrp="1"/>
          </p:cNvSpPr>
          <p:nvPr>
            <p:ph idx="1"/>
          </p:nvPr>
        </p:nvSpPr>
        <p:spPr>
          <a:xfrm>
            <a:off x="437321" y="891848"/>
            <a:ext cx="11539331" cy="5031871"/>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energy balance without chemical reaction for an open system, consider the following single system  process flow sheet as depicted in </a:t>
            </a:r>
            <a:r>
              <a:rPr lang="en-US" sz="2400" b="1" dirty="0">
                <a:latin typeface="Times New Roman" pitchFamily="18" charset="0"/>
                <a:cs typeface="Times New Roman" pitchFamily="18" charset="0"/>
              </a:rPr>
              <a:t>Figure 9.3</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F3D9C6A-76DC-DEA5-D87F-5E4BA4F2380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A7F4EE8-E850-45F0-939A-3CD62D41CC5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9E5C300-0DD8-F244-2562-4E7D1454D38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5" name="TextBox 34">
            <a:extLst>
              <a:ext uri="{FF2B5EF4-FFF2-40B4-BE49-F238E27FC236}">
                <a16:creationId xmlns:a16="http://schemas.microsoft.com/office/drawing/2014/main" id="{DFF35F25-7D8E-85E7-45A1-7649CDE9FF09}"/>
              </a:ext>
            </a:extLst>
          </p:cNvPr>
          <p:cNvSpPr txBox="1"/>
          <p:nvPr/>
        </p:nvSpPr>
        <p:spPr>
          <a:xfrm>
            <a:off x="2489200" y="5608330"/>
            <a:ext cx="6207760"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9.3  </a:t>
            </a:r>
            <a:r>
              <a:rPr lang="en-US" sz="2400" dirty="0">
                <a:latin typeface="Times New Roman" panose="02020603050405020304" pitchFamily="18" charset="0"/>
                <a:cs typeface="Times New Roman" panose="02020603050405020304" pitchFamily="18" charset="0"/>
              </a:rPr>
              <a:t>Energy balances for open system</a:t>
            </a:r>
          </a:p>
        </p:txBody>
      </p:sp>
      <p:grpSp>
        <p:nvGrpSpPr>
          <p:cNvPr id="37" name="Group 36">
            <a:extLst>
              <a:ext uri="{FF2B5EF4-FFF2-40B4-BE49-F238E27FC236}">
                <a16:creationId xmlns:a16="http://schemas.microsoft.com/office/drawing/2014/main" id="{12C808EF-0E8F-A184-32A7-4766130DC915}"/>
              </a:ext>
            </a:extLst>
          </p:cNvPr>
          <p:cNvGrpSpPr/>
          <p:nvPr/>
        </p:nvGrpSpPr>
        <p:grpSpPr>
          <a:xfrm>
            <a:off x="1855968" y="2293178"/>
            <a:ext cx="5560276" cy="2848886"/>
            <a:chOff x="1977888" y="2413994"/>
            <a:chExt cx="5560276" cy="2848886"/>
          </a:xfrm>
        </p:grpSpPr>
        <p:sp>
          <p:nvSpPr>
            <p:cNvPr id="8" name="Rectangle 7">
              <a:extLst>
                <a:ext uri="{FF2B5EF4-FFF2-40B4-BE49-F238E27FC236}">
                  <a16:creationId xmlns:a16="http://schemas.microsoft.com/office/drawing/2014/main" id="{DEF9ACD6-6987-6B29-8BDA-CF4BA914753E}"/>
                </a:ext>
              </a:extLst>
            </p:cNvPr>
            <p:cNvSpPr/>
            <p:nvPr/>
          </p:nvSpPr>
          <p:spPr>
            <a:xfrm>
              <a:off x="3766930" y="3309730"/>
              <a:ext cx="1719470" cy="947310"/>
            </a:xfrm>
            <a:prstGeom prst="rect">
              <a:avLst/>
            </a:prstGeom>
            <a:noFill/>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System</a:t>
              </a:r>
            </a:p>
          </p:txBody>
        </p:sp>
        <p:cxnSp>
          <p:nvCxnSpPr>
            <p:cNvPr id="10" name="Straight Arrow Connector 9">
              <a:extLst>
                <a:ext uri="{FF2B5EF4-FFF2-40B4-BE49-F238E27FC236}">
                  <a16:creationId xmlns:a16="http://schemas.microsoft.com/office/drawing/2014/main" id="{A4665E37-D02D-61D2-537B-CD4E92B9D665}"/>
                </a:ext>
              </a:extLst>
            </p:cNvPr>
            <p:cNvCxnSpPr/>
            <p:nvPr/>
          </p:nvCxnSpPr>
          <p:spPr>
            <a:xfrm>
              <a:off x="5486400" y="3429000"/>
              <a:ext cx="1076960"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2" name="Connector: Elbow 11">
              <a:extLst>
                <a:ext uri="{FF2B5EF4-FFF2-40B4-BE49-F238E27FC236}">
                  <a16:creationId xmlns:a16="http://schemas.microsoft.com/office/drawing/2014/main" id="{A4C3A651-7406-5424-FA9D-C7614C1E4A09}"/>
                </a:ext>
              </a:extLst>
            </p:cNvPr>
            <p:cNvCxnSpPr>
              <a:cxnSpLocks/>
            </p:cNvCxnSpPr>
            <p:nvPr/>
          </p:nvCxnSpPr>
          <p:spPr>
            <a:xfrm flipV="1">
              <a:off x="3058160" y="3795405"/>
              <a:ext cx="708770" cy="376502"/>
            </a:xfrm>
            <a:prstGeom prst="bentConnector3">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A2C251C2-3922-3D5D-F5A8-E3F232AC7BB1}"/>
                </a:ext>
              </a:extLst>
            </p:cNvPr>
            <p:cNvCxnSpPr>
              <a:cxnSpLocks/>
            </p:cNvCxnSpPr>
            <p:nvPr/>
          </p:nvCxnSpPr>
          <p:spPr>
            <a:xfrm>
              <a:off x="2489200" y="4171907"/>
              <a:ext cx="568960"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D62D6ED-A316-8E4B-6410-28594462D6EB}"/>
                </a:ext>
              </a:extLst>
            </p:cNvPr>
            <p:cNvCxnSpPr/>
            <p:nvPr/>
          </p:nvCxnSpPr>
          <p:spPr>
            <a:xfrm>
              <a:off x="2194560" y="5262880"/>
              <a:ext cx="5313680" cy="0"/>
            </a:xfrm>
            <a:prstGeom prst="line">
              <a:avLst/>
            </a:prstGeom>
            <a:ln w="25400">
              <a:solidFill>
                <a:srgbClr val="FF0000"/>
              </a:solidFill>
              <a:prstDash val="lgDash"/>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EF239C32-8737-69E8-3545-F50B108A01F6}"/>
                </a:ext>
              </a:extLst>
            </p:cNvPr>
            <p:cNvCxnSpPr/>
            <p:nvPr/>
          </p:nvCxnSpPr>
          <p:spPr>
            <a:xfrm>
              <a:off x="6024880" y="3429000"/>
              <a:ext cx="0" cy="1833880"/>
            </a:xfrm>
            <a:prstGeom prst="straightConnector1">
              <a:avLst/>
            </a:prstGeom>
            <a:ln w="254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CD04A19B-B44B-46EF-23EB-4ADF7F1B0F1C}"/>
                </a:ext>
              </a:extLst>
            </p:cNvPr>
            <p:cNvCxnSpPr>
              <a:cxnSpLocks/>
            </p:cNvCxnSpPr>
            <p:nvPr/>
          </p:nvCxnSpPr>
          <p:spPr>
            <a:xfrm>
              <a:off x="2773680" y="4171907"/>
              <a:ext cx="0" cy="1090973"/>
            </a:xfrm>
            <a:prstGeom prst="straightConnector1">
              <a:avLst/>
            </a:prstGeom>
            <a:ln w="254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5BD633E8-D3B6-B478-0B39-367A963234C6}"/>
                </a:ext>
              </a:extLst>
            </p:cNvPr>
            <p:cNvSpPr txBox="1"/>
            <p:nvPr/>
          </p:nvSpPr>
          <p:spPr>
            <a:xfrm>
              <a:off x="2905760" y="4470095"/>
              <a:ext cx="861170"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h</a:t>
              </a:r>
              <a:r>
                <a:rPr lang="en-US" sz="2800" baseline="-25000" dirty="0">
                  <a:latin typeface="Times New Roman" panose="02020603050405020304" pitchFamily="18" charset="0"/>
                  <a:cs typeface="Times New Roman" panose="02020603050405020304" pitchFamily="18" charset="0"/>
                </a:rPr>
                <a:t>1</a:t>
              </a:r>
            </a:p>
          </p:txBody>
        </p:sp>
        <p:sp>
          <p:nvSpPr>
            <p:cNvPr id="24" name="TextBox 23">
              <a:extLst>
                <a:ext uri="{FF2B5EF4-FFF2-40B4-BE49-F238E27FC236}">
                  <a16:creationId xmlns:a16="http://schemas.microsoft.com/office/drawing/2014/main" id="{CB000D64-1DDC-14ED-17DC-26E1DB0FAF13}"/>
                </a:ext>
              </a:extLst>
            </p:cNvPr>
            <p:cNvSpPr txBox="1"/>
            <p:nvPr/>
          </p:nvSpPr>
          <p:spPr>
            <a:xfrm>
              <a:off x="6235369" y="4084330"/>
              <a:ext cx="861170"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h</a:t>
              </a:r>
              <a:r>
                <a:rPr lang="en-US" sz="2800" baseline="-25000" dirty="0">
                  <a:latin typeface="Times New Roman" panose="02020603050405020304" pitchFamily="18" charset="0"/>
                  <a:cs typeface="Times New Roman" panose="02020603050405020304" pitchFamily="18" charset="0"/>
                </a:rPr>
                <a:t>2</a:t>
              </a:r>
            </a:p>
          </p:txBody>
        </p:sp>
        <p:cxnSp>
          <p:nvCxnSpPr>
            <p:cNvPr id="26" name="Straight Arrow Connector 25">
              <a:extLst>
                <a:ext uri="{FF2B5EF4-FFF2-40B4-BE49-F238E27FC236}">
                  <a16:creationId xmlns:a16="http://schemas.microsoft.com/office/drawing/2014/main" id="{2A0E3876-C931-95E9-9C0D-DB75E8B5EDC6}"/>
                </a:ext>
              </a:extLst>
            </p:cNvPr>
            <p:cNvCxnSpPr>
              <a:cxnSpLocks/>
            </p:cNvCxnSpPr>
            <p:nvPr/>
          </p:nvCxnSpPr>
          <p:spPr>
            <a:xfrm flipV="1">
              <a:off x="4475700" y="4251950"/>
              <a:ext cx="0" cy="655330"/>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110CCDDF-7CB8-FE2A-C0F4-07E574124EAC}"/>
                </a:ext>
              </a:extLst>
            </p:cNvPr>
            <p:cNvSpPr txBox="1"/>
            <p:nvPr/>
          </p:nvSpPr>
          <p:spPr>
            <a:xfrm>
              <a:off x="4541521" y="4717393"/>
              <a:ext cx="861170"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Q</a:t>
              </a:r>
              <a:endParaRPr lang="en-US" sz="2800" baseline="-25000" dirty="0">
                <a:latin typeface="Times New Roman" panose="02020603050405020304" pitchFamily="18" charset="0"/>
                <a:cs typeface="Times New Roman" panose="02020603050405020304" pitchFamily="18" charset="0"/>
              </a:endParaRPr>
            </a:p>
          </p:txBody>
        </p:sp>
        <p:cxnSp>
          <p:nvCxnSpPr>
            <p:cNvPr id="29" name="Straight Arrow Connector 28">
              <a:extLst>
                <a:ext uri="{FF2B5EF4-FFF2-40B4-BE49-F238E27FC236}">
                  <a16:creationId xmlns:a16="http://schemas.microsoft.com/office/drawing/2014/main" id="{6479D47F-A1B6-1657-47D3-CED09D0421CD}"/>
                </a:ext>
              </a:extLst>
            </p:cNvPr>
            <p:cNvCxnSpPr>
              <a:cxnSpLocks/>
            </p:cNvCxnSpPr>
            <p:nvPr/>
          </p:nvCxnSpPr>
          <p:spPr>
            <a:xfrm flipV="1">
              <a:off x="4977406" y="2824480"/>
              <a:ext cx="0" cy="485250"/>
            </a:xfrm>
            <a:prstGeom prst="straightConnector1">
              <a:avLst/>
            </a:prstGeom>
            <a:ln w="254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725FA9C9-6453-5E90-0350-42E405055F5B}"/>
                </a:ext>
              </a:extLst>
            </p:cNvPr>
            <p:cNvSpPr txBox="1"/>
            <p:nvPr/>
          </p:nvSpPr>
          <p:spPr>
            <a:xfrm>
              <a:off x="5055815" y="2413994"/>
              <a:ext cx="861170"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W</a:t>
              </a:r>
              <a:endParaRPr lang="en-US" sz="2800" baseline="-250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2A1C755B-126B-3ECF-214B-8E37725C1F11}"/>
                    </a:ext>
                  </a:extLst>
                </p:cNvPr>
                <p:cNvSpPr txBox="1"/>
                <p:nvPr/>
              </p:nvSpPr>
              <p:spPr>
                <a:xfrm>
                  <a:off x="1977888" y="2686093"/>
                  <a:ext cx="861168" cy="1581202"/>
                </a:xfrm>
                <a:prstGeom prst="rect">
                  <a:avLst/>
                </a:prstGeom>
                <a:noFill/>
              </p:spPr>
              <p:txBody>
                <a:bodyPr wrap="square" rtlCol="0">
                  <a:spAutoFit/>
                </a:bodyPr>
                <a:lstStyle/>
                <a:p>
                  <a14:m>
                    <m:oMath xmlns:m="http://schemas.openxmlformats.org/officeDocument/2006/math">
                      <m:sSub>
                        <m:sSubPr>
                          <m:ctrlPr>
                            <a:rPr lang="en-US" sz="2400" i="1">
                              <a:latin typeface="Cambria Math" panose="02040503050406030204" pitchFamily="18" charset="0"/>
                              <a:cs typeface="Times New Roman" pitchFamily="18" charset="0"/>
                            </a:rPr>
                          </m:ctrlPr>
                        </m:sSubPr>
                        <m:e>
                          <m:acc>
                            <m:accPr>
                              <m:chr m:val="̇"/>
                              <m:ctrlPr>
                                <a:rPr lang="en-US" sz="2400" i="1">
                                  <a:latin typeface="Cambria Math" panose="02040503050406030204" pitchFamily="18" charset="0"/>
                                  <a:cs typeface="Times New Roman" pitchFamily="18" charset="0"/>
                                </a:rPr>
                              </m:ctrlPr>
                            </m:accPr>
                            <m:e>
                              <m:r>
                                <a:rPr lang="en-US" sz="2400" i="1">
                                  <a:latin typeface="Cambria Math" panose="02040503050406030204" pitchFamily="18" charset="0"/>
                                  <a:cs typeface="Times New Roman" pitchFamily="18" charset="0"/>
                                </a:rPr>
                                <m:t>𝑉</m:t>
                              </m:r>
                            </m:e>
                          </m:acc>
                        </m:e>
                        <m:sub>
                          <m:r>
                            <a:rPr lang="en-US" sz="2400" i="1">
                              <a:latin typeface="Cambria Math" panose="02040503050406030204" pitchFamily="18" charset="0"/>
                              <a:cs typeface="Times New Roman" pitchFamily="18" charset="0"/>
                            </a:rPr>
                            <m:t>1</m:t>
                          </m:r>
                        </m:sub>
                      </m:sSub>
                    </m:oMath>
                  </a14:m>
                  <a:r>
                    <a:rPr lang="en-US" sz="2400" baseline="-25000" dirty="0">
                      <a:latin typeface="Times New Roman" panose="02020603050405020304" pitchFamily="18" charset="0"/>
                      <a:cs typeface="Times New Roman" panose="02020603050405020304" pitchFamily="18" charset="0"/>
                    </a:rPr>
                    <a:t> </a:t>
                  </a:r>
                </a:p>
                <a:p>
                  <a:r>
                    <a:rPr lang="en-US" sz="2400" dirty="0">
                      <a:latin typeface="Times New Roman" panose="02020603050405020304" pitchFamily="18" charset="0"/>
                      <a:cs typeface="Times New Roman" panose="02020603050405020304" pitchFamily="18" charset="0"/>
                    </a:rPr>
                    <a:t>v</a:t>
                  </a:r>
                  <a:r>
                    <a:rPr lang="en-US" sz="2400" baseline="-25000" dirty="0">
                      <a:latin typeface="Times New Roman" panose="02020603050405020304" pitchFamily="18" charset="0"/>
                      <a:cs typeface="Times New Roman" panose="02020603050405020304" pitchFamily="18" charset="0"/>
                    </a:rPr>
                    <a:t>1</a:t>
                  </a:r>
                </a:p>
                <a:p>
                  <a:r>
                    <a:rPr lang="en-US" sz="2400" dirty="0">
                      <a:latin typeface="Times New Roman" panose="02020603050405020304" pitchFamily="18" charset="0"/>
                      <a:cs typeface="Times New Roman" panose="02020603050405020304" pitchFamily="18" charset="0"/>
                    </a:rPr>
                    <a:t>U</a:t>
                  </a:r>
                  <a:r>
                    <a:rPr lang="en-US" sz="2400" baseline="-25000" dirty="0">
                      <a:latin typeface="Times New Roman" panose="02020603050405020304" pitchFamily="18" charset="0"/>
                      <a:cs typeface="Times New Roman" panose="02020603050405020304" pitchFamily="18" charset="0"/>
                    </a:rPr>
                    <a:t>1</a:t>
                  </a:r>
                </a:p>
                <a:p>
                  <a:r>
                    <a:rPr lang="en-US" sz="2400" dirty="0">
                      <a:latin typeface="Times New Roman" panose="02020603050405020304" pitchFamily="18" charset="0"/>
                      <a:cs typeface="Times New Roman" panose="02020603050405020304" pitchFamily="18" charset="0"/>
                    </a:rPr>
                    <a:t>P</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t>
                  </a:r>
                </a:p>
              </p:txBody>
            </p:sp>
          </mc:Choice>
          <mc:Fallback xmlns="">
            <p:sp>
              <p:nvSpPr>
                <p:cNvPr id="32" name="TextBox 31">
                  <a:extLst>
                    <a:ext uri="{FF2B5EF4-FFF2-40B4-BE49-F238E27FC236}">
                      <a16:creationId xmlns:a16="http://schemas.microsoft.com/office/drawing/2014/main" id="{2A1C755B-126B-3ECF-214B-8E37725C1F11}"/>
                    </a:ext>
                  </a:extLst>
                </p:cNvPr>
                <p:cNvSpPr txBox="1">
                  <a:spLocks noRot="1" noChangeAspect="1" noMove="1" noResize="1" noEditPoints="1" noAdjustHandles="1" noChangeArrowheads="1" noChangeShapeType="1" noTextEdit="1"/>
                </p:cNvSpPr>
                <p:nvPr/>
              </p:nvSpPr>
              <p:spPr>
                <a:xfrm>
                  <a:off x="1977888" y="2686093"/>
                  <a:ext cx="861168" cy="1581202"/>
                </a:xfrm>
                <a:prstGeom prst="rect">
                  <a:avLst/>
                </a:prstGeom>
                <a:blipFill>
                  <a:blip r:embed="rId4"/>
                  <a:stretch>
                    <a:fillRect l="-10563" b="-810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1647AE78-DF7D-13D4-BEE0-AEE7543B7AE0}"/>
                    </a:ext>
                  </a:extLst>
                </p:cNvPr>
                <p:cNvSpPr txBox="1"/>
                <p:nvPr/>
              </p:nvSpPr>
              <p:spPr>
                <a:xfrm>
                  <a:off x="6676996" y="2452328"/>
                  <a:ext cx="861168" cy="1581202"/>
                </a:xfrm>
                <a:prstGeom prst="rect">
                  <a:avLst/>
                </a:prstGeom>
                <a:noFill/>
              </p:spPr>
              <p:txBody>
                <a:bodyPr wrap="square" rtlCol="0">
                  <a:spAutoFit/>
                </a:bodyPr>
                <a:lstStyle/>
                <a:p>
                  <a14:m>
                    <m:oMath xmlns:m="http://schemas.openxmlformats.org/officeDocument/2006/math">
                      <m:sSub>
                        <m:sSubPr>
                          <m:ctrlPr>
                            <a:rPr lang="en-US" sz="2400" i="1" smtClean="0">
                              <a:latin typeface="Cambria Math" panose="02040503050406030204" pitchFamily="18" charset="0"/>
                              <a:cs typeface="Times New Roman" pitchFamily="18" charset="0"/>
                            </a:rPr>
                          </m:ctrlPr>
                        </m:sSubPr>
                        <m:e>
                          <m:acc>
                            <m:accPr>
                              <m:chr m:val="̇"/>
                              <m:ctrlPr>
                                <a:rPr lang="en-US" sz="2400" i="1">
                                  <a:latin typeface="Cambria Math" panose="02040503050406030204" pitchFamily="18" charset="0"/>
                                  <a:cs typeface="Times New Roman" pitchFamily="18" charset="0"/>
                                </a:rPr>
                              </m:ctrlPr>
                            </m:accPr>
                            <m:e>
                              <m:r>
                                <a:rPr lang="en-US" sz="2400" i="1">
                                  <a:latin typeface="Cambria Math" panose="02040503050406030204" pitchFamily="18" charset="0"/>
                                  <a:cs typeface="Times New Roman" pitchFamily="18" charset="0"/>
                                </a:rPr>
                                <m:t>𝑉</m:t>
                              </m:r>
                            </m:e>
                          </m:acc>
                        </m:e>
                        <m:sub>
                          <m:r>
                            <a:rPr lang="en-US" sz="2400" b="0" i="1" smtClean="0">
                              <a:latin typeface="Cambria Math" panose="02040503050406030204" pitchFamily="18" charset="0"/>
                              <a:cs typeface="Times New Roman" pitchFamily="18" charset="0"/>
                            </a:rPr>
                            <m:t>2</m:t>
                          </m:r>
                        </m:sub>
                      </m:sSub>
                    </m:oMath>
                  </a14:m>
                  <a:r>
                    <a:rPr lang="en-US" sz="2400" baseline="-25000" dirty="0">
                      <a:latin typeface="Times New Roman" panose="02020603050405020304" pitchFamily="18" charset="0"/>
                      <a:cs typeface="Times New Roman" panose="02020603050405020304" pitchFamily="18" charset="0"/>
                    </a:rPr>
                    <a:t> </a:t>
                  </a:r>
                </a:p>
                <a:p>
                  <a:r>
                    <a:rPr lang="en-US" sz="2400" dirty="0">
                      <a:latin typeface="Times New Roman" panose="02020603050405020304" pitchFamily="18" charset="0"/>
                      <a:cs typeface="Times New Roman" panose="02020603050405020304" pitchFamily="18" charset="0"/>
                    </a:rPr>
                    <a:t>v</a:t>
                  </a:r>
                  <a:r>
                    <a:rPr lang="en-US" sz="2400" baseline="-25000" dirty="0">
                      <a:latin typeface="Times New Roman" panose="02020603050405020304" pitchFamily="18" charset="0"/>
                      <a:cs typeface="Times New Roman" panose="02020603050405020304" pitchFamily="18" charset="0"/>
                    </a:rPr>
                    <a:t>2</a:t>
                  </a:r>
                </a:p>
                <a:p>
                  <a:r>
                    <a:rPr lang="en-US" sz="2400" dirty="0">
                      <a:latin typeface="Times New Roman" panose="02020603050405020304" pitchFamily="18" charset="0"/>
                      <a:cs typeface="Times New Roman" panose="02020603050405020304" pitchFamily="18" charset="0"/>
                    </a:rPr>
                    <a:t>U</a:t>
                  </a:r>
                  <a:r>
                    <a:rPr lang="en-US" sz="2400" baseline="-25000" dirty="0">
                      <a:latin typeface="Times New Roman" panose="02020603050405020304" pitchFamily="18" charset="0"/>
                      <a:cs typeface="Times New Roman" panose="02020603050405020304" pitchFamily="18" charset="0"/>
                    </a:rPr>
                    <a:t>2</a:t>
                  </a:r>
                </a:p>
                <a:p>
                  <a:r>
                    <a:rPr lang="en-US" sz="2400" dirty="0">
                      <a:latin typeface="Times New Roman" panose="02020603050405020304" pitchFamily="18" charset="0"/>
                      <a:cs typeface="Times New Roman" panose="02020603050405020304" pitchFamily="18" charset="0"/>
                    </a:rPr>
                    <a:t>P</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t>
                  </a:r>
                </a:p>
              </p:txBody>
            </p:sp>
          </mc:Choice>
          <mc:Fallback xmlns="">
            <p:sp>
              <p:nvSpPr>
                <p:cNvPr id="33" name="TextBox 32">
                  <a:extLst>
                    <a:ext uri="{FF2B5EF4-FFF2-40B4-BE49-F238E27FC236}">
                      <a16:creationId xmlns:a16="http://schemas.microsoft.com/office/drawing/2014/main" id="{1647AE78-DF7D-13D4-BEE0-AEE7543B7AE0}"/>
                    </a:ext>
                  </a:extLst>
                </p:cNvPr>
                <p:cNvSpPr txBox="1">
                  <a:spLocks noRot="1" noChangeAspect="1" noMove="1" noResize="1" noEditPoints="1" noAdjustHandles="1" noChangeArrowheads="1" noChangeShapeType="1" noTextEdit="1"/>
                </p:cNvSpPr>
                <p:nvPr/>
              </p:nvSpPr>
              <p:spPr>
                <a:xfrm>
                  <a:off x="6676996" y="2452328"/>
                  <a:ext cx="861168" cy="1581202"/>
                </a:xfrm>
                <a:prstGeom prst="rect">
                  <a:avLst/>
                </a:prstGeom>
                <a:blipFill>
                  <a:blip r:embed="rId5"/>
                  <a:stretch>
                    <a:fillRect l="-10563" b="-7692"/>
                  </a:stretch>
                </a:blipFill>
              </p:spPr>
              <p:txBody>
                <a:bodyPr/>
                <a:lstStyle/>
                <a:p>
                  <a:r>
                    <a:rPr lang="en-US">
                      <a:noFill/>
                    </a:rPr>
                    <a:t> </a:t>
                  </a:r>
                </a:p>
              </p:txBody>
            </p:sp>
          </mc:Fallback>
        </mc:AlternateContent>
        <p:sp>
          <p:nvSpPr>
            <p:cNvPr id="36" name="Rectangle 35">
              <a:extLst>
                <a:ext uri="{FF2B5EF4-FFF2-40B4-BE49-F238E27FC236}">
                  <a16:creationId xmlns:a16="http://schemas.microsoft.com/office/drawing/2014/main" id="{CD5F27A1-1093-28E0-7363-59F21FB3CF8D}"/>
                </a:ext>
              </a:extLst>
            </p:cNvPr>
            <p:cNvSpPr/>
            <p:nvPr/>
          </p:nvSpPr>
          <p:spPr>
            <a:xfrm>
              <a:off x="3515360" y="3078480"/>
              <a:ext cx="2226904" cy="1391615"/>
            </a:xfrm>
            <a:prstGeom prst="rect">
              <a:avLst/>
            </a:prstGeom>
            <a:noFill/>
            <a:ln w="25400">
              <a:solidFill>
                <a:srgbClr val="C00000"/>
              </a:solidFill>
              <a:prstDash val="sysDash"/>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grpSp>
    </p:spTree>
    <p:extLst>
      <p:ext uri="{BB962C8B-B14F-4D97-AF65-F5344CB8AC3E}">
        <p14:creationId xmlns:p14="http://schemas.microsoft.com/office/powerpoint/2010/main" val="1744746014"/>
      </p:ext>
    </p:extLst>
  </p:cSld>
  <p:clrMapOvr>
    <a:masterClrMapping/>
  </p:clrMapOvr>
  <mc:AlternateContent xmlns:mc="http://schemas.openxmlformats.org/markup-compatibility/2006" xmlns:p14="http://schemas.microsoft.com/office/powerpoint/2010/main">
    <mc:Choice Requires="p14">
      <p:transition spd="slow" p14:dur="2000" advTm="140036"/>
    </mc:Choice>
    <mc:Fallback xmlns="">
      <p:transition spd="slow" advTm="14003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4D3E5-E886-E17D-2BA4-D8D418AB3E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82B754-9032-4373-E05C-F5AC4B28EF0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360030E-0989-8C65-1BEA-8DC0AC6E496C}"/>
                  </a:ext>
                </a:extLst>
              </p:cNvPr>
              <p:cNvSpPr>
                <a:spLocks noGrp="1"/>
              </p:cNvSpPr>
              <p:nvPr>
                <p:ph idx="1"/>
              </p:nvPr>
            </p:nvSpPr>
            <p:spPr>
              <a:xfrm>
                <a:off x="278296" y="858491"/>
                <a:ext cx="11708295" cy="5065228"/>
              </a:xfrm>
            </p:spPr>
            <p:txBody>
              <a:bodyPr>
                <a:normAutofit fontScale="92500" lnSpcReduction="20000"/>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Where:  subscript “1” refers to the inputs, and subscript “2” refers to the outputs.</a:t>
                </a:r>
              </a:p>
              <a:p>
                <a:pPr marL="0" indent="0" algn="just">
                  <a:lnSpc>
                    <a:spcPct val="160000"/>
                  </a:lnSpc>
                  <a:buNone/>
                </a:pPr>
                <a:r>
                  <a:rPr lang="en-US" sz="2600" dirty="0">
                    <a:latin typeface="Times New Roman" panose="02020603050405020304" pitchFamily="18" charset="0"/>
                    <a:cs typeface="Times New Roman" panose="02020603050405020304" pitchFamily="18" charset="0"/>
                  </a:rPr>
                  <a:t>U, Q, W, P,</a:t>
                </a:r>
                <a:r>
                  <a:rPr lang="en-US" sz="2600" dirty="0">
                    <a:cs typeface="Times New Roman" pitchFamily="18" charset="0"/>
                  </a:rPr>
                  <a:t> </a:t>
                </a:r>
                <a14:m>
                  <m:oMath xmlns:m="http://schemas.openxmlformats.org/officeDocument/2006/math">
                    <m:acc>
                      <m:accPr>
                        <m:chr m:val="̇"/>
                        <m:ctrlPr>
                          <a:rPr lang="en-US" sz="2600" i="1">
                            <a:latin typeface="Cambria Math" panose="02040503050406030204" pitchFamily="18" charset="0"/>
                            <a:cs typeface="Times New Roman" pitchFamily="18" charset="0"/>
                          </a:rPr>
                        </m:ctrlPr>
                      </m:accPr>
                      <m:e>
                        <m:r>
                          <a:rPr lang="en-US" sz="2600" i="1">
                            <a:latin typeface="Cambria Math" panose="02040503050406030204" pitchFamily="18" charset="0"/>
                            <a:cs typeface="Times New Roman" pitchFamily="18" charset="0"/>
                          </a:rPr>
                          <m:t>𝑉</m:t>
                        </m:r>
                      </m:e>
                    </m:acc>
                  </m:oMath>
                </a14:m>
                <a:r>
                  <a:rPr lang="en-US" sz="2600" dirty="0">
                    <a:latin typeface="Times New Roman" panose="02020603050405020304" pitchFamily="18" charset="0"/>
                    <a:cs typeface="Times New Roman" panose="02020603050405020304" pitchFamily="18" charset="0"/>
                  </a:rPr>
                  <a:t>, v and h  refer to internal energy, the heat addition, work done by the system, pressure, volumetric flow rate, velocity of flowing fluid, and elevation, respectively.</a:t>
                </a:r>
              </a:p>
              <a:p>
                <a:pPr marL="0" indent="0" algn="just">
                  <a:lnSpc>
                    <a:spcPct val="160000"/>
                  </a:lnSpc>
                  <a:buNone/>
                </a:pPr>
                <a:r>
                  <a:rPr lang="en-US" sz="2600" dirty="0">
                    <a:latin typeface="Times New Roman" panose="02020603050405020304" pitchFamily="18" charset="0"/>
                    <a:cs typeface="Times New Roman" panose="02020603050405020304" pitchFamily="18" charset="0"/>
                  </a:rPr>
                  <a:t> At a steady state condition, the  open system energy balance equation is expressed by:</a:t>
                </a:r>
              </a:p>
              <a:p>
                <a:pPr marL="0" indent="0" algn="just">
                  <a:lnSpc>
                    <a:spcPct val="160000"/>
                  </a:lnSpc>
                  <a:buNone/>
                </a:pPr>
                <a14:m>
                  <m:oMath xmlns:m="http://schemas.openxmlformats.org/officeDocument/2006/math">
                    <m:sSub>
                      <m:sSubPr>
                        <m:ctrlPr>
                          <a:rPr lang="en-US" sz="2600" i="1" smtClean="0">
                            <a:latin typeface="Cambria Math" panose="02040503050406030204" pitchFamily="18" charset="0"/>
                            <a:cs typeface="Times New Roman" panose="02020603050405020304" pitchFamily="18" charset="0"/>
                          </a:rPr>
                        </m:ctrlPr>
                      </m:sSubPr>
                      <m:e>
                        <m:r>
                          <a:rPr lang="en-US" sz="2600" b="0" i="1" smtClean="0">
                            <a:latin typeface="Cambria Math" panose="02040503050406030204" pitchFamily="18" charset="0"/>
                            <a:cs typeface="Times New Roman" panose="02020603050405020304" pitchFamily="18" charset="0"/>
                          </a:rPr>
                          <m:t>𝑈</m:t>
                        </m:r>
                      </m:e>
                      <m:sub>
                        <m:r>
                          <a:rPr lang="en-US" sz="2600" b="0" i="1" smtClean="0">
                            <a:latin typeface="Cambria Math" panose="02040503050406030204" pitchFamily="18" charset="0"/>
                            <a:cs typeface="Times New Roman" panose="02020603050405020304" pitchFamily="18" charset="0"/>
                          </a:rPr>
                          <m:t>1</m:t>
                        </m:r>
                      </m:sub>
                    </m:sSub>
                    <m:r>
                      <a:rPr lang="en-US" sz="2600" b="0" i="1" smtClean="0">
                        <a:latin typeface="Cambria Math" panose="02040503050406030204" pitchFamily="18" charset="0"/>
                        <a:cs typeface="Times New Roman" panose="02020603050405020304" pitchFamily="18" charset="0"/>
                      </a:rPr>
                      <m:t>+</m:t>
                    </m:r>
                    <m:sSub>
                      <m:sSubPr>
                        <m:ctrlPr>
                          <a:rPr lang="en-US" sz="2600" b="0" i="1" smtClean="0">
                            <a:latin typeface="Cambria Math" panose="02040503050406030204" pitchFamily="18" charset="0"/>
                            <a:cs typeface="Times New Roman" panose="02020603050405020304" pitchFamily="18" charset="0"/>
                          </a:rPr>
                        </m:ctrlPr>
                      </m:sSubPr>
                      <m:e>
                        <m:r>
                          <a:rPr lang="en-US" sz="2600" b="0" i="1" smtClean="0">
                            <a:latin typeface="Cambria Math" panose="02040503050406030204" pitchFamily="18" charset="0"/>
                            <a:cs typeface="Times New Roman" panose="02020603050405020304" pitchFamily="18" charset="0"/>
                          </a:rPr>
                          <m:t>𝑃</m:t>
                        </m:r>
                      </m:e>
                      <m:sub>
                        <m:r>
                          <a:rPr lang="en-US" sz="2600" b="0" i="1" smtClean="0">
                            <a:latin typeface="Cambria Math" panose="02040503050406030204" pitchFamily="18" charset="0"/>
                            <a:cs typeface="Times New Roman" panose="02020603050405020304" pitchFamily="18" charset="0"/>
                          </a:rPr>
                          <m:t>1</m:t>
                        </m:r>
                      </m:sub>
                    </m:sSub>
                    <m:sSub>
                      <m:sSubPr>
                        <m:ctrlPr>
                          <a:rPr lang="en-US" sz="2600" b="0" i="1" smtClean="0">
                            <a:latin typeface="Cambria Math" panose="02040503050406030204" pitchFamily="18" charset="0"/>
                            <a:cs typeface="Times New Roman" panose="02020603050405020304" pitchFamily="18" charset="0"/>
                          </a:rPr>
                        </m:ctrlPr>
                      </m:sSubPr>
                      <m:e>
                        <m:acc>
                          <m:accPr>
                            <m:chr m:val="̇"/>
                            <m:ctrlPr>
                              <a:rPr lang="en-US" sz="2600" b="0" i="1" smtClean="0">
                                <a:latin typeface="Cambria Math" panose="02040503050406030204" pitchFamily="18" charset="0"/>
                                <a:cs typeface="Times New Roman" panose="02020603050405020304" pitchFamily="18" charset="0"/>
                              </a:rPr>
                            </m:ctrlPr>
                          </m:accPr>
                          <m:e>
                            <m:r>
                              <a:rPr lang="en-US" sz="2600" b="0" i="1" smtClean="0">
                                <a:latin typeface="Cambria Math" panose="02040503050406030204" pitchFamily="18" charset="0"/>
                                <a:cs typeface="Times New Roman" panose="02020603050405020304" pitchFamily="18" charset="0"/>
                              </a:rPr>
                              <m:t>𝑉</m:t>
                            </m:r>
                          </m:e>
                        </m:acc>
                      </m:e>
                      <m:sub>
                        <m:r>
                          <a:rPr lang="en-US" sz="2600" b="0" i="1" smtClean="0">
                            <a:latin typeface="Cambria Math" panose="02040503050406030204" pitchFamily="18" charset="0"/>
                            <a:cs typeface="Times New Roman" panose="02020603050405020304" pitchFamily="18" charset="0"/>
                          </a:rPr>
                          <m:t>1</m:t>
                        </m:r>
                      </m:sub>
                    </m:sSub>
                    <m:r>
                      <a:rPr lang="en-US" sz="2600" b="0" i="1" smtClean="0">
                        <a:latin typeface="Cambria Math" panose="02040503050406030204" pitchFamily="18" charset="0"/>
                        <a:cs typeface="Times New Roman" panose="02020603050405020304" pitchFamily="18" charset="0"/>
                      </a:rPr>
                      <m:t>+</m:t>
                    </m:r>
                    <m:sSub>
                      <m:sSubPr>
                        <m:ctrlPr>
                          <a:rPr lang="en-US" sz="2600" b="0" i="1" smtClean="0">
                            <a:latin typeface="Cambria Math" panose="02040503050406030204" pitchFamily="18" charset="0"/>
                            <a:cs typeface="Times New Roman" panose="02020603050405020304" pitchFamily="18" charset="0"/>
                          </a:rPr>
                        </m:ctrlPr>
                      </m:sSubPr>
                      <m:e>
                        <m:r>
                          <a:rPr lang="en-US" sz="2600" b="0" i="1" smtClean="0">
                            <a:latin typeface="Cambria Math" panose="02040503050406030204" pitchFamily="18" charset="0"/>
                            <a:cs typeface="Times New Roman" panose="02020603050405020304" pitchFamily="18" charset="0"/>
                          </a:rPr>
                          <m:t>𝐾𝐸</m:t>
                        </m:r>
                      </m:e>
                      <m:sub>
                        <m:r>
                          <a:rPr lang="en-US" sz="2600" b="0" i="1" smtClean="0">
                            <a:latin typeface="Cambria Math" panose="02040503050406030204" pitchFamily="18" charset="0"/>
                            <a:cs typeface="Times New Roman" panose="02020603050405020304" pitchFamily="18" charset="0"/>
                          </a:rPr>
                          <m:t>1</m:t>
                        </m:r>
                      </m:sub>
                    </m:sSub>
                    <m:r>
                      <a:rPr lang="en-US" sz="2600" b="0" i="1" smtClean="0">
                        <a:latin typeface="Cambria Math" panose="02040503050406030204" pitchFamily="18" charset="0"/>
                        <a:cs typeface="Times New Roman" panose="02020603050405020304" pitchFamily="18" charset="0"/>
                      </a:rPr>
                      <m:t>+</m:t>
                    </m:r>
                    <m:sSub>
                      <m:sSubPr>
                        <m:ctrlPr>
                          <a:rPr lang="en-US" sz="2600" b="0" i="1" smtClean="0">
                            <a:latin typeface="Cambria Math" panose="02040503050406030204" pitchFamily="18" charset="0"/>
                            <a:cs typeface="Times New Roman" panose="02020603050405020304" pitchFamily="18" charset="0"/>
                          </a:rPr>
                        </m:ctrlPr>
                      </m:sSubPr>
                      <m:e>
                        <m:r>
                          <a:rPr lang="en-US" sz="2600" b="0" i="1" smtClean="0">
                            <a:latin typeface="Cambria Math" panose="02040503050406030204" pitchFamily="18" charset="0"/>
                            <a:cs typeface="Times New Roman" panose="02020603050405020304" pitchFamily="18" charset="0"/>
                          </a:rPr>
                          <m:t>𝑃𝐸</m:t>
                        </m:r>
                      </m:e>
                      <m:sub>
                        <m:r>
                          <a:rPr lang="en-US" sz="2600" b="0" i="1" smtClean="0">
                            <a:latin typeface="Cambria Math" panose="02040503050406030204" pitchFamily="18" charset="0"/>
                            <a:cs typeface="Times New Roman" panose="02020603050405020304" pitchFamily="18" charset="0"/>
                          </a:rPr>
                          <m:t>1</m:t>
                        </m:r>
                      </m:sub>
                    </m:sSub>
                    <m:r>
                      <a:rPr lang="en-US" sz="2600" b="0" i="1" smtClean="0">
                        <a:latin typeface="Cambria Math" panose="02040503050406030204" pitchFamily="18" charset="0"/>
                        <a:cs typeface="Times New Roman" panose="02020603050405020304" pitchFamily="18" charset="0"/>
                      </a:rPr>
                      <m:t>+</m:t>
                    </m:r>
                    <m:r>
                      <a:rPr lang="en-US" sz="2600" b="0" i="1" smtClean="0">
                        <a:latin typeface="Cambria Math" panose="02040503050406030204" pitchFamily="18" charset="0"/>
                        <a:cs typeface="Times New Roman" panose="02020603050405020304" pitchFamily="18" charset="0"/>
                      </a:rPr>
                      <m:t>𝑄</m:t>
                    </m:r>
                    <m:r>
                      <a:rPr lang="en-US" sz="2600" b="0" i="1" smtClean="0">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𝑈</m:t>
                        </m:r>
                      </m:e>
                      <m:sub>
                        <m:r>
                          <a:rPr lang="en-US" sz="2600" b="0" i="1" smtClean="0">
                            <a:latin typeface="Cambria Math" panose="02040503050406030204" pitchFamily="18" charset="0"/>
                            <a:cs typeface="Times New Roman" panose="02020603050405020304" pitchFamily="18" charset="0"/>
                          </a:rPr>
                          <m:t>2</m:t>
                        </m:r>
                      </m:sub>
                    </m:sSub>
                    <m:r>
                      <a:rPr lang="en-US" sz="2600" i="1">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𝑃</m:t>
                        </m:r>
                      </m:e>
                      <m:sub>
                        <m:r>
                          <a:rPr lang="en-US" sz="2600" b="0" i="1" smtClean="0">
                            <a:latin typeface="Cambria Math" panose="02040503050406030204" pitchFamily="18" charset="0"/>
                            <a:cs typeface="Times New Roman" panose="02020603050405020304" pitchFamily="18" charset="0"/>
                          </a:rPr>
                          <m:t>2</m:t>
                        </m:r>
                      </m:sub>
                    </m:sSub>
                    <m:sSub>
                      <m:sSubPr>
                        <m:ctrlPr>
                          <a:rPr lang="en-US" sz="2600" i="1">
                            <a:latin typeface="Cambria Math" panose="02040503050406030204" pitchFamily="18" charset="0"/>
                            <a:cs typeface="Times New Roman" panose="02020603050405020304" pitchFamily="18" charset="0"/>
                          </a:rPr>
                        </m:ctrlPr>
                      </m:sSubPr>
                      <m:e>
                        <m:acc>
                          <m:accPr>
                            <m:chr m:val="̇"/>
                            <m:ctrlPr>
                              <a:rPr lang="en-US" sz="2600" i="1">
                                <a:latin typeface="Cambria Math" panose="02040503050406030204" pitchFamily="18" charset="0"/>
                                <a:cs typeface="Times New Roman" panose="02020603050405020304" pitchFamily="18" charset="0"/>
                              </a:rPr>
                            </m:ctrlPr>
                          </m:accPr>
                          <m:e>
                            <m:r>
                              <a:rPr lang="en-US" sz="2600" i="1">
                                <a:latin typeface="Cambria Math" panose="02040503050406030204" pitchFamily="18" charset="0"/>
                                <a:cs typeface="Times New Roman" panose="02020603050405020304" pitchFamily="18" charset="0"/>
                              </a:rPr>
                              <m:t>𝑉</m:t>
                            </m:r>
                          </m:e>
                        </m:acc>
                      </m:e>
                      <m:sub>
                        <m:r>
                          <a:rPr lang="en-US" sz="2600" b="0" i="1" smtClean="0">
                            <a:latin typeface="Cambria Math" panose="02040503050406030204" pitchFamily="18" charset="0"/>
                            <a:cs typeface="Times New Roman" panose="02020603050405020304" pitchFamily="18" charset="0"/>
                          </a:rPr>
                          <m:t>2</m:t>
                        </m:r>
                      </m:sub>
                    </m:sSub>
                    <m:r>
                      <a:rPr lang="en-US" sz="2600" i="1">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𝐾𝐸</m:t>
                        </m:r>
                      </m:e>
                      <m:sub>
                        <m:r>
                          <a:rPr lang="en-US" sz="2600" b="0" i="1" smtClean="0">
                            <a:latin typeface="Cambria Math" panose="02040503050406030204" pitchFamily="18" charset="0"/>
                            <a:cs typeface="Times New Roman" panose="02020603050405020304" pitchFamily="18" charset="0"/>
                          </a:rPr>
                          <m:t>2</m:t>
                        </m:r>
                      </m:sub>
                    </m:sSub>
                    <m:r>
                      <a:rPr lang="en-US" sz="2600" i="1">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𝑃𝐸</m:t>
                        </m:r>
                      </m:e>
                      <m:sub>
                        <m:r>
                          <a:rPr lang="en-US" sz="2600" b="0" i="1" smtClean="0">
                            <a:latin typeface="Cambria Math" panose="02040503050406030204" pitchFamily="18" charset="0"/>
                            <a:cs typeface="Times New Roman" panose="02020603050405020304" pitchFamily="18" charset="0"/>
                          </a:rPr>
                          <m:t>2</m:t>
                        </m:r>
                      </m:sub>
                    </m:sSub>
                    <m:r>
                      <a:rPr lang="en-US" sz="2600" b="0" i="1" smtClean="0">
                        <a:latin typeface="Cambria Math" panose="02040503050406030204" pitchFamily="18" charset="0"/>
                        <a:cs typeface="Times New Roman" panose="02020603050405020304" pitchFamily="18" charset="0"/>
                      </a:rPr>
                      <m:t>+</m:t>
                    </m:r>
                    <m:r>
                      <a:rPr lang="en-US" sz="2600" b="0" i="1" smtClean="0">
                        <a:latin typeface="Cambria Math" panose="02040503050406030204" pitchFamily="18" charset="0"/>
                        <a:cs typeface="Times New Roman" panose="02020603050405020304" pitchFamily="18" charset="0"/>
                      </a:rPr>
                      <m:t>𝑊</m:t>
                    </m:r>
                  </m:oMath>
                </a14:m>
                <a:r>
                  <a:rPr lang="en-US" sz="2600" dirty="0">
                    <a:latin typeface="Times New Roman" panose="02020603050405020304" pitchFamily="18" charset="0"/>
                    <a:cs typeface="Times New Roman" panose="02020603050405020304" pitchFamily="18" charset="0"/>
                  </a:rPr>
                  <a:t>          (9.2)</a:t>
                </a:r>
              </a:p>
              <a:p>
                <a:pPr marL="0" indent="0" algn="just">
                  <a:lnSpc>
                    <a:spcPct val="160000"/>
                  </a:lnSpc>
                  <a:buNone/>
                </a:pPr>
                <a:r>
                  <a:rPr lang="en-US" sz="2600" dirty="0">
                    <a:latin typeface="Times New Roman" panose="02020603050405020304" pitchFamily="18" charset="0"/>
                    <a:cs typeface="Times New Roman" panose="02020603050405020304" pitchFamily="18" charset="0"/>
                  </a:rPr>
                  <a:t>Where: KE, PE and </a:t>
                </a:r>
                <a14:m>
                  <m:oMath xmlns:m="http://schemas.openxmlformats.org/officeDocument/2006/math">
                    <m:r>
                      <m:rPr>
                        <m:sty m:val="p"/>
                      </m:rPr>
                      <a:rPr lang="en-US" sz="2600" b="0" i="0" smtClean="0">
                        <a:latin typeface="Cambria Math" panose="02040503050406030204" pitchFamily="18" charset="0"/>
                        <a:cs typeface="Times New Roman" panose="02020603050405020304" pitchFamily="18" charset="0"/>
                      </a:rPr>
                      <m:t>P</m:t>
                    </m:r>
                    <m:acc>
                      <m:accPr>
                        <m:chr m:val="̇"/>
                        <m:ctrlPr>
                          <a:rPr lang="en-US" sz="2600" i="1">
                            <a:latin typeface="Cambria Math" panose="02040503050406030204" pitchFamily="18" charset="0"/>
                            <a:cs typeface="Times New Roman" panose="02020603050405020304" pitchFamily="18" charset="0"/>
                          </a:rPr>
                        </m:ctrlPr>
                      </m:accPr>
                      <m:e>
                        <m:r>
                          <a:rPr lang="en-US" sz="2600" i="1">
                            <a:latin typeface="Cambria Math" panose="02040503050406030204" pitchFamily="18" charset="0"/>
                            <a:cs typeface="Times New Roman" panose="02020603050405020304" pitchFamily="18" charset="0"/>
                          </a:rPr>
                          <m:t>𝑉</m:t>
                        </m:r>
                      </m:e>
                    </m:acc>
                  </m:oMath>
                </a14:m>
                <a:r>
                  <a:rPr lang="en-US" sz="2600" dirty="0">
                    <a:latin typeface="Times New Roman" panose="02020603050405020304" pitchFamily="18" charset="0"/>
                    <a:cs typeface="Times New Roman" panose="02020603050405020304" pitchFamily="18" charset="0"/>
                  </a:rPr>
                  <a:t>are kinetic energy, potential energy and flow energy, respectively </a:t>
                </a:r>
                <a:r>
                  <a:rPr lang="en-US" b="1" dirty="0">
                    <a:solidFill>
                      <a:srgbClr val="7030A0"/>
                    </a:solidFill>
                    <a:latin typeface="Times New Roman" panose="02020603050405020304" pitchFamily="18" charset="0"/>
                    <a:cs typeface="Times New Roman" panose="02020603050405020304" pitchFamily="18" charset="0"/>
                  </a:rPr>
                  <a:t>(Richard M. Felder, 2005, pg. 322-324)</a:t>
                </a:r>
                <a:r>
                  <a:rPr lang="en-US" b="1" dirty="0">
                    <a:latin typeface="Times New Roman" panose="02020603050405020304" pitchFamily="18" charset="0"/>
                    <a:cs typeface="Times New Roman" panose="02020603050405020304" pitchFamily="18" charset="0"/>
                  </a:rPr>
                  <a:t>.</a:t>
                </a:r>
                <a:endParaRPr lang="en-US" dirty="0">
                  <a:solidFill>
                    <a:srgbClr val="7030A0"/>
                  </a:solidFill>
                  <a:latin typeface="Times New Roman" panose="02020603050405020304" pitchFamily="18" charset="0"/>
                  <a:cs typeface="Times New Roman" panose="02020603050405020304" pitchFamily="18" charset="0"/>
                </a:endParaRPr>
              </a:p>
              <a:p>
                <a:pPr marL="0" indent="0" algn="just">
                  <a:lnSpc>
                    <a:spcPct val="160000"/>
                  </a:lnSpc>
                  <a:buNone/>
                </a:pPr>
                <a:r>
                  <a:rPr lang="en-US" sz="2600" dirty="0">
                    <a:latin typeface="Times New Roman" panose="02020603050405020304" pitchFamily="18" charset="0"/>
                    <a:cs typeface="Times New Roman" panose="02020603050405020304" pitchFamily="18" charset="0"/>
                  </a:rPr>
                  <a:t>.</a:t>
                </a:r>
              </a:p>
              <a:p>
                <a:pPr marL="0" indent="0" algn="just">
                  <a:lnSpc>
                    <a:spcPct val="160000"/>
                  </a:lnSpc>
                  <a:buNone/>
                </a:pPr>
                <a:endParaRPr lang="en-US" sz="26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360030E-0989-8C65-1BEA-8DC0AC6E496C}"/>
                  </a:ext>
                </a:extLst>
              </p:cNvPr>
              <p:cNvSpPr>
                <a:spLocks noGrp="1" noRot="1" noChangeAspect="1" noMove="1" noResize="1" noEditPoints="1" noAdjustHandles="1" noChangeArrowheads="1" noChangeShapeType="1" noTextEdit="1"/>
              </p:cNvSpPr>
              <p:nvPr>
                <p:ph idx="1"/>
              </p:nvPr>
            </p:nvSpPr>
            <p:spPr>
              <a:xfrm>
                <a:off x="278296" y="858491"/>
                <a:ext cx="11708295" cy="5065228"/>
              </a:xfrm>
              <a:blipFill>
                <a:blip r:embed="rId4"/>
                <a:stretch>
                  <a:fillRect l="-938" r="-83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A0A5875-02C1-E9DA-3A08-4B5D45ED9FF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39B9F73-1E12-BFC9-943E-B2554830D33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EFEF198-928A-2FBE-5814-A5CDA3CD669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17349595"/>
      </p:ext>
    </p:extLst>
  </p:cSld>
  <p:clrMapOvr>
    <a:masterClrMapping/>
  </p:clrMapOvr>
  <mc:AlternateContent xmlns:mc="http://schemas.openxmlformats.org/markup-compatibility/2006" xmlns:p14="http://schemas.microsoft.com/office/powerpoint/2010/main">
    <mc:Choice Requires="p14">
      <p:transition spd="slow" p14:dur="2000" advTm="144762"/>
    </mc:Choice>
    <mc:Fallback xmlns="">
      <p:transition spd="slow" advTm="14476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857CC-179C-1246-012A-051472FAD3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6F17C8-CB86-29E7-2D47-8D59322A1D5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0C3396F-7E31-87F6-6C82-8907F7A1D1F9}"/>
                  </a:ext>
                </a:extLst>
              </p:cNvPr>
              <p:cNvSpPr>
                <a:spLocks noGrp="1"/>
              </p:cNvSpPr>
              <p:nvPr>
                <p:ph idx="1"/>
              </p:nvPr>
            </p:nvSpPr>
            <p:spPr>
              <a:xfrm>
                <a:off x="437321" y="904461"/>
                <a:ext cx="11559209" cy="5019258"/>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A steady state condition,  the input volumetric flow rate is equal to the output volumetric flow rate.</a:t>
                </a:r>
              </a:p>
              <a:p>
                <a:pPr marL="0" indent="0" algn="just">
                  <a:lnSpc>
                    <a:spcPct val="16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𝑉</m:t>
                            </m:r>
                          </m:e>
                        </m:acc>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𝑉</m:t>
                            </m:r>
                          </m:e>
                        </m:acc>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𝑉</m:t>
                        </m:r>
                      </m:e>
                    </m:acc>
                  </m:oMath>
                </a14:m>
                <a:r>
                  <a:rPr lang="en-US" sz="2400" dirty="0">
                    <a:latin typeface="Times New Roman" panose="02020603050405020304" pitchFamily="18" charset="0"/>
                    <a:cs typeface="Times New Roman" panose="02020603050405020304" pitchFamily="18" charset="0"/>
                  </a:rPr>
                  <a:t>                                                                                       (9.3)</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By substituting equation (9.3) into equation (9.2), you get:</a:t>
                </a:r>
              </a:p>
              <a:p>
                <a:pPr marL="0" indent="0" algn="just">
                  <a:lnSpc>
                    <a:spcPct val="16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𝑈</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m:t>
                        </m:r>
                      </m:e>
                      <m:sub>
                        <m:r>
                          <a:rPr lang="en-US" sz="2400" i="1">
                            <a:latin typeface="Cambria Math" panose="02040503050406030204" pitchFamily="18" charset="0"/>
                            <a:cs typeface="Times New Roman" panose="02020603050405020304" pitchFamily="18" charset="0"/>
                          </a:rPr>
                          <m:t>1</m:t>
                        </m:r>
                      </m:sub>
                    </m:sSub>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𝑉</m:t>
                        </m:r>
                      </m:e>
                    </m:acc>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𝐾𝐸</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𝑃𝐸</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𝑄</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𝑈</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m:t>
                        </m:r>
                      </m:e>
                      <m:sub>
                        <m:r>
                          <a:rPr lang="en-US" sz="2400" i="1">
                            <a:latin typeface="Cambria Math" panose="02040503050406030204" pitchFamily="18" charset="0"/>
                            <a:cs typeface="Times New Roman" panose="02020603050405020304" pitchFamily="18" charset="0"/>
                          </a:rPr>
                          <m:t>2</m:t>
                        </m:r>
                      </m:sub>
                    </m:sSub>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𝑉</m:t>
                        </m:r>
                      </m:e>
                    </m:acc>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𝐾𝐸</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𝑃𝐸</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𝑊</m:t>
                    </m:r>
                  </m:oMath>
                </a14:m>
                <a:r>
                  <a:rPr lang="en-US" sz="2400" dirty="0">
                    <a:latin typeface="Times New Roman" panose="02020603050405020304" pitchFamily="18" charset="0"/>
                    <a:cs typeface="Times New Roman" panose="02020603050405020304" pitchFamily="18" charset="0"/>
                  </a:rPr>
                  <a:t>          (9.4)</a:t>
                </a:r>
              </a:p>
              <a:p>
                <a:pPr marL="0" indent="0" algn="just">
                  <a:lnSpc>
                    <a:spcPct val="16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cs typeface="Times New Roman" panose="02020603050405020304" pitchFamily="18" charset="0"/>
                              </a:rPr>
                              <m:t>1</m:t>
                            </m:r>
                          </m:sub>
                        </m:sSub>
                        <m:r>
                          <a:rPr lang="en-US" sz="2400" b="0" i="0" smtClean="0">
                            <a:latin typeface="Cambria Math" panose="02040503050406030204" pitchFamily="18" charset="0"/>
                            <a:cs typeface="Times New Roman" panose="02020603050405020304" pitchFamily="18" charset="0"/>
                          </a:rPr>
                          <m:t>=</m:t>
                        </m:r>
                        <m:r>
                          <m:rPr>
                            <m:sty m:val="p"/>
                          </m:rPr>
                          <a:rPr lang="en-US" sz="2400" i="0">
                            <a:latin typeface="Cambria Math" panose="02040503050406030204" pitchFamily="18" charset="0"/>
                            <a:cs typeface="Times New Roman" panose="02020603050405020304" pitchFamily="18" charset="0"/>
                          </a:rPr>
                          <m:t>U</m:t>
                        </m:r>
                      </m:e>
                      <m:sub>
                        <m:r>
                          <a:rPr lang="en-US" sz="2400" i="0">
                            <a:latin typeface="Cambria Math" panose="02040503050406030204" pitchFamily="18" charset="0"/>
                            <a:cs typeface="Times New Roman" panose="02020603050405020304" pitchFamily="18" charset="0"/>
                          </a:rPr>
                          <m:t>1</m:t>
                        </m:r>
                      </m:sub>
                    </m:sSub>
                    <m:r>
                      <a:rPr lang="en-US" sz="2400" i="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i="0">
                            <a:latin typeface="Cambria Math" panose="02040503050406030204" pitchFamily="18" charset="0"/>
                            <a:cs typeface="Times New Roman" panose="02020603050405020304" pitchFamily="18" charset="0"/>
                          </a:rPr>
                          <m:t>P</m:t>
                        </m:r>
                      </m:e>
                      <m:sub>
                        <m:r>
                          <a:rPr lang="en-US" sz="2400" i="0">
                            <a:latin typeface="Cambria Math" panose="02040503050406030204" pitchFamily="18" charset="0"/>
                            <a:cs typeface="Times New Roman" panose="02020603050405020304" pitchFamily="18" charset="0"/>
                          </a:rPr>
                          <m:t>1</m:t>
                        </m:r>
                      </m:sub>
                    </m:sSub>
                    <m:acc>
                      <m:accPr>
                        <m:chr m:val="̇"/>
                        <m:ctrlPr>
                          <a:rPr lang="en-US" sz="2400" i="1">
                            <a:latin typeface="Cambria Math" panose="02040503050406030204" pitchFamily="18" charset="0"/>
                            <a:cs typeface="Times New Roman" panose="02020603050405020304" pitchFamily="18" charset="0"/>
                          </a:rPr>
                        </m:ctrlPr>
                      </m:accPr>
                      <m:e>
                        <m:r>
                          <m:rPr>
                            <m:sty m:val="p"/>
                          </m:rPr>
                          <a:rPr lang="en-US" sz="2400" i="0">
                            <a:latin typeface="Cambria Math" panose="02040503050406030204" pitchFamily="18" charset="0"/>
                            <a:cs typeface="Times New Roman" panose="02020603050405020304" pitchFamily="18" charset="0"/>
                          </a:rPr>
                          <m:t>V</m:t>
                        </m:r>
                      </m:e>
                    </m:acc>
                  </m:oMath>
                </a14:m>
                <a:r>
                  <a:rPr lang="en-US" sz="2400" dirty="0">
                    <a:latin typeface="Times New Roman" panose="02020603050405020304" pitchFamily="18" charset="0"/>
                    <a:cs typeface="Times New Roman" panose="02020603050405020304" pitchFamily="18" charset="0"/>
                  </a:rPr>
                  <a:t>                                                                                    (9.5)</a:t>
                </a:r>
              </a:p>
              <a:p>
                <a:pPr marL="0" indent="0" algn="just">
                  <a:lnSpc>
                    <a:spcPct val="16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cs typeface="Times New Roman" panose="02020603050405020304" pitchFamily="18" charset="0"/>
                              </a:rPr>
                              <m:t>2</m:t>
                            </m:r>
                          </m:sub>
                        </m:sSub>
                        <m:r>
                          <a:rPr lang="en-US" sz="2400">
                            <a:latin typeface="Cambria Math" panose="02040503050406030204" pitchFamily="18" charset="0"/>
                            <a:cs typeface="Times New Roman" panose="02020603050405020304" pitchFamily="18" charset="0"/>
                          </a:rPr>
                          <m:t>=</m:t>
                        </m:r>
                        <m:r>
                          <m:rPr>
                            <m:sty m:val="p"/>
                          </m:rPr>
                          <a:rPr lang="en-US" sz="2400">
                            <a:latin typeface="Cambria Math" panose="02040503050406030204" pitchFamily="18" charset="0"/>
                            <a:cs typeface="Times New Roman" panose="02020603050405020304" pitchFamily="18" charset="0"/>
                          </a:rPr>
                          <m:t>U</m:t>
                        </m:r>
                      </m:e>
                      <m:sub>
                        <m:r>
                          <a:rPr lang="en-US" sz="2400" b="0" i="0" smtClean="0">
                            <a:latin typeface="Cambria Math" panose="02040503050406030204" pitchFamily="18" charset="0"/>
                            <a:cs typeface="Times New Roman" panose="02020603050405020304" pitchFamily="18" charset="0"/>
                          </a:rPr>
                          <m:t>2</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P</m:t>
                        </m:r>
                      </m:e>
                      <m:sub>
                        <m:r>
                          <a:rPr lang="en-US" sz="2400" b="0" i="0" smtClean="0">
                            <a:latin typeface="Cambria Math" panose="02040503050406030204" pitchFamily="18" charset="0"/>
                            <a:cs typeface="Times New Roman" panose="02020603050405020304" pitchFamily="18" charset="0"/>
                          </a:rPr>
                          <m:t>2</m:t>
                        </m:r>
                      </m:sub>
                    </m:sSub>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oMath>
                </a14:m>
                <a:r>
                  <a:rPr lang="en-US" sz="2400" dirty="0">
                    <a:latin typeface="Times New Roman" panose="02020603050405020304" pitchFamily="18" charset="0"/>
                    <a:cs typeface="Times New Roman" panose="02020603050405020304" pitchFamily="18" charset="0"/>
                  </a:rPr>
                  <a:t>                                                                                    (9.6)</a:t>
                </a:r>
              </a:p>
            </p:txBody>
          </p:sp>
        </mc:Choice>
        <mc:Fallback xmlns="">
          <p:sp>
            <p:nvSpPr>
              <p:cNvPr id="3" name="Content Placeholder 2">
                <a:extLst>
                  <a:ext uri="{FF2B5EF4-FFF2-40B4-BE49-F238E27FC236}">
                    <a16:creationId xmlns:a16="http://schemas.microsoft.com/office/drawing/2014/main" id="{D0C3396F-7E31-87F6-6C82-8907F7A1D1F9}"/>
                  </a:ext>
                </a:extLst>
              </p:cNvPr>
              <p:cNvSpPr>
                <a:spLocks noGrp="1" noRot="1" noChangeAspect="1" noMove="1" noResize="1" noEditPoints="1" noAdjustHandles="1" noChangeArrowheads="1" noChangeShapeType="1" noTextEdit="1"/>
              </p:cNvSpPr>
              <p:nvPr>
                <p:ph idx="1"/>
              </p:nvPr>
            </p:nvSpPr>
            <p:spPr>
              <a:xfrm>
                <a:off x="437321" y="904461"/>
                <a:ext cx="11559209" cy="5019258"/>
              </a:xfrm>
              <a:blipFill>
                <a:blip r:embed="rId4"/>
                <a:stretch>
                  <a:fillRect l="-844" r="-79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B1620E7-64ED-C789-A155-7800087C857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E4688D9-7A4C-7225-FA12-B59119DACC6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E34D85F-D221-9F48-DC94-11450BB2D2E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53826691"/>
      </p:ext>
    </p:extLst>
  </p:cSld>
  <p:clrMapOvr>
    <a:masterClrMapping/>
  </p:clrMapOvr>
  <mc:AlternateContent xmlns:mc="http://schemas.openxmlformats.org/markup-compatibility/2006" xmlns:p14="http://schemas.microsoft.com/office/powerpoint/2010/main">
    <mc:Choice Requires="p14">
      <p:transition spd="slow" p14:dur="2000" advTm="119660"/>
    </mc:Choice>
    <mc:Fallback xmlns="">
      <p:transition spd="slow" advTm="11966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0DC26-7EDD-0347-C4FA-0F4E7585DA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F04FB7-D6A2-B2FA-6CA5-CF8C9D40DB6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D95E8C6C-6683-9274-3581-205ECB7F8B4A}"/>
                  </a:ext>
                </a:extLst>
              </p:cNvPr>
              <p:cNvSpPr>
                <a:spLocks noGrp="1"/>
              </p:cNvSpPr>
              <p:nvPr>
                <p:ph idx="1"/>
              </p:nvPr>
            </p:nvSpPr>
            <p:spPr>
              <a:xfrm>
                <a:off x="437321" y="904461"/>
                <a:ext cx="11559209" cy="5019258"/>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where: H is enthalpy of open system.</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Enthalpy is the total heat content of the system, which is equal to the sum of internal energy and flow energy.</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Substituting  equations (9.5 &amp; 9.6) into equation (9.4), you get: </a:t>
                </a:r>
              </a:p>
              <a:p>
                <a:pPr marL="0" indent="0" algn="just">
                  <a:lnSpc>
                    <a:spcPct val="16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𝐾𝐸</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𝑃𝐸</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𝑄</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𝐾𝐸</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𝑃𝐸</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𝑊</m:t>
                    </m:r>
                  </m:oMath>
                </a14:m>
                <a:r>
                  <a:rPr lang="en-US" sz="2400" dirty="0">
                    <a:latin typeface="Times New Roman" panose="02020603050405020304" pitchFamily="18" charset="0"/>
                    <a:cs typeface="Times New Roman" panose="02020603050405020304" pitchFamily="18" charset="0"/>
                  </a:rPr>
                  <a:t>                           (9.7)</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By rearranging equation (9.7), you get:</a:t>
                </a:r>
              </a:p>
              <a:p>
                <a:pPr marL="0" indent="0" algn="just">
                  <a:lnSpc>
                    <a:spcPct val="16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𝐾𝐸</m:t>
                            </m:r>
                          </m:e>
                          <m:sub>
                            <m:r>
                              <a:rPr lang="en-US" sz="2400" b="0" i="1" smtClean="0">
                                <a:latin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𝐾𝐸</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𝑃𝐸</m:t>
                        </m:r>
                      </m:e>
                      <m:sub>
                        <m:r>
                          <a:rPr lang="en-US" sz="2400" i="1">
                            <a:latin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𝑃𝐸</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𝑄</m:t>
                    </m:r>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𝑊</m:t>
                    </m:r>
                  </m:oMath>
                </a14:m>
                <a:r>
                  <a:rPr lang="en-US" sz="2400" dirty="0">
                    <a:latin typeface="Times New Roman" panose="02020603050405020304" pitchFamily="18" charset="0"/>
                    <a:cs typeface="Times New Roman" panose="02020603050405020304" pitchFamily="18" charset="0"/>
                  </a:rPr>
                  <a:t>                                (9.8)</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D95E8C6C-6683-9274-3581-205ECB7F8B4A}"/>
                  </a:ext>
                </a:extLst>
              </p:cNvPr>
              <p:cNvSpPr>
                <a:spLocks noGrp="1" noRot="1" noChangeAspect="1" noMove="1" noResize="1" noEditPoints="1" noAdjustHandles="1" noChangeArrowheads="1" noChangeShapeType="1" noTextEdit="1"/>
              </p:cNvSpPr>
              <p:nvPr>
                <p:ph idx="1"/>
              </p:nvPr>
            </p:nvSpPr>
            <p:spPr>
              <a:xfrm>
                <a:off x="437321" y="904461"/>
                <a:ext cx="11559209" cy="5019258"/>
              </a:xfrm>
              <a:blipFill>
                <a:blip r:embed="rId2"/>
                <a:stretch>
                  <a:fillRect l="-844" r="-79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6CC5ED9-9B56-8A68-52E6-0EEA91B78DF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73D4F69-D5BA-B061-AB59-4F4D2DC9E8C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9127E8D-575B-B746-B120-54DCB9D1EB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3374499"/>
      </p:ext>
    </p:extLst>
  </p:cSld>
  <p:clrMapOvr>
    <a:masterClrMapping/>
  </p:clrMapOvr>
  <mc:AlternateContent xmlns:mc="http://schemas.openxmlformats.org/markup-compatibility/2006" xmlns:p14="http://schemas.microsoft.com/office/powerpoint/2010/main">
    <mc:Choice Requires="p14">
      <p:transition spd="slow" p14:dur="2000" advTm="100707"/>
    </mc:Choice>
    <mc:Fallback xmlns="">
      <p:transition spd="slow" advTm="10070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4E19B-286B-27C4-1F40-06ECC30EA6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1B7CED-0A3A-623D-9EC2-52DD1494B7B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9565477-1AA1-5E19-AEEC-0ADBABD12A1E}"/>
                  </a:ext>
                </a:extLst>
              </p:cNvPr>
              <p:cNvSpPr>
                <a:spLocks noGrp="1"/>
              </p:cNvSpPr>
              <p:nvPr>
                <p:ph idx="1"/>
              </p:nvPr>
            </p:nvSpPr>
            <p:spPr>
              <a:xfrm>
                <a:off x="437321" y="904461"/>
                <a:ext cx="11559209" cy="5019258"/>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This equation (9.8) shows that the difference between energy outputs and energy of inputs, which is the energy balance equation for an open system at steady state conditions.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energy balance equation for an open system at steady state conditions can be written as:</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𝐾𝐸</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𝑃𝐸</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𝑄</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oMath>
                </a14:m>
                <a:r>
                  <a:rPr lang="en-US" sz="2400" dirty="0">
                    <a:latin typeface="Times New Roman" panose="02020603050405020304" pitchFamily="18" charset="0"/>
                    <a:cs typeface="Times New Roman" panose="02020603050405020304" pitchFamily="18" charset="0"/>
                  </a:rPr>
                  <a:t>                                           (9.9)</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cs typeface="Times New Roman" panose="02020603050405020304" pitchFamily="18" charset="0"/>
                    <a:sym typeface="Symbol" panose="05050102010706020507" pitchFamily="18" charset="2"/>
                  </a:rPr>
                  <a:t>H is the change in enthalpy, KE is the change in kinetic energy, PE is the change in potential energy, Q is the heat added to a system, and W is work done by the system.</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9565477-1AA1-5E19-AEEC-0ADBABD12A1E}"/>
                  </a:ext>
                </a:extLst>
              </p:cNvPr>
              <p:cNvSpPr>
                <a:spLocks noGrp="1" noRot="1" noChangeAspect="1" noMove="1" noResize="1" noEditPoints="1" noAdjustHandles="1" noChangeArrowheads="1" noChangeShapeType="1" noTextEdit="1"/>
              </p:cNvSpPr>
              <p:nvPr>
                <p:ph idx="1"/>
              </p:nvPr>
            </p:nvSpPr>
            <p:spPr>
              <a:xfrm>
                <a:off x="437321" y="904461"/>
                <a:ext cx="11559209" cy="5019258"/>
              </a:xfrm>
              <a:blipFill>
                <a:blip r:embed="rId4"/>
                <a:stretch>
                  <a:fillRect l="-844" r="-79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98BC69D-368B-03C7-AB73-F7F493854B5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C55733E-5F50-BA06-3999-B50726811CA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049A836-24B0-8089-CC54-52FD4C021AC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10934592"/>
      </p:ext>
    </p:extLst>
  </p:cSld>
  <p:clrMapOvr>
    <a:masterClrMapping/>
  </p:clrMapOvr>
  <mc:AlternateContent xmlns:mc="http://schemas.openxmlformats.org/markup-compatibility/2006" xmlns:p14="http://schemas.microsoft.com/office/powerpoint/2010/main">
    <mc:Choice Requires="p14">
      <p:transition spd="slow" p14:dur="2000" advTm="65949"/>
    </mc:Choice>
    <mc:Fallback xmlns="">
      <p:transition spd="slow" advTm="6594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0C574-21AA-4CD9-78DC-9799892B38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86BF3C-2BA0-A04A-F3FB-CDFD5D2E487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B888296-7C0D-ACCB-5F82-1E9D0E0CE105}"/>
              </a:ext>
            </a:extLst>
          </p:cNvPr>
          <p:cNvSpPr>
            <a:spLocks noGrp="1"/>
          </p:cNvSpPr>
          <p:nvPr>
            <p:ph idx="1"/>
          </p:nvPr>
        </p:nvSpPr>
        <p:spPr>
          <a:xfrm>
            <a:off x="437321" y="950603"/>
            <a:ext cx="11559209" cy="497311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For multiple open systems, the energy balance equations are developed in a similar manner with a single system.</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develop energy balance equations, you will  have two techniques: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considering the multiple systems as a single system, you can perform energy balance, and</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dividing the multiple systems into single systems, and perform energy balance for each.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 equations you will develop shall be independent, and the number of independent  equations and the number of unknowns must be equal.</a:t>
            </a:r>
          </a:p>
        </p:txBody>
      </p:sp>
      <p:cxnSp>
        <p:nvCxnSpPr>
          <p:cNvPr id="4" name="Straight Connector 3">
            <a:extLst>
              <a:ext uri="{FF2B5EF4-FFF2-40B4-BE49-F238E27FC236}">
                <a16:creationId xmlns:a16="http://schemas.microsoft.com/office/drawing/2014/main" id="{DE05DBE7-59B8-6523-37F1-9DC9F2D8FC4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131914D-15CB-4E70-C6AB-4AFD42C5C77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012DDB5-4238-1680-B78A-0F77CDED835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65739207"/>
      </p:ext>
    </p:extLst>
  </p:cSld>
  <p:clrMapOvr>
    <a:masterClrMapping/>
  </p:clrMapOvr>
  <mc:AlternateContent xmlns:mc="http://schemas.openxmlformats.org/markup-compatibility/2006" xmlns:p14="http://schemas.microsoft.com/office/powerpoint/2010/main">
    <mc:Choice Requires="p14">
      <p:transition spd="slow" p14:dur="2000" advTm="47204"/>
    </mc:Choice>
    <mc:Fallback xmlns="">
      <p:transition spd="slow" advTm="4720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8953A-FEF5-CE9F-AEA4-9D63B564A2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646BC5-4D72-0136-2683-FC140BBF8BE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8E3F9E0-7B23-39D7-1C95-1C0AF2E6D1AD}"/>
              </a:ext>
            </a:extLst>
          </p:cNvPr>
          <p:cNvSpPr>
            <a:spLocks noGrp="1"/>
          </p:cNvSpPr>
          <p:nvPr>
            <p:ph idx="1"/>
          </p:nvPr>
        </p:nvSpPr>
        <p:spPr>
          <a:xfrm>
            <a:off x="228600" y="886108"/>
            <a:ext cx="11728173" cy="5201070"/>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energy balances without chemical reaction for open systems, consider the following multiple systems  process flow sheet as depicted in </a:t>
            </a:r>
            <a:r>
              <a:rPr lang="en-US" sz="2400" b="1" dirty="0">
                <a:latin typeface="Times New Roman" pitchFamily="18" charset="0"/>
                <a:cs typeface="Times New Roman" pitchFamily="18" charset="0"/>
              </a:rPr>
              <a:t>Figure 9.4</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42573A45-2444-45DF-B6DD-A515D0B7EC3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5674FB8-CCB2-ECA7-3D94-509D78A1280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5C52A6E-A21A-B9DA-0EC4-07BFBD26450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8" name="Group 7">
            <a:extLst>
              <a:ext uri="{FF2B5EF4-FFF2-40B4-BE49-F238E27FC236}">
                <a16:creationId xmlns:a16="http://schemas.microsoft.com/office/drawing/2014/main" id="{75B27747-F037-465D-24CD-6EE0F9A5EAF5}"/>
              </a:ext>
            </a:extLst>
          </p:cNvPr>
          <p:cNvGrpSpPr/>
          <p:nvPr/>
        </p:nvGrpSpPr>
        <p:grpSpPr>
          <a:xfrm>
            <a:off x="858415" y="2112980"/>
            <a:ext cx="9618465" cy="3290251"/>
            <a:chOff x="858415" y="2112980"/>
            <a:chExt cx="9618465" cy="3290251"/>
          </a:xfrm>
        </p:grpSpPr>
        <p:sp>
          <p:nvSpPr>
            <p:cNvPr id="42" name="TextBox 41">
              <a:extLst>
                <a:ext uri="{FF2B5EF4-FFF2-40B4-BE49-F238E27FC236}">
                  <a16:creationId xmlns:a16="http://schemas.microsoft.com/office/drawing/2014/main" id="{5D5BFC9D-A90F-21A0-D487-2256DC149EDA}"/>
                </a:ext>
              </a:extLst>
            </p:cNvPr>
            <p:cNvSpPr txBox="1"/>
            <p:nvPr/>
          </p:nvSpPr>
          <p:spPr>
            <a:xfrm>
              <a:off x="2365512" y="4241506"/>
              <a:ext cx="566527"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Q</a:t>
              </a:r>
              <a:r>
                <a:rPr lang="en-US" sz="2400" b="1" baseline="-25000" dirty="0">
                  <a:solidFill>
                    <a:srgbClr val="FF0000"/>
                  </a:solidFill>
                  <a:latin typeface="Times New Roman" panose="02020603050405020304" pitchFamily="18" charset="0"/>
                  <a:cs typeface="Times New Roman" panose="02020603050405020304" pitchFamily="18" charset="0"/>
                </a:rPr>
                <a:t>1</a:t>
              </a:r>
            </a:p>
          </p:txBody>
        </p:sp>
        <p:grpSp>
          <p:nvGrpSpPr>
            <p:cNvPr id="66" name="Group 65">
              <a:extLst>
                <a:ext uri="{FF2B5EF4-FFF2-40B4-BE49-F238E27FC236}">
                  <a16:creationId xmlns:a16="http://schemas.microsoft.com/office/drawing/2014/main" id="{3868D006-F45C-EB4A-C8F5-F14FE47388AF}"/>
                </a:ext>
              </a:extLst>
            </p:cNvPr>
            <p:cNvGrpSpPr/>
            <p:nvPr/>
          </p:nvGrpSpPr>
          <p:grpSpPr>
            <a:xfrm>
              <a:off x="858415" y="2112980"/>
              <a:ext cx="9618465" cy="3290251"/>
              <a:chOff x="838196" y="2467403"/>
              <a:chExt cx="9618465" cy="3290251"/>
            </a:xfrm>
          </p:grpSpPr>
          <p:sp>
            <p:nvSpPr>
              <p:cNvPr id="6" name="Rectangle 5">
                <a:extLst>
                  <a:ext uri="{FF2B5EF4-FFF2-40B4-BE49-F238E27FC236}">
                    <a16:creationId xmlns:a16="http://schemas.microsoft.com/office/drawing/2014/main" id="{1B5CBCAF-7EC1-B559-F231-B7DD674AB2EF}"/>
                  </a:ext>
                </a:extLst>
              </p:cNvPr>
              <p:cNvSpPr/>
              <p:nvPr/>
            </p:nvSpPr>
            <p:spPr>
              <a:xfrm>
                <a:off x="1964393" y="3149494"/>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System I</a:t>
                </a:r>
              </a:p>
            </p:txBody>
          </p:sp>
          <p:sp>
            <p:nvSpPr>
              <p:cNvPr id="11" name="Rectangle 10">
                <a:extLst>
                  <a:ext uri="{FF2B5EF4-FFF2-40B4-BE49-F238E27FC236}">
                    <a16:creationId xmlns:a16="http://schemas.microsoft.com/office/drawing/2014/main" id="{F205EB26-AF93-4046-A148-0FC13E5FB541}"/>
                  </a:ext>
                </a:extLst>
              </p:cNvPr>
              <p:cNvSpPr/>
              <p:nvPr/>
            </p:nvSpPr>
            <p:spPr>
              <a:xfrm>
                <a:off x="4162842" y="4391318"/>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System II</a:t>
                </a:r>
              </a:p>
            </p:txBody>
          </p:sp>
          <p:sp>
            <p:nvSpPr>
              <p:cNvPr id="12" name="Rectangle 11">
                <a:extLst>
                  <a:ext uri="{FF2B5EF4-FFF2-40B4-BE49-F238E27FC236}">
                    <a16:creationId xmlns:a16="http://schemas.microsoft.com/office/drawing/2014/main" id="{FD2F08AC-E206-6ACC-AE3E-E4A1C2EA63DD}"/>
                  </a:ext>
                </a:extLst>
              </p:cNvPr>
              <p:cNvSpPr/>
              <p:nvPr/>
            </p:nvSpPr>
            <p:spPr>
              <a:xfrm>
                <a:off x="7181024" y="3516360"/>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System III</a:t>
                </a:r>
              </a:p>
            </p:txBody>
          </p:sp>
          <mc:AlternateContent xmlns:mc="http://schemas.openxmlformats.org/markup-compatibility/2006" xmlns:a14="http://schemas.microsoft.com/office/drawing/2010/main">
            <mc:Choice Requires="a14">
              <p:sp>
                <p:nvSpPr>
                  <p:cNvPr id="13" name="TextBox 32">
                    <a:extLst>
                      <a:ext uri="{FF2B5EF4-FFF2-40B4-BE49-F238E27FC236}">
                        <a16:creationId xmlns:a16="http://schemas.microsoft.com/office/drawing/2014/main" id="{1647AE78-DF7D-13D4-BEE0-AEE7543B7AE0}"/>
                      </a:ext>
                    </a:extLst>
                  </p:cNvPr>
                  <p:cNvSpPr txBox="1"/>
                  <p:nvPr/>
                </p:nvSpPr>
                <p:spPr>
                  <a:xfrm>
                    <a:off x="9596236" y="2760343"/>
                    <a:ext cx="860425" cy="1417055"/>
                  </a:xfrm>
                  <a:prstGeom prst="rect">
                    <a:avLst/>
                  </a:prstGeom>
                  <a:noFill/>
                </p:spPr>
                <p:txBody>
                  <a:bodyPr wrap="square" rtlCol="0">
                    <a:spAutoFit/>
                  </a:bodyPr>
                  <a:lstStyle/>
                  <a:p>
                    <a:pPr>
                      <a:spcAft>
                        <a:spcPts val="800"/>
                      </a:spcAft>
                      <a:buNone/>
                    </a:pPr>
                    <a14:m>
                      <m:oMath xmlns:m="http://schemas.openxmlformats.org/officeDocument/2006/math">
                        <m:sSub>
                          <m:sSubPr>
                            <m:ctrlPr>
                              <a:rPr lang="en-US" sz="2400" i="1" kern="1200"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accPr>
                              <m:e>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𝑉</m:t>
                                </m:r>
                              </m:e>
                            </m:acc>
                          </m:e>
                          <m:sub>
                            <m:r>
                              <a:rPr lang="en-US" sz="2400" b="0" i="1" kern="1200" smtClean="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3</m:t>
                            </m:r>
                          </m:sub>
                        </m:sSub>
                      </m:oMath>
                    </a14:m>
                    <a:r>
                      <a:rPr lang="en-US" sz="2400" i="1"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2400" baseline="-25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3</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aseline="-25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3</a:t>
                    </a: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3" name="TextBox 32">
                    <a:extLst>
                      <a:ext uri="{FF2B5EF4-FFF2-40B4-BE49-F238E27FC236}">
                        <a16:creationId xmlns:a16="http://schemas.microsoft.com/office/drawing/2014/main" id="{1647AE78-DF7D-13D4-BEE0-AEE7543B7AE0}"/>
                      </a:ext>
                    </a:extLst>
                  </p:cNvPr>
                  <p:cNvSpPr txBox="1">
                    <a:spLocks noRot="1" noChangeAspect="1" noMove="1" noResize="1" noEditPoints="1" noAdjustHandles="1" noChangeArrowheads="1" noChangeShapeType="1" noTextEdit="1"/>
                  </p:cNvSpPr>
                  <p:nvPr/>
                </p:nvSpPr>
                <p:spPr>
                  <a:xfrm>
                    <a:off x="9596236" y="2760343"/>
                    <a:ext cx="860425" cy="1417055"/>
                  </a:xfrm>
                  <a:prstGeom prst="rect">
                    <a:avLst/>
                  </a:prstGeom>
                  <a:blipFill>
                    <a:blip r:embed="rId4"/>
                    <a:stretch>
                      <a:fillRect l="-11348" t="-862" b="-905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TextBox 32">
                    <a:extLst>
                      <a:ext uri="{FF2B5EF4-FFF2-40B4-BE49-F238E27FC236}">
                        <a16:creationId xmlns:a16="http://schemas.microsoft.com/office/drawing/2014/main" id="{52C3F258-6A4F-054A-2461-3AF6C59FA2B0}"/>
                      </a:ext>
                    </a:extLst>
                  </p:cNvPr>
                  <p:cNvSpPr txBox="1"/>
                  <p:nvPr/>
                </p:nvSpPr>
                <p:spPr>
                  <a:xfrm>
                    <a:off x="838196" y="2472677"/>
                    <a:ext cx="860425" cy="1888979"/>
                  </a:xfrm>
                  <a:prstGeom prst="rect">
                    <a:avLst/>
                  </a:prstGeom>
                  <a:noFill/>
                </p:spPr>
                <p:txBody>
                  <a:bodyPr wrap="square" rtlCol="0">
                    <a:spAutoFit/>
                  </a:bodyPr>
                  <a:lstStyle/>
                  <a:p>
                    <a:pPr>
                      <a:spcAft>
                        <a:spcPts val="800"/>
                      </a:spcAft>
                      <a:buNone/>
                    </a:pPr>
                    <a14:m>
                      <m:oMath xmlns:m="http://schemas.openxmlformats.org/officeDocument/2006/math">
                        <m:sSub>
                          <m:sSubPr>
                            <m:ctrlPr>
                              <a:rPr lang="en-US" sz="2400" i="1" kern="1200"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accPr>
                              <m:e>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𝑉</m:t>
                                </m:r>
                              </m:e>
                            </m:acc>
                          </m:e>
                          <m:sub>
                            <m:r>
                              <a:rPr lang="en-US" sz="2400" b="0" i="1" kern="1200" smtClean="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0</m:t>
                            </m:r>
                          </m:sub>
                        </m:sSub>
                      </m:oMath>
                    </a14:m>
                    <a:r>
                      <a:rPr lang="en-US" sz="2400" i="1"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2400" baseline="-25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0</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0</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4" name="TextBox 32">
                    <a:extLst>
                      <a:ext uri="{FF2B5EF4-FFF2-40B4-BE49-F238E27FC236}">
                        <a16:creationId xmlns:a16="http://schemas.microsoft.com/office/drawing/2014/main" id="{52C3F258-6A4F-054A-2461-3AF6C59FA2B0}"/>
                      </a:ext>
                    </a:extLst>
                  </p:cNvPr>
                  <p:cNvSpPr txBox="1">
                    <a:spLocks noRot="1" noChangeAspect="1" noMove="1" noResize="1" noEditPoints="1" noAdjustHandles="1" noChangeArrowheads="1" noChangeShapeType="1" noTextEdit="1"/>
                  </p:cNvSpPr>
                  <p:nvPr/>
                </p:nvSpPr>
                <p:spPr>
                  <a:xfrm>
                    <a:off x="838196" y="2472677"/>
                    <a:ext cx="860425" cy="1888979"/>
                  </a:xfrm>
                  <a:prstGeom prst="rect">
                    <a:avLst/>
                  </a:prstGeom>
                  <a:blipFill>
                    <a:blip r:embed="rId5"/>
                    <a:stretch>
                      <a:fillRect l="-11348" t="-64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32">
                    <a:extLst>
                      <a:ext uri="{FF2B5EF4-FFF2-40B4-BE49-F238E27FC236}">
                        <a16:creationId xmlns:a16="http://schemas.microsoft.com/office/drawing/2014/main" id="{A2DA0B05-6C42-F23A-2A08-7834F2A20748}"/>
                      </a:ext>
                    </a:extLst>
                  </p:cNvPr>
                  <p:cNvSpPr txBox="1"/>
                  <p:nvPr/>
                </p:nvSpPr>
                <p:spPr>
                  <a:xfrm>
                    <a:off x="3426515" y="3768281"/>
                    <a:ext cx="860425" cy="1888979"/>
                  </a:xfrm>
                  <a:prstGeom prst="rect">
                    <a:avLst/>
                  </a:prstGeom>
                  <a:noFill/>
                </p:spPr>
                <p:txBody>
                  <a:bodyPr wrap="square" rtlCol="0">
                    <a:spAutoFit/>
                  </a:bodyPr>
                  <a:lstStyle/>
                  <a:p>
                    <a:pPr>
                      <a:spcAft>
                        <a:spcPts val="800"/>
                      </a:spcAft>
                      <a:buNone/>
                    </a:pPr>
                    <a14:m>
                      <m:oMath xmlns:m="http://schemas.openxmlformats.org/officeDocument/2006/math">
                        <m:sSub>
                          <m:sSubPr>
                            <m:ctrlPr>
                              <a:rPr lang="en-US" sz="2400" i="1" kern="1200"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accPr>
                              <m:e>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𝑉</m:t>
                                </m:r>
                              </m:e>
                            </m:acc>
                          </m:e>
                          <m:sub>
                            <m:r>
                              <a:rPr lang="en-US" sz="2400" b="0" i="1" kern="1200" smtClean="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1</m:t>
                            </m:r>
                          </m:sub>
                        </m:sSub>
                      </m:oMath>
                    </a14:m>
                    <a:r>
                      <a:rPr lang="en-US" sz="2400" i="1"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2400"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5" name="TextBox 32">
                    <a:extLst>
                      <a:ext uri="{FF2B5EF4-FFF2-40B4-BE49-F238E27FC236}">
                        <a16:creationId xmlns:a16="http://schemas.microsoft.com/office/drawing/2014/main" id="{A2DA0B05-6C42-F23A-2A08-7834F2A20748}"/>
                      </a:ext>
                    </a:extLst>
                  </p:cNvPr>
                  <p:cNvSpPr txBox="1">
                    <a:spLocks noRot="1" noChangeAspect="1" noMove="1" noResize="1" noEditPoints="1" noAdjustHandles="1" noChangeArrowheads="1" noChangeShapeType="1" noTextEdit="1"/>
                  </p:cNvSpPr>
                  <p:nvPr/>
                </p:nvSpPr>
                <p:spPr>
                  <a:xfrm>
                    <a:off x="3426515" y="3768281"/>
                    <a:ext cx="860425" cy="1888979"/>
                  </a:xfrm>
                  <a:prstGeom prst="rect">
                    <a:avLst/>
                  </a:prstGeom>
                  <a:blipFill>
                    <a:blip r:embed="rId6"/>
                    <a:stretch>
                      <a:fillRect l="-10563" t="-64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TextBox 32">
                    <a:extLst>
                      <a:ext uri="{FF2B5EF4-FFF2-40B4-BE49-F238E27FC236}">
                        <a16:creationId xmlns:a16="http://schemas.microsoft.com/office/drawing/2014/main" id="{7F77C363-882D-C970-17E0-B9CF45579ED2}"/>
                      </a:ext>
                    </a:extLst>
                  </p:cNvPr>
                  <p:cNvSpPr txBox="1"/>
                  <p:nvPr/>
                </p:nvSpPr>
                <p:spPr>
                  <a:xfrm>
                    <a:off x="6632024" y="3834889"/>
                    <a:ext cx="860425" cy="1417055"/>
                  </a:xfrm>
                  <a:prstGeom prst="rect">
                    <a:avLst/>
                  </a:prstGeom>
                  <a:noFill/>
                </p:spPr>
                <p:txBody>
                  <a:bodyPr wrap="square" rtlCol="0">
                    <a:spAutoFit/>
                  </a:bodyPr>
                  <a:lstStyle/>
                  <a:p>
                    <a:pPr>
                      <a:spcAft>
                        <a:spcPts val="800"/>
                      </a:spcAft>
                      <a:buNone/>
                    </a:pPr>
                    <a14:m>
                      <m:oMath xmlns:m="http://schemas.openxmlformats.org/officeDocument/2006/math">
                        <m:sSub>
                          <m:sSubPr>
                            <m:ctrlPr>
                              <a:rPr lang="en-US" sz="2400" i="1" kern="1200"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acc>
                              <m:accPr>
                                <m:chr m:val="̇"/>
                                <m:ctrlPr>
                                  <a:rPr lang="en-US" sz="2400"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accPr>
                              <m:e>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𝑉</m:t>
                                </m:r>
                              </m:e>
                            </m:acc>
                          </m:e>
                          <m:sub>
                            <m:r>
                              <a:rPr lang="en-US" sz="2400" b="0" i="1" kern="1200" smtClean="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2</m:t>
                            </m:r>
                          </m:sub>
                        </m:sSub>
                      </m:oMath>
                    </a14:m>
                    <a:r>
                      <a:rPr lang="en-US" sz="2400" i="1"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2400" baseline="-25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aseline="-25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a:t>
                    </a: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6" name="TextBox 32">
                    <a:extLst>
                      <a:ext uri="{FF2B5EF4-FFF2-40B4-BE49-F238E27FC236}">
                        <a16:creationId xmlns:a16="http://schemas.microsoft.com/office/drawing/2014/main" id="{7F77C363-882D-C970-17E0-B9CF45579ED2}"/>
                      </a:ext>
                    </a:extLst>
                  </p:cNvPr>
                  <p:cNvSpPr txBox="1">
                    <a:spLocks noRot="1" noChangeAspect="1" noMove="1" noResize="1" noEditPoints="1" noAdjustHandles="1" noChangeArrowheads="1" noChangeShapeType="1" noTextEdit="1"/>
                  </p:cNvSpPr>
                  <p:nvPr/>
                </p:nvSpPr>
                <p:spPr>
                  <a:xfrm>
                    <a:off x="6632024" y="3834889"/>
                    <a:ext cx="860425" cy="1417055"/>
                  </a:xfrm>
                  <a:prstGeom prst="rect">
                    <a:avLst/>
                  </a:prstGeom>
                  <a:blipFill>
                    <a:blip r:embed="rId7"/>
                    <a:stretch>
                      <a:fillRect l="-10638" t="-862" b="-9052"/>
                    </a:stretch>
                  </a:blipFill>
                </p:spPr>
                <p:txBody>
                  <a:bodyPr/>
                  <a:lstStyle/>
                  <a:p>
                    <a:r>
                      <a:rPr lang="en-US">
                        <a:noFill/>
                      </a:rPr>
                      <a:t> </a:t>
                    </a:r>
                  </a:p>
                </p:txBody>
              </p:sp>
            </mc:Fallback>
          </mc:AlternateContent>
          <p:cxnSp>
            <p:nvCxnSpPr>
              <p:cNvPr id="18" name="Straight Arrow Connector 17">
                <a:extLst>
                  <a:ext uri="{FF2B5EF4-FFF2-40B4-BE49-F238E27FC236}">
                    <a16:creationId xmlns:a16="http://schemas.microsoft.com/office/drawing/2014/main" id="{31BED054-A9B4-F2C7-FC60-49CF4680543E}"/>
                  </a:ext>
                </a:extLst>
              </p:cNvPr>
              <p:cNvCxnSpPr>
                <a:cxnSpLocks/>
              </p:cNvCxnSpPr>
              <p:nvPr/>
            </p:nvCxnSpPr>
            <p:spPr>
              <a:xfrm>
                <a:off x="1317280" y="3417166"/>
                <a:ext cx="647113"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26" name="Connector: Elbow 25">
                <a:extLst>
                  <a:ext uri="{FF2B5EF4-FFF2-40B4-BE49-F238E27FC236}">
                    <a16:creationId xmlns:a16="http://schemas.microsoft.com/office/drawing/2014/main" id="{ED67E46B-4E3E-FB5E-ED54-943E780C71B4}"/>
                  </a:ext>
                </a:extLst>
              </p:cNvPr>
              <p:cNvCxnSpPr>
                <a:cxnSpLocks/>
                <a:stCxn id="6" idx="3"/>
                <a:endCxn id="11" idx="1"/>
              </p:cNvCxnSpPr>
              <p:nvPr/>
            </p:nvCxnSpPr>
            <p:spPr>
              <a:xfrm>
                <a:off x="3582815" y="3437161"/>
                <a:ext cx="580027" cy="1241824"/>
              </a:xfrm>
              <a:prstGeom prst="bentConnector3">
                <a:avLst>
                  <a:gd name="adj1" fmla="val 50000"/>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Connector: Elbow 30">
                <a:extLst>
                  <a:ext uri="{FF2B5EF4-FFF2-40B4-BE49-F238E27FC236}">
                    <a16:creationId xmlns:a16="http://schemas.microsoft.com/office/drawing/2014/main" id="{F4EC3250-D098-F4AF-ECB4-A8135A91FF44}"/>
                  </a:ext>
                </a:extLst>
              </p:cNvPr>
              <p:cNvCxnSpPr>
                <a:stCxn id="11" idx="3"/>
                <a:endCxn id="12" idx="1"/>
              </p:cNvCxnSpPr>
              <p:nvPr/>
            </p:nvCxnSpPr>
            <p:spPr>
              <a:xfrm flipV="1">
                <a:off x="5781264" y="3804027"/>
                <a:ext cx="1399760" cy="874958"/>
              </a:xfrm>
              <a:prstGeom prst="bentConnector3">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5590BF0B-4D57-EB60-3B0F-59E1046D0B32}"/>
                  </a:ext>
                </a:extLst>
              </p:cNvPr>
              <p:cNvCxnSpPr>
                <a:cxnSpLocks/>
              </p:cNvCxnSpPr>
              <p:nvPr/>
            </p:nvCxnSpPr>
            <p:spPr>
              <a:xfrm>
                <a:off x="8799446" y="3804026"/>
                <a:ext cx="622850"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35" name="Straight Arrow Connector 34">
                <a:extLst>
                  <a:ext uri="{FF2B5EF4-FFF2-40B4-BE49-F238E27FC236}">
                    <a16:creationId xmlns:a16="http://schemas.microsoft.com/office/drawing/2014/main" id="{14B55902-D9CC-FB84-7033-0606D47BA8F1}"/>
                  </a:ext>
                </a:extLst>
              </p:cNvPr>
              <p:cNvCxnSpPr>
                <a:cxnSpLocks/>
              </p:cNvCxnSpPr>
              <p:nvPr/>
            </p:nvCxnSpPr>
            <p:spPr>
              <a:xfrm flipH="1" flipV="1">
                <a:off x="2653751" y="3724827"/>
                <a:ext cx="0" cy="516679"/>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6B99E4E1-7BA8-9401-9BF0-A8A0545E62F7}"/>
                  </a:ext>
                </a:extLst>
              </p:cNvPr>
              <p:cNvCxnSpPr>
                <a:cxnSpLocks/>
              </p:cNvCxnSpPr>
              <p:nvPr/>
            </p:nvCxnSpPr>
            <p:spPr>
              <a:xfrm flipH="1" flipV="1">
                <a:off x="5002699" y="4966651"/>
                <a:ext cx="0" cy="516679"/>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075056E8-2404-9935-C98E-DD40C225B18C}"/>
                  </a:ext>
                </a:extLst>
              </p:cNvPr>
              <p:cNvSpPr txBox="1"/>
              <p:nvPr/>
            </p:nvSpPr>
            <p:spPr>
              <a:xfrm>
                <a:off x="5204803" y="5193395"/>
                <a:ext cx="566527"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Q</a:t>
                </a:r>
                <a:r>
                  <a:rPr lang="en-US" sz="2400" b="1" baseline="-25000" dirty="0">
                    <a:solidFill>
                      <a:srgbClr val="FF0000"/>
                    </a:solidFill>
                    <a:latin typeface="Times New Roman" panose="02020603050405020304" pitchFamily="18" charset="0"/>
                    <a:cs typeface="Times New Roman" panose="02020603050405020304" pitchFamily="18" charset="0"/>
                  </a:rPr>
                  <a:t>2</a:t>
                </a:r>
              </a:p>
            </p:txBody>
          </p:sp>
          <p:cxnSp>
            <p:nvCxnSpPr>
              <p:cNvPr id="45" name="Straight Arrow Connector 44">
                <a:extLst>
                  <a:ext uri="{FF2B5EF4-FFF2-40B4-BE49-F238E27FC236}">
                    <a16:creationId xmlns:a16="http://schemas.microsoft.com/office/drawing/2014/main" id="{AD06B691-9AF8-503B-9267-A1403CB53C24}"/>
                  </a:ext>
                </a:extLst>
              </p:cNvPr>
              <p:cNvCxnSpPr>
                <a:cxnSpLocks/>
              </p:cNvCxnSpPr>
              <p:nvPr/>
            </p:nvCxnSpPr>
            <p:spPr>
              <a:xfrm flipH="1" flipV="1">
                <a:off x="7986925" y="4103316"/>
                <a:ext cx="0" cy="516679"/>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9A08E8F2-78A0-E311-1F61-F1AF57D7C735}"/>
                  </a:ext>
                </a:extLst>
              </p:cNvPr>
              <p:cNvSpPr txBox="1"/>
              <p:nvPr/>
            </p:nvSpPr>
            <p:spPr>
              <a:xfrm>
                <a:off x="8041718" y="4546040"/>
                <a:ext cx="566527"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Q</a:t>
                </a:r>
                <a:r>
                  <a:rPr lang="en-US" sz="2400" b="1" baseline="-25000" dirty="0">
                    <a:solidFill>
                      <a:srgbClr val="FF0000"/>
                    </a:solidFill>
                    <a:latin typeface="Times New Roman" panose="02020603050405020304" pitchFamily="18" charset="0"/>
                    <a:cs typeface="Times New Roman" panose="02020603050405020304" pitchFamily="18" charset="0"/>
                  </a:rPr>
                  <a:t>3</a:t>
                </a:r>
              </a:p>
            </p:txBody>
          </p:sp>
          <p:cxnSp>
            <p:nvCxnSpPr>
              <p:cNvPr id="47" name="Straight Arrow Connector 46">
                <a:extLst>
                  <a:ext uri="{FF2B5EF4-FFF2-40B4-BE49-F238E27FC236}">
                    <a16:creationId xmlns:a16="http://schemas.microsoft.com/office/drawing/2014/main" id="{A3E7D08B-E029-EDFD-FD97-B54D4932A330}"/>
                  </a:ext>
                </a:extLst>
              </p:cNvPr>
              <p:cNvCxnSpPr>
                <a:cxnSpLocks/>
              </p:cNvCxnSpPr>
              <p:nvPr/>
            </p:nvCxnSpPr>
            <p:spPr>
              <a:xfrm flipH="1" flipV="1">
                <a:off x="2773604" y="2632815"/>
                <a:ext cx="0" cy="516679"/>
              </a:xfrm>
              <a:prstGeom prst="straightConnector1">
                <a:avLst/>
              </a:prstGeom>
              <a:ln w="254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4E88844A-4AEE-89B5-1AA3-CB94DADE1F90}"/>
                  </a:ext>
                </a:extLst>
              </p:cNvPr>
              <p:cNvSpPr txBox="1"/>
              <p:nvPr/>
            </p:nvSpPr>
            <p:spPr>
              <a:xfrm>
                <a:off x="2894946" y="2472677"/>
                <a:ext cx="687868" cy="461665"/>
              </a:xfrm>
              <a:prstGeom prst="rect">
                <a:avLst/>
              </a:prstGeom>
              <a:noFill/>
            </p:spPr>
            <p:txBody>
              <a:bodyPr wrap="square" rtlCol="0">
                <a:spAutoFit/>
              </a:bodyPr>
              <a:lstStyle/>
              <a:p>
                <a:r>
                  <a:rPr lang="en-US" sz="2400" b="1" dirty="0">
                    <a:solidFill>
                      <a:srgbClr val="7030A0"/>
                    </a:solidFill>
                    <a:latin typeface="Times New Roman" panose="02020603050405020304" pitchFamily="18" charset="0"/>
                    <a:cs typeface="Times New Roman" panose="02020603050405020304" pitchFamily="18" charset="0"/>
                  </a:rPr>
                  <a:t>W</a:t>
                </a:r>
                <a:r>
                  <a:rPr lang="en-US" sz="2400" b="1" baseline="-25000" dirty="0">
                    <a:solidFill>
                      <a:srgbClr val="7030A0"/>
                    </a:solidFill>
                    <a:latin typeface="Times New Roman" panose="02020603050405020304" pitchFamily="18" charset="0"/>
                    <a:cs typeface="Times New Roman" panose="02020603050405020304" pitchFamily="18" charset="0"/>
                  </a:rPr>
                  <a:t>1</a:t>
                </a:r>
              </a:p>
            </p:txBody>
          </p:sp>
          <p:cxnSp>
            <p:nvCxnSpPr>
              <p:cNvPr id="49" name="Straight Arrow Connector 48">
                <a:extLst>
                  <a:ext uri="{FF2B5EF4-FFF2-40B4-BE49-F238E27FC236}">
                    <a16:creationId xmlns:a16="http://schemas.microsoft.com/office/drawing/2014/main" id="{4639913C-52A2-8765-FF8C-881C085580A4}"/>
                  </a:ext>
                </a:extLst>
              </p:cNvPr>
              <p:cNvCxnSpPr>
                <a:cxnSpLocks/>
              </p:cNvCxnSpPr>
              <p:nvPr/>
            </p:nvCxnSpPr>
            <p:spPr>
              <a:xfrm flipV="1">
                <a:off x="5002699" y="2632815"/>
                <a:ext cx="0" cy="1752539"/>
              </a:xfrm>
              <a:prstGeom prst="straightConnector1">
                <a:avLst/>
              </a:prstGeom>
              <a:ln w="254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FD3C1785-1AEE-7873-DA80-D9FFE18A04DF}"/>
                  </a:ext>
                </a:extLst>
              </p:cNvPr>
              <p:cNvSpPr txBox="1"/>
              <p:nvPr/>
            </p:nvSpPr>
            <p:spPr>
              <a:xfrm>
                <a:off x="5302823" y="2592308"/>
                <a:ext cx="687868" cy="461665"/>
              </a:xfrm>
              <a:prstGeom prst="rect">
                <a:avLst/>
              </a:prstGeom>
              <a:noFill/>
            </p:spPr>
            <p:txBody>
              <a:bodyPr wrap="square" rtlCol="0">
                <a:spAutoFit/>
              </a:bodyPr>
              <a:lstStyle/>
              <a:p>
                <a:r>
                  <a:rPr lang="en-US" sz="2400" b="1" dirty="0">
                    <a:solidFill>
                      <a:srgbClr val="7030A0"/>
                    </a:solidFill>
                    <a:latin typeface="Times New Roman" panose="02020603050405020304" pitchFamily="18" charset="0"/>
                    <a:cs typeface="Times New Roman" panose="02020603050405020304" pitchFamily="18" charset="0"/>
                  </a:rPr>
                  <a:t>W</a:t>
                </a:r>
                <a:r>
                  <a:rPr lang="en-US" sz="2400" b="1" baseline="-25000" dirty="0">
                    <a:solidFill>
                      <a:srgbClr val="7030A0"/>
                    </a:solidFill>
                    <a:latin typeface="Times New Roman" panose="02020603050405020304" pitchFamily="18" charset="0"/>
                    <a:cs typeface="Times New Roman" panose="02020603050405020304" pitchFamily="18" charset="0"/>
                  </a:rPr>
                  <a:t>2</a:t>
                </a:r>
              </a:p>
            </p:txBody>
          </p:sp>
          <p:cxnSp>
            <p:nvCxnSpPr>
              <p:cNvPr id="54" name="Straight Arrow Connector 53">
                <a:extLst>
                  <a:ext uri="{FF2B5EF4-FFF2-40B4-BE49-F238E27FC236}">
                    <a16:creationId xmlns:a16="http://schemas.microsoft.com/office/drawing/2014/main" id="{B1DEC9B5-B044-C9F5-D9E0-EB0622030AB4}"/>
                  </a:ext>
                </a:extLst>
              </p:cNvPr>
              <p:cNvCxnSpPr>
                <a:cxnSpLocks/>
              </p:cNvCxnSpPr>
              <p:nvPr/>
            </p:nvCxnSpPr>
            <p:spPr>
              <a:xfrm flipV="1">
                <a:off x="7986925" y="2632815"/>
                <a:ext cx="0" cy="876590"/>
              </a:xfrm>
              <a:prstGeom prst="straightConnector1">
                <a:avLst/>
              </a:prstGeom>
              <a:ln w="254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37C4940A-0BF3-16FF-7E72-30B9954B9461}"/>
                  </a:ext>
                </a:extLst>
              </p:cNvPr>
              <p:cNvSpPr txBox="1"/>
              <p:nvPr/>
            </p:nvSpPr>
            <p:spPr>
              <a:xfrm>
                <a:off x="8092372" y="2467403"/>
                <a:ext cx="687868" cy="461665"/>
              </a:xfrm>
              <a:prstGeom prst="rect">
                <a:avLst/>
              </a:prstGeom>
              <a:noFill/>
            </p:spPr>
            <p:txBody>
              <a:bodyPr wrap="square" rtlCol="0">
                <a:spAutoFit/>
              </a:bodyPr>
              <a:lstStyle/>
              <a:p>
                <a:r>
                  <a:rPr lang="en-US" sz="2400" b="1" dirty="0">
                    <a:solidFill>
                      <a:srgbClr val="7030A0"/>
                    </a:solidFill>
                    <a:latin typeface="Times New Roman" panose="02020603050405020304" pitchFamily="18" charset="0"/>
                    <a:cs typeface="Times New Roman" panose="02020603050405020304" pitchFamily="18" charset="0"/>
                  </a:rPr>
                  <a:t>W</a:t>
                </a:r>
                <a:r>
                  <a:rPr lang="en-US" sz="2400" b="1" baseline="-25000" dirty="0">
                    <a:solidFill>
                      <a:srgbClr val="7030A0"/>
                    </a:solidFill>
                    <a:latin typeface="Times New Roman" panose="02020603050405020304" pitchFamily="18" charset="0"/>
                    <a:cs typeface="Times New Roman" panose="02020603050405020304" pitchFamily="18" charset="0"/>
                  </a:rPr>
                  <a:t>3</a:t>
                </a:r>
              </a:p>
            </p:txBody>
          </p:sp>
          <p:cxnSp>
            <p:nvCxnSpPr>
              <p:cNvPr id="57" name="Straight Connector 56">
                <a:extLst>
                  <a:ext uri="{FF2B5EF4-FFF2-40B4-BE49-F238E27FC236}">
                    <a16:creationId xmlns:a16="http://schemas.microsoft.com/office/drawing/2014/main" id="{E27574C8-F1E8-8534-A08B-8E45692C3E47}"/>
                  </a:ext>
                </a:extLst>
              </p:cNvPr>
              <p:cNvCxnSpPr>
                <a:cxnSpLocks/>
              </p:cNvCxnSpPr>
              <p:nvPr/>
            </p:nvCxnSpPr>
            <p:spPr>
              <a:xfrm>
                <a:off x="1271721" y="5757654"/>
                <a:ext cx="8324515" cy="0"/>
              </a:xfrm>
              <a:prstGeom prst="line">
                <a:avLst/>
              </a:prstGeom>
              <a:ln w="254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46761E46-D70D-6D1A-66D4-786FDBBE107D}"/>
                  </a:ext>
                </a:extLst>
              </p:cNvPr>
              <p:cNvCxnSpPr/>
              <p:nvPr/>
            </p:nvCxnSpPr>
            <p:spPr>
              <a:xfrm>
                <a:off x="1540565" y="3437160"/>
                <a:ext cx="0" cy="2320494"/>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03270A2D-9144-3010-5DD1-696CB24F785F}"/>
                  </a:ext>
                </a:extLst>
              </p:cNvPr>
              <p:cNvSpPr txBox="1"/>
              <p:nvPr/>
            </p:nvSpPr>
            <p:spPr>
              <a:xfrm>
                <a:off x="984808" y="4629328"/>
                <a:ext cx="664945" cy="461665"/>
              </a:xfrm>
              <a:prstGeom prst="rect">
                <a:avLst/>
              </a:prstGeom>
              <a:noFill/>
            </p:spPr>
            <p:txBody>
              <a:bodyPr wrap="square" rtlCol="0">
                <a:spAutoFit/>
              </a:bodyPr>
              <a:lstStyle/>
              <a:p>
                <a:r>
                  <a:rPr lang="en-US" sz="2400" b="1" dirty="0">
                    <a:solidFill>
                      <a:srgbClr val="7030A0"/>
                    </a:solidFill>
                    <a:latin typeface="Times New Roman" panose="02020603050405020304" pitchFamily="18" charset="0"/>
                    <a:cs typeface="Times New Roman" panose="02020603050405020304" pitchFamily="18" charset="0"/>
                  </a:rPr>
                  <a:t>h</a:t>
                </a:r>
                <a:r>
                  <a:rPr lang="en-US" sz="2400" b="1" baseline="-25000" dirty="0">
                    <a:solidFill>
                      <a:srgbClr val="7030A0"/>
                    </a:solidFill>
                    <a:latin typeface="Times New Roman" panose="02020603050405020304" pitchFamily="18" charset="0"/>
                    <a:cs typeface="Times New Roman" panose="02020603050405020304" pitchFamily="18" charset="0"/>
                  </a:rPr>
                  <a:t>0</a:t>
                </a:r>
              </a:p>
            </p:txBody>
          </p:sp>
          <p:cxnSp>
            <p:nvCxnSpPr>
              <p:cNvPr id="61" name="Straight Arrow Connector 60">
                <a:extLst>
                  <a:ext uri="{FF2B5EF4-FFF2-40B4-BE49-F238E27FC236}">
                    <a16:creationId xmlns:a16="http://schemas.microsoft.com/office/drawing/2014/main" id="{D78A024F-A575-8E17-421D-CBF5E16686C2}"/>
                  </a:ext>
                </a:extLst>
              </p:cNvPr>
              <p:cNvCxnSpPr>
                <a:cxnSpLocks/>
              </p:cNvCxnSpPr>
              <p:nvPr/>
            </p:nvCxnSpPr>
            <p:spPr>
              <a:xfrm>
                <a:off x="9137374" y="3804026"/>
                <a:ext cx="0" cy="1953628"/>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id="{208A92BB-C4A8-CF53-331C-9AABAA3D16FC}"/>
                  </a:ext>
                </a:extLst>
              </p:cNvPr>
              <p:cNvSpPr txBox="1"/>
              <p:nvPr/>
            </p:nvSpPr>
            <p:spPr>
              <a:xfrm>
                <a:off x="9129779" y="4727159"/>
                <a:ext cx="664945" cy="461665"/>
              </a:xfrm>
              <a:prstGeom prst="rect">
                <a:avLst/>
              </a:prstGeom>
              <a:noFill/>
            </p:spPr>
            <p:txBody>
              <a:bodyPr wrap="square" rtlCol="0">
                <a:spAutoFit/>
              </a:bodyPr>
              <a:lstStyle/>
              <a:p>
                <a:r>
                  <a:rPr lang="en-US" sz="2400" b="1" dirty="0">
                    <a:solidFill>
                      <a:srgbClr val="7030A0"/>
                    </a:solidFill>
                    <a:latin typeface="Times New Roman" panose="02020603050405020304" pitchFamily="18" charset="0"/>
                    <a:cs typeface="Times New Roman" panose="02020603050405020304" pitchFamily="18" charset="0"/>
                  </a:rPr>
                  <a:t>h</a:t>
                </a:r>
                <a:r>
                  <a:rPr lang="en-US" sz="2400" b="1" baseline="-25000" dirty="0">
                    <a:solidFill>
                      <a:srgbClr val="7030A0"/>
                    </a:solidFill>
                    <a:latin typeface="Times New Roman" panose="02020603050405020304" pitchFamily="18" charset="0"/>
                    <a:cs typeface="Times New Roman" panose="02020603050405020304" pitchFamily="18" charset="0"/>
                  </a:rPr>
                  <a:t>3</a:t>
                </a:r>
              </a:p>
            </p:txBody>
          </p:sp>
          <p:sp>
            <p:nvSpPr>
              <p:cNvPr id="64" name="Rectangle 63">
                <a:extLst>
                  <a:ext uri="{FF2B5EF4-FFF2-40B4-BE49-F238E27FC236}">
                    <a16:creationId xmlns:a16="http://schemas.microsoft.com/office/drawing/2014/main" id="{D3EBFC33-168F-1320-8778-323FDB51EBAE}"/>
                  </a:ext>
                </a:extLst>
              </p:cNvPr>
              <p:cNvSpPr/>
              <p:nvPr/>
            </p:nvSpPr>
            <p:spPr>
              <a:xfrm>
                <a:off x="1698621" y="3034736"/>
                <a:ext cx="7336044" cy="2141620"/>
              </a:xfrm>
              <a:prstGeom prst="rect">
                <a:avLst/>
              </a:prstGeom>
              <a:noFill/>
              <a:ln w="25400">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67" name="TextBox 66">
            <a:extLst>
              <a:ext uri="{FF2B5EF4-FFF2-40B4-BE49-F238E27FC236}">
                <a16:creationId xmlns:a16="http://schemas.microsoft.com/office/drawing/2014/main" id="{2EC8D735-F9FA-247F-620F-26C792D6C408}"/>
              </a:ext>
            </a:extLst>
          </p:cNvPr>
          <p:cNvSpPr txBox="1"/>
          <p:nvPr/>
        </p:nvSpPr>
        <p:spPr>
          <a:xfrm>
            <a:off x="1539896" y="5516899"/>
            <a:ext cx="8254159"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9.4 </a:t>
            </a:r>
            <a:r>
              <a:rPr lang="en-US" sz="2400" dirty="0">
                <a:latin typeface="Times New Roman" panose="02020603050405020304" pitchFamily="18" charset="0"/>
                <a:cs typeface="Times New Roman" panose="02020603050405020304" pitchFamily="18" charset="0"/>
              </a:rPr>
              <a:t>Energy balances for multiple open systems</a:t>
            </a:r>
          </a:p>
        </p:txBody>
      </p:sp>
    </p:spTree>
    <p:extLst>
      <p:ext uri="{BB962C8B-B14F-4D97-AF65-F5344CB8AC3E}">
        <p14:creationId xmlns:p14="http://schemas.microsoft.com/office/powerpoint/2010/main" val="386176490"/>
      </p:ext>
    </p:extLst>
  </p:cSld>
  <p:clrMapOvr>
    <a:masterClrMapping/>
  </p:clrMapOvr>
  <mc:AlternateContent xmlns:mc="http://schemas.openxmlformats.org/markup-compatibility/2006" xmlns:p14="http://schemas.microsoft.com/office/powerpoint/2010/main">
    <mc:Choice Requires="p14">
      <p:transition spd="slow" p14:dur="2000" advTm="138108"/>
    </mc:Choice>
    <mc:Fallback xmlns="">
      <p:transition spd="slow" advTm="13810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26BBD-4455-C9CD-D926-26BB38C5AF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6BFEA0-5E3E-F93A-F66F-363EE372B36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2FE98755-3A0D-1746-577E-287AC7AB66AD}"/>
                  </a:ext>
                </a:extLst>
              </p:cNvPr>
              <p:cNvSpPr>
                <a:spLocks noGrp="1"/>
              </p:cNvSpPr>
              <p:nvPr>
                <p:ph idx="1"/>
              </p:nvPr>
            </p:nvSpPr>
            <p:spPr>
              <a:xfrm>
                <a:off x="437321" y="950603"/>
                <a:ext cx="11290853" cy="497311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the subscript “0” is the input for system</a:t>
                </a:r>
                <a:r>
                  <a:rPr lang="en-US" sz="2400" b="1" dirty="0">
                    <a:latin typeface="Times New Roman" panose="02020603050405020304" pitchFamily="18" charset="0"/>
                    <a:cs typeface="Times New Roman" panose="02020603050405020304" pitchFamily="18" charset="0"/>
                  </a:rPr>
                  <a:t> I</a:t>
                </a:r>
                <a:r>
                  <a:rPr lang="en-US" sz="2400" dirty="0">
                    <a:latin typeface="Times New Roman" panose="02020603050405020304" pitchFamily="18" charset="0"/>
                    <a:cs typeface="Times New Roman" panose="02020603050405020304" pitchFamily="18" charset="0"/>
                  </a:rPr>
                  <a:t>, and the subscripts “1, 2 &amp; 3” are outputs from system </a:t>
                </a:r>
                <a:r>
                  <a:rPr lang="en-US" sz="2400" b="1"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system </a:t>
                </a:r>
                <a:r>
                  <a:rPr lang="en-US" sz="2400" b="1" dirty="0">
                    <a:latin typeface="Times New Roman" panose="02020603050405020304" pitchFamily="18" charset="0"/>
                    <a:cs typeface="Times New Roman" panose="02020603050405020304" pitchFamily="18" charset="0"/>
                  </a:rPr>
                  <a:t>II</a:t>
                </a:r>
                <a:r>
                  <a:rPr lang="en-US" sz="2400" dirty="0">
                    <a:latin typeface="Times New Roman" panose="02020603050405020304" pitchFamily="18" charset="0"/>
                    <a:cs typeface="Times New Roman" panose="02020603050405020304" pitchFamily="18" charset="0"/>
                  </a:rPr>
                  <a:t> and system </a:t>
                </a:r>
                <a:r>
                  <a:rPr lang="en-US" sz="2400" b="1" dirty="0">
                    <a:latin typeface="Times New Roman" panose="02020603050405020304" pitchFamily="18" charset="0"/>
                    <a:cs typeface="Times New Roman" panose="02020603050405020304" pitchFamily="18" charset="0"/>
                  </a:rPr>
                  <a:t>III</a:t>
                </a:r>
                <a:r>
                  <a:rPr lang="en-US" sz="2400" dirty="0">
                    <a:latin typeface="Times New Roman" panose="02020603050405020304" pitchFamily="18" charset="0"/>
                    <a:cs typeface="Times New Roman" panose="02020603050405020304" pitchFamily="18" charset="0"/>
                  </a:rPr>
                  <a:t>, respectively.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 Q, W, </a:t>
                </a:r>
                <a14:m>
                  <m:oMath xmlns:m="http://schemas.openxmlformats.org/officeDocument/2006/math">
                    <m:acc>
                      <m:accPr>
                        <m:chr m:val="̇"/>
                        <m:ctrlPr>
                          <a:rPr lang="en-US" sz="2400" i="1">
                            <a:latin typeface="Cambria Math" panose="02040503050406030204" pitchFamily="18" charset="0"/>
                            <a:cs typeface="Times New Roman" pitchFamily="18" charset="0"/>
                          </a:rPr>
                        </m:ctrlPr>
                      </m:accPr>
                      <m:e>
                        <m:r>
                          <a:rPr lang="en-US" sz="2400" i="1">
                            <a:latin typeface="Cambria Math" panose="02040503050406030204" pitchFamily="18" charset="0"/>
                            <a:cs typeface="Times New Roman" pitchFamily="18" charset="0"/>
                          </a:rPr>
                          <m:t>𝑉</m:t>
                        </m:r>
                      </m:e>
                    </m:acc>
                  </m:oMath>
                </a14:m>
                <a:r>
                  <a:rPr lang="en-US" sz="2400" dirty="0">
                    <a:latin typeface="Times New Roman" panose="02020603050405020304" pitchFamily="18" charset="0"/>
                    <a:cs typeface="Times New Roman" panose="02020603050405020304" pitchFamily="18" charset="0"/>
                  </a:rPr>
                  <a:t>, v and h  denote to enthalpy, the heat addition, work done by the system, volumetric flow rate,  velocity of flowing fluid, and elevation, respectively.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energy balances for multiple open systems given in </a:t>
                </a:r>
                <a:r>
                  <a:rPr lang="en-US" sz="2400" b="1" dirty="0">
                    <a:latin typeface="Times New Roman" panose="02020603050405020304" pitchFamily="18" charset="0"/>
                    <a:cs typeface="Times New Roman" panose="02020603050405020304" pitchFamily="18" charset="0"/>
                  </a:rPr>
                  <a:t>Figure 9.4,  </a:t>
                </a:r>
                <a:r>
                  <a:rPr lang="en-US" sz="2400" dirty="0">
                    <a:latin typeface="Times New Roman" panose="02020603050405020304" pitchFamily="18" charset="0"/>
                    <a:cs typeface="Times New Roman" panose="02020603050405020304" pitchFamily="18" charset="0"/>
                  </a:rPr>
                  <a:t>first</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you consider the whole systems as a single system; and you can divide the multiple systems into three single systems. </a:t>
                </a:r>
              </a:p>
            </p:txBody>
          </p:sp>
        </mc:Choice>
        <mc:Fallback>
          <p:sp>
            <p:nvSpPr>
              <p:cNvPr id="3" name="Content Placeholder 2">
                <a:extLst>
                  <a:ext uri="{FF2B5EF4-FFF2-40B4-BE49-F238E27FC236}">
                    <a16:creationId xmlns:a16="http://schemas.microsoft.com/office/drawing/2014/main" id="{2FE98755-3A0D-1746-577E-287AC7AB66AD}"/>
                  </a:ext>
                </a:extLst>
              </p:cNvPr>
              <p:cNvSpPr>
                <a:spLocks noGrp="1" noRot="1" noChangeAspect="1" noMove="1" noResize="1" noEditPoints="1" noAdjustHandles="1" noChangeArrowheads="1" noChangeShapeType="1" noTextEdit="1"/>
              </p:cNvSpPr>
              <p:nvPr>
                <p:ph idx="1"/>
              </p:nvPr>
            </p:nvSpPr>
            <p:spPr>
              <a:xfrm>
                <a:off x="437321" y="950603"/>
                <a:ext cx="11290853" cy="4973116"/>
              </a:xfrm>
              <a:blipFill>
                <a:blip r:embed="rId2"/>
                <a:stretch>
                  <a:fillRect l="-864" r="-81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352F74E-3658-D655-B45D-4EA8B9C1E3A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DCA1986-4222-284D-0B76-AEB564882E0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ECC946D-6C57-A2A2-77A6-FDA3EFC9FD9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85101843"/>
      </p:ext>
    </p:extLst>
  </p:cSld>
  <p:clrMapOvr>
    <a:masterClrMapping/>
  </p:clrMapOvr>
  <mc:AlternateContent xmlns:mc="http://schemas.openxmlformats.org/markup-compatibility/2006" xmlns:p14="http://schemas.microsoft.com/office/powerpoint/2010/main">
    <mc:Choice Requires="p14">
      <p:transition spd="slow" p14:dur="2000" advTm="64069"/>
    </mc:Choice>
    <mc:Fallback xmlns="">
      <p:transition spd="slow" advTm="6406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4F13A-777E-56C8-FFD3-BEFE2D539A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4435B4-4778-FFC7-4D0E-15C10404858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DB1CA49-6D81-74F1-2566-24DFC69263EF}"/>
                  </a:ext>
                </a:extLst>
              </p:cNvPr>
              <p:cNvSpPr>
                <a:spLocks noGrp="1"/>
              </p:cNvSpPr>
              <p:nvPr>
                <p:ph idx="1"/>
              </p:nvPr>
            </p:nvSpPr>
            <p:spPr>
              <a:xfrm>
                <a:off x="218661" y="950603"/>
                <a:ext cx="11887200" cy="4973116"/>
              </a:xfrm>
            </p:spPr>
            <p:txBody>
              <a:bodyPr>
                <a:normAutofit/>
              </a:bodyPr>
              <a:lstStyle/>
              <a:p>
                <a:pPr marL="457200" indent="-457200" algn="just">
                  <a:lnSpc>
                    <a:spcPct val="150000"/>
                  </a:lnSpc>
                  <a:buAutoNum type="alphaLcParenBoth"/>
                </a:pPr>
                <a:r>
                  <a:rPr lang="en-US" sz="2400" b="1" dirty="0">
                    <a:solidFill>
                      <a:srgbClr val="7030A0"/>
                    </a:solidFill>
                    <a:latin typeface="Times New Roman" panose="02020603050405020304" pitchFamily="18" charset="0"/>
                    <a:cs typeface="Times New Roman" panose="02020603050405020304" pitchFamily="18" charset="0"/>
                  </a:rPr>
                  <a:t>Multiple systems as a single system: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balances equation for  whole systems as single system is given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0</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𝐾𝐸</m:t>
                            </m:r>
                          </m:e>
                          <m:sub>
                            <m:r>
                              <a:rPr lang="en-US" sz="2400" i="1">
                                <a:latin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𝐾𝐸</m:t>
                        </m:r>
                      </m:e>
                      <m:sub>
                        <m:r>
                          <a:rPr lang="en-US" sz="2400" b="0" i="1" smtClean="0">
                            <a:latin typeface="Cambria Math" panose="02040503050406030204" pitchFamily="18" charset="0"/>
                            <a:cs typeface="Times New Roman" panose="02020603050405020304" pitchFamily="18" charset="0"/>
                          </a:rPr>
                          <m:t>0</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𝑃𝐸</m:t>
                            </m:r>
                          </m:e>
                          <m:sub>
                            <m:r>
                              <a:rPr lang="en-US" sz="2400" i="1">
                                <a:latin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𝑃𝐸</m:t>
                        </m:r>
                      </m:e>
                      <m:sub>
                        <m:r>
                          <a:rPr lang="en-US" sz="2400" b="0" i="1" smtClean="0">
                            <a:latin typeface="Cambria Math" panose="02040503050406030204" pitchFamily="18" charset="0"/>
                            <a:cs typeface="Times New Roman" panose="02020603050405020304" pitchFamily="18" charset="0"/>
                          </a:rPr>
                          <m:t>0</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𝑊</m:t>
                        </m:r>
                      </m:e>
                      <m:sub>
                        <m:r>
                          <a:rPr lang="en-US" sz="2400" i="1">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𝑊</m:t>
                        </m:r>
                      </m:e>
                      <m:sub>
                        <m:r>
                          <a:rPr lang="en-US" sz="2400" i="1">
                            <a:latin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𝑊</m:t>
                        </m:r>
                      </m:e>
                      <m:sub>
                        <m:r>
                          <a:rPr lang="en-US" sz="2400" i="1">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(9.10)</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This equation (9.10) shows that the difference between energy outputs and energy of inputs is the change in energy for different forms. </a:t>
                </a:r>
              </a:p>
              <a:p>
                <a:pPr marL="0" indent="0" algn="just">
                  <a:lnSpc>
                    <a:spcPct val="160000"/>
                  </a:lnSpc>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𝑊</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𝑊</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𝑊</m:t>
                        </m:r>
                      </m:e>
                      <m:sub>
                        <m:r>
                          <a:rPr lang="en-US" sz="2400" i="1">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(9.11)</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DB1CA49-6D81-74F1-2566-24DFC69263EF}"/>
                  </a:ext>
                </a:extLst>
              </p:cNvPr>
              <p:cNvSpPr>
                <a:spLocks noGrp="1" noRot="1" noChangeAspect="1" noMove="1" noResize="1" noEditPoints="1" noAdjustHandles="1" noChangeArrowheads="1" noChangeShapeType="1" noTextEdit="1"/>
              </p:cNvSpPr>
              <p:nvPr>
                <p:ph idx="1"/>
              </p:nvPr>
            </p:nvSpPr>
            <p:spPr>
              <a:xfrm>
                <a:off x="218661" y="950603"/>
                <a:ext cx="11887200" cy="4973116"/>
              </a:xfrm>
              <a:blipFill>
                <a:blip r:embed="rId4"/>
                <a:stretch>
                  <a:fillRect l="-821" r="-76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64C96E8-432D-99EB-65E6-AC3543D6F19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B3782AE-5EBD-AE38-4293-5DD0159EEB7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16B82B8-51CF-3159-84AC-D968AEC7017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67551076"/>
      </p:ext>
    </p:extLst>
  </p:cSld>
  <p:clrMapOvr>
    <a:masterClrMapping/>
  </p:clrMapOvr>
  <mc:AlternateContent xmlns:mc="http://schemas.openxmlformats.org/markup-compatibility/2006" xmlns:p14="http://schemas.microsoft.com/office/powerpoint/2010/main">
    <mc:Choice Requires="p14">
      <p:transition spd="slow" p14:dur="2000" advTm="69970"/>
    </mc:Choice>
    <mc:Fallback xmlns="">
      <p:transition spd="slow" advTm="6997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0E649-CF76-95E0-9272-35EDBCBB7D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01157E-A469-333F-FD90-21588FB40CD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184FBE53-A277-F236-8A5C-F962A4707C8B}"/>
              </a:ext>
            </a:extLst>
          </p:cNvPr>
          <p:cNvSpPr>
            <a:spLocks noGrp="1"/>
          </p:cNvSpPr>
          <p:nvPr>
            <p:ph idx="1"/>
          </p:nvPr>
        </p:nvSpPr>
        <p:spPr>
          <a:xfrm>
            <a:off x="437321" y="950603"/>
            <a:ext cx="11290853" cy="497311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cs typeface="Times New Roman" panose="02020603050405020304" pitchFamily="18" charset="0"/>
                <a:sym typeface="Symbol" panose="05050102010706020507" pitchFamily="18" charset="2"/>
              </a:rPr>
              <a:t>H is the overall change in enthalpy, KE is the overall change in kinetic energy, PE is the overall potential energy, Q</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400" dirty="0">
                <a:latin typeface="Times New Roman" panose="02020603050405020304" pitchFamily="18" charset="0"/>
                <a:cs typeface="Times New Roman" panose="02020603050405020304" pitchFamily="18" charset="0"/>
                <a:sym typeface="Symbol" panose="05050102010706020507" pitchFamily="18" charset="2"/>
              </a:rPr>
              <a:t>, Q</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400" dirty="0">
                <a:latin typeface="Times New Roman" panose="02020603050405020304" pitchFamily="18" charset="0"/>
                <a:cs typeface="Times New Roman" panose="02020603050405020304" pitchFamily="18" charset="0"/>
                <a:sym typeface="Symbol" panose="05050102010706020507" pitchFamily="18" charset="2"/>
              </a:rPr>
              <a:t> and Q</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3</a:t>
            </a:r>
            <a:r>
              <a:rPr lang="en-US" sz="2400" dirty="0">
                <a:latin typeface="Times New Roman" panose="02020603050405020304" pitchFamily="18" charset="0"/>
                <a:cs typeface="Times New Roman" panose="02020603050405020304" pitchFamily="18" charset="0"/>
                <a:sym typeface="Symbol" panose="05050102010706020507" pitchFamily="18" charset="2"/>
              </a:rPr>
              <a:t> are the heat added to system I, system II and system III, respectively, and W</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400" dirty="0">
                <a:latin typeface="Times New Roman" panose="02020603050405020304" pitchFamily="18" charset="0"/>
                <a:cs typeface="Times New Roman" panose="02020603050405020304" pitchFamily="18" charset="0"/>
                <a:sym typeface="Symbol" panose="05050102010706020507" pitchFamily="18" charset="2"/>
              </a:rPr>
              <a:t>, W</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400" dirty="0">
                <a:latin typeface="Times New Roman" panose="02020603050405020304" pitchFamily="18" charset="0"/>
                <a:cs typeface="Times New Roman" panose="02020603050405020304" pitchFamily="18" charset="0"/>
                <a:sym typeface="Symbol" panose="05050102010706020507" pitchFamily="18" charset="2"/>
              </a:rPr>
              <a:t> and W</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3</a:t>
            </a:r>
            <a:r>
              <a:rPr lang="en-US" sz="2400" dirty="0">
                <a:latin typeface="Times New Roman" panose="02020603050405020304" pitchFamily="18" charset="0"/>
                <a:cs typeface="Times New Roman" panose="02020603050405020304" pitchFamily="18" charset="0"/>
                <a:sym typeface="Symbol" panose="05050102010706020507" pitchFamily="18" charset="2"/>
              </a:rPr>
              <a:t> are work done by system I, system II and system III, respectively.</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(b) divide the multiple systems  into three single systems: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In each single unit develop energy balance equations to find the energy flows between each system.</a:t>
            </a:r>
          </a:p>
        </p:txBody>
      </p:sp>
      <p:cxnSp>
        <p:nvCxnSpPr>
          <p:cNvPr id="4" name="Straight Connector 3">
            <a:extLst>
              <a:ext uri="{FF2B5EF4-FFF2-40B4-BE49-F238E27FC236}">
                <a16:creationId xmlns:a16="http://schemas.microsoft.com/office/drawing/2014/main" id="{859A7CB5-C896-19DD-A021-A9E37EEB1B8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D535732-0A5C-8530-8746-F033071416F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F4EC84B-2299-30EF-B7F6-C7517647AC0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27812252"/>
      </p:ext>
    </p:extLst>
  </p:cSld>
  <p:clrMapOvr>
    <a:masterClrMapping/>
  </p:clrMapOvr>
  <mc:AlternateContent xmlns:mc="http://schemas.openxmlformats.org/markup-compatibility/2006" xmlns:p14="http://schemas.microsoft.com/office/powerpoint/2010/main">
    <mc:Choice Requires="p14">
      <p:transition spd="slow" p14:dur="2000" advTm="45302"/>
    </mc:Choice>
    <mc:Fallback xmlns="">
      <p:transition spd="slow" advTm="4530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798CF-E68A-B59F-5229-11A2DC224E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181408-3E81-D9A2-2EB5-37511106D7D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36106C1-E14E-272C-5EEE-25D8F55B5797}"/>
              </a:ext>
            </a:extLst>
          </p:cNvPr>
          <p:cNvSpPr>
            <a:spLocks noGrp="1"/>
          </p:cNvSpPr>
          <p:nvPr>
            <p:ph idx="1"/>
          </p:nvPr>
        </p:nvSpPr>
        <p:spPr>
          <a:xfrm>
            <a:off x="437321" y="950603"/>
            <a:ext cx="11290853" cy="4973116"/>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System I: </a:t>
            </a:r>
            <a:r>
              <a:rPr lang="en-US" sz="2400" dirty="0">
                <a:latin typeface="Times New Roman" panose="02020603050405020304" pitchFamily="18" charset="0"/>
                <a:cs typeface="Times New Roman" panose="02020603050405020304" pitchFamily="18" charset="0"/>
              </a:rPr>
              <a:t>The energy balances for a single open </a:t>
            </a:r>
            <a:r>
              <a:rPr lang="en-US" sz="2400" b="1" dirty="0">
                <a:latin typeface="Times New Roman" panose="02020603050405020304" pitchFamily="18" charset="0"/>
                <a:cs typeface="Times New Roman" panose="02020603050405020304" pitchFamily="18" charset="0"/>
              </a:rPr>
              <a:t>system I </a:t>
            </a:r>
            <a:r>
              <a:rPr lang="en-US" sz="2400" dirty="0">
                <a:latin typeface="Times New Roman" panose="02020603050405020304" pitchFamily="18" charset="0"/>
                <a:cs typeface="Times New Roman" panose="02020603050405020304" pitchFamily="18" charset="0"/>
              </a:rPr>
              <a:t>is depicted in </a:t>
            </a:r>
            <a:r>
              <a:rPr lang="en-US" sz="2400" b="1" dirty="0">
                <a:latin typeface="Times New Roman" panose="02020603050405020304" pitchFamily="18" charset="0"/>
                <a:cs typeface="Times New Roman" panose="02020603050405020304" pitchFamily="18" charset="0"/>
              </a:rPr>
              <a:t>Figure 9.5</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A8A07DF-ABA7-96BA-6BC4-851F036DCD7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B3033D8-1AF4-E129-784B-9595A49BA60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85A403B-E9D1-EFC1-956C-457E4BCC9FE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6" name="Group 5">
            <a:extLst>
              <a:ext uri="{FF2B5EF4-FFF2-40B4-BE49-F238E27FC236}">
                <a16:creationId xmlns:a16="http://schemas.microsoft.com/office/drawing/2014/main" id="{75B27747-F037-465D-24CD-6EE0F9A5EAF5}"/>
              </a:ext>
            </a:extLst>
          </p:cNvPr>
          <p:cNvGrpSpPr/>
          <p:nvPr/>
        </p:nvGrpSpPr>
        <p:grpSpPr>
          <a:xfrm>
            <a:off x="2723516" y="1749766"/>
            <a:ext cx="4515484" cy="3284856"/>
            <a:chOff x="0" y="5273"/>
            <a:chExt cx="4515532" cy="3284978"/>
          </a:xfrm>
        </p:grpSpPr>
        <p:sp>
          <p:nvSpPr>
            <p:cNvPr id="8" name="TextBox 41">
              <a:extLst>
                <a:ext uri="{FF2B5EF4-FFF2-40B4-BE49-F238E27FC236}">
                  <a16:creationId xmlns:a16="http://schemas.microsoft.com/office/drawing/2014/main" id="{5D5BFC9D-A90F-21A0-D487-2256DC149EDA}"/>
                </a:ext>
              </a:extLst>
            </p:cNvPr>
            <p:cNvSpPr txBox="1"/>
            <p:nvPr/>
          </p:nvSpPr>
          <p:spPr>
            <a:xfrm>
              <a:off x="1507062" y="2128243"/>
              <a:ext cx="567055" cy="675005"/>
            </a:xfrm>
            <a:prstGeom prst="rect">
              <a:avLst/>
            </a:prstGeom>
            <a:noFill/>
          </p:spPr>
          <p:txBody>
            <a:bodyPr wrap="square" rtlCol="0">
              <a:spAutoFit/>
            </a:bodyPr>
            <a:lstStyle/>
            <a:p>
              <a:pPr>
                <a:lnSpc>
                  <a:spcPct val="115000"/>
                </a:lnSpc>
                <a:spcAft>
                  <a:spcPts val="800"/>
                </a:spcAft>
                <a:buNone/>
              </a:pPr>
              <a:r>
                <a:rPr lang="en-US" sz="2400" b="1" kern="120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Q</a:t>
              </a:r>
              <a:r>
                <a:rPr lang="en-US" sz="2400" b="1" kern="1200" baseline="-2500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9" name="Group 8">
              <a:extLst>
                <a:ext uri="{FF2B5EF4-FFF2-40B4-BE49-F238E27FC236}">
                  <a16:creationId xmlns:a16="http://schemas.microsoft.com/office/drawing/2014/main" id="{3868D006-F45C-EB4A-C8F5-F14FE47388AF}"/>
                </a:ext>
              </a:extLst>
            </p:cNvPr>
            <p:cNvGrpSpPr/>
            <p:nvPr/>
          </p:nvGrpSpPr>
          <p:grpSpPr>
            <a:xfrm>
              <a:off x="0" y="5273"/>
              <a:ext cx="4515532" cy="3284978"/>
              <a:chOff x="0" y="5273"/>
              <a:chExt cx="4515532" cy="3284978"/>
            </a:xfrm>
          </p:grpSpPr>
          <p:sp>
            <p:nvSpPr>
              <p:cNvPr id="10" name="Rectangle 9">
                <a:extLst>
                  <a:ext uri="{FF2B5EF4-FFF2-40B4-BE49-F238E27FC236}">
                    <a16:creationId xmlns:a16="http://schemas.microsoft.com/office/drawing/2014/main" id="{1B5CBCAF-7EC1-B559-F231-B7DD674AB2EF}"/>
                  </a:ext>
                </a:extLst>
              </p:cNvPr>
              <p:cNvSpPr/>
              <p:nvPr/>
            </p:nvSpPr>
            <p:spPr>
              <a:xfrm>
                <a:off x="1126197" y="682091"/>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lnSpc>
                    <a:spcPct val="115000"/>
                  </a:lnSpc>
                  <a:spcAft>
                    <a:spcPts val="800"/>
                  </a:spcAft>
                  <a:buNone/>
                </a:pPr>
                <a:r>
                  <a:rPr lang="en-US" sz="2400" b="1" kern="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System I</a:t>
                </a:r>
                <a:endParaRPr lang="en-US" sz="1200" kern="100">
                  <a:effectLst/>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TextBox 32">
                    <a:extLst>
                      <a:ext uri="{FF2B5EF4-FFF2-40B4-BE49-F238E27FC236}">
                        <a16:creationId xmlns:a16="http://schemas.microsoft.com/office/drawing/2014/main" id="{52C3F258-6A4F-054A-2461-3AF6C59FA2B0}"/>
                      </a:ext>
                    </a:extLst>
                  </p:cNvPr>
                  <p:cNvSpPr txBox="1"/>
                  <p:nvPr/>
                </p:nvSpPr>
                <p:spPr>
                  <a:xfrm>
                    <a:off x="0" y="5273"/>
                    <a:ext cx="860425" cy="2327275"/>
                  </a:xfrm>
                  <a:prstGeom prst="rect">
                    <a:avLst/>
                  </a:prstGeom>
                  <a:noFill/>
                </p:spPr>
                <p:txBody>
                  <a:bodyPr wrap="square" rtlCol="0">
                    <a:spAutoFit/>
                  </a:bodyPr>
                  <a:lstStyle/>
                  <a:p>
                    <a:pPr>
                      <a:lnSpc>
                        <a:spcPct val="115000"/>
                      </a:lnSpc>
                      <a:spcAft>
                        <a:spcPts val="800"/>
                      </a:spcAft>
                      <a:buNone/>
                    </a:pPr>
                    <a14:m>
                      <m:oMath xmlns:m="http://schemas.openxmlformats.org/officeDocument/2006/math">
                        <m:sSub>
                          <m:sSubPr>
                            <m:ctrlP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𝑉</m:t>
                                </m:r>
                              </m:e>
                            </m:acc>
                          </m:e>
                          <m:sub>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0</m:t>
                            </m:r>
                          </m:sub>
                        </m:sSub>
                      </m:oMath>
                    </a14:m>
                    <a:r>
                      <a:rPr lang="en-US" sz="2400" i="1" kern="1200" baseline="-25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2400" kern="1200" baseline="-25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0</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kern="1200" baseline="-25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0</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1" name="TextBox 32">
                    <a:extLst>
                      <a:ext uri="{FF2B5EF4-FFF2-40B4-BE49-F238E27FC236}">
                        <a16:creationId xmlns:a16="http://schemas.microsoft.com/office/drawing/2014/main" id="{52C3F258-6A4F-054A-2461-3AF6C59FA2B0}"/>
                      </a:ext>
                    </a:extLst>
                  </p:cNvPr>
                  <p:cNvSpPr txBox="1">
                    <a:spLocks noRot="1" noChangeAspect="1" noMove="1" noResize="1" noEditPoints="1" noAdjustHandles="1" noChangeArrowheads="1" noChangeShapeType="1" noTextEdit="1"/>
                  </p:cNvSpPr>
                  <p:nvPr/>
                </p:nvSpPr>
                <p:spPr>
                  <a:xfrm>
                    <a:off x="0" y="5273"/>
                    <a:ext cx="860425" cy="2327275"/>
                  </a:xfrm>
                  <a:prstGeom prst="rect">
                    <a:avLst/>
                  </a:prstGeom>
                  <a:blipFill>
                    <a:blip r:embed="rId4"/>
                    <a:stretch>
                      <a:fillRect l="-1134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32">
                    <a:extLst>
                      <a:ext uri="{FF2B5EF4-FFF2-40B4-BE49-F238E27FC236}">
                        <a16:creationId xmlns:a16="http://schemas.microsoft.com/office/drawing/2014/main" id="{A2DA0B05-6C42-F23A-2A08-7834F2A20748}"/>
                      </a:ext>
                    </a:extLst>
                  </p:cNvPr>
                  <p:cNvSpPr txBox="1"/>
                  <p:nvPr/>
                </p:nvSpPr>
                <p:spPr>
                  <a:xfrm>
                    <a:off x="3655107" y="705717"/>
                    <a:ext cx="860425" cy="1715225"/>
                  </a:xfrm>
                  <a:prstGeom prst="rect">
                    <a:avLst/>
                  </a:prstGeom>
                  <a:noFill/>
                </p:spPr>
                <p:txBody>
                  <a:bodyPr wrap="square" rtlCol="0">
                    <a:noAutofit/>
                  </a:bodyPr>
                  <a:lstStyle/>
                  <a:p>
                    <a:pPr>
                      <a:lnSpc>
                        <a:spcPct val="115000"/>
                      </a:lnSpc>
                      <a:spcAft>
                        <a:spcPts val="800"/>
                      </a:spcAft>
                      <a:buNone/>
                    </a:pPr>
                    <a14:m>
                      <m:oMath xmlns:m="http://schemas.openxmlformats.org/officeDocument/2006/math">
                        <m:sSub>
                          <m:sSubPr>
                            <m:ctrlP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𝑉</m:t>
                                </m:r>
                              </m:e>
                            </m:acc>
                          </m:e>
                          <m:sub>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1</m:t>
                            </m:r>
                          </m:sub>
                        </m:sSub>
                      </m:oMath>
                    </a14:m>
                    <a:r>
                      <a:rPr lang="en-US" sz="2400" i="1" kern="1200" baseline="-25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2400" kern="1200" baseline="-25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kern="1200" baseline="-25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2" name="TextBox 32">
                    <a:extLst>
                      <a:ext uri="{FF2B5EF4-FFF2-40B4-BE49-F238E27FC236}">
                        <a16:creationId xmlns:a16="http://schemas.microsoft.com/office/drawing/2014/main" id="{A2DA0B05-6C42-F23A-2A08-7834F2A20748}"/>
                      </a:ext>
                    </a:extLst>
                  </p:cNvPr>
                  <p:cNvSpPr txBox="1">
                    <a:spLocks noRot="1" noChangeAspect="1" noMove="1" noResize="1" noEditPoints="1" noAdjustHandles="1" noChangeArrowheads="1" noChangeShapeType="1" noTextEdit="1"/>
                  </p:cNvSpPr>
                  <p:nvPr/>
                </p:nvSpPr>
                <p:spPr>
                  <a:xfrm>
                    <a:off x="3655107" y="705717"/>
                    <a:ext cx="860425" cy="1715225"/>
                  </a:xfrm>
                  <a:prstGeom prst="rect">
                    <a:avLst/>
                  </a:prstGeom>
                  <a:blipFill>
                    <a:blip r:embed="rId5"/>
                    <a:stretch>
                      <a:fillRect l="-10563"/>
                    </a:stretch>
                  </a:blipFill>
                </p:spPr>
                <p:txBody>
                  <a:bodyPr/>
                  <a:lstStyle/>
                  <a:p>
                    <a:r>
                      <a:rPr lang="en-US">
                        <a:noFill/>
                      </a:rPr>
                      <a:t> </a:t>
                    </a:r>
                  </a:p>
                </p:txBody>
              </p:sp>
            </mc:Fallback>
          </mc:AlternateContent>
          <p:cxnSp>
            <p:nvCxnSpPr>
              <p:cNvPr id="13" name="Straight Arrow Connector 12">
                <a:extLst>
                  <a:ext uri="{FF2B5EF4-FFF2-40B4-BE49-F238E27FC236}">
                    <a16:creationId xmlns:a16="http://schemas.microsoft.com/office/drawing/2014/main" id="{31BED054-A9B4-F2C7-FC60-49CF4680543E}"/>
                  </a:ext>
                </a:extLst>
              </p:cNvPr>
              <p:cNvCxnSpPr>
                <a:cxnSpLocks/>
              </p:cNvCxnSpPr>
              <p:nvPr/>
            </p:nvCxnSpPr>
            <p:spPr>
              <a:xfrm>
                <a:off x="479084" y="949763"/>
                <a:ext cx="647113"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5590BF0B-4D57-EB60-3B0F-59E1046D0B32}"/>
                  </a:ext>
                </a:extLst>
              </p:cNvPr>
              <p:cNvCxnSpPr>
                <a:cxnSpLocks/>
              </p:cNvCxnSpPr>
              <p:nvPr/>
            </p:nvCxnSpPr>
            <p:spPr>
              <a:xfrm>
                <a:off x="2744432" y="989145"/>
                <a:ext cx="867258"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14B55902-D9CC-FB84-7033-0606D47BA8F1}"/>
                  </a:ext>
                </a:extLst>
              </p:cNvPr>
              <p:cNvCxnSpPr>
                <a:cxnSpLocks/>
              </p:cNvCxnSpPr>
              <p:nvPr/>
            </p:nvCxnSpPr>
            <p:spPr>
              <a:xfrm flipH="1" flipV="1">
                <a:off x="1815555" y="1257424"/>
                <a:ext cx="0" cy="516679"/>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A3E7D08B-E029-EDFD-FD97-B54D4932A330}"/>
                  </a:ext>
                </a:extLst>
              </p:cNvPr>
              <p:cNvCxnSpPr>
                <a:cxnSpLocks/>
              </p:cNvCxnSpPr>
              <p:nvPr/>
            </p:nvCxnSpPr>
            <p:spPr>
              <a:xfrm flipH="1" flipV="1">
                <a:off x="1935408" y="165412"/>
                <a:ext cx="0" cy="516679"/>
              </a:xfrm>
              <a:prstGeom prst="straightConnector1">
                <a:avLst/>
              </a:prstGeom>
              <a:ln w="254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47">
                <a:extLst>
                  <a:ext uri="{FF2B5EF4-FFF2-40B4-BE49-F238E27FC236}">
                    <a16:creationId xmlns:a16="http://schemas.microsoft.com/office/drawing/2014/main" id="{4E88844A-4AEE-89B5-1AA3-CB94DADE1F90}"/>
                  </a:ext>
                </a:extLst>
              </p:cNvPr>
              <p:cNvSpPr txBox="1"/>
              <p:nvPr/>
            </p:nvSpPr>
            <p:spPr>
              <a:xfrm>
                <a:off x="2056727" y="5274"/>
                <a:ext cx="687705" cy="675005"/>
              </a:xfrm>
              <a:prstGeom prst="rect">
                <a:avLst/>
              </a:prstGeom>
              <a:noFill/>
            </p:spPr>
            <p:txBody>
              <a:bodyPr wrap="square" rtlCol="0">
                <a:spAutoFit/>
              </a:bodyPr>
              <a:lstStyle/>
              <a:p>
                <a:pPr>
                  <a:lnSpc>
                    <a:spcPct val="115000"/>
                  </a:lnSpc>
                  <a:spcAft>
                    <a:spcPts val="800"/>
                  </a:spcAft>
                  <a:buNone/>
                </a:pPr>
                <a:r>
                  <a:rPr lang="en-US" sz="2400" b="1" kern="120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W</a:t>
                </a:r>
                <a:r>
                  <a:rPr lang="en-US" sz="2400" b="1" kern="1200" baseline="-2500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8" name="Straight Connector 17">
                <a:extLst>
                  <a:ext uri="{FF2B5EF4-FFF2-40B4-BE49-F238E27FC236}">
                    <a16:creationId xmlns:a16="http://schemas.microsoft.com/office/drawing/2014/main" id="{E27574C8-F1E8-8534-A08B-8E45692C3E47}"/>
                  </a:ext>
                </a:extLst>
              </p:cNvPr>
              <p:cNvCxnSpPr/>
              <p:nvPr/>
            </p:nvCxnSpPr>
            <p:spPr>
              <a:xfrm>
                <a:off x="259080" y="3280096"/>
                <a:ext cx="3396023" cy="0"/>
              </a:xfrm>
              <a:prstGeom prst="line">
                <a:avLst/>
              </a:prstGeom>
              <a:ln w="254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46761E46-D70D-6D1A-66D4-786FDBBE107D}"/>
                  </a:ext>
                </a:extLst>
              </p:cNvPr>
              <p:cNvCxnSpPr/>
              <p:nvPr/>
            </p:nvCxnSpPr>
            <p:spPr>
              <a:xfrm>
                <a:off x="702369" y="969757"/>
                <a:ext cx="0" cy="2320494"/>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TextBox 59">
                <a:extLst>
                  <a:ext uri="{FF2B5EF4-FFF2-40B4-BE49-F238E27FC236}">
                    <a16:creationId xmlns:a16="http://schemas.microsoft.com/office/drawing/2014/main" id="{03270A2D-9144-3010-5DD1-696CB24F785F}"/>
                  </a:ext>
                </a:extLst>
              </p:cNvPr>
              <p:cNvSpPr txBox="1"/>
              <p:nvPr/>
            </p:nvSpPr>
            <p:spPr>
              <a:xfrm>
                <a:off x="146610" y="2161684"/>
                <a:ext cx="664845" cy="675005"/>
              </a:xfrm>
              <a:prstGeom prst="rect">
                <a:avLst/>
              </a:prstGeom>
              <a:noFill/>
            </p:spPr>
            <p:txBody>
              <a:bodyPr wrap="square" rtlCol="0">
                <a:spAutoFit/>
              </a:bodyPr>
              <a:lstStyle/>
              <a:p>
                <a:pPr>
                  <a:lnSpc>
                    <a:spcPct val="115000"/>
                  </a:lnSpc>
                  <a:spcAft>
                    <a:spcPts val="800"/>
                  </a:spcAft>
                  <a:buNone/>
                </a:pPr>
                <a:r>
                  <a:rPr lang="en-US" sz="2400" b="1" kern="120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1" kern="1200" baseline="-2500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0</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21" name="Straight Arrow Connector 20">
                <a:extLst>
                  <a:ext uri="{FF2B5EF4-FFF2-40B4-BE49-F238E27FC236}">
                    <a16:creationId xmlns:a16="http://schemas.microsoft.com/office/drawing/2014/main" id="{D78A024F-A575-8E17-421D-CBF5E16686C2}"/>
                  </a:ext>
                </a:extLst>
              </p:cNvPr>
              <p:cNvCxnSpPr>
                <a:cxnSpLocks/>
              </p:cNvCxnSpPr>
              <p:nvPr/>
            </p:nvCxnSpPr>
            <p:spPr>
              <a:xfrm>
                <a:off x="3253740" y="989145"/>
                <a:ext cx="0" cy="2300790"/>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2" name="TextBox 62">
                <a:extLst>
                  <a:ext uri="{FF2B5EF4-FFF2-40B4-BE49-F238E27FC236}">
                    <a16:creationId xmlns:a16="http://schemas.microsoft.com/office/drawing/2014/main" id="{208A92BB-C4A8-CF53-331C-9AABAA3D16FC}"/>
                  </a:ext>
                </a:extLst>
              </p:cNvPr>
              <p:cNvSpPr txBox="1"/>
              <p:nvPr/>
            </p:nvSpPr>
            <p:spPr>
              <a:xfrm>
                <a:off x="3345211" y="2384912"/>
                <a:ext cx="664845" cy="675005"/>
              </a:xfrm>
              <a:prstGeom prst="rect">
                <a:avLst/>
              </a:prstGeom>
              <a:noFill/>
            </p:spPr>
            <p:txBody>
              <a:bodyPr wrap="square" rtlCol="0">
                <a:spAutoFit/>
              </a:bodyPr>
              <a:lstStyle/>
              <a:p>
                <a:pPr>
                  <a:lnSpc>
                    <a:spcPct val="115000"/>
                  </a:lnSpc>
                  <a:spcAft>
                    <a:spcPts val="800"/>
                  </a:spcAft>
                  <a:buNone/>
                </a:pPr>
                <a:r>
                  <a:rPr lang="en-US" sz="2400" b="1" kern="120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1" kern="1200" baseline="-2500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Rectangle 22">
                <a:extLst>
                  <a:ext uri="{FF2B5EF4-FFF2-40B4-BE49-F238E27FC236}">
                    <a16:creationId xmlns:a16="http://schemas.microsoft.com/office/drawing/2014/main" id="{D3EBFC33-168F-1320-8778-323FDB51EBAE}"/>
                  </a:ext>
                </a:extLst>
              </p:cNvPr>
              <p:cNvSpPr/>
              <p:nvPr/>
            </p:nvSpPr>
            <p:spPr>
              <a:xfrm>
                <a:off x="860423" y="567171"/>
                <a:ext cx="2088518" cy="979635"/>
              </a:xfrm>
              <a:prstGeom prst="rect">
                <a:avLst/>
              </a:prstGeom>
              <a:noFill/>
              <a:ln w="25400">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a:p>
            </p:txBody>
          </p:sp>
        </p:grpSp>
      </p:grpSp>
      <p:sp>
        <p:nvSpPr>
          <p:cNvPr id="24" name="TextBox 23">
            <a:extLst>
              <a:ext uri="{FF2B5EF4-FFF2-40B4-BE49-F238E27FC236}">
                <a16:creationId xmlns:a16="http://schemas.microsoft.com/office/drawing/2014/main" id="{401A35F3-143C-6D96-697D-ABC8CB83BC03}"/>
              </a:ext>
            </a:extLst>
          </p:cNvPr>
          <p:cNvSpPr txBox="1"/>
          <p:nvPr/>
        </p:nvSpPr>
        <p:spPr>
          <a:xfrm>
            <a:off x="2087217" y="5446643"/>
            <a:ext cx="7692886"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9.5 </a:t>
            </a:r>
            <a:r>
              <a:rPr lang="en-US" sz="2400" dirty="0">
                <a:latin typeface="Times New Roman" panose="02020603050405020304" pitchFamily="18" charset="0"/>
                <a:cs typeface="Times New Roman" panose="02020603050405020304" pitchFamily="18" charset="0"/>
              </a:rPr>
              <a:t>Energy balances for  a single open </a:t>
            </a:r>
            <a:r>
              <a:rPr lang="en-US" sz="2400" b="1" dirty="0">
                <a:latin typeface="Times New Roman" panose="02020603050405020304" pitchFamily="18" charset="0"/>
                <a:cs typeface="Times New Roman" panose="02020603050405020304" pitchFamily="18" charset="0"/>
              </a:rPr>
              <a:t>system I</a:t>
            </a:r>
          </a:p>
        </p:txBody>
      </p:sp>
    </p:spTree>
    <p:extLst>
      <p:ext uri="{BB962C8B-B14F-4D97-AF65-F5344CB8AC3E}">
        <p14:creationId xmlns:p14="http://schemas.microsoft.com/office/powerpoint/2010/main" val="2715662311"/>
      </p:ext>
    </p:extLst>
  </p:cSld>
  <p:clrMapOvr>
    <a:masterClrMapping/>
  </p:clrMapOvr>
  <mc:AlternateContent xmlns:mc="http://schemas.openxmlformats.org/markup-compatibility/2006" xmlns:p14="http://schemas.microsoft.com/office/powerpoint/2010/main">
    <mc:Choice Requires="p14">
      <p:transition spd="slow" p14:dur="2000" advTm="61394"/>
    </mc:Choice>
    <mc:Fallback xmlns="">
      <p:transition spd="slow" advTm="6139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9F910-D083-F623-C58A-503960CB79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418ABB-E4B2-E88E-A30F-08974C128D3A}"/>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6626FD3-868E-C43B-2748-2166E9B4A533}"/>
                  </a:ext>
                </a:extLst>
              </p:cNvPr>
              <p:cNvSpPr>
                <a:spLocks noGrp="1"/>
              </p:cNvSpPr>
              <p:nvPr>
                <p:ph idx="1"/>
              </p:nvPr>
            </p:nvSpPr>
            <p:spPr>
              <a:xfrm>
                <a:off x="218661" y="950602"/>
                <a:ext cx="11807687" cy="497311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balances equation for a single open system I is given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0</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𝐾𝐸</m:t>
                            </m:r>
                          </m:e>
                          <m:sub>
                            <m:r>
                              <a:rPr lang="en-US" sz="2400" b="0" i="1" smtClean="0">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𝐾𝐸</m:t>
                        </m:r>
                      </m:e>
                      <m:sub>
                        <m:r>
                          <a:rPr lang="en-US" sz="2400" i="1">
                            <a:latin typeface="Cambria Math" panose="02040503050406030204" pitchFamily="18" charset="0"/>
                            <a:cs typeface="Times New Roman" panose="02020603050405020304" pitchFamily="18" charset="0"/>
                          </a:rPr>
                          <m:t>0</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𝑃𝐸</m:t>
                            </m:r>
                          </m:e>
                          <m:sub>
                            <m:r>
                              <a:rPr lang="en-US" sz="2400" b="0" i="1" smtClean="0">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𝑃𝐸</m:t>
                        </m:r>
                      </m:e>
                      <m:sub>
                        <m:r>
                          <a:rPr lang="en-US" sz="2400" i="1">
                            <a:latin typeface="Cambria Math" panose="02040503050406030204" pitchFamily="18" charset="0"/>
                            <a:cs typeface="Times New Roman" panose="02020603050405020304" pitchFamily="18" charset="0"/>
                          </a:rPr>
                          <m:t>0</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𝑊</m:t>
                        </m:r>
                      </m:e>
                      <m:sub>
                        <m:r>
                          <a:rPr lang="en-US" sz="2400" i="1">
                            <a:latin typeface="Cambria Math" panose="02040503050406030204" pitchFamily="18" charset="0"/>
                            <a:cs typeface="Times New Roman" panose="02020603050405020304" pitchFamily="18" charset="0"/>
                          </a:rPr>
                          <m:t>1</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(9.12)</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This equation (9.12) shows that the difference between energy outputs and energy of inputs in a single open system (I) is the change in energy of different forms. </a:t>
                </a:r>
              </a:p>
              <a:p>
                <a:pPr marL="0" indent="0" algn="just">
                  <a:lnSpc>
                    <a:spcPct val="160000"/>
                  </a:lnSpc>
                  <a:buNone/>
                </a:pPr>
                <a14:m>
                  <m:oMath xmlns:m="http://schemas.openxmlformats.org/officeDocument/2006/math">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𝑊</m:t>
                        </m:r>
                      </m:e>
                      <m:sub>
                        <m:r>
                          <a:rPr lang="en-US" sz="2400" i="1">
                            <a:latin typeface="Cambria Math" panose="02040503050406030204" pitchFamily="18" charset="0"/>
                            <a:cs typeface="Times New Roman" panose="02020603050405020304" pitchFamily="18" charset="0"/>
                          </a:rPr>
                          <m:t>1</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(9.13)</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cs typeface="Times New Roman" panose="02020603050405020304" pitchFamily="18" charset="0"/>
                    <a:sym typeface="Symbol" panose="05050102010706020507" pitchFamily="18" charset="2"/>
                  </a:rPr>
                  <a:t>H</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400" dirty="0">
                    <a:latin typeface="Times New Roman" panose="02020603050405020304" pitchFamily="18" charset="0"/>
                    <a:cs typeface="Times New Roman" panose="02020603050405020304" pitchFamily="18" charset="0"/>
                    <a:sym typeface="Symbol" panose="05050102010706020507" pitchFamily="18" charset="2"/>
                  </a:rPr>
                  <a:t> is  change in enthalpy, KE</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400" dirty="0">
                    <a:latin typeface="Times New Roman" panose="02020603050405020304" pitchFamily="18" charset="0"/>
                    <a:cs typeface="Times New Roman" panose="02020603050405020304" pitchFamily="18" charset="0"/>
                    <a:sym typeface="Symbol" panose="05050102010706020507" pitchFamily="18" charset="2"/>
                  </a:rPr>
                  <a:t> is  change in kinetic energy, PE</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400" dirty="0">
                    <a:latin typeface="Times New Roman" panose="02020603050405020304" pitchFamily="18" charset="0"/>
                    <a:cs typeface="Times New Roman" panose="02020603050405020304" pitchFamily="18" charset="0"/>
                    <a:sym typeface="Symbol" panose="05050102010706020507" pitchFamily="18" charset="2"/>
                  </a:rPr>
                  <a:t> is  change in potential energy,  Q</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heat added, and W</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400" dirty="0">
                    <a:latin typeface="Times New Roman" panose="02020603050405020304" pitchFamily="18" charset="0"/>
                    <a:cs typeface="Times New Roman" panose="02020603050405020304" pitchFamily="18" charset="0"/>
                    <a:sym typeface="Symbol" panose="05050102010706020507" pitchFamily="18" charset="2"/>
                  </a:rPr>
                  <a:t> is work done by the system.</a:t>
                </a: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6626FD3-868E-C43B-2748-2166E9B4A533}"/>
                  </a:ext>
                </a:extLst>
              </p:cNvPr>
              <p:cNvSpPr>
                <a:spLocks noGrp="1" noRot="1" noChangeAspect="1" noMove="1" noResize="1" noEditPoints="1" noAdjustHandles="1" noChangeArrowheads="1" noChangeShapeType="1" noTextEdit="1"/>
              </p:cNvSpPr>
              <p:nvPr>
                <p:ph idx="1"/>
              </p:nvPr>
            </p:nvSpPr>
            <p:spPr>
              <a:xfrm>
                <a:off x="218661" y="950602"/>
                <a:ext cx="11807687" cy="4973116"/>
              </a:xfrm>
              <a:blipFill>
                <a:blip r:embed="rId4"/>
                <a:stretch>
                  <a:fillRect l="-826"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0C89E67-0C3F-1587-BD72-84F16E1738D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107BA3E-0C28-43E4-E200-668A2CF3189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B83C238-26F9-1DFA-49AC-FD5A5AC8D60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03715674"/>
      </p:ext>
    </p:extLst>
  </p:cSld>
  <p:clrMapOvr>
    <a:masterClrMapping/>
  </p:clrMapOvr>
  <mc:AlternateContent xmlns:mc="http://schemas.openxmlformats.org/markup-compatibility/2006" xmlns:p14="http://schemas.microsoft.com/office/powerpoint/2010/main">
    <mc:Choice Requires="p14">
      <p:transition spd="slow" p14:dur="2000" advTm="74331"/>
    </mc:Choice>
    <mc:Fallback xmlns="">
      <p:transition spd="slow" advTm="7433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1344B7-58FC-F3CC-B459-F7730694BB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D9FDA6-6102-AB9C-C8A9-98617C60320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5743B39-1F93-4E10-E3A9-FE09E9BBDBE4}"/>
              </a:ext>
            </a:extLst>
          </p:cNvPr>
          <p:cNvSpPr>
            <a:spLocks noGrp="1"/>
          </p:cNvSpPr>
          <p:nvPr>
            <p:ph idx="1"/>
          </p:nvPr>
        </p:nvSpPr>
        <p:spPr>
          <a:xfrm>
            <a:off x="437321" y="950603"/>
            <a:ext cx="11290853" cy="4973116"/>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System II: </a:t>
            </a:r>
            <a:r>
              <a:rPr lang="en-US" sz="2400" dirty="0">
                <a:latin typeface="Times New Roman" panose="02020603050405020304" pitchFamily="18" charset="0"/>
                <a:cs typeface="Times New Roman" panose="02020603050405020304" pitchFamily="18" charset="0"/>
              </a:rPr>
              <a:t>The energy balances for a single open </a:t>
            </a:r>
            <a:r>
              <a:rPr lang="en-US" sz="2400" b="1" dirty="0">
                <a:latin typeface="Times New Roman" panose="02020603050405020304" pitchFamily="18" charset="0"/>
                <a:cs typeface="Times New Roman" panose="02020603050405020304" pitchFamily="18" charset="0"/>
              </a:rPr>
              <a:t>system II </a:t>
            </a:r>
            <a:r>
              <a:rPr lang="en-US" sz="2400" dirty="0">
                <a:latin typeface="Times New Roman" panose="02020603050405020304" pitchFamily="18" charset="0"/>
                <a:cs typeface="Times New Roman" panose="02020603050405020304" pitchFamily="18" charset="0"/>
              </a:rPr>
              <a:t>is shown in </a:t>
            </a:r>
            <a:r>
              <a:rPr lang="en-US" sz="2400" b="1" dirty="0">
                <a:latin typeface="Times New Roman" panose="02020603050405020304" pitchFamily="18" charset="0"/>
                <a:cs typeface="Times New Roman" panose="02020603050405020304" pitchFamily="18" charset="0"/>
              </a:rPr>
              <a:t>Figure 9.6</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3F3D4C2-ABD7-FE3B-0F42-85CC9F9B0D3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3D927B3-B3D8-478C-6943-78CB125B025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AA8E1BA-76F0-E3FC-262F-92351035868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4" name="TextBox 23">
            <a:extLst>
              <a:ext uri="{FF2B5EF4-FFF2-40B4-BE49-F238E27FC236}">
                <a16:creationId xmlns:a16="http://schemas.microsoft.com/office/drawing/2014/main" id="{7A0699EA-7165-6894-88BF-D5C2BDD74D32}"/>
              </a:ext>
            </a:extLst>
          </p:cNvPr>
          <p:cNvSpPr txBox="1"/>
          <p:nvPr/>
        </p:nvSpPr>
        <p:spPr>
          <a:xfrm>
            <a:off x="2087217" y="5446643"/>
            <a:ext cx="769288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9.6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Energy balances for  a single open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II</a:t>
            </a:r>
          </a:p>
        </p:txBody>
      </p:sp>
      <p:grpSp>
        <p:nvGrpSpPr>
          <p:cNvPr id="25" name="Group 24">
            <a:extLst>
              <a:ext uri="{FF2B5EF4-FFF2-40B4-BE49-F238E27FC236}">
                <a16:creationId xmlns:a16="http://schemas.microsoft.com/office/drawing/2014/main" id="{75B27747-F037-465D-24CD-6EE0F9A5EAF5}"/>
              </a:ext>
            </a:extLst>
          </p:cNvPr>
          <p:cNvGrpSpPr/>
          <p:nvPr/>
        </p:nvGrpSpPr>
        <p:grpSpPr>
          <a:xfrm>
            <a:off x="2864222" y="1794733"/>
            <a:ext cx="4515484" cy="3331060"/>
            <a:chOff x="0" y="5273"/>
            <a:chExt cx="4515532" cy="3331060"/>
          </a:xfrm>
        </p:grpSpPr>
        <p:sp>
          <p:nvSpPr>
            <p:cNvPr id="26" name="TextBox 41">
              <a:extLst>
                <a:ext uri="{FF2B5EF4-FFF2-40B4-BE49-F238E27FC236}">
                  <a16:creationId xmlns:a16="http://schemas.microsoft.com/office/drawing/2014/main" id="{5D5BFC9D-A90F-21A0-D487-2256DC149EDA}"/>
                </a:ext>
              </a:extLst>
            </p:cNvPr>
            <p:cNvSpPr txBox="1"/>
            <p:nvPr/>
          </p:nvSpPr>
          <p:spPr>
            <a:xfrm>
              <a:off x="1507030" y="2128243"/>
              <a:ext cx="567055" cy="675005"/>
            </a:xfrm>
            <a:prstGeom prst="rect">
              <a:avLst/>
            </a:prstGeom>
            <a:noFill/>
          </p:spPr>
          <p:txBody>
            <a:bodyPr wrap="square" rtlCol="0">
              <a:spAutoFit/>
            </a:bodyPr>
            <a:lstStyle/>
            <a:p>
              <a:pPr>
                <a:lnSpc>
                  <a:spcPct val="115000"/>
                </a:lnSpc>
                <a:spcAft>
                  <a:spcPts val="800"/>
                </a:spcAft>
                <a:buNone/>
              </a:pPr>
              <a:r>
                <a:rPr lang="en-US" sz="2400" b="1" kern="120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Q</a:t>
              </a:r>
              <a:r>
                <a:rPr lang="en-US" sz="2400" b="1" kern="1200" baseline="-2500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2</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27" name="Group 26">
              <a:extLst>
                <a:ext uri="{FF2B5EF4-FFF2-40B4-BE49-F238E27FC236}">
                  <a16:creationId xmlns:a16="http://schemas.microsoft.com/office/drawing/2014/main" id="{3868D006-F45C-EB4A-C8F5-F14FE47388AF}"/>
                </a:ext>
              </a:extLst>
            </p:cNvPr>
            <p:cNvGrpSpPr/>
            <p:nvPr/>
          </p:nvGrpSpPr>
          <p:grpSpPr>
            <a:xfrm>
              <a:off x="0" y="5273"/>
              <a:ext cx="4515532" cy="3331060"/>
              <a:chOff x="0" y="5273"/>
              <a:chExt cx="4515532" cy="3331060"/>
            </a:xfrm>
          </p:grpSpPr>
          <p:sp>
            <p:nvSpPr>
              <p:cNvPr id="28" name="Rectangle 27">
                <a:extLst>
                  <a:ext uri="{FF2B5EF4-FFF2-40B4-BE49-F238E27FC236}">
                    <a16:creationId xmlns:a16="http://schemas.microsoft.com/office/drawing/2014/main" id="{1B5CBCAF-7EC1-B559-F231-B7DD674AB2EF}"/>
                  </a:ext>
                </a:extLst>
              </p:cNvPr>
              <p:cNvSpPr/>
              <p:nvPr/>
            </p:nvSpPr>
            <p:spPr>
              <a:xfrm>
                <a:off x="1126197" y="682091"/>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lnSpc>
                    <a:spcPct val="115000"/>
                  </a:lnSpc>
                  <a:spcAft>
                    <a:spcPts val="800"/>
                  </a:spcAft>
                  <a:buNone/>
                </a:pPr>
                <a:r>
                  <a:rPr lang="en-US" sz="2400" b="1" kern="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System II</a:t>
                </a:r>
                <a:endParaRPr lang="en-US" sz="1200" kern="100">
                  <a:effectLst/>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9" name="TextBox 32">
                    <a:extLst>
                      <a:ext uri="{FF2B5EF4-FFF2-40B4-BE49-F238E27FC236}">
                        <a16:creationId xmlns:a16="http://schemas.microsoft.com/office/drawing/2014/main" id="{52C3F258-6A4F-054A-2461-3AF6C59FA2B0}"/>
                      </a:ext>
                    </a:extLst>
                  </p:cNvPr>
                  <p:cNvSpPr txBox="1"/>
                  <p:nvPr/>
                </p:nvSpPr>
                <p:spPr>
                  <a:xfrm>
                    <a:off x="0" y="5273"/>
                    <a:ext cx="860425" cy="2087366"/>
                  </a:xfrm>
                  <a:prstGeom prst="rect">
                    <a:avLst/>
                  </a:prstGeom>
                  <a:noFill/>
                </p:spPr>
                <p:txBody>
                  <a:bodyPr wrap="square" rtlCol="0">
                    <a:spAutoFit/>
                  </a:bodyPr>
                  <a:lstStyle/>
                  <a:p>
                    <a:pPr>
                      <a:lnSpc>
                        <a:spcPct val="115000"/>
                      </a:lnSpc>
                      <a:spcAft>
                        <a:spcPts val="800"/>
                      </a:spcAft>
                      <a:buNone/>
                    </a:pPr>
                    <a14:m>
                      <m:oMath xmlns:m="http://schemas.openxmlformats.org/officeDocument/2006/math">
                        <m:sSub>
                          <m:sSubPr>
                            <m:ctrlP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𝑉</m:t>
                                </m:r>
                              </m:e>
                            </m:acc>
                          </m:e>
                          <m:sub>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1</m:t>
                            </m:r>
                          </m:sub>
                        </m:sSub>
                      </m:oMath>
                    </a14:m>
                    <a:r>
                      <a:rPr lang="en-US" sz="2400" i="1"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t>
                    </a:r>
                    <a:r>
                      <a:rPr lang="en-US" sz="2400"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29" name="TextBox 32">
                    <a:extLst>
                      <a:ext uri="{FF2B5EF4-FFF2-40B4-BE49-F238E27FC236}">
                        <a16:creationId xmlns:a16="http://schemas.microsoft.com/office/drawing/2014/main" id="{52C3F258-6A4F-054A-2461-3AF6C59FA2B0}"/>
                      </a:ext>
                    </a:extLst>
                  </p:cNvPr>
                  <p:cNvSpPr txBox="1">
                    <a:spLocks noRot="1" noChangeAspect="1" noMove="1" noResize="1" noEditPoints="1" noAdjustHandles="1" noChangeArrowheads="1" noChangeShapeType="1" noTextEdit="1"/>
                  </p:cNvSpPr>
                  <p:nvPr/>
                </p:nvSpPr>
                <p:spPr>
                  <a:xfrm>
                    <a:off x="0" y="5273"/>
                    <a:ext cx="860425" cy="2087366"/>
                  </a:xfrm>
                  <a:prstGeom prst="rect">
                    <a:avLst/>
                  </a:prstGeom>
                  <a:blipFill>
                    <a:blip r:embed="rId4"/>
                    <a:stretch>
                      <a:fillRect l="-1134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0" name="TextBox 32">
                    <a:extLst>
                      <a:ext uri="{FF2B5EF4-FFF2-40B4-BE49-F238E27FC236}">
                        <a16:creationId xmlns:a16="http://schemas.microsoft.com/office/drawing/2014/main" id="{A2DA0B05-6C42-F23A-2A08-7834F2A20748}"/>
                      </a:ext>
                    </a:extLst>
                  </p:cNvPr>
                  <p:cNvSpPr txBox="1"/>
                  <p:nvPr/>
                </p:nvSpPr>
                <p:spPr>
                  <a:xfrm>
                    <a:off x="3655107" y="705717"/>
                    <a:ext cx="860425" cy="1715225"/>
                  </a:xfrm>
                  <a:prstGeom prst="rect">
                    <a:avLst/>
                  </a:prstGeom>
                  <a:noFill/>
                </p:spPr>
                <p:txBody>
                  <a:bodyPr wrap="square" rtlCol="0">
                    <a:noAutofit/>
                  </a:bodyPr>
                  <a:lstStyle/>
                  <a:p>
                    <a:pPr>
                      <a:lnSpc>
                        <a:spcPct val="115000"/>
                      </a:lnSpc>
                      <a:spcAft>
                        <a:spcPts val="800"/>
                      </a:spcAft>
                      <a:buNone/>
                    </a:pPr>
                    <a14:m>
                      <m:oMath xmlns:m="http://schemas.openxmlformats.org/officeDocument/2006/math">
                        <m:sSub>
                          <m:sSubPr>
                            <m:ctrlP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𝑉</m:t>
                                </m:r>
                              </m:e>
                            </m:acc>
                          </m:e>
                          <m:sub>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2</m:t>
                            </m:r>
                          </m:sub>
                        </m:sSub>
                      </m:oMath>
                    </a14:m>
                    <a:r>
                      <a:rPr lang="en-US" sz="2400" i="1" kern="1200" baseline="-25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2400" kern="1200" baseline="-25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kern="1200" baseline="-25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30" name="TextBox 32">
                    <a:extLst>
                      <a:ext uri="{FF2B5EF4-FFF2-40B4-BE49-F238E27FC236}">
                        <a16:creationId xmlns:a16="http://schemas.microsoft.com/office/drawing/2014/main" id="{A2DA0B05-6C42-F23A-2A08-7834F2A20748}"/>
                      </a:ext>
                    </a:extLst>
                  </p:cNvPr>
                  <p:cNvSpPr txBox="1">
                    <a:spLocks noRot="1" noChangeAspect="1" noMove="1" noResize="1" noEditPoints="1" noAdjustHandles="1" noChangeArrowheads="1" noChangeShapeType="1" noTextEdit="1"/>
                  </p:cNvSpPr>
                  <p:nvPr/>
                </p:nvSpPr>
                <p:spPr>
                  <a:xfrm>
                    <a:off x="3655107" y="705717"/>
                    <a:ext cx="860425" cy="1715225"/>
                  </a:xfrm>
                  <a:prstGeom prst="rect">
                    <a:avLst/>
                  </a:prstGeom>
                  <a:blipFill>
                    <a:blip r:embed="rId5"/>
                    <a:stretch>
                      <a:fillRect l="-10563"/>
                    </a:stretch>
                  </a:blipFill>
                </p:spPr>
                <p:txBody>
                  <a:bodyPr/>
                  <a:lstStyle/>
                  <a:p>
                    <a:r>
                      <a:rPr lang="en-US">
                        <a:noFill/>
                      </a:rPr>
                      <a:t> </a:t>
                    </a:r>
                  </a:p>
                </p:txBody>
              </p:sp>
            </mc:Fallback>
          </mc:AlternateContent>
          <p:cxnSp>
            <p:nvCxnSpPr>
              <p:cNvPr id="31" name="Straight Arrow Connector 30">
                <a:extLst>
                  <a:ext uri="{FF2B5EF4-FFF2-40B4-BE49-F238E27FC236}">
                    <a16:creationId xmlns:a16="http://schemas.microsoft.com/office/drawing/2014/main" id="{31BED054-A9B4-F2C7-FC60-49CF4680543E}"/>
                  </a:ext>
                </a:extLst>
              </p:cNvPr>
              <p:cNvCxnSpPr>
                <a:cxnSpLocks/>
              </p:cNvCxnSpPr>
              <p:nvPr/>
            </p:nvCxnSpPr>
            <p:spPr>
              <a:xfrm>
                <a:off x="487890" y="966774"/>
                <a:ext cx="647113"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32" name="Straight Arrow Connector 31">
                <a:extLst>
                  <a:ext uri="{FF2B5EF4-FFF2-40B4-BE49-F238E27FC236}">
                    <a16:creationId xmlns:a16="http://schemas.microsoft.com/office/drawing/2014/main" id="{5590BF0B-4D57-EB60-3B0F-59E1046D0B32}"/>
                  </a:ext>
                </a:extLst>
              </p:cNvPr>
              <p:cNvCxnSpPr>
                <a:cxnSpLocks/>
              </p:cNvCxnSpPr>
              <p:nvPr/>
            </p:nvCxnSpPr>
            <p:spPr>
              <a:xfrm>
                <a:off x="2753456" y="1168910"/>
                <a:ext cx="867258"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33" name="Straight Arrow Connector 32">
                <a:extLst>
                  <a:ext uri="{FF2B5EF4-FFF2-40B4-BE49-F238E27FC236}">
                    <a16:creationId xmlns:a16="http://schemas.microsoft.com/office/drawing/2014/main" id="{14B55902-D9CC-FB84-7033-0606D47BA8F1}"/>
                  </a:ext>
                </a:extLst>
              </p:cNvPr>
              <p:cNvCxnSpPr>
                <a:cxnSpLocks/>
              </p:cNvCxnSpPr>
              <p:nvPr/>
            </p:nvCxnSpPr>
            <p:spPr>
              <a:xfrm flipH="1" flipV="1">
                <a:off x="1815555" y="1257424"/>
                <a:ext cx="0" cy="516679"/>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A3E7D08B-E029-EDFD-FD97-B54D4932A330}"/>
                  </a:ext>
                </a:extLst>
              </p:cNvPr>
              <p:cNvCxnSpPr>
                <a:cxnSpLocks/>
              </p:cNvCxnSpPr>
              <p:nvPr/>
            </p:nvCxnSpPr>
            <p:spPr>
              <a:xfrm flipH="1" flipV="1">
                <a:off x="1935408" y="165412"/>
                <a:ext cx="0" cy="516679"/>
              </a:xfrm>
              <a:prstGeom prst="straightConnector1">
                <a:avLst/>
              </a:prstGeom>
              <a:ln w="254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47">
                <a:extLst>
                  <a:ext uri="{FF2B5EF4-FFF2-40B4-BE49-F238E27FC236}">
                    <a16:creationId xmlns:a16="http://schemas.microsoft.com/office/drawing/2014/main" id="{4E88844A-4AEE-89B5-1AA3-CB94DADE1F90}"/>
                  </a:ext>
                </a:extLst>
              </p:cNvPr>
              <p:cNvSpPr txBox="1"/>
              <p:nvPr/>
            </p:nvSpPr>
            <p:spPr>
              <a:xfrm>
                <a:off x="2056685" y="5274"/>
                <a:ext cx="687705" cy="675005"/>
              </a:xfrm>
              <a:prstGeom prst="rect">
                <a:avLst/>
              </a:prstGeom>
              <a:noFill/>
            </p:spPr>
            <p:txBody>
              <a:bodyPr wrap="square" rtlCol="0">
                <a:spAutoFit/>
              </a:bodyPr>
              <a:lstStyle/>
              <a:p>
                <a:pPr>
                  <a:lnSpc>
                    <a:spcPct val="115000"/>
                  </a:lnSpc>
                  <a:spcAft>
                    <a:spcPts val="800"/>
                  </a:spcAft>
                  <a:buNone/>
                </a:pPr>
                <a:r>
                  <a:rPr lang="en-US" sz="2400" b="1" kern="120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W</a:t>
                </a:r>
                <a:r>
                  <a:rPr lang="en-US" sz="2400" b="1" kern="1200" baseline="-2500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2</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36" name="Straight Connector 35">
                <a:extLst>
                  <a:ext uri="{FF2B5EF4-FFF2-40B4-BE49-F238E27FC236}">
                    <a16:creationId xmlns:a16="http://schemas.microsoft.com/office/drawing/2014/main" id="{E27574C8-F1E8-8534-A08B-8E45692C3E47}"/>
                  </a:ext>
                </a:extLst>
              </p:cNvPr>
              <p:cNvCxnSpPr/>
              <p:nvPr/>
            </p:nvCxnSpPr>
            <p:spPr>
              <a:xfrm>
                <a:off x="259080" y="3280096"/>
                <a:ext cx="3396023" cy="0"/>
              </a:xfrm>
              <a:prstGeom prst="line">
                <a:avLst/>
              </a:prstGeom>
              <a:ln w="254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46761E46-D70D-6D1A-66D4-786FDBBE107D}"/>
                  </a:ext>
                </a:extLst>
              </p:cNvPr>
              <p:cNvCxnSpPr>
                <a:cxnSpLocks/>
              </p:cNvCxnSpPr>
              <p:nvPr/>
            </p:nvCxnSpPr>
            <p:spPr>
              <a:xfrm>
                <a:off x="802641" y="966774"/>
                <a:ext cx="0" cy="2369559"/>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8" name="TextBox 59">
                <a:extLst>
                  <a:ext uri="{FF2B5EF4-FFF2-40B4-BE49-F238E27FC236}">
                    <a16:creationId xmlns:a16="http://schemas.microsoft.com/office/drawing/2014/main" id="{03270A2D-9144-3010-5DD1-696CB24F785F}"/>
                  </a:ext>
                </a:extLst>
              </p:cNvPr>
              <p:cNvSpPr txBox="1"/>
              <p:nvPr/>
            </p:nvSpPr>
            <p:spPr>
              <a:xfrm>
                <a:off x="146602" y="2161684"/>
                <a:ext cx="664845" cy="675005"/>
              </a:xfrm>
              <a:prstGeom prst="rect">
                <a:avLst/>
              </a:prstGeom>
              <a:noFill/>
            </p:spPr>
            <p:txBody>
              <a:bodyPr wrap="square" rtlCol="0">
                <a:spAutoFit/>
              </a:bodyPr>
              <a:lstStyle/>
              <a:p>
                <a:pPr>
                  <a:lnSpc>
                    <a:spcPct val="115000"/>
                  </a:lnSpc>
                  <a:spcAft>
                    <a:spcPts val="800"/>
                  </a:spcAft>
                  <a:buNone/>
                </a:pPr>
                <a:r>
                  <a:rPr lang="en-US" sz="2400" b="1" kern="120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1" kern="1200" baseline="-2500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39" name="Straight Arrow Connector 38">
                <a:extLst>
                  <a:ext uri="{FF2B5EF4-FFF2-40B4-BE49-F238E27FC236}">
                    <a16:creationId xmlns:a16="http://schemas.microsoft.com/office/drawing/2014/main" id="{D78A024F-A575-8E17-421D-CBF5E16686C2}"/>
                  </a:ext>
                </a:extLst>
              </p:cNvPr>
              <p:cNvCxnSpPr>
                <a:cxnSpLocks/>
              </p:cNvCxnSpPr>
              <p:nvPr/>
            </p:nvCxnSpPr>
            <p:spPr>
              <a:xfrm flipH="1">
                <a:off x="3253706" y="1168910"/>
                <a:ext cx="26815" cy="2121025"/>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0" name="TextBox 62">
                <a:extLst>
                  <a:ext uri="{FF2B5EF4-FFF2-40B4-BE49-F238E27FC236}">
                    <a16:creationId xmlns:a16="http://schemas.microsoft.com/office/drawing/2014/main" id="{208A92BB-C4A8-CF53-331C-9AABAA3D16FC}"/>
                  </a:ext>
                </a:extLst>
              </p:cNvPr>
              <p:cNvSpPr txBox="1"/>
              <p:nvPr/>
            </p:nvSpPr>
            <p:spPr>
              <a:xfrm>
                <a:off x="3345071" y="2384912"/>
                <a:ext cx="664845" cy="675005"/>
              </a:xfrm>
              <a:prstGeom prst="rect">
                <a:avLst/>
              </a:prstGeom>
              <a:noFill/>
            </p:spPr>
            <p:txBody>
              <a:bodyPr wrap="square" rtlCol="0">
                <a:spAutoFit/>
              </a:bodyPr>
              <a:lstStyle/>
              <a:p>
                <a:pPr>
                  <a:lnSpc>
                    <a:spcPct val="115000"/>
                  </a:lnSpc>
                  <a:spcAft>
                    <a:spcPts val="800"/>
                  </a:spcAft>
                  <a:buNone/>
                </a:pPr>
                <a:r>
                  <a:rPr lang="en-US" sz="2400" b="1" kern="120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1" kern="1200" baseline="-2500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2</a:t>
                </a:r>
                <a:endParaRPr lang="en-US" sz="1200"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1" name="Rectangle 40">
                <a:extLst>
                  <a:ext uri="{FF2B5EF4-FFF2-40B4-BE49-F238E27FC236}">
                    <a16:creationId xmlns:a16="http://schemas.microsoft.com/office/drawing/2014/main" id="{D3EBFC33-168F-1320-8778-323FDB51EBAE}"/>
                  </a:ext>
                </a:extLst>
              </p:cNvPr>
              <p:cNvSpPr/>
              <p:nvPr/>
            </p:nvSpPr>
            <p:spPr>
              <a:xfrm>
                <a:off x="890904" y="536139"/>
                <a:ext cx="2088518" cy="979635"/>
              </a:xfrm>
              <a:prstGeom prst="rect">
                <a:avLst/>
              </a:prstGeom>
              <a:noFill/>
              <a:ln w="25400">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a:p>
            </p:txBody>
          </p:sp>
        </p:grpSp>
      </p:grpSp>
    </p:spTree>
    <p:extLst>
      <p:ext uri="{BB962C8B-B14F-4D97-AF65-F5344CB8AC3E}">
        <p14:creationId xmlns:p14="http://schemas.microsoft.com/office/powerpoint/2010/main" val="2112997958"/>
      </p:ext>
    </p:extLst>
  </p:cSld>
  <p:clrMapOvr>
    <a:masterClrMapping/>
  </p:clrMapOvr>
  <mc:AlternateContent xmlns:mc="http://schemas.openxmlformats.org/markup-compatibility/2006" xmlns:p14="http://schemas.microsoft.com/office/powerpoint/2010/main">
    <mc:Choice Requires="p14">
      <p:transition spd="slow" p14:dur="2000" advTm="58310"/>
    </mc:Choice>
    <mc:Fallback xmlns="">
      <p:transition spd="slow" advTm="5831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BFDF3-3DA2-3521-6EC9-C6967E5B6B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628C81-3FE2-B734-2B60-1899B0C780F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F4B2AF8-D5A5-FF89-3BAE-F4DA437EC683}"/>
                  </a:ext>
                </a:extLst>
              </p:cNvPr>
              <p:cNvSpPr>
                <a:spLocks noGrp="1"/>
              </p:cNvSpPr>
              <p:nvPr>
                <p:ph idx="1"/>
              </p:nvPr>
            </p:nvSpPr>
            <p:spPr>
              <a:xfrm>
                <a:off x="218661" y="950602"/>
                <a:ext cx="11807687" cy="497311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balances equation for a single open system II is given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𝐾𝐸</m:t>
                            </m:r>
                          </m:e>
                          <m:sub>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𝐾𝐸</m:t>
                        </m:r>
                      </m:e>
                      <m:sub>
                        <m:r>
                          <a:rPr lang="en-US" sz="2400" b="0" i="1" smtClean="0">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𝑃𝐸</m:t>
                            </m:r>
                          </m:e>
                          <m:sub>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𝑃𝐸</m:t>
                        </m:r>
                      </m:e>
                      <m:sub>
                        <m:r>
                          <a:rPr lang="en-US" sz="2400" b="0" i="1" smtClean="0">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𝑊</m:t>
                        </m:r>
                      </m:e>
                      <m:sub>
                        <m:r>
                          <a:rPr lang="en-US" sz="2400" b="0" i="1" smtClean="0">
                            <a:latin typeface="Cambria Math" panose="02040503050406030204" pitchFamily="18" charset="0"/>
                            <a:cs typeface="Times New Roman" panose="02020603050405020304" pitchFamily="18" charset="0"/>
                          </a:rPr>
                          <m:t>2</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(9.14)</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By rearranging (9.14), you can get: </a:t>
                </a:r>
              </a:p>
              <a:p>
                <a:pPr marL="0" indent="0" algn="just">
                  <a:lnSpc>
                    <a:spcPct val="160000"/>
                  </a:lnSpc>
                  <a:buNone/>
                </a:pPr>
                <a14:m>
                  <m:oMath xmlns:m="http://schemas.openxmlformats.org/officeDocument/2006/math">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𝑊</m:t>
                        </m:r>
                      </m:e>
                      <m:sub>
                        <m:r>
                          <a:rPr lang="en-US" sz="2400" b="0" i="1" smtClean="0">
                            <a:latin typeface="Cambria Math" panose="02040503050406030204" pitchFamily="18" charset="0"/>
                            <a:cs typeface="Times New Roman" panose="02020603050405020304" pitchFamily="18" charset="0"/>
                          </a:rPr>
                          <m:t>2</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(9.15)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cs typeface="Times New Roman" panose="02020603050405020304" pitchFamily="18" charset="0"/>
                    <a:sym typeface="Symbol" panose="05050102010706020507" pitchFamily="18" charset="2"/>
                  </a:rPr>
                  <a:t>H</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change in enthalpy, KE</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change in kinetic energy, PE</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change in potential energy, Q</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heat added, and W</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400" dirty="0">
                    <a:latin typeface="Times New Roman" panose="02020603050405020304" pitchFamily="18" charset="0"/>
                    <a:cs typeface="Times New Roman" panose="02020603050405020304" pitchFamily="18" charset="0"/>
                    <a:sym typeface="Symbol" panose="05050102010706020507" pitchFamily="18" charset="2"/>
                  </a:rPr>
                  <a:t> is work done by the system.</a:t>
                </a: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F4B2AF8-D5A5-FF89-3BAE-F4DA437EC683}"/>
                  </a:ext>
                </a:extLst>
              </p:cNvPr>
              <p:cNvSpPr>
                <a:spLocks noGrp="1" noRot="1" noChangeAspect="1" noMove="1" noResize="1" noEditPoints="1" noAdjustHandles="1" noChangeArrowheads="1" noChangeShapeType="1" noTextEdit="1"/>
              </p:cNvSpPr>
              <p:nvPr>
                <p:ph idx="1"/>
              </p:nvPr>
            </p:nvSpPr>
            <p:spPr>
              <a:xfrm>
                <a:off x="218661" y="950602"/>
                <a:ext cx="11807687" cy="4973116"/>
              </a:xfrm>
              <a:blipFill>
                <a:blip r:embed="rId4"/>
                <a:stretch>
                  <a:fillRect l="-826"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E962749-5DCF-4E31-EA85-E00CA868139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6D539D6-0994-E2B2-FCDE-3794D43D118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81A3269-D70E-29E7-5038-068B99F4E5C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12988601"/>
      </p:ext>
    </p:extLst>
  </p:cSld>
  <p:clrMapOvr>
    <a:masterClrMapping/>
  </p:clrMapOvr>
  <mc:AlternateContent xmlns:mc="http://schemas.openxmlformats.org/markup-compatibility/2006" xmlns:p14="http://schemas.microsoft.com/office/powerpoint/2010/main">
    <mc:Choice Requires="p14">
      <p:transition spd="slow" p14:dur="2000" advTm="52390"/>
    </mc:Choice>
    <mc:Fallback xmlns="">
      <p:transition spd="slow" advTm="5239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42B4A-58B1-6116-F831-8B17BB685A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2C982F-FF5B-6EEC-E543-DAEC9E55FB1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C9DAD3F-01F1-D018-CACF-71B74980A2AF}"/>
              </a:ext>
            </a:extLst>
          </p:cNvPr>
          <p:cNvSpPr>
            <a:spLocks noGrp="1"/>
          </p:cNvSpPr>
          <p:nvPr>
            <p:ph idx="1"/>
          </p:nvPr>
        </p:nvSpPr>
        <p:spPr>
          <a:xfrm>
            <a:off x="437321" y="950603"/>
            <a:ext cx="11290853" cy="4973116"/>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System III: </a:t>
            </a:r>
            <a:r>
              <a:rPr lang="en-US" sz="2400" dirty="0">
                <a:latin typeface="Times New Roman" panose="02020603050405020304" pitchFamily="18" charset="0"/>
                <a:cs typeface="Times New Roman" panose="02020603050405020304" pitchFamily="18" charset="0"/>
              </a:rPr>
              <a:t>The energy balances for a single open system III is depicted in </a:t>
            </a:r>
            <a:r>
              <a:rPr lang="en-US" sz="2400" b="1" dirty="0">
                <a:latin typeface="Times New Roman" panose="02020603050405020304" pitchFamily="18" charset="0"/>
                <a:cs typeface="Times New Roman" panose="02020603050405020304" pitchFamily="18" charset="0"/>
              </a:rPr>
              <a:t>Figure 9.7</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942F5F10-20E3-C39F-51F0-983DB2E4CD4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90F0701-212A-58E2-A88F-DA4BC769D9D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616BAD1-E7D8-0469-8656-82A208C643D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4" name="TextBox 23">
            <a:extLst>
              <a:ext uri="{FF2B5EF4-FFF2-40B4-BE49-F238E27FC236}">
                <a16:creationId xmlns:a16="http://schemas.microsoft.com/office/drawing/2014/main" id="{24C47E33-F974-C321-B532-2D14782A86E2}"/>
              </a:ext>
            </a:extLst>
          </p:cNvPr>
          <p:cNvSpPr txBox="1"/>
          <p:nvPr/>
        </p:nvSpPr>
        <p:spPr>
          <a:xfrm>
            <a:off x="2087217" y="5446643"/>
            <a:ext cx="769288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9.7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Energy balances for  a single open system III</a:t>
            </a:r>
          </a:p>
        </p:txBody>
      </p:sp>
      <p:grpSp>
        <p:nvGrpSpPr>
          <p:cNvPr id="25" name="Group 24">
            <a:extLst>
              <a:ext uri="{FF2B5EF4-FFF2-40B4-BE49-F238E27FC236}">
                <a16:creationId xmlns:a16="http://schemas.microsoft.com/office/drawing/2014/main" id="{FCDB1F24-3FAD-ED5C-9A3A-D1668830DCBA}"/>
              </a:ext>
            </a:extLst>
          </p:cNvPr>
          <p:cNvGrpSpPr/>
          <p:nvPr/>
        </p:nvGrpSpPr>
        <p:grpSpPr>
          <a:xfrm>
            <a:off x="2715135" y="1665524"/>
            <a:ext cx="4515484" cy="3284855"/>
            <a:chOff x="0" y="5273"/>
            <a:chExt cx="4515532" cy="3284855"/>
          </a:xfrm>
        </p:grpSpPr>
        <p:sp>
          <p:nvSpPr>
            <p:cNvPr id="26" name="TextBox 41">
              <a:extLst>
                <a:ext uri="{FF2B5EF4-FFF2-40B4-BE49-F238E27FC236}">
                  <a16:creationId xmlns:a16="http://schemas.microsoft.com/office/drawing/2014/main" id="{BFBEB7D5-1C24-2302-A3DF-F15F16594645}"/>
                </a:ext>
              </a:extLst>
            </p:cNvPr>
            <p:cNvSpPr txBox="1"/>
            <p:nvPr/>
          </p:nvSpPr>
          <p:spPr>
            <a:xfrm>
              <a:off x="1507030" y="2128243"/>
              <a:ext cx="567055" cy="490199"/>
            </a:xfrm>
            <a:prstGeom prst="rect">
              <a:avLst/>
            </a:prstGeom>
            <a:noFill/>
          </p:spPr>
          <p:txBody>
            <a:bodyPr wrap="square" rtlCol="0">
              <a:spAutoFit/>
            </a:bodyPr>
            <a:lstStyle/>
            <a:p>
              <a:pPr>
                <a:lnSpc>
                  <a:spcPct val="115000"/>
                </a:lnSpc>
                <a:spcAft>
                  <a:spcPts val="800"/>
                </a:spcAft>
                <a:buNone/>
              </a:pPr>
              <a:r>
                <a:rPr lang="en-US" sz="2400" b="1" kern="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Q</a:t>
              </a:r>
              <a:r>
                <a:rPr lang="en-US" sz="2400" b="1" baseline="-250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27" name="Group 26">
              <a:extLst>
                <a:ext uri="{FF2B5EF4-FFF2-40B4-BE49-F238E27FC236}">
                  <a16:creationId xmlns:a16="http://schemas.microsoft.com/office/drawing/2014/main" id="{1866AF21-8D52-CDBF-83D7-B0A4B81ED471}"/>
                </a:ext>
              </a:extLst>
            </p:cNvPr>
            <p:cNvGrpSpPr/>
            <p:nvPr/>
          </p:nvGrpSpPr>
          <p:grpSpPr>
            <a:xfrm>
              <a:off x="0" y="5273"/>
              <a:ext cx="4515532" cy="3284855"/>
              <a:chOff x="0" y="5273"/>
              <a:chExt cx="4515532" cy="3284855"/>
            </a:xfrm>
          </p:grpSpPr>
          <p:sp>
            <p:nvSpPr>
              <p:cNvPr id="28" name="Rectangle 27">
                <a:extLst>
                  <a:ext uri="{FF2B5EF4-FFF2-40B4-BE49-F238E27FC236}">
                    <a16:creationId xmlns:a16="http://schemas.microsoft.com/office/drawing/2014/main" id="{69B8A94A-ACBD-2C48-0AC2-E49B8D020DD1}"/>
                  </a:ext>
                </a:extLst>
              </p:cNvPr>
              <p:cNvSpPr/>
              <p:nvPr/>
            </p:nvSpPr>
            <p:spPr>
              <a:xfrm>
                <a:off x="1126197" y="682091"/>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lnSpc>
                    <a:spcPct val="115000"/>
                  </a:lnSpc>
                  <a:spcAft>
                    <a:spcPts val="800"/>
                  </a:spcAft>
                  <a:buNone/>
                </a:pPr>
                <a:r>
                  <a:rPr lang="en-US" sz="2400" b="1"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System III</a:t>
                </a:r>
                <a:endParaRPr lang="en-US" sz="1200" kern="100" dirty="0">
                  <a:effectLst/>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9" name="TextBox 32">
                    <a:extLst>
                      <a:ext uri="{FF2B5EF4-FFF2-40B4-BE49-F238E27FC236}">
                        <a16:creationId xmlns:a16="http://schemas.microsoft.com/office/drawing/2014/main" id="{7648B3AF-61C9-739C-B192-E223BC49458F}"/>
                      </a:ext>
                    </a:extLst>
                  </p:cNvPr>
                  <p:cNvSpPr txBox="1"/>
                  <p:nvPr/>
                </p:nvSpPr>
                <p:spPr>
                  <a:xfrm>
                    <a:off x="0" y="5273"/>
                    <a:ext cx="860425" cy="2087366"/>
                  </a:xfrm>
                  <a:prstGeom prst="rect">
                    <a:avLst/>
                  </a:prstGeom>
                  <a:noFill/>
                </p:spPr>
                <p:txBody>
                  <a:bodyPr wrap="square" rtlCol="0">
                    <a:spAutoFit/>
                  </a:bodyPr>
                  <a:lstStyle/>
                  <a:p>
                    <a:pPr>
                      <a:lnSpc>
                        <a:spcPct val="115000"/>
                      </a:lnSpc>
                      <a:spcAft>
                        <a:spcPts val="800"/>
                      </a:spcAft>
                      <a:buNone/>
                    </a:pPr>
                    <a14:m>
                      <m:oMath xmlns:m="http://schemas.openxmlformats.org/officeDocument/2006/math">
                        <m:sSub>
                          <m:sSubPr>
                            <m:ctrlPr>
                              <a:rPr lang="en-US" sz="2400" i="1" kern="1200" smtClean="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𝑉</m:t>
                                </m:r>
                              </m:e>
                            </m:acc>
                          </m:e>
                          <m:sub>
                            <m:r>
                              <a:rPr lang="en-US" sz="2400" b="0" i="1" kern="1200" smtClean="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2</m:t>
                            </m:r>
                          </m:sub>
                        </m:sSub>
                      </m:oMath>
                    </a14:m>
                    <a:r>
                      <a:rPr lang="en-US" sz="2400" i="1"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2400" baseline="-25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aseline="-25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29" name="TextBox 32">
                    <a:extLst>
                      <a:ext uri="{FF2B5EF4-FFF2-40B4-BE49-F238E27FC236}">
                        <a16:creationId xmlns:a16="http://schemas.microsoft.com/office/drawing/2014/main" id="{7648B3AF-61C9-739C-B192-E223BC49458F}"/>
                      </a:ext>
                    </a:extLst>
                  </p:cNvPr>
                  <p:cNvSpPr txBox="1">
                    <a:spLocks noRot="1" noChangeAspect="1" noMove="1" noResize="1" noEditPoints="1" noAdjustHandles="1" noChangeArrowheads="1" noChangeShapeType="1" noTextEdit="1"/>
                  </p:cNvSpPr>
                  <p:nvPr/>
                </p:nvSpPr>
                <p:spPr>
                  <a:xfrm>
                    <a:off x="0" y="5273"/>
                    <a:ext cx="860425" cy="2087366"/>
                  </a:xfrm>
                  <a:prstGeom prst="rect">
                    <a:avLst/>
                  </a:prstGeom>
                  <a:blipFill>
                    <a:blip r:embed="rId4"/>
                    <a:stretch>
                      <a:fillRect l="-1056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0" name="TextBox 32">
                    <a:extLst>
                      <a:ext uri="{FF2B5EF4-FFF2-40B4-BE49-F238E27FC236}">
                        <a16:creationId xmlns:a16="http://schemas.microsoft.com/office/drawing/2014/main" id="{41E85BBF-A545-A82C-5357-9BA50F178626}"/>
                      </a:ext>
                    </a:extLst>
                  </p:cNvPr>
                  <p:cNvSpPr txBox="1"/>
                  <p:nvPr/>
                </p:nvSpPr>
                <p:spPr>
                  <a:xfrm>
                    <a:off x="3655107" y="705717"/>
                    <a:ext cx="860425" cy="1715225"/>
                  </a:xfrm>
                  <a:prstGeom prst="rect">
                    <a:avLst/>
                  </a:prstGeom>
                  <a:noFill/>
                </p:spPr>
                <p:txBody>
                  <a:bodyPr wrap="square" rtlCol="0">
                    <a:noAutofit/>
                  </a:bodyPr>
                  <a:lstStyle/>
                  <a:p>
                    <a:pPr>
                      <a:lnSpc>
                        <a:spcPct val="115000"/>
                      </a:lnSpc>
                      <a:spcAft>
                        <a:spcPts val="800"/>
                      </a:spcAft>
                      <a:buNone/>
                    </a:pPr>
                    <a14:m>
                      <m:oMath xmlns:m="http://schemas.openxmlformats.org/officeDocument/2006/math">
                        <m:sSub>
                          <m:sSubPr>
                            <m:ctrlPr>
                              <a:rPr lang="en-US" sz="2400" i="1" kern="1200" smtClean="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i="1" kern="120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𝑉</m:t>
                                </m:r>
                              </m:e>
                            </m:acc>
                          </m:e>
                          <m:sub>
                            <m:r>
                              <a:rPr lang="en-US" sz="2400" b="0" i="1" kern="1200" smtClean="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3</m:t>
                            </m:r>
                          </m:sub>
                        </m:sSub>
                      </m:oMath>
                    </a14:m>
                    <a:r>
                      <a:rPr lang="en-US" sz="2400" i="1"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t>
                    </a:r>
                    <a:r>
                      <a:rPr lang="en-US" sz="2400" kern="1200" baseline="-25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aseline="-25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3</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30" name="TextBox 32">
                    <a:extLst>
                      <a:ext uri="{FF2B5EF4-FFF2-40B4-BE49-F238E27FC236}">
                        <a16:creationId xmlns:a16="http://schemas.microsoft.com/office/drawing/2014/main" id="{41E85BBF-A545-A82C-5357-9BA50F178626}"/>
                      </a:ext>
                    </a:extLst>
                  </p:cNvPr>
                  <p:cNvSpPr txBox="1">
                    <a:spLocks noRot="1" noChangeAspect="1" noMove="1" noResize="1" noEditPoints="1" noAdjustHandles="1" noChangeArrowheads="1" noChangeShapeType="1" noTextEdit="1"/>
                  </p:cNvSpPr>
                  <p:nvPr/>
                </p:nvSpPr>
                <p:spPr>
                  <a:xfrm>
                    <a:off x="3655107" y="705717"/>
                    <a:ext cx="860425" cy="1715225"/>
                  </a:xfrm>
                  <a:prstGeom prst="rect">
                    <a:avLst/>
                  </a:prstGeom>
                  <a:blipFill>
                    <a:blip r:embed="rId5"/>
                    <a:stretch>
                      <a:fillRect l="-11348"/>
                    </a:stretch>
                  </a:blipFill>
                </p:spPr>
                <p:txBody>
                  <a:bodyPr/>
                  <a:lstStyle/>
                  <a:p>
                    <a:r>
                      <a:rPr lang="en-US">
                        <a:noFill/>
                      </a:rPr>
                      <a:t> </a:t>
                    </a:r>
                  </a:p>
                </p:txBody>
              </p:sp>
            </mc:Fallback>
          </mc:AlternateContent>
          <p:cxnSp>
            <p:nvCxnSpPr>
              <p:cNvPr id="31" name="Straight Arrow Connector 30">
                <a:extLst>
                  <a:ext uri="{FF2B5EF4-FFF2-40B4-BE49-F238E27FC236}">
                    <a16:creationId xmlns:a16="http://schemas.microsoft.com/office/drawing/2014/main" id="{0409EC62-B836-3801-0B76-E938042D6706}"/>
                  </a:ext>
                </a:extLst>
              </p:cNvPr>
              <p:cNvCxnSpPr>
                <a:cxnSpLocks/>
              </p:cNvCxnSpPr>
              <p:nvPr/>
            </p:nvCxnSpPr>
            <p:spPr>
              <a:xfrm>
                <a:off x="479084" y="1109783"/>
                <a:ext cx="647113"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32" name="Straight Arrow Connector 31">
                <a:extLst>
                  <a:ext uri="{FF2B5EF4-FFF2-40B4-BE49-F238E27FC236}">
                    <a16:creationId xmlns:a16="http://schemas.microsoft.com/office/drawing/2014/main" id="{358AE9D3-5F34-7047-8EF8-2182F28B66F6}"/>
                  </a:ext>
                </a:extLst>
              </p:cNvPr>
              <p:cNvCxnSpPr>
                <a:cxnSpLocks/>
              </p:cNvCxnSpPr>
              <p:nvPr/>
            </p:nvCxnSpPr>
            <p:spPr>
              <a:xfrm>
                <a:off x="2775098" y="763029"/>
                <a:ext cx="867258"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33" name="Straight Arrow Connector 32">
                <a:extLst>
                  <a:ext uri="{FF2B5EF4-FFF2-40B4-BE49-F238E27FC236}">
                    <a16:creationId xmlns:a16="http://schemas.microsoft.com/office/drawing/2014/main" id="{F79C7783-5DE0-7AF4-BA02-2CAFF5EF1761}"/>
                  </a:ext>
                </a:extLst>
              </p:cNvPr>
              <p:cNvCxnSpPr>
                <a:cxnSpLocks/>
              </p:cNvCxnSpPr>
              <p:nvPr/>
            </p:nvCxnSpPr>
            <p:spPr>
              <a:xfrm flipH="1" flipV="1">
                <a:off x="1815555" y="1257424"/>
                <a:ext cx="0" cy="516679"/>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65BF91C8-6F94-CD26-2484-B88C3A4A99A9}"/>
                  </a:ext>
                </a:extLst>
              </p:cNvPr>
              <p:cNvCxnSpPr>
                <a:cxnSpLocks/>
              </p:cNvCxnSpPr>
              <p:nvPr/>
            </p:nvCxnSpPr>
            <p:spPr>
              <a:xfrm flipH="1" flipV="1">
                <a:off x="1935408" y="165412"/>
                <a:ext cx="0" cy="516679"/>
              </a:xfrm>
              <a:prstGeom prst="straightConnector1">
                <a:avLst/>
              </a:prstGeom>
              <a:ln w="254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47">
                <a:extLst>
                  <a:ext uri="{FF2B5EF4-FFF2-40B4-BE49-F238E27FC236}">
                    <a16:creationId xmlns:a16="http://schemas.microsoft.com/office/drawing/2014/main" id="{A5E8DE6A-1601-2545-086E-4F421C73D140}"/>
                  </a:ext>
                </a:extLst>
              </p:cNvPr>
              <p:cNvSpPr txBox="1"/>
              <p:nvPr/>
            </p:nvSpPr>
            <p:spPr>
              <a:xfrm>
                <a:off x="2056685" y="5274"/>
                <a:ext cx="687705" cy="490199"/>
              </a:xfrm>
              <a:prstGeom prst="rect">
                <a:avLst/>
              </a:prstGeom>
              <a:noFill/>
            </p:spPr>
            <p:txBody>
              <a:bodyPr wrap="square" rtlCol="0">
                <a:spAutoFit/>
              </a:bodyPr>
              <a:lstStyle/>
              <a:p>
                <a:pPr>
                  <a:lnSpc>
                    <a:spcPct val="115000"/>
                  </a:lnSpc>
                  <a:spcAft>
                    <a:spcPts val="800"/>
                  </a:spcAft>
                  <a:buNone/>
                </a:pPr>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W</a:t>
                </a:r>
                <a:r>
                  <a:rPr lang="en-US" sz="2400" b="1"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3</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36" name="Straight Connector 35">
                <a:extLst>
                  <a:ext uri="{FF2B5EF4-FFF2-40B4-BE49-F238E27FC236}">
                    <a16:creationId xmlns:a16="http://schemas.microsoft.com/office/drawing/2014/main" id="{58C683B4-AAF8-7089-7FF7-C4950ADA79AD}"/>
                  </a:ext>
                </a:extLst>
              </p:cNvPr>
              <p:cNvCxnSpPr/>
              <p:nvPr/>
            </p:nvCxnSpPr>
            <p:spPr>
              <a:xfrm>
                <a:off x="259080" y="3280096"/>
                <a:ext cx="3396023" cy="0"/>
              </a:xfrm>
              <a:prstGeom prst="line">
                <a:avLst/>
              </a:prstGeom>
              <a:ln w="254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563E8CA0-3906-7043-8BED-B7DB2E4ECF67}"/>
                  </a:ext>
                </a:extLst>
              </p:cNvPr>
              <p:cNvCxnSpPr/>
              <p:nvPr/>
            </p:nvCxnSpPr>
            <p:spPr>
              <a:xfrm>
                <a:off x="702355" y="1109783"/>
                <a:ext cx="0" cy="2180345"/>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8" name="TextBox 59">
                <a:extLst>
                  <a:ext uri="{FF2B5EF4-FFF2-40B4-BE49-F238E27FC236}">
                    <a16:creationId xmlns:a16="http://schemas.microsoft.com/office/drawing/2014/main" id="{83AF8939-CE22-3E3C-E067-7C484235B1D8}"/>
                  </a:ext>
                </a:extLst>
              </p:cNvPr>
              <p:cNvSpPr txBox="1"/>
              <p:nvPr/>
            </p:nvSpPr>
            <p:spPr>
              <a:xfrm>
                <a:off x="146602" y="2161684"/>
                <a:ext cx="664845" cy="490199"/>
              </a:xfrm>
              <a:prstGeom prst="rect">
                <a:avLst/>
              </a:prstGeom>
              <a:noFill/>
            </p:spPr>
            <p:txBody>
              <a:bodyPr wrap="square" rtlCol="0">
                <a:spAutoFit/>
              </a:bodyPr>
              <a:lstStyle/>
              <a:p>
                <a:pPr>
                  <a:lnSpc>
                    <a:spcPct val="115000"/>
                  </a:lnSpc>
                  <a:spcAft>
                    <a:spcPts val="800"/>
                  </a:spcAft>
                  <a:buNone/>
                </a:pPr>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2</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39" name="Straight Arrow Connector 38">
                <a:extLst>
                  <a:ext uri="{FF2B5EF4-FFF2-40B4-BE49-F238E27FC236}">
                    <a16:creationId xmlns:a16="http://schemas.microsoft.com/office/drawing/2014/main" id="{1160BDFA-3F6B-B0BB-E34B-B711E03CF612}"/>
                  </a:ext>
                </a:extLst>
              </p:cNvPr>
              <p:cNvCxnSpPr>
                <a:cxnSpLocks/>
              </p:cNvCxnSpPr>
              <p:nvPr/>
            </p:nvCxnSpPr>
            <p:spPr>
              <a:xfrm flipH="1">
                <a:off x="3253706" y="763029"/>
                <a:ext cx="39094" cy="2526906"/>
              </a:xfrm>
              <a:prstGeom prst="straightConnector1">
                <a:avLst/>
              </a:prstGeom>
              <a:ln w="127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0" name="TextBox 62">
                <a:extLst>
                  <a:ext uri="{FF2B5EF4-FFF2-40B4-BE49-F238E27FC236}">
                    <a16:creationId xmlns:a16="http://schemas.microsoft.com/office/drawing/2014/main" id="{76EC7614-4642-6288-A754-C0C3794A5FEA}"/>
                  </a:ext>
                </a:extLst>
              </p:cNvPr>
              <p:cNvSpPr txBox="1"/>
              <p:nvPr/>
            </p:nvSpPr>
            <p:spPr>
              <a:xfrm>
                <a:off x="3345071" y="2384912"/>
                <a:ext cx="664845" cy="490199"/>
              </a:xfrm>
              <a:prstGeom prst="rect">
                <a:avLst/>
              </a:prstGeom>
              <a:noFill/>
            </p:spPr>
            <p:txBody>
              <a:bodyPr wrap="square" rtlCol="0">
                <a:spAutoFit/>
              </a:bodyPr>
              <a:lstStyle/>
              <a:p>
                <a:pPr>
                  <a:lnSpc>
                    <a:spcPct val="115000"/>
                  </a:lnSpc>
                  <a:spcAft>
                    <a:spcPts val="800"/>
                  </a:spcAft>
                  <a:buNone/>
                </a:pPr>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3</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1" name="Rectangle 40">
                <a:extLst>
                  <a:ext uri="{FF2B5EF4-FFF2-40B4-BE49-F238E27FC236}">
                    <a16:creationId xmlns:a16="http://schemas.microsoft.com/office/drawing/2014/main" id="{FC48BF08-EF97-A1E1-70B7-1490F605AC46}"/>
                  </a:ext>
                </a:extLst>
              </p:cNvPr>
              <p:cNvSpPr/>
              <p:nvPr/>
            </p:nvSpPr>
            <p:spPr>
              <a:xfrm>
                <a:off x="860423" y="567171"/>
                <a:ext cx="2088518" cy="979635"/>
              </a:xfrm>
              <a:prstGeom prst="rect">
                <a:avLst/>
              </a:prstGeom>
              <a:noFill/>
              <a:ln w="25400">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a:p>
            </p:txBody>
          </p:sp>
        </p:grpSp>
      </p:grpSp>
    </p:spTree>
    <p:extLst>
      <p:ext uri="{BB962C8B-B14F-4D97-AF65-F5344CB8AC3E}">
        <p14:creationId xmlns:p14="http://schemas.microsoft.com/office/powerpoint/2010/main" val="1400607640"/>
      </p:ext>
    </p:extLst>
  </p:cSld>
  <p:clrMapOvr>
    <a:masterClrMapping/>
  </p:clrMapOvr>
  <mc:AlternateContent xmlns:mc="http://schemas.openxmlformats.org/markup-compatibility/2006" xmlns:p14="http://schemas.microsoft.com/office/powerpoint/2010/main">
    <mc:Choice Requires="p14">
      <p:transition spd="slow" p14:dur="2000" advTm="73258"/>
    </mc:Choice>
    <mc:Fallback xmlns="">
      <p:transition spd="slow" advTm="7325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EF84A-9E16-7CB1-1F1F-2235ABEA9A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A6D1A4-6F30-709D-A4F5-18A20CF5C90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EBA5307-7996-5C59-32DE-1BBF7F05766E}"/>
                  </a:ext>
                </a:extLst>
              </p:cNvPr>
              <p:cNvSpPr>
                <a:spLocks noGrp="1"/>
              </p:cNvSpPr>
              <p:nvPr>
                <p:ph idx="1"/>
              </p:nvPr>
            </p:nvSpPr>
            <p:spPr>
              <a:xfrm>
                <a:off x="218661" y="904462"/>
                <a:ext cx="11807687" cy="501925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balances equation for a single open system (III) is given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𝐾𝐸</m:t>
                            </m:r>
                          </m:e>
                          <m:sub>
                            <m:r>
                              <a:rPr lang="en-US" sz="2400" b="0" i="1" smtClean="0">
                                <a:latin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𝐾𝐸</m:t>
                        </m:r>
                      </m:e>
                      <m:sub>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𝑃𝐸</m:t>
                            </m:r>
                          </m:e>
                          <m:sub>
                            <m:r>
                              <a:rPr lang="en-US" sz="2400" b="0" i="1" smtClean="0">
                                <a:latin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𝑃𝐸</m:t>
                        </m:r>
                      </m:e>
                      <m:sub>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b="0" i="1" smtClean="0">
                            <a:latin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𝑊</m:t>
                        </m:r>
                      </m:e>
                      <m:sub>
                        <m:r>
                          <a:rPr lang="en-US" sz="2400" b="0" i="1" smtClean="0">
                            <a:latin typeface="Cambria Math" panose="02040503050406030204" pitchFamily="18" charset="0"/>
                            <a:cs typeface="Times New Roman" panose="02020603050405020304" pitchFamily="18" charset="0"/>
                          </a:rPr>
                          <m:t>3</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(9.16)</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By rearranging (9.16), the energy balance equation for system III can be written as:</a:t>
                </a:r>
              </a:p>
              <a:p>
                <a:pPr marL="0" indent="0" algn="just">
                  <a:lnSpc>
                    <a:spcPct val="160000"/>
                  </a:lnSpc>
                  <a:buNone/>
                </a:pPr>
                <a14:m>
                  <m:oMath xmlns:m="http://schemas.openxmlformats.org/officeDocument/2006/math">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b="0" i="1" smtClean="0">
                            <a:latin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𝑊</m:t>
                        </m:r>
                      </m:e>
                      <m:sub>
                        <m:r>
                          <a:rPr lang="en-US" sz="2400" b="0" i="1" smtClean="0">
                            <a:latin typeface="Cambria Math" panose="02040503050406030204" pitchFamily="18" charset="0"/>
                            <a:cs typeface="Times New Roman" panose="02020603050405020304" pitchFamily="18" charset="0"/>
                          </a:rPr>
                          <m:t>3</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(9.17)</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cs typeface="Times New Roman" panose="02020603050405020304" pitchFamily="18" charset="0"/>
                    <a:sym typeface="Symbol" panose="05050102010706020507" pitchFamily="18" charset="2"/>
                  </a:rPr>
                  <a:t>H</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3</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change in enthalpy, KE</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3</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change in kinetic energy, PE</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3</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change in potential energy, Q</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3</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heat added, and W</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3</a:t>
                </a:r>
                <a:r>
                  <a:rPr lang="en-US" sz="2400" dirty="0">
                    <a:latin typeface="Times New Roman" panose="02020603050405020304" pitchFamily="18" charset="0"/>
                    <a:cs typeface="Times New Roman" panose="02020603050405020304" pitchFamily="18" charset="0"/>
                    <a:sym typeface="Symbol" panose="05050102010706020507" pitchFamily="18" charset="2"/>
                  </a:rPr>
                  <a:t> is work done by  the system.</a:t>
                </a: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EBA5307-7996-5C59-32DE-1BBF7F05766E}"/>
                  </a:ext>
                </a:extLst>
              </p:cNvPr>
              <p:cNvSpPr>
                <a:spLocks noGrp="1" noRot="1" noChangeAspect="1" noMove="1" noResize="1" noEditPoints="1" noAdjustHandles="1" noChangeArrowheads="1" noChangeShapeType="1" noTextEdit="1"/>
              </p:cNvSpPr>
              <p:nvPr>
                <p:ph idx="1"/>
              </p:nvPr>
            </p:nvSpPr>
            <p:spPr>
              <a:xfrm>
                <a:off x="218661" y="904462"/>
                <a:ext cx="11807687" cy="5019256"/>
              </a:xfrm>
              <a:blipFill>
                <a:blip r:embed="rId4"/>
                <a:stretch>
                  <a:fillRect l="-826"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373B067-5D88-E255-A577-3BAE060915A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845F7B4-830B-12CA-9950-875AED15C2F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9F2B6E4-8ED6-753F-5A5D-08A39ABC4E1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33942640"/>
      </p:ext>
    </p:extLst>
  </p:cSld>
  <p:clrMapOvr>
    <a:masterClrMapping/>
  </p:clrMapOvr>
  <mc:AlternateContent xmlns:mc="http://schemas.openxmlformats.org/markup-compatibility/2006" xmlns:p14="http://schemas.microsoft.com/office/powerpoint/2010/main">
    <mc:Choice Requires="p14">
      <p:transition spd="slow" p14:dur="2000" advTm="64280"/>
    </mc:Choice>
    <mc:Fallback xmlns="">
      <p:transition spd="slow" advTm="6428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D6403-1EDB-6872-ABE2-831D17AC3A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1F5951-5A26-2B36-B174-E9C53F4C17B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Activity 9.2</a:t>
            </a:r>
          </a:p>
        </p:txBody>
      </p:sp>
      <p:sp>
        <p:nvSpPr>
          <p:cNvPr id="3" name="Content Placeholder 2">
            <a:extLst>
              <a:ext uri="{FF2B5EF4-FFF2-40B4-BE49-F238E27FC236}">
                <a16:creationId xmlns:a16="http://schemas.microsoft.com/office/drawing/2014/main" id="{12CFF308-5B96-D3CF-7A68-E81AA140187B}"/>
              </a:ext>
            </a:extLst>
          </p:cNvPr>
          <p:cNvSpPr>
            <a:spLocks noGrp="1"/>
          </p:cNvSpPr>
          <p:nvPr>
            <p:ph idx="1"/>
          </p:nvPr>
        </p:nvSpPr>
        <p:spPr>
          <a:xfrm>
            <a:off x="437321" y="950603"/>
            <a:ext cx="11290853" cy="4973116"/>
          </a:xfrm>
        </p:spPr>
        <p:txBody>
          <a:bodyPr>
            <a:normAutofit/>
          </a:bodyPr>
          <a:lstStyle/>
          <a:p>
            <a:pPr marL="0" indent="0" algn="just">
              <a:lnSpc>
                <a:spcPct val="150000"/>
              </a:lnSpc>
              <a:buNone/>
            </a:pPr>
            <a:r>
              <a:rPr lang="en-US" sz="2400" dirty="0">
                <a:solidFill>
                  <a:srgbClr val="0070C0"/>
                </a:solidFill>
                <a:latin typeface="Times New Roman" panose="02020603050405020304" pitchFamily="18" charset="0"/>
                <a:cs typeface="Times New Roman" panose="02020603050405020304" pitchFamily="18" charset="0"/>
              </a:rPr>
              <a:t> </a:t>
            </a:r>
            <a:r>
              <a:rPr lang="en-US" sz="2400" b="1" dirty="0">
                <a:solidFill>
                  <a:srgbClr val="0070C0"/>
                </a:solidFill>
                <a:latin typeface="Times New Roman" panose="02020603050405020304" pitchFamily="18" charset="0"/>
                <a:cs typeface="Times New Roman" panose="02020603050405020304" pitchFamily="18" charset="0"/>
              </a:rPr>
              <a:t>1. </a:t>
            </a:r>
            <a:r>
              <a:rPr lang="en-US" sz="2400" dirty="0">
                <a:solidFill>
                  <a:srgbClr val="0070C0"/>
                </a:solidFill>
                <a:latin typeface="Times New Roman" pitchFamily="18" charset="0"/>
                <a:cs typeface="Times New Roman" pitchFamily="18" charset="0"/>
              </a:rPr>
              <a:t>Water is supplied to a heater through the pipe at an inlet flow rate of 0.05m</a:t>
            </a:r>
            <a:r>
              <a:rPr lang="en-US" sz="2400" baseline="30000" dirty="0">
                <a:solidFill>
                  <a:srgbClr val="0070C0"/>
                </a:solidFill>
                <a:latin typeface="Times New Roman" pitchFamily="18" charset="0"/>
                <a:cs typeface="Times New Roman" pitchFamily="18" charset="0"/>
              </a:rPr>
              <a:t>3</a:t>
            </a:r>
            <a:r>
              <a:rPr lang="en-US" sz="2400" dirty="0">
                <a:solidFill>
                  <a:srgbClr val="0070C0"/>
                </a:solidFill>
                <a:latin typeface="Times New Roman" pitchFamily="18" charset="0"/>
                <a:cs typeface="Times New Roman" pitchFamily="18" charset="0"/>
              </a:rPr>
              <a:t>/s. The outlet flow rate of the water is 0.05m</a:t>
            </a:r>
            <a:r>
              <a:rPr lang="en-US" sz="2400" baseline="30000" dirty="0">
                <a:solidFill>
                  <a:srgbClr val="0070C0"/>
                </a:solidFill>
                <a:latin typeface="Times New Roman" pitchFamily="18" charset="0"/>
                <a:cs typeface="Times New Roman" pitchFamily="18" charset="0"/>
              </a:rPr>
              <a:t>3</a:t>
            </a:r>
            <a:r>
              <a:rPr lang="en-US" sz="2400" dirty="0">
                <a:solidFill>
                  <a:srgbClr val="0070C0"/>
                </a:solidFill>
                <a:latin typeface="Times New Roman" pitchFamily="18" charset="0"/>
                <a:cs typeface="Times New Roman" pitchFamily="18" charset="0"/>
              </a:rPr>
              <a:t>/s at the height of 3.5m below the inlet stream. External heat energy is supplied to the system at a rate of 60kJ/s to increase the temperature of water. If the internal diameter of the pipe is 0.2m, what will be the rate of change in enthalpy of the system?</a:t>
            </a:r>
          </a:p>
          <a:p>
            <a:pPr marL="0" indent="0" algn="just">
              <a:lnSpc>
                <a:spcPct val="160000"/>
              </a:lnSpc>
              <a:buNone/>
            </a:pPr>
            <a:endParaRPr lang="en-US" sz="2400" dirty="0">
              <a:latin typeface="Times New Roman" pitchFamily="18" charset="0"/>
              <a:cs typeface="Times New Roman" pitchFamily="18" charset="0"/>
            </a:endParaRPr>
          </a:p>
        </p:txBody>
      </p:sp>
      <p:cxnSp>
        <p:nvCxnSpPr>
          <p:cNvPr id="4" name="Straight Connector 3">
            <a:extLst>
              <a:ext uri="{FF2B5EF4-FFF2-40B4-BE49-F238E27FC236}">
                <a16:creationId xmlns:a16="http://schemas.microsoft.com/office/drawing/2014/main" id="{864514F1-A6F6-8DDD-A566-5795B6FB8B2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7C27010-8C34-D603-F370-D1C90745E9D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214DE10-2DEC-84FB-A45E-AEC6F6ACD1D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59176310"/>
      </p:ext>
    </p:extLst>
  </p:cSld>
  <p:clrMapOvr>
    <a:masterClrMapping/>
  </p:clrMapOvr>
  <mc:AlternateContent xmlns:mc="http://schemas.openxmlformats.org/markup-compatibility/2006" xmlns:p14="http://schemas.microsoft.com/office/powerpoint/2010/main">
    <mc:Choice Requires="p14">
      <p:transition spd="slow" p14:dur="2000" advTm="47574"/>
    </mc:Choice>
    <mc:Fallback xmlns="">
      <p:transition spd="slow" advTm="4757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83210-AE3B-0C3A-ACFD-F0E1817BD9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677A0D-EAD3-4830-7C16-C864AD90DDB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B11A229-BBF1-F86A-A6A4-DE3CBDB13739}"/>
              </a:ext>
            </a:extLst>
          </p:cNvPr>
          <p:cNvSpPr>
            <a:spLocks noGrp="1"/>
          </p:cNvSpPr>
          <p:nvPr>
            <p:ph idx="1"/>
          </p:nvPr>
        </p:nvSpPr>
        <p:spPr>
          <a:xfrm>
            <a:off x="258416" y="904463"/>
            <a:ext cx="11738113" cy="5019255"/>
          </a:xfrm>
        </p:spPr>
        <p:txBody>
          <a:bodyPr>
            <a:noAutofit/>
          </a:bodyPr>
          <a:lstStyle/>
          <a:p>
            <a:pPr algn="just">
              <a:lnSpc>
                <a:spcPct val="150000"/>
              </a:lnSpc>
              <a:buNone/>
            </a:pPr>
            <a:r>
              <a:rPr lang="en-US" sz="2400" b="1" dirty="0">
                <a:solidFill>
                  <a:srgbClr val="0070C0"/>
                </a:solidFill>
                <a:latin typeface="Times New Roman" pitchFamily="18" charset="0"/>
                <a:cs typeface="Times New Roman" pitchFamily="18" charset="0"/>
              </a:rPr>
              <a:t>2. </a:t>
            </a:r>
            <a:r>
              <a:rPr lang="en-US" sz="2400" dirty="0">
                <a:solidFill>
                  <a:srgbClr val="0070C0"/>
                </a:solidFill>
                <a:latin typeface="Times New Roman" pitchFamily="18" charset="0"/>
                <a:cs typeface="Times New Roman" pitchFamily="18" charset="0"/>
              </a:rPr>
              <a:t>For an edible oil refining industry, the hot oil with a volumetric flow rate of 500L/h is cooled at the cooler collect the required product refined oil. Water is used as a coolant. The hot oil has an inlet temperature of 85</a:t>
            </a:r>
            <a:r>
              <a:rPr lang="en-US" sz="2400" baseline="30000" dirty="0">
                <a:solidFill>
                  <a:srgbClr val="0070C0"/>
                </a:solidFill>
                <a:latin typeface="Times New Roman" pitchFamily="18" charset="0"/>
                <a:cs typeface="Times New Roman" pitchFamily="18" charset="0"/>
              </a:rPr>
              <a:t>o</a:t>
            </a:r>
            <a:r>
              <a:rPr lang="en-US" sz="2400" dirty="0">
                <a:solidFill>
                  <a:srgbClr val="0070C0"/>
                </a:solidFill>
                <a:latin typeface="Times New Roman" pitchFamily="18" charset="0"/>
                <a:cs typeface="Times New Roman" pitchFamily="18" charset="0"/>
              </a:rPr>
              <a:t>C and the outlet temperature is 30</a:t>
            </a:r>
            <a:r>
              <a:rPr lang="en-US" sz="2400" baseline="30000" dirty="0">
                <a:solidFill>
                  <a:srgbClr val="0070C0"/>
                </a:solidFill>
                <a:latin typeface="Times New Roman" pitchFamily="18" charset="0"/>
                <a:cs typeface="Times New Roman" pitchFamily="18" charset="0"/>
              </a:rPr>
              <a:t>o</a:t>
            </a:r>
            <a:r>
              <a:rPr lang="en-US" sz="2400" dirty="0">
                <a:solidFill>
                  <a:srgbClr val="0070C0"/>
                </a:solidFill>
                <a:latin typeface="Times New Roman" pitchFamily="18" charset="0"/>
                <a:cs typeface="Times New Roman" pitchFamily="18" charset="0"/>
              </a:rPr>
              <a:t>C. However, the inlet temperature of water is 25</a:t>
            </a:r>
            <a:r>
              <a:rPr lang="en-US" sz="2400" baseline="30000" dirty="0">
                <a:solidFill>
                  <a:srgbClr val="0070C0"/>
                </a:solidFill>
                <a:latin typeface="Times New Roman" pitchFamily="18" charset="0"/>
                <a:cs typeface="Times New Roman" pitchFamily="18" charset="0"/>
              </a:rPr>
              <a:t>o</a:t>
            </a:r>
            <a:r>
              <a:rPr lang="en-US" sz="2400" dirty="0">
                <a:solidFill>
                  <a:srgbClr val="0070C0"/>
                </a:solidFill>
                <a:latin typeface="Times New Roman" pitchFamily="18" charset="0"/>
                <a:cs typeface="Times New Roman" pitchFamily="18" charset="0"/>
              </a:rPr>
              <a:t>C with a volumetric flow rate of 360L/h. Assume that there is no heat loss due to the material resistance. The density of water and density of oil are 0.9 kg/L and 1.0 kg/L, respectively. The specific heats of oil and water at the given temperature ranges are 1.5kJ/</a:t>
            </a:r>
            <a:r>
              <a:rPr lang="en-US" sz="2400" dirty="0" err="1">
                <a:solidFill>
                  <a:srgbClr val="0070C0"/>
                </a:solidFill>
                <a:latin typeface="Times New Roman" pitchFamily="18" charset="0"/>
                <a:cs typeface="Times New Roman" pitchFamily="18" charset="0"/>
              </a:rPr>
              <a:t>kg.</a:t>
            </a:r>
            <a:r>
              <a:rPr lang="en-US" sz="2400" baseline="30000" dirty="0" err="1">
                <a:solidFill>
                  <a:srgbClr val="0070C0"/>
                </a:solidFill>
                <a:latin typeface="Times New Roman" pitchFamily="18" charset="0"/>
                <a:cs typeface="Times New Roman" pitchFamily="18" charset="0"/>
              </a:rPr>
              <a:t>o</a:t>
            </a:r>
            <a:r>
              <a:rPr lang="en-US" sz="2400" dirty="0" err="1">
                <a:solidFill>
                  <a:srgbClr val="0070C0"/>
                </a:solidFill>
                <a:latin typeface="Times New Roman" pitchFamily="18" charset="0"/>
                <a:cs typeface="Times New Roman" pitchFamily="18" charset="0"/>
              </a:rPr>
              <a:t>C</a:t>
            </a:r>
            <a:r>
              <a:rPr lang="en-US" sz="2400" dirty="0">
                <a:solidFill>
                  <a:srgbClr val="0070C0"/>
                </a:solidFill>
                <a:latin typeface="Times New Roman" pitchFamily="18" charset="0"/>
                <a:cs typeface="Times New Roman" pitchFamily="18" charset="0"/>
              </a:rPr>
              <a:t> and 4.18kJ/</a:t>
            </a:r>
            <a:r>
              <a:rPr lang="en-US" sz="2400" dirty="0" err="1">
                <a:solidFill>
                  <a:srgbClr val="0070C0"/>
                </a:solidFill>
                <a:latin typeface="Times New Roman" pitchFamily="18" charset="0"/>
                <a:cs typeface="Times New Roman" pitchFamily="18" charset="0"/>
              </a:rPr>
              <a:t>kg.</a:t>
            </a:r>
            <a:r>
              <a:rPr lang="en-US" sz="2400" baseline="30000" dirty="0" err="1">
                <a:solidFill>
                  <a:srgbClr val="0070C0"/>
                </a:solidFill>
                <a:latin typeface="Times New Roman" pitchFamily="18" charset="0"/>
                <a:cs typeface="Times New Roman" pitchFamily="18" charset="0"/>
              </a:rPr>
              <a:t>o</a:t>
            </a:r>
            <a:r>
              <a:rPr lang="en-US" sz="2400" dirty="0" err="1">
                <a:solidFill>
                  <a:srgbClr val="0070C0"/>
                </a:solidFill>
                <a:latin typeface="Times New Roman" pitchFamily="18" charset="0"/>
                <a:cs typeface="Times New Roman" pitchFamily="18" charset="0"/>
              </a:rPr>
              <a:t>C</a:t>
            </a:r>
            <a:r>
              <a:rPr lang="en-US" sz="2400" dirty="0">
                <a:solidFill>
                  <a:srgbClr val="0070C0"/>
                </a:solidFill>
                <a:latin typeface="Times New Roman" pitchFamily="18" charset="0"/>
                <a:cs typeface="Times New Roman" pitchFamily="18" charset="0"/>
              </a:rPr>
              <a:t>, respectively. Based on the given data, determine:(a) the outlet temperature of water, and (b) heat gained by water.</a:t>
            </a:r>
          </a:p>
          <a:p>
            <a:pPr algn="just">
              <a:lnSpc>
                <a:spcPct val="150000"/>
              </a:lnSpc>
              <a:buNone/>
            </a:pPr>
            <a:endParaRPr lang="en-US" sz="2400" dirty="0">
              <a:latin typeface="Times New Roman" pitchFamily="18" charset="0"/>
              <a:cs typeface="Times New Roman" pitchFamily="18" charset="0"/>
            </a:endParaRPr>
          </a:p>
          <a:p>
            <a:pPr marL="0" indent="0" algn="just">
              <a:lnSpc>
                <a:spcPct val="150000"/>
              </a:lnSpc>
              <a:buNone/>
            </a:pPr>
            <a:endParaRPr lang="en-US" sz="2400" dirty="0">
              <a:latin typeface="Times New Roman" pitchFamily="18" charset="0"/>
              <a:cs typeface="Times New Roman" pitchFamily="18" charset="0"/>
            </a:endParaRPr>
          </a:p>
        </p:txBody>
      </p:sp>
      <p:cxnSp>
        <p:nvCxnSpPr>
          <p:cNvPr id="4" name="Straight Connector 3">
            <a:extLst>
              <a:ext uri="{FF2B5EF4-FFF2-40B4-BE49-F238E27FC236}">
                <a16:creationId xmlns:a16="http://schemas.microsoft.com/office/drawing/2014/main" id="{201F74F5-2E6A-FF60-2AC7-21B18981BF2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BE3E305-4747-7E3F-EF17-34F815E64D6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7B440AC-E402-D54B-1CAA-867017AEB63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80529960"/>
      </p:ext>
    </p:extLst>
  </p:cSld>
  <p:clrMapOvr>
    <a:masterClrMapping/>
  </p:clrMapOvr>
  <mc:AlternateContent xmlns:mc="http://schemas.openxmlformats.org/markup-compatibility/2006" xmlns:p14="http://schemas.microsoft.com/office/powerpoint/2010/main">
    <mc:Choice Requires="p14">
      <p:transition spd="slow" p14:dur="2000" advTm="86201"/>
    </mc:Choice>
    <mc:Fallback xmlns="">
      <p:transition spd="slow" advTm="8620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CDBAB-C333-9BA6-9210-D431AAD9F1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E063BC-9378-33AA-B44B-CABE49F2E44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5626E6E-1C2D-98D7-D21A-87FA4C50073C}"/>
              </a:ext>
            </a:extLst>
          </p:cNvPr>
          <p:cNvSpPr>
            <a:spLocks noGrp="1"/>
          </p:cNvSpPr>
          <p:nvPr>
            <p:ph idx="1"/>
          </p:nvPr>
        </p:nvSpPr>
        <p:spPr>
          <a:xfrm>
            <a:off x="357809" y="950603"/>
            <a:ext cx="11628782" cy="4973115"/>
          </a:xfrm>
        </p:spPr>
        <p:txBody>
          <a:bodyPr>
            <a:normAutofit/>
          </a:bodyPr>
          <a:lstStyle/>
          <a:p>
            <a:pPr marL="0" lvl="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3</a:t>
            </a:r>
            <a:r>
              <a:rPr lang="en-US" sz="2400" dirty="0">
                <a:solidFill>
                  <a:srgbClr val="0070C0"/>
                </a:solidFill>
                <a:latin typeface="Times New Roman" panose="02020603050405020304" pitchFamily="18" charset="0"/>
                <a:cs typeface="Times New Roman" panose="02020603050405020304" pitchFamily="18" charset="0"/>
              </a:rPr>
              <a:t>. Water flows through  pipes to multiple systems which consist of three  single systems in series. Water enters to the first system at temperature of 25</a:t>
            </a:r>
            <a:r>
              <a:rPr lang="en-US" sz="2400" baseline="30000" dirty="0">
                <a:solidFill>
                  <a:srgbClr val="0070C0"/>
                </a:solidFill>
                <a:latin typeface="Times New Roman" panose="02020603050405020304" pitchFamily="18" charset="0"/>
                <a:cs typeface="Times New Roman" panose="02020603050405020304" pitchFamily="18" charset="0"/>
              </a:rPr>
              <a:t>o</a:t>
            </a:r>
            <a:r>
              <a:rPr lang="en-US" sz="2400" dirty="0">
                <a:solidFill>
                  <a:srgbClr val="0070C0"/>
                </a:solidFill>
                <a:latin typeface="Times New Roman" panose="02020603050405020304" pitchFamily="18" charset="0"/>
                <a:cs typeface="Times New Roman" panose="02020603050405020304" pitchFamily="18" charset="0"/>
              </a:rPr>
              <a:t>C with a flow rate of 10kg/s for preheating of industrial application. The heat added rates to system (I), system(II) and system (III) are 750kJ/s, 980kJ/s and 1, 200kJ/s, respectively. The inlet and outlet flow of water for each system is at the same position. Water flows at constant volumetric flow rate, and the diameters of pipes is </a:t>
            </a:r>
            <a:r>
              <a:rPr lang="en-US" sz="2400" dirty="0" err="1">
                <a:solidFill>
                  <a:srgbClr val="0070C0"/>
                </a:solidFill>
                <a:latin typeface="Times New Roman" panose="02020603050405020304" pitchFamily="18" charset="0"/>
                <a:cs typeface="Times New Roman" panose="02020603050405020304" pitchFamily="18" charset="0"/>
              </a:rPr>
              <a:t>constant.The</a:t>
            </a:r>
            <a:r>
              <a:rPr lang="en-US" sz="2400" dirty="0">
                <a:solidFill>
                  <a:srgbClr val="0070C0"/>
                </a:solidFill>
                <a:latin typeface="Times New Roman" panose="02020603050405020304" pitchFamily="18" charset="0"/>
                <a:cs typeface="Times New Roman" panose="02020603050405020304" pitchFamily="18" charset="0"/>
              </a:rPr>
              <a:t> specific heat capacity of water is 4.18kJ/</a:t>
            </a:r>
            <a:r>
              <a:rPr lang="en-US" sz="2400" dirty="0" err="1">
                <a:solidFill>
                  <a:srgbClr val="0070C0"/>
                </a:solidFill>
                <a:latin typeface="Times New Roman" panose="02020603050405020304" pitchFamily="18" charset="0"/>
                <a:cs typeface="Times New Roman" panose="02020603050405020304" pitchFamily="18" charset="0"/>
              </a:rPr>
              <a:t>kg.</a:t>
            </a:r>
            <a:r>
              <a:rPr lang="en-US" sz="2400" baseline="30000" dirty="0" err="1">
                <a:solidFill>
                  <a:srgbClr val="0070C0"/>
                </a:solidFill>
                <a:latin typeface="Times New Roman" panose="02020603050405020304" pitchFamily="18" charset="0"/>
                <a:cs typeface="Times New Roman" panose="02020603050405020304" pitchFamily="18" charset="0"/>
              </a:rPr>
              <a:t>o</a:t>
            </a:r>
            <a:r>
              <a:rPr lang="en-US" sz="2400" dirty="0" err="1">
                <a:solidFill>
                  <a:srgbClr val="0070C0"/>
                </a:solidFill>
                <a:latin typeface="Times New Roman" panose="02020603050405020304" pitchFamily="18" charset="0"/>
                <a:cs typeface="Times New Roman" panose="02020603050405020304" pitchFamily="18" charset="0"/>
              </a:rPr>
              <a:t>C</a:t>
            </a:r>
            <a:r>
              <a:rPr lang="en-US" sz="2400" dirty="0">
                <a:solidFill>
                  <a:srgbClr val="0070C0"/>
                </a:solidFill>
                <a:latin typeface="Times New Roman" panose="02020603050405020304" pitchFamily="18" charset="0"/>
                <a:cs typeface="Times New Roman" panose="02020603050405020304" pitchFamily="18" charset="0"/>
              </a:rPr>
              <a:t>. Determine:(a) the change in enthalpy of the overall systems, and (b) the outlet temperatures from  each system.</a:t>
            </a:r>
            <a:r>
              <a:rPr lang="en-US"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001524FF-C080-CF9B-ECAD-3FA83303642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74C0717-FEF8-DE36-C01F-F537CE6A2FD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AB0CAF8-290E-A22B-1ACE-9F2281D13AB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06463879"/>
      </p:ext>
    </p:extLst>
  </p:cSld>
  <p:clrMapOvr>
    <a:masterClrMapping/>
  </p:clrMapOvr>
  <mc:AlternateContent xmlns:mc="http://schemas.openxmlformats.org/markup-compatibility/2006" xmlns:p14="http://schemas.microsoft.com/office/powerpoint/2010/main">
    <mc:Choice Requires="p14">
      <p:transition spd="slow" p14:dur="2000" advTm="84128"/>
    </mc:Choice>
    <mc:Fallback xmlns="">
      <p:transition spd="slow" advTm="8412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78410-E9DF-4ED6-0F22-8D466AE207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A6AF0D-B511-A272-C585-04487A40FA4A}"/>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FAF32A4-A138-61F1-8ED0-360E10A49E99}"/>
                  </a:ext>
                </a:extLst>
              </p:cNvPr>
              <p:cNvSpPr>
                <a:spLocks noGrp="1"/>
              </p:cNvSpPr>
              <p:nvPr>
                <p:ph idx="1"/>
              </p:nvPr>
            </p:nvSpPr>
            <p:spPr>
              <a:xfrm>
                <a:off x="437321" y="950603"/>
                <a:ext cx="11519453" cy="4973116"/>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1</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60000"/>
                  </a:lnSpc>
                  <a:buNone/>
                </a:pPr>
                <a:r>
                  <a:rPr lang="en-US" sz="2400" b="1" dirty="0">
                    <a:latin typeface="Times New Roman" panose="02020603050405020304" pitchFamily="18" charset="0"/>
                    <a:cs typeface="Times New Roman" panose="02020603050405020304" pitchFamily="18" charset="0"/>
                  </a:rPr>
                  <a:t>Given</a:t>
                </a:r>
                <a:r>
                  <a:rPr lang="en-US" sz="2400" dirty="0">
                    <a:latin typeface="Times New Roman" panose="02020603050405020304" pitchFamily="18" charset="0"/>
                    <a:cs typeface="Times New Roman" panose="02020603050405020304" pitchFamily="18" charset="0"/>
                  </a:rPr>
                  <a:t>:  An open system, volumetric flow rate of water in the inlet and outlet is constant,  </a:t>
                </a:r>
                <a14:m>
                  <m:oMath xmlns:m="http://schemas.openxmlformats.org/officeDocument/2006/math">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𝑉</m:t>
                        </m:r>
                      </m:e>
                    </m:acc>
                  </m:oMath>
                </a14:m>
                <a:r>
                  <a:rPr lang="en-US" sz="2400" dirty="0">
                    <a:latin typeface="Times New Roman" panose="02020603050405020304" pitchFamily="18" charset="0"/>
                    <a:cs typeface="Times New Roman" panose="02020603050405020304" pitchFamily="18" charset="0"/>
                  </a:rPr>
                  <a:t>= 0.05m</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/s</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Diameter of pipe is constant, d = 0.2m</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outlet stream height is below inlet stream,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-3.5m</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Heat added to the system, Q = 60 kJ/s</a:t>
                </a:r>
              </a:p>
              <a:p>
                <a:pPr marL="0" indent="0" algn="just">
                  <a:lnSpc>
                    <a:spcPct val="160000"/>
                  </a:lnSpc>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The rate of change in enthalpy of the system.</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FAF32A4-A138-61F1-8ED0-360E10A49E99}"/>
                  </a:ext>
                </a:extLst>
              </p:cNvPr>
              <p:cNvSpPr>
                <a:spLocks noGrp="1" noRot="1" noChangeAspect="1" noMove="1" noResize="1" noEditPoints="1" noAdjustHandles="1" noChangeArrowheads="1" noChangeShapeType="1" noTextEdit="1"/>
              </p:cNvSpPr>
              <p:nvPr>
                <p:ph idx="1"/>
              </p:nvPr>
            </p:nvSpPr>
            <p:spPr>
              <a:xfrm>
                <a:off x="437321" y="950603"/>
                <a:ext cx="11519453" cy="4973116"/>
              </a:xfrm>
              <a:blipFill>
                <a:blip r:embed="rId5"/>
                <a:stretch>
                  <a:fillRect l="-847" r="-84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42E6693-6B1C-B110-C853-CB9EF5E3434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11595A6-A0D6-0FCC-4C52-23882422B71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CE76E2E-9576-2B38-5880-3E3F1F415BD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38907434"/>
      </p:ext>
    </p:extLst>
  </p:cSld>
  <p:clrMapOvr>
    <a:masterClrMapping/>
  </p:clrMapOvr>
  <mc:AlternateContent xmlns:mc="http://schemas.openxmlformats.org/markup-compatibility/2006" xmlns:p14="http://schemas.microsoft.com/office/powerpoint/2010/main">
    <mc:Choice Requires="p14">
      <p:transition spd="slow" p14:dur="2000" advTm="46932"/>
    </mc:Choice>
    <mc:Fallback xmlns="">
      <p:transition spd="slow" advTm="4693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AD984-4D00-8380-B064-CAF85C86E0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448D93-F01F-118F-2FF4-A6A83CD6038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064FAAF-9000-09BC-EB01-437063C3FFDC}"/>
                  </a:ext>
                </a:extLst>
              </p:cNvPr>
              <p:cNvSpPr>
                <a:spLocks noGrp="1"/>
              </p:cNvSpPr>
              <p:nvPr>
                <p:ph idx="1"/>
              </p:nvPr>
            </p:nvSpPr>
            <p:spPr>
              <a:xfrm>
                <a:off x="258417" y="905636"/>
                <a:ext cx="11757992" cy="5182599"/>
              </a:xfrm>
            </p:spPr>
            <p:txBody>
              <a:bodyPr>
                <a:normAutofit lnSpcReduction="10000"/>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Assumptions: </a:t>
                </a:r>
                <a:r>
                  <a:rPr lang="en-US" sz="2400" dirty="0">
                    <a:latin typeface="Times New Roman" panose="02020603050405020304" pitchFamily="18" charset="0"/>
                    <a:cs typeface="Times New Roman" panose="02020603050405020304" pitchFamily="18" charset="0"/>
                  </a:rPr>
                  <a:t>The process is steady state, and there is no chemical reaction.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There is no work done, W = 0</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Density of water is constant, </a:t>
                </a:r>
                <a:r>
                  <a:rPr lang="en-US" sz="2400" dirty="0">
                    <a:latin typeface="Times New Roman" panose="02020603050405020304" pitchFamily="18" charset="0"/>
                    <a:cs typeface="Times New Roman" panose="02020603050405020304" pitchFamily="18" charset="0"/>
                    <a:sym typeface="Symbol" panose="05050102010706020507" pitchFamily="18" charset="2"/>
                  </a:rPr>
                  <a:t> =1, 000 kg/m</a:t>
                </a:r>
                <a:r>
                  <a:rPr lang="en-US" sz="2400" baseline="30000" dirty="0">
                    <a:latin typeface="Times New Roman" panose="02020603050405020304" pitchFamily="18" charset="0"/>
                    <a:cs typeface="Times New Roman" panose="02020603050405020304" pitchFamily="18" charset="0"/>
                    <a:sym typeface="Symbol" panose="05050102010706020507" pitchFamily="18" charset="2"/>
                  </a:rPr>
                  <a:t>3</a:t>
                </a:r>
                <a:r>
                  <a:rPr lang="en-US" sz="2400" dirty="0">
                    <a:latin typeface="Times New Roman" panose="02020603050405020304" pitchFamily="18" charset="0"/>
                    <a:cs typeface="Times New Roman" panose="02020603050405020304" pitchFamily="18" charset="0"/>
                    <a:sym typeface="Symbol" panose="05050102010706020507" pitchFamily="18" charset="2"/>
                  </a:rPr>
                  <a:t>, and acceleration due to gravity is 9.81 m/s</a:t>
                </a:r>
                <a:r>
                  <a:rPr lang="en-US" sz="2400" baseline="30000" dirty="0">
                    <a:latin typeface="Times New Roman" panose="02020603050405020304" pitchFamily="18" charset="0"/>
                    <a:cs typeface="Times New Roman" panose="02020603050405020304" pitchFamily="18" charset="0"/>
                    <a:sym typeface="Symbol" panose="05050102010706020507" pitchFamily="18" charset="2"/>
                  </a:rPr>
                  <a:t>2</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inlet and outlet pressure is the same, P</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P</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P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It is given that the inlet and outlet volumetric flow rate is constant,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𝑉</m:t>
                        </m:r>
                      </m:e>
                    </m:acc>
                  </m:oMath>
                </a14:m>
                <a:r>
                  <a:rPr lang="en-US" sz="2400" dirty="0">
                    <a:latin typeface="Times New Roman" panose="02020603050405020304" pitchFamily="18" charset="0"/>
                    <a:cs typeface="Times New Roman" panose="02020603050405020304" pitchFamily="18" charset="0"/>
                  </a:rPr>
                  <a:t>= 0.05m</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/s</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velocity of water  is the ratio of volumetric flow rate to cross-sectional area.</a:t>
                </a:r>
              </a:p>
              <a:p>
                <a:pPr marL="0" indent="0" algn="just">
                  <a:lnSpc>
                    <a:spcPct val="16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acc>
                          <m:accPr>
                            <m:chr m:val="̇"/>
                            <m:ctrlPr>
                              <a:rPr lang="en-US" sz="2400" b="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𝑉</m:t>
                            </m:r>
                          </m:e>
                        </m:acc>
                      </m:num>
                      <m:den>
                        <m:r>
                          <a:rPr lang="en-US" sz="2400" b="0" i="1" smtClean="0">
                            <a:latin typeface="Cambria Math" panose="02040503050406030204" pitchFamily="18" charset="0"/>
                            <a:cs typeface="Times New Roman" panose="02020603050405020304" pitchFamily="18" charset="0"/>
                          </a:rPr>
                          <m:t>𝐴</m:t>
                        </m:r>
                      </m:den>
                    </m:f>
                    <m:r>
                      <a:rPr lang="en-US" sz="2400" b="0" i="0"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4</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𝑉</m:t>
                            </m:r>
                          </m:e>
                        </m:acc>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𝜋</m:t>
                        </m:r>
                        <m:sSup>
                          <m:sSup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𝑑</m:t>
                            </m:r>
                          </m:e>
                          <m:sup>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p>
                        </m:sSup>
                      </m:den>
                    </m:f>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4∗0.05</m:t>
                        </m:r>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𝜋</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∗0.2∗0.2</m:t>
                        </m:r>
                      </m:den>
                    </m:f>
                    <m:r>
                      <a:rPr lang="en-US" sz="2400" b="0" i="1" smtClean="0">
                        <a:latin typeface="Cambria Math" panose="02040503050406030204" pitchFamily="18" charset="0"/>
                        <a:cs typeface="Times New Roman" panose="02020603050405020304" pitchFamily="18" charset="0"/>
                      </a:rPr>
                      <m:t>=1.6</m:t>
                    </m:r>
                  </m:oMath>
                </a14:m>
                <a:r>
                  <a:rPr lang="en-US" sz="2400" dirty="0">
                    <a:latin typeface="Times New Roman" panose="02020603050405020304" pitchFamily="18" charset="0"/>
                    <a:cs typeface="Times New Roman" panose="02020603050405020304" pitchFamily="18" charset="0"/>
                  </a:rPr>
                  <a:t>m/s</a:t>
                </a:r>
              </a:p>
            </p:txBody>
          </p:sp>
        </mc:Choice>
        <mc:Fallback xmlns="">
          <p:sp>
            <p:nvSpPr>
              <p:cNvPr id="3" name="Content Placeholder 2">
                <a:extLst>
                  <a:ext uri="{FF2B5EF4-FFF2-40B4-BE49-F238E27FC236}">
                    <a16:creationId xmlns:a16="http://schemas.microsoft.com/office/drawing/2014/main" id="{8064FAAF-9000-09BC-EB01-437063C3FFDC}"/>
                  </a:ext>
                </a:extLst>
              </p:cNvPr>
              <p:cNvSpPr>
                <a:spLocks noGrp="1" noRot="1" noChangeAspect="1" noMove="1" noResize="1" noEditPoints="1" noAdjustHandles="1" noChangeArrowheads="1" noChangeShapeType="1" noTextEdit="1"/>
              </p:cNvSpPr>
              <p:nvPr>
                <p:ph idx="1"/>
              </p:nvPr>
            </p:nvSpPr>
            <p:spPr>
              <a:xfrm>
                <a:off x="258417" y="905636"/>
                <a:ext cx="11757992" cy="5182599"/>
              </a:xfrm>
              <a:blipFill>
                <a:blip r:embed="rId4"/>
                <a:stretch>
                  <a:fillRect l="-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979A9B1-2694-3946-382C-A85C8972C24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82B18EA-0411-6088-2534-5AA811FC8E5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B92CDAE-473A-303F-7E66-31F179D8C6D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71547994"/>
      </p:ext>
    </p:extLst>
  </p:cSld>
  <p:clrMapOvr>
    <a:masterClrMapping/>
  </p:clrMapOvr>
  <mc:AlternateContent xmlns:mc="http://schemas.openxmlformats.org/markup-compatibility/2006" xmlns:p14="http://schemas.microsoft.com/office/powerpoint/2010/main">
    <mc:Choice Requires="p14">
      <p:transition spd="slow" p14:dur="2000" advTm="48260"/>
    </mc:Choice>
    <mc:Fallback xmlns="">
      <p:transition spd="slow" advTm="4826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0748F-65B7-53DE-136A-925557FD16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376C3A-A2DD-6468-618D-2A7706338B5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5C29BEE-7C0B-1A34-516C-BED90F28D722}"/>
              </a:ext>
            </a:extLst>
          </p:cNvPr>
          <p:cNvSpPr>
            <a:spLocks noGrp="1"/>
          </p:cNvSpPr>
          <p:nvPr>
            <p:ph idx="1"/>
          </p:nvPr>
        </p:nvSpPr>
        <p:spPr>
          <a:xfrm>
            <a:off x="258417" y="905636"/>
            <a:ext cx="11757992" cy="5182599"/>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An open system  process flow sheet for energy balance calculation is depicted in </a:t>
            </a:r>
            <a:r>
              <a:rPr lang="en-US" sz="2400" b="1" dirty="0">
                <a:latin typeface="Times New Roman" panose="02020603050405020304" pitchFamily="18" charset="0"/>
                <a:cs typeface="Times New Roman" panose="02020603050405020304" pitchFamily="18" charset="0"/>
              </a:rPr>
              <a:t>Figure 9.8</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6AD14EC3-595F-C582-9720-2323C396A1F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8BAB352-6449-B7B0-FCAF-DD7A0FA674C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42C00AF-D32C-9CEE-67F3-8E6BE78E301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41" name="Group 40">
            <a:extLst>
              <a:ext uri="{FF2B5EF4-FFF2-40B4-BE49-F238E27FC236}">
                <a16:creationId xmlns:a16="http://schemas.microsoft.com/office/drawing/2014/main" id="{5F29B688-F5C1-9ED0-3916-615F5674BFBE}"/>
              </a:ext>
            </a:extLst>
          </p:cNvPr>
          <p:cNvGrpSpPr/>
          <p:nvPr/>
        </p:nvGrpSpPr>
        <p:grpSpPr>
          <a:xfrm>
            <a:off x="793474" y="1997765"/>
            <a:ext cx="7454348" cy="3259040"/>
            <a:chOff x="1371601" y="3031434"/>
            <a:chExt cx="6812684" cy="2831658"/>
          </a:xfrm>
        </p:grpSpPr>
        <p:sp>
          <p:nvSpPr>
            <p:cNvPr id="6" name="Flowchart: Magnetic Disk 5">
              <a:extLst>
                <a:ext uri="{FF2B5EF4-FFF2-40B4-BE49-F238E27FC236}">
                  <a16:creationId xmlns:a16="http://schemas.microsoft.com/office/drawing/2014/main" id="{DD65309D-3DA3-5EF2-0B5B-2A1D1532D197}"/>
                </a:ext>
              </a:extLst>
            </p:cNvPr>
            <p:cNvSpPr/>
            <p:nvPr/>
          </p:nvSpPr>
          <p:spPr>
            <a:xfrm>
              <a:off x="3501888" y="3135796"/>
              <a:ext cx="2203172" cy="2002729"/>
            </a:xfrm>
            <a:prstGeom prst="flowChartMagneticDisk">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cxnSp>
          <p:nvCxnSpPr>
            <p:cNvPr id="9" name="Straight Arrow Connector 8">
              <a:extLst>
                <a:ext uri="{FF2B5EF4-FFF2-40B4-BE49-F238E27FC236}">
                  <a16:creationId xmlns:a16="http://schemas.microsoft.com/office/drawing/2014/main" id="{92271A1F-68F6-4493-9591-9509706BDB31}"/>
                </a:ext>
              </a:extLst>
            </p:cNvPr>
            <p:cNvCxnSpPr>
              <a:cxnSpLocks/>
            </p:cNvCxnSpPr>
            <p:nvPr/>
          </p:nvCxnSpPr>
          <p:spPr>
            <a:xfrm>
              <a:off x="2781888" y="3647660"/>
              <a:ext cx="720000" cy="0"/>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54E61C29-C914-208C-DF6B-03AACB82DF81}"/>
                </a:ext>
              </a:extLst>
            </p:cNvPr>
            <p:cNvCxnSpPr>
              <a:cxnSpLocks/>
            </p:cNvCxnSpPr>
            <p:nvPr/>
          </p:nvCxnSpPr>
          <p:spPr>
            <a:xfrm>
              <a:off x="2657061" y="4754219"/>
              <a:ext cx="844827" cy="0"/>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235AE882-8580-019D-C619-A7DA5A6C39C1}"/>
                </a:ext>
              </a:extLst>
            </p:cNvPr>
            <p:cNvCxnSpPr>
              <a:cxnSpLocks/>
            </p:cNvCxnSpPr>
            <p:nvPr/>
          </p:nvCxnSpPr>
          <p:spPr>
            <a:xfrm>
              <a:off x="5705060" y="4803913"/>
              <a:ext cx="720000" cy="0"/>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sp>
          <p:nvSpPr>
            <p:cNvPr id="24" name="TextBox 23">
              <a:extLst>
                <a:ext uri="{FF2B5EF4-FFF2-40B4-BE49-F238E27FC236}">
                  <a16:creationId xmlns:a16="http://schemas.microsoft.com/office/drawing/2014/main" id="{80351C14-7A56-4414-5834-C8805CA8F4B4}"/>
                </a:ext>
              </a:extLst>
            </p:cNvPr>
            <p:cNvSpPr txBox="1"/>
            <p:nvPr/>
          </p:nvSpPr>
          <p:spPr>
            <a:xfrm>
              <a:off x="1898375" y="4000582"/>
              <a:ext cx="1603514" cy="461665"/>
            </a:xfrm>
            <a:prstGeom prst="rect">
              <a:avLst/>
            </a:prstGeom>
            <a:noFill/>
            <a:ln w="15875">
              <a:noFill/>
            </a:ln>
          </p:spPr>
          <p:txBody>
            <a:bodyPr wrap="square" rtlCol="0">
              <a:spAutoFit/>
            </a:bodyPr>
            <a:lstStyle/>
            <a:p>
              <a:r>
                <a:rPr lang="en-US" sz="2400" dirty="0">
                  <a:latin typeface="Times New Roman" panose="02020603050405020304" pitchFamily="18" charset="0"/>
                  <a:cs typeface="Times New Roman" panose="02020603050405020304" pitchFamily="18" charset="0"/>
                  <a:sym typeface="Symbol" panose="05050102010706020507" pitchFamily="18" charset="2"/>
                </a:rPr>
                <a:t>h</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400" dirty="0">
                  <a:latin typeface="Times New Roman" panose="02020603050405020304" pitchFamily="18" charset="0"/>
                  <a:cs typeface="Times New Roman" panose="02020603050405020304" pitchFamily="18" charset="0"/>
                  <a:sym typeface="Symbol" panose="05050102010706020507" pitchFamily="18" charset="2"/>
                </a:rPr>
                <a:t> = 3.5 m</a:t>
              </a:r>
              <a:endParaRPr lang="en-US" sz="2400" dirty="0">
                <a:latin typeface="Times New Roman" panose="02020603050405020304" pitchFamily="18" charset="0"/>
                <a:cs typeface="Times New Roman" panose="02020603050405020304" pitchFamily="18" charset="0"/>
              </a:endParaRPr>
            </a:p>
          </p:txBody>
        </p:sp>
        <p:cxnSp>
          <p:nvCxnSpPr>
            <p:cNvPr id="29" name="Straight Arrow Connector 28">
              <a:extLst>
                <a:ext uri="{FF2B5EF4-FFF2-40B4-BE49-F238E27FC236}">
                  <a16:creationId xmlns:a16="http://schemas.microsoft.com/office/drawing/2014/main" id="{CD39E387-5721-A14A-C677-FCEA1318D99E}"/>
                </a:ext>
              </a:extLst>
            </p:cNvPr>
            <p:cNvCxnSpPr/>
            <p:nvPr/>
          </p:nvCxnSpPr>
          <p:spPr>
            <a:xfrm flipV="1">
              <a:off x="2882349" y="3647660"/>
              <a:ext cx="0" cy="36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382658F0-D5A0-22E5-7994-41DDEB97E16A}"/>
                </a:ext>
              </a:extLst>
            </p:cNvPr>
            <p:cNvCxnSpPr>
              <a:cxnSpLocks/>
            </p:cNvCxnSpPr>
            <p:nvPr/>
          </p:nvCxnSpPr>
          <p:spPr>
            <a:xfrm>
              <a:off x="2882349" y="4359967"/>
              <a:ext cx="0" cy="36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D0C421FD-CDE0-EEB2-11E4-8162E1E6404F}"/>
                </a:ext>
              </a:extLst>
            </p:cNvPr>
            <p:cNvCxnSpPr>
              <a:cxnSpLocks/>
            </p:cNvCxnSpPr>
            <p:nvPr/>
          </p:nvCxnSpPr>
          <p:spPr>
            <a:xfrm flipV="1">
              <a:off x="3501888" y="4803913"/>
              <a:ext cx="443947" cy="648000"/>
            </a:xfrm>
            <a:prstGeom prst="straightConnector1">
              <a:avLst/>
            </a:prstGeom>
            <a:ln w="25400">
              <a:tailEnd type="triangle"/>
            </a:ln>
          </p:spPr>
          <p:style>
            <a:lnRef idx="3">
              <a:schemeClr val="accent6"/>
            </a:lnRef>
            <a:fillRef idx="0">
              <a:schemeClr val="accent6"/>
            </a:fillRef>
            <a:effectRef idx="2">
              <a:schemeClr val="accent6"/>
            </a:effectRef>
            <a:fontRef idx="minor">
              <a:schemeClr val="tx1"/>
            </a:fontRef>
          </p:style>
        </p:cxnSp>
        <p:sp>
          <p:nvSpPr>
            <p:cNvPr id="35" name="TextBox 34">
              <a:extLst>
                <a:ext uri="{FF2B5EF4-FFF2-40B4-BE49-F238E27FC236}">
                  <a16:creationId xmlns:a16="http://schemas.microsoft.com/office/drawing/2014/main" id="{3BF6C046-F344-8AC2-9844-0F3BCBFF7AD9}"/>
                </a:ext>
              </a:extLst>
            </p:cNvPr>
            <p:cNvSpPr txBox="1"/>
            <p:nvPr/>
          </p:nvSpPr>
          <p:spPr>
            <a:xfrm>
              <a:off x="2520692" y="5401427"/>
              <a:ext cx="1603514"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Q = 60 kJ/s</a:t>
              </a:r>
            </a:p>
          </p:txBody>
        </p:sp>
        <p:sp>
          <p:nvSpPr>
            <p:cNvPr id="36" name="TextBox 35">
              <a:extLst>
                <a:ext uri="{FF2B5EF4-FFF2-40B4-BE49-F238E27FC236}">
                  <a16:creationId xmlns:a16="http://schemas.microsoft.com/office/drawing/2014/main" id="{04DEEEED-BE3C-0DAD-A7F3-73E24E4106AB}"/>
                </a:ext>
              </a:extLst>
            </p:cNvPr>
            <p:cNvSpPr txBox="1"/>
            <p:nvPr/>
          </p:nvSpPr>
          <p:spPr>
            <a:xfrm>
              <a:off x="6431689" y="4573080"/>
              <a:ext cx="1603514" cy="461665"/>
            </a:xfrm>
            <a:prstGeom prst="rect">
              <a:avLst/>
            </a:prstGeom>
            <a:noFill/>
            <a:ln w="15875">
              <a:noFill/>
            </a:ln>
          </p:spPr>
          <p:txBody>
            <a:bodyPr wrap="square" rtlCol="0">
              <a:spAutoFit/>
            </a:bodyPr>
            <a:lstStyle/>
            <a:p>
              <a:r>
                <a:rPr lang="en-US" sz="2400" dirty="0">
                  <a:latin typeface="Times New Roman" panose="02020603050405020304" pitchFamily="18" charset="0"/>
                  <a:cs typeface="Times New Roman" panose="02020603050405020304" pitchFamily="18" charset="0"/>
                  <a:sym typeface="Symbol" panose="05050102010706020507" pitchFamily="18" charset="2"/>
                </a:rPr>
                <a:t>h</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400" dirty="0">
                  <a:latin typeface="Times New Roman" panose="02020603050405020304" pitchFamily="18" charset="0"/>
                  <a:cs typeface="Times New Roman" panose="02020603050405020304" pitchFamily="18" charset="0"/>
                  <a:sym typeface="Symbol" panose="05050102010706020507" pitchFamily="18" charset="2"/>
                </a:rPr>
                <a:t> = 0</a:t>
              </a:r>
              <a:endParaRPr lang="en-US" sz="24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8" name="TextBox 37">
                  <a:extLst>
                    <a:ext uri="{FF2B5EF4-FFF2-40B4-BE49-F238E27FC236}">
                      <a16:creationId xmlns:a16="http://schemas.microsoft.com/office/drawing/2014/main" id="{C0D397ED-FCE1-A4EE-D54E-D214D09BE8DB}"/>
                    </a:ext>
                  </a:extLst>
                </p:cNvPr>
                <p:cNvSpPr txBox="1"/>
                <p:nvPr/>
              </p:nvSpPr>
              <p:spPr>
                <a:xfrm>
                  <a:off x="1371601" y="3135796"/>
                  <a:ext cx="1928191" cy="483146"/>
                </a:xfrm>
                <a:prstGeom prst="rect">
                  <a:avLst/>
                </a:prstGeom>
                <a:noFill/>
              </p:spPr>
              <p:txBody>
                <a:bodyPr wrap="square" rtlCol="0">
                  <a:spAutoFit/>
                </a:bodyPr>
                <a:lstStyle/>
                <a:p>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𝑉</m:t>
                          </m:r>
                        </m:e>
                      </m:acc>
                    </m:oMath>
                  </a14:m>
                  <a:r>
                    <a:rPr lang="en-US" sz="2400" dirty="0">
                      <a:latin typeface="Times New Roman" panose="02020603050405020304" pitchFamily="18" charset="0"/>
                      <a:cs typeface="Times New Roman" panose="02020603050405020304" pitchFamily="18" charset="0"/>
                    </a:rPr>
                    <a:t>= 0.05m</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/s</a:t>
                  </a:r>
                </a:p>
              </p:txBody>
            </p:sp>
          </mc:Choice>
          <mc:Fallback xmlns="">
            <p:sp>
              <p:nvSpPr>
                <p:cNvPr id="38" name="TextBox 37">
                  <a:extLst>
                    <a:ext uri="{FF2B5EF4-FFF2-40B4-BE49-F238E27FC236}">
                      <a16:creationId xmlns:a16="http://schemas.microsoft.com/office/drawing/2014/main" id="{C0D397ED-FCE1-A4EE-D54E-D214D09BE8DB}"/>
                    </a:ext>
                  </a:extLst>
                </p:cNvPr>
                <p:cNvSpPr txBox="1">
                  <a:spLocks noRot="1" noChangeAspect="1" noMove="1" noResize="1" noEditPoints="1" noAdjustHandles="1" noChangeArrowheads="1" noChangeShapeType="1" noTextEdit="1"/>
                </p:cNvSpPr>
                <p:nvPr/>
              </p:nvSpPr>
              <p:spPr>
                <a:xfrm>
                  <a:off x="1371601" y="3135796"/>
                  <a:ext cx="1928191" cy="483146"/>
                </a:xfrm>
                <a:prstGeom prst="rect">
                  <a:avLst/>
                </a:prstGeom>
                <a:blipFill>
                  <a:blip r:embed="rId4"/>
                  <a:stretch>
                    <a:fillRect l="-578" t="-6522" b="-869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9" name="TextBox 38">
                  <a:extLst>
                    <a:ext uri="{FF2B5EF4-FFF2-40B4-BE49-F238E27FC236}">
                      <a16:creationId xmlns:a16="http://schemas.microsoft.com/office/drawing/2014/main" id="{64D8271D-4DDE-9BB2-C95F-504AFA30E462}"/>
                    </a:ext>
                  </a:extLst>
                </p:cNvPr>
                <p:cNvSpPr txBox="1"/>
                <p:nvPr/>
              </p:nvSpPr>
              <p:spPr>
                <a:xfrm>
                  <a:off x="6211959" y="4173932"/>
                  <a:ext cx="1972326" cy="483146"/>
                </a:xfrm>
                <a:prstGeom prst="rect">
                  <a:avLst/>
                </a:prstGeom>
                <a:noFill/>
              </p:spPr>
              <p:txBody>
                <a:bodyPr wrap="square" rtlCol="0">
                  <a:spAutoFit/>
                </a:bodyPr>
                <a:lstStyle/>
                <a:p>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𝑉</m:t>
                          </m:r>
                        </m:e>
                      </m:acc>
                    </m:oMath>
                  </a14:m>
                  <a:r>
                    <a:rPr lang="en-US" sz="2400" dirty="0">
                      <a:latin typeface="Times New Roman" panose="02020603050405020304" pitchFamily="18" charset="0"/>
                      <a:cs typeface="Times New Roman" panose="02020603050405020304" pitchFamily="18" charset="0"/>
                    </a:rPr>
                    <a:t> = 0.05m</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/s</a:t>
                  </a:r>
                  <a:endParaRPr lang="en-US" dirty="0">
                    <a:latin typeface="Times New Roman" panose="02020603050405020304" pitchFamily="18" charset="0"/>
                    <a:cs typeface="Times New Roman" panose="02020603050405020304" pitchFamily="18" charset="0"/>
                  </a:endParaRPr>
                </a:p>
              </p:txBody>
            </p:sp>
          </mc:Choice>
          <mc:Fallback xmlns="">
            <p:sp>
              <p:nvSpPr>
                <p:cNvPr id="39" name="TextBox 38">
                  <a:extLst>
                    <a:ext uri="{FF2B5EF4-FFF2-40B4-BE49-F238E27FC236}">
                      <a16:creationId xmlns:a16="http://schemas.microsoft.com/office/drawing/2014/main" id="{64D8271D-4DDE-9BB2-C95F-504AFA30E462}"/>
                    </a:ext>
                  </a:extLst>
                </p:cNvPr>
                <p:cNvSpPr txBox="1">
                  <a:spLocks noRot="1" noChangeAspect="1" noMove="1" noResize="1" noEditPoints="1" noAdjustHandles="1" noChangeArrowheads="1" noChangeShapeType="1" noTextEdit="1"/>
                </p:cNvSpPr>
                <p:nvPr/>
              </p:nvSpPr>
              <p:spPr>
                <a:xfrm>
                  <a:off x="6211959" y="4173932"/>
                  <a:ext cx="1972326" cy="483146"/>
                </a:xfrm>
                <a:prstGeom prst="rect">
                  <a:avLst/>
                </a:prstGeom>
                <a:blipFill>
                  <a:blip r:embed="rId5"/>
                  <a:stretch>
                    <a:fillRect l="-847" t="-6522" b="-8696"/>
                  </a:stretch>
                </a:blipFill>
              </p:spPr>
              <p:txBody>
                <a:bodyPr/>
                <a:lstStyle/>
                <a:p>
                  <a:r>
                    <a:rPr lang="en-US">
                      <a:noFill/>
                    </a:rPr>
                    <a:t> </a:t>
                  </a:r>
                </a:p>
              </p:txBody>
            </p:sp>
          </mc:Fallback>
        </mc:AlternateContent>
        <p:sp>
          <p:nvSpPr>
            <p:cNvPr id="40" name="Rectangle 39">
              <a:extLst>
                <a:ext uri="{FF2B5EF4-FFF2-40B4-BE49-F238E27FC236}">
                  <a16:creationId xmlns:a16="http://schemas.microsoft.com/office/drawing/2014/main" id="{4F437050-7232-889D-9556-89EDD578F80D}"/>
                </a:ext>
              </a:extLst>
            </p:cNvPr>
            <p:cNvSpPr/>
            <p:nvPr/>
          </p:nvSpPr>
          <p:spPr>
            <a:xfrm>
              <a:off x="3389249" y="3031434"/>
              <a:ext cx="2511282" cy="2189155"/>
            </a:xfrm>
            <a:prstGeom prst="rect">
              <a:avLst/>
            </a:prstGeom>
            <a:noFill/>
            <a:ln w="25400">
              <a:prstDash val="sysDot"/>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grpSp>
      <p:sp>
        <p:nvSpPr>
          <p:cNvPr id="42" name="TextBox 41">
            <a:extLst>
              <a:ext uri="{FF2B5EF4-FFF2-40B4-BE49-F238E27FC236}">
                <a16:creationId xmlns:a16="http://schemas.microsoft.com/office/drawing/2014/main" id="{8E791C0B-1938-A88B-7782-03FE2B4C9A71}"/>
              </a:ext>
            </a:extLst>
          </p:cNvPr>
          <p:cNvSpPr txBox="1"/>
          <p:nvPr/>
        </p:nvSpPr>
        <p:spPr>
          <a:xfrm>
            <a:off x="755205" y="5301780"/>
            <a:ext cx="8713888"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9.8  </a:t>
            </a:r>
            <a:r>
              <a:rPr lang="en-US" sz="2400" dirty="0">
                <a:latin typeface="Times New Roman" panose="02020603050405020304" pitchFamily="18" charset="0"/>
                <a:cs typeface="Times New Roman" panose="02020603050405020304" pitchFamily="18" charset="0"/>
              </a:rPr>
              <a:t>An open system process flow sheet for </a:t>
            </a:r>
            <a:r>
              <a:rPr lang="en-US" sz="2400" b="1" dirty="0">
                <a:solidFill>
                  <a:srgbClr val="7030A0"/>
                </a:solidFill>
                <a:latin typeface="Times New Roman" panose="02020603050405020304" pitchFamily="18" charset="0"/>
                <a:cs typeface="Times New Roman" panose="02020603050405020304" pitchFamily="18" charset="0"/>
              </a:rPr>
              <a:t>activity 9.2, #Q</a:t>
            </a:r>
            <a:r>
              <a:rPr lang="en-US" sz="2400" b="1" baseline="-25000" dirty="0">
                <a:solidFill>
                  <a:srgbClr val="7030A0"/>
                </a:solidFill>
                <a:latin typeface="Times New Roman" panose="02020603050405020304" pitchFamily="18" charset="0"/>
                <a:cs typeface="Times New Roman" panose="02020603050405020304" pitchFamily="18" charset="0"/>
              </a:rPr>
              <a:t>1</a:t>
            </a:r>
          </a:p>
        </p:txBody>
      </p:sp>
    </p:spTree>
    <p:extLst>
      <p:ext uri="{BB962C8B-B14F-4D97-AF65-F5344CB8AC3E}">
        <p14:creationId xmlns:p14="http://schemas.microsoft.com/office/powerpoint/2010/main" val="1568977542"/>
      </p:ext>
    </p:extLst>
  </p:cSld>
  <p:clrMapOvr>
    <a:masterClrMapping/>
  </p:clrMapOvr>
  <mc:AlternateContent xmlns:mc="http://schemas.openxmlformats.org/markup-compatibility/2006" xmlns:p14="http://schemas.microsoft.com/office/powerpoint/2010/main">
    <mc:Choice Requires="p14">
      <p:transition spd="slow" p14:dur="2000" advTm="41119"/>
    </mc:Choice>
    <mc:Fallback xmlns="">
      <p:transition spd="slow" advTm="4111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0F40D-F508-EBAB-6529-5A4E1CA485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6F2343-FEF2-B3E0-A0FD-42A31313DB5D}"/>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D642AB8-E50F-73EC-B86E-4398246933A4}"/>
                  </a:ext>
                </a:extLst>
              </p:cNvPr>
              <p:cNvSpPr>
                <a:spLocks noGrp="1"/>
              </p:cNvSpPr>
              <p:nvPr>
                <p:ph idx="1"/>
              </p:nvPr>
            </p:nvSpPr>
            <p:spPr>
              <a:xfrm>
                <a:off x="288235" y="950601"/>
                <a:ext cx="11668539" cy="4973117"/>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The rate of change in enthalpy is determined using an open system energy balance equation (9.9):</a:t>
                </a:r>
              </a:p>
              <a:p>
                <a:pPr marL="0" indent="0" algn="just">
                  <a:lnSpc>
                    <a:spcPct val="160000"/>
                  </a:lnSpc>
                  <a:buNone/>
                </a:pPr>
                <a14:m>
                  <m:oMath xmlns:m="http://schemas.openxmlformats.org/officeDocument/2006/math">
                    <m:r>
                      <m:rPr>
                        <m:nor/>
                      </m:rPr>
                      <a:rPr lang="en-US" sz="2400" b="1" dirty="0">
                        <a:solidFill>
                          <a:srgbClr val="7030A0"/>
                        </a:solidFill>
                        <a:latin typeface="Times New Roman" pitchFamily="18" charset="0"/>
                        <a:cs typeface="Times New Roman" pitchFamily="18" charset="0"/>
                      </a:rPr>
                      <m:t>ΔH</m:t>
                    </m:r>
                    <m:r>
                      <m:rPr>
                        <m:nor/>
                      </m:rPr>
                      <a:rPr lang="en-US" sz="2400" b="1" dirty="0">
                        <a:solidFill>
                          <a:srgbClr val="7030A0"/>
                        </a:solidFill>
                        <a:latin typeface="Times New Roman" pitchFamily="18" charset="0"/>
                        <a:cs typeface="Times New Roman" pitchFamily="18" charset="0"/>
                      </a:rPr>
                      <m:t>+</m:t>
                    </m:r>
                    <m:r>
                      <m:rPr>
                        <m:nor/>
                      </m:rPr>
                      <a:rPr lang="en-US" sz="2400" b="1" dirty="0">
                        <a:solidFill>
                          <a:srgbClr val="7030A0"/>
                        </a:solidFill>
                        <a:latin typeface="Times New Roman" pitchFamily="18" charset="0"/>
                        <a:cs typeface="Times New Roman" pitchFamily="18" charset="0"/>
                      </a:rPr>
                      <m:t>ΔKE</m:t>
                    </m:r>
                    <m:r>
                      <m:rPr>
                        <m:nor/>
                      </m:rPr>
                      <a:rPr lang="en-US" sz="2400" b="1" dirty="0">
                        <a:solidFill>
                          <a:srgbClr val="7030A0"/>
                        </a:solidFill>
                        <a:latin typeface="Times New Roman" pitchFamily="18" charset="0"/>
                        <a:cs typeface="Times New Roman" pitchFamily="18" charset="0"/>
                      </a:rPr>
                      <m:t>+</m:t>
                    </m:r>
                    <m:r>
                      <m:rPr>
                        <m:nor/>
                      </m:rPr>
                      <a:rPr lang="en-US" sz="2400" b="1" dirty="0">
                        <a:solidFill>
                          <a:srgbClr val="7030A0"/>
                        </a:solidFill>
                        <a:latin typeface="Times New Roman" pitchFamily="18" charset="0"/>
                        <a:cs typeface="Times New Roman" pitchFamily="18" charset="0"/>
                      </a:rPr>
                      <m:t>ΔPE</m:t>
                    </m:r>
                    <m:r>
                      <m:rPr>
                        <m:nor/>
                      </m:rPr>
                      <a:rPr lang="en-US" sz="2400" b="1" dirty="0">
                        <a:solidFill>
                          <a:srgbClr val="7030A0"/>
                        </a:solidFill>
                        <a:latin typeface="Times New Roman" pitchFamily="18" charset="0"/>
                        <a:cs typeface="Times New Roman" pitchFamily="18" charset="0"/>
                      </a:rPr>
                      <m:t> = </m:t>
                    </m:r>
                    <m:r>
                      <m:rPr>
                        <m:nor/>
                      </m:rPr>
                      <a:rPr lang="en-US" sz="2400" b="1" dirty="0">
                        <a:solidFill>
                          <a:srgbClr val="7030A0"/>
                        </a:solidFill>
                        <a:latin typeface="Times New Roman" pitchFamily="18" charset="0"/>
                        <a:cs typeface="Times New Roman" pitchFamily="18" charset="0"/>
                      </a:rPr>
                      <m:t>Q</m:t>
                    </m:r>
                    <m:r>
                      <m:rPr>
                        <m:nor/>
                      </m:rPr>
                      <a:rPr lang="en-US" sz="2400" b="1" dirty="0">
                        <a:solidFill>
                          <a:srgbClr val="7030A0"/>
                        </a:solidFill>
                        <a:latin typeface="Times New Roman" pitchFamily="18" charset="0"/>
                        <a:cs typeface="Times New Roman" pitchFamily="18" charset="0"/>
                      </a:rPr>
                      <m:t>−</m:t>
                    </m:r>
                    <m:r>
                      <m:rPr>
                        <m:nor/>
                      </m:rPr>
                      <a:rPr lang="en-US" sz="2400" b="1" dirty="0">
                        <a:solidFill>
                          <a:srgbClr val="7030A0"/>
                        </a:solidFill>
                        <a:latin typeface="Times New Roman" pitchFamily="18" charset="0"/>
                        <a:cs typeface="Times New Roman" pitchFamily="18" charset="0"/>
                      </a:rPr>
                      <m:t>W</m:t>
                    </m:r>
                  </m:oMath>
                </a14:m>
                <a:r>
                  <a:rPr lang="en-US" sz="2400" b="1" dirty="0">
                    <a:solidFill>
                      <a:srgbClr val="7030A0"/>
                    </a:solidFill>
                    <a:latin typeface="Times New Roman" pitchFamily="18" charset="0"/>
                    <a:cs typeface="Times New Roman" pitchFamily="18" charset="0"/>
                  </a:rPr>
                  <a:t>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It is assumed that there is no work done, W= 0.</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Since the inlet velocity and outlet velocity are the same, the change in kinetic energy is zero, </a:t>
                </a:r>
                <a:r>
                  <a:rPr lang="en-US" sz="2400" dirty="0">
                    <a:latin typeface="Times New Roman" panose="02020603050405020304" pitchFamily="18" charset="0"/>
                    <a:cs typeface="Times New Roman" panose="02020603050405020304" pitchFamily="18" charset="0"/>
                    <a:sym typeface="Symbol" panose="05050102010706020507" pitchFamily="18" charset="2"/>
                  </a:rPr>
                  <a:t>KE = 0</a:t>
                </a:r>
              </a:p>
              <a:p>
                <a:pPr marL="0" indent="0" algn="just">
                  <a:lnSpc>
                    <a:spcPct val="160000"/>
                  </a:lnSpc>
                  <a:buNone/>
                </a:pPr>
                <a14:m>
                  <m:oMath xmlns:m="http://schemas.openxmlformats.org/officeDocument/2006/math">
                    <m:r>
                      <m:rPr>
                        <m:nor/>
                      </m:rPr>
                      <a:rPr lang="en-US" sz="2400" b="1" dirty="0">
                        <a:solidFill>
                          <a:srgbClr val="7030A0"/>
                        </a:solidFill>
                        <a:latin typeface="Times New Roman" pitchFamily="18" charset="0"/>
                        <a:cs typeface="Times New Roman" pitchFamily="18" charset="0"/>
                      </a:rPr>
                      <m:t>ΔH</m:t>
                    </m:r>
                    <m:r>
                      <m:rPr>
                        <m:nor/>
                      </m:rPr>
                      <a:rPr lang="en-US" sz="2400" b="1" dirty="0">
                        <a:solidFill>
                          <a:srgbClr val="7030A0"/>
                        </a:solidFill>
                        <a:latin typeface="Times New Roman" pitchFamily="18" charset="0"/>
                        <a:cs typeface="Times New Roman" pitchFamily="18" charset="0"/>
                      </a:rPr>
                      <m:t>+</m:t>
                    </m:r>
                    <m:r>
                      <m:rPr>
                        <m:nor/>
                      </m:rPr>
                      <a:rPr lang="en-US" sz="2400" b="1" dirty="0">
                        <a:solidFill>
                          <a:srgbClr val="7030A0"/>
                        </a:solidFill>
                        <a:latin typeface="Times New Roman" pitchFamily="18" charset="0"/>
                        <a:cs typeface="Times New Roman" pitchFamily="18" charset="0"/>
                      </a:rPr>
                      <m:t>ΔPE</m:t>
                    </m:r>
                    <m:r>
                      <m:rPr>
                        <m:nor/>
                      </m:rPr>
                      <a:rPr lang="en-US" sz="2400" b="1" dirty="0">
                        <a:solidFill>
                          <a:srgbClr val="7030A0"/>
                        </a:solidFill>
                        <a:latin typeface="Times New Roman" pitchFamily="18" charset="0"/>
                        <a:cs typeface="Times New Roman" pitchFamily="18" charset="0"/>
                      </a:rPr>
                      <m:t> = </m:t>
                    </m:r>
                    <m:r>
                      <m:rPr>
                        <m:nor/>
                      </m:rPr>
                      <a:rPr lang="en-US" sz="2400" b="1" dirty="0">
                        <a:solidFill>
                          <a:srgbClr val="7030A0"/>
                        </a:solidFill>
                        <a:latin typeface="Times New Roman" pitchFamily="18" charset="0"/>
                        <a:cs typeface="Times New Roman" pitchFamily="18" charset="0"/>
                      </a:rPr>
                      <m:t>Q</m:t>
                    </m:r>
                    <m:r>
                      <m:rPr>
                        <m:nor/>
                      </m:rPr>
                      <a:rPr lang="en-US" sz="2400" b="1" dirty="0">
                        <a:solidFill>
                          <a:srgbClr val="7030A0"/>
                        </a:solidFill>
                        <a:latin typeface="Times New Roman" pitchFamily="18" charset="0"/>
                        <a:cs typeface="Times New Roman" pitchFamily="18" charset="0"/>
                      </a:rPr>
                      <m:t> </m:t>
                    </m:r>
                  </m:oMath>
                </a14:m>
                <a:r>
                  <a:rPr lang="en-US" sz="2400" b="1" dirty="0">
                    <a:solidFill>
                      <a:srgbClr val="7030A0"/>
                    </a:solidFill>
                    <a:latin typeface="Times New Roman" pitchFamily="18" charset="0"/>
                    <a:cs typeface="Times New Roman" pitchFamily="18" charset="0"/>
                  </a:rPr>
                  <a:t>                                                                   </a:t>
                </a:r>
                <a:r>
                  <a:rPr lang="en-US" sz="2400" dirty="0">
                    <a:latin typeface="Times New Roman" pitchFamily="18" charset="0"/>
                    <a:cs typeface="Times New Roman" pitchFamily="18" charset="0"/>
                  </a:rPr>
                  <a:t>(9.18)</a:t>
                </a:r>
              </a:p>
              <a:p>
                <a:pPr marL="0" indent="0" algn="just">
                  <a:lnSpc>
                    <a:spcPct val="160000"/>
                  </a:lnSpc>
                  <a:buNone/>
                </a:pPr>
                <a:endParaRPr lang="en-US" sz="2400" b="1" dirty="0">
                  <a:solidFill>
                    <a:srgbClr val="7030A0"/>
                  </a:solidFill>
                  <a:latin typeface="Times New Roman" pitchFamily="18" charset="0"/>
                  <a:cs typeface="Times New Roman"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D642AB8-E50F-73EC-B86E-4398246933A4}"/>
                  </a:ext>
                </a:extLst>
              </p:cNvPr>
              <p:cNvSpPr>
                <a:spLocks noGrp="1" noRot="1" noChangeAspect="1" noMove="1" noResize="1" noEditPoints="1" noAdjustHandles="1" noChangeArrowheads="1" noChangeShapeType="1" noTextEdit="1"/>
              </p:cNvSpPr>
              <p:nvPr>
                <p:ph idx="1"/>
              </p:nvPr>
            </p:nvSpPr>
            <p:spPr>
              <a:xfrm>
                <a:off x="288235" y="950601"/>
                <a:ext cx="11668539" cy="4973117"/>
              </a:xfrm>
              <a:blipFill>
                <a:blip r:embed="rId4"/>
                <a:stretch>
                  <a:fillRect l="-784" r="-83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355AF30-6879-7759-4315-5C2E9AEA4D1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4DA7397-BF58-C79C-9C1B-B9062034D62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C581596-8277-DBA3-19A2-9F1346DEBDC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6274420"/>
      </p:ext>
    </p:extLst>
  </p:cSld>
  <p:clrMapOvr>
    <a:masterClrMapping/>
  </p:clrMapOvr>
  <mc:AlternateContent xmlns:mc="http://schemas.openxmlformats.org/markup-compatibility/2006" xmlns:p14="http://schemas.microsoft.com/office/powerpoint/2010/main">
    <mc:Choice Requires="p14">
      <p:transition spd="slow" p14:dur="2000" advTm="44068"/>
    </mc:Choice>
    <mc:Fallback xmlns="">
      <p:transition spd="slow" advTm="44068"/>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F6AF2C-221C-D98F-BE5D-16C71DB874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5EF0E5-97A9-7115-A7D5-2D423F15E58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B864770-579F-31FF-66B6-78DA88240B1E}"/>
                  </a:ext>
                </a:extLst>
              </p:cNvPr>
              <p:cNvSpPr>
                <a:spLocks noGrp="1"/>
              </p:cNvSpPr>
              <p:nvPr>
                <p:ph idx="1"/>
              </p:nvPr>
            </p:nvSpPr>
            <p:spPr>
              <a:xfrm>
                <a:off x="437321" y="950603"/>
                <a:ext cx="11519453" cy="4973116"/>
              </a:xfrm>
            </p:spPr>
            <p:txBody>
              <a:bodyPr>
                <a:normAutofit lnSpcReduction="10000"/>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The change in potential energy is given by:</a:t>
                </a:r>
                <a:endParaRPr lang="en-US" sz="2400" dirty="0">
                  <a:latin typeface="Times New Roman" panose="02020603050405020304" pitchFamily="18" charset="0"/>
                  <a:cs typeface="Times New Roman" panose="02020603050405020304" pitchFamily="18" charset="0"/>
                  <a:sym typeface="Symbol" panose="05050102010706020507" pitchFamily="18" charset="2"/>
                </a:endParaRPr>
              </a:p>
              <a:p>
                <a:pPr marL="0" indent="0" algn="just">
                  <a:lnSpc>
                    <a:spcPct val="160000"/>
                  </a:lnSpc>
                  <a:buNone/>
                </a:pPr>
                <a14:m>
                  <m:oMath xmlns:m="http://schemas.openxmlformats.org/officeDocument/2006/math">
                    <m:r>
                      <a:rPr lang="en-US" sz="240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𝑃𝐸</m:t>
                    </m:r>
                    <m: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acc>
                      <m:accPr>
                        <m:chr m:val="̇"/>
                        <m:ctrlP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𝑚</m:t>
                        </m:r>
                      </m:e>
                    </m:acc>
                    <m: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𝑔</m:t>
                    </m:r>
                    <m:d>
                      <m:d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dPr>
                      <m:e>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h</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2</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h</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1</m:t>
                            </m:r>
                          </m:sub>
                        </m:sSub>
                      </m:e>
                    </m:d>
                    <m: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𝜌</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𝑉</m:t>
                        </m:r>
                      </m:e>
                    </m:acc>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𝑔</m:t>
                    </m:r>
                    <m:d>
                      <m:dPr>
                        <m:ctrlP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1</m:t>
                            </m:r>
                          </m:sub>
                        </m:sSub>
                      </m:e>
                    </m:d>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t>
                </a:r>
              </a:p>
              <a:p>
                <a:pPr marL="0" indent="0" algn="just">
                  <a:lnSpc>
                    <a:spcPct val="160000"/>
                  </a:lnSpc>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𝑃𝐸</m:t>
                    </m:r>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𝜌</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𝑉</m:t>
                        </m:r>
                      </m:e>
                    </m:acc>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𝑔</m:t>
                    </m:r>
                    <m:d>
                      <m:dPr>
                        <m:ctrlP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dPr>
                      <m:e>
                        <m:sSub>
                          <m:sSubPr>
                            <m:ctrlP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1</m:t>
                            </m:r>
                          </m:sub>
                        </m:sSub>
                      </m:e>
                    </m:d>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=1000∗0.05∗9.81</m:t>
                    </m:r>
                    <m:d>
                      <m:dPr>
                        <m:ctrlP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dPr>
                      <m:e>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−3.5</m:t>
                        </m:r>
                      </m:e>
                    </m:d>
                    <m:r>
                      <a:rPr lang="en-US" sz="24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-1717 J/s=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1.717 kJ/s</a:t>
                </a:r>
              </a:p>
              <a:p>
                <a:pPr marL="0" indent="0" algn="just">
                  <a:lnSpc>
                    <a:spcPct val="16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By rearranging equation (9.18), you get:</a:t>
                </a:r>
              </a:p>
              <a:p>
                <a:pPr marL="0" indent="0" algn="just">
                  <a:lnSpc>
                    <a:spcPct val="160000"/>
                  </a:lnSpc>
                  <a:buNone/>
                </a:pPr>
                <a14:m>
                  <m:oMath xmlns:m="http://schemas.openxmlformats.org/officeDocument/2006/math">
                    <m:r>
                      <a:rPr lang="en-US" sz="2400" b="1" i="1" smtClean="0">
                        <a:solidFill>
                          <a:srgbClr val="7030A0"/>
                        </a:solidFill>
                        <a:latin typeface="Cambria Math" panose="02040503050406030204" pitchFamily="18" charset="0"/>
                        <a:ea typeface="Cambria Math" panose="02040503050406030204" pitchFamily="18" charset="0"/>
                        <a:cs typeface="Times New Roman" pitchFamily="18" charset="0"/>
                      </a:rPr>
                      <m:t>∆</m:t>
                    </m:r>
                    <m:r>
                      <a:rPr lang="en-US" sz="2400" b="1" i="1" smtClean="0">
                        <a:solidFill>
                          <a:srgbClr val="7030A0"/>
                        </a:solidFill>
                        <a:latin typeface="Cambria Math" panose="02040503050406030204" pitchFamily="18" charset="0"/>
                        <a:ea typeface="Cambria Math" panose="02040503050406030204" pitchFamily="18" charset="0"/>
                        <a:cs typeface="Times New Roman" pitchFamily="18" charset="0"/>
                      </a:rPr>
                      <m:t>𝑯</m:t>
                    </m:r>
                    <m:r>
                      <a:rPr lang="en-US" sz="2400" b="1" i="1" smtClean="0">
                        <a:solidFill>
                          <a:srgbClr val="7030A0"/>
                        </a:solidFill>
                        <a:latin typeface="Cambria Math" panose="02040503050406030204" pitchFamily="18" charset="0"/>
                        <a:ea typeface="Cambria Math" panose="02040503050406030204" pitchFamily="18" charset="0"/>
                        <a:cs typeface="Times New Roman" pitchFamily="18" charset="0"/>
                      </a:rPr>
                      <m:t>=</m:t>
                    </m:r>
                    <m:r>
                      <a:rPr lang="en-US" sz="2400" b="1" i="1" smtClean="0">
                        <a:solidFill>
                          <a:srgbClr val="7030A0"/>
                        </a:solidFill>
                        <a:latin typeface="Cambria Math" panose="02040503050406030204" pitchFamily="18" charset="0"/>
                        <a:ea typeface="Cambria Math" panose="02040503050406030204" pitchFamily="18" charset="0"/>
                        <a:cs typeface="Times New Roman" pitchFamily="18" charset="0"/>
                      </a:rPr>
                      <m:t>𝑸</m:t>
                    </m:r>
                    <m:r>
                      <a:rPr lang="en-US" sz="2400" b="1" i="1" smtClean="0">
                        <a:solidFill>
                          <a:srgbClr val="7030A0"/>
                        </a:solidFill>
                        <a:latin typeface="Cambria Math" panose="02040503050406030204" pitchFamily="18" charset="0"/>
                        <a:ea typeface="Cambria Math" panose="02040503050406030204" pitchFamily="18" charset="0"/>
                        <a:cs typeface="Times New Roman" pitchFamily="18" charset="0"/>
                      </a:rPr>
                      <m:t>−∆</m:t>
                    </m:r>
                    <m:r>
                      <a:rPr lang="en-US" sz="2400" b="1" i="1" smtClean="0">
                        <a:solidFill>
                          <a:srgbClr val="7030A0"/>
                        </a:solidFill>
                        <a:latin typeface="Cambria Math" panose="02040503050406030204" pitchFamily="18" charset="0"/>
                        <a:ea typeface="Cambria Math" panose="02040503050406030204" pitchFamily="18" charset="0"/>
                        <a:cs typeface="Times New Roman" pitchFamily="18" charset="0"/>
                      </a:rPr>
                      <m:t>𝑷𝑬</m:t>
                    </m:r>
                  </m:oMath>
                </a14:m>
                <a:r>
                  <a:rPr lang="en-US" sz="2400" b="1" dirty="0">
                    <a:solidFill>
                      <a:srgbClr val="7030A0"/>
                    </a:solidFill>
                    <a:latin typeface="Times New Roman" pitchFamily="18" charset="0"/>
                    <a:cs typeface="Times New Roman" pitchFamily="18" charset="0"/>
                  </a:rPr>
                  <a:t>                                                                </a:t>
                </a:r>
                <a:r>
                  <a:rPr lang="en-US" sz="2400" dirty="0">
                    <a:latin typeface="Times New Roman" panose="02020603050405020304" pitchFamily="18" charset="0"/>
                    <a:cs typeface="Times New Roman" panose="02020603050405020304" pitchFamily="18" charset="0"/>
                  </a:rPr>
                  <a:t>(9.19)</a:t>
                </a:r>
              </a:p>
              <a:p>
                <a:pPr marL="0" indent="0" algn="just">
                  <a:lnSpc>
                    <a:spcPct val="160000"/>
                  </a:lnSpc>
                  <a:buNone/>
                </a:pPr>
                <a14:m>
                  <m:oMath xmlns:m="http://schemas.openxmlformats.org/officeDocument/2006/math">
                    <m:r>
                      <a:rPr lang="en-US" sz="2400" b="0" i="0" smtClean="0">
                        <a:solidFill>
                          <a:schemeClr val="tx1"/>
                        </a:solidFill>
                        <a:latin typeface="Cambria Math" panose="02040503050406030204" pitchFamily="18" charset="0"/>
                        <a:ea typeface="Cambria Math" panose="02040503050406030204" pitchFamily="18" charset="0"/>
                        <a:cs typeface="Times New Roman" pitchFamily="18" charset="0"/>
                      </a:rPr>
                      <m:t>∆</m:t>
                    </m:r>
                    <m:r>
                      <m:rPr>
                        <m:sty m:val="p"/>
                      </m:rPr>
                      <a:rPr lang="en-US" sz="2400" b="0" i="0" smtClean="0">
                        <a:solidFill>
                          <a:schemeClr val="tx1"/>
                        </a:solidFill>
                        <a:latin typeface="Cambria Math" panose="02040503050406030204" pitchFamily="18" charset="0"/>
                        <a:ea typeface="Cambria Math" panose="02040503050406030204" pitchFamily="18" charset="0"/>
                        <a:cs typeface="Times New Roman" pitchFamily="18" charset="0"/>
                      </a:rPr>
                      <m:t>H</m:t>
                    </m:r>
                    <m:r>
                      <a:rPr lang="en-US" sz="2400" b="0" i="1">
                        <a:solidFill>
                          <a:schemeClr val="tx1"/>
                        </a:solidFill>
                        <a:latin typeface="Cambria Math" panose="02040503050406030204" pitchFamily="18" charset="0"/>
                        <a:ea typeface="Cambria Math" panose="02040503050406030204" pitchFamily="18" charset="0"/>
                        <a:cs typeface="Times New Roman" pitchFamily="18" charset="0"/>
                      </a:rPr>
                      <m:t>=</m:t>
                    </m:r>
                    <m:r>
                      <a:rPr lang="en-US" sz="2400" b="0" i="1" smtClean="0">
                        <a:solidFill>
                          <a:schemeClr val="tx1"/>
                        </a:solidFill>
                        <a:latin typeface="Cambria Math" panose="02040503050406030204" pitchFamily="18" charset="0"/>
                        <a:ea typeface="Cambria Math" panose="02040503050406030204" pitchFamily="18" charset="0"/>
                        <a:cs typeface="Times New Roman" pitchFamily="18" charset="0"/>
                      </a:rPr>
                      <m:t>60</m:t>
                    </m:r>
                    <m:r>
                      <a:rPr lang="en-US" sz="2400" b="0" i="1">
                        <a:solidFill>
                          <a:schemeClr val="tx1"/>
                        </a:solidFill>
                        <a:latin typeface="Cambria Math" panose="02040503050406030204" pitchFamily="18" charset="0"/>
                        <a:ea typeface="Cambria Math" panose="02040503050406030204" pitchFamily="18" charset="0"/>
                        <a:cs typeface="Times New Roman" pitchFamily="18" charset="0"/>
                      </a:rPr>
                      <m:t>−</m:t>
                    </m:r>
                    <m:d>
                      <m:dPr>
                        <m:ctrlPr>
                          <a:rPr lang="en-US" sz="2400" i="1" smtClean="0">
                            <a:solidFill>
                              <a:schemeClr val="tx1"/>
                            </a:solidFill>
                            <a:latin typeface="Cambria Math" panose="02040503050406030204" pitchFamily="18" charset="0"/>
                            <a:ea typeface="Cambria Math" panose="02040503050406030204" pitchFamily="18" charset="0"/>
                            <a:cs typeface="Times New Roman" pitchFamily="18" charset="0"/>
                          </a:rPr>
                        </m:ctrlPr>
                      </m:dPr>
                      <m:e>
                        <m:r>
                          <a:rPr lang="en-US" sz="2400" b="0" i="1" smtClean="0">
                            <a:solidFill>
                              <a:schemeClr val="tx1"/>
                            </a:solidFill>
                            <a:latin typeface="Cambria Math" panose="02040503050406030204" pitchFamily="18" charset="0"/>
                            <a:ea typeface="Cambria Math" panose="02040503050406030204" pitchFamily="18" charset="0"/>
                            <a:cs typeface="Times New Roman" pitchFamily="18" charset="0"/>
                          </a:rPr>
                          <m:t>−1.717</m:t>
                        </m:r>
                      </m:e>
                    </m:d>
                    <m:r>
                      <a:rPr lang="en-US" sz="2400" b="0" i="1" smtClean="0">
                        <a:solidFill>
                          <a:schemeClr val="tx1"/>
                        </a:solidFill>
                        <a:latin typeface="Cambria Math" panose="02040503050406030204" pitchFamily="18" charset="0"/>
                        <a:ea typeface="Cambria Math" panose="02040503050406030204" pitchFamily="18" charset="0"/>
                        <a:cs typeface="Times New Roman" pitchFamily="18" charset="0"/>
                      </a:rPr>
                      <m:t>=60+1.717</m:t>
                    </m:r>
                    <m:r>
                      <a:rPr lang="en-US" sz="2400" b="1" i="1" smtClean="0">
                        <a:solidFill>
                          <a:srgbClr val="7030A0"/>
                        </a:solidFill>
                        <a:latin typeface="Cambria Math" panose="02040503050406030204" pitchFamily="18" charset="0"/>
                        <a:ea typeface="Cambria Math" panose="02040503050406030204" pitchFamily="18" charset="0"/>
                        <a:cs typeface="Times New Roman" pitchFamily="18" charset="0"/>
                      </a:rPr>
                      <m:t>=</m:t>
                    </m:r>
                    <m:r>
                      <a:rPr lang="en-US" sz="2400" b="1" i="1" smtClean="0">
                        <a:solidFill>
                          <a:srgbClr val="7030A0"/>
                        </a:solidFill>
                        <a:latin typeface="Cambria Math" panose="02040503050406030204" pitchFamily="18" charset="0"/>
                        <a:ea typeface="Cambria Math" panose="02040503050406030204" pitchFamily="18" charset="0"/>
                        <a:cs typeface="Times New Roman" pitchFamily="18" charset="0"/>
                      </a:rPr>
                      <m:t>𝟔𝟏</m:t>
                    </m:r>
                    <m:r>
                      <a:rPr lang="en-US" sz="2400" b="1" i="1" smtClean="0">
                        <a:solidFill>
                          <a:srgbClr val="7030A0"/>
                        </a:solidFill>
                        <a:latin typeface="Cambria Math" panose="02040503050406030204" pitchFamily="18" charset="0"/>
                        <a:ea typeface="Cambria Math" panose="02040503050406030204" pitchFamily="18" charset="0"/>
                        <a:cs typeface="Times New Roman" pitchFamily="18" charset="0"/>
                      </a:rPr>
                      <m:t>.</m:t>
                    </m:r>
                    <m:r>
                      <a:rPr lang="en-US" sz="2400" b="1" i="1" smtClean="0">
                        <a:solidFill>
                          <a:srgbClr val="7030A0"/>
                        </a:solidFill>
                        <a:latin typeface="Cambria Math" panose="02040503050406030204" pitchFamily="18" charset="0"/>
                        <a:ea typeface="Cambria Math" panose="02040503050406030204" pitchFamily="18" charset="0"/>
                        <a:cs typeface="Times New Roman" pitchFamily="18" charset="0"/>
                      </a:rPr>
                      <m:t>𝟕𝟏𝟕</m:t>
                    </m:r>
                  </m:oMath>
                </a14:m>
                <a:r>
                  <a:rPr lang="en-US" sz="2400" b="1" dirty="0">
                    <a:solidFill>
                      <a:srgbClr val="7030A0"/>
                    </a:solidFill>
                    <a:latin typeface="Times New Roman" pitchFamily="18" charset="0"/>
                    <a:cs typeface="Times New Roman" pitchFamily="18" charset="0"/>
                  </a:rPr>
                  <a:t> kJ/s </a:t>
                </a:r>
                <a14:m>
                  <m:oMath xmlns:m="http://schemas.openxmlformats.org/officeDocument/2006/math">
                    <m:r>
                      <a:rPr lang="en-US" sz="2400" b="1" i="1" smtClean="0">
                        <a:solidFill>
                          <a:srgbClr val="7030A0"/>
                        </a:solidFill>
                        <a:latin typeface="Cambria Math" panose="02040503050406030204" pitchFamily="18" charset="0"/>
                        <a:ea typeface="Cambria Math" panose="02040503050406030204" pitchFamily="18" charset="0"/>
                        <a:cs typeface="Times New Roman" pitchFamily="18" charset="0"/>
                        <a:sym typeface="Symbol" panose="05050102010706020507" pitchFamily="18" charset="2"/>
                      </a:rPr>
                      <m:t> </m:t>
                    </m:r>
                    <m:r>
                      <a:rPr lang="en-US" sz="2400" b="1" i="1">
                        <a:solidFill>
                          <a:srgbClr val="7030A0"/>
                        </a:solidFill>
                        <a:latin typeface="Cambria Math" panose="02040503050406030204" pitchFamily="18" charset="0"/>
                        <a:ea typeface="Cambria Math" panose="02040503050406030204" pitchFamily="18" charset="0"/>
                        <a:cs typeface="Times New Roman" pitchFamily="18" charset="0"/>
                      </a:rPr>
                      <m:t>𝟔</m:t>
                    </m:r>
                    <m:r>
                      <a:rPr lang="en-US" sz="2400" b="1" i="1" smtClean="0">
                        <a:solidFill>
                          <a:srgbClr val="7030A0"/>
                        </a:solidFill>
                        <a:latin typeface="Cambria Math" panose="02040503050406030204" pitchFamily="18" charset="0"/>
                        <a:ea typeface="Cambria Math" panose="02040503050406030204" pitchFamily="18" charset="0"/>
                        <a:cs typeface="Times New Roman" pitchFamily="18" charset="0"/>
                      </a:rPr>
                      <m:t>𝟐</m:t>
                    </m:r>
                  </m:oMath>
                </a14:m>
                <a:r>
                  <a:rPr lang="en-US" sz="2400" b="1" dirty="0">
                    <a:solidFill>
                      <a:srgbClr val="7030A0"/>
                    </a:solidFill>
                    <a:latin typeface="Times New Roman" pitchFamily="18" charset="0"/>
                    <a:cs typeface="Times New Roman" pitchFamily="18" charset="0"/>
                  </a:rPr>
                  <a:t> kJ/s </a:t>
                </a:r>
              </a:p>
              <a:p>
                <a:pPr marL="0" indent="0" algn="just">
                  <a:lnSpc>
                    <a:spcPct val="16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Therefore, the rate of change in enthalpy of the system is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62 kJ/s</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B864770-579F-31FF-66B6-78DA88240B1E}"/>
                  </a:ext>
                </a:extLst>
              </p:cNvPr>
              <p:cNvSpPr>
                <a:spLocks noGrp="1" noRot="1" noChangeAspect="1" noMove="1" noResize="1" noEditPoints="1" noAdjustHandles="1" noChangeArrowheads="1" noChangeShapeType="1" noTextEdit="1"/>
              </p:cNvSpPr>
              <p:nvPr>
                <p:ph idx="1"/>
              </p:nvPr>
            </p:nvSpPr>
            <p:spPr>
              <a:xfrm>
                <a:off x="437321" y="950603"/>
                <a:ext cx="11519453" cy="4973116"/>
              </a:xfrm>
              <a:blipFill>
                <a:blip r:embed="rId4"/>
                <a:stretch>
                  <a:fillRect l="-84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415203E-4070-ACBB-4B96-657C4956C34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2CC0A89-1811-ED04-69D2-CF549E6888A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7CE073A-D89F-91AC-70BE-43B7D3089AB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73291472"/>
      </p:ext>
    </p:extLst>
  </p:cSld>
  <p:clrMapOvr>
    <a:masterClrMapping/>
  </p:clrMapOvr>
  <mc:AlternateContent xmlns:mc="http://schemas.openxmlformats.org/markup-compatibility/2006" xmlns:p14="http://schemas.microsoft.com/office/powerpoint/2010/main">
    <mc:Choice Requires="p14">
      <p:transition spd="slow" p14:dur="2000" advTm="65888"/>
    </mc:Choice>
    <mc:Fallback xmlns="">
      <p:transition spd="slow" advTm="65888"/>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2754B-8928-C1EA-C66E-292F44EBA0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59C9C0-6B72-FCF6-9979-36E2DBC484F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2842C3F-2F62-DC38-2AEF-210EF30B6D52}"/>
                  </a:ext>
                </a:extLst>
              </p:cNvPr>
              <p:cNvSpPr>
                <a:spLocks noGrp="1"/>
              </p:cNvSpPr>
              <p:nvPr>
                <p:ph idx="1"/>
              </p:nvPr>
            </p:nvSpPr>
            <p:spPr>
              <a:xfrm>
                <a:off x="437321" y="954157"/>
                <a:ext cx="11420062" cy="4969562"/>
              </a:xfrm>
            </p:spPr>
            <p:txBody>
              <a:bodyPr>
                <a:normAutofit lnSpcReduction="10000"/>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60000"/>
                  </a:lnSpc>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Open system with two streams (hot stream and cold stream).</a:t>
                </a:r>
              </a:p>
              <a:p>
                <a:pPr marL="0" indent="0" algn="just">
                  <a:lnSpc>
                    <a:spcPct val="160000"/>
                  </a:lnSpc>
                  <a:buNone/>
                </a:pPr>
                <a:r>
                  <a:rPr lang="en-US" sz="2400" b="1" dirty="0">
                    <a:solidFill>
                      <a:srgbClr val="FF0000"/>
                    </a:solidFill>
                    <a:latin typeface="Times New Roman" panose="02020603050405020304" pitchFamily="18" charset="0"/>
                    <a:cs typeface="Times New Roman" panose="02020603050405020304" pitchFamily="18" charset="0"/>
                  </a:rPr>
                  <a:t>Hot stream (Oil): </a:t>
                </a:r>
                <a:r>
                  <a:rPr lang="en-US" sz="2400" dirty="0">
                    <a:latin typeface="Times New Roman" pitchFamily="18" charset="0"/>
                    <a:cs typeface="Times New Roman" pitchFamily="18" charset="0"/>
                    <a:sym typeface="Symbol" panose="05050102010706020507" pitchFamily="18" charset="2"/>
                  </a:rPr>
                  <a:t></a:t>
                </a:r>
                <a:r>
                  <a:rPr lang="en-US" sz="2400" baseline="-25000" dirty="0">
                    <a:latin typeface="Times New Roman" pitchFamily="18" charset="0"/>
                    <a:cs typeface="Times New Roman" pitchFamily="18" charset="0"/>
                    <a:sym typeface="Symbol" panose="05050102010706020507" pitchFamily="18" charset="2"/>
                  </a:rPr>
                  <a:t>o</a:t>
                </a:r>
                <a:r>
                  <a:rPr lang="en-US" sz="2400" dirty="0">
                    <a:latin typeface="Times New Roman" pitchFamily="18" charset="0"/>
                    <a:cs typeface="Times New Roman" pitchFamily="18" charset="0"/>
                    <a:sym typeface="Symbol" panose="05050102010706020507" pitchFamily="18" charset="2"/>
                  </a:rPr>
                  <a:t> = 0.9 kg/L, and </a:t>
                </a:r>
                <a14:m>
                  <m:oMath xmlns:m="http://schemas.openxmlformats.org/officeDocument/2006/math">
                    <m:sSub>
                      <m:sSubPr>
                        <m:ctrlPr>
                          <a:rPr lang="en-US" sz="2400" i="1" dirty="0" smtClean="0">
                            <a:latin typeface="Cambria Math" panose="02040503050406030204" pitchFamily="18" charset="0"/>
                            <a:cs typeface="Times New Roman" panose="02020603050405020304" pitchFamily="18" charset="0"/>
                          </a:rPr>
                        </m:ctrlPr>
                      </m:sSubPr>
                      <m:e>
                        <m:acc>
                          <m:accPr>
                            <m:chr m:val="̇"/>
                            <m:ctrlPr>
                              <a:rPr lang="en-US" sz="2400" i="1" dirty="0">
                                <a:latin typeface="Cambria Math" panose="02040503050406030204" pitchFamily="18" charset="0"/>
                                <a:cs typeface="Times New Roman" panose="02020603050405020304" pitchFamily="18" charset="0"/>
                              </a:rPr>
                            </m:ctrlPr>
                          </m:accPr>
                          <m:e>
                            <m:r>
                              <a:rPr lang="en-US" sz="2400" i="1" dirty="0">
                                <a:latin typeface="Cambria Math" panose="02040503050406030204" pitchFamily="18" charset="0"/>
                                <a:cs typeface="Times New Roman" panose="02020603050405020304" pitchFamily="18" charset="0"/>
                              </a:rPr>
                              <m:t>𝑉</m:t>
                            </m:r>
                          </m:e>
                        </m:acc>
                      </m:e>
                      <m:sub>
                        <m:r>
                          <a:rPr lang="en-US" sz="2400" b="0" i="1" dirty="0" smtClean="0">
                            <a:latin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rPr>
                  <a:t>=500 L/h</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Inlet temperature (T</a:t>
                </a:r>
                <a:r>
                  <a:rPr lang="en-US" sz="2400" baseline="-25000" dirty="0">
                    <a:latin typeface="Times New Roman" panose="02020603050405020304" pitchFamily="18" charset="0"/>
                    <a:cs typeface="Times New Roman" panose="02020603050405020304" pitchFamily="18" charset="0"/>
                  </a:rPr>
                  <a:t>o1</a:t>
                </a:r>
                <a:r>
                  <a:rPr lang="en-US" sz="2400" dirty="0">
                    <a:latin typeface="Times New Roman" panose="02020603050405020304" pitchFamily="18" charset="0"/>
                    <a:cs typeface="Times New Roman" panose="02020603050405020304" pitchFamily="18" charset="0"/>
                  </a:rPr>
                  <a:t>) = 85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and outlet temperature (T</a:t>
                </a:r>
                <a:r>
                  <a:rPr lang="en-US" sz="2400" baseline="-25000" dirty="0">
                    <a:latin typeface="Times New Roman" panose="02020603050405020304" pitchFamily="18" charset="0"/>
                    <a:cs typeface="Times New Roman" panose="02020603050405020304" pitchFamily="18" charset="0"/>
                  </a:rPr>
                  <a:t>o2</a:t>
                </a:r>
                <a:r>
                  <a:rPr lang="en-US" sz="2400" dirty="0">
                    <a:latin typeface="Times New Roman" panose="02020603050405020304" pitchFamily="18" charset="0"/>
                    <a:cs typeface="Times New Roman" panose="02020603050405020304" pitchFamily="18" charset="0"/>
                  </a:rPr>
                  <a:t>) = 30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Specific heat capacity  is 1.5 kJ/</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r>
                  <a:rPr lang="en-US" sz="2400" b="1" dirty="0">
                    <a:solidFill>
                      <a:srgbClr val="7030A0"/>
                    </a:solidFill>
                    <a:latin typeface="Times New Roman" panose="02020603050405020304" pitchFamily="18" charset="0"/>
                    <a:cs typeface="Times New Roman" panose="02020603050405020304" pitchFamily="18" charset="0"/>
                  </a:rPr>
                  <a:t>Cold stream (water): </a:t>
                </a:r>
                <a:r>
                  <a:rPr lang="en-US" sz="2400" dirty="0">
                    <a:latin typeface="Times New Roman" pitchFamily="18" charset="0"/>
                    <a:cs typeface="Times New Roman" pitchFamily="18" charset="0"/>
                    <a:sym typeface="Symbol" panose="05050102010706020507" pitchFamily="18" charset="2"/>
                  </a:rPr>
                  <a:t></a:t>
                </a:r>
                <a:r>
                  <a:rPr lang="en-US" sz="2400" baseline="-25000" dirty="0">
                    <a:latin typeface="Times New Roman" pitchFamily="18" charset="0"/>
                    <a:cs typeface="Times New Roman" pitchFamily="18" charset="0"/>
                    <a:sym typeface="Symbol" panose="05050102010706020507" pitchFamily="18" charset="2"/>
                  </a:rPr>
                  <a:t>w</a:t>
                </a:r>
                <a:r>
                  <a:rPr lang="en-US" sz="2400" dirty="0">
                    <a:latin typeface="Times New Roman" pitchFamily="18" charset="0"/>
                    <a:cs typeface="Times New Roman" pitchFamily="18" charset="0"/>
                    <a:sym typeface="Symbol" panose="05050102010706020507" pitchFamily="18" charset="2"/>
                  </a:rPr>
                  <a:t>= 1 kg/L, and </a:t>
                </a:r>
                <a14:m>
                  <m:oMath xmlns:m="http://schemas.openxmlformats.org/officeDocument/2006/math">
                    <m:sSub>
                      <m:sSubPr>
                        <m:ctrlPr>
                          <a:rPr lang="en-US" sz="2400" i="1" dirty="0">
                            <a:latin typeface="Cambria Math" panose="02040503050406030204" pitchFamily="18" charset="0"/>
                            <a:cs typeface="Times New Roman" panose="02020603050405020304" pitchFamily="18" charset="0"/>
                          </a:rPr>
                        </m:ctrlPr>
                      </m:sSubPr>
                      <m:e>
                        <m:acc>
                          <m:accPr>
                            <m:chr m:val="̇"/>
                            <m:ctrlPr>
                              <a:rPr lang="en-US" sz="2400" i="1" dirty="0">
                                <a:latin typeface="Cambria Math" panose="02040503050406030204" pitchFamily="18" charset="0"/>
                                <a:cs typeface="Times New Roman" panose="02020603050405020304" pitchFamily="18" charset="0"/>
                              </a:rPr>
                            </m:ctrlPr>
                          </m:accPr>
                          <m:e>
                            <m:r>
                              <a:rPr lang="en-US" sz="2400" i="1" dirty="0">
                                <a:latin typeface="Cambria Math" panose="02040503050406030204" pitchFamily="18" charset="0"/>
                                <a:cs typeface="Times New Roman" panose="02020603050405020304" pitchFamily="18" charset="0"/>
                              </a:rPr>
                              <m:t>𝑉</m:t>
                            </m:r>
                          </m:e>
                        </m:acc>
                      </m:e>
                      <m:sub>
                        <m:r>
                          <a:rPr lang="en-US" sz="2400" b="0" i="1" dirty="0" smtClean="0">
                            <a:latin typeface="Cambria Math" panose="02040503050406030204" pitchFamily="18" charset="0"/>
                            <a:cs typeface="Times New Roman" panose="02020603050405020304" pitchFamily="18" charset="0"/>
                          </a:rPr>
                          <m:t>𝑤</m:t>
                        </m:r>
                      </m:sub>
                    </m:sSub>
                    <m:r>
                      <a:rPr lang="en-US" sz="2400" i="1" dirty="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=360 L/h</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Inlet temperature (T</a:t>
                </a:r>
                <a:r>
                  <a:rPr lang="en-US" sz="2400" baseline="-25000" dirty="0">
                    <a:latin typeface="Times New Roman" panose="02020603050405020304" pitchFamily="18" charset="0"/>
                    <a:cs typeface="Times New Roman" panose="02020603050405020304" pitchFamily="18" charset="0"/>
                  </a:rPr>
                  <a:t>w1</a:t>
                </a:r>
                <a:r>
                  <a:rPr lang="en-US" sz="2400" dirty="0">
                    <a:latin typeface="Times New Roman" panose="02020603050405020304" pitchFamily="18" charset="0"/>
                    <a:cs typeface="Times New Roman" panose="02020603050405020304" pitchFamily="18" charset="0"/>
                  </a:rPr>
                  <a:t>) = 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and specific heat capacity  is 4.18 kJ/</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2842C3F-2F62-DC38-2AEF-210EF30B6D52}"/>
                  </a:ext>
                </a:extLst>
              </p:cNvPr>
              <p:cNvSpPr>
                <a:spLocks noGrp="1" noRot="1" noChangeAspect="1" noMove="1" noResize="1" noEditPoints="1" noAdjustHandles="1" noChangeArrowheads="1" noChangeShapeType="1" noTextEdit="1"/>
              </p:cNvSpPr>
              <p:nvPr>
                <p:ph idx="1"/>
              </p:nvPr>
            </p:nvSpPr>
            <p:spPr>
              <a:xfrm>
                <a:off x="437321" y="954157"/>
                <a:ext cx="11420062" cy="4969562"/>
              </a:xfrm>
              <a:blipFill>
                <a:blip r:embed="rId4"/>
                <a:stretch>
                  <a:fillRect l="-85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03FC0C6-76F9-FB1B-2EF0-9B86BA52CAB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C846DA4-327A-0D9A-09B4-3B3107A1EDE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E71B66C-62EC-C9EA-4315-D414E6B2118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10748439"/>
      </p:ext>
    </p:extLst>
  </p:cSld>
  <p:clrMapOvr>
    <a:masterClrMapping/>
  </p:clrMapOvr>
  <mc:AlternateContent xmlns:mc="http://schemas.openxmlformats.org/markup-compatibility/2006" xmlns:p14="http://schemas.microsoft.com/office/powerpoint/2010/main">
    <mc:Choice Requires="p14">
      <p:transition spd="slow" p14:dur="2000" advTm="55904"/>
    </mc:Choice>
    <mc:Fallback xmlns="">
      <p:transition spd="slow" advTm="55904"/>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169DAC-13E4-D424-B7A2-39A9CBD664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F466CA-A823-4B44-7978-DFEEE0AE0A7D}"/>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63183C5-734C-8B39-BE2D-B198295559F4}"/>
              </a:ext>
            </a:extLst>
          </p:cNvPr>
          <p:cNvSpPr>
            <a:spLocks noGrp="1"/>
          </p:cNvSpPr>
          <p:nvPr>
            <p:ph idx="1"/>
          </p:nvPr>
        </p:nvSpPr>
        <p:spPr>
          <a:xfrm>
            <a:off x="367749" y="950603"/>
            <a:ext cx="11559208" cy="4973116"/>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determine (a) the outlet temperature of water, and (b) the heat gained by water.</a:t>
            </a:r>
          </a:p>
          <a:p>
            <a:pPr marL="0" indent="0" algn="just">
              <a:lnSpc>
                <a:spcPct val="160000"/>
              </a:lnSpc>
              <a:buNone/>
            </a:pPr>
            <a:r>
              <a:rPr lang="en-US" sz="2400" b="1" dirty="0">
                <a:latin typeface="Times New Roman" panose="02020603050405020304" pitchFamily="18" charset="0"/>
                <a:cs typeface="Times New Roman" panose="02020603050405020304" pitchFamily="18" charset="0"/>
              </a:rPr>
              <a:t>Assumptions</a:t>
            </a:r>
            <a:r>
              <a:rPr lang="en-US" sz="2400" dirty="0">
                <a:latin typeface="Times New Roman" panose="02020603050405020304" pitchFamily="18" charset="0"/>
                <a:cs typeface="Times New Roman" panose="02020603050405020304" pitchFamily="18" charset="0"/>
              </a:rPr>
              <a:t>: The process is steady state; there is no chemical reaction; and there is no work done  by the system, W = 0</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There is no heat loss due to material resistance between cold and hot streams.</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change in potential energy and the change in kinetic energy both are negligible.</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quantity of heat lost by the hot stream is equal to the quantity of heat gained by the cold stream. </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329FEC06-9305-F806-92D7-D68EC8CEFFC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EC94A70-8C71-2272-7C4F-5035CABA5AC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674F851-E447-0CE9-8B05-284738D3E0B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77596269"/>
      </p:ext>
    </p:extLst>
  </p:cSld>
  <p:clrMapOvr>
    <a:masterClrMapping/>
  </p:clrMapOvr>
  <mc:AlternateContent xmlns:mc="http://schemas.openxmlformats.org/markup-compatibility/2006" xmlns:p14="http://schemas.microsoft.com/office/powerpoint/2010/main">
    <mc:Choice Requires="p14">
      <p:transition spd="slow" p14:dur="2000" advTm="40275"/>
    </mc:Choice>
    <mc:Fallback xmlns="">
      <p:transition spd="slow" advTm="4027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8F060D-15F2-CB8B-1399-A19DA5102A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3CC387-C56F-0487-C02D-27F22EEF90F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0E206F4-4B33-7E6D-C58A-7A21144124D7}"/>
              </a:ext>
            </a:extLst>
          </p:cNvPr>
          <p:cNvSpPr>
            <a:spLocks noGrp="1"/>
          </p:cNvSpPr>
          <p:nvPr>
            <p:ph idx="1"/>
          </p:nvPr>
        </p:nvSpPr>
        <p:spPr>
          <a:xfrm>
            <a:off x="258417" y="914402"/>
            <a:ext cx="11620445" cy="5009317"/>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The process flow sheet of hot and cold streams heat exchange is shown in </a:t>
            </a:r>
            <a:r>
              <a:rPr lang="en-US" sz="2400" b="1" dirty="0">
                <a:latin typeface="Times New Roman" panose="02020603050405020304" pitchFamily="18" charset="0"/>
                <a:cs typeface="Times New Roman" panose="02020603050405020304" pitchFamily="18" charset="0"/>
              </a:rPr>
              <a:t>Figure 9.9</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515)</a:t>
            </a:r>
            <a:r>
              <a:rPr lang="en-US" sz="2400" b="1" dirty="0">
                <a:latin typeface="Times New Roman" panose="02020603050405020304" pitchFamily="18" charset="0"/>
                <a:cs typeface="Times New Roman" panose="02020603050405020304" pitchFamily="18" charset="0"/>
              </a:rPr>
              <a:t>.</a:t>
            </a:r>
          </a:p>
          <a:p>
            <a:pPr marL="0" indent="0" algn="just">
              <a:lnSpc>
                <a:spcPct val="160000"/>
              </a:lnSpc>
              <a:buNone/>
            </a:pPr>
            <a:endParaRPr lang="en-US" sz="2400" b="1"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C1EBA89-C34F-44B9-B601-BE31E86B2CB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B112485-998B-D465-39E9-89D2FB6D3BF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1210109-C74A-C3D6-A861-6025BFA8DEE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33" name="Group 32">
            <a:extLst>
              <a:ext uri="{FF2B5EF4-FFF2-40B4-BE49-F238E27FC236}">
                <a16:creationId xmlns:a16="http://schemas.microsoft.com/office/drawing/2014/main" id="{6FC05A10-8157-689F-DFA7-EF381F104C49}"/>
              </a:ext>
            </a:extLst>
          </p:cNvPr>
          <p:cNvGrpSpPr/>
          <p:nvPr/>
        </p:nvGrpSpPr>
        <p:grpSpPr>
          <a:xfrm>
            <a:off x="402590" y="2261774"/>
            <a:ext cx="9004927" cy="2260841"/>
            <a:chOff x="402590" y="1960811"/>
            <a:chExt cx="9004927" cy="2260841"/>
          </a:xfrm>
        </p:grpSpPr>
        <p:cxnSp>
          <p:nvCxnSpPr>
            <p:cNvPr id="28" name="Straight Arrow Connector 27">
              <a:extLst>
                <a:ext uri="{FF2B5EF4-FFF2-40B4-BE49-F238E27FC236}">
                  <a16:creationId xmlns:a16="http://schemas.microsoft.com/office/drawing/2014/main" id="{A68985FD-1FE0-0C53-456B-0BE343D6E668}"/>
                </a:ext>
              </a:extLst>
            </p:cNvPr>
            <p:cNvCxnSpPr>
              <a:cxnSpLocks/>
            </p:cNvCxnSpPr>
            <p:nvPr/>
          </p:nvCxnSpPr>
          <p:spPr>
            <a:xfrm>
              <a:off x="6284957" y="3091069"/>
              <a:ext cx="662569" cy="0"/>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9975C1B6-E188-4B2C-B33C-626986F3BEC8}"/>
                </a:ext>
              </a:extLst>
            </p:cNvPr>
            <p:cNvGrpSpPr/>
            <p:nvPr/>
          </p:nvGrpSpPr>
          <p:grpSpPr>
            <a:xfrm>
              <a:off x="402590" y="1960811"/>
              <a:ext cx="9004927" cy="2260841"/>
              <a:chOff x="392651" y="2036104"/>
              <a:chExt cx="9004927" cy="2260841"/>
            </a:xfrm>
          </p:grpSpPr>
          <p:sp>
            <p:nvSpPr>
              <p:cNvPr id="17" name="TextBox 16">
                <a:extLst>
                  <a:ext uri="{FF2B5EF4-FFF2-40B4-BE49-F238E27FC236}">
                    <a16:creationId xmlns:a16="http://schemas.microsoft.com/office/drawing/2014/main" id="{CD576949-8A03-0D04-273F-57A15B9331EC}"/>
                  </a:ext>
                </a:extLst>
              </p:cNvPr>
              <p:cNvSpPr txBox="1"/>
              <p:nvPr/>
            </p:nvSpPr>
            <p:spPr>
              <a:xfrm>
                <a:off x="3400779" y="2850298"/>
                <a:ext cx="2146853"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Hot oil </a:t>
                </a:r>
              </a:p>
            </p:txBody>
          </p:sp>
          <p:sp>
            <p:nvSpPr>
              <p:cNvPr id="18" name="TextBox 17">
                <a:extLst>
                  <a:ext uri="{FF2B5EF4-FFF2-40B4-BE49-F238E27FC236}">
                    <a16:creationId xmlns:a16="http://schemas.microsoft.com/office/drawing/2014/main" id="{B565BA9D-45C7-8815-BA3B-3C5B85CE2A66}"/>
                  </a:ext>
                </a:extLst>
              </p:cNvPr>
              <p:cNvSpPr txBox="1"/>
              <p:nvPr/>
            </p:nvSpPr>
            <p:spPr>
              <a:xfrm>
                <a:off x="3400779" y="3540056"/>
                <a:ext cx="2146853" cy="461665"/>
              </a:xfrm>
              <a:prstGeom prst="rect">
                <a:avLst/>
              </a:prstGeom>
              <a:noFill/>
            </p:spPr>
            <p:txBody>
              <a:bodyPr wrap="square" rtlCol="0">
                <a:spAutoFit/>
              </a:bodyPr>
              <a:lstStyle/>
              <a:p>
                <a:r>
                  <a:rPr lang="en-US" sz="2400" b="1" dirty="0">
                    <a:solidFill>
                      <a:srgbClr val="7030A0"/>
                    </a:solidFill>
                    <a:latin typeface="Times New Roman" panose="02020603050405020304" pitchFamily="18" charset="0"/>
                    <a:cs typeface="Times New Roman" panose="02020603050405020304" pitchFamily="18" charset="0"/>
                  </a:rPr>
                  <a:t>Cold water</a:t>
                </a:r>
              </a:p>
            </p:txBody>
          </p:sp>
          <p:grpSp>
            <p:nvGrpSpPr>
              <p:cNvPr id="30" name="Group 29">
                <a:extLst>
                  <a:ext uri="{FF2B5EF4-FFF2-40B4-BE49-F238E27FC236}">
                    <a16:creationId xmlns:a16="http://schemas.microsoft.com/office/drawing/2014/main" id="{E78D77C7-6991-AEEB-BE60-C28918603E7A}"/>
                  </a:ext>
                </a:extLst>
              </p:cNvPr>
              <p:cNvGrpSpPr/>
              <p:nvPr/>
            </p:nvGrpSpPr>
            <p:grpSpPr>
              <a:xfrm>
                <a:off x="392651" y="2036104"/>
                <a:ext cx="9004927" cy="2260841"/>
                <a:chOff x="313138" y="2036104"/>
                <a:chExt cx="9004927" cy="2260841"/>
              </a:xfrm>
            </p:grpSpPr>
            <p:cxnSp>
              <p:nvCxnSpPr>
                <p:cNvPr id="32" name="Straight Arrow Connector 31">
                  <a:extLst>
                    <a:ext uri="{FF2B5EF4-FFF2-40B4-BE49-F238E27FC236}">
                      <a16:creationId xmlns:a16="http://schemas.microsoft.com/office/drawing/2014/main" id="{FD662ACA-C409-D722-2254-8CB8299BC204}"/>
                    </a:ext>
                  </a:extLst>
                </p:cNvPr>
                <p:cNvCxnSpPr>
                  <a:cxnSpLocks/>
                </p:cNvCxnSpPr>
                <p:nvPr/>
              </p:nvCxnSpPr>
              <p:spPr>
                <a:xfrm flipH="1">
                  <a:off x="6284957" y="3737754"/>
                  <a:ext cx="629419" cy="0"/>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BF56B991-33B5-350C-3F0A-D2C39A584F8A}"/>
                    </a:ext>
                  </a:extLst>
                </p:cNvPr>
                <p:cNvCxnSpPr>
                  <a:cxnSpLocks/>
                </p:cNvCxnSpPr>
                <p:nvPr/>
              </p:nvCxnSpPr>
              <p:spPr>
                <a:xfrm flipH="1">
                  <a:off x="2335715" y="3657597"/>
                  <a:ext cx="629419" cy="0"/>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grpSp>
              <p:nvGrpSpPr>
                <p:cNvPr id="29" name="Group 28">
                  <a:extLst>
                    <a:ext uri="{FF2B5EF4-FFF2-40B4-BE49-F238E27FC236}">
                      <a16:creationId xmlns:a16="http://schemas.microsoft.com/office/drawing/2014/main" id="{F8554088-417B-4F92-48BE-ED454E62E25D}"/>
                    </a:ext>
                  </a:extLst>
                </p:cNvPr>
                <p:cNvGrpSpPr/>
                <p:nvPr/>
              </p:nvGrpSpPr>
              <p:grpSpPr>
                <a:xfrm>
                  <a:off x="313138" y="2036104"/>
                  <a:ext cx="9004927" cy="2260841"/>
                  <a:chOff x="313138" y="2036104"/>
                  <a:chExt cx="9004927" cy="2260841"/>
                </a:xfrm>
              </p:grpSpPr>
              <p:cxnSp>
                <p:nvCxnSpPr>
                  <p:cNvPr id="27" name="Straight Arrow Connector 26">
                    <a:extLst>
                      <a:ext uri="{FF2B5EF4-FFF2-40B4-BE49-F238E27FC236}">
                        <a16:creationId xmlns:a16="http://schemas.microsoft.com/office/drawing/2014/main" id="{32E241FB-DE7A-3379-56F4-AE9607110E1E}"/>
                      </a:ext>
                    </a:extLst>
                  </p:cNvPr>
                  <p:cNvCxnSpPr/>
                  <p:nvPr/>
                </p:nvCxnSpPr>
                <p:spPr>
                  <a:xfrm>
                    <a:off x="2196622" y="3071190"/>
                    <a:ext cx="669195" cy="0"/>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26" name="Group 25">
                    <a:extLst>
                      <a:ext uri="{FF2B5EF4-FFF2-40B4-BE49-F238E27FC236}">
                        <a16:creationId xmlns:a16="http://schemas.microsoft.com/office/drawing/2014/main" id="{41E60166-E76D-841B-939B-AC9B2E98CD81}"/>
                      </a:ext>
                    </a:extLst>
                  </p:cNvPr>
                  <p:cNvGrpSpPr/>
                  <p:nvPr/>
                </p:nvGrpSpPr>
                <p:grpSpPr>
                  <a:xfrm>
                    <a:off x="313138" y="2036104"/>
                    <a:ext cx="9004927" cy="2260841"/>
                    <a:chOff x="412455" y="2007706"/>
                    <a:chExt cx="9004927" cy="2260841"/>
                  </a:xfrm>
                </p:grpSpPr>
                <mc:AlternateContent xmlns:mc="http://schemas.openxmlformats.org/markup-compatibility/2006" xmlns:a14="http://schemas.microsoft.com/office/drawing/2010/main">
                  <mc:Choice Requires="a14">
                    <p:sp>
                      <p:nvSpPr>
                        <p:cNvPr id="36" name="TextBox 35">
                          <a:extLst>
                            <a:ext uri="{FF2B5EF4-FFF2-40B4-BE49-F238E27FC236}">
                              <a16:creationId xmlns:a16="http://schemas.microsoft.com/office/drawing/2014/main" id="{3B9258C3-5285-2565-75AF-E2709744BF02}"/>
                            </a:ext>
                          </a:extLst>
                        </p:cNvPr>
                        <p:cNvSpPr txBox="1"/>
                        <p:nvPr/>
                      </p:nvSpPr>
                      <p:spPr>
                        <a:xfrm>
                          <a:off x="1252330" y="2007706"/>
                          <a:ext cx="2325755" cy="842538"/>
                        </a:xfrm>
                        <a:prstGeom prst="rect">
                          <a:avLst/>
                        </a:prstGeom>
                        <a:noFill/>
                      </p:spPr>
                      <p:txBody>
                        <a:bodyPr wrap="square" rtlCol="0">
                          <a:spAutoFit/>
                        </a:bodyPr>
                        <a:lstStyle/>
                        <a:p>
                          <a14:m>
                            <m:oMath xmlns:m="http://schemas.openxmlformats.org/officeDocument/2006/math">
                              <m:sSub>
                                <m:sSubPr>
                                  <m:ctrlPr>
                                    <a:rPr lang="en-US" sz="2400" i="1" dirty="0" smtClean="0">
                                      <a:latin typeface="Cambria Math" panose="02040503050406030204" pitchFamily="18" charset="0"/>
                                      <a:cs typeface="Times New Roman" panose="02020603050405020304" pitchFamily="18" charset="0"/>
                                    </a:rPr>
                                  </m:ctrlPr>
                                </m:sSubPr>
                                <m:e>
                                  <m:acc>
                                    <m:accPr>
                                      <m:chr m:val="̇"/>
                                      <m:ctrlPr>
                                        <a:rPr lang="en-US" sz="2400" i="1" dirty="0">
                                          <a:latin typeface="Cambria Math" panose="02040503050406030204" pitchFamily="18" charset="0"/>
                                          <a:cs typeface="Times New Roman" panose="02020603050405020304" pitchFamily="18" charset="0"/>
                                        </a:rPr>
                                      </m:ctrlPr>
                                    </m:accPr>
                                    <m:e>
                                      <m:r>
                                        <a:rPr lang="en-US" sz="2400" i="1" dirty="0">
                                          <a:latin typeface="Cambria Math" panose="02040503050406030204" pitchFamily="18" charset="0"/>
                                          <a:cs typeface="Times New Roman" panose="02020603050405020304" pitchFamily="18" charset="0"/>
                                        </a:rPr>
                                        <m:t>𝑉</m:t>
                                      </m:r>
                                    </m:e>
                                  </m:acc>
                                </m:e>
                                <m:sub>
                                  <m:r>
                                    <a:rPr lang="en-US" sz="2400" i="1" dirty="0">
                                      <a:latin typeface="Cambria Math" panose="02040503050406030204" pitchFamily="18" charset="0"/>
                                      <a:cs typeface="Times New Roman" panose="02020603050405020304" pitchFamily="18" charset="0"/>
                                    </a:rPr>
                                    <m:t>𝑜</m:t>
                                  </m:r>
                                  <m:r>
                                    <a:rPr lang="en-US" sz="2400" b="0" i="1" dirty="0" smtClean="0">
                                      <a:latin typeface="Cambria Math" panose="02040503050406030204" pitchFamily="18" charset="0"/>
                                      <a:cs typeface="Times New Roman" panose="02020603050405020304" pitchFamily="18" charset="0"/>
                                    </a:rPr>
                                    <m:t>1</m:t>
                                  </m:r>
                                </m:sub>
                              </m:sSub>
                              <m:r>
                                <a:rPr lang="en-US" sz="2400" i="1" dirty="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500 L/h</a:t>
                          </a:r>
                        </a:p>
                        <a:p>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o1</a:t>
                          </a:r>
                          <a:r>
                            <a:rPr lang="en-US" sz="2400" dirty="0">
                              <a:latin typeface="Times New Roman" panose="02020603050405020304" pitchFamily="18" charset="0"/>
                              <a:cs typeface="Times New Roman" panose="02020603050405020304" pitchFamily="18" charset="0"/>
                            </a:rPr>
                            <a:t>= 85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p>
                      </p:txBody>
                    </p:sp>
                  </mc:Choice>
                  <mc:Fallback xmlns="">
                    <p:sp>
                      <p:nvSpPr>
                        <p:cNvPr id="36" name="TextBox 35">
                          <a:extLst>
                            <a:ext uri="{FF2B5EF4-FFF2-40B4-BE49-F238E27FC236}">
                              <a16:creationId xmlns:a16="http://schemas.microsoft.com/office/drawing/2014/main" id="{3B9258C3-5285-2565-75AF-E2709744BF02}"/>
                            </a:ext>
                          </a:extLst>
                        </p:cNvPr>
                        <p:cNvSpPr txBox="1">
                          <a:spLocks noRot="1" noChangeAspect="1" noMove="1" noResize="1" noEditPoints="1" noAdjustHandles="1" noChangeArrowheads="1" noChangeShapeType="1" noTextEdit="1"/>
                        </p:cNvSpPr>
                        <p:nvPr/>
                      </p:nvSpPr>
                      <p:spPr>
                        <a:xfrm>
                          <a:off x="1252330" y="2007706"/>
                          <a:ext cx="2325755" cy="842538"/>
                        </a:xfrm>
                        <a:prstGeom prst="rect">
                          <a:avLst/>
                        </a:prstGeom>
                        <a:blipFill>
                          <a:blip r:embed="rId4"/>
                          <a:stretch>
                            <a:fillRect l="-3927" t="-4348" b="-1594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2641CBFD-3F2E-47DF-4EFD-4E1ABEC68A0D}"/>
                            </a:ext>
                          </a:extLst>
                        </p:cNvPr>
                        <p:cNvSpPr txBox="1"/>
                        <p:nvPr/>
                      </p:nvSpPr>
                      <p:spPr>
                        <a:xfrm>
                          <a:off x="6551483" y="2104413"/>
                          <a:ext cx="2325755" cy="842538"/>
                        </a:xfrm>
                        <a:prstGeom prst="rect">
                          <a:avLst/>
                        </a:prstGeom>
                        <a:noFill/>
                      </p:spPr>
                      <p:txBody>
                        <a:bodyPr wrap="square" rtlCol="0">
                          <a:spAutoFit/>
                        </a:bodyPr>
                        <a:lstStyle/>
                        <a:p>
                          <a14:m>
                            <m:oMath xmlns:m="http://schemas.openxmlformats.org/officeDocument/2006/math">
                              <m:sSub>
                                <m:sSubPr>
                                  <m:ctrlPr>
                                    <a:rPr lang="en-US" sz="2400" i="1" dirty="0" smtClean="0">
                                      <a:latin typeface="Cambria Math" panose="02040503050406030204" pitchFamily="18" charset="0"/>
                                      <a:cs typeface="Times New Roman" panose="02020603050405020304" pitchFamily="18" charset="0"/>
                                    </a:rPr>
                                  </m:ctrlPr>
                                </m:sSubPr>
                                <m:e>
                                  <m:acc>
                                    <m:accPr>
                                      <m:chr m:val="̇"/>
                                      <m:ctrlPr>
                                        <a:rPr lang="en-US" sz="2400" i="1" dirty="0">
                                          <a:latin typeface="Cambria Math" panose="02040503050406030204" pitchFamily="18" charset="0"/>
                                          <a:cs typeface="Times New Roman" panose="02020603050405020304" pitchFamily="18" charset="0"/>
                                        </a:rPr>
                                      </m:ctrlPr>
                                    </m:accPr>
                                    <m:e>
                                      <m:r>
                                        <a:rPr lang="en-US" sz="2400" i="1" dirty="0">
                                          <a:latin typeface="Cambria Math" panose="02040503050406030204" pitchFamily="18" charset="0"/>
                                          <a:cs typeface="Times New Roman" panose="02020603050405020304" pitchFamily="18" charset="0"/>
                                        </a:rPr>
                                        <m:t>𝑉</m:t>
                                      </m:r>
                                    </m:e>
                                  </m:acc>
                                </m:e>
                                <m:sub>
                                  <m:r>
                                    <a:rPr lang="en-US" sz="2400" i="1" dirty="0">
                                      <a:latin typeface="Cambria Math" panose="02040503050406030204" pitchFamily="18" charset="0"/>
                                      <a:cs typeface="Times New Roman" panose="02020603050405020304" pitchFamily="18" charset="0"/>
                                    </a:rPr>
                                    <m:t>𝑜</m:t>
                                  </m:r>
                                  <m:r>
                                    <a:rPr lang="en-US" sz="2400" b="0" i="1" dirty="0" smtClean="0">
                                      <a:latin typeface="Cambria Math" panose="02040503050406030204" pitchFamily="18" charset="0"/>
                                      <a:cs typeface="Times New Roman" panose="02020603050405020304" pitchFamily="18" charset="0"/>
                                    </a:rPr>
                                    <m:t>2</m:t>
                                  </m:r>
                                </m:sub>
                              </m:sSub>
                              <m:r>
                                <a:rPr lang="en-US" sz="2400" i="1" dirty="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500 L/h</a:t>
                          </a:r>
                        </a:p>
                        <a:p>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o2</a:t>
                          </a:r>
                          <a:r>
                            <a:rPr lang="en-US" sz="2400" dirty="0">
                              <a:latin typeface="Times New Roman" panose="02020603050405020304" pitchFamily="18" charset="0"/>
                              <a:cs typeface="Times New Roman" panose="02020603050405020304" pitchFamily="18" charset="0"/>
                            </a:rPr>
                            <a:t>= 30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p>
                      </p:txBody>
                    </p:sp>
                  </mc:Choice>
                  <mc:Fallback xmlns="">
                    <p:sp>
                      <p:nvSpPr>
                        <p:cNvPr id="6" name="TextBox 5">
                          <a:extLst>
                            <a:ext uri="{FF2B5EF4-FFF2-40B4-BE49-F238E27FC236}">
                              <a16:creationId xmlns:a16="http://schemas.microsoft.com/office/drawing/2014/main" id="{2641CBFD-3F2E-47DF-4EFD-4E1ABEC68A0D}"/>
                            </a:ext>
                          </a:extLst>
                        </p:cNvPr>
                        <p:cNvSpPr txBox="1">
                          <a:spLocks noRot="1" noChangeAspect="1" noMove="1" noResize="1" noEditPoints="1" noAdjustHandles="1" noChangeArrowheads="1" noChangeShapeType="1" noTextEdit="1"/>
                        </p:cNvSpPr>
                        <p:nvPr/>
                      </p:nvSpPr>
                      <p:spPr>
                        <a:xfrm>
                          <a:off x="6551483" y="2104413"/>
                          <a:ext cx="2325755" cy="842538"/>
                        </a:xfrm>
                        <a:prstGeom prst="rect">
                          <a:avLst/>
                        </a:prstGeom>
                        <a:blipFill>
                          <a:blip r:embed="rId5"/>
                          <a:stretch>
                            <a:fillRect l="-3927" t="-4348" b="-1594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332A32F6-6322-8C59-DDA8-91814B76B5F5}"/>
                            </a:ext>
                          </a:extLst>
                        </p:cNvPr>
                        <p:cNvSpPr txBox="1"/>
                        <p:nvPr/>
                      </p:nvSpPr>
                      <p:spPr>
                        <a:xfrm>
                          <a:off x="7091627" y="3426009"/>
                          <a:ext cx="2325755" cy="842538"/>
                        </a:xfrm>
                        <a:prstGeom prst="rect">
                          <a:avLst/>
                        </a:prstGeom>
                        <a:noFill/>
                      </p:spPr>
                      <p:txBody>
                        <a:bodyPr wrap="square" rtlCol="0">
                          <a:spAutoFit/>
                        </a:bodyPr>
                        <a:lstStyle/>
                        <a:p>
                          <a14:m>
                            <m:oMath xmlns:m="http://schemas.openxmlformats.org/officeDocument/2006/math">
                              <m:sSub>
                                <m:sSubPr>
                                  <m:ctrlPr>
                                    <a:rPr lang="en-US" sz="2400" i="1" dirty="0" smtClean="0">
                                      <a:latin typeface="Cambria Math" panose="02040503050406030204" pitchFamily="18" charset="0"/>
                                      <a:cs typeface="Times New Roman" panose="02020603050405020304" pitchFamily="18" charset="0"/>
                                    </a:rPr>
                                  </m:ctrlPr>
                                </m:sSubPr>
                                <m:e>
                                  <m:acc>
                                    <m:accPr>
                                      <m:chr m:val="̇"/>
                                      <m:ctrlPr>
                                        <a:rPr lang="en-US" sz="2400" i="1" dirty="0">
                                          <a:latin typeface="Cambria Math" panose="02040503050406030204" pitchFamily="18" charset="0"/>
                                          <a:cs typeface="Times New Roman" panose="02020603050405020304" pitchFamily="18" charset="0"/>
                                        </a:rPr>
                                      </m:ctrlPr>
                                    </m:accPr>
                                    <m:e>
                                      <m:r>
                                        <a:rPr lang="en-US" sz="2400" i="1" dirty="0">
                                          <a:latin typeface="Cambria Math" panose="02040503050406030204" pitchFamily="18" charset="0"/>
                                          <a:cs typeface="Times New Roman" panose="02020603050405020304" pitchFamily="18" charset="0"/>
                                        </a:rPr>
                                        <m:t>𝑉</m:t>
                                      </m:r>
                                    </m:e>
                                  </m:acc>
                                </m:e>
                                <m:sub>
                                  <m:r>
                                    <a:rPr lang="en-US" sz="2400" b="0" i="1" dirty="0" smtClean="0">
                                      <a:latin typeface="Cambria Math" panose="02040503050406030204" pitchFamily="18" charset="0"/>
                                      <a:cs typeface="Times New Roman" panose="02020603050405020304" pitchFamily="18" charset="0"/>
                                    </a:rPr>
                                    <m:t>𝑤</m:t>
                                  </m:r>
                                  <m:r>
                                    <a:rPr lang="en-US" sz="2400" b="0" i="1" dirty="0" smtClean="0">
                                      <a:latin typeface="Cambria Math" panose="02040503050406030204" pitchFamily="18" charset="0"/>
                                      <a:cs typeface="Times New Roman" panose="02020603050405020304" pitchFamily="18" charset="0"/>
                                    </a:rPr>
                                    <m:t>1</m:t>
                                  </m:r>
                                </m:sub>
                              </m:sSub>
                              <m:r>
                                <a:rPr lang="en-US" sz="2400" i="1" dirty="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360 L/h</a:t>
                          </a:r>
                        </a:p>
                        <a:p>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w1</a:t>
                          </a:r>
                          <a:r>
                            <a:rPr lang="en-US" sz="2400" dirty="0">
                              <a:latin typeface="Times New Roman" panose="02020603050405020304" pitchFamily="18" charset="0"/>
                              <a:cs typeface="Times New Roman" panose="02020603050405020304" pitchFamily="18" charset="0"/>
                            </a:rPr>
                            <a:t>= 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p>
                      </p:txBody>
                    </p:sp>
                  </mc:Choice>
                  <mc:Fallback xmlns="">
                    <p:sp>
                      <p:nvSpPr>
                        <p:cNvPr id="9" name="TextBox 8">
                          <a:extLst>
                            <a:ext uri="{FF2B5EF4-FFF2-40B4-BE49-F238E27FC236}">
                              <a16:creationId xmlns:a16="http://schemas.microsoft.com/office/drawing/2014/main" id="{332A32F6-6322-8C59-DDA8-91814B76B5F5}"/>
                            </a:ext>
                          </a:extLst>
                        </p:cNvPr>
                        <p:cNvSpPr txBox="1">
                          <a:spLocks noRot="1" noChangeAspect="1" noMove="1" noResize="1" noEditPoints="1" noAdjustHandles="1" noChangeArrowheads="1" noChangeShapeType="1" noTextEdit="1"/>
                        </p:cNvSpPr>
                        <p:nvPr/>
                      </p:nvSpPr>
                      <p:spPr>
                        <a:xfrm>
                          <a:off x="7091627" y="3426009"/>
                          <a:ext cx="2325755" cy="842538"/>
                        </a:xfrm>
                        <a:prstGeom prst="rect">
                          <a:avLst/>
                        </a:prstGeom>
                        <a:blipFill>
                          <a:blip r:embed="rId6"/>
                          <a:stretch>
                            <a:fillRect l="-3927" t="-4348" b="-1594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TextBox 18">
                          <a:extLst>
                            <a:ext uri="{FF2B5EF4-FFF2-40B4-BE49-F238E27FC236}">
                              <a16:creationId xmlns:a16="http://schemas.microsoft.com/office/drawing/2014/main" id="{E543A292-46AD-8954-CDFF-0BE9F85A426E}"/>
                            </a:ext>
                          </a:extLst>
                        </p:cNvPr>
                        <p:cNvSpPr txBox="1"/>
                        <p:nvPr/>
                      </p:nvSpPr>
                      <p:spPr>
                        <a:xfrm>
                          <a:off x="412455" y="3212625"/>
                          <a:ext cx="2325755" cy="842538"/>
                        </a:xfrm>
                        <a:prstGeom prst="rect">
                          <a:avLst/>
                        </a:prstGeom>
                        <a:noFill/>
                      </p:spPr>
                      <p:txBody>
                        <a:bodyPr wrap="square" rtlCol="0">
                          <a:spAutoFit/>
                        </a:bodyPr>
                        <a:lstStyle/>
                        <a:p>
                          <a14:m>
                            <m:oMath xmlns:m="http://schemas.openxmlformats.org/officeDocument/2006/math">
                              <m:sSub>
                                <m:sSubPr>
                                  <m:ctrlPr>
                                    <a:rPr lang="en-US" sz="2400" i="1" dirty="0" smtClean="0">
                                      <a:latin typeface="Cambria Math" panose="02040503050406030204" pitchFamily="18" charset="0"/>
                                      <a:cs typeface="Times New Roman" panose="02020603050405020304" pitchFamily="18" charset="0"/>
                                    </a:rPr>
                                  </m:ctrlPr>
                                </m:sSubPr>
                                <m:e>
                                  <m:acc>
                                    <m:accPr>
                                      <m:chr m:val="̇"/>
                                      <m:ctrlPr>
                                        <a:rPr lang="en-US" sz="2400" i="1" dirty="0">
                                          <a:latin typeface="Cambria Math" panose="02040503050406030204" pitchFamily="18" charset="0"/>
                                          <a:cs typeface="Times New Roman" panose="02020603050405020304" pitchFamily="18" charset="0"/>
                                        </a:rPr>
                                      </m:ctrlPr>
                                    </m:accPr>
                                    <m:e>
                                      <m:r>
                                        <a:rPr lang="en-US" sz="2400" i="1" dirty="0">
                                          <a:latin typeface="Cambria Math" panose="02040503050406030204" pitchFamily="18" charset="0"/>
                                          <a:cs typeface="Times New Roman" panose="02020603050405020304" pitchFamily="18" charset="0"/>
                                        </a:rPr>
                                        <m:t>𝑉</m:t>
                                      </m:r>
                                    </m:e>
                                  </m:acc>
                                </m:e>
                                <m:sub>
                                  <m:r>
                                    <a:rPr lang="en-US" sz="2400" b="0" i="1" dirty="0" smtClean="0">
                                      <a:latin typeface="Cambria Math" panose="02040503050406030204" pitchFamily="18" charset="0"/>
                                      <a:cs typeface="Times New Roman" panose="02020603050405020304" pitchFamily="18" charset="0"/>
                                    </a:rPr>
                                    <m:t>𝑤</m:t>
                                  </m:r>
                                  <m:r>
                                    <a:rPr lang="en-US" sz="2400" b="0" i="1" dirty="0" smtClean="0">
                                      <a:latin typeface="Cambria Math" panose="02040503050406030204" pitchFamily="18" charset="0"/>
                                      <a:cs typeface="Times New Roman" panose="02020603050405020304" pitchFamily="18" charset="0"/>
                                    </a:rPr>
                                    <m:t>2</m:t>
                                  </m:r>
                                </m:sub>
                              </m:sSub>
                              <m:r>
                                <a:rPr lang="en-US" sz="2400" i="1" dirty="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360 L/h</a:t>
                          </a:r>
                        </a:p>
                        <a:p>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w2</a:t>
                          </a:r>
                          <a:r>
                            <a:rPr lang="en-US" sz="2400" dirty="0">
                              <a:latin typeface="Times New Roman" panose="02020603050405020304" pitchFamily="18" charset="0"/>
                              <a:cs typeface="Times New Roman" panose="02020603050405020304" pitchFamily="18" charset="0"/>
                            </a:rPr>
                            <a:t>= ?</a:t>
                          </a:r>
                        </a:p>
                      </p:txBody>
                    </p:sp>
                  </mc:Choice>
                  <mc:Fallback xmlns="">
                    <p:sp>
                      <p:nvSpPr>
                        <p:cNvPr id="19" name="TextBox 18">
                          <a:extLst>
                            <a:ext uri="{FF2B5EF4-FFF2-40B4-BE49-F238E27FC236}">
                              <a16:creationId xmlns:a16="http://schemas.microsoft.com/office/drawing/2014/main" id="{E543A292-46AD-8954-CDFF-0BE9F85A426E}"/>
                            </a:ext>
                          </a:extLst>
                        </p:cNvPr>
                        <p:cNvSpPr txBox="1">
                          <a:spLocks noRot="1" noChangeAspect="1" noMove="1" noResize="1" noEditPoints="1" noAdjustHandles="1" noChangeArrowheads="1" noChangeShapeType="1" noTextEdit="1"/>
                        </p:cNvSpPr>
                        <p:nvPr/>
                      </p:nvSpPr>
                      <p:spPr>
                        <a:xfrm>
                          <a:off x="412455" y="3212625"/>
                          <a:ext cx="2325755" cy="842538"/>
                        </a:xfrm>
                        <a:prstGeom prst="rect">
                          <a:avLst/>
                        </a:prstGeom>
                        <a:blipFill>
                          <a:blip r:embed="rId7"/>
                          <a:stretch>
                            <a:fillRect l="-3927" t="-4348" b="-15942"/>
                          </a:stretch>
                        </a:blipFill>
                      </p:spPr>
                      <p:txBody>
                        <a:bodyPr/>
                        <a:lstStyle/>
                        <a:p>
                          <a:r>
                            <a:rPr lang="en-US">
                              <a:noFill/>
                            </a:rPr>
                            <a:t> </a:t>
                          </a:r>
                        </a:p>
                      </p:txBody>
                    </p:sp>
                  </mc:Fallback>
                </mc:AlternateContent>
                <p:grpSp>
                  <p:nvGrpSpPr>
                    <p:cNvPr id="23" name="Group 22">
                      <a:extLst>
                        <a:ext uri="{FF2B5EF4-FFF2-40B4-BE49-F238E27FC236}">
                          <a16:creationId xmlns:a16="http://schemas.microsoft.com/office/drawing/2014/main" id="{751C9C3C-C39B-0F51-D208-A24B855E008D}"/>
                        </a:ext>
                      </a:extLst>
                    </p:cNvPr>
                    <p:cNvGrpSpPr/>
                    <p:nvPr/>
                  </p:nvGrpSpPr>
                  <p:grpSpPr>
                    <a:xfrm>
                      <a:off x="2738210" y="2534478"/>
                      <a:ext cx="3813273" cy="1734060"/>
                      <a:chOff x="2738210" y="2534478"/>
                      <a:chExt cx="3813273" cy="1734060"/>
                    </a:xfrm>
                  </p:grpSpPr>
                  <p:grpSp>
                    <p:nvGrpSpPr>
                      <p:cNvPr id="25" name="Group 24">
                        <a:extLst>
                          <a:ext uri="{FF2B5EF4-FFF2-40B4-BE49-F238E27FC236}">
                            <a16:creationId xmlns:a16="http://schemas.microsoft.com/office/drawing/2014/main" id="{B0C908B3-A305-184E-A2AD-81FBF543365E}"/>
                          </a:ext>
                        </a:extLst>
                      </p:cNvPr>
                      <p:cNvGrpSpPr/>
                      <p:nvPr/>
                    </p:nvGrpSpPr>
                    <p:grpSpPr>
                      <a:xfrm>
                        <a:off x="2965134" y="2756452"/>
                        <a:ext cx="3419140" cy="1325216"/>
                        <a:chOff x="2965134" y="2756452"/>
                        <a:chExt cx="3419140" cy="1325216"/>
                      </a:xfrm>
                    </p:grpSpPr>
                    <p:grpSp>
                      <p:nvGrpSpPr>
                        <p:cNvPr id="16" name="Group 15">
                          <a:extLst>
                            <a:ext uri="{FF2B5EF4-FFF2-40B4-BE49-F238E27FC236}">
                              <a16:creationId xmlns:a16="http://schemas.microsoft.com/office/drawing/2014/main" id="{4B7DD2BD-57A9-6FAE-1816-1D6655418588}"/>
                            </a:ext>
                          </a:extLst>
                        </p:cNvPr>
                        <p:cNvGrpSpPr/>
                        <p:nvPr/>
                      </p:nvGrpSpPr>
                      <p:grpSpPr>
                        <a:xfrm>
                          <a:off x="2965134" y="2756452"/>
                          <a:ext cx="3419140" cy="1325216"/>
                          <a:chOff x="1749285" y="2067339"/>
                          <a:chExt cx="3419140" cy="1325216"/>
                        </a:xfrm>
                      </p:grpSpPr>
                      <p:cxnSp>
                        <p:nvCxnSpPr>
                          <p:cNvPr id="8" name="Straight Connector 7">
                            <a:extLst>
                              <a:ext uri="{FF2B5EF4-FFF2-40B4-BE49-F238E27FC236}">
                                <a16:creationId xmlns:a16="http://schemas.microsoft.com/office/drawing/2014/main" id="{0D7177FD-6DF1-D5CD-2273-8BC281059EAB}"/>
                              </a:ext>
                            </a:extLst>
                          </p:cNvPr>
                          <p:cNvCxnSpPr/>
                          <p:nvPr/>
                        </p:nvCxnSpPr>
                        <p:spPr>
                          <a:xfrm>
                            <a:off x="1848678" y="2067339"/>
                            <a:ext cx="3240000" cy="0"/>
                          </a:xfrm>
                          <a:prstGeom prst="line">
                            <a:avLst/>
                          </a:prstGeom>
                          <a:ln w="25400">
                            <a:solidFill>
                              <a:srgbClr val="C00000"/>
                            </a:solidFill>
                          </a:ln>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id="{53586244-EBCB-E336-9E2E-E053E6B1071C}"/>
                              </a:ext>
                            </a:extLst>
                          </p:cNvPr>
                          <p:cNvCxnSpPr/>
                          <p:nvPr/>
                        </p:nvCxnSpPr>
                        <p:spPr>
                          <a:xfrm>
                            <a:off x="1848678" y="3392555"/>
                            <a:ext cx="3240000" cy="0"/>
                          </a:xfrm>
                          <a:prstGeom prst="line">
                            <a:avLst/>
                          </a:prstGeom>
                          <a:ln w="25400"/>
                        </p:spPr>
                        <p:style>
                          <a:lnRef idx="3">
                            <a:schemeClr val="accent1"/>
                          </a:lnRef>
                          <a:fillRef idx="0">
                            <a:schemeClr val="accent1"/>
                          </a:fillRef>
                          <a:effectRef idx="2">
                            <a:schemeClr val="accent1"/>
                          </a:effectRef>
                          <a:fontRef idx="minor">
                            <a:schemeClr val="tx1"/>
                          </a:fontRef>
                        </p:style>
                      </p:cxnSp>
                      <p:cxnSp>
                        <p:nvCxnSpPr>
                          <p:cNvPr id="11" name="Straight Connector 10">
                            <a:extLst>
                              <a:ext uri="{FF2B5EF4-FFF2-40B4-BE49-F238E27FC236}">
                                <a16:creationId xmlns:a16="http://schemas.microsoft.com/office/drawing/2014/main" id="{05DF8DD8-DA38-8E06-662B-FF5CE97124A2}"/>
                              </a:ext>
                            </a:extLst>
                          </p:cNvPr>
                          <p:cNvCxnSpPr/>
                          <p:nvPr/>
                        </p:nvCxnSpPr>
                        <p:spPr>
                          <a:xfrm>
                            <a:off x="1848678" y="2716696"/>
                            <a:ext cx="3240000" cy="0"/>
                          </a:xfrm>
                          <a:prstGeom prst="line">
                            <a:avLst/>
                          </a:prstGeom>
                          <a:ln w="79375">
                            <a:solidFill>
                              <a:srgbClr val="FF0000"/>
                            </a:solidFill>
                          </a:ln>
                        </p:spPr>
                        <p:style>
                          <a:lnRef idx="3">
                            <a:schemeClr val="accent1"/>
                          </a:lnRef>
                          <a:fillRef idx="0">
                            <a:schemeClr val="accent1"/>
                          </a:fillRef>
                          <a:effectRef idx="2">
                            <a:schemeClr val="accent1"/>
                          </a:effectRef>
                          <a:fontRef idx="minor">
                            <a:schemeClr val="tx1"/>
                          </a:fontRef>
                        </p:style>
                      </p:cxnSp>
                      <p:sp>
                        <p:nvSpPr>
                          <p:cNvPr id="12" name="Oval 11">
                            <a:extLst>
                              <a:ext uri="{FF2B5EF4-FFF2-40B4-BE49-F238E27FC236}">
                                <a16:creationId xmlns:a16="http://schemas.microsoft.com/office/drawing/2014/main" id="{4ECC197D-E4BC-67BE-69AC-10AA333E1386}"/>
                              </a:ext>
                            </a:extLst>
                          </p:cNvPr>
                          <p:cNvSpPr/>
                          <p:nvPr/>
                        </p:nvSpPr>
                        <p:spPr>
                          <a:xfrm>
                            <a:off x="1749286" y="2067339"/>
                            <a:ext cx="198783" cy="649357"/>
                          </a:xfrm>
                          <a:prstGeom prst="ellipse">
                            <a:avLst/>
                          </a:prstGeom>
                          <a:ln w="25400">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13" name="Oval 12">
                            <a:extLst>
                              <a:ext uri="{FF2B5EF4-FFF2-40B4-BE49-F238E27FC236}">
                                <a16:creationId xmlns:a16="http://schemas.microsoft.com/office/drawing/2014/main" id="{33B57E51-DAD0-7E5E-162C-CD5AE3C74423}"/>
                              </a:ext>
                            </a:extLst>
                          </p:cNvPr>
                          <p:cNvSpPr/>
                          <p:nvPr/>
                        </p:nvSpPr>
                        <p:spPr>
                          <a:xfrm>
                            <a:off x="4969642" y="2067339"/>
                            <a:ext cx="198783" cy="649357"/>
                          </a:xfrm>
                          <a:prstGeom prst="ellipse">
                            <a:avLst/>
                          </a:prstGeom>
                          <a:ln w="25400">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14" name="Oval 13">
                            <a:extLst>
                              <a:ext uri="{FF2B5EF4-FFF2-40B4-BE49-F238E27FC236}">
                                <a16:creationId xmlns:a16="http://schemas.microsoft.com/office/drawing/2014/main" id="{7CA665D8-64CE-527A-24A1-CF0CBF29F260}"/>
                              </a:ext>
                            </a:extLst>
                          </p:cNvPr>
                          <p:cNvSpPr/>
                          <p:nvPr/>
                        </p:nvSpPr>
                        <p:spPr>
                          <a:xfrm>
                            <a:off x="4969642" y="2716695"/>
                            <a:ext cx="198783" cy="649357"/>
                          </a:xfrm>
                          <a:prstGeom prst="ellipse">
                            <a:avLst/>
                          </a:prstGeom>
                          <a:ln w="25400">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15" name="Oval 14">
                            <a:extLst>
                              <a:ext uri="{FF2B5EF4-FFF2-40B4-BE49-F238E27FC236}">
                                <a16:creationId xmlns:a16="http://schemas.microsoft.com/office/drawing/2014/main" id="{2DDB9E2F-D157-79CD-9392-71BDD8926B31}"/>
                              </a:ext>
                            </a:extLst>
                          </p:cNvPr>
                          <p:cNvSpPr/>
                          <p:nvPr/>
                        </p:nvSpPr>
                        <p:spPr>
                          <a:xfrm>
                            <a:off x="1749285" y="2729946"/>
                            <a:ext cx="198783" cy="649357"/>
                          </a:xfrm>
                          <a:prstGeom prst="ellipse">
                            <a:avLst/>
                          </a:prstGeom>
                          <a:ln w="25400">
                            <a:solidFill>
                              <a:srgbClr val="7030A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grpSp>
                    <p:cxnSp>
                      <p:nvCxnSpPr>
                        <p:cNvPr id="20" name="Straight Arrow Connector 19">
                          <a:extLst>
                            <a:ext uri="{FF2B5EF4-FFF2-40B4-BE49-F238E27FC236}">
                              <a16:creationId xmlns:a16="http://schemas.microsoft.com/office/drawing/2014/main" id="{49D2C284-3481-3A81-7A0F-7180AA1C1764}"/>
                            </a:ext>
                          </a:extLst>
                        </p:cNvPr>
                        <p:cNvCxnSpPr>
                          <a:cxnSpLocks/>
                        </p:cNvCxnSpPr>
                        <p:nvPr/>
                      </p:nvCxnSpPr>
                      <p:spPr>
                        <a:xfrm>
                          <a:off x="5358706" y="3081130"/>
                          <a:ext cx="0" cy="689758"/>
                        </a:xfrm>
                        <a:prstGeom prst="straightConnector1">
                          <a:avLst/>
                        </a:prstGeom>
                        <a:ln w="254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13031044-5DFB-C992-7721-F14B64CC7C2B}"/>
                            </a:ext>
                          </a:extLst>
                        </p:cNvPr>
                        <p:cNvSpPr txBox="1"/>
                        <p:nvPr/>
                      </p:nvSpPr>
                      <p:spPr>
                        <a:xfrm>
                          <a:off x="5458096" y="3512904"/>
                          <a:ext cx="437322" cy="461665"/>
                        </a:xfrm>
                        <a:prstGeom prst="rect">
                          <a:avLst/>
                        </a:prstGeom>
                        <a:noFill/>
                      </p:spPr>
                      <p:txBody>
                        <a:bodyPr wrap="square" rtlCol="0">
                          <a:spAutoFit/>
                        </a:bodyPr>
                        <a:lstStyle/>
                        <a:p>
                          <a:r>
                            <a:rPr lang="en-US" sz="2400" dirty="0">
                              <a:solidFill>
                                <a:srgbClr val="FF0000"/>
                              </a:solidFill>
                              <a:latin typeface="Times New Roman" panose="02020603050405020304" pitchFamily="18" charset="0"/>
                              <a:cs typeface="Times New Roman" panose="02020603050405020304" pitchFamily="18" charset="0"/>
                            </a:rPr>
                            <a:t>Q</a:t>
                          </a:r>
                        </a:p>
                      </p:txBody>
                    </p:sp>
                  </p:grpSp>
                  <p:sp>
                    <p:nvSpPr>
                      <p:cNvPr id="21" name="Rectangle 20">
                        <a:extLst>
                          <a:ext uri="{FF2B5EF4-FFF2-40B4-BE49-F238E27FC236}">
                            <a16:creationId xmlns:a16="http://schemas.microsoft.com/office/drawing/2014/main" id="{A6243095-6070-8CFD-DA7D-2A35280AF01F}"/>
                          </a:ext>
                        </a:extLst>
                      </p:cNvPr>
                      <p:cNvSpPr/>
                      <p:nvPr/>
                    </p:nvSpPr>
                    <p:spPr>
                      <a:xfrm>
                        <a:off x="2738210" y="2534478"/>
                        <a:ext cx="3813273" cy="1734060"/>
                      </a:xfrm>
                      <a:prstGeom prst="rect">
                        <a:avLst/>
                      </a:prstGeom>
                      <a:noFill/>
                      <a:ln w="25400">
                        <a:solidFill>
                          <a:schemeClr val="dk1"/>
                        </a:solidFill>
                        <a:prstDash val="sysDot"/>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grpSp>
            </p:grpSp>
          </p:grpSp>
        </p:grpSp>
      </p:grpSp>
      <p:sp>
        <p:nvSpPr>
          <p:cNvPr id="22" name="TextBox 21">
            <a:extLst>
              <a:ext uri="{FF2B5EF4-FFF2-40B4-BE49-F238E27FC236}">
                <a16:creationId xmlns:a16="http://schemas.microsoft.com/office/drawing/2014/main" id="{9D1B6D81-63A1-8AA6-7109-00D793D7AEE5}"/>
              </a:ext>
            </a:extLst>
          </p:cNvPr>
          <p:cNvSpPr txBox="1"/>
          <p:nvPr/>
        </p:nvSpPr>
        <p:spPr>
          <a:xfrm>
            <a:off x="781878" y="5268060"/>
            <a:ext cx="9104244"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9.9  </a:t>
            </a:r>
            <a:r>
              <a:rPr lang="en-US" sz="2400" dirty="0">
                <a:latin typeface="Times New Roman" panose="02020603050405020304" pitchFamily="18" charset="0"/>
                <a:cs typeface="Times New Roman" panose="02020603050405020304" pitchFamily="18" charset="0"/>
              </a:rPr>
              <a:t>Process flow sheet of hot and cold streams heat exchange </a:t>
            </a:r>
          </a:p>
        </p:txBody>
      </p:sp>
    </p:spTree>
    <p:extLst>
      <p:ext uri="{BB962C8B-B14F-4D97-AF65-F5344CB8AC3E}">
        <p14:creationId xmlns:p14="http://schemas.microsoft.com/office/powerpoint/2010/main" val="2087789425"/>
      </p:ext>
    </p:extLst>
  </p:cSld>
  <p:clrMapOvr>
    <a:masterClrMapping/>
  </p:clrMapOvr>
  <mc:AlternateContent xmlns:mc="http://schemas.openxmlformats.org/markup-compatibility/2006" xmlns:p14="http://schemas.microsoft.com/office/powerpoint/2010/main">
    <mc:Choice Requires="p14">
      <p:transition spd="slow" p14:dur="2000" advTm="98993"/>
    </mc:Choice>
    <mc:Fallback xmlns="">
      <p:transition spd="slow" advTm="9899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F5287-67AB-1791-5CEF-2DEF54792B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B9AE54-525A-523D-C21F-02C02B7D507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BADE66F-3775-B737-EF42-55D75CD62635}"/>
                  </a:ext>
                </a:extLst>
              </p:cNvPr>
              <p:cNvSpPr>
                <a:spLocks noGrp="1"/>
              </p:cNvSpPr>
              <p:nvPr>
                <p:ph idx="1"/>
              </p:nvPr>
            </p:nvSpPr>
            <p:spPr>
              <a:xfrm>
                <a:off x="437321" y="858492"/>
                <a:ext cx="11569149" cy="5152748"/>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(a) the outlet temperature of water:</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To determine the outlet temperature of water (cold) stream, the overall energy balance on both hot and cold streams is given by:</a:t>
                </a:r>
              </a:p>
              <a:p>
                <a:pPr marL="0" indent="0" algn="just">
                  <a:lnSpc>
                    <a:spcPct val="16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𝑚</m:t>
                        </m:r>
                      </m:e>
                      <m:sub>
                        <m:r>
                          <a:rPr lang="en-US" sz="2400" i="1">
                            <a:latin typeface="Cambria Math" panose="02040503050406030204" pitchFamily="18" charset="0"/>
                            <a:cs typeface="Times New Roman" panose="02020603050405020304" pitchFamily="18" charset="0"/>
                          </a:rPr>
                          <m:t>𝑜</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𝑝𝑜</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𝑜</m:t>
                            </m:r>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cs typeface="Times New Roman" panose="02020603050405020304" pitchFamily="18" charset="0"/>
                              </a:rPr>
                              <m:t>2</m:t>
                            </m:r>
                          </m:sub>
                        </m:sSub>
                      </m:e>
                    </m:d>
                    <m:r>
                      <a:rPr lang="en-US" sz="2400" i="1">
                        <a:latin typeface="Cambria Math" panose="02040503050406030204" pitchFamily="18" charset="0"/>
                        <a:cs typeface="Times New Roman" panose="02020603050405020304" pitchFamily="18" charset="0"/>
                      </a:rPr>
                      <m:t>=</m:t>
                    </m:r>
                    <m:sSub>
                      <m:sSubPr>
                        <m:ctrlPr>
                          <a:rPr lang="en-US" sz="2400" i="1" smtClean="0">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𝑚</m:t>
                        </m:r>
                      </m:e>
                      <m:sub>
                        <m:r>
                          <a:rPr lang="en-US" sz="2400" i="1">
                            <a:solidFill>
                              <a:srgbClr val="7030A0"/>
                            </a:solidFill>
                            <a:latin typeface="Cambria Math" panose="02040503050406030204" pitchFamily="18" charset="0"/>
                            <a:cs typeface="Times New Roman" panose="02020603050405020304" pitchFamily="18" charset="0"/>
                          </a:rPr>
                          <m:t>𝑤</m:t>
                        </m:r>
                      </m:sub>
                    </m:sSub>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𝐶</m:t>
                        </m:r>
                      </m:e>
                      <m:sub>
                        <m:r>
                          <a:rPr lang="en-US" sz="2400" i="1">
                            <a:solidFill>
                              <a:srgbClr val="7030A0"/>
                            </a:solidFill>
                            <a:latin typeface="Cambria Math" panose="02040503050406030204" pitchFamily="18" charset="0"/>
                            <a:cs typeface="Times New Roman" panose="02020603050405020304" pitchFamily="18" charset="0"/>
                          </a:rPr>
                          <m:t>𝑝𝑤</m:t>
                        </m:r>
                      </m:sub>
                    </m:sSub>
                    <m:d>
                      <m:dPr>
                        <m:ctrlPr>
                          <a:rPr lang="en-US" sz="2400" i="1">
                            <a:solidFill>
                              <a:srgbClr val="7030A0"/>
                            </a:solidFill>
                            <a:latin typeface="Cambria Math" panose="02040503050406030204" pitchFamily="18" charset="0"/>
                            <a:cs typeface="Times New Roman" panose="02020603050405020304" pitchFamily="18" charset="0"/>
                          </a:rPr>
                        </m:ctrlPr>
                      </m:dPr>
                      <m:e>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𝑇</m:t>
                            </m:r>
                          </m:e>
                          <m:sub>
                            <m:r>
                              <a:rPr lang="en-US" sz="2400" i="1">
                                <a:solidFill>
                                  <a:srgbClr val="7030A0"/>
                                </a:solidFill>
                                <a:latin typeface="Cambria Math" panose="02040503050406030204" pitchFamily="18" charset="0"/>
                                <a:cs typeface="Times New Roman" panose="02020603050405020304" pitchFamily="18" charset="0"/>
                              </a:rPr>
                              <m:t>𝑤</m:t>
                            </m:r>
                            <m:r>
                              <a:rPr lang="en-US" sz="2400" i="1">
                                <a:solidFill>
                                  <a:srgbClr val="7030A0"/>
                                </a:solidFill>
                                <a:latin typeface="Cambria Math" panose="02040503050406030204" pitchFamily="18" charset="0"/>
                                <a:cs typeface="Times New Roman" panose="02020603050405020304" pitchFamily="18" charset="0"/>
                              </a:rPr>
                              <m:t>2</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𝑇</m:t>
                            </m:r>
                          </m:e>
                          <m:sub>
                            <m:r>
                              <a:rPr lang="en-US" sz="2400" b="0" i="1" smtClean="0">
                                <a:solidFill>
                                  <a:srgbClr val="7030A0"/>
                                </a:solidFill>
                                <a:latin typeface="Cambria Math" panose="02040503050406030204" pitchFamily="18" charset="0"/>
                                <a:cs typeface="Times New Roman" panose="02020603050405020304" pitchFamily="18" charset="0"/>
                              </a:rPr>
                              <m:t>𝑤</m:t>
                            </m:r>
                            <m:r>
                              <a:rPr lang="en-US" sz="2400" b="0" i="1" smtClean="0">
                                <a:solidFill>
                                  <a:srgbClr val="7030A0"/>
                                </a:solidFill>
                                <a:latin typeface="Cambria Math" panose="02040503050406030204" pitchFamily="18" charset="0"/>
                                <a:cs typeface="Times New Roman" panose="02020603050405020304" pitchFamily="18" charset="0"/>
                              </a:rPr>
                              <m:t>1</m:t>
                            </m:r>
                          </m:sub>
                        </m:sSub>
                      </m:e>
                    </m:d>
                  </m:oMath>
                </a14:m>
                <a:r>
                  <a:rPr lang="en-US" sz="2400" dirty="0">
                    <a:latin typeface="Times New Roman" panose="02020603050405020304" pitchFamily="18" charset="0"/>
                    <a:cs typeface="Times New Roman" panose="02020603050405020304" pitchFamily="18" charset="0"/>
                  </a:rPr>
                  <a:t>                           (9.20)</a:t>
                </a:r>
              </a:p>
              <a:p>
                <a:pPr marL="0" indent="0" algn="just">
                  <a:lnSpc>
                    <a:spcPct val="16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𝑤</m:t>
                        </m:r>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𝑇</m:t>
                        </m:r>
                      </m:e>
                      <m:sub>
                        <m:r>
                          <a:rPr lang="en-US" sz="2400" i="1">
                            <a:solidFill>
                              <a:srgbClr val="7030A0"/>
                            </a:solidFill>
                            <a:latin typeface="Cambria Math" panose="02040503050406030204" pitchFamily="18" charset="0"/>
                            <a:cs typeface="Times New Roman" panose="02020603050405020304" pitchFamily="18" charset="0"/>
                          </a:rPr>
                          <m:t>𝑤</m:t>
                        </m:r>
                        <m:r>
                          <a:rPr lang="en-US" sz="2400" i="1">
                            <a:solidFill>
                              <a:srgbClr val="7030A0"/>
                            </a:solidFill>
                            <a:latin typeface="Cambria Math" panose="02040503050406030204" pitchFamily="18" charset="0"/>
                            <a:cs typeface="Times New Roman" panose="02020603050405020304" pitchFamily="18" charset="0"/>
                          </a:rPr>
                          <m:t>1</m:t>
                        </m:r>
                      </m:sub>
                    </m:sSub>
                    <m:r>
                      <a:rPr lang="en-US" sz="2400" b="0" i="1" smtClean="0">
                        <a:solidFill>
                          <a:srgbClr val="7030A0"/>
                        </a:solidFill>
                        <a:latin typeface="Cambria Math" panose="02040503050406030204" pitchFamily="18" charset="0"/>
                        <a:cs typeface="Times New Roman" panose="02020603050405020304" pitchFamily="18" charset="0"/>
                      </a:rPr>
                      <m:t>+</m:t>
                    </m:r>
                    <m:f>
                      <m:fPr>
                        <m:ctrlPr>
                          <a:rPr lang="en-US" sz="2400" b="0" i="1" smtClean="0">
                            <a:solidFill>
                              <a:srgbClr val="7030A0"/>
                            </a:solidFill>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𝑚</m:t>
                            </m:r>
                          </m:e>
                          <m:sub>
                            <m:r>
                              <a:rPr lang="en-US" sz="2400" i="1">
                                <a:latin typeface="Cambria Math" panose="02040503050406030204" pitchFamily="18" charset="0"/>
                                <a:cs typeface="Times New Roman" panose="02020603050405020304" pitchFamily="18" charset="0"/>
                              </a:rPr>
                              <m:t>𝑜</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𝑝𝑜</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𝑜</m:t>
                                </m:r>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𝑜</m:t>
                                </m:r>
                                <m:r>
                                  <a:rPr lang="en-US" sz="2400" i="1">
                                    <a:latin typeface="Cambria Math" panose="02040503050406030204" pitchFamily="18" charset="0"/>
                                    <a:cs typeface="Times New Roman" panose="02020603050405020304" pitchFamily="18" charset="0"/>
                                  </a:rPr>
                                  <m:t>2</m:t>
                                </m:r>
                              </m:sub>
                            </m:sSub>
                          </m:e>
                        </m:d>
                      </m:num>
                      <m:den>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𝑚</m:t>
                            </m:r>
                          </m:e>
                          <m:sub>
                            <m:r>
                              <a:rPr lang="en-US" sz="2400" i="1">
                                <a:solidFill>
                                  <a:srgbClr val="7030A0"/>
                                </a:solidFill>
                                <a:latin typeface="Cambria Math" panose="02040503050406030204" pitchFamily="18" charset="0"/>
                                <a:cs typeface="Times New Roman" panose="02020603050405020304" pitchFamily="18" charset="0"/>
                              </a:rPr>
                              <m:t>𝑤</m:t>
                            </m:r>
                          </m:sub>
                        </m:sSub>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𝐶</m:t>
                            </m:r>
                          </m:e>
                          <m:sub>
                            <m:r>
                              <a:rPr lang="en-US" sz="2400" i="1">
                                <a:solidFill>
                                  <a:srgbClr val="7030A0"/>
                                </a:solidFill>
                                <a:latin typeface="Cambria Math" panose="02040503050406030204" pitchFamily="18" charset="0"/>
                                <a:cs typeface="Times New Roman" panose="02020603050405020304" pitchFamily="18" charset="0"/>
                              </a:rPr>
                              <m:t>𝑝𝑤</m:t>
                            </m:r>
                          </m:sub>
                        </m:sSub>
                      </m:den>
                    </m:f>
                    <m:r>
                      <a:rPr lang="en-US" sz="2400" b="0" i="1" smtClean="0">
                        <a:solidFill>
                          <a:srgbClr val="7030A0"/>
                        </a:solidFill>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b="0" i="1" smtClean="0">
                        <a:solidFill>
                          <a:srgbClr val="7030A0"/>
                        </a:solidFill>
                        <a:latin typeface="Cambria Math" panose="02040503050406030204" pitchFamily="18" charset="0"/>
                        <a:cs typeface="Times New Roman" panose="02020603050405020304" pitchFamily="18" charset="0"/>
                      </a:rPr>
                      <m:t>25</m:t>
                    </m:r>
                    <m:r>
                      <a:rPr lang="en-US" sz="2400" i="1">
                        <a:solidFill>
                          <a:srgbClr val="7030A0"/>
                        </a:solidFill>
                        <a:latin typeface="Cambria Math" panose="02040503050406030204" pitchFamily="18" charset="0"/>
                        <a:cs typeface="Times New Roman" panose="02020603050405020304" pitchFamily="18" charset="0"/>
                      </a:rPr>
                      <m:t>+</m:t>
                    </m:r>
                    <m:f>
                      <m:fPr>
                        <m:ctrlPr>
                          <a:rPr lang="en-US" sz="2400" i="1">
                            <a:solidFill>
                              <a:srgbClr val="7030A0"/>
                            </a:solidFill>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0.9∗500∗1.5</m:t>
                        </m:r>
                        <m:d>
                          <m:dPr>
                            <m:ctrlPr>
                              <a:rPr lang="en-US" sz="2400" i="1">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85</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30</m:t>
                            </m:r>
                          </m:e>
                        </m:d>
                      </m:num>
                      <m:den>
                        <m:r>
                          <a:rPr lang="en-US" sz="2400" b="0" i="1" smtClean="0">
                            <a:solidFill>
                              <a:srgbClr val="7030A0"/>
                            </a:solidFill>
                            <a:latin typeface="Cambria Math" panose="02040503050406030204" pitchFamily="18" charset="0"/>
                            <a:cs typeface="Times New Roman" panose="02020603050405020304" pitchFamily="18" charset="0"/>
                          </a:rPr>
                          <m:t>1.0∗360∗4.18</m:t>
                        </m:r>
                      </m:den>
                    </m:f>
                    <m:r>
                      <a:rPr lang="en-US" sz="2400" i="1">
                        <a:solidFill>
                          <a:srgbClr val="7030A0"/>
                        </a:solidFill>
                        <a:latin typeface="Cambria Math" panose="02040503050406030204" pitchFamily="18" charset="0"/>
                        <a:cs typeface="Times New Roman" panose="02020603050405020304" pitchFamily="18" charset="0"/>
                      </a:rPr>
                      <m:t>=</m:t>
                    </m:r>
                    <m:r>
                      <a:rPr lang="en-US" sz="2400" b="0" i="1" smtClean="0">
                        <a:solidFill>
                          <a:srgbClr val="7030A0"/>
                        </a:solidFill>
                        <a:latin typeface="Cambria Math" panose="02040503050406030204" pitchFamily="18" charset="0"/>
                        <a:cs typeface="Times New Roman" panose="02020603050405020304" pitchFamily="18" charset="0"/>
                      </a:rPr>
                      <m:t>50</m:t>
                    </m:r>
                  </m:oMath>
                </a14:m>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Hence, the outlet temperature of water is </a:t>
                </a:r>
                <a:r>
                  <a:rPr lang="en-US" sz="2400" b="1" dirty="0">
                    <a:solidFill>
                      <a:srgbClr val="7030A0"/>
                    </a:solidFill>
                    <a:latin typeface="Times New Roman" panose="02020603050405020304" pitchFamily="18" charset="0"/>
                    <a:cs typeface="Times New Roman" panose="02020603050405020304" pitchFamily="18" charset="0"/>
                  </a:rPr>
                  <a:t>50</a:t>
                </a:r>
                <a:r>
                  <a:rPr lang="en-US" sz="2400" b="1" baseline="30000" dirty="0">
                    <a:solidFill>
                      <a:srgbClr val="7030A0"/>
                    </a:solidFill>
                    <a:latin typeface="Times New Roman" panose="02020603050405020304" pitchFamily="18" charset="0"/>
                    <a:cs typeface="Times New Roman" panose="02020603050405020304" pitchFamily="18" charset="0"/>
                  </a:rPr>
                  <a:t>o</a:t>
                </a:r>
                <a:r>
                  <a:rPr lang="en-US" sz="2400" b="1" dirty="0">
                    <a:solidFill>
                      <a:srgbClr val="7030A0"/>
                    </a:solidFill>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BBADE66F-3775-B737-EF42-55D75CD62635}"/>
                  </a:ext>
                </a:extLst>
              </p:cNvPr>
              <p:cNvSpPr>
                <a:spLocks noGrp="1" noRot="1" noChangeAspect="1" noMove="1" noResize="1" noEditPoints="1" noAdjustHandles="1" noChangeArrowheads="1" noChangeShapeType="1" noTextEdit="1"/>
              </p:cNvSpPr>
              <p:nvPr>
                <p:ph idx="1"/>
              </p:nvPr>
            </p:nvSpPr>
            <p:spPr>
              <a:xfrm>
                <a:off x="437321" y="858492"/>
                <a:ext cx="11569149" cy="5152748"/>
              </a:xfrm>
              <a:blipFill>
                <a:blip r:embed="rId4"/>
                <a:stretch>
                  <a:fillRect l="-843" r="-79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48C8845-26EB-04AE-2BD2-A9685DFFD01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964E4B0-1B28-1FD9-387F-A82AC6D66C8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0DD28B2-69BB-25E0-1772-096BE98ABC5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29063911"/>
      </p:ext>
    </p:extLst>
  </p:cSld>
  <p:clrMapOvr>
    <a:masterClrMapping/>
  </p:clrMapOvr>
  <mc:AlternateContent xmlns:mc="http://schemas.openxmlformats.org/markup-compatibility/2006" xmlns:p14="http://schemas.microsoft.com/office/powerpoint/2010/main">
    <mc:Choice Requires="p14">
      <p:transition spd="slow" p14:dur="2000" advTm="66724"/>
    </mc:Choice>
    <mc:Fallback xmlns="">
      <p:transition spd="slow" advTm="6672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27645-4CBE-50A2-5A0C-BDF019CADE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52012B-3027-22F3-E4F4-D3093C897B9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EA71DC1-82DF-5592-CA25-7C606A71737F}"/>
                  </a:ext>
                </a:extLst>
              </p:cNvPr>
              <p:cNvSpPr>
                <a:spLocks noGrp="1"/>
              </p:cNvSpPr>
              <p:nvPr>
                <p:ph idx="1"/>
              </p:nvPr>
            </p:nvSpPr>
            <p:spPr>
              <a:xfrm>
                <a:off x="506895" y="858492"/>
                <a:ext cx="11499575" cy="5152748"/>
              </a:xfrm>
            </p:spPr>
            <p:txBody>
              <a:bodyPr>
                <a:normAutofit/>
              </a:bodyPr>
              <a:lstStyle/>
              <a:p>
                <a:pPr marL="0" indent="0" algn="just">
                  <a:lnSpc>
                    <a:spcPct val="160000"/>
                  </a:lnSpc>
                  <a:buNone/>
                </a:pPr>
                <a:r>
                  <a:rPr lang="en-US" sz="2600" b="1" dirty="0">
                    <a:solidFill>
                      <a:srgbClr val="7030A0"/>
                    </a:solidFill>
                    <a:latin typeface="Times New Roman" panose="02020603050405020304" pitchFamily="18" charset="0"/>
                    <a:cs typeface="Times New Roman" panose="02020603050405020304" pitchFamily="18" charset="0"/>
                  </a:rPr>
                  <a:t> (b) the heat gained by water:</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heat gained by water (</a:t>
                </a:r>
                <a:r>
                  <a:rPr lang="en-US" sz="2400" dirty="0" err="1">
                    <a:latin typeface="Times New Roman" panose="02020603050405020304" pitchFamily="18" charset="0"/>
                    <a:cs typeface="Times New Roman" panose="02020603050405020304" pitchFamily="18" charset="0"/>
                  </a:rPr>
                  <a:t>Q</a:t>
                </a:r>
                <a:r>
                  <a:rPr lang="en-US" sz="2400" baseline="-25000" dirty="0" err="1">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is equal to the heat lost by hot oil (Q</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which have opposite sings.</a:t>
                </a:r>
              </a:p>
              <a:p>
                <a:pPr marL="0" indent="0" algn="just">
                  <a:lnSpc>
                    <a:spcPct val="16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𝑄</m:t>
                        </m:r>
                      </m:e>
                      <m:sub>
                        <m:r>
                          <a:rPr lang="en-US" sz="2400" b="0" i="1" smtClean="0">
                            <a:latin typeface="Cambria Math" panose="02040503050406030204" pitchFamily="18" charset="0"/>
                            <a:cs typeface="Times New Roman" panose="02020603050405020304" pitchFamily="18" charset="0"/>
                          </a:rPr>
                          <m:t>𝑤</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𝑄</m:t>
                        </m:r>
                      </m:e>
                      <m:sub>
                        <m:r>
                          <a:rPr lang="en-US" sz="2400" b="0" i="1" smtClean="0">
                            <a:latin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rPr>
                  <a:t> </a:t>
                </a:r>
              </a:p>
              <a:p>
                <a:pPr marL="0" indent="0" algn="just">
                  <a:lnSpc>
                    <a:spcPct val="16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𝑄</m:t>
                            </m:r>
                          </m:e>
                          <m:sub>
                            <m:r>
                              <a:rPr lang="en-US" sz="2400" b="0" i="1" smtClean="0">
                                <a:latin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𝑚</m:t>
                        </m:r>
                      </m:e>
                      <m:sub>
                        <m:r>
                          <a:rPr lang="en-US" sz="2400" i="1">
                            <a:latin typeface="Cambria Math" panose="02040503050406030204" pitchFamily="18" charset="0"/>
                            <a:cs typeface="Times New Roman" panose="02020603050405020304" pitchFamily="18" charset="0"/>
                          </a:rPr>
                          <m:t>𝑜</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𝑝𝑜</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cs typeface="Times New Roman" panose="02020603050405020304" pitchFamily="18" charset="0"/>
                              </a:rPr>
                              <m:t>1</m:t>
                            </m:r>
                          </m:sub>
                        </m:sSub>
                      </m:e>
                    </m:d>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sym typeface="Symbol" panose="05050102010706020507" pitchFamily="18" charset="2"/>
                          </a:rPr>
                          <m:t></m:t>
                        </m:r>
                      </m:e>
                      <m:sub>
                        <m:r>
                          <a:rPr lang="en-US" sz="2400" b="0" i="1" smtClean="0">
                            <a:latin typeface="Cambria Math" panose="02040503050406030204" pitchFamily="18" charset="0"/>
                            <a:cs typeface="Times New Roman" panose="02020603050405020304" pitchFamily="18" charset="0"/>
                          </a:rPr>
                          <m:t>𝑜</m:t>
                        </m:r>
                      </m:sub>
                    </m:sSub>
                    <m:sSub>
                      <m:sSubPr>
                        <m:ctrlPr>
                          <a:rPr lang="en-US" sz="2400" i="1" dirty="0">
                            <a:latin typeface="Cambria Math" panose="02040503050406030204" pitchFamily="18" charset="0"/>
                            <a:cs typeface="Times New Roman" panose="02020603050405020304" pitchFamily="18" charset="0"/>
                          </a:rPr>
                        </m:ctrlPr>
                      </m:sSubPr>
                      <m:e>
                        <m:acc>
                          <m:accPr>
                            <m:chr m:val="̇"/>
                            <m:ctrlPr>
                              <a:rPr lang="en-US" sz="2400" i="1" dirty="0">
                                <a:latin typeface="Cambria Math" panose="02040503050406030204" pitchFamily="18" charset="0"/>
                                <a:cs typeface="Times New Roman" panose="02020603050405020304" pitchFamily="18" charset="0"/>
                              </a:rPr>
                            </m:ctrlPr>
                          </m:accPr>
                          <m:e>
                            <m:r>
                              <a:rPr lang="en-US" sz="2400" i="1" dirty="0">
                                <a:latin typeface="Cambria Math" panose="02040503050406030204" pitchFamily="18" charset="0"/>
                                <a:cs typeface="Times New Roman" panose="02020603050405020304" pitchFamily="18" charset="0"/>
                              </a:rPr>
                              <m:t>𝑉</m:t>
                            </m:r>
                          </m:e>
                        </m:acc>
                      </m:e>
                      <m:sub>
                        <m:r>
                          <a:rPr lang="en-US" sz="2400" i="1" dirty="0">
                            <a:latin typeface="Cambria Math" panose="02040503050406030204" pitchFamily="18" charset="0"/>
                            <a:cs typeface="Times New Roman" panose="02020603050405020304" pitchFamily="18" charset="0"/>
                          </a:rPr>
                          <m:t>𝑜</m:t>
                        </m:r>
                      </m:sub>
                    </m:sSub>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𝑝𝑜</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𝑜</m:t>
                        </m:r>
                        <m:r>
                          <a:rPr lang="en-US" sz="2400" b="0" i="1" smtClean="0">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a:t>
                </a:r>
              </a:p>
              <a:p>
                <a:pPr marL="0" indent="0" algn="just">
                  <a:lnSpc>
                    <a:spcPct val="16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𝑄</m:t>
                        </m:r>
                      </m:e>
                      <m:sub>
                        <m:r>
                          <a:rPr lang="en-US" sz="2400" b="0" i="1" smtClean="0">
                            <a:latin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sym typeface="Symbol" panose="05050102010706020507" pitchFamily="18" charset="2"/>
                          </a:rPr>
                          <m:t></m:t>
                        </m:r>
                      </m:e>
                      <m:sub>
                        <m:r>
                          <a:rPr lang="en-US" sz="2400" i="1">
                            <a:latin typeface="Cambria Math" panose="02040503050406030204" pitchFamily="18" charset="0"/>
                            <a:cs typeface="Times New Roman" panose="02020603050405020304" pitchFamily="18" charset="0"/>
                          </a:rPr>
                          <m:t>𝑜</m:t>
                        </m:r>
                      </m:sub>
                    </m:sSub>
                    <m:sSub>
                      <m:sSubPr>
                        <m:ctrlPr>
                          <a:rPr lang="en-US" sz="2400" i="1" dirty="0">
                            <a:latin typeface="Cambria Math" panose="02040503050406030204" pitchFamily="18" charset="0"/>
                            <a:cs typeface="Times New Roman" panose="02020603050405020304" pitchFamily="18" charset="0"/>
                          </a:rPr>
                        </m:ctrlPr>
                      </m:sSubPr>
                      <m:e>
                        <m:acc>
                          <m:accPr>
                            <m:chr m:val="̇"/>
                            <m:ctrlPr>
                              <a:rPr lang="en-US" sz="2400" i="1" dirty="0">
                                <a:latin typeface="Cambria Math" panose="02040503050406030204" pitchFamily="18" charset="0"/>
                                <a:cs typeface="Times New Roman" panose="02020603050405020304" pitchFamily="18" charset="0"/>
                              </a:rPr>
                            </m:ctrlPr>
                          </m:accPr>
                          <m:e>
                            <m:r>
                              <a:rPr lang="en-US" sz="2400" i="1" dirty="0">
                                <a:latin typeface="Cambria Math" panose="02040503050406030204" pitchFamily="18" charset="0"/>
                                <a:cs typeface="Times New Roman" panose="02020603050405020304" pitchFamily="18" charset="0"/>
                              </a:rPr>
                              <m:t>𝑉</m:t>
                            </m:r>
                          </m:e>
                        </m:acc>
                      </m:e>
                      <m:sub>
                        <m:r>
                          <a:rPr lang="en-US" sz="2400" i="1" dirty="0">
                            <a:latin typeface="Cambria Math" panose="02040503050406030204" pitchFamily="18" charset="0"/>
                            <a:cs typeface="Times New Roman" panose="02020603050405020304" pitchFamily="18" charset="0"/>
                          </a:rPr>
                          <m:t>𝑜</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𝑝𝑜</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𝑜</m:t>
                            </m:r>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𝑜</m:t>
                            </m:r>
                            <m:r>
                              <a:rPr lang="en-US" sz="2400" i="1">
                                <a:latin typeface="Cambria Math" panose="02040503050406030204" pitchFamily="18" charset="0"/>
                                <a:cs typeface="Times New Roman" panose="02020603050405020304" pitchFamily="18" charset="0"/>
                              </a:rPr>
                              <m:t>1</m:t>
                            </m:r>
                          </m:sub>
                        </m:sSub>
                      </m:e>
                    </m:d>
                    <m:r>
                      <a:rPr lang="en-US" sz="2400" b="0" i="1" smtClean="0">
                        <a:latin typeface="Cambria Math" panose="02040503050406030204" pitchFamily="18" charset="0"/>
                        <a:cs typeface="Times New Roman" panose="02020603050405020304" pitchFamily="18" charset="0"/>
                      </a:rPr>
                      <m:t>=0.9∗500∗1.5</m:t>
                    </m:r>
                    <m:d>
                      <m:dPr>
                        <m:ctrlPr>
                          <a:rPr lang="en-US" sz="2400" b="0" i="1" smtClean="0">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30−85</m:t>
                        </m:r>
                      </m:e>
                    </m:d>
                    <m:r>
                      <a:rPr lang="en-US" sz="2400" b="0" i="1" smtClean="0">
                        <a:latin typeface="Cambria Math" panose="02040503050406030204" pitchFamily="18" charset="0"/>
                        <a:cs typeface="Times New Roman" panose="02020603050405020304" pitchFamily="18" charset="0"/>
                      </a:rPr>
                      <m:t>=</m:t>
                    </m:r>
                    <m:r>
                      <a:rPr lang="en-US" sz="2400" b="1" i="1" smtClean="0">
                        <a:solidFill>
                          <a:srgbClr val="FF0000"/>
                        </a:solidFill>
                        <a:latin typeface="Cambria Math" panose="02040503050406030204" pitchFamily="18" charset="0"/>
                        <a:cs typeface="Times New Roman" panose="02020603050405020304" pitchFamily="18" charset="0"/>
                      </a:rPr>
                      <m:t>−</m:t>
                    </m:r>
                    <m:r>
                      <a:rPr lang="en-US" sz="2400" b="1" i="1" smtClean="0">
                        <a:solidFill>
                          <a:srgbClr val="FF0000"/>
                        </a:solidFill>
                        <a:latin typeface="Cambria Math" panose="02040503050406030204" pitchFamily="18" charset="0"/>
                        <a:cs typeface="Times New Roman" panose="02020603050405020304" pitchFamily="18" charset="0"/>
                      </a:rPr>
                      <m:t>𝟑𝟕</m:t>
                    </m:r>
                    <m:r>
                      <a:rPr lang="en-US" sz="2400" b="1" i="1" smtClean="0">
                        <a:solidFill>
                          <a:srgbClr val="FF0000"/>
                        </a:solidFill>
                        <a:latin typeface="Cambria Math" panose="02040503050406030204" pitchFamily="18" charset="0"/>
                        <a:cs typeface="Times New Roman" panose="02020603050405020304" pitchFamily="18" charset="0"/>
                      </a:rPr>
                      <m:t>, </m:t>
                    </m:r>
                    <m:r>
                      <a:rPr lang="en-US" sz="2400" b="1" i="1" smtClean="0">
                        <a:solidFill>
                          <a:srgbClr val="FF0000"/>
                        </a:solidFill>
                        <a:latin typeface="Cambria Math" panose="02040503050406030204" pitchFamily="18" charset="0"/>
                        <a:cs typeface="Times New Roman" panose="02020603050405020304" pitchFamily="18" charset="0"/>
                      </a:rPr>
                      <m:t>𝟏𝟐𝟓</m:t>
                    </m:r>
                    <m:r>
                      <a:rPr lang="en-US" sz="2400" b="1" i="1" smtClean="0">
                        <a:solidFill>
                          <a:srgbClr val="FF0000"/>
                        </a:solidFill>
                        <a:latin typeface="Cambria Math" panose="02040503050406030204" pitchFamily="18" charset="0"/>
                        <a:cs typeface="Times New Roman" panose="02020603050405020304" pitchFamily="18" charset="0"/>
                      </a:rPr>
                      <m:t> </m:t>
                    </m:r>
                  </m:oMath>
                </a14:m>
                <a:r>
                  <a:rPr lang="en-US" sz="2400" b="1" dirty="0">
                    <a:solidFill>
                      <a:srgbClr val="FF0000"/>
                    </a:solidFill>
                    <a:latin typeface="Times New Roman" panose="02020603050405020304" pitchFamily="18" charset="0"/>
                    <a:cs typeface="Times New Roman" panose="02020603050405020304" pitchFamily="18" charset="0"/>
                  </a:rPr>
                  <a:t> kJ/h</a:t>
                </a:r>
              </a:p>
              <a:p>
                <a:pPr marL="0" indent="0" algn="just">
                  <a:lnSpc>
                    <a:spcPct val="16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𝑤</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cs typeface="Times New Roman" panose="02020603050405020304" pitchFamily="18" charset="0"/>
                      </a:rPr>
                      <m:t>=−</m:t>
                    </m:r>
                    <m:d>
                      <m:dPr>
                        <m:ctrlPr>
                          <a:rPr lang="en-US" sz="2400" b="0" i="1" smtClean="0">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−37, 125</m:t>
                        </m:r>
                      </m:e>
                    </m:d>
                    <m:r>
                      <a:rPr lang="en-US" sz="2400" b="0" i="1" smtClean="0">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𝟑𝟕</m:t>
                    </m:r>
                    <m:r>
                      <a:rPr lang="en-US" sz="2400" b="1" i="1" smtClean="0">
                        <a:solidFill>
                          <a:srgbClr val="7030A0"/>
                        </a:solidFill>
                        <a:latin typeface="Cambria Math" panose="02040503050406030204" pitchFamily="18" charset="0"/>
                        <a:cs typeface="Times New Roman" panose="02020603050405020304" pitchFamily="18" charset="0"/>
                      </a:rPr>
                      <m:t>, </m:t>
                    </m:r>
                    <m:r>
                      <a:rPr lang="en-US" sz="2400" b="1" i="1" smtClean="0">
                        <a:solidFill>
                          <a:srgbClr val="7030A0"/>
                        </a:solidFill>
                        <a:latin typeface="Cambria Math" panose="02040503050406030204" pitchFamily="18" charset="0"/>
                        <a:cs typeface="Times New Roman" panose="02020603050405020304" pitchFamily="18" charset="0"/>
                      </a:rPr>
                      <m:t>𝟏𝟐𝟓</m:t>
                    </m:r>
                  </m:oMath>
                </a14:m>
                <a:r>
                  <a:rPr lang="en-US" sz="2400" b="1" dirty="0">
                    <a:solidFill>
                      <a:srgbClr val="7030A0"/>
                    </a:solidFill>
                    <a:latin typeface="Times New Roman" panose="02020603050405020304" pitchFamily="18" charset="0"/>
                    <a:cs typeface="Times New Roman" panose="02020603050405020304" pitchFamily="18" charset="0"/>
                  </a:rPr>
                  <a:t> kJ/h</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EA71DC1-82DF-5592-CA25-7C606A71737F}"/>
                  </a:ext>
                </a:extLst>
              </p:cNvPr>
              <p:cNvSpPr>
                <a:spLocks noGrp="1" noRot="1" noChangeAspect="1" noMove="1" noResize="1" noEditPoints="1" noAdjustHandles="1" noChangeArrowheads="1" noChangeShapeType="1" noTextEdit="1"/>
              </p:cNvSpPr>
              <p:nvPr>
                <p:ph idx="1"/>
              </p:nvPr>
            </p:nvSpPr>
            <p:spPr>
              <a:xfrm>
                <a:off x="506895" y="858492"/>
                <a:ext cx="11499575" cy="5152748"/>
              </a:xfrm>
              <a:blipFill>
                <a:blip r:embed="rId4"/>
                <a:stretch>
                  <a:fillRect l="-795" r="-79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8B49CC4-DCD4-6812-83A0-EEC584AFDD5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28A245A-2F56-7164-BB98-A7A44A6628D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7E010A7-0B91-F305-F718-98FF21155E5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08699966"/>
      </p:ext>
    </p:extLst>
  </p:cSld>
  <p:clrMapOvr>
    <a:masterClrMapping/>
  </p:clrMapOvr>
  <mc:AlternateContent xmlns:mc="http://schemas.openxmlformats.org/markup-compatibility/2006" xmlns:p14="http://schemas.microsoft.com/office/powerpoint/2010/main">
    <mc:Choice Requires="p14">
      <p:transition spd="slow" p14:dur="2000" advTm="82651"/>
    </mc:Choice>
    <mc:Fallback xmlns="">
      <p:transition spd="slow" advTm="8265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373C8-F97F-5F0A-6764-3B1E63BEBC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06A396-1E7C-8517-DC30-2626E293319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BE57159-D1AF-92CE-A4FE-40037512BDC0}"/>
                  </a:ext>
                </a:extLst>
              </p:cNvPr>
              <p:cNvSpPr>
                <a:spLocks noGrp="1"/>
              </p:cNvSpPr>
              <p:nvPr>
                <p:ph idx="1"/>
              </p:nvPr>
            </p:nvSpPr>
            <p:spPr>
              <a:xfrm>
                <a:off x="437321" y="950603"/>
                <a:ext cx="11579088" cy="4973116"/>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3</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60000"/>
                  </a:lnSpc>
                  <a:buNone/>
                </a:pPr>
                <a:r>
                  <a:rPr lang="en-US" sz="2400" b="1" dirty="0">
                    <a:latin typeface="Times New Roman" panose="02020603050405020304" pitchFamily="18" charset="0"/>
                    <a:cs typeface="Times New Roman" panose="02020603050405020304" pitchFamily="18" charset="0"/>
                  </a:rPr>
                  <a:t>Given</a:t>
                </a:r>
                <a:r>
                  <a:rPr lang="en-US" sz="2400" dirty="0">
                    <a:latin typeface="Times New Roman" panose="02020603050405020304" pitchFamily="18" charset="0"/>
                    <a:cs typeface="Times New Roman" panose="02020603050405020304" pitchFamily="18" charset="0"/>
                  </a:rPr>
                  <a:t>:  Multiple open systems, mass flow rate of water is constant,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oMath>
                </a14:m>
                <a:r>
                  <a:rPr lang="en-US" sz="2400" dirty="0">
                    <a:latin typeface="Times New Roman" panose="02020603050405020304" pitchFamily="18" charset="0"/>
                    <a:cs typeface="Times New Roman" panose="02020603050405020304" pitchFamily="18" charset="0"/>
                  </a:rPr>
                  <a:t>= 10kg/s.</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Diameter of pipes is constant.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All systems are at the same position.</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heat added to the systems (I, II &amp; III):</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Q</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 750 kJ/s, Q</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980kJ/s; and Q</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=1, 200 kJ/s</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Specific heat capacity of  water, Cp = 4.18 kJ/ </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BE57159-D1AF-92CE-A4FE-40037512BDC0}"/>
                  </a:ext>
                </a:extLst>
              </p:cNvPr>
              <p:cNvSpPr>
                <a:spLocks noGrp="1" noRot="1" noChangeAspect="1" noMove="1" noResize="1" noEditPoints="1" noAdjustHandles="1" noChangeArrowheads="1" noChangeShapeType="1" noTextEdit="1"/>
              </p:cNvSpPr>
              <p:nvPr>
                <p:ph idx="1"/>
              </p:nvPr>
            </p:nvSpPr>
            <p:spPr>
              <a:xfrm>
                <a:off x="437321" y="950603"/>
                <a:ext cx="11579088" cy="4973116"/>
              </a:xfrm>
              <a:blipFill>
                <a:blip r:embed="rId4"/>
                <a:stretch>
                  <a:fillRect l="-843" b="-85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73B725E-7987-EA09-0AEA-39B5BF22E17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6187211-4368-210D-E01E-B1A7AE54463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C1FFDDC-1512-952F-F459-B14A473AE5A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71689005"/>
      </p:ext>
    </p:extLst>
  </p:cSld>
  <p:clrMapOvr>
    <a:masterClrMapping/>
  </p:clrMapOvr>
  <mc:AlternateContent xmlns:mc="http://schemas.openxmlformats.org/markup-compatibility/2006" xmlns:p14="http://schemas.microsoft.com/office/powerpoint/2010/main">
    <mc:Choice Requires="p14">
      <p:transition spd="slow" p14:dur="2000" advTm="41283"/>
    </mc:Choice>
    <mc:Fallback xmlns="">
      <p:transition spd="slow" advTm="41283"/>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C75E3E-F7D1-3B5B-4FF7-A0801DCCF4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DFCD4A-7496-2811-8201-6B82038D6677}"/>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117ABC98-0EB6-D232-06E3-C4E7F842F506}"/>
              </a:ext>
            </a:extLst>
          </p:cNvPr>
          <p:cNvSpPr>
            <a:spLocks noGrp="1"/>
          </p:cNvSpPr>
          <p:nvPr>
            <p:ph idx="1"/>
          </p:nvPr>
        </p:nvSpPr>
        <p:spPr>
          <a:xfrm>
            <a:off x="437321" y="950603"/>
            <a:ext cx="11290853" cy="4973116"/>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Required</a:t>
            </a:r>
            <a:r>
              <a:rPr lang="en-US" sz="2400" dirty="0">
                <a:latin typeface="Times New Roman" panose="02020603050405020304" pitchFamily="18" charset="0"/>
                <a:cs typeface="Times New Roman" panose="02020603050405020304" pitchFamily="18" charset="0"/>
              </a:rPr>
              <a:t>: (a) the change in enthalpy of the overall systems, and (b) the outlet temperatures from systems (T</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T</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and T</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a:r>
          </a:p>
          <a:p>
            <a:pPr marL="0" indent="0" algn="just">
              <a:lnSpc>
                <a:spcPct val="160000"/>
              </a:lnSpc>
              <a:buNone/>
            </a:pPr>
            <a:r>
              <a:rPr lang="en-US" sz="2400" b="1" dirty="0">
                <a:latin typeface="Times New Roman" panose="02020603050405020304" pitchFamily="18" charset="0"/>
                <a:cs typeface="Times New Roman" panose="02020603050405020304" pitchFamily="18" charset="0"/>
              </a:rPr>
              <a:t>Assumptions</a:t>
            </a:r>
            <a:r>
              <a:rPr lang="en-US" sz="2400" dirty="0">
                <a:latin typeface="Times New Roman" panose="02020603050405020304" pitchFamily="18" charset="0"/>
                <a:cs typeface="Times New Roman" panose="02020603050405020304" pitchFamily="18" charset="0"/>
              </a:rPr>
              <a:t>: Steady state process, and there is no chemical reaction.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There is no work done, W = 0</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specific heat capacity of water is constant.</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Water  flows with constant velocity, and the same positions, </a:t>
            </a:r>
            <a:r>
              <a:rPr lang="en-US" sz="2400" dirty="0">
                <a:latin typeface="Times New Roman" panose="02020603050405020304" pitchFamily="18" charset="0"/>
                <a:cs typeface="Times New Roman" panose="02020603050405020304" pitchFamily="18" charset="0"/>
                <a:sym typeface="Symbol" panose="05050102010706020507" pitchFamily="18" charset="2"/>
              </a:rPr>
              <a:t>KE = 0, and PE = 0 </a:t>
            </a: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2FBD4C0C-C107-B71F-2BAD-C13AC769805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69076F0-2B30-4DB5-10F3-2893E466B34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DB1FEF6-C0FF-92F5-5DC5-815F2D281D1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53565187"/>
      </p:ext>
    </p:extLst>
  </p:cSld>
  <p:clrMapOvr>
    <a:masterClrMapping/>
  </p:clrMapOvr>
  <mc:AlternateContent xmlns:mc="http://schemas.openxmlformats.org/markup-compatibility/2006" xmlns:p14="http://schemas.microsoft.com/office/powerpoint/2010/main">
    <mc:Choice Requires="p14">
      <p:transition spd="slow" p14:dur="2000" advTm="36547"/>
    </mc:Choice>
    <mc:Fallback xmlns="">
      <p:transition spd="slow" advTm="36547"/>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532CD-A5CD-FCF6-06C4-CF81EE9FCF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521A6A-A235-2701-3560-18EC4F1C501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5785936-CE84-EEE6-45E9-F631C09ABBA2}"/>
              </a:ext>
            </a:extLst>
          </p:cNvPr>
          <p:cNvSpPr>
            <a:spLocks noGrp="1"/>
          </p:cNvSpPr>
          <p:nvPr>
            <p:ph idx="1"/>
          </p:nvPr>
        </p:nvSpPr>
        <p:spPr>
          <a:xfrm>
            <a:off x="437320" y="946914"/>
            <a:ext cx="11539331" cy="4976805"/>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The process flow sheet of multiples open systems for energy balance calculation is depicted in </a:t>
            </a:r>
            <a:r>
              <a:rPr lang="en-US" sz="2400" b="1" dirty="0">
                <a:latin typeface="Times New Roman" panose="02020603050405020304" pitchFamily="18" charset="0"/>
                <a:cs typeface="Times New Roman" panose="02020603050405020304" pitchFamily="18" charset="0"/>
              </a:rPr>
              <a:t>Figure 9.10.</a:t>
            </a:r>
            <a:r>
              <a:rPr lang="en-US" sz="24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13E34FB0-3522-5588-E8A0-A365A73EFA6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8407334-87D4-C84B-F0F2-647C201BDCE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4091E1F-C20A-88B5-F8D3-069B9AB0CB1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6" name="Group 5">
            <a:extLst>
              <a:ext uri="{FF2B5EF4-FFF2-40B4-BE49-F238E27FC236}">
                <a16:creationId xmlns:a16="http://schemas.microsoft.com/office/drawing/2014/main" id="{3868D006-F45C-EB4A-C8F5-F14FE47388AF}"/>
              </a:ext>
            </a:extLst>
          </p:cNvPr>
          <p:cNvGrpSpPr/>
          <p:nvPr/>
        </p:nvGrpSpPr>
        <p:grpSpPr>
          <a:xfrm>
            <a:off x="917739" y="2251312"/>
            <a:ext cx="9084311" cy="3107690"/>
            <a:chOff x="-646347" y="-85820"/>
            <a:chExt cx="9397652" cy="3377277"/>
          </a:xfrm>
        </p:grpSpPr>
        <p:sp>
          <p:nvSpPr>
            <p:cNvPr id="8" name="Rectangle 7">
              <a:extLst>
                <a:ext uri="{FF2B5EF4-FFF2-40B4-BE49-F238E27FC236}">
                  <a16:creationId xmlns:a16="http://schemas.microsoft.com/office/drawing/2014/main" id="{1B5CBCAF-7EC1-B559-F231-B7DD674AB2EF}"/>
                </a:ext>
              </a:extLst>
            </p:cNvPr>
            <p:cNvSpPr/>
            <p:nvPr/>
          </p:nvSpPr>
          <p:spPr>
            <a:xfrm>
              <a:off x="1126197" y="682091"/>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lnSpc>
                  <a:spcPct val="115000"/>
                </a:lnSpc>
                <a:spcAft>
                  <a:spcPts val="800"/>
                </a:spcAft>
                <a:buNone/>
              </a:pPr>
              <a:r>
                <a:rPr lang="en-US" sz="2400" b="1"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System I</a:t>
              </a:r>
              <a:endParaRPr lang="en-US" sz="1200" kern="100" dirty="0">
                <a:effectLst/>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F205EB26-AF93-4046-A148-0FC13E5FB541}"/>
                </a:ext>
              </a:extLst>
            </p:cNvPr>
            <p:cNvSpPr/>
            <p:nvPr/>
          </p:nvSpPr>
          <p:spPr>
            <a:xfrm>
              <a:off x="3261587" y="682170"/>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lnSpc>
                  <a:spcPct val="115000"/>
                </a:lnSpc>
                <a:spcAft>
                  <a:spcPts val="800"/>
                </a:spcAft>
                <a:buNone/>
              </a:pPr>
              <a:r>
                <a:rPr lang="en-US" sz="2400" b="1" kern="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System II</a:t>
              </a:r>
              <a:endParaRPr lang="en-US" sz="1200" kern="100">
                <a:effectLst/>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FD2F08AC-E206-6ACC-AE3E-E4A1C2EA63DD}"/>
                </a:ext>
              </a:extLst>
            </p:cNvPr>
            <p:cNvSpPr/>
            <p:nvPr/>
          </p:nvSpPr>
          <p:spPr>
            <a:xfrm>
              <a:off x="5691008" y="682177"/>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lnSpc>
                  <a:spcPct val="115000"/>
                </a:lnSpc>
                <a:spcAft>
                  <a:spcPts val="800"/>
                </a:spcAft>
                <a:buNone/>
              </a:pPr>
              <a:r>
                <a:rPr lang="en-US" sz="2400" b="1" kern="1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System III</a:t>
              </a:r>
              <a:endParaRPr lang="en-US" sz="1200" kern="100">
                <a:effectLst/>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TextBox 32">
                  <a:extLst>
                    <a:ext uri="{FF2B5EF4-FFF2-40B4-BE49-F238E27FC236}">
                      <a16:creationId xmlns:a16="http://schemas.microsoft.com/office/drawing/2014/main" id="{1647AE78-DF7D-13D4-BEE0-AEE7543B7AE0}"/>
                    </a:ext>
                  </a:extLst>
                </p:cNvPr>
                <p:cNvSpPr txBox="1"/>
                <p:nvPr/>
              </p:nvSpPr>
              <p:spPr>
                <a:xfrm>
                  <a:off x="8095105" y="693204"/>
                  <a:ext cx="656200" cy="1844675"/>
                </a:xfrm>
                <a:prstGeom prst="rect">
                  <a:avLst/>
                </a:prstGeom>
                <a:noFill/>
              </p:spPr>
              <p:txBody>
                <a:bodyPr wrap="square" rtlCol="0">
                  <a:noAutofit/>
                </a:bodyPr>
                <a:lstStyle/>
                <a:p>
                  <a:pPr>
                    <a:lnSpc>
                      <a:spcPct val="115000"/>
                    </a:lnSpc>
                    <a:spcAft>
                      <a:spcPts val="800"/>
                    </a:spcAft>
                    <a:buNone/>
                  </a:pPr>
                  <a14:m>
                    <m:oMath xmlns:m="http://schemas.openxmlformats.org/officeDocument/2006/math">
                      <m:sSub>
                        <m:sSubPr>
                          <m:ctrlPr>
                            <a:rPr lang="en-US" sz="2400" b="1" i="1" kern="1200" smtClean="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b="1" i="1" kern="120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b="1" i="1" kern="120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t>𝒎</m:t>
                              </m:r>
                            </m:e>
                          </m:acc>
                        </m:e>
                        <m:sub>
                          <m:r>
                            <a:rPr lang="en-US" sz="2400" b="1" i="1" kern="120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t>𝟑</m:t>
                          </m:r>
                        </m:sub>
                      </m:sSub>
                    </m:oMath>
                  </a14:m>
                  <a:r>
                    <a:rPr lang="en-US" sz="2400" b="1" i="1" kern="1200" baseline="-25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b="1" kern="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1" kern="1200" baseline="-25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3</a:t>
                  </a:r>
                  <a:r>
                    <a:rPr lang="en-US" sz="2400" b="1" kern="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b="1" kern="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2400" b="1" kern="1200" baseline="-25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3</a:t>
                  </a:r>
                  <a:endParaRPr lang="en-US" sz="12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1" name="TextBox 32">
                  <a:extLst>
                    <a:ext uri="{FF2B5EF4-FFF2-40B4-BE49-F238E27FC236}">
                      <a16:creationId xmlns:a16="http://schemas.microsoft.com/office/drawing/2014/main" id="{1647AE78-DF7D-13D4-BEE0-AEE7543B7AE0}"/>
                    </a:ext>
                  </a:extLst>
                </p:cNvPr>
                <p:cNvSpPr txBox="1">
                  <a:spLocks noRot="1" noChangeAspect="1" noMove="1" noResize="1" noEditPoints="1" noAdjustHandles="1" noChangeArrowheads="1" noChangeShapeType="1" noTextEdit="1"/>
                </p:cNvSpPr>
                <p:nvPr/>
              </p:nvSpPr>
              <p:spPr>
                <a:xfrm>
                  <a:off x="8095105" y="693204"/>
                  <a:ext cx="656200" cy="1844675"/>
                </a:xfrm>
                <a:prstGeom prst="rect">
                  <a:avLst/>
                </a:prstGeom>
                <a:blipFill>
                  <a:blip r:embed="rId4"/>
                  <a:stretch>
                    <a:fillRect l="-1538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32">
                  <a:extLst>
                    <a:ext uri="{FF2B5EF4-FFF2-40B4-BE49-F238E27FC236}">
                      <a16:creationId xmlns:a16="http://schemas.microsoft.com/office/drawing/2014/main" id="{52C3F258-6A4F-054A-2461-3AF6C59FA2B0}"/>
                    </a:ext>
                  </a:extLst>
                </p:cNvPr>
                <p:cNvSpPr txBox="1"/>
                <p:nvPr/>
              </p:nvSpPr>
              <p:spPr>
                <a:xfrm>
                  <a:off x="-646347" y="-85820"/>
                  <a:ext cx="1962688" cy="1708706"/>
                </a:xfrm>
                <a:prstGeom prst="rect">
                  <a:avLst/>
                </a:prstGeom>
                <a:noFill/>
              </p:spPr>
              <p:txBody>
                <a:bodyPr wrap="square" rtlCol="0">
                  <a:noAutofit/>
                </a:bodyPr>
                <a:lstStyle/>
                <a:p>
                  <a:pPr>
                    <a:lnSpc>
                      <a:spcPct val="115000"/>
                    </a:lnSpc>
                    <a:spcAft>
                      <a:spcPts val="800"/>
                    </a:spcAft>
                    <a:buNone/>
                  </a:pPr>
                  <a14:m>
                    <m:oMath xmlns:m="http://schemas.openxmlformats.org/officeDocument/2006/math">
                      <m:sSub>
                        <m:sSubPr>
                          <m:ctrlPr>
                            <a:rPr lang="en-US" sz="2400" b="1" i="1" kern="1200" smtClean="0">
                              <a:solidFill>
                                <a:srgbClr val="7030A0"/>
                              </a:solidFill>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b="1" i="1" kern="1200">
                                  <a:solidFill>
                                    <a:srgbClr val="7030A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b="1" i="1" kern="1200">
                                  <a:solidFill>
                                    <a:srgbClr val="7030A0"/>
                                  </a:solidFill>
                                  <a:effectLst/>
                                  <a:latin typeface="Cambria Math" panose="02040503050406030204" pitchFamily="18" charset="0"/>
                                  <a:ea typeface="Calibri" panose="020F0502020204030204" pitchFamily="34" charset="0"/>
                                  <a:cs typeface="Times New Roman" panose="02020603050405020304" pitchFamily="18" charset="0"/>
                                </a:rPr>
                                <m:t>𝒎</m:t>
                              </m:r>
                            </m:e>
                          </m:acc>
                        </m:e>
                        <m:sub>
                          <m:r>
                            <a:rPr lang="en-US" sz="2400" b="1" i="1" kern="1200">
                              <a:solidFill>
                                <a:srgbClr val="7030A0"/>
                              </a:solidFill>
                              <a:effectLst/>
                              <a:latin typeface="Cambria Math" panose="02040503050406030204" pitchFamily="18" charset="0"/>
                              <a:ea typeface="Calibri" panose="020F0502020204030204" pitchFamily="34" charset="0"/>
                              <a:cs typeface="Times New Roman" panose="02020603050405020304" pitchFamily="18" charset="0"/>
                            </a:rPr>
                            <m:t>𝟎</m:t>
                          </m:r>
                        </m:sub>
                      </m:sSub>
                    </m:oMath>
                  </a14:m>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 = 10kg/s</a:t>
                  </a:r>
                </a:p>
                <a:p>
                  <a:pPr>
                    <a:lnSpc>
                      <a:spcPct val="115000"/>
                    </a:lnSpc>
                    <a:spcAft>
                      <a:spcPts val="800"/>
                    </a:spcAft>
                    <a:buNone/>
                  </a:pPr>
                  <a:r>
                    <a:rPr lang="en-US" sz="24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0</a:t>
                  </a:r>
                  <a:endParaRPr lang="en-US" sz="12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2400" b="1" kern="1200" baseline="-250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0 </a:t>
                  </a:r>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400" b="1" kern="1200" baseline="-250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25</a:t>
                  </a:r>
                  <a:r>
                    <a:rPr lang="en-US" sz="2400" b="1" kern="1200" baseline="300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C</a:t>
                  </a:r>
                  <a:endParaRPr lang="en-US" sz="12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2" name="TextBox 32">
                  <a:extLst>
                    <a:ext uri="{FF2B5EF4-FFF2-40B4-BE49-F238E27FC236}">
                      <a16:creationId xmlns:a16="http://schemas.microsoft.com/office/drawing/2014/main" id="{52C3F258-6A4F-054A-2461-3AF6C59FA2B0}"/>
                    </a:ext>
                  </a:extLst>
                </p:cNvPr>
                <p:cNvSpPr txBox="1">
                  <a:spLocks noRot="1" noChangeAspect="1" noMove="1" noResize="1" noEditPoints="1" noAdjustHandles="1" noChangeArrowheads="1" noChangeShapeType="1" noTextEdit="1"/>
                </p:cNvSpPr>
                <p:nvPr/>
              </p:nvSpPr>
              <p:spPr>
                <a:xfrm>
                  <a:off x="-646347" y="-85820"/>
                  <a:ext cx="1962688" cy="1708706"/>
                </a:xfrm>
                <a:prstGeom prst="rect">
                  <a:avLst/>
                </a:prstGeom>
                <a:blipFill>
                  <a:blip r:embed="rId5"/>
                  <a:stretch>
                    <a:fillRect l="-5145" t="-1550" b="-581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32">
                  <a:extLst>
                    <a:ext uri="{FF2B5EF4-FFF2-40B4-BE49-F238E27FC236}">
                      <a16:creationId xmlns:a16="http://schemas.microsoft.com/office/drawing/2014/main" id="{A2DA0B05-6C42-F23A-2A08-7834F2A20748}"/>
                    </a:ext>
                  </a:extLst>
                </p:cNvPr>
                <p:cNvSpPr txBox="1"/>
                <p:nvPr/>
              </p:nvSpPr>
              <p:spPr>
                <a:xfrm>
                  <a:off x="2466758" y="1512982"/>
                  <a:ext cx="860425" cy="1685585"/>
                </a:xfrm>
                <a:prstGeom prst="rect">
                  <a:avLst/>
                </a:prstGeom>
                <a:noFill/>
              </p:spPr>
              <p:txBody>
                <a:bodyPr wrap="square" rtlCol="0">
                  <a:noAutofit/>
                </a:bodyPr>
                <a:lstStyle/>
                <a:p>
                  <a:pPr>
                    <a:lnSpc>
                      <a:spcPct val="115000"/>
                    </a:lnSpc>
                    <a:spcAft>
                      <a:spcPts val="800"/>
                    </a:spcAft>
                    <a:buNone/>
                  </a:pPr>
                  <a14:m>
                    <m:oMath xmlns:m="http://schemas.openxmlformats.org/officeDocument/2006/math">
                      <m:sSub>
                        <m:sSubPr>
                          <m:ctrlPr>
                            <a:rPr lang="en-US" sz="2400" b="1" i="1" kern="1200" smtClean="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b="1" i="1" kern="120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b="1" i="1" kern="120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t>𝒎</m:t>
                              </m:r>
                            </m:e>
                          </m:acc>
                        </m:e>
                        <m:sub>
                          <m:r>
                            <a:rPr lang="en-US" sz="2400" b="1" i="1" kern="120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t>𝟏</m:t>
                          </m:r>
                        </m:sub>
                      </m:sSub>
                    </m:oMath>
                  </a14:m>
                  <a:r>
                    <a:rPr lang="en-US" sz="2400" b="1" i="1" kern="1200" baseline="-25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b="1" kern="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1" kern="1200" baseline="-25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 </a:t>
                  </a:r>
                  <a:endParaRPr lang="en-US" sz="12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b="1" kern="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2400" b="1" kern="1200" baseline="-25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2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3" name="TextBox 32">
                  <a:extLst>
                    <a:ext uri="{FF2B5EF4-FFF2-40B4-BE49-F238E27FC236}">
                      <a16:creationId xmlns:a16="http://schemas.microsoft.com/office/drawing/2014/main" id="{A2DA0B05-6C42-F23A-2A08-7834F2A20748}"/>
                    </a:ext>
                  </a:extLst>
                </p:cNvPr>
                <p:cNvSpPr txBox="1">
                  <a:spLocks noRot="1" noChangeAspect="1" noMove="1" noResize="1" noEditPoints="1" noAdjustHandles="1" noChangeArrowheads="1" noChangeShapeType="1" noTextEdit="1"/>
                </p:cNvSpPr>
                <p:nvPr/>
              </p:nvSpPr>
              <p:spPr>
                <a:xfrm>
                  <a:off x="2466758" y="1512982"/>
                  <a:ext cx="860425" cy="1685585"/>
                </a:xfrm>
                <a:prstGeom prst="rect">
                  <a:avLst/>
                </a:prstGeom>
                <a:blipFill>
                  <a:blip r:embed="rId6"/>
                  <a:stretch>
                    <a:fillRect l="-10949" b="-748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TextBox 32">
                  <a:extLst>
                    <a:ext uri="{FF2B5EF4-FFF2-40B4-BE49-F238E27FC236}">
                      <a16:creationId xmlns:a16="http://schemas.microsoft.com/office/drawing/2014/main" id="{7F77C363-882D-C970-17E0-B9CF45579ED2}"/>
                    </a:ext>
                  </a:extLst>
                </p:cNvPr>
                <p:cNvSpPr txBox="1"/>
                <p:nvPr/>
              </p:nvSpPr>
              <p:spPr>
                <a:xfrm>
                  <a:off x="5360296" y="1446782"/>
                  <a:ext cx="860425" cy="1844675"/>
                </a:xfrm>
                <a:prstGeom prst="rect">
                  <a:avLst/>
                </a:prstGeom>
                <a:noFill/>
              </p:spPr>
              <p:txBody>
                <a:bodyPr wrap="square" rtlCol="0">
                  <a:noAutofit/>
                </a:bodyPr>
                <a:lstStyle/>
                <a:p>
                  <a:pPr>
                    <a:lnSpc>
                      <a:spcPct val="115000"/>
                    </a:lnSpc>
                    <a:spcAft>
                      <a:spcPts val="800"/>
                    </a:spcAft>
                    <a:buNone/>
                  </a:pPr>
                  <a14:m>
                    <m:oMath xmlns:m="http://schemas.openxmlformats.org/officeDocument/2006/math">
                      <m:sSub>
                        <m:sSubPr>
                          <m:ctrlPr>
                            <a:rPr lang="en-US" sz="2400" b="1" i="1" kern="1200" smtClean="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b="1" i="1" kern="120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b="1" i="1" kern="120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t>𝒎</m:t>
                              </m:r>
                            </m:e>
                          </m:acc>
                        </m:e>
                        <m:sub>
                          <m:r>
                            <a:rPr lang="en-US" sz="2400" b="1" i="1" kern="120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t>𝟐</m:t>
                          </m:r>
                        </m:sub>
                      </m:sSub>
                    </m:oMath>
                  </a14:m>
                  <a:r>
                    <a:rPr lang="en-US" sz="2400" b="1" i="1" kern="1200" baseline="-25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b="1" kern="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1" kern="1200" baseline="-25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US" sz="2400" b="1" kern="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b="1" kern="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2400" b="1" kern="1200" baseline="-25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2</a:t>
                  </a:r>
                  <a:endParaRPr lang="en-US" sz="12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4" name="TextBox 32">
                  <a:extLst>
                    <a:ext uri="{FF2B5EF4-FFF2-40B4-BE49-F238E27FC236}">
                      <a16:creationId xmlns:a16="http://schemas.microsoft.com/office/drawing/2014/main" id="{7F77C363-882D-C970-17E0-B9CF45579ED2}"/>
                    </a:ext>
                  </a:extLst>
                </p:cNvPr>
                <p:cNvSpPr txBox="1">
                  <a:spLocks noRot="1" noChangeAspect="1" noMove="1" noResize="1" noEditPoints="1" noAdjustHandles="1" noChangeArrowheads="1" noChangeShapeType="1" noTextEdit="1"/>
                </p:cNvSpPr>
                <p:nvPr/>
              </p:nvSpPr>
              <p:spPr>
                <a:xfrm>
                  <a:off x="5360296" y="1446782"/>
                  <a:ext cx="860425" cy="1844675"/>
                </a:xfrm>
                <a:prstGeom prst="rect">
                  <a:avLst/>
                </a:prstGeom>
                <a:blipFill>
                  <a:blip r:embed="rId7"/>
                  <a:stretch>
                    <a:fillRect l="-11029"/>
                  </a:stretch>
                </a:blipFill>
              </p:spPr>
              <p:txBody>
                <a:bodyPr/>
                <a:lstStyle/>
                <a:p>
                  <a:r>
                    <a:rPr lang="en-US">
                      <a:noFill/>
                    </a:rPr>
                    <a:t> </a:t>
                  </a:r>
                </a:p>
              </p:txBody>
            </p:sp>
          </mc:Fallback>
        </mc:AlternateContent>
        <p:cxnSp>
          <p:nvCxnSpPr>
            <p:cNvPr id="15" name="Straight Arrow Connector 14">
              <a:extLst>
                <a:ext uri="{FF2B5EF4-FFF2-40B4-BE49-F238E27FC236}">
                  <a16:creationId xmlns:a16="http://schemas.microsoft.com/office/drawing/2014/main" id="{31BED054-A9B4-F2C7-FC60-49CF4680543E}"/>
                </a:ext>
              </a:extLst>
            </p:cNvPr>
            <p:cNvCxnSpPr>
              <a:cxnSpLocks/>
            </p:cNvCxnSpPr>
            <p:nvPr/>
          </p:nvCxnSpPr>
          <p:spPr>
            <a:xfrm>
              <a:off x="479084" y="949763"/>
              <a:ext cx="647113"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6" name="Connector: Elbow 15">
              <a:extLst>
                <a:ext uri="{FF2B5EF4-FFF2-40B4-BE49-F238E27FC236}">
                  <a16:creationId xmlns:a16="http://schemas.microsoft.com/office/drawing/2014/main" id="{ED67E46B-4E3E-FB5E-ED54-943E780C71B4}"/>
                </a:ext>
              </a:extLst>
            </p:cNvPr>
            <p:cNvCxnSpPr>
              <a:cxnSpLocks/>
              <a:stCxn id="8" idx="3"/>
              <a:endCxn id="9" idx="1"/>
            </p:cNvCxnSpPr>
            <p:nvPr/>
          </p:nvCxnSpPr>
          <p:spPr>
            <a:xfrm>
              <a:off x="2744619" y="969758"/>
              <a:ext cx="516968" cy="38"/>
            </a:xfrm>
            <a:prstGeom prst="bentConnector3">
              <a:avLst>
                <a:gd name="adj1" fmla="val 50000"/>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nector: Elbow 16">
              <a:extLst>
                <a:ext uri="{FF2B5EF4-FFF2-40B4-BE49-F238E27FC236}">
                  <a16:creationId xmlns:a16="http://schemas.microsoft.com/office/drawing/2014/main" id="{F4EC3250-D098-F4AF-ECB4-A8135A91FF44}"/>
                </a:ext>
              </a:extLst>
            </p:cNvPr>
            <p:cNvCxnSpPr>
              <a:stCxn id="9" idx="3"/>
            </p:cNvCxnSpPr>
            <p:nvPr/>
          </p:nvCxnSpPr>
          <p:spPr>
            <a:xfrm flipV="1">
              <a:off x="4880009" y="969735"/>
              <a:ext cx="810999" cy="78"/>
            </a:xfrm>
            <a:prstGeom prst="bentConnector3">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5590BF0B-4D57-EB60-3B0F-59E1046D0B32}"/>
                </a:ext>
              </a:extLst>
            </p:cNvPr>
            <p:cNvCxnSpPr>
              <a:cxnSpLocks/>
            </p:cNvCxnSpPr>
            <p:nvPr/>
          </p:nvCxnSpPr>
          <p:spPr>
            <a:xfrm>
              <a:off x="7309430" y="969822"/>
              <a:ext cx="622850"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9" name="Straight Arrow Connector 18">
              <a:extLst>
                <a:ext uri="{FF2B5EF4-FFF2-40B4-BE49-F238E27FC236}">
                  <a16:creationId xmlns:a16="http://schemas.microsoft.com/office/drawing/2014/main" id="{14B55902-D9CC-FB84-7033-0606D47BA8F1}"/>
                </a:ext>
              </a:extLst>
            </p:cNvPr>
            <p:cNvCxnSpPr>
              <a:cxnSpLocks/>
            </p:cNvCxnSpPr>
            <p:nvPr/>
          </p:nvCxnSpPr>
          <p:spPr>
            <a:xfrm flipH="1" flipV="1">
              <a:off x="1815556" y="1257423"/>
              <a:ext cx="0" cy="586776"/>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6B99E4E1-7BA8-9401-9BF0-A8A0545E62F7}"/>
                </a:ext>
              </a:extLst>
            </p:cNvPr>
            <p:cNvCxnSpPr>
              <a:cxnSpLocks/>
            </p:cNvCxnSpPr>
            <p:nvPr/>
          </p:nvCxnSpPr>
          <p:spPr>
            <a:xfrm flipH="1" flipV="1">
              <a:off x="4101445" y="1253114"/>
              <a:ext cx="0" cy="586776"/>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43">
              <a:extLst>
                <a:ext uri="{FF2B5EF4-FFF2-40B4-BE49-F238E27FC236}">
                  <a16:creationId xmlns:a16="http://schemas.microsoft.com/office/drawing/2014/main" id="{075056E8-2404-9935-C98E-DD40C225B18C}"/>
                </a:ext>
              </a:extLst>
            </p:cNvPr>
            <p:cNvSpPr txBox="1"/>
            <p:nvPr/>
          </p:nvSpPr>
          <p:spPr>
            <a:xfrm>
              <a:off x="3105620" y="1834640"/>
              <a:ext cx="2309509" cy="737588"/>
            </a:xfrm>
            <a:prstGeom prst="rect">
              <a:avLst/>
            </a:prstGeom>
            <a:noFill/>
          </p:spPr>
          <p:txBody>
            <a:bodyPr wrap="square" rtlCol="0">
              <a:noAutofit/>
            </a:bodyPr>
            <a:lstStyle/>
            <a:p>
              <a:pPr>
                <a:lnSpc>
                  <a:spcPct val="115000"/>
                </a:lnSpc>
                <a:spcAft>
                  <a:spcPts val="800"/>
                </a:spcAft>
                <a:buNone/>
              </a:pPr>
              <a:r>
                <a:rPr lang="en-US" sz="2400" b="1" kern="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Q</a:t>
              </a:r>
              <a:r>
                <a:rPr lang="en-US" sz="2400" b="1" kern="1200" baseline="-250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US" sz="2400" b="1" kern="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 980 kJ/s</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22" name="Straight Arrow Connector 21">
              <a:extLst>
                <a:ext uri="{FF2B5EF4-FFF2-40B4-BE49-F238E27FC236}">
                  <a16:creationId xmlns:a16="http://schemas.microsoft.com/office/drawing/2014/main" id="{AD06B691-9AF8-503B-9267-A1403CB53C24}"/>
                </a:ext>
              </a:extLst>
            </p:cNvPr>
            <p:cNvCxnSpPr>
              <a:cxnSpLocks/>
            </p:cNvCxnSpPr>
            <p:nvPr/>
          </p:nvCxnSpPr>
          <p:spPr>
            <a:xfrm flipH="1" flipV="1">
              <a:off x="6502382" y="1253135"/>
              <a:ext cx="0" cy="586776"/>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45">
              <a:extLst>
                <a:ext uri="{FF2B5EF4-FFF2-40B4-BE49-F238E27FC236}">
                  <a16:creationId xmlns:a16="http://schemas.microsoft.com/office/drawing/2014/main" id="{9A08E8F2-78A0-E311-1F61-F1AF57D7C735}"/>
                </a:ext>
              </a:extLst>
            </p:cNvPr>
            <p:cNvSpPr txBox="1"/>
            <p:nvPr/>
          </p:nvSpPr>
          <p:spPr>
            <a:xfrm>
              <a:off x="5832428" y="1870760"/>
              <a:ext cx="2387238" cy="602101"/>
            </a:xfrm>
            <a:prstGeom prst="rect">
              <a:avLst/>
            </a:prstGeom>
            <a:noFill/>
          </p:spPr>
          <p:txBody>
            <a:bodyPr wrap="square" rtlCol="0">
              <a:noAutofit/>
            </a:bodyPr>
            <a:lstStyle/>
            <a:p>
              <a:pPr>
                <a:lnSpc>
                  <a:spcPct val="115000"/>
                </a:lnSpc>
                <a:spcAft>
                  <a:spcPts val="800"/>
                </a:spcAft>
                <a:buNone/>
              </a:pPr>
              <a:r>
                <a:rPr lang="en-US" sz="2400" b="1" kern="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Q</a:t>
              </a:r>
              <a:r>
                <a:rPr lang="en-US" sz="2400" b="1" kern="1200" baseline="-250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a:t>
              </a:r>
              <a:r>
                <a:rPr lang="en-US" sz="2400" b="1" kern="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 1, 200 kJ/s</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4" name="Rectangle 23">
              <a:extLst>
                <a:ext uri="{FF2B5EF4-FFF2-40B4-BE49-F238E27FC236}">
                  <a16:creationId xmlns:a16="http://schemas.microsoft.com/office/drawing/2014/main" id="{D3EBFC33-168F-1320-8778-323FDB51EBAE}"/>
                </a:ext>
              </a:extLst>
            </p:cNvPr>
            <p:cNvSpPr/>
            <p:nvPr/>
          </p:nvSpPr>
          <p:spPr>
            <a:xfrm>
              <a:off x="930109" y="567201"/>
              <a:ext cx="6597472" cy="945782"/>
            </a:xfrm>
            <a:prstGeom prst="rect">
              <a:avLst/>
            </a:prstGeom>
            <a:noFill/>
            <a:ln w="25400">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a:p>
          </p:txBody>
        </p:sp>
      </p:grpSp>
      <p:sp>
        <p:nvSpPr>
          <p:cNvPr id="26" name="TextBox 25">
            <a:extLst>
              <a:ext uri="{FF2B5EF4-FFF2-40B4-BE49-F238E27FC236}">
                <a16:creationId xmlns:a16="http://schemas.microsoft.com/office/drawing/2014/main" id="{BC911A48-5DD6-A233-CF40-C31DF98EA460}"/>
              </a:ext>
            </a:extLst>
          </p:cNvPr>
          <p:cNvSpPr txBox="1"/>
          <p:nvPr/>
        </p:nvSpPr>
        <p:spPr>
          <a:xfrm>
            <a:off x="917739" y="5449420"/>
            <a:ext cx="9359317" cy="461665"/>
          </a:xfrm>
          <a:prstGeom prst="rect">
            <a:avLst/>
          </a:prstGeom>
          <a:noFill/>
        </p:spPr>
        <p:txBody>
          <a:bodyPr wrap="square">
            <a:spAutoFit/>
          </a:bodyPr>
          <a:lstStyle/>
          <a:p>
            <a:r>
              <a:rPr lang="en-US" sz="2400" b="1" dirty="0">
                <a:latin typeface="Times New Roman" panose="02020603050405020304" pitchFamily="18" charset="0"/>
                <a:cs typeface="Times New Roman" panose="02020603050405020304" pitchFamily="18" charset="0"/>
              </a:rPr>
              <a:t>Figure 9.10 </a:t>
            </a:r>
            <a:r>
              <a:rPr lang="en-US" sz="2400" dirty="0">
                <a:latin typeface="Times New Roman" panose="02020603050405020304" pitchFamily="18" charset="0"/>
                <a:cs typeface="Times New Roman" panose="02020603050405020304" pitchFamily="18" charset="0"/>
              </a:rPr>
              <a:t>Multiple systems process flow sheet for </a:t>
            </a:r>
            <a:r>
              <a:rPr lang="en-US" sz="2400" b="1" dirty="0">
                <a:solidFill>
                  <a:srgbClr val="7030A0"/>
                </a:solidFill>
                <a:latin typeface="Times New Roman" panose="02020603050405020304" pitchFamily="18" charset="0"/>
                <a:cs typeface="Times New Roman" panose="02020603050405020304" pitchFamily="18" charset="0"/>
              </a:rPr>
              <a:t>activity 9.2, #Q</a:t>
            </a:r>
            <a:r>
              <a:rPr lang="en-US" sz="2400" b="1" baseline="-25000" dirty="0">
                <a:solidFill>
                  <a:srgbClr val="7030A0"/>
                </a:solidFill>
                <a:latin typeface="Times New Roman" panose="02020603050405020304" pitchFamily="18" charset="0"/>
                <a:cs typeface="Times New Roman" panose="02020603050405020304" pitchFamily="18" charset="0"/>
              </a:rPr>
              <a:t>3</a:t>
            </a:r>
            <a:endParaRPr lang="en-US" sz="2400" dirty="0"/>
          </a:p>
        </p:txBody>
      </p:sp>
      <p:sp>
        <p:nvSpPr>
          <p:cNvPr id="27" name="TextBox 43">
            <a:extLst>
              <a:ext uri="{FF2B5EF4-FFF2-40B4-BE49-F238E27FC236}">
                <a16:creationId xmlns:a16="http://schemas.microsoft.com/office/drawing/2014/main" id="{728C382A-CC42-4E20-47DF-283A2021FB24}"/>
              </a:ext>
            </a:extLst>
          </p:cNvPr>
          <p:cNvSpPr txBox="1"/>
          <p:nvPr/>
        </p:nvSpPr>
        <p:spPr>
          <a:xfrm>
            <a:off x="1904850" y="4059633"/>
            <a:ext cx="2232504" cy="678711"/>
          </a:xfrm>
          <a:prstGeom prst="rect">
            <a:avLst/>
          </a:prstGeom>
          <a:noFill/>
        </p:spPr>
        <p:txBody>
          <a:bodyPr wrap="square" rtlCol="0">
            <a:noAutofit/>
          </a:bodyPr>
          <a:lstStyle/>
          <a:p>
            <a:pPr>
              <a:lnSpc>
                <a:spcPct val="115000"/>
              </a:lnSpc>
              <a:spcAft>
                <a:spcPts val="800"/>
              </a:spcAft>
              <a:buNone/>
            </a:pPr>
            <a:r>
              <a:rPr lang="en-US" sz="2400" b="1" kern="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Q</a:t>
            </a:r>
            <a:r>
              <a:rPr lang="en-US" sz="2400" b="1" baseline="-250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a:t>
            </a:r>
            <a:r>
              <a:rPr lang="en-US" sz="2400" b="1" kern="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 750 kJ/s</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15167913"/>
      </p:ext>
    </p:extLst>
  </p:cSld>
  <p:clrMapOvr>
    <a:masterClrMapping/>
  </p:clrMapOvr>
  <mc:AlternateContent xmlns:mc="http://schemas.openxmlformats.org/markup-compatibility/2006" xmlns:p14="http://schemas.microsoft.com/office/powerpoint/2010/main">
    <mc:Choice Requires="p14">
      <p:transition spd="slow" p14:dur="2000" advTm="122273"/>
    </mc:Choice>
    <mc:Fallback xmlns="">
      <p:transition spd="slow" advTm="122273"/>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FF975-006D-07BD-68A3-0564E50843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AF5209-B1B4-3B9F-28F5-722B49A5D63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32578D0-69A3-9373-6529-1AAD69B695E1}"/>
                  </a:ext>
                </a:extLst>
              </p:cNvPr>
              <p:cNvSpPr>
                <a:spLocks noGrp="1"/>
              </p:cNvSpPr>
              <p:nvPr>
                <p:ph idx="1"/>
              </p:nvPr>
            </p:nvSpPr>
            <p:spPr>
              <a:xfrm>
                <a:off x="437321" y="934279"/>
                <a:ext cx="11420062" cy="4989440"/>
              </a:xfrm>
            </p:spPr>
            <p:txBody>
              <a:bodyPr>
                <a:normAutofit/>
              </a:bodyPr>
              <a:lstStyle/>
              <a:p>
                <a:pPr marL="0" indent="0" algn="just">
                  <a:lnSpc>
                    <a:spcPct val="100000"/>
                  </a:lnSpc>
                  <a:buNone/>
                </a:pPr>
                <a:r>
                  <a:rPr lang="en-US" sz="2400" b="1" dirty="0">
                    <a:solidFill>
                      <a:srgbClr val="7030A0"/>
                    </a:solidFill>
                    <a:latin typeface="Times New Roman" panose="02020603050405020304" pitchFamily="18" charset="0"/>
                    <a:cs typeface="Times New Roman" panose="02020603050405020304" pitchFamily="18" charset="0"/>
                  </a:rPr>
                  <a:t>(a) the change in enthalpy of the overall systems:</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energy balances equation for the whole systems as single system is given by:</a:t>
                </a:r>
              </a:p>
              <a:p>
                <a:pPr marL="0" indent="0" algn="just">
                  <a:lnSpc>
                    <a:spcPct val="100000"/>
                  </a:lnSpc>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(9.21)</a:t>
                </a:r>
              </a:p>
              <a:p>
                <a:pPr marL="0" indent="0" algn="just">
                  <a:lnSpc>
                    <a:spcPct val="100000"/>
                  </a:lnSpc>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cs typeface="Times New Roman" panose="02020603050405020304" pitchFamily="18" charset="0"/>
                      </a:rPr>
                      <m:t>=750+980+1,</m:t>
                    </m:r>
                    <m:r>
                      <a:rPr lang="en-US" sz="2400" b="0" i="1" smtClean="0">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200=</m:t>
                    </m:r>
                    <m:r>
                      <a:rPr lang="en-US" sz="2400" b="1" i="1">
                        <a:solidFill>
                          <a:srgbClr val="7030A0"/>
                        </a:solidFill>
                        <a:latin typeface="Cambria Math" panose="02040503050406030204" pitchFamily="18" charset="0"/>
                        <a:cs typeface="Times New Roman" panose="02020603050405020304" pitchFamily="18" charset="0"/>
                      </a:rPr>
                      <m:t>𝟐</m:t>
                    </m:r>
                    <m:r>
                      <a:rPr lang="en-US" sz="2400" b="1" i="1">
                        <a:solidFill>
                          <a:srgbClr val="7030A0"/>
                        </a:solidFill>
                        <a:latin typeface="Cambria Math" panose="02040503050406030204" pitchFamily="18" charset="0"/>
                        <a:cs typeface="Times New Roman" panose="02020603050405020304" pitchFamily="18" charset="0"/>
                      </a:rPr>
                      <m:t>,</m:t>
                    </m:r>
                    <m:r>
                      <a:rPr lang="en-US" sz="2400" b="1" i="1">
                        <a:solidFill>
                          <a:srgbClr val="7030A0"/>
                        </a:solidFill>
                        <a:latin typeface="Cambria Math" panose="02040503050406030204" pitchFamily="18" charset="0"/>
                        <a:cs typeface="Times New Roman" panose="02020603050405020304" pitchFamily="18" charset="0"/>
                      </a:rPr>
                      <m:t>𝟗𝟑𝟎</m:t>
                    </m:r>
                    <m:r>
                      <m:rPr>
                        <m:nor/>
                      </m:rPr>
                      <a:rPr lang="en-US" sz="2400" dirty="0">
                        <a:solidFill>
                          <a:srgbClr val="7030A0"/>
                        </a:solidFill>
                        <a:latin typeface="Times New Roman" panose="02020603050405020304" pitchFamily="18" charset="0"/>
                        <a:cs typeface="Times New Roman" panose="02020603050405020304" pitchFamily="18" charset="0"/>
                      </a:rPr>
                      <m:t>  </m:t>
                    </m:r>
                    <m:r>
                      <m:rPr>
                        <m:nor/>
                      </m:rPr>
                      <a:rPr lang="en-US" sz="2400" b="1" dirty="0">
                        <a:solidFill>
                          <a:srgbClr val="7030A0"/>
                        </a:solidFill>
                        <a:latin typeface="Times New Roman" panose="02020603050405020304" pitchFamily="18" charset="0"/>
                        <a:cs typeface="Times New Roman" panose="02020603050405020304" pitchFamily="18" charset="0"/>
                      </a:rPr>
                      <m:t>kJ</m:t>
                    </m:r>
                    <m:r>
                      <m:rPr>
                        <m:nor/>
                      </m:rPr>
                      <a:rPr lang="en-US" sz="2400" b="1" dirty="0">
                        <a:solidFill>
                          <a:srgbClr val="7030A0"/>
                        </a:solidFill>
                        <a:latin typeface="Times New Roman" panose="02020603050405020304" pitchFamily="18" charset="0"/>
                        <a:cs typeface="Times New Roman" panose="02020603050405020304" pitchFamily="18" charset="0"/>
                      </a:rPr>
                      <m:t>/</m:t>
                    </m:r>
                    <m:r>
                      <m:rPr>
                        <m:nor/>
                      </m:rPr>
                      <a:rPr lang="en-US" sz="2400" b="1" dirty="0">
                        <a:solidFill>
                          <a:srgbClr val="7030A0"/>
                        </a:solidFill>
                        <a:latin typeface="Times New Roman" panose="02020603050405020304" pitchFamily="18" charset="0"/>
                        <a:cs typeface="Times New Roman" panose="02020603050405020304" pitchFamily="18" charset="0"/>
                      </a:rPr>
                      <m:t>s</m:t>
                    </m:r>
                  </m:oMath>
                </a14:m>
                <a:r>
                  <a:rPr lang="en-US" sz="24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2400" b="1" dirty="0">
                    <a:solidFill>
                      <a:srgbClr val="7030A0"/>
                    </a:solidFill>
                    <a:latin typeface="Times New Roman" panose="02020603050405020304" pitchFamily="18" charset="0"/>
                    <a:cs typeface="Times New Roman" panose="02020603050405020304" pitchFamily="18" charset="0"/>
                  </a:rPr>
                  <a:t>(b) the outlet temperature from all systems (T</a:t>
                </a:r>
                <a:r>
                  <a:rPr lang="en-US" sz="2400" b="1" baseline="-25000" dirty="0">
                    <a:solidFill>
                      <a:srgbClr val="7030A0"/>
                    </a:solidFill>
                    <a:latin typeface="Times New Roman" panose="02020603050405020304" pitchFamily="18" charset="0"/>
                    <a:cs typeface="Times New Roman" panose="02020603050405020304" pitchFamily="18" charset="0"/>
                  </a:rPr>
                  <a:t>1</a:t>
                </a:r>
                <a:r>
                  <a:rPr lang="en-US" sz="2400" b="1" dirty="0">
                    <a:solidFill>
                      <a:srgbClr val="7030A0"/>
                    </a:solidFill>
                    <a:latin typeface="Times New Roman" panose="02020603050405020304" pitchFamily="18" charset="0"/>
                    <a:cs typeface="Times New Roman" panose="02020603050405020304" pitchFamily="18" charset="0"/>
                  </a:rPr>
                  <a:t>, T</a:t>
                </a:r>
                <a:r>
                  <a:rPr lang="en-US" sz="2400" b="1" baseline="-25000" dirty="0">
                    <a:solidFill>
                      <a:srgbClr val="7030A0"/>
                    </a:solidFill>
                    <a:latin typeface="Times New Roman" panose="02020603050405020304" pitchFamily="18" charset="0"/>
                    <a:cs typeface="Times New Roman" panose="02020603050405020304" pitchFamily="18" charset="0"/>
                  </a:rPr>
                  <a:t>2 </a:t>
                </a:r>
                <a:r>
                  <a:rPr lang="en-US" sz="2400" b="1" dirty="0">
                    <a:solidFill>
                      <a:srgbClr val="7030A0"/>
                    </a:solidFill>
                    <a:latin typeface="Times New Roman" panose="02020603050405020304" pitchFamily="18" charset="0"/>
                    <a:cs typeface="Times New Roman" panose="02020603050405020304" pitchFamily="18" charset="0"/>
                  </a:rPr>
                  <a:t>&amp; T</a:t>
                </a:r>
                <a:r>
                  <a:rPr lang="en-US" sz="2400" b="1" baseline="-25000" dirty="0">
                    <a:solidFill>
                      <a:srgbClr val="7030A0"/>
                    </a:solidFill>
                    <a:latin typeface="Times New Roman" panose="02020603050405020304" pitchFamily="18" charset="0"/>
                    <a:cs typeface="Times New Roman" panose="02020603050405020304" pitchFamily="18" charset="0"/>
                  </a:rPr>
                  <a:t>3</a:t>
                </a:r>
                <a:r>
                  <a:rPr lang="en-US" sz="2400" b="1" dirty="0">
                    <a:solidFill>
                      <a:srgbClr val="7030A0"/>
                    </a:solidFill>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outlet temperature from system III (T</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the overall change in enthalpy is given by:</a:t>
                </a:r>
              </a:p>
              <a:p>
                <a:pPr marL="0" indent="0" algn="just">
                  <a:lnSpc>
                    <a:spcPct val="100000"/>
                  </a:lnSpc>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𝑚</m:t>
                            </m:r>
                          </m:e>
                        </m:acc>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𝑝</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0</m:t>
                        </m:r>
                      </m:sub>
                    </m:sSub>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(9.22)</a:t>
                </a:r>
              </a:p>
              <a:p>
                <a:pPr marL="0" indent="0" algn="just">
                  <a:lnSpc>
                    <a:spcPct val="150000"/>
                  </a:lnSpc>
                  <a:buNone/>
                </a:pPr>
                <a:endParaRPr lang="en-US" sz="24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32578D0-69A3-9373-6529-1AAD69B695E1}"/>
                  </a:ext>
                </a:extLst>
              </p:cNvPr>
              <p:cNvSpPr>
                <a:spLocks noGrp="1" noRot="1" noChangeAspect="1" noMove="1" noResize="1" noEditPoints="1" noAdjustHandles="1" noChangeArrowheads="1" noChangeShapeType="1" noTextEdit="1"/>
              </p:cNvSpPr>
              <p:nvPr>
                <p:ph idx="1"/>
              </p:nvPr>
            </p:nvSpPr>
            <p:spPr>
              <a:xfrm>
                <a:off x="437321" y="934279"/>
                <a:ext cx="11420062" cy="4989440"/>
              </a:xfrm>
              <a:blipFill>
                <a:blip r:embed="rId4"/>
                <a:stretch>
                  <a:fillRect l="-854" t="-977" r="-80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5BDB37C-2672-076F-6BAA-66947EDF19B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29E6884-97ED-C27E-B416-CC02E3495B1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BBB1B2B-8CB8-8C91-77C7-5FA992C5765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91877672"/>
      </p:ext>
    </p:extLst>
  </p:cSld>
  <p:clrMapOvr>
    <a:masterClrMapping/>
  </p:clrMapOvr>
  <mc:AlternateContent xmlns:mc="http://schemas.openxmlformats.org/markup-compatibility/2006" xmlns:p14="http://schemas.microsoft.com/office/powerpoint/2010/main">
    <mc:Choice Requires="p14">
      <p:transition spd="slow" p14:dur="2000" advTm="75755"/>
    </mc:Choice>
    <mc:Fallback xmlns="">
      <p:transition spd="slow" advTm="75755"/>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9EB02-EB1B-842D-ABD0-B6A8BB7407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B3E106-A7ED-9D3E-ECA6-870B09F05F0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5798F40-3F2C-E2BC-1FEB-8229719D45A7}"/>
                  </a:ext>
                </a:extLst>
              </p:cNvPr>
              <p:cNvSpPr>
                <a:spLocks noGrp="1"/>
              </p:cNvSpPr>
              <p:nvPr>
                <p:ph idx="1"/>
              </p:nvPr>
            </p:nvSpPr>
            <p:spPr>
              <a:xfrm>
                <a:off x="437321" y="950603"/>
                <a:ext cx="11549270" cy="497311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By rearranging equation (9.22) and solve for T</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you get:</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0</m:t>
                        </m:r>
                      </m:sub>
                    </m:sSub>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num>
                      <m:den>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sub>
                        </m:sSub>
                      </m:den>
                    </m:f>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25+</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2, 930</m:t>
                        </m:r>
                      </m:num>
                      <m:den>
                        <m:r>
                          <a:rPr lang="en-US" sz="2400" i="1">
                            <a:latin typeface="Cambria Math" panose="02040503050406030204" pitchFamily="18" charset="0"/>
                            <a:cs typeface="Times New Roman" panose="02020603050405020304" pitchFamily="18" charset="0"/>
                          </a:rPr>
                          <m:t>10∗4.18</m:t>
                        </m:r>
                      </m:den>
                    </m:f>
                    <m:r>
                      <a:rPr lang="en-US" sz="2400">
                        <a:latin typeface="Cambria Math" panose="02040503050406030204" pitchFamily="18" charset="0"/>
                        <a:cs typeface="Times New Roman" panose="02020603050405020304" pitchFamily="18" charset="0"/>
                      </a:rPr>
                      <m:t>=</m:t>
                    </m:r>
                    <m:r>
                      <a:rPr lang="en-US" sz="2400" b="1">
                        <a:solidFill>
                          <a:srgbClr val="7030A0"/>
                        </a:solidFill>
                        <a:latin typeface="Cambria Math" panose="02040503050406030204" pitchFamily="18" charset="0"/>
                        <a:cs typeface="Times New Roman" panose="02020603050405020304" pitchFamily="18" charset="0"/>
                      </a:rPr>
                      <m:t>𝟗𝟓</m:t>
                    </m:r>
                  </m:oMath>
                </a14:m>
                <a:r>
                  <a:rPr lang="en-US" sz="2400" b="1" baseline="30000" dirty="0">
                    <a:solidFill>
                      <a:srgbClr val="7030A0"/>
                    </a:solidFill>
                    <a:latin typeface="Times New Roman" panose="02020603050405020304" pitchFamily="18" charset="0"/>
                    <a:cs typeface="Times New Roman" panose="02020603050405020304" pitchFamily="18" charset="0"/>
                  </a:rPr>
                  <a:t>o</a:t>
                </a:r>
                <a:r>
                  <a:rPr lang="en-US" sz="2400" b="1" dirty="0">
                    <a:solidFill>
                      <a:srgbClr val="7030A0"/>
                    </a:solidFill>
                    <a:latin typeface="Times New Roman" panose="02020603050405020304" pitchFamily="18" charset="0"/>
                    <a:cs typeface="Times New Roman" panose="02020603050405020304" pitchFamily="18" charset="0"/>
                  </a:rPr>
                  <a:t>C</a:t>
                </a: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Thus, the outlet temperature from </a:t>
                </a:r>
                <a:r>
                  <a:rPr lang="en-US" sz="2400" b="1" dirty="0">
                    <a:latin typeface="Times New Roman" panose="02020603050405020304" pitchFamily="18" charset="0"/>
                    <a:cs typeface="Times New Roman" panose="02020603050405020304" pitchFamily="18" charset="0"/>
                  </a:rPr>
                  <a:t>system III </a:t>
                </a:r>
                <a:r>
                  <a:rPr lang="en-US" sz="2400" dirty="0">
                    <a:latin typeface="Times New Roman" panose="02020603050405020304" pitchFamily="18" charset="0"/>
                    <a:cs typeface="Times New Roman" panose="02020603050405020304" pitchFamily="18" charset="0"/>
                  </a:rPr>
                  <a:t>is </a:t>
                </a:r>
                <a:r>
                  <a:rPr lang="en-US" sz="2400" b="1" dirty="0">
                    <a:solidFill>
                      <a:srgbClr val="7030A0"/>
                    </a:solidFill>
                    <a:latin typeface="Times New Roman" panose="02020603050405020304" pitchFamily="18" charset="0"/>
                    <a:cs typeface="Times New Roman" panose="02020603050405020304" pitchFamily="18" charset="0"/>
                  </a:rPr>
                  <a:t>95</a:t>
                </a:r>
                <a:r>
                  <a:rPr lang="en-US" sz="2400" b="1" baseline="30000" dirty="0">
                    <a:solidFill>
                      <a:srgbClr val="7030A0"/>
                    </a:solidFill>
                    <a:latin typeface="Times New Roman" panose="02020603050405020304" pitchFamily="18" charset="0"/>
                    <a:cs typeface="Times New Roman" panose="02020603050405020304" pitchFamily="18" charset="0"/>
                  </a:rPr>
                  <a:t>o</a:t>
                </a:r>
                <a:r>
                  <a:rPr lang="en-US" sz="2400" b="1" dirty="0">
                    <a:solidFill>
                      <a:srgbClr val="7030A0"/>
                    </a:solidFill>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outlet temperatures from </a:t>
                </a:r>
                <a:r>
                  <a:rPr lang="en-US" sz="2400" b="1" dirty="0">
                    <a:latin typeface="Times New Roman" panose="02020603050405020304" pitchFamily="18" charset="0"/>
                    <a:cs typeface="Times New Roman" panose="02020603050405020304" pitchFamily="18" charset="0"/>
                  </a:rPr>
                  <a:t>system I &amp; II</a:t>
                </a:r>
                <a:r>
                  <a:rPr lang="en-US" sz="2400" dirty="0">
                    <a:latin typeface="Times New Roman" panose="02020603050405020304" pitchFamily="18" charset="0"/>
                    <a:cs typeface="Times New Roman" panose="02020603050405020304" pitchFamily="18" charset="0"/>
                  </a:rPr>
                  <a:t>, you divide the multiple systems into three single systems.</a:t>
                </a:r>
              </a:p>
            </p:txBody>
          </p:sp>
        </mc:Choice>
        <mc:Fallback xmlns="">
          <p:sp>
            <p:nvSpPr>
              <p:cNvPr id="3" name="Content Placeholder 2">
                <a:extLst>
                  <a:ext uri="{FF2B5EF4-FFF2-40B4-BE49-F238E27FC236}">
                    <a16:creationId xmlns:a16="http://schemas.microsoft.com/office/drawing/2014/main" id="{E5798F40-3F2C-E2BC-1FEB-8229719D45A7}"/>
                  </a:ext>
                </a:extLst>
              </p:cNvPr>
              <p:cNvSpPr>
                <a:spLocks noGrp="1" noRot="1" noChangeAspect="1" noMove="1" noResize="1" noEditPoints="1" noAdjustHandles="1" noChangeArrowheads="1" noChangeShapeType="1" noTextEdit="1"/>
              </p:cNvSpPr>
              <p:nvPr>
                <p:ph idx="1"/>
              </p:nvPr>
            </p:nvSpPr>
            <p:spPr>
              <a:xfrm>
                <a:off x="437321" y="950603"/>
                <a:ext cx="11549270" cy="4973116"/>
              </a:xfrm>
              <a:blipFill>
                <a:blip r:embed="rId4"/>
                <a:stretch>
                  <a:fillRect l="-845" r="-79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5E9B90E-066A-7E7A-A4AE-F11A2A6F8D1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CBFD890-8422-99B5-F1E0-EC9F5AB0486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38B63C5-5041-BA40-98FC-1A33D1814E7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6069850"/>
      </p:ext>
    </p:extLst>
  </p:cSld>
  <p:clrMapOvr>
    <a:masterClrMapping/>
  </p:clrMapOvr>
  <mc:AlternateContent xmlns:mc="http://schemas.openxmlformats.org/markup-compatibility/2006" xmlns:p14="http://schemas.microsoft.com/office/powerpoint/2010/main">
    <mc:Choice Requires="p14">
      <p:transition spd="slow" p14:dur="2000" advTm="46972"/>
    </mc:Choice>
    <mc:Fallback xmlns="">
      <p:transition spd="slow" advTm="46972"/>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73300-5BFB-2707-28AA-D94107C64C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3C3470-0377-938D-EF3A-95CE471187A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D320249A-70C6-A7EA-7232-29BBD370F18D}"/>
              </a:ext>
            </a:extLst>
          </p:cNvPr>
          <p:cNvSpPr>
            <a:spLocks noGrp="1"/>
          </p:cNvSpPr>
          <p:nvPr>
            <p:ph idx="1"/>
          </p:nvPr>
        </p:nvSpPr>
        <p:spPr>
          <a:xfrm>
            <a:off x="437320" y="946914"/>
            <a:ext cx="11539331" cy="4976805"/>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The process flow sheet of energy balances for </a:t>
            </a:r>
            <a:r>
              <a:rPr lang="en-US" sz="2400" b="1" dirty="0">
                <a:latin typeface="Times New Roman" panose="02020603050405020304" pitchFamily="18" charset="0"/>
                <a:cs typeface="Times New Roman" panose="02020603050405020304" pitchFamily="18" charset="0"/>
              </a:rPr>
              <a:t>system (I) </a:t>
            </a:r>
            <a:r>
              <a:rPr lang="en-US" sz="2400" dirty="0">
                <a:latin typeface="Times New Roman" panose="02020603050405020304" pitchFamily="18" charset="0"/>
                <a:cs typeface="Times New Roman" panose="02020603050405020304" pitchFamily="18" charset="0"/>
              </a:rPr>
              <a:t>is shown in Figure</a:t>
            </a:r>
            <a:r>
              <a:rPr lang="en-US" sz="2400" b="1" dirty="0">
                <a:latin typeface="Times New Roman" panose="02020603050405020304" pitchFamily="18" charset="0"/>
                <a:cs typeface="Times New Roman" panose="02020603050405020304" pitchFamily="18" charset="0"/>
              </a:rPr>
              <a:t> 9.11</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9C562210-95E1-8DC0-4BF2-1EF17B9022D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2EA2C45-2A82-22F6-D2DB-3CA502A064D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D65C2C7-45F5-DCDF-2423-5974018EC4F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6" name="TextBox 25">
            <a:extLst>
              <a:ext uri="{FF2B5EF4-FFF2-40B4-BE49-F238E27FC236}">
                <a16:creationId xmlns:a16="http://schemas.microsoft.com/office/drawing/2014/main" id="{8B19C2F3-63C8-8C59-38AC-3B3326F3B527}"/>
              </a:ext>
            </a:extLst>
          </p:cNvPr>
          <p:cNvSpPr txBox="1"/>
          <p:nvPr/>
        </p:nvSpPr>
        <p:spPr>
          <a:xfrm>
            <a:off x="646044" y="4614386"/>
            <a:ext cx="10018643" cy="461665"/>
          </a:xfrm>
          <a:prstGeom prst="rect">
            <a:avLst/>
          </a:prstGeom>
          <a:noFill/>
        </p:spPr>
        <p:txBody>
          <a:bodyPr wrap="square">
            <a:spAutoFit/>
          </a:bodyPr>
          <a:lstStyle/>
          <a:p>
            <a:r>
              <a:rPr lang="en-US" sz="2400" b="1" dirty="0">
                <a:latin typeface="Times New Roman" panose="02020603050405020304" pitchFamily="18" charset="0"/>
                <a:cs typeface="Times New Roman" panose="02020603050405020304" pitchFamily="18" charset="0"/>
              </a:rPr>
              <a:t>Figure 9.11 </a:t>
            </a:r>
            <a:r>
              <a:rPr lang="en-US" sz="2400" dirty="0">
                <a:latin typeface="Times New Roman" panose="02020603050405020304" pitchFamily="18" charset="0"/>
                <a:cs typeface="Times New Roman" panose="02020603050405020304" pitchFamily="18" charset="0"/>
              </a:rPr>
              <a:t>Process flow of energy balances for </a:t>
            </a:r>
            <a:r>
              <a:rPr lang="en-US" sz="2400" b="1" dirty="0">
                <a:latin typeface="Times New Roman" panose="02020603050405020304" pitchFamily="18" charset="0"/>
                <a:cs typeface="Times New Roman" panose="02020603050405020304" pitchFamily="18" charset="0"/>
              </a:rPr>
              <a:t>system (I) </a:t>
            </a:r>
            <a:r>
              <a:rPr lang="en-US" sz="2400" dirty="0">
                <a:latin typeface="Times New Roman" panose="02020603050405020304" pitchFamily="18" charset="0"/>
                <a:cs typeface="Times New Roman" panose="02020603050405020304" pitchFamily="18" charset="0"/>
              </a:rPr>
              <a:t>of </a:t>
            </a:r>
            <a:r>
              <a:rPr lang="en-US" sz="2400" b="1" dirty="0">
                <a:solidFill>
                  <a:srgbClr val="7030A0"/>
                </a:solidFill>
                <a:latin typeface="Times New Roman" panose="02020603050405020304" pitchFamily="18" charset="0"/>
                <a:cs typeface="Times New Roman" panose="02020603050405020304" pitchFamily="18" charset="0"/>
              </a:rPr>
              <a:t>activity 9.2, #Q</a:t>
            </a:r>
            <a:r>
              <a:rPr lang="en-US" sz="2400" b="1" baseline="-25000" dirty="0">
                <a:solidFill>
                  <a:srgbClr val="7030A0"/>
                </a:solidFill>
                <a:latin typeface="Times New Roman" panose="02020603050405020304" pitchFamily="18" charset="0"/>
                <a:cs typeface="Times New Roman" panose="02020603050405020304" pitchFamily="18" charset="0"/>
              </a:rPr>
              <a:t>3</a:t>
            </a:r>
            <a:endParaRPr lang="en-US" sz="2400" dirty="0"/>
          </a:p>
        </p:txBody>
      </p:sp>
      <p:grpSp>
        <p:nvGrpSpPr>
          <p:cNvPr id="25" name="Group 24">
            <a:extLst>
              <a:ext uri="{FF2B5EF4-FFF2-40B4-BE49-F238E27FC236}">
                <a16:creationId xmlns:a16="http://schemas.microsoft.com/office/drawing/2014/main" id="{D7866A98-97D1-677C-D666-531D605AA734}"/>
              </a:ext>
            </a:extLst>
          </p:cNvPr>
          <p:cNvGrpSpPr/>
          <p:nvPr/>
        </p:nvGrpSpPr>
        <p:grpSpPr>
          <a:xfrm>
            <a:off x="1040322" y="1868024"/>
            <a:ext cx="6011698" cy="2668558"/>
            <a:chOff x="917739" y="2251312"/>
            <a:chExt cx="5539485" cy="2487032"/>
          </a:xfrm>
        </p:grpSpPr>
        <p:grpSp>
          <p:nvGrpSpPr>
            <p:cNvPr id="6" name="Group 5">
              <a:extLst>
                <a:ext uri="{FF2B5EF4-FFF2-40B4-BE49-F238E27FC236}">
                  <a16:creationId xmlns:a16="http://schemas.microsoft.com/office/drawing/2014/main" id="{AE26474C-B4DB-D16A-677C-D43B392DC8E6}"/>
                </a:ext>
              </a:extLst>
            </p:cNvPr>
            <p:cNvGrpSpPr/>
            <p:nvPr/>
          </p:nvGrpSpPr>
          <p:grpSpPr>
            <a:xfrm>
              <a:off x="917739" y="2251312"/>
              <a:ext cx="5539485" cy="2067051"/>
              <a:chOff x="-646347" y="-85820"/>
              <a:chExt cx="5730555" cy="2246364"/>
            </a:xfrm>
          </p:grpSpPr>
          <p:sp>
            <p:nvSpPr>
              <p:cNvPr id="8" name="Rectangle 7">
                <a:extLst>
                  <a:ext uri="{FF2B5EF4-FFF2-40B4-BE49-F238E27FC236}">
                    <a16:creationId xmlns:a16="http://schemas.microsoft.com/office/drawing/2014/main" id="{420CDE83-BC42-A856-BBC9-8FD1C09CF0D1}"/>
                  </a:ext>
                </a:extLst>
              </p:cNvPr>
              <p:cNvSpPr/>
              <p:nvPr/>
            </p:nvSpPr>
            <p:spPr>
              <a:xfrm>
                <a:off x="1126197" y="682091"/>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lnSpc>
                    <a:spcPct val="115000"/>
                  </a:lnSpc>
                  <a:spcAft>
                    <a:spcPts val="800"/>
                  </a:spcAft>
                  <a:buNone/>
                </a:pPr>
                <a:r>
                  <a:rPr lang="en-US" sz="2400" b="1"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System I</a:t>
                </a:r>
                <a:endParaRPr lang="en-US" sz="1200" kern="100" dirty="0">
                  <a:effectLst/>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2" name="TextBox 32">
                    <a:extLst>
                      <a:ext uri="{FF2B5EF4-FFF2-40B4-BE49-F238E27FC236}">
                        <a16:creationId xmlns:a16="http://schemas.microsoft.com/office/drawing/2014/main" id="{C0603EC8-7A3F-EED1-86B9-447CC18D8069}"/>
                      </a:ext>
                    </a:extLst>
                  </p:cNvPr>
                  <p:cNvSpPr txBox="1"/>
                  <p:nvPr/>
                </p:nvSpPr>
                <p:spPr>
                  <a:xfrm>
                    <a:off x="-646347" y="-85820"/>
                    <a:ext cx="1962688" cy="1708706"/>
                  </a:xfrm>
                  <a:prstGeom prst="rect">
                    <a:avLst/>
                  </a:prstGeom>
                  <a:noFill/>
                </p:spPr>
                <p:txBody>
                  <a:bodyPr wrap="square" rtlCol="0">
                    <a:noAutofit/>
                  </a:bodyPr>
                  <a:lstStyle/>
                  <a:p>
                    <a:pPr>
                      <a:lnSpc>
                        <a:spcPct val="115000"/>
                      </a:lnSpc>
                      <a:spcAft>
                        <a:spcPts val="800"/>
                      </a:spcAft>
                      <a:buNone/>
                    </a:pPr>
                    <a14:m>
                      <m:oMath xmlns:m="http://schemas.openxmlformats.org/officeDocument/2006/math">
                        <m:sSub>
                          <m:sSubPr>
                            <m:ctrlPr>
                              <a:rPr lang="en-US" sz="2400" b="1" i="1" kern="1200" smtClean="0">
                                <a:solidFill>
                                  <a:srgbClr val="7030A0"/>
                                </a:solidFill>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b="1" i="1" kern="1200">
                                    <a:solidFill>
                                      <a:srgbClr val="7030A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b="1" i="1" kern="1200">
                                    <a:solidFill>
                                      <a:srgbClr val="7030A0"/>
                                    </a:solidFill>
                                    <a:effectLst/>
                                    <a:latin typeface="Cambria Math" panose="02040503050406030204" pitchFamily="18" charset="0"/>
                                    <a:ea typeface="Calibri" panose="020F0502020204030204" pitchFamily="34" charset="0"/>
                                    <a:cs typeface="Times New Roman" panose="02020603050405020304" pitchFamily="18" charset="0"/>
                                  </a:rPr>
                                  <m:t>𝒎</m:t>
                                </m:r>
                              </m:e>
                            </m:acc>
                          </m:e>
                          <m:sub>
                            <m:r>
                              <a:rPr lang="en-US" sz="2400" b="1" i="1" kern="1200">
                                <a:solidFill>
                                  <a:srgbClr val="7030A0"/>
                                </a:solidFill>
                                <a:effectLst/>
                                <a:latin typeface="Cambria Math" panose="02040503050406030204" pitchFamily="18" charset="0"/>
                                <a:ea typeface="Calibri" panose="020F0502020204030204" pitchFamily="34" charset="0"/>
                                <a:cs typeface="Times New Roman" panose="02020603050405020304" pitchFamily="18" charset="0"/>
                              </a:rPr>
                              <m:t>𝟎</m:t>
                            </m:r>
                          </m:sub>
                        </m:sSub>
                      </m:oMath>
                    </a14:m>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 = 10kg/s</a:t>
                    </a:r>
                  </a:p>
                  <a:p>
                    <a:pPr>
                      <a:lnSpc>
                        <a:spcPct val="115000"/>
                      </a:lnSpc>
                      <a:spcAft>
                        <a:spcPts val="800"/>
                      </a:spcAft>
                      <a:buNone/>
                    </a:pPr>
                    <a:r>
                      <a:rPr lang="en-US" sz="24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0</a:t>
                    </a:r>
                    <a:endParaRPr lang="en-US" sz="12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2400" b="1" kern="1200" baseline="-250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0 </a:t>
                    </a:r>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400" b="1" kern="1200" baseline="-250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25</a:t>
                    </a:r>
                    <a:r>
                      <a:rPr lang="en-US" sz="2400" b="1" kern="1200" baseline="300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o</a:t>
                    </a:r>
                    <a:r>
                      <a:rPr lang="en-US" sz="2400" b="1" kern="1200" dirty="0">
                        <a:solidFill>
                          <a:srgbClr val="7030A0"/>
                        </a:solidFill>
                        <a:effectLst/>
                        <a:latin typeface="Times New Roman" panose="02020603050405020304" pitchFamily="18" charset="0"/>
                        <a:ea typeface="Calibri" panose="020F0502020204030204" pitchFamily="34" charset="0"/>
                        <a:cs typeface="Times New Roman" panose="02020603050405020304" pitchFamily="18" charset="0"/>
                      </a:rPr>
                      <a:t>C</a:t>
                    </a:r>
                    <a:endParaRPr lang="en-US" sz="12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2" name="TextBox 32">
                    <a:extLst>
                      <a:ext uri="{FF2B5EF4-FFF2-40B4-BE49-F238E27FC236}">
                        <a16:creationId xmlns:a16="http://schemas.microsoft.com/office/drawing/2014/main" id="{C0603EC8-7A3F-EED1-86B9-447CC18D8069}"/>
                      </a:ext>
                    </a:extLst>
                  </p:cNvPr>
                  <p:cNvSpPr txBox="1">
                    <a:spLocks noRot="1" noChangeAspect="1" noMove="1" noResize="1" noEditPoints="1" noAdjustHandles="1" noChangeArrowheads="1" noChangeShapeType="1" noTextEdit="1"/>
                  </p:cNvSpPr>
                  <p:nvPr/>
                </p:nvSpPr>
                <p:spPr>
                  <a:xfrm>
                    <a:off x="-646347" y="-85820"/>
                    <a:ext cx="1962688" cy="1708706"/>
                  </a:xfrm>
                  <a:prstGeom prst="rect">
                    <a:avLst/>
                  </a:prstGeom>
                  <a:blipFill>
                    <a:blip r:embed="rId4"/>
                    <a:stretch>
                      <a:fillRect l="-4748" t="-144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32">
                    <a:extLst>
                      <a:ext uri="{FF2B5EF4-FFF2-40B4-BE49-F238E27FC236}">
                        <a16:creationId xmlns:a16="http://schemas.microsoft.com/office/drawing/2014/main" id="{2E2E3954-8693-6F79-69BE-12F36871D4FB}"/>
                      </a:ext>
                    </a:extLst>
                  </p:cNvPr>
                  <p:cNvSpPr txBox="1"/>
                  <p:nvPr/>
                </p:nvSpPr>
                <p:spPr>
                  <a:xfrm>
                    <a:off x="3312471" y="474959"/>
                    <a:ext cx="1771737" cy="1685585"/>
                  </a:xfrm>
                  <a:prstGeom prst="rect">
                    <a:avLst/>
                  </a:prstGeom>
                  <a:noFill/>
                </p:spPr>
                <p:txBody>
                  <a:bodyPr wrap="square" rtlCol="0">
                    <a:noAutofit/>
                  </a:bodyPr>
                  <a:lstStyle/>
                  <a:p>
                    <a:pPr>
                      <a:lnSpc>
                        <a:spcPct val="115000"/>
                      </a:lnSpc>
                      <a:spcAft>
                        <a:spcPts val="800"/>
                      </a:spcAft>
                      <a:buNone/>
                    </a:pPr>
                    <a14:m>
                      <m:oMath xmlns:m="http://schemas.openxmlformats.org/officeDocument/2006/math">
                        <m:sSub>
                          <m:sSubPr>
                            <m:ctrlPr>
                              <a:rPr lang="en-US" sz="2400" b="1" i="1" kern="1200" smtClean="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lang="en-US" sz="2400" b="1" i="1" kern="120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2400" b="1" i="1" kern="120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t>𝒎</m:t>
                                </m:r>
                              </m:e>
                            </m:acc>
                          </m:e>
                          <m:sub>
                            <m:r>
                              <a:rPr lang="en-US" sz="2400" b="1" i="1" kern="1200">
                                <a:solidFill>
                                  <a:srgbClr val="002060"/>
                                </a:solidFill>
                                <a:effectLst/>
                                <a:latin typeface="Cambria Math" panose="02040503050406030204" pitchFamily="18" charset="0"/>
                                <a:ea typeface="Calibri" panose="020F0502020204030204" pitchFamily="34" charset="0"/>
                                <a:cs typeface="Times New Roman" panose="02020603050405020304" pitchFamily="18" charset="0"/>
                              </a:rPr>
                              <m:t>𝟏</m:t>
                            </m:r>
                          </m:sub>
                        </m:sSub>
                      </m:oMath>
                    </a14:m>
                    <a:r>
                      <a:rPr lang="en-US" sz="2400" b="1" i="1" kern="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kern="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10kg/s</a:t>
                    </a:r>
                    <a:r>
                      <a:rPr lang="en-US" sz="2400" b="1" kern="1200" baseline="-25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b="1" kern="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a:t>
                    </a:r>
                    <a:r>
                      <a:rPr lang="en-US" sz="2400" b="1" kern="1200" baseline="-25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 </a:t>
                    </a:r>
                    <a:endParaRPr lang="en-US" sz="12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b="1" kern="1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US" sz="2400" b="1" kern="1200" baseline="-25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2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en-US" sz="24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3" name="TextBox 32">
                    <a:extLst>
                      <a:ext uri="{FF2B5EF4-FFF2-40B4-BE49-F238E27FC236}">
                        <a16:creationId xmlns:a16="http://schemas.microsoft.com/office/drawing/2014/main" id="{2E2E3954-8693-6F79-69BE-12F36871D4FB}"/>
                      </a:ext>
                    </a:extLst>
                  </p:cNvPr>
                  <p:cNvSpPr txBox="1">
                    <a:spLocks noRot="1" noChangeAspect="1" noMove="1" noResize="1" noEditPoints="1" noAdjustHandles="1" noChangeArrowheads="1" noChangeShapeType="1" noTextEdit="1"/>
                  </p:cNvSpPr>
                  <p:nvPr/>
                </p:nvSpPr>
                <p:spPr>
                  <a:xfrm>
                    <a:off x="3312471" y="474959"/>
                    <a:ext cx="1771737" cy="1685585"/>
                  </a:xfrm>
                  <a:prstGeom prst="rect">
                    <a:avLst/>
                  </a:prstGeom>
                  <a:blipFill>
                    <a:blip r:embed="rId5"/>
                    <a:stretch>
                      <a:fillRect l="-5246" t="-1465"/>
                    </a:stretch>
                  </a:blipFill>
                </p:spPr>
                <p:txBody>
                  <a:bodyPr/>
                  <a:lstStyle/>
                  <a:p>
                    <a:r>
                      <a:rPr lang="en-US">
                        <a:noFill/>
                      </a:rPr>
                      <a:t> </a:t>
                    </a:r>
                  </a:p>
                </p:txBody>
              </p:sp>
            </mc:Fallback>
          </mc:AlternateContent>
          <p:cxnSp>
            <p:nvCxnSpPr>
              <p:cNvPr id="15" name="Straight Arrow Connector 14">
                <a:extLst>
                  <a:ext uri="{FF2B5EF4-FFF2-40B4-BE49-F238E27FC236}">
                    <a16:creationId xmlns:a16="http://schemas.microsoft.com/office/drawing/2014/main" id="{EE1D9F48-49C0-CAA7-737F-F4FD3BDB9BF2}"/>
                  </a:ext>
                </a:extLst>
              </p:cNvPr>
              <p:cNvCxnSpPr>
                <a:cxnSpLocks/>
              </p:cNvCxnSpPr>
              <p:nvPr/>
            </p:nvCxnSpPr>
            <p:spPr>
              <a:xfrm>
                <a:off x="479084" y="949763"/>
                <a:ext cx="647113"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6" name="Connector: Elbow 15">
                <a:extLst>
                  <a:ext uri="{FF2B5EF4-FFF2-40B4-BE49-F238E27FC236}">
                    <a16:creationId xmlns:a16="http://schemas.microsoft.com/office/drawing/2014/main" id="{5821A9D4-29BB-C290-6C51-98C7D3A1D65E}"/>
                  </a:ext>
                </a:extLst>
              </p:cNvPr>
              <p:cNvCxnSpPr>
                <a:cxnSpLocks/>
                <a:stCxn id="8" idx="3"/>
              </p:cNvCxnSpPr>
              <p:nvPr/>
            </p:nvCxnSpPr>
            <p:spPr>
              <a:xfrm>
                <a:off x="2744619" y="969758"/>
                <a:ext cx="516968" cy="38"/>
              </a:xfrm>
              <a:prstGeom prst="bentConnector3">
                <a:avLst>
                  <a:gd name="adj1" fmla="val 50000"/>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B10661F4-C2D0-FBEF-61EF-D8CFCF0D086D}"/>
                  </a:ext>
                </a:extLst>
              </p:cNvPr>
              <p:cNvCxnSpPr>
                <a:cxnSpLocks/>
              </p:cNvCxnSpPr>
              <p:nvPr/>
            </p:nvCxnSpPr>
            <p:spPr>
              <a:xfrm flipH="1" flipV="1">
                <a:off x="1815556" y="1257423"/>
                <a:ext cx="0" cy="586776"/>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C6F537C0-2168-FCD8-6E33-FAE70E7C799C}"/>
                  </a:ext>
                </a:extLst>
              </p:cNvPr>
              <p:cNvSpPr/>
              <p:nvPr/>
            </p:nvSpPr>
            <p:spPr>
              <a:xfrm>
                <a:off x="930109" y="567200"/>
                <a:ext cx="1962687" cy="978073"/>
              </a:xfrm>
              <a:prstGeom prst="rect">
                <a:avLst/>
              </a:prstGeom>
              <a:noFill/>
              <a:ln w="25400">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dirty="0"/>
              </a:p>
            </p:txBody>
          </p:sp>
        </p:grpSp>
        <p:sp>
          <p:nvSpPr>
            <p:cNvPr id="27" name="TextBox 43">
              <a:extLst>
                <a:ext uri="{FF2B5EF4-FFF2-40B4-BE49-F238E27FC236}">
                  <a16:creationId xmlns:a16="http://schemas.microsoft.com/office/drawing/2014/main" id="{98389E31-C3A1-A64C-1FD2-34597DE5B28F}"/>
                </a:ext>
              </a:extLst>
            </p:cNvPr>
            <p:cNvSpPr txBox="1"/>
            <p:nvPr/>
          </p:nvSpPr>
          <p:spPr>
            <a:xfrm>
              <a:off x="1904850" y="4059633"/>
              <a:ext cx="2232504" cy="678711"/>
            </a:xfrm>
            <a:prstGeom prst="rect">
              <a:avLst/>
            </a:prstGeom>
            <a:noFill/>
          </p:spPr>
          <p:txBody>
            <a:bodyPr wrap="square" rtlCol="0">
              <a:noAutofit/>
            </a:bodyPr>
            <a:lstStyle/>
            <a:p>
              <a:pPr>
                <a:lnSpc>
                  <a:spcPct val="115000"/>
                </a:lnSpc>
                <a:spcAft>
                  <a:spcPts val="800"/>
                </a:spcAft>
                <a:buNone/>
              </a:pPr>
              <a:r>
                <a:rPr lang="en-US" sz="2400" b="1" kern="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Q</a:t>
              </a:r>
              <a:r>
                <a:rPr lang="en-US" sz="2400" b="1" baseline="-250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a:t>
              </a:r>
              <a:r>
                <a:rPr lang="en-US" sz="2400" b="1" kern="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 750 kJ/s</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370147241"/>
      </p:ext>
    </p:extLst>
  </p:cSld>
  <p:clrMapOvr>
    <a:masterClrMapping/>
  </p:clrMapOvr>
  <mc:AlternateContent xmlns:mc="http://schemas.openxmlformats.org/markup-compatibility/2006" xmlns:p14="http://schemas.microsoft.com/office/powerpoint/2010/main">
    <mc:Choice Requires="p14">
      <p:transition spd="slow" p14:dur="2000" advTm="59872"/>
    </mc:Choice>
    <mc:Fallback xmlns="">
      <p:transition spd="slow" advTm="59872"/>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E10AC-E7ED-E237-B8D9-7B40BA51A5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6E6F94-7FF2-188F-00D9-7A4E5995C07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41903A8-2258-1131-9836-96B227CCC865}"/>
                  </a:ext>
                </a:extLst>
              </p:cNvPr>
              <p:cNvSpPr>
                <a:spLocks noGrp="1"/>
              </p:cNvSpPr>
              <p:nvPr>
                <p:ph idx="1"/>
              </p:nvPr>
            </p:nvSpPr>
            <p:spPr>
              <a:xfrm>
                <a:off x="437321" y="950603"/>
                <a:ext cx="11539331" cy="4973116"/>
              </a:xfrm>
            </p:spPr>
            <p:txBody>
              <a:bodyPr>
                <a:normAutofit lnSpcReduction="10000"/>
              </a:bodyPr>
              <a:lstStyle/>
              <a:p>
                <a:pPr marL="0" indent="0" algn="just">
                  <a:lnSpc>
                    <a:spcPct val="120000"/>
                  </a:lnSpc>
                  <a:buNone/>
                </a:pPr>
                <a:r>
                  <a:rPr lang="en-US" sz="2400" dirty="0">
                    <a:latin typeface="Times New Roman" panose="02020603050405020304" pitchFamily="18" charset="0"/>
                    <a:cs typeface="Times New Roman" panose="02020603050405020304" pitchFamily="18" charset="0"/>
                  </a:rPr>
                  <a:t>The change in enthalpy for system (I) is given by:</a:t>
                </a:r>
              </a:p>
              <a:p>
                <a:pPr marL="0" indent="0" algn="just">
                  <a:lnSpc>
                    <a:spcPct val="12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(9.23)</a:t>
                </a:r>
              </a:p>
              <a:p>
                <a:pPr marL="0" indent="0" algn="just">
                  <a:lnSpc>
                    <a:spcPct val="12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r>
                      <a:rPr lang="en-US" sz="2400" b="1" i="1" smtClean="0">
                        <a:latin typeface="Cambria Math" panose="02040503050406030204" pitchFamily="18" charset="0"/>
                        <a:cs typeface="Times New Roman" panose="02020603050405020304" pitchFamily="18" charset="0"/>
                      </a:rPr>
                      <m:t>𝟕𝟓𝟎</m:t>
                    </m:r>
                  </m:oMath>
                </a14:m>
                <a:r>
                  <a:rPr lang="en-US" sz="2400" b="1" dirty="0">
                    <a:latin typeface="Times New Roman" panose="02020603050405020304" pitchFamily="18" charset="0"/>
                    <a:cs typeface="Times New Roman" panose="02020603050405020304" pitchFamily="18" charset="0"/>
                  </a:rPr>
                  <a:t> kJ/s </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To determine the outlet temperature (</a:t>
                </a:r>
                <a:r>
                  <a:rPr lang="en-US" sz="2400" b="1" dirty="0">
                    <a:latin typeface="Times New Roman" panose="02020603050405020304" pitchFamily="18" charset="0"/>
                    <a:cs typeface="Times New Roman" panose="02020603050405020304" pitchFamily="18" charset="0"/>
                  </a:rPr>
                  <a:t>T</a:t>
                </a:r>
                <a:r>
                  <a:rPr lang="en-US" sz="2400" b="1"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from system (I), the change in enthalpy can be written as:</a:t>
                </a:r>
              </a:p>
              <a:p>
                <a:pPr marL="0" indent="0" algn="just">
                  <a:lnSpc>
                    <a:spcPct val="120000"/>
                  </a:lnSpc>
                  <a:buNone/>
                </a:pPr>
                <a14:m>
                  <m:oMath xmlns:m="http://schemas.openxmlformats.org/officeDocument/2006/math">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0</m:t>
                        </m:r>
                      </m:sub>
                    </m:sSub>
                    <m:r>
                      <a:rPr lang="en-US" sz="2400" i="1">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(9.24)</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By rearranging equation (9.24) and solve for T</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you get:</a:t>
                </a:r>
              </a:p>
              <a:p>
                <a:pPr marL="0" indent="0" algn="just">
                  <a:lnSpc>
                    <a:spcPct val="12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0</m:t>
                        </m:r>
                      </m:sub>
                    </m:sSub>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num>
                      <m:den>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sub>
                        </m:sSub>
                      </m:den>
                    </m:f>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25+</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750</m:t>
                        </m:r>
                      </m:num>
                      <m:den>
                        <m:r>
                          <a:rPr lang="en-US" sz="2400" i="1">
                            <a:latin typeface="Cambria Math" panose="02040503050406030204" pitchFamily="18" charset="0"/>
                            <a:cs typeface="Times New Roman" panose="02020603050405020304" pitchFamily="18" charset="0"/>
                          </a:rPr>
                          <m:t>10∗4.18</m:t>
                        </m:r>
                      </m:den>
                    </m:f>
                    <m:r>
                      <a:rPr lang="en-US" sz="2400">
                        <a:latin typeface="Cambria Math" panose="02040503050406030204" pitchFamily="18" charset="0"/>
                        <a:cs typeface="Times New Roman" panose="02020603050405020304" pitchFamily="18" charset="0"/>
                      </a:rPr>
                      <m:t>=</m:t>
                    </m:r>
                    <m:r>
                      <a:rPr lang="en-US" sz="2400" b="1">
                        <a:solidFill>
                          <a:srgbClr val="7030A0"/>
                        </a:solidFill>
                        <a:latin typeface="Cambria Math" panose="02040503050406030204" pitchFamily="18" charset="0"/>
                        <a:cs typeface="Times New Roman" panose="02020603050405020304" pitchFamily="18" charset="0"/>
                      </a:rPr>
                      <m:t>𝟒𝟑</m:t>
                    </m:r>
                  </m:oMath>
                </a14:m>
                <a:r>
                  <a:rPr lang="en-US" sz="2400" b="1" baseline="30000" dirty="0">
                    <a:solidFill>
                      <a:srgbClr val="7030A0"/>
                    </a:solidFill>
                    <a:latin typeface="Times New Roman" panose="02020603050405020304" pitchFamily="18" charset="0"/>
                    <a:cs typeface="Times New Roman" panose="02020603050405020304" pitchFamily="18" charset="0"/>
                  </a:rPr>
                  <a:t>o</a:t>
                </a:r>
                <a:r>
                  <a:rPr lang="en-US" sz="2400" b="1" dirty="0">
                    <a:solidFill>
                      <a:srgbClr val="7030A0"/>
                    </a:solidFill>
                    <a:latin typeface="Times New Roman" panose="02020603050405020304" pitchFamily="18" charset="0"/>
                    <a:cs typeface="Times New Roman" panose="02020603050405020304" pitchFamily="18" charset="0"/>
                  </a:rPr>
                  <a:t>C</a:t>
                </a:r>
                <a:endParaRPr lang="en-US" sz="2400" b="1" dirty="0">
                  <a:latin typeface="Times New Roman" panose="02020603050405020304" pitchFamily="18" charset="0"/>
                  <a:cs typeface="Times New Roman" panose="02020603050405020304" pitchFamily="18" charset="0"/>
                </a:endParaRPr>
              </a:p>
              <a:p>
                <a:pPr marL="0" indent="0" algn="just">
                  <a:lnSpc>
                    <a:spcPct val="120000"/>
                  </a:lnSpc>
                  <a:buNone/>
                </a:pPr>
                <a:r>
                  <a:rPr lang="en-US" sz="2400" dirty="0">
                    <a:latin typeface="Times New Roman" panose="02020603050405020304" pitchFamily="18" charset="0"/>
                    <a:cs typeface="Times New Roman" panose="02020603050405020304" pitchFamily="18" charset="0"/>
                  </a:rPr>
                  <a:t>Hence, the outlet temperature from </a:t>
                </a:r>
                <a:r>
                  <a:rPr lang="en-US" sz="2400" b="1" dirty="0">
                    <a:latin typeface="Times New Roman" panose="02020603050405020304" pitchFamily="18" charset="0"/>
                    <a:cs typeface="Times New Roman" panose="02020603050405020304" pitchFamily="18" charset="0"/>
                  </a:rPr>
                  <a:t>system I </a:t>
                </a:r>
                <a:r>
                  <a:rPr lang="en-US" sz="2400" dirty="0">
                    <a:latin typeface="Times New Roman" panose="02020603050405020304" pitchFamily="18" charset="0"/>
                    <a:cs typeface="Times New Roman" panose="02020603050405020304" pitchFamily="18" charset="0"/>
                  </a:rPr>
                  <a:t>is </a:t>
                </a:r>
                <a:r>
                  <a:rPr lang="en-US" sz="2400" b="1" dirty="0">
                    <a:solidFill>
                      <a:srgbClr val="7030A0"/>
                    </a:solidFill>
                    <a:latin typeface="Times New Roman" panose="02020603050405020304" pitchFamily="18" charset="0"/>
                    <a:cs typeface="Times New Roman" panose="02020603050405020304" pitchFamily="18" charset="0"/>
                  </a:rPr>
                  <a:t>43</a:t>
                </a:r>
                <a:r>
                  <a:rPr lang="en-US" sz="2400" b="1" baseline="30000" dirty="0">
                    <a:solidFill>
                      <a:srgbClr val="7030A0"/>
                    </a:solidFill>
                    <a:latin typeface="Times New Roman" panose="02020603050405020304" pitchFamily="18" charset="0"/>
                    <a:cs typeface="Times New Roman" panose="02020603050405020304" pitchFamily="18" charset="0"/>
                  </a:rPr>
                  <a:t>o</a:t>
                </a:r>
                <a:r>
                  <a:rPr lang="en-US" sz="2400" b="1" dirty="0">
                    <a:solidFill>
                      <a:srgbClr val="7030A0"/>
                    </a:solidFill>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41903A8-2258-1131-9836-96B227CCC865}"/>
                  </a:ext>
                </a:extLst>
              </p:cNvPr>
              <p:cNvSpPr>
                <a:spLocks noGrp="1" noRot="1" noChangeAspect="1" noMove="1" noResize="1" noEditPoints="1" noAdjustHandles="1" noChangeArrowheads="1" noChangeShapeType="1" noTextEdit="1"/>
              </p:cNvSpPr>
              <p:nvPr>
                <p:ph idx="1"/>
              </p:nvPr>
            </p:nvSpPr>
            <p:spPr>
              <a:xfrm>
                <a:off x="437321" y="950603"/>
                <a:ext cx="11539331" cy="4973116"/>
              </a:xfrm>
              <a:blipFill>
                <a:blip r:embed="rId4"/>
                <a:stretch>
                  <a:fillRect l="-845" t="-735" r="-792" b="-85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A9C183E-301C-5199-FF10-C5D6C4BBD66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C80FE23-CD0A-F895-7889-5F2C5392F25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91DF44B-55E9-2501-8735-7214F69C314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38149442"/>
      </p:ext>
    </p:extLst>
  </p:cSld>
  <p:clrMapOvr>
    <a:masterClrMapping/>
  </p:clrMapOvr>
  <mc:AlternateContent xmlns:mc="http://schemas.openxmlformats.org/markup-compatibility/2006" xmlns:p14="http://schemas.microsoft.com/office/powerpoint/2010/main">
    <mc:Choice Requires="p14">
      <p:transition spd="slow" p14:dur="2000" advTm="70226"/>
    </mc:Choice>
    <mc:Fallback xmlns="">
      <p:transition spd="slow" advTm="70226"/>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6AD7E-0997-7517-F5F2-65E75FD8CC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DE3432-4B7C-C109-4480-BB8CC73A1E11}"/>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2AC88800-BC85-74C5-4F37-20042203A46C}"/>
              </a:ext>
            </a:extLst>
          </p:cNvPr>
          <p:cNvSpPr>
            <a:spLocks noGrp="1"/>
          </p:cNvSpPr>
          <p:nvPr>
            <p:ph idx="1"/>
          </p:nvPr>
        </p:nvSpPr>
        <p:spPr>
          <a:xfrm>
            <a:off x="437320" y="946914"/>
            <a:ext cx="11539331" cy="4976805"/>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The process flow sheet of energy balances for </a:t>
            </a:r>
            <a:r>
              <a:rPr lang="en-US" sz="2400" b="1" dirty="0">
                <a:latin typeface="Times New Roman" panose="02020603050405020304" pitchFamily="18" charset="0"/>
                <a:cs typeface="Times New Roman" panose="02020603050405020304" pitchFamily="18" charset="0"/>
              </a:rPr>
              <a:t>system (II) </a:t>
            </a:r>
            <a:r>
              <a:rPr lang="en-US" sz="2400" dirty="0">
                <a:latin typeface="Times New Roman" panose="02020603050405020304" pitchFamily="18" charset="0"/>
                <a:cs typeface="Times New Roman" panose="02020603050405020304" pitchFamily="18" charset="0"/>
              </a:rPr>
              <a:t>is shown in Figure</a:t>
            </a:r>
            <a:r>
              <a:rPr lang="en-US" sz="2400" b="1" dirty="0">
                <a:latin typeface="Times New Roman" panose="02020603050405020304" pitchFamily="18" charset="0"/>
                <a:cs typeface="Times New Roman" panose="02020603050405020304" pitchFamily="18" charset="0"/>
              </a:rPr>
              <a:t> 9.12</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9195C650-8E82-FAC3-218C-488714DE8C0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BE0342A-382E-310D-8E03-BA71D5171BD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8DBC6C7-F03A-8B5A-4A2E-2DE080E14DE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6" name="TextBox 25">
            <a:extLst>
              <a:ext uri="{FF2B5EF4-FFF2-40B4-BE49-F238E27FC236}">
                <a16:creationId xmlns:a16="http://schemas.microsoft.com/office/drawing/2014/main" id="{1194AA93-3496-4BEF-6CB3-463BF5C5EF00}"/>
              </a:ext>
            </a:extLst>
          </p:cNvPr>
          <p:cNvSpPr txBox="1"/>
          <p:nvPr/>
        </p:nvSpPr>
        <p:spPr>
          <a:xfrm>
            <a:off x="646044" y="4614386"/>
            <a:ext cx="10707756"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9.12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Process flow of energy balances for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system (II)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 </a:t>
            </a: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activity 9.2, #Q</a:t>
            </a:r>
            <a:r>
              <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3</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25" name="Group 24">
            <a:extLst>
              <a:ext uri="{FF2B5EF4-FFF2-40B4-BE49-F238E27FC236}">
                <a16:creationId xmlns:a16="http://schemas.microsoft.com/office/drawing/2014/main" id="{8BB05DED-85D2-9E6B-7EF9-D9C7A8992E9E}"/>
              </a:ext>
            </a:extLst>
          </p:cNvPr>
          <p:cNvGrpSpPr/>
          <p:nvPr/>
        </p:nvGrpSpPr>
        <p:grpSpPr>
          <a:xfrm>
            <a:off x="1040322" y="1868024"/>
            <a:ext cx="6212015" cy="2668558"/>
            <a:chOff x="917739" y="2251312"/>
            <a:chExt cx="5724067" cy="2487032"/>
          </a:xfrm>
        </p:grpSpPr>
        <p:grpSp>
          <p:nvGrpSpPr>
            <p:cNvPr id="6" name="Group 5">
              <a:extLst>
                <a:ext uri="{FF2B5EF4-FFF2-40B4-BE49-F238E27FC236}">
                  <a16:creationId xmlns:a16="http://schemas.microsoft.com/office/drawing/2014/main" id="{18EBE13E-6470-0B6F-4265-C793F275688D}"/>
                </a:ext>
              </a:extLst>
            </p:cNvPr>
            <p:cNvGrpSpPr/>
            <p:nvPr/>
          </p:nvGrpSpPr>
          <p:grpSpPr>
            <a:xfrm>
              <a:off x="917739" y="2251312"/>
              <a:ext cx="5724067" cy="2067051"/>
              <a:chOff x="-646347" y="-85820"/>
              <a:chExt cx="5921504" cy="2246364"/>
            </a:xfrm>
          </p:grpSpPr>
          <p:sp>
            <p:nvSpPr>
              <p:cNvPr id="8" name="Rectangle 7">
                <a:extLst>
                  <a:ext uri="{FF2B5EF4-FFF2-40B4-BE49-F238E27FC236}">
                    <a16:creationId xmlns:a16="http://schemas.microsoft.com/office/drawing/2014/main" id="{DCBA9B07-DB53-7A31-B3C2-97F83B8FB9E9}"/>
                  </a:ext>
                </a:extLst>
              </p:cNvPr>
              <p:cNvSpPr/>
              <p:nvPr/>
            </p:nvSpPr>
            <p:spPr>
              <a:xfrm>
                <a:off x="1126197" y="682091"/>
                <a:ext cx="1618422" cy="575333"/>
              </a:xfrm>
              <a:prstGeom prst="rect">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System II</a:t>
                </a:r>
                <a:endParaRPr kumimoji="0" lang="en-US" sz="1200" b="0" i="0" u="none" strike="noStrike" kern="1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2" name="TextBox 32">
                    <a:extLst>
                      <a:ext uri="{FF2B5EF4-FFF2-40B4-BE49-F238E27FC236}">
                        <a16:creationId xmlns:a16="http://schemas.microsoft.com/office/drawing/2014/main" id="{F9B589C3-201E-A0A1-00FC-26AB67F454BC}"/>
                      </a:ext>
                    </a:extLst>
                  </p:cNvPr>
                  <p:cNvSpPr txBox="1"/>
                  <p:nvPr/>
                </p:nvSpPr>
                <p:spPr>
                  <a:xfrm>
                    <a:off x="-646347" y="-85820"/>
                    <a:ext cx="1962688" cy="1708706"/>
                  </a:xfrm>
                  <a:prstGeom prst="rect">
                    <a:avLst/>
                  </a:prstGeom>
                  <a:noFill/>
                </p:spPr>
                <p:txBody>
                  <a:bodyPr wrap="square" rtlCol="0">
                    <a:no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14:m>
                      <m:oMath xmlns:m="http://schemas.openxmlformats.org/officeDocument/2006/math">
                        <m:sSub>
                          <m:sSubPr>
                            <m:ctrlP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1" i="1" u="none" strike="noStrike" kern="1200" cap="none" spc="0" normalizeH="0" baseline="0" noProof="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1" i="1" u="none" strike="noStrike" kern="1200" cap="none" spc="0" normalizeH="0" baseline="0" noProof="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𝒎</m:t>
                                </m:r>
                              </m:e>
                            </m:acc>
                          </m:e>
                          <m:sub>
                            <m:r>
                              <a:rPr kumimoji="0" lang="en-US" sz="2400" b="1" i="1" u="none" strike="noStrike" kern="1200" cap="none" spc="0" normalizeH="0" baseline="0" noProof="0" smtClean="0">
                                <a:ln>
                                  <a:noFill/>
                                </a:ln>
                                <a:solidFill>
                                  <a:srgbClr val="7030A0"/>
                                </a:solidFill>
                                <a:effectLst/>
                                <a:uLnTx/>
                                <a:uFillTx/>
                                <a:latin typeface="Cambria Math" panose="02040503050406030204" pitchFamily="18" charset="0"/>
                                <a:ea typeface="Calibri" panose="020F0502020204030204" pitchFamily="34" charset="0"/>
                                <a:cs typeface="Times New Roman" panose="02020603050405020304" pitchFamily="18" charset="0"/>
                              </a:rPr>
                              <m:t>𝟏</m:t>
                            </m:r>
                          </m:sub>
                        </m:sSub>
                      </m:oMath>
                    </a14:m>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 10kg/s</a:t>
                    </a: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1</a:t>
                    </a:r>
                    <a:endParaRPr kumimoji="0" lang="en-US" sz="1200" b="1"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lang="en-US" sz="2400" b="1" baseline="-250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1</a:t>
                    </a:r>
                    <a:r>
                      <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r>
                      <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43</a:t>
                    </a:r>
                    <a:r>
                      <a:rPr kumimoji="0" lang="en-US" sz="2400" b="1" i="0" u="none" strike="noStrike" kern="1200" cap="none" spc="0" normalizeH="0" baseline="3000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o</a:t>
                    </a: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Calibri" panose="020F0502020204030204" pitchFamily="34" charset="0"/>
                        <a:cs typeface="Times New Roman" panose="02020603050405020304" pitchFamily="18" charset="0"/>
                      </a:rPr>
                      <a:t>C</a:t>
                    </a:r>
                    <a:endParaRPr kumimoji="0" lang="en-US" sz="1200" b="1"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2" name="TextBox 32">
                    <a:extLst>
                      <a:ext uri="{FF2B5EF4-FFF2-40B4-BE49-F238E27FC236}">
                        <a16:creationId xmlns:a16="http://schemas.microsoft.com/office/drawing/2014/main" id="{F9B589C3-201E-A0A1-00FC-26AB67F454BC}"/>
                      </a:ext>
                    </a:extLst>
                  </p:cNvPr>
                  <p:cNvSpPr txBox="1">
                    <a:spLocks noRot="1" noChangeAspect="1" noMove="1" noResize="1" noEditPoints="1" noAdjustHandles="1" noChangeArrowheads="1" noChangeShapeType="1" noTextEdit="1"/>
                  </p:cNvSpPr>
                  <p:nvPr/>
                </p:nvSpPr>
                <p:spPr>
                  <a:xfrm>
                    <a:off x="-646347" y="-85820"/>
                    <a:ext cx="1962688" cy="1708706"/>
                  </a:xfrm>
                  <a:prstGeom prst="rect">
                    <a:avLst/>
                  </a:prstGeom>
                  <a:blipFill>
                    <a:blip r:embed="rId4"/>
                    <a:stretch>
                      <a:fillRect l="-4748" t="-144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32">
                    <a:extLst>
                      <a:ext uri="{FF2B5EF4-FFF2-40B4-BE49-F238E27FC236}">
                        <a16:creationId xmlns:a16="http://schemas.microsoft.com/office/drawing/2014/main" id="{06F51690-ED33-14AA-0621-6334E3A3BBFE}"/>
                      </a:ext>
                    </a:extLst>
                  </p:cNvPr>
                  <p:cNvSpPr txBox="1"/>
                  <p:nvPr/>
                </p:nvSpPr>
                <p:spPr>
                  <a:xfrm>
                    <a:off x="3312471" y="474959"/>
                    <a:ext cx="1962686" cy="1685585"/>
                  </a:xfrm>
                  <a:prstGeom prst="rect">
                    <a:avLst/>
                  </a:prstGeom>
                  <a:noFill/>
                </p:spPr>
                <p:txBody>
                  <a:bodyPr wrap="square" rtlCol="0">
                    <a:no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14:m>
                      <m:oMath xmlns:m="http://schemas.openxmlformats.org/officeDocument/2006/math">
                        <m:sSub>
                          <m:sSubPr>
                            <m:ctrlPr>
                              <a:rPr kumimoji="0" lang="en-US" sz="2400" b="1" i="1" u="none" strike="noStrike" kern="1200" cap="none" spc="0" normalizeH="0" baseline="0" noProof="0" smtClean="0">
                                <a:ln>
                                  <a:noFill/>
                                </a:ln>
                                <a:solidFill>
                                  <a:srgbClr val="00206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bPr>
                          <m:e>
                            <m:acc>
                              <m:accPr>
                                <m:chr m:val="̇"/>
                                <m:ctrlPr>
                                  <a:rPr kumimoji="0" lang="en-US" sz="2400" b="1" i="1" u="none" strike="noStrike" kern="1200" cap="none" spc="0" normalizeH="0" baseline="0" noProof="0">
                                    <a:ln>
                                      <a:noFill/>
                                    </a:ln>
                                    <a:solidFill>
                                      <a:srgbClr val="002060"/>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US" sz="2400" b="1" i="1" u="none" strike="noStrike" kern="1200" cap="none" spc="0" normalizeH="0" baseline="0" noProof="0">
                                    <a:ln>
                                      <a:noFill/>
                                    </a:ln>
                                    <a:solidFill>
                                      <a:srgbClr val="002060"/>
                                    </a:solidFill>
                                    <a:effectLst/>
                                    <a:uLnTx/>
                                    <a:uFillTx/>
                                    <a:latin typeface="Cambria Math" panose="02040503050406030204" pitchFamily="18" charset="0"/>
                                    <a:ea typeface="Calibri" panose="020F0502020204030204" pitchFamily="34" charset="0"/>
                                    <a:cs typeface="Times New Roman" panose="02020603050405020304" pitchFamily="18" charset="0"/>
                                  </a:rPr>
                                  <m:t>𝒎</m:t>
                                </m:r>
                              </m:e>
                            </m:acc>
                          </m:e>
                          <m:sub>
                            <m:r>
                              <a:rPr kumimoji="0" lang="en-US" sz="2400" b="1" i="1" u="none" strike="noStrike" kern="1200" cap="none" spc="0" normalizeH="0" baseline="0" noProof="0" smtClean="0">
                                <a:ln>
                                  <a:noFill/>
                                </a:ln>
                                <a:solidFill>
                                  <a:srgbClr val="002060"/>
                                </a:solidFill>
                                <a:effectLst/>
                                <a:uLnTx/>
                                <a:uFillTx/>
                                <a:latin typeface="Cambria Math" panose="02040503050406030204" pitchFamily="18" charset="0"/>
                                <a:ea typeface="Calibri" panose="020F0502020204030204" pitchFamily="34" charset="0"/>
                                <a:cs typeface="Times New Roman" panose="02020603050405020304" pitchFamily="18" charset="0"/>
                              </a:rPr>
                              <m:t>𝟐</m:t>
                            </m:r>
                          </m:sub>
                        </m:sSub>
                      </m:oMath>
                    </a14:m>
                    <a:r>
                      <a:rPr kumimoji="0" lang="en-US" sz="2400" b="1" u="none" strike="noStrike" kern="1200" cap="none" spc="0" normalizeH="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 10 kg/</a:t>
                    </a:r>
                    <a:r>
                      <a:rPr kumimoji="0" lang="en-US" sz="2400" b="1" i="1" u="none" strike="noStrike" kern="1200" cap="none" spc="0" normalizeH="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s</a:t>
                    </a:r>
                    <a:r>
                      <a:rPr kumimoji="0" lang="en-US" sz="2400" b="1" i="1"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1200" b="1"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H</a:t>
                    </a:r>
                    <a:r>
                      <a:rPr lang="en-US" sz="2400" b="1"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a:t>
                    </a:r>
                    <a:r>
                      <a:rPr kumimoji="0" lang="en-US" sz="2400" b="1" i="0" u="none" strike="noStrike" kern="1200" cap="none" spc="0" normalizeH="0" baseline="-2500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kumimoji="0" lang="en-US" sz="1200" b="1"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Calibri" panose="020F0502020204030204" pitchFamily="34" charset="0"/>
                        <a:cs typeface="Times New Roman" panose="02020603050405020304" pitchFamily="18" charset="0"/>
                      </a:rPr>
                      <a:t>T</a:t>
                    </a:r>
                    <a:r>
                      <a:rPr lang="en-US" sz="2400" b="1" baseline="-25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a:t>
                    </a:r>
                    <a:endParaRPr kumimoji="0" lang="en-US" sz="1200" b="1"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13" name="TextBox 32">
                    <a:extLst>
                      <a:ext uri="{FF2B5EF4-FFF2-40B4-BE49-F238E27FC236}">
                        <a16:creationId xmlns:a16="http://schemas.microsoft.com/office/drawing/2014/main" id="{06F51690-ED33-14AA-0621-6334E3A3BBFE}"/>
                      </a:ext>
                    </a:extLst>
                  </p:cNvPr>
                  <p:cNvSpPr txBox="1">
                    <a:spLocks noRot="1" noChangeAspect="1" noMove="1" noResize="1" noEditPoints="1" noAdjustHandles="1" noChangeArrowheads="1" noChangeShapeType="1" noTextEdit="1"/>
                  </p:cNvSpPr>
                  <p:nvPr/>
                </p:nvSpPr>
                <p:spPr>
                  <a:xfrm>
                    <a:off x="3312471" y="474959"/>
                    <a:ext cx="1962686" cy="1685585"/>
                  </a:xfrm>
                  <a:prstGeom prst="rect">
                    <a:avLst/>
                  </a:prstGeom>
                  <a:blipFill>
                    <a:blip r:embed="rId5"/>
                    <a:stretch>
                      <a:fillRect l="-4734" t="-1465"/>
                    </a:stretch>
                  </a:blipFill>
                </p:spPr>
                <p:txBody>
                  <a:bodyPr/>
                  <a:lstStyle/>
                  <a:p>
                    <a:r>
                      <a:rPr lang="en-US">
                        <a:noFill/>
                      </a:rPr>
                      <a:t> </a:t>
                    </a:r>
                  </a:p>
                </p:txBody>
              </p:sp>
            </mc:Fallback>
          </mc:AlternateContent>
          <p:cxnSp>
            <p:nvCxnSpPr>
              <p:cNvPr id="15" name="Straight Arrow Connector 14">
                <a:extLst>
                  <a:ext uri="{FF2B5EF4-FFF2-40B4-BE49-F238E27FC236}">
                    <a16:creationId xmlns:a16="http://schemas.microsoft.com/office/drawing/2014/main" id="{89225C73-F3DD-6DCD-4E53-F5338801A98E}"/>
                  </a:ext>
                </a:extLst>
              </p:cNvPr>
              <p:cNvCxnSpPr>
                <a:cxnSpLocks/>
              </p:cNvCxnSpPr>
              <p:nvPr/>
            </p:nvCxnSpPr>
            <p:spPr>
              <a:xfrm>
                <a:off x="479084" y="949763"/>
                <a:ext cx="647113" cy="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cxnSp>
            <p:nvCxnSpPr>
              <p:cNvPr id="16" name="Connector: Elbow 15">
                <a:extLst>
                  <a:ext uri="{FF2B5EF4-FFF2-40B4-BE49-F238E27FC236}">
                    <a16:creationId xmlns:a16="http://schemas.microsoft.com/office/drawing/2014/main" id="{EA8B6A76-6BF8-109D-97DF-3B45CEF5F64F}"/>
                  </a:ext>
                </a:extLst>
              </p:cNvPr>
              <p:cNvCxnSpPr>
                <a:cxnSpLocks/>
                <a:stCxn id="8" idx="3"/>
              </p:cNvCxnSpPr>
              <p:nvPr/>
            </p:nvCxnSpPr>
            <p:spPr>
              <a:xfrm>
                <a:off x="2744619" y="969758"/>
                <a:ext cx="516968" cy="38"/>
              </a:xfrm>
              <a:prstGeom prst="bentConnector3">
                <a:avLst>
                  <a:gd name="adj1" fmla="val 50000"/>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5875F2C4-4F7F-2287-F52E-20C273FE27FC}"/>
                  </a:ext>
                </a:extLst>
              </p:cNvPr>
              <p:cNvCxnSpPr>
                <a:cxnSpLocks/>
              </p:cNvCxnSpPr>
              <p:nvPr/>
            </p:nvCxnSpPr>
            <p:spPr>
              <a:xfrm flipH="1" flipV="1">
                <a:off x="1815556" y="1257423"/>
                <a:ext cx="0" cy="586776"/>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9D77EA39-71C9-5DE3-25AC-510A2D17023B}"/>
                  </a:ext>
                </a:extLst>
              </p:cNvPr>
              <p:cNvSpPr/>
              <p:nvPr/>
            </p:nvSpPr>
            <p:spPr>
              <a:xfrm>
                <a:off x="930109" y="567200"/>
                <a:ext cx="1962687" cy="978073"/>
              </a:xfrm>
              <a:prstGeom prst="rect">
                <a:avLst/>
              </a:prstGeom>
              <a:noFill/>
              <a:ln w="25400">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7" name="TextBox 43">
              <a:extLst>
                <a:ext uri="{FF2B5EF4-FFF2-40B4-BE49-F238E27FC236}">
                  <a16:creationId xmlns:a16="http://schemas.microsoft.com/office/drawing/2014/main" id="{529C58C8-115C-F3E1-46D4-248F399EB26D}"/>
                </a:ext>
              </a:extLst>
            </p:cNvPr>
            <p:cNvSpPr txBox="1"/>
            <p:nvPr/>
          </p:nvSpPr>
          <p:spPr>
            <a:xfrm>
              <a:off x="1904850" y="4059633"/>
              <a:ext cx="2232504" cy="678711"/>
            </a:xfrm>
            <a:prstGeom prst="rect">
              <a:avLst/>
            </a:prstGeom>
            <a:noFill/>
          </p:spPr>
          <p:txBody>
            <a:bodyPr wrap="square" rtlCol="0">
              <a:no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rPr>
                <a:t>Q</a:t>
              </a:r>
              <a:r>
                <a:rPr lang="en-US" sz="2400" b="1" baseline="-250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 </a:t>
              </a:r>
              <a:r>
                <a:rPr 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98</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rPr>
                <a:t>0 kJ/s</a:t>
              </a:r>
              <a:endParaRPr kumimoji="0" lang="en-US" sz="12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907918288"/>
      </p:ext>
    </p:extLst>
  </p:cSld>
  <p:clrMapOvr>
    <a:masterClrMapping/>
  </p:clrMapOvr>
  <mc:AlternateContent xmlns:mc="http://schemas.openxmlformats.org/markup-compatibility/2006" xmlns:p14="http://schemas.microsoft.com/office/powerpoint/2010/main">
    <mc:Choice Requires="p14">
      <p:transition spd="slow" p14:dur="2000" advTm="63789"/>
    </mc:Choice>
    <mc:Fallback xmlns="">
      <p:transition spd="slow" advTm="63789"/>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A0423-4A5F-23C6-2C4E-E309C4E44B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74A4EC-116C-154D-719A-530FDAB17C8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1AA687D-4B7F-A945-C751-3B937E4B3E23}"/>
                  </a:ext>
                </a:extLst>
              </p:cNvPr>
              <p:cNvSpPr>
                <a:spLocks noGrp="1"/>
              </p:cNvSpPr>
              <p:nvPr>
                <p:ph idx="1"/>
              </p:nvPr>
            </p:nvSpPr>
            <p:spPr>
              <a:xfrm>
                <a:off x="437321" y="950603"/>
                <a:ext cx="11539331" cy="4973116"/>
              </a:xfrm>
            </p:spPr>
            <p:txBody>
              <a:bodyPr>
                <a:normAutofit lnSpcReduction="10000"/>
              </a:bodyPr>
              <a:lstStyle/>
              <a:p>
                <a:pPr marL="0" indent="0" algn="just">
                  <a:lnSpc>
                    <a:spcPct val="120000"/>
                  </a:lnSpc>
                  <a:buNone/>
                </a:pPr>
                <a:r>
                  <a:rPr lang="en-US" sz="2400" dirty="0">
                    <a:latin typeface="Times New Roman" panose="02020603050405020304" pitchFamily="18" charset="0"/>
                    <a:cs typeface="Times New Roman" panose="02020603050405020304" pitchFamily="18" charset="0"/>
                  </a:rPr>
                  <a:t>The change in enthalpy for system </a:t>
                </a:r>
                <a:r>
                  <a:rPr lang="en-US" sz="2400" b="1" dirty="0">
                    <a:latin typeface="Times New Roman" panose="02020603050405020304" pitchFamily="18" charset="0"/>
                    <a:cs typeface="Times New Roman" panose="02020603050405020304" pitchFamily="18" charset="0"/>
                  </a:rPr>
                  <a:t>(II) </a:t>
                </a:r>
                <a:r>
                  <a:rPr lang="en-US" sz="2400" dirty="0">
                    <a:latin typeface="Times New Roman" panose="02020603050405020304" pitchFamily="18" charset="0"/>
                    <a:cs typeface="Times New Roman" panose="02020603050405020304" pitchFamily="18" charset="0"/>
                  </a:rPr>
                  <a:t>is expressed by:</a:t>
                </a:r>
              </a:p>
              <a:p>
                <a:pPr marL="0" indent="0" algn="just">
                  <a:lnSpc>
                    <a:spcPct val="12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i="1">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(9.25)</a:t>
                </a:r>
              </a:p>
              <a:p>
                <a:pPr marL="0" indent="0" algn="just">
                  <a:lnSpc>
                    <a:spcPct val="120000"/>
                  </a:lnSpc>
                  <a:buNone/>
                </a:pP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𝑄</m:t>
                        </m:r>
                      </m:e>
                      <m:sub>
                        <m:r>
                          <a:rPr lang="en-US" sz="2400" b="0" i="1" smtClean="0">
                            <a:latin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m:t>
                    </m:r>
                    <m:r>
                      <a:rPr lang="en-US" sz="2400" b="1" i="1" smtClean="0">
                        <a:latin typeface="Cambria Math" panose="02040503050406030204" pitchFamily="18" charset="0"/>
                        <a:cs typeface="Times New Roman" panose="02020603050405020304" pitchFamily="18" charset="0"/>
                      </a:rPr>
                      <m:t>𝟗𝟖𝟎</m:t>
                    </m:r>
                  </m:oMath>
                </a14:m>
                <a:r>
                  <a:rPr lang="en-US" sz="2400" b="1" dirty="0">
                    <a:latin typeface="Times New Roman" panose="02020603050405020304" pitchFamily="18" charset="0"/>
                    <a:cs typeface="Times New Roman" panose="02020603050405020304" pitchFamily="18" charset="0"/>
                  </a:rPr>
                  <a:t> kJ/s</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To determine the outlet temperature (</a:t>
                </a:r>
                <a:r>
                  <a:rPr lang="en-US" sz="2400" b="1" dirty="0">
                    <a:solidFill>
                      <a:srgbClr val="7030A0"/>
                    </a:solidFill>
                    <a:latin typeface="Times New Roman" panose="02020603050405020304" pitchFamily="18" charset="0"/>
                    <a:cs typeface="Times New Roman" panose="02020603050405020304" pitchFamily="18" charset="0"/>
                  </a:rPr>
                  <a:t>T</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from </a:t>
                </a:r>
                <a:r>
                  <a:rPr lang="en-US" sz="2400" b="1" dirty="0">
                    <a:latin typeface="Times New Roman" panose="02020603050405020304" pitchFamily="18" charset="0"/>
                    <a:cs typeface="Times New Roman" panose="02020603050405020304" pitchFamily="18" charset="0"/>
                  </a:rPr>
                  <a:t>system (II), </a:t>
                </a:r>
                <a:r>
                  <a:rPr lang="en-US" sz="2400" dirty="0">
                    <a:latin typeface="Times New Roman" panose="02020603050405020304" pitchFamily="18" charset="0"/>
                    <a:cs typeface="Times New Roman" panose="02020603050405020304" pitchFamily="18" charset="0"/>
                  </a:rPr>
                  <a:t>the change in enthalpy can be written as:</a:t>
                </a:r>
              </a:p>
              <a:p>
                <a:pPr marL="0" indent="0" algn="just">
                  <a:lnSpc>
                    <a:spcPct val="120000"/>
                  </a:lnSpc>
                  <a:buNone/>
                </a:pPr>
                <a14:m>
                  <m:oMath xmlns:m="http://schemas.openxmlformats.org/officeDocument/2006/math">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(9.26)</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By rearranging equation (9.26) and solve for T</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you get:</a:t>
                </a:r>
              </a:p>
              <a:p>
                <a:pPr marL="0" indent="0" algn="just">
                  <a:lnSpc>
                    <a:spcPct val="12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b>
                        </m:sSub>
                      </m:num>
                      <m:den>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𝑚</m:t>
                                </m:r>
                              </m:e>
                            </m:acc>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sub>
                        </m:sSub>
                      </m:den>
                    </m:f>
                    <m:r>
                      <a:rPr lang="en-US" sz="2400" b="0" i="1" smtClean="0">
                        <a:latin typeface="Cambria Math" panose="02040503050406030204" pitchFamily="18" charset="0"/>
                        <a:cs typeface="Times New Roman" panose="02020603050405020304" pitchFamily="18" charset="0"/>
                      </a:rPr>
                      <m:t>=43</m:t>
                    </m:r>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ea typeface="Cambria Math" panose="02040503050406030204" pitchFamily="18" charset="0"/>
                            <a:cs typeface="Times New Roman" panose="02020603050405020304" pitchFamily="18" charset="0"/>
                          </a:rPr>
                          <m:t>98</m:t>
                        </m:r>
                        <m:r>
                          <a:rPr lang="en-US" sz="2400" i="1">
                            <a:latin typeface="Cambria Math" panose="02040503050406030204" pitchFamily="18" charset="0"/>
                            <a:ea typeface="Cambria Math" panose="02040503050406030204" pitchFamily="18" charset="0"/>
                            <a:cs typeface="Times New Roman" panose="02020603050405020304" pitchFamily="18" charset="0"/>
                          </a:rPr>
                          <m:t>0</m:t>
                        </m:r>
                      </m:num>
                      <m:den>
                        <m:r>
                          <a:rPr lang="en-US" sz="2400" i="1">
                            <a:latin typeface="Cambria Math" panose="02040503050406030204" pitchFamily="18" charset="0"/>
                            <a:cs typeface="Times New Roman" panose="02020603050405020304" pitchFamily="18" charset="0"/>
                          </a:rPr>
                          <m:t>10∗4.18</m:t>
                        </m:r>
                      </m:den>
                    </m:f>
                    <m:r>
                      <a:rPr lang="en-US" sz="2400">
                        <a:latin typeface="Cambria Math" panose="02040503050406030204" pitchFamily="18" charset="0"/>
                        <a:cs typeface="Times New Roman" panose="02020603050405020304" pitchFamily="18" charset="0"/>
                      </a:rPr>
                      <m:t>=</m:t>
                    </m:r>
                    <m:r>
                      <a:rPr lang="en-US" sz="2400" b="1" i="0" smtClean="0">
                        <a:solidFill>
                          <a:srgbClr val="7030A0"/>
                        </a:solidFill>
                        <a:latin typeface="Cambria Math" panose="02040503050406030204" pitchFamily="18" charset="0"/>
                        <a:cs typeface="Times New Roman" panose="02020603050405020304" pitchFamily="18" charset="0"/>
                      </a:rPr>
                      <m:t>𝟔𝟔</m:t>
                    </m:r>
                    <m:r>
                      <a:rPr lang="en-US" sz="2400" b="1" i="0" smtClean="0">
                        <a:solidFill>
                          <a:srgbClr val="7030A0"/>
                        </a:solidFill>
                        <a:latin typeface="Cambria Math" panose="02040503050406030204" pitchFamily="18" charset="0"/>
                        <a:cs typeface="Times New Roman" panose="02020603050405020304" pitchFamily="18" charset="0"/>
                      </a:rPr>
                      <m:t>.</m:t>
                    </m:r>
                    <m:r>
                      <a:rPr lang="en-US" sz="2400" b="1" i="0" smtClean="0">
                        <a:solidFill>
                          <a:srgbClr val="7030A0"/>
                        </a:solidFill>
                        <a:latin typeface="Cambria Math" panose="02040503050406030204" pitchFamily="18" charset="0"/>
                        <a:cs typeface="Times New Roman" panose="02020603050405020304" pitchFamily="18" charset="0"/>
                      </a:rPr>
                      <m:t>𝟓</m:t>
                    </m:r>
                  </m:oMath>
                </a14:m>
                <a:r>
                  <a:rPr lang="en-US" sz="2400" b="1" baseline="30000" dirty="0">
                    <a:solidFill>
                      <a:srgbClr val="7030A0"/>
                    </a:solidFill>
                    <a:latin typeface="Times New Roman" panose="02020603050405020304" pitchFamily="18" charset="0"/>
                    <a:cs typeface="Times New Roman" panose="02020603050405020304" pitchFamily="18" charset="0"/>
                  </a:rPr>
                  <a:t>o</a:t>
                </a:r>
                <a:r>
                  <a:rPr lang="en-US" sz="2400" b="1" dirty="0">
                    <a:solidFill>
                      <a:srgbClr val="7030A0"/>
                    </a:solidFill>
                    <a:latin typeface="Times New Roman" panose="02020603050405020304" pitchFamily="18" charset="0"/>
                    <a:cs typeface="Times New Roman" panose="02020603050405020304" pitchFamily="18" charset="0"/>
                  </a:rPr>
                  <a:t>C</a:t>
                </a:r>
                <a:endParaRPr lang="en-US" sz="2400" b="1" dirty="0">
                  <a:latin typeface="Times New Roman" panose="02020603050405020304" pitchFamily="18" charset="0"/>
                  <a:cs typeface="Times New Roman" panose="02020603050405020304" pitchFamily="18" charset="0"/>
                </a:endParaRPr>
              </a:p>
              <a:p>
                <a:pPr marL="0" indent="0" algn="just">
                  <a:lnSpc>
                    <a:spcPct val="120000"/>
                  </a:lnSpc>
                  <a:buNone/>
                </a:pPr>
                <a:r>
                  <a:rPr lang="en-US" sz="2400" dirty="0">
                    <a:latin typeface="Times New Roman" panose="02020603050405020304" pitchFamily="18" charset="0"/>
                    <a:cs typeface="Times New Roman" panose="02020603050405020304" pitchFamily="18" charset="0"/>
                  </a:rPr>
                  <a:t>Therefore, the outlet temperature from </a:t>
                </a:r>
                <a:r>
                  <a:rPr lang="en-US" sz="2400" b="1" dirty="0">
                    <a:latin typeface="Times New Roman" panose="02020603050405020304" pitchFamily="18" charset="0"/>
                    <a:cs typeface="Times New Roman" panose="02020603050405020304" pitchFamily="18" charset="0"/>
                  </a:rPr>
                  <a:t>system II </a:t>
                </a:r>
                <a:r>
                  <a:rPr lang="en-US" sz="2400" dirty="0">
                    <a:latin typeface="Times New Roman" panose="02020603050405020304" pitchFamily="18" charset="0"/>
                    <a:cs typeface="Times New Roman" panose="02020603050405020304" pitchFamily="18" charset="0"/>
                  </a:rPr>
                  <a:t>is </a:t>
                </a:r>
                <a:r>
                  <a:rPr lang="en-US" sz="2400" b="1" dirty="0">
                    <a:solidFill>
                      <a:srgbClr val="7030A0"/>
                    </a:solidFill>
                    <a:latin typeface="Times New Roman" panose="02020603050405020304" pitchFamily="18" charset="0"/>
                    <a:cs typeface="Times New Roman" panose="02020603050405020304" pitchFamily="18" charset="0"/>
                  </a:rPr>
                  <a:t>66.5</a:t>
                </a:r>
                <a:r>
                  <a:rPr lang="en-US" sz="2400" b="1" baseline="30000" dirty="0">
                    <a:solidFill>
                      <a:srgbClr val="7030A0"/>
                    </a:solidFill>
                    <a:latin typeface="Times New Roman" panose="02020603050405020304" pitchFamily="18" charset="0"/>
                    <a:cs typeface="Times New Roman" panose="02020603050405020304" pitchFamily="18" charset="0"/>
                  </a:rPr>
                  <a:t>o</a:t>
                </a:r>
                <a:r>
                  <a:rPr lang="en-US" sz="2400" b="1" dirty="0">
                    <a:solidFill>
                      <a:srgbClr val="7030A0"/>
                    </a:solidFill>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1AA687D-4B7F-A945-C751-3B937E4B3E23}"/>
                  </a:ext>
                </a:extLst>
              </p:cNvPr>
              <p:cNvSpPr>
                <a:spLocks noGrp="1" noRot="1" noChangeAspect="1" noMove="1" noResize="1" noEditPoints="1" noAdjustHandles="1" noChangeArrowheads="1" noChangeShapeType="1" noTextEdit="1"/>
              </p:cNvSpPr>
              <p:nvPr>
                <p:ph idx="1"/>
              </p:nvPr>
            </p:nvSpPr>
            <p:spPr>
              <a:xfrm>
                <a:off x="437321" y="950603"/>
                <a:ext cx="11539331" cy="4973116"/>
              </a:xfrm>
              <a:blipFill>
                <a:blip r:embed="rId4"/>
                <a:stretch>
                  <a:fillRect l="-845" t="-735" r="-792" b="-85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117046C-B040-C81D-FA49-B4536A77E66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DE5B3D6-341C-F197-9167-0DDFAADE6B7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8C791FA-4B86-846B-E413-859C80BDA6E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49428117"/>
      </p:ext>
    </p:extLst>
  </p:cSld>
  <p:clrMapOvr>
    <a:masterClrMapping/>
  </p:clrMapOvr>
  <mc:AlternateContent xmlns:mc="http://schemas.openxmlformats.org/markup-compatibility/2006" xmlns:p14="http://schemas.microsoft.com/office/powerpoint/2010/main">
    <mc:Choice Requires="p14">
      <p:transition spd="slow" p14:dur="2000" advTm="69105"/>
    </mc:Choice>
    <mc:Fallback xmlns="">
      <p:transition spd="slow" advTm="69105"/>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D0DF6-F901-602B-3CAD-BCD2734B7B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098914-70B8-D46D-43C7-50A32B7F065E}"/>
              </a:ext>
            </a:extLst>
          </p:cNvPr>
          <p:cNvSpPr>
            <a:spLocks noGrp="1"/>
          </p:cNvSpPr>
          <p:nvPr>
            <p:ph type="title"/>
          </p:nvPr>
        </p:nvSpPr>
        <p:spPr>
          <a:xfrm>
            <a:off x="609600" y="119959"/>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9.5. Summary </a:t>
            </a:r>
          </a:p>
        </p:txBody>
      </p:sp>
      <p:sp>
        <p:nvSpPr>
          <p:cNvPr id="3" name="Content Placeholder 2">
            <a:extLst>
              <a:ext uri="{FF2B5EF4-FFF2-40B4-BE49-F238E27FC236}">
                <a16:creationId xmlns:a16="http://schemas.microsoft.com/office/drawing/2014/main" id="{08E0EEDB-9C15-D61F-63D9-3E1C018ADD6F}"/>
              </a:ext>
            </a:extLst>
          </p:cNvPr>
          <p:cNvSpPr>
            <a:spLocks noGrp="1"/>
          </p:cNvSpPr>
          <p:nvPr>
            <p:ph idx="1"/>
          </p:nvPr>
        </p:nvSpPr>
        <p:spPr>
          <a:xfrm>
            <a:off x="198783" y="809144"/>
            <a:ext cx="11857382" cy="5114576"/>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Performing energy balances is essential to understand the system behavior, design and optimize processes, identify energy efficiency and sustainability, perform cost estimation and economic analysis, perform safety analysis, and maintain regulatory compliance.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For open system, energy  flows across system boundaries can be in the form of enthalpy, kinetic energy, potential energy, heat added to the system and work done by the system.</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To determine the energy balances for multiple open systems</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you consider the whole systems as a single system; and you can divide the multiple systems into several single systems.</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err="1">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9F188A7-2F41-9641-9952-F36D6C00C07D}"/>
              </a:ext>
            </a:extLst>
          </p:cNvPr>
          <p:cNvCxnSpPr>
            <a:cxnSpLocks/>
          </p:cNvCxnSpPr>
          <p:nvPr/>
        </p:nvCxnSpPr>
        <p:spPr>
          <a:xfrm>
            <a:off x="-44726" y="66592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E356254-2A3F-AAA0-C735-331DEE90958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9DA1658-F2CA-0E0A-A30E-A845E81CF48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22081716"/>
      </p:ext>
    </p:extLst>
  </p:cSld>
  <p:clrMapOvr>
    <a:masterClrMapping/>
  </p:clrMapOvr>
  <mc:AlternateContent xmlns:mc="http://schemas.openxmlformats.org/markup-compatibility/2006" xmlns:p14="http://schemas.microsoft.com/office/powerpoint/2010/main">
    <mc:Choice Requires="p14">
      <p:transition spd="slow" p14:dur="2000" advTm="91017"/>
    </mc:Choice>
    <mc:Fallback xmlns="">
      <p:transition spd="slow" advTm="91017"/>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18F45-D8F2-599C-98F1-7E9695F966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141C18-6446-1D28-7821-ECBB9EDCA53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66D90915-F537-C9C9-F67A-A70202265443}"/>
              </a:ext>
            </a:extLst>
          </p:cNvPr>
          <p:cNvSpPr>
            <a:spLocks noGrp="1"/>
          </p:cNvSpPr>
          <p:nvPr>
            <p:ph idx="1"/>
          </p:nvPr>
        </p:nvSpPr>
        <p:spPr>
          <a:xfrm>
            <a:off x="457201" y="950602"/>
            <a:ext cx="11439938" cy="4973117"/>
          </a:xfrm>
        </p:spPr>
        <p:txBody>
          <a:bodyPr>
            <a:normAutofit/>
          </a:bodyPr>
          <a:lstStyle/>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Basic Principles and Calculations in Chemical Engineering, </a:t>
            </a:r>
            <a:r>
              <a:rPr lang="en-US" sz="2400" dirty="0" err="1">
                <a:latin typeface="Times New Roman" panose="02020603050405020304" pitchFamily="18" charset="0"/>
                <a:cs typeface="Times New Roman" panose="02020603050405020304" pitchFamily="18" charset="0"/>
              </a:rPr>
              <a:t>Himmelblau</a:t>
            </a:r>
            <a:r>
              <a:rPr lang="en-US" sz="2400" dirty="0">
                <a:latin typeface="Times New Roman" panose="02020603050405020304" pitchFamily="18" charset="0"/>
                <a:cs typeface="Times New Roman" panose="02020603050405020304" pitchFamily="18" charset="0"/>
              </a:rPr>
              <a:t>, Pearson Education Inc,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edition, 2023.</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Chemical Engineering Design, Volume 6, Coulson &amp; Richardson’s, R. K. Sinnott,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1999.</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Elementary Principles of Chemical Processes, Richard M. Felder, John Wiley &amp; Sons,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2005.</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D1D08DA4-D264-ACF3-C49F-8BAC794A0E02}"/>
              </a:ext>
            </a:extLst>
          </p:cNvPr>
          <p:cNvCxnSpPr>
            <a:cxnSpLocks/>
          </p:cNvCxnSpPr>
          <p:nvPr/>
        </p:nvCxnSpPr>
        <p:spPr>
          <a:xfrm>
            <a:off x="0" y="769764"/>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A9D1E7F-1D6C-746B-40C3-39122894BD9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38CB233-B073-BA25-D048-C4CE4D541D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Content Placeholder 2">
            <a:extLst>
              <a:ext uri="{FF2B5EF4-FFF2-40B4-BE49-F238E27FC236}">
                <a16:creationId xmlns:a16="http://schemas.microsoft.com/office/drawing/2014/main" id="{E75CE77F-B27C-4CE4-97D6-EE0E827154DE}"/>
              </a:ext>
            </a:extLst>
          </p:cNvPr>
          <p:cNvSpPr txBox="1">
            <a:spLocks/>
          </p:cNvSpPr>
          <p:nvPr/>
        </p:nvSpPr>
        <p:spPr>
          <a:xfrm>
            <a:off x="3309730" y="4480065"/>
            <a:ext cx="5257800" cy="79181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2512067085"/>
      </p:ext>
    </p:extLst>
  </p:cSld>
  <p:clrMapOvr>
    <a:masterClrMapping/>
  </p:clrMapOvr>
  <mc:AlternateContent xmlns:mc="http://schemas.openxmlformats.org/markup-compatibility/2006" xmlns:p14="http://schemas.microsoft.com/office/powerpoint/2010/main">
    <mc:Choice Requires="p14">
      <p:transition spd="slow" p14:dur="2000" advTm="69729"/>
    </mc:Choice>
    <mc:Fallback xmlns="">
      <p:transition spd="slow" advTm="6972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1104</TotalTime>
  <Words>5210</Words>
  <Application>Microsoft Office PowerPoint</Application>
  <PresentationFormat>Widescreen</PresentationFormat>
  <Paragraphs>543</Paragraphs>
  <Slides>63</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63</vt:i4>
      </vt:variant>
    </vt:vector>
  </HeadingPairs>
  <TitlesOfParts>
    <vt:vector size="71" baseType="lpstr">
      <vt:lpstr>Arial</vt:lpstr>
      <vt:lpstr>Calibri</vt:lpstr>
      <vt:lpstr>Calibri Light</vt:lpstr>
      <vt:lpstr>Cambria Math</vt:lpstr>
      <vt:lpstr>Times New Roman</vt:lpstr>
      <vt:lpstr>Wingdings</vt:lpstr>
      <vt:lpstr>Office Theme</vt:lpstr>
      <vt:lpstr>1_Office Theme</vt:lpstr>
      <vt:lpstr>PowerPoint Presentation</vt:lpstr>
      <vt:lpstr>Lecture learning outcomes</vt:lpstr>
      <vt:lpstr>Presentation outlines </vt:lpstr>
      <vt:lpstr>9.1. Introduction energy balances for open systems</vt:lpstr>
      <vt:lpstr>Cont’d</vt:lpstr>
      <vt:lpstr>Cont’d</vt:lpstr>
      <vt:lpstr>Cont’d</vt:lpstr>
      <vt:lpstr>9.2. Importance of performing energy balances</vt:lpstr>
      <vt:lpstr>Cont’d</vt:lpstr>
      <vt:lpstr>Cont’d</vt:lpstr>
      <vt:lpstr>Cont’d</vt:lpstr>
      <vt:lpstr>Cont’d</vt:lpstr>
      <vt:lpstr>Cont’d</vt:lpstr>
      <vt:lpstr>Cont’d</vt:lpstr>
      <vt:lpstr>9.3. Energy balance problem-solving techniques for open systems</vt:lpstr>
      <vt:lpstr>Cont’d</vt:lpstr>
      <vt:lpstr>Cont’d</vt:lpstr>
      <vt:lpstr>Cont’d</vt:lpstr>
      <vt:lpstr>Cont’d</vt:lpstr>
      <vt:lpstr>Activity 9.1</vt:lpstr>
      <vt:lpstr>Cont’d</vt:lpstr>
      <vt:lpstr>9.4. Energy balances without chemical reaction for open systems</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Activity 9.2</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9.5. 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195</cp:revision>
  <dcterms:created xsi:type="dcterms:W3CDTF">2026-05-03T04:37:53Z</dcterms:created>
  <dcterms:modified xsi:type="dcterms:W3CDTF">2026-05-07T13:54:02Z</dcterms:modified>
</cp:coreProperties>
</file>