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329" r:id="rId4"/>
    <p:sldId id="330" r:id="rId5"/>
    <p:sldId id="339" r:id="rId6"/>
    <p:sldId id="472" r:id="rId7"/>
    <p:sldId id="343" r:id="rId8"/>
    <p:sldId id="342" r:id="rId9"/>
    <p:sldId id="344" r:id="rId10"/>
    <p:sldId id="435" r:id="rId11"/>
    <p:sldId id="436" r:id="rId12"/>
    <p:sldId id="340" r:id="rId13"/>
    <p:sldId id="338" r:id="rId14"/>
    <p:sldId id="349" r:id="rId15"/>
    <p:sldId id="455" r:id="rId16"/>
    <p:sldId id="456" r:id="rId17"/>
    <p:sldId id="475" r:id="rId18"/>
    <p:sldId id="457" r:id="rId19"/>
    <p:sldId id="458" r:id="rId20"/>
    <p:sldId id="473" r:id="rId21"/>
    <p:sldId id="474" r:id="rId22"/>
    <p:sldId id="350" r:id="rId23"/>
    <p:sldId id="351" r:id="rId24"/>
    <p:sldId id="352" r:id="rId25"/>
    <p:sldId id="437" r:id="rId26"/>
    <p:sldId id="353" r:id="rId27"/>
    <p:sldId id="439" r:id="rId28"/>
    <p:sldId id="356" r:id="rId29"/>
    <p:sldId id="448" r:id="rId30"/>
    <p:sldId id="355" r:id="rId31"/>
    <p:sldId id="440" r:id="rId32"/>
    <p:sldId id="438" r:id="rId33"/>
    <p:sldId id="442" r:id="rId34"/>
    <p:sldId id="441" r:id="rId35"/>
    <p:sldId id="443" r:id="rId36"/>
    <p:sldId id="357" r:id="rId37"/>
    <p:sldId id="445" r:id="rId38"/>
    <p:sldId id="444" r:id="rId39"/>
    <p:sldId id="446" r:id="rId40"/>
    <p:sldId id="359" r:id="rId41"/>
    <p:sldId id="447" r:id="rId42"/>
    <p:sldId id="360" r:id="rId43"/>
    <p:sldId id="361" r:id="rId44"/>
    <p:sldId id="362" r:id="rId45"/>
    <p:sldId id="449" r:id="rId46"/>
    <p:sldId id="450" r:id="rId47"/>
    <p:sldId id="451" r:id="rId48"/>
    <p:sldId id="452" r:id="rId49"/>
    <p:sldId id="454" r:id="rId50"/>
    <p:sldId id="366" r:id="rId51"/>
    <p:sldId id="453" r:id="rId52"/>
    <p:sldId id="370" r:id="rId53"/>
    <p:sldId id="369" r:id="rId54"/>
    <p:sldId id="372" r:id="rId55"/>
    <p:sldId id="374" r:id="rId56"/>
    <p:sldId id="373" r:id="rId57"/>
    <p:sldId id="375" r:id="rId58"/>
    <p:sldId id="378" r:id="rId59"/>
    <p:sldId id="376" r:id="rId60"/>
    <p:sldId id="377" r:id="rId61"/>
    <p:sldId id="379" r:id="rId62"/>
    <p:sldId id="380" r:id="rId63"/>
    <p:sldId id="381" r:id="rId64"/>
    <p:sldId id="433" r:id="rId65"/>
    <p:sldId id="434"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1A1F7-22B4-B1ED-7CEB-436DC08819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4ED7CCB-06EC-AD1F-5187-FDF7EEAE5C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847001F-36E8-010A-9DE6-E7419A045AD0}"/>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5" name="Footer Placeholder 4">
            <a:extLst>
              <a:ext uri="{FF2B5EF4-FFF2-40B4-BE49-F238E27FC236}">
                <a16:creationId xmlns:a16="http://schemas.microsoft.com/office/drawing/2014/main" id="{1E3981B9-05B7-9AB8-8051-C7F962EDD4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E175C7-A3B2-4044-3BA2-12F6030C53F8}"/>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32552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F410D-EA2A-B6C0-CE34-B8E2CD2263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F0C33-AFE1-E612-902D-AF9D4EBBEA7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28908D-A3A6-7205-20EF-4F0F8880BB10}"/>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5" name="Footer Placeholder 4">
            <a:extLst>
              <a:ext uri="{FF2B5EF4-FFF2-40B4-BE49-F238E27FC236}">
                <a16:creationId xmlns:a16="http://schemas.microsoft.com/office/drawing/2014/main" id="{D06D407D-017A-E229-81FD-0861D0B604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8F4D67-A7C2-ADAC-E639-1B4A5B67B1EB}"/>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3530640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441F3-FFFC-BF63-0536-6A82B3ABEB7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3C35EF4-CBAC-3BEF-82DA-FC5ED85CCF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F149B9-CB6B-8A52-E8B4-E62F53867BB1}"/>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5" name="Footer Placeholder 4">
            <a:extLst>
              <a:ext uri="{FF2B5EF4-FFF2-40B4-BE49-F238E27FC236}">
                <a16:creationId xmlns:a16="http://schemas.microsoft.com/office/drawing/2014/main" id="{46094FD0-9E55-F679-1E3A-92A4097D56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71EE2D-B904-B0AD-94B7-A88B6D855C17}"/>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1511742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8722-F0BF-56D3-0DD2-71E5BB08D9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729D5D-9EB3-1A9C-1852-84DE9B3CA21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5D5AE4-CA30-005F-FD16-947DADE3FC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B98318F-575F-3452-97EB-5BBC50AA542A}"/>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6" name="Footer Placeholder 5">
            <a:extLst>
              <a:ext uri="{FF2B5EF4-FFF2-40B4-BE49-F238E27FC236}">
                <a16:creationId xmlns:a16="http://schemas.microsoft.com/office/drawing/2014/main" id="{5B31F805-589D-1C40-07F2-43D6ECFA0E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A2199E-20C7-9085-A8A4-2514E4AEFEEB}"/>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345000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E2FFD-21B0-FBEF-4B1B-9D9EE0214D1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DA8CF7A-DEDE-40BA-2D4E-3B360EEFF0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B0768A-3350-C17F-F860-103F04D7EB5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005B327-4421-E880-5D95-96CA60C221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483362-E7B9-A2BB-53B0-1242DFFB779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1952F5D-186C-FEAF-CAC0-0A0BEE4FCC0A}"/>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8" name="Footer Placeholder 7">
            <a:extLst>
              <a:ext uri="{FF2B5EF4-FFF2-40B4-BE49-F238E27FC236}">
                <a16:creationId xmlns:a16="http://schemas.microsoft.com/office/drawing/2014/main" id="{4D1A23D8-AEB5-8D2E-488B-848E0C2C7B7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75C67B-5042-8958-99B2-FE713E7118DA}"/>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1326240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CAE22-FD1D-1FFB-935B-ED08C22D90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1F67795-7400-3DB1-ADB3-A29BF378F6FE}"/>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4" name="Footer Placeholder 3">
            <a:extLst>
              <a:ext uri="{FF2B5EF4-FFF2-40B4-BE49-F238E27FC236}">
                <a16:creationId xmlns:a16="http://schemas.microsoft.com/office/drawing/2014/main" id="{8EAC77FF-7391-67D0-FF3A-0DD661F4DAF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58B3349-1624-1DBA-4B60-81E0B529D302}"/>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3902833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2AFD59-DA64-9CC6-BE74-B7758F89F493}"/>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3" name="Footer Placeholder 2">
            <a:extLst>
              <a:ext uri="{FF2B5EF4-FFF2-40B4-BE49-F238E27FC236}">
                <a16:creationId xmlns:a16="http://schemas.microsoft.com/office/drawing/2014/main" id="{72511D5C-AADF-83A0-ED0B-ECDBE7D66FB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BFB090-25FA-76F4-BC62-8CD8C189321B}"/>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2033680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B21EF-1BA8-8696-7F8D-69A346C7C9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B798979-8E89-C61A-8CA5-47EF60CEFA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8C35F55-74A9-3C49-ED3B-A89CD0E0B7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CC1CEF-79AA-9932-C980-83E3D9EF7F54}"/>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6" name="Footer Placeholder 5">
            <a:extLst>
              <a:ext uri="{FF2B5EF4-FFF2-40B4-BE49-F238E27FC236}">
                <a16:creationId xmlns:a16="http://schemas.microsoft.com/office/drawing/2014/main" id="{C2C407CE-B11E-BBAE-5221-425A27A614C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35C101-14E2-8C6E-44E9-B026F439B34D}"/>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1743960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D3A9B-FBAE-B4D9-F9FE-D921467AC9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0AB535D-0759-9269-2FEC-A8BC8AF340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7B082A-EAF7-4C5B-FBBB-1B2AE7DBBD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64363E-3C58-48F2-CA84-1A316854B8A9}"/>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6" name="Footer Placeholder 5">
            <a:extLst>
              <a:ext uri="{FF2B5EF4-FFF2-40B4-BE49-F238E27FC236}">
                <a16:creationId xmlns:a16="http://schemas.microsoft.com/office/drawing/2014/main" id="{87A214BC-4E9B-9F29-1655-80A6195805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A35CE2-C752-FD73-BFE8-A56B7A6747A5}"/>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3692949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C498F-5108-777B-B41C-FF64FD8AEDA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05E859D-99D5-6662-E9CF-2F7691EEA8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23639E-E6CF-9F7A-A721-05677069D1D2}"/>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5" name="Footer Placeholder 4">
            <a:extLst>
              <a:ext uri="{FF2B5EF4-FFF2-40B4-BE49-F238E27FC236}">
                <a16:creationId xmlns:a16="http://schemas.microsoft.com/office/drawing/2014/main" id="{D5C5433B-021B-B63A-760C-4172E26438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EC618A-8CF0-2EC5-1588-8F11C5DE63C8}"/>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1163921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A8E338-67D6-F42E-8523-FBAA4380D2B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C102673-03D5-A33C-2325-6ACCAB3CAE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D834A1-3F25-A79E-85F1-43AD2866D0BE}"/>
              </a:ext>
            </a:extLst>
          </p:cNvPr>
          <p:cNvSpPr>
            <a:spLocks noGrp="1"/>
          </p:cNvSpPr>
          <p:nvPr>
            <p:ph type="dt" sz="half" idx="10"/>
          </p:nvPr>
        </p:nvSpPr>
        <p:spPr/>
        <p:txBody>
          <a:bodyPr/>
          <a:lstStyle/>
          <a:p>
            <a:fld id="{9DA4FC02-459B-4128-9D9F-FB6A0B8C922B}" type="datetimeFigureOut">
              <a:rPr lang="en-US" smtClean="0"/>
              <a:t>5/15/2026</a:t>
            </a:fld>
            <a:endParaRPr lang="en-US"/>
          </a:p>
        </p:txBody>
      </p:sp>
      <p:sp>
        <p:nvSpPr>
          <p:cNvPr id="5" name="Footer Placeholder 4">
            <a:extLst>
              <a:ext uri="{FF2B5EF4-FFF2-40B4-BE49-F238E27FC236}">
                <a16:creationId xmlns:a16="http://schemas.microsoft.com/office/drawing/2014/main" id="{6506E6F4-1260-9A04-CC34-7862C06702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3392AC-99C8-E3A3-4142-AB0ACEE8954A}"/>
              </a:ext>
            </a:extLst>
          </p:cNvPr>
          <p:cNvSpPr>
            <a:spLocks noGrp="1"/>
          </p:cNvSpPr>
          <p:nvPr>
            <p:ph type="sldNum" sz="quarter" idx="12"/>
          </p:nvPr>
        </p:nvSpPr>
        <p:spPr/>
        <p:txBody>
          <a:bodyPr/>
          <a:lstStyle/>
          <a:p>
            <a:fld id="{24C95B9A-B23A-4479-A54A-971EFDFCA2AE}" type="slidenum">
              <a:rPr lang="en-US" smtClean="0"/>
              <a:t>‹#›</a:t>
            </a:fld>
            <a:endParaRPr lang="en-US"/>
          </a:p>
        </p:txBody>
      </p:sp>
    </p:spTree>
    <p:extLst>
      <p:ext uri="{BB962C8B-B14F-4D97-AF65-F5344CB8AC3E}">
        <p14:creationId xmlns:p14="http://schemas.microsoft.com/office/powerpoint/2010/main" val="1163144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41889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630177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57272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5/15/2026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0873714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5/15/2026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92590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5/15/2026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3434801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5/15/2026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7024845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5/15/2026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362141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5/15/2026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42052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6982974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5/15/2026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50771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47E105-8A21-13DF-DF11-EF35F75148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8EAEC0-006F-B848-8B27-83670EEA27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06A0A4-E1B1-480D-04FF-06358CAEC7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A4FC02-459B-4128-9D9F-FB6A0B8C922B}" type="datetimeFigureOut">
              <a:rPr lang="en-US" smtClean="0"/>
              <a:t>5/15/2026</a:t>
            </a:fld>
            <a:endParaRPr lang="en-US"/>
          </a:p>
        </p:txBody>
      </p:sp>
      <p:sp>
        <p:nvSpPr>
          <p:cNvPr id="5" name="Footer Placeholder 4">
            <a:extLst>
              <a:ext uri="{FF2B5EF4-FFF2-40B4-BE49-F238E27FC236}">
                <a16:creationId xmlns:a16="http://schemas.microsoft.com/office/drawing/2014/main" id="{DE788AAF-7A19-98BC-4343-F54E639DCA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70CAAA-5161-8607-2022-DB4A6867AC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C95B9A-B23A-4479-A54A-971EFDFCA2AE}" type="slidenum">
              <a:rPr lang="en-US" smtClean="0"/>
              <a:t>‹#›</a:t>
            </a:fld>
            <a:endParaRPr lang="en-US"/>
          </a:p>
        </p:txBody>
      </p:sp>
    </p:spTree>
    <p:extLst>
      <p:ext uri="{BB962C8B-B14F-4D97-AF65-F5344CB8AC3E}">
        <p14:creationId xmlns:p14="http://schemas.microsoft.com/office/powerpoint/2010/main" val="4055379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5/15/2026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19651980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10.png"/><Relationship Id="rId4" Type="http://schemas.openxmlformats.org/officeDocument/2006/relationships/image" Target="../media/image2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6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7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8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9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2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5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0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40.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60.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70.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10</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Energy Balances with Chemical Reactions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10</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30042"/>
    </mc:Choice>
    <mc:Fallback xmlns="">
      <p:transition spd="slow" advTm="3004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explain the characteristics of energy balances with chemical reactions,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develop equations for energy balances with chemical reactions,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energy balances with chemical reactions.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26752"/>
    </mc:Choice>
    <mc:Fallback xmlns="">
      <p:transition spd="slow" advTm="2675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energy balances with chemical reaction</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Problem-solving techniques for energy balances with chemical reactions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Energy balances with chemical reactions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32550"/>
    </mc:Choice>
    <mc:Fallback xmlns="">
      <p:transition spd="slow" advTm="3255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6CE1C-A0C8-D180-F37B-75D690700B1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8C4FFB-0E7B-6BA0-2DFB-9DD9BA49B523}"/>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Chemical reactions are at the heart of many industrial processes.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balances involving chemical reactions are essential for understanding and designing chemical processes.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internal energy and enthalpy changes commonly associated with chemical reactions can play major roles in the design and operation of chemical processes.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Heat of reaction is the enthalpy change associated with chemical reaction, energy absorbed or released during a reaction</a:t>
            </a:r>
            <a:r>
              <a:rPr lang="en-US" sz="2400" b="1" dirty="0">
                <a:solidFill>
                  <a:srgbClr val="7030A0"/>
                </a:solidFill>
                <a:latin typeface="Times New Roman" panose="02020603050405020304" pitchFamily="18" charset="0"/>
                <a:cs typeface="Times New Roman" panose="02020603050405020304" pitchFamily="18" charset="0"/>
              </a:rPr>
              <a:t> (Richard M. Felder, 2005, pg. 440-445).</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DD7BCC39-9D91-C2F1-CA35-A81DED85170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95F5B4-1ECA-DAE1-6783-476F416017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243595-BAAB-F9C9-5287-781E1F6BC3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00E420F-F74E-20D6-8B84-20D0F451EE54}"/>
              </a:ext>
            </a:extLst>
          </p:cNvPr>
          <p:cNvSpPr>
            <a:spLocks noGrp="1"/>
          </p:cNvSpPr>
          <p:nvPr>
            <p:ph type="title"/>
          </p:nvPr>
        </p:nvSpPr>
        <p:spPr>
          <a:xfrm>
            <a:off x="838200" y="278298"/>
            <a:ext cx="10999304"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10.1. Introduction to energy balances with chemical reactions</a:t>
            </a:r>
          </a:p>
        </p:txBody>
      </p:sp>
    </p:spTree>
    <p:extLst>
      <p:ext uri="{BB962C8B-B14F-4D97-AF65-F5344CB8AC3E}">
        <p14:creationId xmlns:p14="http://schemas.microsoft.com/office/powerpoint/2010/main" val="2594352239"/>
      </p:ext>
    </p:extLst>
  </p:cSld>
  <p:clrMapOvr>
    <a:masterClrMapping/>
  </p:clrMapOvr>
  <mc:AlternateContent xmlns:mc="http://schemas.openxmlformats.org/markup-compatibility/2006" xmlns:p14="http://schemas.microsoft.com/office/powerpoint/2010/main">
    <mc:Choice Requires="p14">
      <p:transition spd="slow" p14:dur="2000" advTm="103116"/>
    </mc:Choice>
    <mc:Fallback xmlns="">
      <p:transition spd="slow" advTm="10311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E04DF-0741-D72B-4F52-74BE7A7B75B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7AB0A3-3964-132C-1024-866FBF2BDF19}"/>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Heat of reaction can be determined from standard enthalpy values of reactants and products.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with chemical reaction can be determined to treat the effects of energy generation or consumption due to chemical reaction using two methods: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All of the energy effects are consolidated into one term in the energy balance, which is called the heat of reaction.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reaction energy effects are merged with the enthalpies associated with each stream flowing in and out of the system.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Both methods are based on a quantity known as the heat of formation.</a:t>
            </a:r>
          </a:p>
        </p:txBody>
      </p:sp>
      <p:cxnSp>
        <p:nvCxnSpPr>
          <p:cNvPr id="4" name="Straight Connector 3">
            <a:extLst>
              <a:ext uri="{FF2B5EF4-FFF2-40B4-BE49-F238E27FC236}">
                <a16:creationId xmlns:a16="http://schemas.microsoft.com/office/drawing/2014/main" id="{EF92FE74-A56D-D474-0D0F-4971CC0E8D6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0776CB8-CB97-FC0B-7F02-A620ACCAA2C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117ED96-AF4A-0259-D817-71B9395F8D8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906BAE01-5547-8C52-B7B1-70D28353C62C}"/>
              </a:ext>
            </a:extLst>
          </p:cNvPr>
          <p:cNvSpPr>
            <a:spLocks noGrp="1"/>
          </p:cNvSpPr>
          <p:nvPr>
            <p:ph type="title"/>
          </p:nvPr>
        </p:nvSpPr>
        <p:spPr>
          <a:xfrm>
            <a:off x="838200" y="278298"/>
            <a:ext cx="10999304"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933219042"/>
      </p:ext>
    </p:extLst>
  </p:cSld>
  <p:clrMapOvr>
    <a:masterClrMapping/>
  </p:clrMapOvr>
  <mc:AlternateContent xmlns:mc="http://schemas.openxmlformats.org/markup-compatibility/2006" xmlns:p14="http://schemas.microsoft.com/office/powerpoint/2010/main">
    <mc:Choice Requires="p14">
      <p:transition spd="slow" p14:dur="2000" advTm="58259"/>
    </mc:Choice>
    <mc:Fallback xmlns="">
      <p:transition spd="slow" advTm="582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A6CD8-C7CF-1460-3C7C-0B745C706D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1E8056-7B89-2BAD-20B7-33B4BEA9B61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C98E3E2-F3BF-4A18-C22F-9D8EE4DF5D57}"/>
              </a:ext>
            </a:extLst>
          </p:cNvPr>
          <p:cNvSpPr>
            <a:spLocks noGrp="1"/>
          </p:cNvSpPr>
          <p:nvPr>
            <p:ph idx="1"/>
          </p:nvPr>
        </p:nvSpPr>
        <p:spPr>
          <a:xfrm>
            <a:off x="278297" y="858491"/>
            <a:ext cx="11638720" cy="5065228"/>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The standard heat of formation: </a:t>
            </a:r>
            <a:r>
              <a:rPr lang="en-US" sz="2400" dirty="0">
                <a:latin typeface="Times New Roman" panose="02020603050405020304" pitchFamily="18" charset="0"/>
                <a:cs typeface="Times New Roman" panose="02020603050405020304" pitchFamily="18" charset="0"/>
              </a:rPr>
              <a:t>It is observed heat transfer that occurs to or from a system in which a reaction takes place.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change is associated with the rearrangement of the bonds of reacting molecules.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an </a:t>
            </a:r>
            <a:r>
              <a:rPr lang="en-US" sz="2400" b="1" dirty="0">
                <a:latin typeface="Times New Roman" panose="02020603050405020304" pitchFamily="18" charset="0"/>
                <a:cs typeface="Times New Roman" panose="02020603050405020304" pitchFamily="18" charset="0"/>
              </a:rPr>
              <a:t>exothermic reaction, </a:t>
            </a:r>
            <a:r>
              <a:rPr lang="en-US" sz="2400" dirty="0">
                <a:latin typeface="Times New Roman" panose="02020603050405020304" pitchFamily="18" charset="0"/>
                <a:cs typeface="Times New Roman" panose="02020603050405020304" pitchFamily="18" charset="0"/>
              </a:rPr>
              <a:t>heat is removed from a reactive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an </a:t>
            </a:r>
            <a:r>
              <a:rPr lang="en-US" sz="2400" b="1" dirty="0">
                <a:latin typeface="Times New Roman" panose="02020603050405020304" pitchFamily="18" charset="0"/>
                <a:cs typeface="Times New Roman" panose="02020603050405020304" pitchFamily="18" charset="0"/>
              </a:rPr>
              <a:t>endothermic reaction, </a:t>
            </a:r>
            <a:r>
              <a:rPr lang="en-US" sz="2400" dirty="0">
                <a:latin typeface="Times New Roman" panose="02020603050405020304" pitchFamily="18" charset="0"/>
                <a:cs typeface="Times New Roman" panose="02020603050405020304" pitchFamily="18" charset="0"/>
              </a:rPr>
              <a:t>heat is added to a reactive system to enhance a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include energy changes caused by a chemical reaction in the energy balance equation, you can use the </a:t>
            </a:r>
            <a:r>
              <a:rPr lang="en-US" sz="2400" b="1" dirty="0">
                <a:latin typeface="Times New Roman" panose="02020603050405020304" pitchFamily="18" charset="0"/>
                <a:cs typeface="Times New Roman" panose="02020603050405020304" pitchFamily="18" charset="0"/>
              </a:rPr>
              <a:t>standard heat of formation, </a:t>
            </a:r>
            <a:r>
              <a:rPr lang="en-US" sz="2400" dirty="0">
                <a:latin typeface="Times New Roman" panose="02020603050405020304" pitchFamily="18" charset="0"/>
                <a:cs typeface="Times New Roman" panose="02020603050405020304" pitchFamily="18" charset="0"/>
              </a:rPr>
              <a:t>which is denoted by the symbol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f</a:t>
            </a:r>
            <a:r>
              <a:rPr lang="en-US" sz="2400" baseline="30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C83B438-85E9-D57E-47C1-3CFBF909C1D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7A67CB7-F629-AAFA-DD46-F33E8E41B4A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90F49A8-A1A1-F964-F799-AEABDF754F0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72385952"/>
      </p:ext>
    </p:extLst>
  </p:cSld>
  <p:clrMapOvr>
    <a:masterClrMapping/>
  </p:clrMapOvr>
  <mc:AlternateContent xmlns:mc="http://schemas.openxmlformats.org/markup-compatibility/2006" xmlns:p14="http://schemas.microsoft.com/office/powerpoint/2010/main">
    <mc:Choice Requires="p14">
      <p:transition spd="slow" p14:dur="2000" advTm="53267"/>
    </mc:Choice>
    <mc:Fallback xmlns="">
      <p:transition spd="slow" advTm="532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80CA5-D627-E347-29EC-8547DDFD8A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E9405A-C5E8-D9B2-9FA3-46F52B3B74B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B665638-B567-59AA-4616-92CA8D701368}"/>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superscript “o” denotes the </a:t>
            </a:r>
            <a:r>
              <a:rPr lang="en-US" sz="2400" b="1" dirty="0">
                <a:latin typeface="Times New Roman" panose="02020603050405020304" pitchFamily="18" charset="0"/>
                <a:cs typeface="Times New Roman" panose="02020603050405020304" pitchFamily="18" charset="0"/>
              </a:rPr>
              <a:t>standard state </a:t>
            </a:r>
            <a:r>
              <a:rPr lang="en-US" sz="2400" dirty="0">
                <a:latin typeface="Times New Roman" panose="02020603050405020304" pitchFamily="18" charset="0"/>
                <a:cs typeface="Times New Roman" panose="02020603050405020304" pitchFamily="18" charset="0"/>
              </a:rPr>
              <a:t>(reference state) for reaction of 25°C and 1 atm, and the subscript “f” denotes formation.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standard heat of formation is the special enthalpy change associated with the formation of 1mol of a compound from its constituent elements and products in their standard state of 25°C and 1 atm.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heat of formation is zero in the standard state for each stable element</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570-574)</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1BCC78C-8247-517E-DD5E-8AE9EE00C58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7E692E6-455F-D7C4-1984-3161C52D338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66929A4-26F0-E290-6C05-E832459A166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32276847"/>
      </p:ext>
    </p:extLst>
  </p:cSld>
  <p:clrMapOvr>
    <a:masterClrMapping/>
  </p:clrMapOvr>
  <mc:AlternateContent xmlns:mc="http://schemas.openxmlformats.org/markup-compatibility/2006" xmlns:p14="http://schemas.microsoft.com/office/powerpoint/2010/main">
    <mc:Choice Requires="p14">
      <p:transition spd="slow" p14:dur="2000" advTm="58273"/>
    </mc:Choice>
    <mc:Fallback xmlns="">
      <p:transition spd="slow" advTm="5827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FAF6C-79B1-0636-A1A8-1AD6471AE7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636F43-887A-DB68-55E5-C4E71A03939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8D1455F-3E38-4FB5-DDCE-97819F1972E9}"/>
              </a:ext>
            </a:extLst>
          </p:cNvPr>
          <p:cNvSpPr>
            <a:spLocks noGrp="1"/>
          </p:cNvSpPr>
          <p:nvPr>
            <p:ph idx="1"/>
          </p:nvPr>
        </p:nvSpPr>
        <p:spPr>
          <a:xfrm>
            <a:off x="278297" y="858491"/>
            <a:ext cx="11638720" cy="5065228"/>
          </a:xfrm>
        </p:spPr>
        <p:txBody>
          <a:bodyPr>
            <a:normAutofit/>
          </a:bodyPr>
          <a:lstStyle/>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The heat of reaction: </a:t>
            </a: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heat of reaction </a:t>
            </a:r>
            <a:r>
              <a:rPr lang="en-US" sz="2400" dirty="0">
                <a:latin typeface="Times New Roman" panose="02020603050405020304" pitchFamily="18" charset="0"/>
                <a:cs typeface="Times New Roman" panose="02020603050405020304" pitchFamily="18" charset="0"/>
              </a:rPr>
              <a:t>is the enthalpy change that occurs when reactants  react at various temperatures and pressures</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form products.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standard heat of reaction </a:t>
            </a:r>
            <a:r>
              <a:rPr lang="en-US"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err="1">
                <a:latin typeface="Times New Roman" panose="02020603050405020304" pitchFamily="18" charset="0"/>
                <a:cs typeface="Times New Roman" panose="02020603050405020304" pitchFamily="18" charset="0"/>
                <a:sym typeface="Symbol" panose="05050102010706020507" pitchFamily="18" charset="2"/>
              </a:rPr>
              <a:t>H</a:t>
            </a:r>
            <a:r>
              <a:rPr lang="en-US" sz="2400" baseline="30000" dirty="0" err="1">
                <a:latin typeface="Times New Roman" panose="02020603050405020304" pitchFamily="18" charset="0"/>
                <a:cs typeface="Times New Roman" panose="02020603050405020304" pitchFamily="18" charset="0"/>
                <a:sym typeface="Symbol" panose="05050102010706020507" pitchFamily="18" charset="2"/>
              </a:rPr>
              <a:t>o</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rxn</a:t>
            </a:r>
            <a:r>
              <a:rPr lang="en-US" sz="2400" dirty="0">
                <a:latin typeface="Times New Roman" panose="02020603050405020304" pitchFamily="18" charset="0"/>
                <a:cs typeface="Times New Roman" panose="02020603050405020304" pitchFamily="18" charset="0"/>
              </a:rPr>
              <a:t>) is the heat of reaction when </a:t>
            </a:r>
            <a:r>
              <a:rPr lang="en-US" sz="2400" b="1" dirty="0">
                <a:latin typeface="Times New Roman" panose="02020603050405020304" pitchFamily="18" charset="0"/>
                <a:cs typeface="Times New Roman" panose="02020603050405020304" pitchFamily="18" charset="0"/>
              </a:rPr>
              <a:t>stoichiometric quantities of reactants in the standard state </a:t>
            </a:r>
            <a:r>
              <a:rPr lang="en-US" sz="2400" dirty="0">
                <a:latin typeface="Times New Roman" panose="02020603050405020304" pitchFamily="18" charset="0"/>
                <a:cs typeface="Times New Roman" panose="02020603050405020304" pitchFamily="18" charset="0"/>
              </a:rPr>
              <a:t>(25°C and 1atm) </a:t>
            </a:r>
            <a:r>
              <a:rPr lang="en-US" sz="2400" b="1" dirty="0">
                <a:latin typeface="Times New Roman" panose="02020603050405020304" pitchFamily="18" charset="0"/>
                <a:cs typeface="Times New Roman" panose="02020603050405020304" pitchFamily="18" charset="0"/>
              </a:rPr>
              <a:t>react completely </a:t>
            </a:r>
            <a:r>
              <a:rPr lang="en-US" sz="2400" dirty="0">
                <a:latin typeface="Times New Roman" panose="02020603050405020304" pitchFamily="18" charset="0"/>
                <a:cs typeface="Times New Roman" panose="02020603050405020304" pitchFamily="18" charset="0"/>
              </a:rPr>
              <a:t>to produce products in the standard state.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If a process involves chemical reaction, heat will normally have to be added or removed.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amount of heat added or given out in a chemical reaction depends on the reaction conditions.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4DD4A1B-33EF-0405-BF05-C3356BD71BE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3012C1E-73A6-FEA0-556D-693C6ADBB5E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F7A9685-B50E-D0E3-DEE5-983E3B917DD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03964359"/>
      </p:ext>
    </p:extLst>
  </p:cSld>
  <p:clrMapOvr>
    <a:masterClrMapping/>
  </p:clrMapOvr>
  <mc:AlternateContent xmlns:mc="http://schemas.openxmlformats.org/markup-compatibility/2006" xmlns:p14="http://schemas.microsoft.com/office/powerpoint/2010/main">
    <mc:Choice Requires="p14">
      <p:transition spd="slow" p14:dur="2000" advTm="57145"/>
    </mc:Choice>
    <mc:Fallback xmlns="">
      <p:transition spd="slow" advTm="571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A33FB-B5CA-D7DC-4008-1E2938F7ED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A57612-E1FB-8B5A-9D70-70B2ABC30A6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1037D9D-F668-4D2C-2A25-CBD32C850A3D}"/>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standard heat of reaction is the heat added or removed when the reaction is carried out under standard conditions (25°C &amp; 1 atm).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standard heat of reaction can be converted to other reaction temperatures by making a heat balance over a hypothetical process, in which the reactants are at the standard temperature, the reaction carried out, and the products at the required reaction temperature</a:t>
            </a:r>
            <a:r>
              <a:rPr lang="en-US" sz="2400" b="1" dirty="0">
                <a:solidFill>
                  <a:srgbClr val="7030A0"/>
                </a:solidFill>
                <a:latin typeface="Times New Roman" panose="02020603050405020304" pitchFamily="18" charset="0"/>
                <a:cs typeface="Times New Roman" pitchFamily="18" charset="0"/>
              </a:rPr>
              <a:t> (Coulson &amp; Richardson’s, 1999, pg. 75-76)</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change in standard heat of reaction of species is the difference between the standard heat of reactions of products and reactants.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6E5B503-33C7-6B10-CF52-69D11B47361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0D6E8F9-1668-7B3D-C063-C838D0F813D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49D2A59-F139-7326-4096-FAAE0C6B3DA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54069820"/>
      </p:ext>
    </p:extLst>
  </p:cSld>
  <p:clrMapOvr>
    <a:masterClrMapping/>
  </p:clrMapOvr>
  <mc:AlternateContent xmlns:mc="http://schemas.openxmlformats.org/markup-compatibility/2006" xmlns:p14="http://schemas.microsoft.com/office/powerpoint/2010/main">
    <mc:Choice Requires="p14">
      <p:transition spd="slow" p14:dur="2000" advTm="73643"/>
    </mc:Choice>
    <mc:Fallback xmlns="">
      <p:transition spd="slow" advTm="736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32158-7801-F35F-628F-35A0C47710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7A9CDF-CE03-C0A7-F50A-D26CEFEC260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53072DA-D90B-86F6-BD0B-9DB557B8A144}"/>
                  </a:ext>
                </a:extLst>
              </p:cNvPr>
              <p:cNvSpPr>
                <a:spLocks noGrp="1"/>
              </p:cNvSpPr>
              <p:nvPr>
                <p:ph idx="1"/>
              </p:nvPr>
            </p:nvSpPr>
            <p:spPr>
              <a:xfrm>
                <a:off x="278296" y="858491"/>
                <a:ext cx="11767929" cy="5065228"/>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Mathematically, the change in heat of reaction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𝑅𝑥</m:t>
                        </m:r>
                      </m:sub>
                    </m:sSub>
                    <m:r>
                      <a:rPr lang="en-US" sz="2400" i="1">
                        <a:latin typeface="Cambria Math" panose="02040503050406030204" pitchFamily="18" charset="0"/>
                        <a:cs typeface="Times New Roman" panose="02020603050405020304" pitchFamily="18" charset="0"/>
                      </a:rPr>
                      <m:t>=</m:t>
                    </m:r>
                    <m:nary>
                      <m:naryPr>
                        <m:chr m:val="∑"/>
                        <m:subHide m:val="on"/>
                        <m:supHide m:val="on"/>
                        <m:ctrlPr>
                          <a:rPr lang="en-US" sz="2400" i="1">
                            <a:latin typeface="Cambria Math" panose="02040503050406030204" pitchFamily="18" charset="0"/>
                            <a:cs typeface="Times New Roman" panose="02020603050405020304" pitchFamily="18" charset="0"/>
                          </a:rPr>
                        </m:ctrlPr>
                      </m:naryPr>
                      <m:sub/>
                      <m:sup/>
                      <m:e>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𝑃</m:t>
                            </m:r>
                          </m:sub>
                        </m:sSub>
                      </m:e>
                    </m:nary>
                    <m:r>
                      <a:rPr lang="en-US" sz="2400">
                        <a:latin typeface="Cambria Math" panose="02040503050406030204" pitchFamily="18" charset="0"/>
                        <a:cs typeface="Times New Roman" panose="02020603050405020304" pitchFamily="18" charset="0"/>
                      </a:rPr>
                      <m:t>−</m:t>
                    </m:r>
                    <m:nary>
                      <m:naryPr>
                        <m:chr m:val="∑"/>
                        <m:subHide m:val="on"/>
                        <m:supHide m:val="on"/>
                        <m:ctrlPr>
                          <a:rPr lang="en-US" sz="2400" i="1">
                            <a:latin typeface="Cambria Math" panose="02040503050406030204" pitchFamily="18" charset="0"/>
                            <a:cs typeface="Times New Roman" panose="02020603050405020304" pitchFamily="18" charset="0"/>
                          </a:rPr>
                        </m:ctrlPr>
                      </m:naryPr>
                      <m:sub/>
                      <m:sup/>
                      <m:e>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𝑅</m:t>
                            </m:r>
                          </m:sub>
                        </m:sSub>
                      </m:e>
                    </m:nary>
                  </m:oMath>
                </a14:m>
                <a:r>
                  <a:rPr lang="en-US" sz="2400" dirty="0">
                    <a:latin typeface="Times New Roman" panose="02020603050405020304" pitchFamily="18" charset="0"/>
                    <a:cs typeface="Times New Roman" panose="02020603050405020304" pitchFamily="18" charset="0"/>
                  </a:rPr>
                  <a:t>                                                   (10.1)</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change in heat of reaction is the sum of standard heat of reaction and heat of reaction at a temperature of T.</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𝑅𝑥</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𝑅𝑥</m:t>
                        </m:r>
                      </m:sub>
                    </m:sSub>
                    <m:r>
                      <a:rPr lang="en-US" sz="2400" i="1">
                        <a:latin typeface="Cambria Math" panose="02040503050406030204" pitchFamily="18" charset="0"/>
                        <a:cs typeface="Times New Roman" panose="02020603050405020304" pitchFamily="18" charset="0"/>
                      </a:rPr>
                      <m:t>+</m:t>
                    </m:r>
                    <m:nary>
                      <m:naryPr>
                        <m:chr m:val="∑"/>
                        <m:subHide m:val="on"/>
                        <m:supHide m:val="on"/>
                        <m:ctrlPr>
                          <a:rPr lang="en-US" sz="2400" i="1" smtClean="0">
                            <a:latin typeface="Cambria Math" panose="02040503050406030204" pitchFamily="18" charset="0"/>
                            <a:cs typeface="Times New Roman" panose="02020603050405020304" pitchFamily="18" charset="0"/>
                          </a:rPr>
                        </m:ctrlPr>
                      </m:naryPr>
                      <m:sub/>
                      <m:sup/>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𝑃</m:t>
                            </m:r>
                          </m:sub>
                        </m:sSub>
                      </m:e>
                    </m:nary>
                    <m:r>
                      <a:rPr lang="en-US" sz="2400" i="1">
                        <a:latin typeface="Cambria Math" panose="02040503050406030204" pitchFamily="18" charset="0"/>
                        <a:cs typeface="Times New Roman" panose="02020603050405020304" pitchFamily="18" charset="0"/>
                      </a:rPr>
                      <m:t>−</m:t>
                    </m:r>
                    <m:nary>
                      <m:naryPr>
                        <m:chr m:val="∑"/>
                        <m:subHide m:val="on"/>
                        <m:supHide m:val="on"/>
                        <m:ctrlPr>
                          <a:rPr lang="en-US" sz="2400" i="1">
                            <a:latin typeface="Cambria Math" panose="02040503050406030204" pitchFamily="18" charset="0"/>
                            <a:cs typeface="Times New Roman" panose="02020603050405020304" pitchFamily="18" charset="0"/>
                          </a:rPr>
                        </m:ctrlPr>
                      </m:naryPr>
                      <m:sub/>
                      <m:sup/>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𝑅</m:t>
                            </m:r>
                          </m:sub>
                        </m:sSub>
                      </m:e>
                    </m:nary>
                  </m:oMath>
                </a14:m>
                <a:r>
                  <a:rPr lang="en-US" sz="2400" dirty="0">
                    <a:latin typeface="Times New Roman" panose="02020603050405020304" pitchFamily="18" charset="0"/>
                    <a:cs typeface="Times New Roman" panose="02020603050405020304" pitchFamily="18" charset="0"/>
                  </a:rPr>
                  <a:t>                                         (10.2)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𝑅𝑥</m:t>
                        </m:r>
                      </m:sub>
                    </m:sSub>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is the change in heat of reaction,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𝑅𝑥</m:t>
                        </m:r>
                      </m:sub>
                    </m:sSub>
                  </m:oMath>
                </a14:m>
                <a:r>
                  <a:rPr lang="en-US" sz="2400" dirty="0">
                    <a:latin typeface="Times New Roman" panose="02020603050405020304" pitchFamily="18" charset="0"/>
                    <a:cs typeface="Times New Roman" panose="02020603050405020304" pitchFamily="18" charset="0"/>
                  </a:rPr>
                  <a:t> is the change in standard heat of reaction,</a:t>
                </a:r>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𝑃</m:t>
                        </m:r>
                      </m:sub>
                    </m:sSub>
                  </m:oMath>
                </a14:m>
                <a:r>
                  <a:rPr lang="en-US" sz="2400" dirty="0">
                    <a:latin typeface="Times New Roman" panose="02020603050405020304" pitchFamily="18" charset="0"/>
                    <a:cs typeface="Times New Roman" panose="02020603050405020304" pitchFamily="18" charset="0"/>
                  </a:rPr>
                  <a:t> is the standard heat of reaction of products,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2400" i="1">
                                <a:latin typeface="Cambria Math" panose="02040503050406030204" pitchFamily="18" charset="0"/>
                                <a:cs typeface="Times New Roman" panose="02020603050405020304" pitchFamily="18" charset="0"/>
                              </a:rPr>
                              <m:t>𝑜</m:t>
                            </m:r>
                          </m:sup>
                        </m:sSup>
                      </m:e>
                      <m:sub>
                        <m:r>
                          <a:rPr lang="en-US" sz="2400" i="1">
                            <a:latin typeface="Cambria Math" panose="02040503050406030204" pitchFamily="18" charset="0"/>
                            <a:cs typeface="Times New Roman" panose="02020603050405020304" pitchFamily="18" charset="0"/>
                          </a:rPr>
                          <m:t>𝑅</m:t>
                        </m:r>
                      </m:sub>
                    </m:sSub>
                  </m:oMath>
                </a14:m>
                <a:r>
                  <a:rPr lang="en-US" sz="2400" dirty="0">
                    <a:latin typeface="Times New Roman" panose="02020603050405020304" pitchFamily="18" charset="0"/>
                    <a:cs typeface="Times New Roman" panose="02020603050405020304" pitchFamily="18" charset="0"/>
                  </a:rPr>
                  <a:t> is the standard heat of reaction for reactants,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𝑃</m:t>
                        </m:r>
                      </m:sub>
                    </m:sSub>
                  </m:oMath>
                </a14:m>
                <a:r>
                  <a:rPr lang="en-US" sz="2400" dirty="0">
                    <a:latin typeface="Times New Roman" panose="02020603050405020304" pitchFamily="18" charset="0"/>
                    <a:cs typeface="Times New Roman" panose="02020603050405020304" pitchFamily="18" charset="0"/>
                  </a:rPr>
                  <a:t> is the heat of reaction of products,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𝑅</m:t>
                        </m:r>
                      </m:sub>
                    </m:sSub>
                  </m:oMath>
                </a14:m>
                <a:r>
                  <a:rPr lang="en-US" sz="2400" dirty="0">
                    <a:latin typeface="Times New Roman" panose="02020603050405020304" pitchFamily="18" charset="0"/>
                    <a:cs typeface="Times New Roman" panose="02020603050405020304" pitchFamily="18" charset="0"/>
                  </a:rPr>
                  <a:t> is the heat of reaction of reactants. </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53072DA-D90B-86F6-BD0B-9DB557B8A144}"/>
                  </a:ext>
                </a:extLst>
              </p:cNvPr>
              <p:cNvSpPr>
                <a:spLocks noGrp="1" noRot="1" noChangeAspect="1" noMove="1" noResize="1" noEditPoints="1" noAdjustHandles="1" noChangeArrowheads="1" noChangeShapeType="1" noTextEdit="1"/>
              </p:cNvSpPr>
              <p:nvPr>
                <p:ph idx="1"/>
              </p:nvPr>
            </p:nvSpPr>
            <p:spPr>
              <a:xfrm>
                <a:off x="278296" y="858491"/>
                <a:ext cx="11767929" cy="5065228"/>
              </a:xfrm>
              <a:blipFill>
                <a:blip r:embed="rId4"/>
                <a:stretch>
                  <a:fillRect l="-829" t="-2046" r="-77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BD0345A-8704-191B-C931-E888E13E431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1842B73-EF29-4368-157C-FF790B3B9E2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66232B0-3FC8-71E9-5601-B4FBBC3C708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45803915"/>
      </p:ext>
    </p:extLst>
  </p:cSld>
  <p:clrMapOvr>
    <a:masterClrMapping/>
  </p:clrMapOvr>
  <mc:AlternateContent xmlns:mc="http://schemas.openxmlformats.org/markup-compatibility/2006" xmlns:p14="http://schemas.microsoft.com/office/powerpoint/2010/main">
    <mc:Choice Requires="p14">
      <p:transition spd="slow" p14:dur="2000" advTm="84369"/>
    </mc:Choice>
    <mc:Fallback xmlns="">
      <p:transition spd="slow" advTm="843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F5326-D4A7-7FD4-54C3-301E6A5722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1056F8-C276-5FEF-A5F7-0A7D887CD32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44D6682-110B-959C-D3DE-9E065236CC50}"/>
              </a:ext>
            </a:extLst>
          </p:cNvPr>
          <p:cNvSpPr>
            <a:spLocks noGrp="1"/>
          </p:cNvSpPr>
          <p:nvPr>
            <p:ph idx="1"/>
          </p:nvPr>
        </p:nvSpPr>
        <p:spPr>
          <a:xfrm>
            <a:off x="278296" y="858491"/>
            <a:ext cx="11728173"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To understand energy balances with chemical reaction, let’s consider a reactor where chemical reaction is carried out in it as shown in </a:t>
            </a:r>
            <a:r>
              <a:rPr lang="en-US" sz="2400" b="1" dirty="0">
                <a:latin typeface="Times New Roman" panose="02020603050405020304" pitchFamily="18" charset="0"/>
                <a:cs typeface="Times New Roman" panose="02020603050405020304" pitchFamily="18" charset="0"/>
              </a:rPr>
              <a:t>Figure 10.1</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570)</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reaction can require heat addition to a reactor or heat removal from a reactor.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5C5248C-6DA2-C65C-2D69-BA1440B2220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B36DAD-FD09-D172-3C41-91F38C81B62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95F5D55-09A1-C2E0-7A8A-C3BF8F826FB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E0B5B4FA-1C48-90E1-8F06-2D75A2AD9285}"/>
              </a:ext>
            </a:extLst>
          </p:cNvPr>
          <p:cNvPicPr>
            <a:picLocks noChangeAspect="1"/>
          </p:cNvPicPr>
          <p:nvPr/>
        </p:nvPicPr>
        <p:blipFill>
          <a:blip r:embed="rId2"/>
          <a:srcRect l="7561" t="5180" r="6156" b="5583"/>
          <a:stretch>
            <a:fillRect/>
          </a:stretch>
        </p:blipFill>
        <p:spPr>
          <a:xfrm>
            <a:off x="2254522" y="2805961"/>
            <a:ext cx="4435662" cy="2520000"/>
          </a:xfrm>
          <a:prstGeom prst="rect">
            <a:avLst/>
          </a:prstGeom>
        </p:spPr>
      </p:pic>
      <p:sp>
        <p:nvSpPr>
          <p:cNvPr id="6" name="TextBox 5">
            <a:extLst>
              <a:ext uri="{FF2B5EF4-FFF2-40B4-BE49-F238E27FC236}">
                <a16:creationId xmlns:a16="http://schemas.microsoft.com/office/drawing/2014/main" id="{5709D62E-B2D1-3989-3956-4AE07623A8DA}"/>
              </a:ext>
            </a:extLst>
          </p:cNvPr>
          <p:cNvSpPr txBox="1"/>
          <p:nvPr/>
        </p:nvSpPr>
        <p:spPr>
          <a:xfrm>
            <a:off x="2047461" y="5460140"/>
            <a:ext cx="811033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10.1  </a:t>
            </a:r>
            <a:r>
              <a:rPr lang="en-US" sz="2400" dirty="0">
                <a:latin typeface="Times New Roman" panose="02020603050405020304" pitchFamily="18" charset="0"/>
                <a:cs typeface="Times New Roman" panose="02020603050405020304" pitchFamily="18" charset="0"/>
              </a:rPr>
              <a:t>A  reactor with energy flows (open system)</a:t>
            </a:r>
          </a:p>
        </p:txBody>
      </p:sp>
    </p:spTree>
    <p:extLst>
      <p:ext uri="{BB962C8B-B14F-4D97-AF65-F5344CB8AC3E}">
        <p14:creationId xmlns:p14="http://schemas.microsoft.com/office/powerpoint/2010/main" val="3121754117"/>
      </p:ext>
    </p:extLst>
  </p:cSld>
  <p:clrMapOvr>
    <a:masterClrMapping/>
  </p:clrMapOvr>
  <mc:AlternateContent xmlns:mc="http://schemas.openxmlformats.org/markup-compatibility/2006" xmlns:p14="http://schemas.microsoft.com/office/powerpoint/2010/main">
    <mc:Choice Requires="p14">
      <p:transition spd="slow" p14:dur="2000" advTm="97961"/>
    </mc:Choice>
    <mc:Fallback xmlns="">
      <p:transition spd="slow" advTm="979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DC744-7798-3890-6A3F-FD34601C7C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69D943-3056-2B91-0835-BA90CDD1073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C809724-04F3-268C-05C8-50A32B3956BB}"/>
              </a:ext>
            </a:extLst>
          </p:cNvPr>
          <p:cNvSpPr>
            <a:spLocks noGrp="1"/>
          </p:cNvSpPr>
          <p:nvPr>
            <p:ph idx="1"/>
          </p:nvPr>
        </p:nvSpPr>
        <p:spPr>
          <a:xfrm>
            <a:off x="278296" y="950601"/>
            <a:ext cx="11728173"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If a chemical reaction takes place in a reactor and the reaction liberates heat (thermal energy), the cooling fluid will remove the heat so that the reactor will operate at a desired temperature.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Chemical reactions usually have a dominant effect on energy balance for a reactive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energy balances with chemical reaction, it is required to identify the type of chemical reactions, type of energy forms, the characteristics reactants and possible products</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568-571)</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518A6B65-2CF5-5409-AF0D-D88106B1BF4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F85571E-0D35-98EF-9F5A-AA991896281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C604834-EF2E-2353-C406-61A5CC76A64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88187221"/>
      </p:ext>
    </p:extLst>
  </p:cSld>
  <p:clrMapOvr>
    <a:masterClrMapping/>
  </p:clrMapOvr>
  <mc:AlternateContent xmlns:mc="http://schemas.openxmlformats.org/markup-compatibility/2006" xmlns:p14="http://schemas.microsoft.com/office/powerpoint/2010/main">
    <mc:Choice Requires="p14">
      <p:transition spd="slow" p14:dur="2000" advTm="56537"/>
    </mc:Choice>
    <mc:Fallback xmlns="">
      <p:transition spd="slow" advTm="5653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B5A11-DD41-B711-EA7A-9DCDEF15AE0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48685C-0E5E-0289-6750-220C070DFD49}"/>
              </a:ext>
            </a:extLst>
          </p:cNvPr>
          <p:cNvSpPr>
            <a:spLocks noGrp="1"/>
          </p:cNvSpPr>
          <p:nvPr>
            <p:ph idx="1"/>
          </p:nvPr>
        </p:nvSpPr>
        <p:spPr>
          <a:xfrm>
            <a:off x="278297" y="858491"/>
            <a:ext cx="11708294"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For open systems, energy balance problem-solving techniques may have several procedures </a:t>
            </a:r>
            <a:r>
              <a:rPr lang="en-US" sz="2400" b="1" dirty="0">
                <a:solidFill>
                  <a:srgbClr val="7030A0"/>
                </a:solidFill>
                <a:latin typeface="Times New Roman" panose="02020603050405020304" pitchFamily="18" charset="0"/>
                <a:cs typeface="Times New Roman" panose="02020603050405020304" pitchFamily="18" charset="0"/>
              </a:rPr>
              <a:t>(Richard M. Felder, 2005, pg. 329-330)</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common problem-solving techniques for energy balances with chemical reaction are described as follows: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Read carefully the given problem and understand it.</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reactants and products involve in the chemical reaction, and the types of chemical reactions (endothermic reaction or exothermic reaction).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type of energy flows what enters and exits the system.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A50A35A-F446-1184-70C1-20911CAE3E6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30D2D1D-6902-6220-7355-2E618C9D878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48D435D-8F2D-2872-3A8A-53E1CDBBACA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072CF84-91A4-85F9-2212-697ACA4ADD6D}"/>
              </a:ext>
            </a:extLst>
          </p:cNvPr>
          <p:cNvSpPr>
            <a:spLocks noGrp="1"/>
          </p:cNvSpPr>
          <p:nvPr>
            <p:ph type="title"/>
          </p:nvPr>
        </p:nvSpPr>
        <p:spPr>
          <a:xfrm>
            <a:off x="357810" y="119959"/>
            <a:ext cx="11559207" cy="645354"/>
          </a:xfrm>
        </p:spPr>
        <p:txBody>
          <a:bodyPr>
            <a:noAutofit/>
          </a:bodyPr>
          <a:lstStyle/>
          <a:p>
            <a:pPr algn="just">
              <a:lnSpc>
                <a:spcPct val="150000"/>
              </a:lnSpc>
            </a:pPr>
            <a:r>
              <a:rPr lang="en-US" altLang="en-US" sz="3200" b="1" dirty="0">
                <a:solidFill>
                  <a:srgbClr val="7030A0"/>
                </a:solidFill>
                <a:latin typeface="Times New Roman" panose="02020603050405020304" pitchFamily="18" charset="0"/>
                <a:cs typeface="Times New Roman" panose="02020603050405020304" pitchFamily="18" charset="0"/>
              </a:rPr>
              <a:t>10.2. Problem-solving techniques for EBs with chemical reactions</a:t>
            </a:r>
          </a:p>
        </p:txBody>
      </p:sp>
    </p:spTree>
    <p:extLst>
      <p:ext uri="{BB962C8B-B14F-4D97-AF65-F5344CB8AC3E}">
        <p14:creationId xmlns:p14="http://schemas.microsoft.com/office/powerpoint/2010/main" val="11260407"/>
      </p:ext>
    </p:extLst>
  </p:cSld>
  <p:clrMapOvr>
    <a:masterClrMapping/>
  </p:clrMapOvr>
  <mc:AlternateContent xmlns:mc="http://schemas.openxmlformats.org/markup-compatibility/2006" xmlns:p14="http://schemas.microsoft.com/office/powerpoint/2010/main">
    <mc:Choice Requires="p14">
      <p:transition spd="slow" p14:dur="2000" advTm="98360"/>
    </mc:Choice>
    <mc:Fallback xmlns="">
      <p:transition spd="slow" advTm="9836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D6B14-076C-3329-2FBB-AB1594E503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5F0358-80BA-1045-AE23-82BAE836279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913F158-0967-298E-0DE7-20616FBF5594}"/>
              </a:ext>
            </a:extLst>
          </p:cNvPr>
          <p:cNvSpPr>
            <a:spLocks noGrp="1"/>
          </p:cNvSpPr>
          <p:nvPr>
            <p:ph idx="1"/>
          </p:nvPr>
        </p:nvSpPr>
        <p:spPr>
          <a:xfrm>
            <a:off x="606287" y="858491"/>
            <a:ext cx="11251096" cy="5065228"/>
          </a:xfrm>
        </p:spPr>
        <p:txBody>
          <a:bodyPr>
            <a:normAutofit lnSpcReduction="10000"/>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Draw the process flow diagram with appropriate flow directions, given values and symbols to represent flows.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system boundary  to determine energy balance on the process flow diagram.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unknows in the given problem, and count how many unknowns are there in the given problem.</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appropriate energy balance equations with chemical reaction.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Write balanced chemical reaction equation.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Check units’ consistency, and the numbers of degree of freedom.</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D6C7255-20BA-0CBE-C63D-EBC40D9BFE3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8CF9DC6-D925-AB67-D63D-30320E7C8EA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B266263-15E0-2FCA-2554-0AEB39EBF14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95920895"/>
      </p:ext>
    </p:extLst>
  </p:cSld>
  <p:clrMapOvr>
    <a:masterClrMapping/>
  </p:clrMapOvr>
  <mc:AlternateContent xmlns:mc="http://schemas.openxmlformats.org/markup-compatibility/2006" xmlns:p14="http://schemas.microsoft.com/office/powerpoint/2010/main">
    <mc:Choice Requires="p14">
      <p:transition spd="slow" p14:dur="2000" advTm="89869"/>
    </mc:Choice>
    <mc:Fallback xmlns="">
      <p:transition spd="slow" advTm="8986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4513D-F1A5-9755-A0F1-972CE84223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7F6566-7CAE-BAC2-424D-A938E1A7939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2D662BD-D0EE-EF07-F528-DAB3929AADC8}"/>
              </a:ext>
            </a:extLst>
          </p:cNvPr>
          <p:cNvSpPr>
            <a:spLocks noGrp="1"/>
          </p:cNvSpPr>
          <p:nvPr>
            <p:ph idx="1"/>
          </p:nvPr>
        </p:nvSpPr>
        <p:spPr>
          <a:xfrm>
            <a:off x="278297" y="858491"/>
            <a:ext cx="11638720" cy="5065228"/>
          </a:xfrm>
        </p:spPr>
        <p:txBody>
          <a:bodyPr>
            <a:normAutofit/>
          </a:bodyPr>
          <a:lstStyle/>
          <a:p>
            <a:pPr algn="just">
              <a:lnSpc>
                <a:spcPct val="16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Collect relevant additional tabulated data of specific heat capacity, specific standard heat of reaction, and specific enthalpy.</a:t>
            </a:r>
          </a:p>
          <a:p>
            <a:pPr algn="just">
              <a:lnSpc>
                <a:spcPct val="16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State assumptions to simplify the problem-solving procedures by eliminating less effect energy forms from energy balance equations.</a:t>
            </a:r>
          </a:p>
          <a:p>
            <a:pPr algn="just">
              <a:lnSpc>
                <a:spcPct val="16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Perform energy balance calculations using the identified appropriate energy balance equations to find the unknowns.</a:t>
            </a:r>
            <a:endParaRPr lang="en-US" sz="2400" b="1" dirty="0">
              <a:solidFill>
                <a:srgbClr val="7030A0"/>
              </a:solidFill>
              <a:latin typeface="Times New Roman" panose="02020603050405020304" pitchFamily="18" charset="0"/>
              <a:cs typeface="Times New Roman" panose="02020603050405020304" pitchFamily="18" charset="0"/>
            </a:endParaRPr>
          </a:p>
          <a:p>
            <a:pPr algn="just">
              <a:lnSpc>
                <a:spcPct val="16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Analyze the results and write the conclusion based on the results analysis.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B59D021-0331-C55A-439A-247FB1AB405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D03CA0D-2721-D714-D1FD-74E039C87E8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548B8D-2911-2569-3730-66229894902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65700245"/>
      </p:ext>
    </p:extLst>
  </p:cSld>
  <p:clrMapOvr>
    <a:masterClrMapping/>
  </p:clrMapOvr>
  <mc:AlternateContent xmlns:mc="http://schemas.openxmlformats.org/markup-compatibility/2006" xmlns:p14="http://schemas.microsoft.com/office/powerpoint/2010/main">
    <mc:Choice Requires="p14">
      <p:transition spd="slow" p14:dur="2000" advTm="63221"/>
    </mc:Choice>
    <mc:Fallback xmlns="">
      <p:transition spd="slow" advTm="6322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B457F-0FA6-DD65-DDAE-08D51D44BC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1CC3A0-D138-D742-FB25-52E61856CBF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10.1</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0732559-CFFE-2B01-13BE-E4C11B39E9C1}"/>
                  </a:ext>
                </a:extLst>
              </p:cNvPr>
              <p:cNvSpPr>
                <a:spLocks noGrp="1"/>
              </p:cNvSpPr>
              <p:nvPr>
                <p:ph idx="1"/>
              </p:nvPr>
            </p:nvSpPr>
            <p:spPr>
              <a:xfrm>
                <a:off x="278297" y="858491"/>
                <a:ext cx="11757990" cy="5065228"/>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The standard heat of the combustion reaction of n-butane vapor is given by:</a:t>
                </a:r>
              </a:p>
              <a:p>
                <a:pPr marL="0" indent="0" algn="just">
                  <a:lnSpc>
                    <a:spcPct val="100000"/>
                  </a:lnSpc>
                  <a:buNone/>
                </a:pPr>
                <a14:m>
                  <m:oMath xmlns:m="http://schemas.openxmlformats.org/officeDocument/2006/math">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C</m:t>
                        </m:r>
                      </m:e>
                      <m:sub>
                        <m:r>
                          <a:rPr lang="en-US" sz="2400" b="0" i="0" smtClean="0">
                            <a:solidFill>
                              <a:schemeClr val="tx1"/>
                            </a:solidFill>
                            <a:latin typeface="Cambria Math" panose="02040503050406030204" pitchFamily="18" charset="0"/>
                            <a:cs typeface="Times New Roman" panose="02020603050405020304" pitchFamily="18" charset="0"/>
                          </a:rPr>
                          <m:t>4</m:t>
                        </m:r>
                      </m:sub>
                    </m:sSub>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H</m:t>
                        </m:r>
                      </m:e>
                      <m:sub>
                        <m:r>
                          <a:rPr lang="en-US" sz="2400" b="0" i="0" smtClean="0">
                            <a:solidFill>
                              <a:schemeClr val="tx1"/>
                            </a:solidFill>
                            <a:latin typeface="Cambria Math" panose="02040503050406030204" pitchFamily="18" charset="0"/>
                            <a:cs typeface="Times New Roman" panose="02020603050405020304" pitchFamily="18" charset="0"/>
                          </a:rPr>
                          <m:t>10</m:t>
                        </m:r>
                      </m:sub>
                    </m:sSub>
                    <m:d>
                      <m:dPr>
                        <m:ctrlPr>
                          <a:rPr lang="en-US" sz="2400" b="0" i="1" smtClean="0">
                            <a:solidFill>
                              <a:schemeClr val="tx1"/>
                            </a:solidFill>
                            <a:latin typeface="Cambria Math" panose="02040503050406030204" pitchFamily="18" charset="0"/>
                            <a:cs typeface="Times New Roman" panose="02020603050405020304" pitchFamily="18" charset="0"/>
                          </a:rPr>
                        </m:ctrlPr>
                      </m:dPr>
                      <m:e>
                        <m:r>
                          <m:rPr>
                            <m:sty m:val="p"/>
                          </m:rPr>
                          <a:rPr lang="en-US" sz="2400" b="0" i="0" smtClean="0">
                            <a:solidFill>
                              <a:schemeClr val="tx1"/>
                            </a:solidFill>
                            <a:latin typeface="Cambria Math" panose="02040503050406030204" pitchFamily="18" charset="0"/>
                            <a:cs typeface="Times New Roman" panose="02020603050405020304" pitchFamily="18" charset="0"/>
                          </a:rPr>
                          <m:t>g</m:t>
                        </m:r>
                      </m:e>
                    </m:d>
                    <m:r>
                      <a:rPr lang="en-US" sz="2400" b="0" i="0" smtClean="0">
                        <a:solidFill>
                          <a:schemeClr val="tx1"/>
                        </a:solidFill>
                        <a:latin typeface="Cambria Math" panose="02040503050406030204" pitchFamily="18" charset="0"/>
                        <a:cs typeface="Times New Roman" panose="02020603050405020304" pitchFamily="18" charset="0"/>
                      </a:rPr>
                      <m:t>+</m:t>
                    </m:r>
                    <m:f>
                      <m:fPr>
                        <m:ctrlPr>
                          <a:rPr lang="en-US" sz="2400" b="0" i="1" smtClean="0">
                            <a:solidFill>
                              <a:schemeClr val="tx1"/>
                            </a:solidFill>
                            <a:latin typeface="Cambria Math" panose="02040503050406030204" pitchFamily="18" charset="0"/>
                            <a:cs typeface="Times New Roman" panose="02020603050405020304" pitchFamily="18" charset="0"/>
                          </a:rPr>
                        </m:ctrlPr>
                      </m:fPr>
                      <m:num>
                        <m:r>
                          <a:rPr lang="en-US" sz="2400" b="0" i="0" smtClean="0">
                            <a:solidFill>
                              <a:schemeClr val="tx1"/>
                            </a:solidFill>
                            <a:latin typeface="Cambria Math" panose="02040503050406030204" pitchFamily="18" charset="0"/>
                            <a:cs typeface="Times New Roman" panose="02020603050405020304" pitchFamily="18" charset="0"/>
                          </a:rPr>
                          <m:t>13</m:t>
                        </m:r>
                      </m:num>
                      <m:den>
                        <m:r>
                          <a:rPr lang="en-US" sz="2400" b="0" i="0" smtClean="0">
                            <a:solidFill>
                              <a:schemeClr val="tx1"/>
                            </a:solidFill>
                            <a:latin typeface="Cambria Math" panose="02040503050406030204" pitchFamily="18" charset="0"/>
                            <a:cs typeface="Times New Roman" panose="02020603050405020304" pitchFamily="18" charset="0"/>
                          </a:rPr>
                          <m:t>2</m:t>
                        </m:r>
                      </m:den>
                    </m:f>
                    <m:sSub>
                      <m:sSubPr>
                        <m:ctrlPr>
                          <a:rPr lang="en-US" sz="2400" b="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O</m:t>
                        </m:r>
                      </m:e>
                      <m:sub>
                        <m:r>
                          <a:rPr lang="en-US" sz="2400" b="0" i="0" smtClean="0">
                            <a:solidFill>
                              <a:schemeClr val="tx1"/>
                            </a:solidFill>
                            <a:latin typeface="Cambria Math" panose="02040503050406030204" pitchFamily="18" charset="0"/>
                            <a:cs typeface="Times New Roman" panose="02020603050405020304" pitchFamily="18" charset="0"/>
                          </a:rPr>
                          <m:t>2</m:t>
                        </m:r>
                      </m:sub>
                    </m:sSub>
                    <m:r>
                      <a:rPr lang="en-US" sz="2400" b="0" i="0" smtClean="0">
                        <a:solidFill>
                          <a:schemeClr val="tx1"/>
                        </a:solidFill>
                        <a:latin typeface="Cambria Math" panose="02040503050406030204" pitchFamily="18" charset="0"/>
                        <a:cs typeface="Times New Roman" panose="02020603050405020304" pitchFamily="18" charset="0"/>
                      </a:rPr>
                      <m:t>(</m:t>
                    </m:r>
                    <m:r>
                      <m:rPr>
                        <m:sty m:val="p"/>
                      </m:rPr>
                      <a:rPr lang="en-US" sz="2400" b="0" i="0" smtClean="0">
                        <a:solidFill>
                          <a:schemeClr val="tx1"/>
                        </a:solidFill>
                        <a:latin typeface="Cambria Math" panose="02040503050406030204" pitchFamily="18" charset="0"/>
                        <a:cs typeface="Times New Roman" panose="02020603050405020304" pitchFamily="18" charset="0"/>
                      </a:rPr>
                      <m:t>g</m:t>
                    </m:r>
                    <m:r>
                      <a:rPr lang="en-US" sz="2400" b="0" i="0" smtClean="0">
                        <a:solidFill>
                          <a:schemeClr val="tx1"/>
                        </a:solidFill>
                        <a:latin typeface="Cambria Math" panose="02040503050406030204" pitchFamily="18" charset="0"/>
                        <a:cs typeface="Times New Roman" panose="02020603050405020304" pitchFamily="18" charset="0"/>
                      </a:rPr>
                      <m:t>)→</m:t>
                    </m:r>
                  </m:oMath>
                </a14:m>
                <a:r>
                  <a:rPr lang="en-US" sz="2400" dirty="0">
                    <a:solidFill>
                      <a:schemeClr val="tx1"/>
                    </a:solidFill>
                    <a:cs typeface="Times New Roman" panose="02020603050405020304" pitchFamily="18" charset="0"/>
                  </a:rPr>
                  <a:t> </a:t>
                </a:r>
                <a14:m>
                  <m:oMath xmlns:m="http://schemas.openxmlformats.org/officeDocument/2006/math">
                    <m:r>
                      <a:rPr lang="en-US" sz="2400" b="0" i="0" smtClean="0">
                        <a:solidFill>
                          <a:schemeClr val="tx1"/>
                        </a:solidFill>
                        <a:latin typeface="Cambria Math" panose="02040503050406030204" pitchFamily="18" charset="0"/>
                        <a:cs typeface="Times New Roman" panose="02020603050405020304" pitchFamily="18" charset="0"/>
                      </a:rPr>
                      <m:t>4</m:t>
                    </m:r>
                    <m:r>
                      <m:rPr>
                        <m:sty m:val="p"/>
                      </m:rPr>
                      <a:rPr lang="en-US" sz="2400" b="0" i="0" smtClean="0">
                        <a:solidFill>
                          <a:schemeClr val="tx1"/>
                        </a:solidFill>
                        <a:latin typeface="Cambria Math" panose="02040503050406030204" pitchFamily="18" charset="0"/>
                        <a:cs typeface="Times New Roman" panose="02020603050405020304" pitchFamily="18" charset="0"/>
                      </a:rPr>
                      <m:t>C</m:t>
                    </m:r>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O</m:t>
                        </m:r>
                      </m:e>
                      <m:sub>
                        <m:r>
                          <a:rPr lang="en-US" sz="2400" i="0">
                            <a:solidFill>
                              <a:schemeClr val="tx1"/>
                            </a:solidFill>
                            <a:latin typeface="Cambria Math" panose="02040503050406030204" pitchFamily="18" charset="0"/>
                            <a:cs typeface="Times New Roman" panose="02020603050405020304" pitchFamily="18" charset="0"/>
                          </a:rPr>
                          <m:t>2</m:t>
                        </m:r>
                      </m:sub>
                    </m:sSub>
                    <m:d>
                      <m:dPr>
                        <m:ctrlPr>
                          <a:rPr lang="en-US" sz="2400" i="1">
                            <a:solidFill>
                              <a:schemeClr val="tx1"/>
                            </a:solidFill>
                            <a:latin typeface="Cambria Math" panose="02040503050406030204" pitchFamily="18" charset="0"/>
                            <a:cs typeface="Times New Roman" panose="02020603050405020304" pitchFamily="18" charset="0"/>
                          </a:rPr>
                        </m:ctrlPr>
                      </m:dPr>
                      <m:e>
                        <m:r>
                          <m:rPr>
                            <m:sty m:val="p"/>
                          </m:rPr>
                          <a:rPr lang="en-US" sz="2400" i="0">
                            <a:solidFill>
                              <a:schemeClr val="tx1"/>
                            </a:solidFill>
                            <a:latin typeface="Cambria Math" panose="02040503050406030204" pitchFamily="18" charset="0"/>
                            <a:cs typeface="Times New Roman" panose="02020603050405020304" pitchFamily="18" charset="0"/>
                          </a:rPr>
                          <m:t>g</m:t>
                        </m:r>
                      </m:e>
                    </m:d>
                    <m:r>
                      <a:rPr lang="en-US" sz="2400" b="0" i="0" smtClean="0">
                        <a:solidFill>
                          <a:schemeClr val="tx1"/>
                        </a:solidFill>
                        <a:latin typeface="Cambria Math" panose="02040503050406030204" pitchFamily="18" charset="0"/>
                        <a:cs typeface="Times New Roman" panose="02020603050405020304" pitchFamily="18" charset="0"/>
                      </a:rPr>
                      <m:t>+5</m:t>
                    </m:r>
                    <m:sSub>
                      <m:sSubPr>
                        <m:ctrlPr>
                          <a:rPr lang="en-US" sz="2400" b="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H</m:t>
                        </m:r>
                      </m:e>
                      <m:sub>
                        <m:r>
                          <a:rPr lang="en-US" sz="2400" b="0" i="0" smtClean="0">
                            <a:solidFill>
                              <a:schemeClr val="tx1"/>
                            </a:solidFill>
                            <a:latin typeface="Cambria Math" panose="02040503050406030204" pitchFamily="18" charset="0"/>
                            <a:cs typeface="Times New Roman" panose="02020603050405020304" pitchFamily="18" charset="0"/>
                          </a:rPr>
                          <m:t>2</m:t>
                        </m:r>
                      </m:sub>
                    </m:sSub>
                    <m:r>
                      <m:rPr>
                        <m:sty m:val="p"/>
                      </m:rPr>
                      <a:rPr lang="en-US" sz="2400" b="0" i="0" smtClean="0">
                        <a:solidFill>
                          <a:schemeClr val="tx1"/>
                        </a:solidFill>
                        <a:latin typeface="Cambria Math" panose="02040503050406030204" pitchFamily="18" charset="0"/>
                        <a:cs typeface="Times New Roman" panose="02020603050405020304" pitchFamily="18" charset="0"/>
                      </a:rPr>
                      <m:t>O</m:t>
                    </m:r>
                    <m:r>
                      <a:rPr lang="en-US" sz="2400" b="0" i="0" smtClean="0">
                        <a:solidFill>
                          <a:schemeClr val="tx1"/>
                        </a:solidFill>
                        <a:latin typeface="Cambria Math" panose="02040503050406030204" pitchFamily="18" charset="0"/>
                        <a:cs typeface="Times New Roman" panose="02020603050405020304" pitchFamily="18" charset="0"/>
                      </a:rPr>
                      <m:t>(</m:t>
                    </m:r>
                    <m:r>
                      <m:rPr>
                        <m:sty m:val="p"/>
                      </m:rPr>
                      <a:rPr lang="en-US" sz="2400" b="0" i="0" smtClean="0">
                        <a:solidFill>
                          <a:schemeClr val="tx1"/>
                        </a:solidFill>
                        <a:latin typeface="Cambria Math" panose="02040503050406030204" pitchFamily="18" charset="0"/>
                        <a:cs typeface="Times New Roman" panose="02020603050405020304" pitchFamily="18" charset="0"/>
                      </a:rPr>
                      <m:t>v</m:t>
                    </m:r>
                    <m:r>
                      <a:rPr lang="en-US" sz="2400" b="0" i="0" smtClean="0">
                        <a:solidFill>
                          <a:schemeClr val="tx1"/>
                        </a:solidFill>
                        <a:latin typeface="Cambria Math" panose="02040503050406030204" pitchFamily="18" charset="0"/>
                        <a:cs typeface="Times New Roman" panose="02020603050405020304" pitchFamily="18" charset="0"/>
                      </a:rPr>
                      <m:t>)</m:t>
                    </m:r>
                  </m:oMath>
                </a14:m>
                <a:r>
                  <a:rPr lang="en-US" sz="2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dirty="0" smtClean="0">
                            <a:solidFill>
                              <a:srgbClr val="7030A0"/>
                            </a:solidFill>
                            <a:latin typeface="Cambria Math" panose="02040503050406030204" pitchFamily="18" charset="0"/>
                            <a:cs typeface="Times New Roman" panose="02020603050405020304" pitchFamily="18" charset="0"/>
                          </a:rPr>
                        </m:ctrlPr>
                      </m:sSubPr>
                      <m:e>
                        <m:sSup>
                          <m:sSupPr>
                            <m:ctrlPr>
                              <a:rPr lang="en-US" sz="2400" b="1" i="1" dirty="0" smtClean="0">
                                <a:solidFill>
                                  <a:srgbClr val="7030A0"/>
                                </a:solidFill>
                                <a:latin typeface="Cambria Math" panose="02040503050406030204" pitchFamily="18" charset="0"/>
                                <a:cs typeface="Times New Roman" panose="02020603050405020304" pitchFamily="18" charset="0"/>
                              </a:rPr>
                            </m:ctrlPr>
                          </m:sSupPr>
                          <m:e>
                            <m:r>
                              <a:rPr lang="en-US" sz="2400" b="1" i="0"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0"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𝐇</m:t>
                            </m:r>
                          </m:e>
                          <m:sup>
                            <m:r>
                              <a:rPr lang="en-US" sz="2400" b="1" i="0" dirty="0" smtClean="0">
                                <a:solidFill>
                                  <a:srgbClr val="7030A0"/>
                                </a:solidFill>
                                <a:latin typeface="Cambria Math" panose="02040503050406030204" pitchFamily="18" charset="0"/>
                                <a:cs typeface="Times New Roman" panose="02020603050405020304" pitchFamily="18" charset="0"/>
                              </a:rPr>
                              <m:t>𝐨</m:t>
                            </m:r>
                          </m:sup>
                        </m:sSup>
                      </m:e>
                      <m:sub>
                        <m:r>
                          <a:rPr lang="en-US" sz="2400" b="1" i="0" dirty="0" smtClean="0">
                            <a:solidFill>
                              <a:srgbClr val="7030A0"/>
                            </a:solidFill>
                            <a:latin typeface="Cambria Math" panose="02040503050406030204" pitchFamily="18" charset="0"/>
                            <a:cs typeface="Times New Roman" panose="02020603050405020304" pitchFamily="18" charset="0"/>
                          </a:rPr>
                          <m:t>𝐑𝐱</m:t>
                        </m:r>
                      </m:sub>
                    </m:sSub>
                    <m:r>
                      <a:rPr lang="en-US" sz="2400" b="1" i="0" dirty="0" smtClean="0">
                        <a:solidFill>
                          <a:srgbClr val="7030A0"/>
                        </a:solidFill>
                        <a:latin typeface="Cambria Math" panose="02040503050406030204" pitchFamily="18" charset="0"/>
                        <a:cs typeface="Times New Roman" panose="02020603050405020304" pitchFamily="18" charset="0"/>
                      </a:rPr>
                      <m:t>=−</m:t>
                    </m:r>
                    <m:r>
                      <a:rPr lang="en-US" sz="2400" b="1" i="0" dirty="0" smtClean="0">
                        <a:solidFill>
                          <a:srgbClr val="7030A0"/>
                        </a:solidFill>
                        <a:latin typeface="Cambria Math" panose="02040503050406030204" pitchFamily="18" charset="0"/>
                        <a:cs typeface="Times New Roman" panose="02020603050405020304" pitchFamily="18" charset="0"/>
                      </a:rPr>
                      <m:t>𝟐</m:t>
                    </m:r>
                    <m:r>
                      <a:rPr lang="en-US" sz="2400" b="1" i="0" dirty="0" smtClean="0">
                        <a:solidFill>
                          <a:srgbClr val="7030A0"/>
                        </a:solidFill>
                        <a:latin typeface="Cambria Math" panose="02040503050406030204" pitchFamily="18" charset="0"/>
                        <a:cs typeface="Times New Roman" panose="02020603050405020304" pitchFamily="18" charset="0"/>
                      </a:rPr>
                      <m:t>, </m:t>
                    </m:r>
                    <m:r>
                      <a:rPr lang="en-US" sz="2400" b="1" i="0" dirty="0" smtClean="0">
                        <a:solidFill>
                          <a:srgbClr val="7030A0"/>
                        </a:solidFill>
                        <a:latin typeface="Cambria Math" panose="02040503050406030204" pitchFamily="18" charset="0"/>
                        <a:cs typeface="Times New Roman" panose="02020603050405020304" pitchFamily="18" charset="0"/>
                      </a:rPr>
                      <m:t>𝟖𝟕𝟖</m:t>
                    </m:r>
                  </m:oMath>
                </a14:m>
                <a:r>
                  <a:rPr lang="en-US" sz="2400" b="1" dirty="0">
                    <a:solidFill>
                      <a:srgbClr val="7030A0"/>
                    </a:solidFill>
                    <a:latin typeface="Times New Roman" panose="02020603050405020304" pitchFamily="18" charset="0"/>
                    <a:cs typeface="Times New Roman" panose="02020603050405020304" pitchFamily="18" charset="0"/>
                  </a:rPr>
                  <a:t> kJ/mol      </a:t>
                </a:r>
                <a:r>
                  <a:rPr lang="en-US" sz="2400" dirty="0">
                    <a:latin typeface="Times New Roman" panose="02020603050405020304" pitchFamily="18" charset="0"/>
                    <a:cs typeface="Times New Roman" panose="02020603050405020304" pitchFamily="18" charset="0"/>
                  </a:rPr>
                  <a:t>(10.3)     </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If 2, 400 mol/s of CO</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is produced and the reactants and products are all at 25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 C, calculate the rate of enthalpy change, (kJ/s).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2. </a:t>
                </a:r>
                <a:r>
                  <a:rPr lang="en-US" sz="2400" dirty="0">
                    <a:solidFill>
                      <a:srgbClr val="7030A0"/>
                    </a:solidFill>
                    <a:latin typeface="Times New Roman" panose="02020603050405020304" pitchFamily="18" charset="0"/>
                    <a:cs typeface="Times New Roman" panose="02020603050405020304" pitchFamily="18" charset="0"/>
                  </a:rPr>
                  <a:t>The standard heat of the combustion reaction of n-butane vapor is expressed by:</a:t>
                </a:r>
              </a:p>
              <a:p>
                <a:pPr marL="0" indent="0" algn="just">
                  <a:lnSpc>
                    <a:spcPct val="150000"/>
                  </a:lnSpc>
                  <a:buNone/>
                </a:pPr>
                <a14:m>
                  <m:oMath xmlns:m="http://schemas.openxmlformats.org/officeDocument/2006/math">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a:rPr lang="en-US" sz="2400" b="0" i="0" smtClean="0">
                            <a:solidFill>
                              <a:schemeClr val="tx1"/>
                            </a:solidFill>
                            <a:latin typeface="Cambria Math" panose="02040503050406030204" pitchFamily="18" charset="0"/>
                            <a:cs typeface="Times New Roman" panose="02020603050405020304" pitchFamily="18" charset="0"/>
                          </a:rPr>
                          <m:t>2</m:t>
                        </m:r>
                        <m:r>
                          <m:rPr>
                            <m:sty m:val="p"/>
                          </m:rPr>
                          <a:rPr lang="en-US" sz="2400" i="0">
                            <a:solidFill>
                              <a:schemeClr val="tx1"/>
                            </a:solidFill>
                            <a:latin typeface="Cambria Math" panose="02040503050406030204" pitchFamily="18" charset="0"/>
                            <a:cs typeface="Times New Roman" panose="02020603050405020304" pitchFamily="18" charset="0"/>
                          </a:rPr>
                          <m:t>C</m:t>
                        </m:r>
                      </m:e>
                      <m:sub>
                        <m:r>
                          <a:rPr lang="en-US" sz="2400" i="0">
                            <a:solidFill>
                              <a:schemeClr val="tx1"/>
                            </a:solidFill>
                            <a:latin typeface="Cambria Math" panose="02040503050406030204" pitchFamily="18" charset="0"/>
                            <a:cs typeface="Times New Roman" panose="02020603050405020304" pitchFamily="18" charset="0"/>
                          </a:rPr>
                          <m:t>4</m:t>
                        </m:r>
                      </m:sub>
                    </m:sSub>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H</m:t>
                        </m:r>
                      </m:e>
                      <m:sub>
                        <m:r>
                          <a:rPr lang="en-US" sz="2400" i="0">
                            <a:solidFill>
                              <a:schemeClr val="tx1"/>
                            </a:solidFill>
                            <a:latin typeface="Cambria Math" panose="02040503050406030204" pitchFamily="18" charset="0"/>
                            <a:cs typeface="Times New Roman" panose="02020603050405020304" pitchFamily="18" charset="0"/>
                          </a:rPr>
                          <m:t>10</m:t>
                        </m:r>
                      </m:sub>
                    </m:sSub>
                    <m:d>
                      <m:dPr>
                        <m:ctrlPr>
                          <a:rPr lang="en-US" sz="2400" i="1">
                            <a:solidFill>
                              <a:schemeClr val="tx1"/>
                            </a:solidFill>
                            <a:latin typeface="Cambria Math" panose="02040503050406030204" pitchFamily="18" charset="0"/>
                            <a:cs typeface="Times New Roman" panose="02020603050405020304" pitchFamily="18" charset="0"/>
                          </a:rPr>
                        </m:ctrlPr>
                      </m:dPr>
                      <m:e>
                        <m:r>
                          <m:rPr>
                            <m:sty m:val="p"/>
                          </m:rPr>
                          <a:rPr lang="en-US" sz="2400" i="0">
                            <a:solidFill>
                              <a:schemeClr val="tx1"/>
                            </a:solidFill>
                            <a:latin typeface="Cambria Math" panose="02040503050406030204" pitchFamily="18" charset="0"/>
                            <a:cs typeface="Times New Roman" panose="02020603050405020304" pitchFamily="18" charset="0"/>
                          </a:rPr>
                          <m:t>g</m:t>
                        </m:r>
                      </m:e>
                    </m:d>
                    <m:r>
                      <a:rPr lang="en-US" sz="2400" i="0">
                        <a:solidFill>
                          <a:schemeClr val="tx1"/>
                        </a:solidFill>
                        <a:latin typeface="Cambria Math" panose="02040503050406030204" pitchFamily="18" charset="0"/>
                        <a:cs typeface="Times New Roman" panose="02020603050405020304" pitchFamily="18" charset="0"/>
                      </a:rPr>
                      <m:t>+</m:t>
                    </m:r>
                    <m:r>
                      <a:rPr lang="en-US" sz="2400" b="0" i="0" smtClean="0">
                        <a:solidFill>
                          <a:schemeClr val="tx1"/>
                        </a:solidFill>
                        <a:latin typeface="Cambria Math" panose="02040503050406030204" pitchFamily="18" charset="0"/>
                        <a:cs typeface="Times New Roman" panose="02020603050405020304" pitchFamily="18" charset="0"/>
                      </a:rPr>
                      <m:t>13</m:t>
                    </m:r>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O</m:t>
                        </m:r>
                      </m:e>
                      <m:sub>
                        <m:r>
                          <a:rPr lang="en-US" sz="2400" i="0">
                            <a:solidFill>
                              <a:schemeClr val="tx1"/>
                            </a:solidFill>
                            <a:latin typeface="Cambria Math" panose="02040503050406030204" pitchFamily="18" charset="0"/>
                            <a:cs typeface="Times New Roman" panose="02020603050405020304" pitchFamily="18" charset="0"/>
                          </a:rPr>
                          <m:t>2</m:t>
                        </m:r>
                      </m:sub>
                    </m:sSub>
                    <m:r>
                      <a:rPr lang="en-US" sz="2400" i="0">
                        <a:solidFill>
                          <a:schemeClr val="tx1"/>
                        </a:solidFill>
                        <a:latin typeface="Cambria Math" panose="02040503050406030204" pitchFamily="18" charset="0"/>
                        <a:cs typeface="Times New Roman" panose="02020603050405020304" pitchFamily="18" charset="0"/>
                      </a:rPr>
                      <m:t>(</m:t>
                    </m:r>
                    <m:r>
                      <m:rPr>
                        <m:sty m:val="p"/>
                      </m:rPr>
                      <a:rPr lang="en-US" sz="2400" i="0">
                        <a:solidFill>
                          <a:schemeClr val="tx1"/>
                        </a:solidFill>
                        <a:latin typeface="Cambria Math" panose="02040503050406030204" pitchFamily="18" charset="0"/>
                        <a:cs typeface="Times New Roman" panose="02020603050405020304" pitchFamily="18" charset="0"/>
                      </a:rPr>
                      <m:t>g</m:t>
                    </m:r>
                    <m:r>
                      <a:rPr lang="en-US" sz="2400" i="0">
                        <a:solidFill>
                          <a:schemeClr val="tx1"/>
                        </a:solidFill>
                        <a:latin typeface="Cambria Math" panose="02040503050406030204" pitchFamily="18" charset="0"/>
                        <a:cs typeface="Times New Roman" panose="02020603050405020304" pitchFamily="18" charset="0"/>
                      </a:rPr>
                      <m:t>)→</m:t>
                    </m:r>
                  </m:oMath>
                </a14:m>
                <a:r>
                  <a:rPr lang="en-US" sz="2400" dirty="0">
                    <a:solidFill>
                      <a:schemeClr val="tx1"/>
                    </a:solidFill>
                    <a:cs typeface="Times New Roman" panose="02020603050405020304" pitchFamily="18" charset="0"/>
                  </a:rPr>
                  <a:t> </a:t>
                </a:r>
                <a14:m>
                  <m:oMath xmlns:m="http://schemas.openxmlformats.org/officeDocument/2006/math">
                    <m:r>
                      <a:rPr lang="en-US" sz="2400" b="0" i="0" smtClean="0">
                        <a:solidFill>
                          <a:schemeClr val="tx1"/>
                        </a:solidFill>
                        <a:latin typeface="Cambria Math" panose="02040503050406030204" pitchFamily="18" charset="0"/>
                        <a:cs typeface="Times New Roman" panose="02020603050405020304" pitchFamily="18" charset="0"/>
                      </a:rPr>
                      <m:t>8</m:t>
                    </m:r>
                    <m:r>
                      <m:rPr>
                        <m:sty m:val="p"/>
                      </m:rPr>
                      <a:rPr lang="en-US" sz="2400" i="0">
                        <a:solidFill>
                          <a:schemeClr val="tx1"/>
                        </a:solidFill>
                        <a:latin typeface="Cambria Math" panose="02040503050406030204" pitchFamily="18" charset="0"/>
                        <a:cs typeface="Times New Roman" panose="02020603050405020304" pitchFamily="18" charset="0"/>
                      </a:rPr>
                      <m:t>C</m:t>
                    </m:r>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O</m:t>
                        </m:r>
                      </m:e>
                      <m:sub>
                        <m:r>
                          <a:rPr lang="en-US" sz="2400" i="0">
                            <a:solidFill>
                              <a:schemeClr val="tx1"/>
                            </a:solidFill>
                            <a:latin typeface="Cambria Math" panose="02040503050406030204" pitchFamily="18" charset="0"/>
                            <a:cs typeface="Times New Roman" panose="02020603050405020304" pitchFamily="18" charset="0"/>
                          </a:rPr>
                          <m:t>2</m:t>
                        </m:r>
                      </m:sub>
                    </m:sSub>
                    <m:d>
                      <m:dPr>
                        <m:ctrlPr>
                          <a:rPr lang="en-US" sz="2400" i="1">
                            <a:solidFill>
                              <a:schemeClr val="tx1"/>
                            </a:solidFill>
                            <a:latin typeface="Cambria Math" panose="02040503050406030204" pitchFamily="18" charset="0"/>
                            <a:cs typeface="Times New Roman" panose="02020603050405020304" pitchFamily="18" charset="0"/>
                          </a:rPr>
                        </m:ctrlPr>
                      </m:dPr>
                      <m:e>
                        <m:r>
                          <m:rPr>
                            <m:sty m:val="p"/>
                          </m:rPr>
                          <a:rPr lang="en-US" sz="2400" i="0">
                            <a:solidFill>
                              <a:schemeClr val="tx1"/>
                            </a:solidFill>
                            <a:latin typeface="Cambria Math" panose="02040503050406030204" pitchFamily="18" charset="0"/>
                            <a:cs typeface="Times New Roman" panose="02020603050405020304" pitchFamily="18" charset="0"/>
                          </a:rPr>
                          <m:t>g</m:t>
                        </m:r>
                      </m:e>
                    </m:d>
                    <m:r>
                      <a:rPr lang="en-US" sz="2400" i="0">
                        <a:solidFill>
                          <a:schemeClr val="tx1"/>
                        </a:solidFill>
                        <a:latin typeface="Cambria Math" panose="02040503050406030204" pitchFamily="18" charset="0"/>
                        <a:cs typeface="Times New Roman" panose="02020603050405020304" pitchFamily="18" charset="0"/>
                      </a:rPr>
                      <m:t>+</m:t>
                    </m:r>
                    <m:r>
                      <a:rPr lang="en-US" sz="2400" b="0" i="0" smtClean="0">
                        <a:solidFill>
                          <a:schemeClr val="tx1"/>
                        </a:solidFill>
                        <a:latin typeface="Cambria Math" panose="02040503050406030204" pitchFamily="18" charset="0"/>
                        <a:cs typeface="Times New Roman" panose="02020603050405020304" pitchFamily="18" charset="0"/>
                      </a:rPr>
                      <m:t>10</m:t>
                    </m:r>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H</m:t>
                        </m:r>
                      </m:e>
                      <m:sub>
                        <m:r>
                          <a:rPr lang="en-US" sz="2400" i="0">
                            <a:solidFill>
                              <a:schemeClr val="tx1"/>
                            </a:solidFill>
                            <a:latin typeface="Cambria Math" panose="02040503050406030204" pitchFamily="18" charset="0"/>
                            <a:cs typeface="Times New Roman" panose="02020603050405020304" pitchFamily="18" charset="0"/>
                          </a:rPr>
                          <m:t>2</m:t>
                        </m:r>
                      </m:sub>
                    </m:sSub>
                    <m:r>
                      <m:rPr>
                        <m:sty m:val="p"/>
                      </m:rPr>
                      <a:rPr lang="en-US" sz="2400" i="0">
                        <a:solidFill>
                          <a:schemeClr val="tx1"/>
                        </a:solidFill>
                        <a:latin typeface="Cambria Math" panose="02040503050406030204" pitchFamily="18" charset="0"/>
                        <a:cs typeface="Times New Roman" panose="02020603050405020304" pitchFamily="18" charset="0"/>
                      </a:rPr>
                      <m:t>O</m:t>
                    </m:r>
                    <m:r>
                      <a:rPr lang="en-US" sz="2400" i="0">
                        <a:solidFill>
                          <a:schemeClr val="tx1"/>
                        </a:solidFill>
                        <a:latin typeface="Cambria Math" panose="02040503050406030204" pitchFamily="18" charset="0"/>
                        <a:cs typeface="Times New Roman" panose="02020603050405020304" pitchFamily="18" charset="0"/>
                      </a:rPr>
                      <m:t>(</m:t>
                    </m:r>
                    <m:r>
                      <m:rPr>
                        <m:sty m:val="p"/>
                      </m:rPr>
                      <a:rPr lang="en-US" sz="2400" b="0" i="0" smtClean="0">
                        <a:solidFill>
                          <a:schemeClr val="tx1"/>
                        </a:solidFill>
                        <a:latin typeface="Cambria Math" panose="02040503050406030204" pitchFamily="18" charset="0"/>
                        <a:cs typeface="Times New Roman" panose="02020603050405020304" pitchFamily="18" charset="0"/>
                      </a:rPr>
                      <m:t>v</m:t>
                    </m:r>
                    <m:r>
                      <a:rPr lang="en-US" sz="2400" i="0">
                        <a:solidFill>
                          <a:schemeClr val="tx1"/>
                        </a:solidFill>
                        <a:latin typeface="Cambria Math" panose="02040503050406030204" pitchFamily="18" charset="0"/>
                        <a:cs typeface="Times New Roman" panose="02020603050405020304" pitchFamily="18" charset="0"/>
                      </a:rPr>
                      <m:t>)</m:t>
                    </m:r>
                  </m:oMath>
                </a14:m>
                <a:r>
                  <a:rPr lang="en-US" sz="2400" dirty="0">
                    <a:solidFill>
                      <a:schemeClr val="tx1"/>
                    </a:solidFill>
                    <a:latin typeface="Times New Roman" panose="02020603050405020304" pitchFamily="18" charset="0"/>
                    <a:cs typeface="Times New Roman" panose="02020603050405020304" pitchFamily="18" charset="0"/>
                  </a:rPr>
                  <a:t>                                           (10.4)</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If 2, 400 mol/s of CO</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is produced and the reactants and products are all at 25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 C, calculate the rate of enthalpy change, (kJ/s).</a:t>
                </a:r>
                <a:r>
                  <a:rPr lang="en-US" sz="2400" b="1" dirty="0">
                    <a:solidFill>
                      <a:srgbClr val="002060"/>
                    </a:solidFill>
                    <a:latin typeface="Times New Roman" panose="02020603050405020304" pitchFamily="18" charset="0"/>
                    <a:cs typeface="Times New Roman" panose="02020603050405020304" pitchFamily="18" charset="0"/>
                  </a:rPr>
                  <a:t> (Richard M. Felder, 2005, pg. 443-444)</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0732559-CFFE-2B01-13BE-E4C11B39E9C1}"/>
                  </a:ext>
                </a:extLst>
              </p:cNvPr>
              <p:cNvSpPr>
                <a:spLocks noGrp="1" noRot="1" noChangeAspect="1" noMove="1" noResize="1" noEditPoints="1" noAdjustHandles="1" noChangeArrowheads="1" noChangeShapeType="1" noTextEdit="1"/>
              </p:cNvSpPr>
              <p:nvPr>
                <p:ph idx="1"/>
              </p:nvPr>
            </p:nvSpPr>
            <p:spPr>
              <a:xfrm>
                <a:off x="278297" y="858491"/>
                <a:ext cx="11757990" cy="5065228"/>
              </a:xfrm>
              <a:blipFill>
                <a:blip r:embed="rId4"/>
                <a:stretch>
                  <a:fillRect l="-830" t="-963" r="-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90B8E8A-2455-8979-FC12-A99AD5D4C01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027B0B6-2ECB-5F9A-4F08-B751282E8ED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F48242A-C97C-7EF0-6E7C-5D3B49DAF62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73214786"/>
      </p:ext>
    </p:extLst>
  </p:cSld>
  <p:clrMapOvr>
    <a:masterClrMapping/>
  </p:clrMapOvr>
  <mc:AlternateContent xmlns:mc="http://schemas.openxmlformats.org/markup-compatibility/2006" xmlns:p14="http://schemas.microsoft.com/office/powerpoint/2010/main">
    <mc:Choice Requires="p14">
      <p:transition spd="slow" p14:dur="2000" advTm="110473"/>
    </mc:Choice>
    <mc:Fallback xmlns="">
      <p:transition spd="slow" advTm="11047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E3EDF-149B-2EF2-6B52-13727C6970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AD4051-6AE4-57C1-E4D1-4110AD14069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1A0456B-7196-1AD5-D71C-D448B1DFC60E}"/>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 #Q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Balanced chemical reaction, and standard heat of reaction. </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4</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10</m:t>
                        </m:r>
                      </m:sub>
                    </m:sSub>
                    <m:d>
                      <m:dPr>
                        <m:ctrlPr>
                          <a:rPr lang="en-US" sz="2400" i="1">
                            <a:latin typeface="Cambria Math" panose="02040503050406030204" pitchFamily="18" charset="0"/>
                            <a:cs typeface="Times New Roman" panose="02020603050405020304" pitchFamily="18" charset="0"/>
                          </a:rPr>
                        </m:ctrlPr>
                      </m:dPr>
                      <m:e>
                        <m:r>
                          <m:rPr>
                            <m:sty m:val="p"/>
                          </m:rPr>
                          <a:rPr lang="en-US" sz="2400">
                            <a:latin typeface="Cambria Math" panose="02040503050406030204" pitchFamily="18" charset="0"/>
                            <a:cs typeface="Times New Roman" panose="02020603050405020304" pitchFamily="18" charset="0"/>
                          </a:rPr>
                          <m:t>g</m:t>
                        </m:r>
                      </m:e>
                    </m:d>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a:latin typeface="Cambria Math" panose="02040503050406030204" pitchFamily="18" charset="0"/>
                            <a:cs typeface="Times New Roman" panose="02020603050405020304" pitchFamily="18" charset="0"/>
                          </a:rPr>
                          <m:t>13</m:t>
                        </m:r>
                      </m:num>
                      <m:den>
                        <m:r>
                          <a:rPr lang="en-US" sz="2400">
                            <a:latin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cs typeface="Times New Roman" panose="02020603050405020304" pitchFamily="18" charset="0"/>
                      </a:rPr>
                      <m:t>g</m:t>
                    </m:r>
                    <m:r>
                      <a:rPr lang="en-US" sz="2400">
                        <a:latin typeface="Cambria Math" panose="02040503050406030204" pitchFamily="18" charset="0"/>
                        <a:cs typeface="Times New Roman" panose="02020603050405020304" pitchFamily="18" charset="0"/>
                      </a:rPr>
                      <m:t>)→</m:t>
                    </m:r>
                  </m:oMath>
                </a14:m>
                <a:r>
                  <a:rPr lang="en-US" sz="2400" dirty="0">
                    <a:cs typeface="Times New Roman" panose="02020603050405020304" pitchFamily="18" charset="0"/>
                  </a:rPr>
                  <a:t> </a:t>
                </a:r>
                <a14:m>
                  <m:oMath xmlns:m="http://schemas.openxmlformats.org/officeDocument/2006/math">
                    <m:r>
                      <a:rPr lang="en-US" sz="2400">
                        <a:latin typeface="Cambria Math" panose="02040503050406030204" pitchFamily="18" charset="0"/>
                        <a:cs typeface="Times New Roman" panose="02020603050405020304" pitchFamily="18" charset="0"/>
                      </a:rPr>
                      <m:t>4</m:t>
                    </m:r>
                    <m:r>
                      <m:rPr>
                        <m:sty m:val="p"/>
                      </m:rPr>
                      <a:rPr lang="en-US" sz="2400">
                        <a:latin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d>
                      <m:dPr>
                        <m:ctrlPr>
                          <a:rPr lang="en-US" sz="2400" i="1">
                            <a:latin typeface="Cambria Math" panose="02040503050406030204" pitchFamily="18" charset="0"/>
                            <a:cs typeface="Times New Roman" panose="02020603050405020304" pitchFamily="18" charset="0"/>
                          </a:rPr>
                        </m:ctrlPr>
                      </m:dPr>
                      <m:e>
                        <m:r>
                          <m:rPr>
                            <m:sty m:val="p"/>
                          </m:rPr>
                          <a:rPr lang="en-US" sz="2400">
                            <a:latin typeface="Cambria Math" panose="02040503050406030204" pitchFamily="18" charset="0"/>
                            <a:cs typeface="Times New Roman" panose="02020603050405020304" pitchFamily="18" charset="0"/>
                          </a:rPr>
                          <m:t>g</m:t>
                        </m:r>
                      </m:e>
                    </m:d>
                    <m:r>
                      <a:rPr lang="en-US" sz="2400">
                        <a:latin typeface="Cambria Math" panose="02040503050406030204" pitchFamily="18" charset="0"/>
                        <a:cs typeface="Times New Roman" panose="02020603050405020304" pitchFamily="18" charset="0"/>
                      </a:rPr>
                      <m:t>+5</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cs typeface="Times New Roman" panose="02020603050405020304" pitchFamily="18" charset="0"/>
                      </a:rPr>
                      <m:t>O</m:t>
                    </m:r>
                    <m:r>
                      <a:rPr lang="en-US" sz="2400">
                        <a:latin typeface="Cambria Math" panose="02040503050406030204" pitchFamily="18" charset="0"/>
                        <a:cs typeface="Times New Roman" panose="02020603050405020304" pitchFamily="18" charset="0"/>
                      </a:rPr>
                      <m:t>(</m:t>
                    </m:r>
                    <m:r>
                      <m:rPr>
                        <m:sty m:val="p"/>
                      </m:rPr>
                      <a:rPr lang="en-US" sz="2400" b="0" i="0" smtClean="0">
                        <a:latin typeface="Cambria Math" panose="02040503050406030204" pitchFamily="18" charset="0"/>
                        <a:cs typeface="Times New Roman" panose="02020603050405020304" pitchFamily="18" charset="0"/>
                      </a:rPr>
                      <m:t>v</m:t>
                    </m:r>
                    <m:r>
                      <a:rPr lang="en-US" sz="240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dirty="0">
                            <a:solidFill>
                              <a:srgbClr val="7030A0"/>
                            </a:solidFill>
                            <a:latin typeface="Cambria Math" panose="02040503050406030204" pitchFamily="18" charset="0"/>
                            <a:cs typeface="Times New Roman" panose="02020603050405020304" pitchFamily="18" charset="0"/>
                          </a:rPr>
                        </m:ctrlPr>
                      </m:sSubPr>
                      <m:e>
                        <m:sSup>
                          <m:sSupPr>
                            <m:ctrlPr>
                              <a:rPr lang="en-US" sz="2400" b="1" i="1" dirty="0">
                                <a:solidFill>
                                  <a:srgbClr val="7030A0"/>
                                </a:solidFill>
                                <a:latin typeface="Cambria Math" panose="02040503050406030204" pitchFamily="18" charset="0"/>
                                <a:cs typeface="Times New Roman" panose="02020603050405020304" pitchFamily="18" charset="0"/>
                              </a:rPr>
                            </m:ctrlPr>
                          </m:sSupPr>
                          <m:e>
                            <m:r>
                              <a:rPr lang="en-US" sz="2400" b="1" dirty="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dirty="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𝐇</m:t>
                            </m:r>
                          </m:e>
                          <m:sup>
                            <m:r>
                              <a:rPr lang="en-US" sz="2400" b="1" dirty="0">
                                <a:solidFill>
                                  <a:srgbClr val="7030A0"/>
                                </a:solidFill>
                                <a:latin typeface="Cambria Math" panose="02040503050406030204" pitchFamily="18" charset="0"/>
                                <a:cs typeface="Times New Roman" panose="02020603050405020304" pitchFamily="18" charset="0"/>
                              </a:rPr>
                              <m:t>𝐨</m:t>
                            </m:r>
                          </m:sup>
                        </m:sSup>
                      </m:e>
                      <m:sub>
                        <m:r>
                          <a:rPr lang="en-US" sz="2400" b="1" dirty="0">
                            <a:solidFill>
                              <a:srgbClr val="7030A0"/>
                            </a:solidFill>
                            <a:latin typeface="Cambria Math" panose="02040503050406030204" pitchFamily="18" charset="0"/>
                            <a:cs typeface="Times New Roman" panose="02020603050405020304" pitchFamily="18" charset="0"/>
                          </a:rPr>
                          <m:t>𝐑𝐱</m:t>
                        </m:r>
                      </m:sub>
                    </m:sSub>
                    <m:r>
                      <a:rPr lang="en-US" sz="2400" b="1" dirty="0">
                        <a:solidFill>
                          <a:srgbClr val="7030A0"/>
                        </a:solidFill>
                        <a:latin typeface="Cambria Math" panose="02040503050406030204" pitchFamily="18" charset="0"/>
                        <a:cs typeface="Times New Roman" panose="02020603050405020304" pitchFamily="18" charset="0"/>
                      </a:rPr>
                      <m:t>=</m:t>
                    </m:r>
                    <m:r>
                      <a:rPr lang="en-US" sz="2400" b="1" i="0" dirty="0" smtClean="0">
                        <a:solidFill>
                          <a:srgbClr val="7030A0"/>
                        </a:solidFill>
                        <a:latin typeface="Cambria Math" panose="02040503050406030204" pitchFamily="18" charset="0"/>
                        <a:cs typeface="Times New Roman" panose="02020603050405020304" pitchFamily="18" charset="0"/>
                      </a:rPr>
                      <m:t>−</m:t>
                    </m:r>
                    <m:r>
                      <a:rPr lang="en-US" sz="2400" b="1" dirty="0">
                        <a:solidFill>
                          <a:srgbClr val="7030A0"/>
                        </a:solidFill>
                        <a:latin typeface="Cambria Math" panose="02040503050406030204" pitchFamily="18" charset="0"/>
                        <a:cs typeface="Times New Roman" panose="02020603050405020304" pitchFamily="18" charset="0"/>
                      </a:rPr>
                      <m:t>𝟐</m:t>
                    </m:r>
                    <m:r>
                      <a:rPr lang="en-US" sz="2400" b="1" dirty="0">
                        <a:solidFill>
                          <a:srgbClr val="7030A0"/>
                        </a:solidFill>
                        <a:latin typeface="Cambria Math" panose="02040503050406030204" pitchFamily="18" charset="0"/>
                        <a:cs typeface="Times New Roman" panose="02020603050405020304" pitchFamily="18" charset="0"/>
                      </a:rPr>
                      <m:t>, </m:t>
                    </m:r>
                    <m:r>
                      <a:rPr lang="en-US" sz="2400" b="1" dirty="0">
                        <a:solidFill>
                          <a:srgbClr val="7030A0"/>
                        </a:solidFill>
                        <a:latin typeface="Cambria Math" panose="02040503050406030204" pitchFamily="18" charset="0"/>
                        <a:cs typeface="Times New Roman" panose="02020603050405020304" pitchFamily="18" charset="0"/>
                      </a:rPr>
                      <m:t>𝟖𝟕𝟖</m:t>
                    </m:r>
                  </m:oMath>
                </a14:m>
                <a:r>
                  <a:rPr lang="en-US" sz="2400" b="1" dirty="0">
                    <a:solidFill>
                      <a:srgbClr val="7030A0"/>
                    </a:solidFill>
                    <a:latin typeface="Times New Roman" panose="02020603050405020304" pitchFamily="18" charset="0"/>
                    <a:cs typeface="Times New Roman" panose="02020603050405020304" pitchFamily="18" charset="0"/>
                  </a:rPr>
                  <a:t> kJ/mol</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produced = </a:t>
                </a:r>
                <a:r>
                  <a:rPr lang="en-US" sz="2400" b="1" dirty="0">
                    <a:latin typeface="Times New Roman" panose="02020603050405020304" pitchFamily="18" charset="0"/>
                    <a:cs typeface="Times New Roman" panose="02020603050405020304" pitchFamily="18" charset="0"/>
                  </a:rPr>
                  <a:t>2, 400 mol/s</a:t>
                </a:r>
                <a:r>
                  <a:rPr lang="en-US" sz="2400" dirty="0">
                    <a:latin typeface="Times New Roman" panose="02020603050405020304" pitchFamily="18" charset="0"/>
                    <a:cs typeface="Times New Roman" panose="02020603050405020304" pitchFamily="18" charset="0"/>
                  </a:rPr>
                  <a:t>, and the reactants and products are all at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C. </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Calculate the rate of enthalpy change, (kJ/s).</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Assumptions: </a:t>
                </a:r>
                <a:r>
                  <a:rPr lang="en-US" sz="2400" dirty="0">
                    <a:latin typeface="Times New Roman" panose="02020603050405020304" pitchFamily="18" charset="0"/>
                    <a:cs typeface="Times New Roman" panose="02020603050405020304" pitchFamily="18" charset="0"/>
                  </a:rPr>
                  <a:t>Heat addition, work done, kinetic energy and potential energy are negligible as compared to heat of reaction.</a:t>
                </a:r>
              </a:p>
            </p:txBody>
          </p:sp>
        </mc:Choice>
        <mc:Fallback xmlns="">
          <p:sp>
            <p:nvSpPr>
              <p:cNvPr id="3" name="Content Placeholder 2">
                <a:extLst>
                  <a:ext uri="{FF2B5EF4-FFF2-40B4-BE49-F238E27FC236}">
                    <a16:creationId xmlns:a16="http://schemas.microsoft.com/office/drawing/2014/main" id="{A1A0456B-7196-1AD5-D71C-D448B1DFC60E}"/>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B60E78C-84C9-4AEC-D810-E2C4C440D14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5109A7C-718D-8129-CC72-70C0C8EA467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C2947EF-3F2C-D9DD-6CD4-1303BCA34A5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23199238"/>
      </p:ext>
    </p:extLst>
  </p:cSld>
  <p:clrMapOvr>
    <a:masterClrMapping/>
  </p:clrMapOvr>
  <mc:AlternateContent xmlns:mc="http://schemas.openxmlformats.org/markup-compatibility/2006" xmlns:p14="http://schemas.microsoft.com/office/powerpoint/2010/main">
    <mc:Choice Requires="p14">
      <p:transition spd="slow" p14:dur="2000" advTm="82393"/>
    </mc:Choice>
    <mc:Fallback xmlns="">
      <p:transition spd="slow" advTm="823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453D7-DA7F-37C8-D142-4B9D8F969A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150FEC-58CB-A733-C6DD-ED1E4005417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D6ADD74-8BCB-5F76-7D78-50CD568C5859}"/>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First you have to determine the extent of reaction to calculate the  change in enthalpy.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𝑖</m:t>
                        </m:r>
                      </m:sub>
                    </m:sSub>
                    <m:r>
                      <a:rPr lang="en-US" sz="2400" dirty="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(10.5)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output remining quantity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after chemical reaction,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input quantity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before chemical reaction,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stoichiometric coefficient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is the extent of reaction.</a:t>
                </a: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For CO</a:t>
                </a:r>
                <a:r>
                  <a:rPr lang="en-US" sz="2400" b="1"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b="0" i="1" smtClean="0">
                        <a:latin typeface="Cambria Math" panose="02040503050406030204" pitchFamily="18" charset="0"/>
                        <a:cs typeface="Times New Roman" panose="02020603050405020304" pitchFamily="18" charset="0"/>
                      </a:rPr>
                      <m:t>2,400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4</m:t>
                    </m:r>
                    <m:r>
                      <a:rPr lang="en-US" sz="2400" dirty="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14:m>
                  <m:oMath xmlns:m="http://schemas.openxmlformats.org/officeDocument/2006/math">
                    <m:r>
                      <a:rPr lang="en-US" sz="2400" dirty="0">
                        <a:latin typeface="Cambria Math" panose="02040503050406030204" pitchFamily="18" charset="0"/>
                        <a:cs typeface="Times New Roman" panose="02020603050405020304" pitchFamily="18" charset="0"/>
                        <a:sym typeface="Symbol" panose="05050102010706020507" pitchFamily="18" charset="2"/>
                      </a:rPr>
                      <m:t></m:t>
                    </m:r>
                    <m:r>
                      <a:rPr lang="en-US" sz="2400" b="0" i="0" dirty="0"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400" b="0" i="1" dirty="0"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400" b="0" i="1" dirty="0" smtClean="0">
                            <a:latin typeface="Cambria Math" panose="02040503050406030204" pitchFamily="18" charset="0"/>
                            <a:cs typeface="Times New Roman" panose="02020603050405020304" pitchFamily="18" charset="0"/>
                            <a:sym typeface="Symbol" panose="05050102010706020507" pitchFamily="18" charset="2"/>
                          </a:rPr>
                          <m:t>2, 400</m:t>
                        </m:r>
                      </m:num>
                      <m:den>
                        <m:r>
                          <a:rPr lang="en-US" sz="2400" b="0" i="1" dirty="0" smtClean="0">
                            <a:latin typeface="Cambria Math" panose="02040503050406030204" pitchFamily="18" charset="0"/>
                            <a:cs typeface="Times New Roman" panose="02020603050405020304" pitchFamily="18" charset="0"/>
                            <a:sym typeface="Symbol" panose="05050102010706020507" pitchFamily="18" charset="2"/>
                          </a:rPr>
                          <m:t>4</m:t>
                        </m:r>
                      </m:den>
                    </m:f>
                    <m:r>
                      <a:rPr lang="en-US" sz="2400" b="0" i="1" dirty="0" smtClean="0">
                        <a:latin typeface="Cambria Math" panose="02040503050406030204" pitchFamily="18" charset="0"/>
                        <a:cs typeface="Times New Roman" panose="02020603050405020304" pitchFamily="18" charset="0"/>
                        <a:sym typeface="Symbol" panose="05050102010706020507" pitchFamily="18" charset="2"/>
                      </a:rPr>
                      <m:t>=</m:t>
                    </m:r>
                    <m:r>
                      <a:rPr lang="en-US" sz="2400" b="1" i="1" dirty="0" smtClean="0">
                        <a:latin typeface="Cambria Math" panose="02040503050406030204" pitchFamily="18" charset="0"/>
                        <a:cs typeface="Times New Roman" panose="02020603050405020304" pitchFamily="18" charset="0"/>
                        <a:sym typeface="Symbol" panose="05050102010706020507" pitchFamily="18" charset="2"/>
                      </a:rPr>
                      <m:t>𝟔𝟎𝟎</m:t>
                    </m:r>
                  </m:oMath>
                </a14:m>
                <a:r>
                  <a:rPr lang="en-US" sz="2400" b="1" dirty="0">
                    <a:latin typeface="Times New Roman" panose="02020603050405020304" pitchFamily="18" charset="0"/>
                    <a:cs typeface="Times New Roman" panose="02020603050405020304" pitchFamily="18" charset="0"/>
                  </a:rPr>
                  <a:t> mol/s</a:t>
                </a:r>
              </a:p>
              <a:p>
                <a:pPr marL="0" indent="0" algn="just">
                  <a:lnSpc>
                    <a:spcPct val="160000"/>
                  </a:lnSpc>
                  <a:buNone/>
                </a:pPr>
                <a14:m>
                  <m:oMath xmlns:m="http://schemas.openxmlformats.org/officeDocument/2006/math">
                    <m:r>
                      <a:rPr lang="en-US" sz="2400" b="1"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ea typeface="Cambria Math" panose="02040503050406030204" pitchFamily="18" charset="0"/>
                        <a:cs typeface="Times New Roman" panose="02020603050405020304" pitchFamily="18" charset="0"/>
                      </a:rPr>
                      <m:t>𝑯</m:t>
                    </m:r>
                    <m:r>
                      <a:rPr lang="en-US" sz="2400" b="1"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1"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dirty="0">
                            <a:latin typeface="Cambria Math" panose="02040503050406030204" pitchFamily="18" charset="0"/>
                            <a:cs typeface="Times New Roman" panose="02020603050405020304" pitchFamily="18" charset="0"/>
                            <a:sym typeface="Symbol" panose="05050102010706020507" pitchFamily="18" charset="2"/>
                          </a:rPr>
                          <m:t></m:t>
                        </m:r>
                        <m:sSup>
                          <m:sSupPr>
                            <m:ctrlPr>
                              <a:rPr lang="en-US" sz="2400" b="1"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b="1"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ea typeface="Cambria Math" panose="02040503050406030204" pitchFamily="18" charset="0"/>
                                <a:cs typeface="Times New Roman" panose="02020603050405020304" pitchFamily="18" charset="0"/>
                              </a:rPr>
                              <m:t>𝑯</m:t>
                            </m:r>
                          </m:e>
                          <m:sup>
                            <m:r>
                              <a:rPr lang="en-US" sz="2400" b="1" i="1" smtClean="0">
                                <a:latin typeface="Cambria Math" panose="02040503050406030204" pitchFamily="18" charset="0"/>
                                <a:ea typeface="Cambria Math" panose="02040503050406030204" pitchFamily="18" charset="0"/>
                                <a:cs typeface="Times New Roman" panose="02020603050405020304" pitchFamily="18" charset="0"/>
                              </a:rPr>
                              <m:t>𝒐</m:t>
                            </m:r>
                          </m:sup>
                        </m:sSup>
                      </m:e>
                      <m:sub>
                        <m:r>
                          <a:rPr lang="en-US" sz="2400" b="1" i="1" smtClean="0">
                            <a:latin typeface="Cambria Math" panose="02040503050406030204" pitchFamily="18" charset="0"/>
                            <a:ea typeface="Cambria Math" panose="02040503050406030204" pitchFamily="18" charset="0"/>
                            <a:cs typeface="Times New Roman" panose="02020603050405020304" pitchFamily="18" charset="0"/>
                          </a:rPr>
                          <m:t>𝑹𝒙</m:t>
                        </m:r>
                      </m:sub>
                    </m:sSub>
                    <m:r>
                      <a:rPr lang="en-US" sz="2400" b="0" i="0" dirty="0" smtClean="0">
                        <a:latin typeface="Cambria Math" panose="02040503050406030204" pitchFamily="18" charset="0"/>
                        <a:cs typeface="Times New Roman" panose="02020603050405020304" pitchFamily="18" charset="0"/>
                        <a:sym typeface="Symbol" panose="05050102010706020507" pitchFamily="18" charset="2"/>
                      </a:rPr>
                      <m:t>=600∗</m:t>
                    </m:r>
                    <m:d>
                      <m:dPr>
                        <m:ctrlPr>
                          <a:rPr lang="en-US" sz="2400" b="0" i="1" dirty="0" smtClean="0">
                            <a:latin typeface="Cambria Math" panose="02040503050406030204" pitchFamily="18" charset="0"/>
                            <a:cs typeface="Times New Roman" panose="02020603050405020304" pitchFamily="18" charset="0"/>
                            <a:sym typeface="Symbol" panose="05050102010706020507" pitchFamily="18" charset="2"/>
                          </a:rPr>
                        </m:ctrlPr>
                      </m:dPr>
                      <m:e>
                        <m:r>
                          <a:rPr lang="en-US" sz="2400" b="0" i="0" dirty="0" smtClean="0">
                            <a:latin typeface="Cambria Math" panose="02040503050406030204" pitchFamily="18" charset="0"/>
                            <a:cs typeface="Times New Roman" panose="02020603050405020304" pitchFamily="18" charset="0"/>
                            <a:sym typeface="Symbol" panose="05050102010706020507" pitchFamily="18" charset="2"/>
                          </a:rPr>
                          <m:t>−2, 878</m:t>
                        </m:r>
                      </m:e>
                    </m:d>
                    <m:r>
                      <a:rPr lang="en-US" sz="2400" b="0" i="1" dirty="0"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4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𝟏</m:t>
                    </m:r>
                    <m:r>
                      <a:rPr lang="en-US" sz="24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4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𝟕𝟑</m:t>
                    </m:r>
                    <m:r>
                      <a:rPr lang="en-US" sz="24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sSup>
                      <m:sSupPr>
                        <m:ctrlPr>
                          <a:rPr lang="en-US" sz="24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pPr>
                      <m:e>
                        <m:r>
                          <a:rPr lang="en-US" sz="24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𝟏𝟎</m:t>
                        </m:r>
                      </m:e>
                      <m:sup>
                        <m:r>
                          <a:rPr lang="en-US" sz="24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𝟔</m:t>
                        </m:r>
                      </m:sup>
                    </m:sSup>
                  </m:oMath>
                </a14:m>
                <a:r>
                  <a:rPr lang="en-US" sz="2400" b="1" dirty="0">
                    <a:solidFill>
                      <a:srgbClr val="7030A0"/>
                    </a:solidFill>
                    <a:latin typeface="Times New Roman" panose="02020603050405020304" pitchFamily="18" charset="0"/>
                    <a:cs typeface="Times New Roman" panose="02020603050405020304" pitchFamily="18" charset="0"/>
                  </a:rPr>
                  <a:t> kJ/s</a:t>
                </a: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D6ADD74-8BCB-5F76-7D78-50CD568C5859}"/>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ECEA225-E4EA-4939-A21E-A3B130FDFF2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14E09E8-B271-CFC3-8156-7192B4C1151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518391F-2303-0FA0-9680-555DD22EB5C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28882015"/>
      </p:ext>
    </p:extLst>
  </p:cSld>
  <p:clrMapOvr>
    <a:masterClrMapping/>
  </p:clrMapOvr>
  <mc:AlternateContent xmlns:mc="http://schemas.openxmlformats.org/markup-compatibility/2006" xmlns:p14="http://schemas.microsoft.com/office/powerpoint/2010/main">
    <mc:Choice Requires="p14">
      <p:transition spd="slow" p14:dur="2000" advTm="119703"/>
    </mc:Choice>
    <mc:Fallback xmlns="">
      <p:transition spd="slow" advTm="1197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C24C3-F262-E348-3943-3808A086C2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BBBB64-DC1C-2A65-D1D4-7AC36EC238D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35DBF1C-2361-A615-4156-0B2E99FA305F}"/>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 #Q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Balanced chemical reaction, and standard heat of reaction. </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b="0" i="0" smtClean="0">
                            <a:latin typeface="Cambria Math" panose="02040503050406030204" pitchFamily="18" charset="0"/>
                            <a:cs typeface="Times New Roman" panose="02020603050405020304" pitchFamily="18" charset="0"/>
                          </a:rPr>
                          <m:t>2</m:t>
                        </m:r>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4</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10</m:t>
                        </m:r>
                      </m:sub>
                    </m:sSub>
                    <m:d>
                      <m:dPr>
                        <m:ctrlPr>
                          <a:rPr lang="en-US" sz="2400" i="1">
                            <a:latin typeface="Cambria Math" panose="02040503050406030204" pitchFamily="18" charset="0"/>
                            <a:cs typeface="Times New Roman" panose="02020603050405020304" pitchFamily="18" charset="0"/>
                          </a:rPr>
                        </m:ctrlPr>
                      </m:dPr>
                      <m:e>
                        <m:r>
                          <m:rPr>
                            <m:sty m:val="p"/>
                          </m:rPr>
                          <a:rPr lang="en-US" sz="2400">
                            <a:latin typeface="Cambria Math" panose="02040503050406030204" pitchFamily="18" charset="0"/>
                            <a:cs typeface="Times New Roman" panose="02020603050405020304" pitchFamily="18" charset="0"/>
                          </a:rPr>
                          <m:t>g</m:t>
                        </m:r>
                      </m:e>
                    </m:d>
                    <m:r>
                      <a:rPr lang="en-US" sz="240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13</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cs typeface="Times New Roman" panose="02020603050405020304" pitchFamily="18" charset="0"/>
                      </a:rPr>
                      <m:t>g</m:t>
                    </m:r>
                    <m:r>
                      <a:rPr lang="en-US" sz="2400">
                        <a:latin typeface="Cambria Math" panose="02040503050406030204" pitchFamily="18" charset="0"/>
                        <a:cs typeface="Times New Roman" panose="02020603050405020304" pitchFamily="18" charset="0"/>
                      </a:rPr>
                      <m:t>)→</m:t>
                    </m:r>
                  </m:oMath>
                </a14:m>
                <a:r>
                  <a:rPr lang="en-US" sz="2400" dirty="0">
                    <a:cs typeface="Times New Roman" panose="02020603050405020304" pitchFamily="18" charset="0"/>
                  </a:rPr>
                  <a:t> </a:t>
                </a:r>
                <a14:m>
                  <m:oMath xmlns:m="http://schemas.openxmlformats.org/officeDocument/2006/math">
                    <m:r>
                      <a:rPr lang="en-US" sz="2400" b="0" i="0" smtClean="0">
                        <a:latin typeface="Cambria Math" panose="02040503050406030204" pitchFamily="18" charset="0"/>
                        <a:cs typeface="Times New Roman" panose="02020603050405020304" pitchFamily="18" charset="0"/>
                      </a:rPr>
                      <m:t>8</m:t>
                    </m:r>
                    <m:r>
                      <m:rPr>
                        <m:sty m:val="p"/>
                      </m:rPr>
                      <a:rPr lang="en-US" sz="2400">
                        <a:latin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d>
                      <m:dPr>
                        <m:ctrlPr>
                          <a:rPr lang="en-US" sz="2400" i="1">
                            <a:latin typeface="Cambria Math" panose="02040503050406030204" pitchFamily="18" charset="0"/>
                            <a:cs typeface="Times New Roman" panose="02020603050405020304" pitchFamily="18" charset="0"/>
                          </a:rPr>
                        </m:ctrlPr>
                      </m:dPr>
                      <m:e>
                        <m:r>
                          <m:rPr>
                            <m:sty m:val="p"/>
                          </m:rPr>
                          <a:rPr lang="en-US" sz="2400">
                            <a:latin typeface="Cambria Math" panose="02040503050406030204" pitchFamily="18" charset="0"/>
                            <a:cs typeface="Times New Roman" panose="02020603050405020304" pitchFamily="18" charset="0"/>
                          </a:rPr>
                          <m:t>g</m:t>
                        </m:r>
                      </m:e>
                    </m:d>
                    <m:r>
                      <a:rPr lang="en-US" sz="240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10</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cs typeface="Times New Roman" panose="02020603050405020304" pitchFamily="18" charset="0"/>
                      </a:rPr>
                      <m:t>O</m:t>
                    </m:r>
                    <m:r>
                      <a:rPr lang="en-US" sz="2400">
                        <a:latin typeface="Cambria Math" panose="02040503050406030204" pitchFamily="18" charset="0"/>
                        <a:cs typeface="Times New Roman" panose="02020603050405020304" pitchFamily="18" charset="0"/>
                      </a:rPr>
                      <m:t>(</m:t>
                    </m:r>
                    <m:r>
                      <m:rPr>
                        <m:sty m:val="p"/>
                      </m:rPr>
                      <a:rPr lang="en-US" sz="2400" b="0" i="0" smtClean="0">
                        <a:latin typeface="Cambria Math" panose="02040503050406030204" pitchFamily="18" charset="0"/>
                        <a:cs typeface="Times New Roman" panose="02020603050405020304" pitchFamily="18" charset="0"/>
                      </a:rPr>
                      <m:t>v</m:t>
                    </m:r>
                    <m:r>
                      <a:rPr lang="en-US" sz="2400">
                        <a:latin typeface="Cambria Math" panose="02040503050406030204" pitchFamily="18" charset="0"/>
                        <a:cs typeface="Times New Roman" panose="02020603050405020304" pitchFamily="18" charset="0"/>
                      </a:rPr>
                      <m:t>)</m:t>
                    </m:r>
                  </m:oMath>
                </a14:m>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produced = </a:t>
                </a:r>
                <a:r>
                  <a:rPr lang="en-US" sz="2400" b="1" dirty="0">
                    <a:latin typeface="Times New Roman" panose="02020603050405020304" pitchFamily="18" charset="0"/>
                    <a:cs typeface="Times New Roman" panose="02020603050405020304" pitchFamily="18" charset="0"/>
                  </a:rPr>
                  <a:t>2, 400 mol/s</a:t>
                </a:r>
                <a:r>
                  <a:rPr lang="en-US" sz="2400" dirty="0">
                    <a:latin typeface="Times New Roman" panose="02020603050405020304" pitchFamily="18" charset="0"/>
                    <a:cs typeface="Times New Roman" panose="02020603050405020304" pitchFamily="18" charset="0"/>
                  </a:rPr>
                  <a:t>, and the reactants and products are all at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C. </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Calculate the rate of enthalpy change, (kJ/s).</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Assumptions: </a:t>
                </a:r>
                <a:r>
                  <a:rPr lang="en-US" sz="2400" dirty="0">
                    <a:latin typeface="Times New Roman" panose="02020603050405020304" pitchFamily="18" charset="0"/>
                    <a:cs typeface="Times New Roman" panose="02020603050405020304" pitchFamily="18" charset="0"/>
                  </a:rPr>
                  <a:t>Heat addition, work done, kinetic energy and potential energy are negligible as compared to heat of reaction.</a:t>
                </a:r>
              </a:p>
            </p:txBody>
          </p:sp>
        </mc:Choice>
        <mc:Fallback xmlns="">
          <p:sp>
            <p:nvSpPr>
              <p:cNvPr id="3" name="Content Placeholder 2">
                <a:extLst>
                  <a:ext uri="{FF2B5EF4-FFF2-40B4-BE49-F238E27FC236}">
                    <a16:creationId xmlns:a16="http://schemas.microsoft.com/office/drawing/2014/main" id="{135DBF1C-2361-A615-4156-0B2E99FA305F}"/>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63D9EAB-562D-C193-081B-046A3DC47D0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D1F3471-8249-0C1F-F922-0B697E1CC4C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8072EFB-2C61-AA8C-9F46-D76DC6CBFB6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56642443"/>
      </p:ext>
    </p:extLst>
  </p:cSld>
  <p:clrMapOvr>
    <a:masterClrMapping/>
  </p:clrMapOvr>
  <mc:AlternateContent xmlns:mc="http://schemas.openxmlformats.org/markup-compatibility/2006" xmlns:p14="http://schemas.microsoft.com/office/powerpoint/2010/main">
    <mc:Choice Requires="p14">
      <p:transition spd="slow" p14:dur="2000" advTm="59131"/>
    </mc:Choice>
    <mc:Fallback xmlns="">
      <p:transition spd="slow" advTm="5913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4E78B-52F2-1A7D-A8E8-54F7EF8E8D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263609-EA18-ED47-F732-6289885BBF3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449DE88-55C8-A956-F6A1-27AB690508BE}"/>
                  </a:ext>
                </a:extLst>
              </p:cNvPr>
              <p:cNvSpPr>
                <a:spLocks noGrp="1"/>
              </p:cNvSpPr>
              <p:nvPr>
                <p:ph idx="1"/>
              </p:nvPr>
            </p:nvSpPr>
            <p:spPr>
              <a:xfrm>
                <a:off x="278297" y="858491"/>
                <a:ext cx="11638720" cy="5065228"/>
              </a:xfrm>
            </p:spPr>
            <p:txBody>
              <a:bodyPr>
                <a:normAutofit fontScale="92500" lnSpcReduction="20000"/>
              </a:bodyPr>
              <a:lstStyle/>
              <a:p>
                <a:pPr marL="0" indent="0" algn="just">
                  <a:lnSpc>
                    <a:spcPct val="150000"/>
                  </a:lnSpc>
                  <a:buNone/>
                </a:pPr>
                <a:r>
                  <a:rPr lang="en-US" sz="2600" dirty="0">
                    <a:latin typeface="Times New Roman" panose="02020603050405020304" pitchFamily="18" charset="0"/>
                    <a:cs typeface="Times New Roman" panose="02020603050405020304" pitchFamily="18" charset="0"/>
                  </a:rPr>
                  <a:t>To determine the standard heat of reaction for equation (10.4), simply multiply the heat of reaction given in equation (10.3) by two. </a:t>
                </a:r>
              </a:p>
              <a:p>
                <a:pPr marL="0" indent="0" algn="just">
                  <a:lnSpc>
                    <a:spcPct val="150000"/>
                  </a:lnSpc>
                  <a:buNone/>
                </a:pPr>
                <a14:m>
                  <m:oMath xmlns:m="http://schemas.openxmlformats.org/officeDocument/2006/math">
                    <m:sSub>
                      <m:sSubPr>
                        <m:ctrlPr>
                          <a:rPr lang="en-US" sz="2600" b="1" i="1" dirty="0">
                            <a:solidFill>
                              <a:srgbClr val="7030A0"/>
                            </a:solidFill>
                            <a:latin typeface="Cambria Math" panose="02040503050406030204" pitchFamily="18" charset="0"/>
                            <a:cs typeface="Times New Roman" panose="02020603050405020304" pitchFamily="18" charset="0"/>
                          </a:rPr>
                        </m:ctrlPr>
                      </m:sSubPr>
                      <m:e>
                        <m:sSup>
                          <m:sSupPr>
                            <m:ctrlPr>
                              <a:rPr lang="en-US" sz="2600" b="1" i="1" dirty="0">
                                <a:solidFill>
                                  <a:srgbClr val="7030A0"/>
                                </a:solidFill>
                                <a:latin typeface="Cambria Math" panose="02040503050406030204" pitchFamily="18" charset="0"/>
                                <a:cs typeface="Times New Roman" panose="02020603050405020304" pitchFamily="18" charset="0"/>
                              </a:rPr>
                            </m:ctrlPr>
                          </m:sSupPr>
                          <m:e>
                            <m:r>
                              <a:rPr lang="en-US" sz="2600" b="1" dirty="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600" b="1" dirty="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𝐇</m:t>
                            </m:r>
                          </m:e>
                          <m:sup>
                            <m:r>
                              <a:rPr lang="en-US" sz="2600" b="1" dirty="0">
                                <a:solidFill>
                                  <a:srgbClr val="7030A0"/>
                                </a:solidFill>
                                <a:latin typeface="Cambria Math" panose="02040503050406030204" pitchFamily="18" charset="0"/>
                                <a:cs typeface="Times New Roman" panose="02020603050405020304" pitchFamily="18" charset="0"/>
                              </a:rPr>
                              <m:t>𝐨</m:t>
                            </m:r>
                          </m:sup>
                        </m:sSup>
                      </m:e>
                      <m:sub>
                        <m:r>
                          <a:rPr lang="en-US" sz="2600" b="1" dirty="0">
                            <a:solidFill>
                              <a:srgbClr val="7030A0"/>
                            </a:solidFill>
                            <a:latin typeface="Cambria Math" panose="02040503050406030204" pitchFamily="18" charset="0"/>
                            <a:cs typeface="Times New Roman" panose="02020603050405020304" pitchFamily="18" charset="0"/>
                          </a:rPr>
                          <m:t>𝐑𝐱</m:t>
                        </m:r>
                      </m:sub>
                    </m:sSub>
                    <m:r>
                      <a:rPr lang="en-US" sz="2600" b="1" dirty="0">
                        <a:solidFill>
                          <a:srgbClr val="7030A0"/>
                        </a:solidFill>
                        <a:latin typeface="Cambria Math" panose="02040503050406030204" pitchFamily="18" charset="0"/>
                        <a:cs typeface="Times New Roman" panose="02020603050405020304" pitchFamily="18" charset="0"/>
                      </a:rPr>
                      <m:t>=</m:t>
                    </m:r>
                    <m:r>
                      <a:rPr lang="en-US" sz="2600" b="1" i="0" dirty="0" smtClean="0">
                        <a:solidFill>
                          <a:srgbClr val="7030A0"/>
                        </a:solidFill>
                        <a:latin typeface="Cambria Math" panose="02040503050406030204" pitchFamily="18" charset="0"/>
                        <a:cs typeface="Times New Roman" panose="02020603050405020304" pitchFamily="18" charset="0"/>
                      </a:rPr>
                      <m:t>𝟐</m:t>
                    </m:r>
                    <m:r>
                      <a:rPr lang="en-US" sz="2600" b="1" i="0" dirty="0" smtClean="0">
                        <a:solidFill>
                          <a:srgbClr val="7030A0"/>
                        </a:solidFill>
                        <a:latin typeface="Cambria Math" panose="02040503050406030204" pitchFamily="18" charset="0"/>
                        <a:cs typeface="Times New Roman" panose="02020603050405020304" pitchFamily="18" charset="0"/>
                      </a:rPr>
                      <m:t>∗</m:t>
                    </m:r>
                    <m:d>
                      <m:dPr>
                        <m:ctrlPr>
                          <a:rPr lang="en-US" sz="2600" b="1" i="1" dirty="0" smtClean="0">
                            <a:solidFill>
                              <a:srgbClr val="7030A0"/>
                            </a:solidFill>
                            <a:latin typeface="Cambria Math" panose="02040503050406030204" pitchFamily="18" charset="0"/>
                            <a:cs typeface="Times New Roman" panose="02020603050405020304" pitchFamily="18" charset="0"/>
                          </a:rPr>
                        </m:ctrlPr>
                      </m:dPr>
                      <m:e>
                        <m:r>
                          <a:rPr lang="en-US" sz="2600" b="1" i="0" dirty="0" smtClean="0">
                            <a:solidFill>
                              <a:srgbClr val="7030A0"/>
                            </a:solidFill>
                            <a:latin typeface="Cambria Math" panose="02040503050406030204" pitchFamily="18" charset="0"/>
                            <a:cs typeface="Times New Roman" panose="02020603050405020304" pitchFamily="18" charset="0"/>
                          </a:rPr>
                          <m:t>−</m:t>
                        </m:r>
                        <m:r>
                          <a:rPr lang="en-US" sz="2600" b="1" dirty="0">
                            <a:solidFill>
                              <a:srgbClr val="7030A0"/>
                            </a:solidFill>
                            <a:latin typeface="Cambria Math" panose="02040503050406030204" pitchFamily="18" charset="0"/>
                            <a:cs typeface="Times New Roman" panose="02020603050405020304" pitchFamily="18" charset="0"/>
                          </a:rPr>
                          <m:t>𝟐</m:t>
                        </m:r>
                        <m:r>
                          <a:rPr lang="en-US" sz="2600" b="1" dirty="0">
                            <a:solidFill>
                              <a:srgbClr val="7030A0"/>
                            </a:solidFill>
                            <a:latin typeface="Cambria Math" panose="02040503050406030204" pitchFamily="18" charset="0"/>
                            <a:cs typeface="Times New Roman" panose="02020603050405020304" pitchFamily="18" charset="0"/>
                          </a:rPr>
                          <m:t>, </m:t>
                        </m:r>
                        <m:r>
                          <a:rPr lang="en-US" sz="2600" b="1" dirty="0">
                            <a:solidFill>
                              <a:srgbClr val="7030A0"/>
                            </a:solidFill>
                            <a:latin typeface="Cambria Math" panose="02040503050406030204" pitchFamily="18" charset="0"/>
                            <a:cs typeface="Times New Roman" panose="02020603050405020304" pitchFamily="18" charset="0"/>
                          </a:rPr>
                          <m:t>𝟖𝟕𝟖</m:t>
                        </m:r>
                      </m:e>
                    </m:d>
                    <m:r>
                      <a:rPr lang="en-US" sz="2600" b="1" i="0" dirty="0" smtClean="0">
                        <a:solidFill>
                          <a:srgbClr val="7030A0"/>
                        </a:solidFill>
                        <a:latin typeface="Cambria Math" panose="02040503050406030204" pitchFamily="18" charset="0"/>
                        <a:cs typeface="Times New Roman" panose="02020603050405020304" pitchFamily="18" charset="0"/>
                      </a:rPr>
                      <m:t>=−</m:t>
                    </m:r>
                    <m:r>
                      <a:rPr lang="en-US" sz="2600" b="1" i="0" dirty="0" smtClean="0">
                        <a:solidFill>
                          <a:srgbClr val="7030A0"/>
                        </a:solidFill>
                        <a:latin typeface="Cambria Math" panose="02040503050406030204" pitchFamily="18" charset="0"/>
                        <a:cs typeface="Times New Roman" panose="02020603050405020304" pitchFamily="18" charset="0"/>
                      </a:rPr>
                      <m:t>𝟓</m:t>
                    </m:r>
                    <m:r>
                      <a:rPr lang="en-US" sz="2600" b="1" i="0" dirty="0" smtClean="0">
                        <a:solidFill>
                          <a:srgbClr val="7030A0"/>
                        </a:solidFill>
                        <a:latin typeface="Cambria Math" panose="02040503050406030204" pitchFamily="18" charset="0"/>
                        <a:cs typeface="Times New Roman" panose="02020603050405020304" pitchFamily="18" charset="0"/>
                      </a:rPr>
                      <m:t>, </m:t>
                    </m:r>
                    <m:r>
                      <a:rPr lang="en-US" sz="2600" b="1" i="0" dirty="0" smtClean="0">
                        <a:solidFill>
                          <a:srgbClr val="7030A0"/>
                        </a:solidFill>
                        <a:latin typeface="Cambria Math" panose="02040503050406030204" pitchFamily="18" charset="0"/>
                        <a:cs typeface="Times New Roman" panose="02020603050405020304" pitchFamily="18" charset="0"/>
                      </a:rPr>
                      <m:t>𝟕𝟓𝟔</m:t>
                    </m:r>
                  </m:oMath>
                </a14:m>
                <a:r>
                  <a:rPr lang="en-US" sz="2600" b="1" dirty="0">
                    <a:solidFill>
                      <a:srgbClr val="7030A0"/>
                    </a:solidFill>
                    <a:latin typeface="Times New Roman" panose="02020603050405020304" pitchFamily="18" charset="0"/>
                    <a:cs typeface="Times New Roman" panose="02020603050405020304" pitchFamily="18" charset="0"/>
                  </a:rPr>
                  <a:t> kJ/mol</a:t>
                </a: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extent of reaction is calculated using equation (10.5)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For CO</a:t>
                </a:r>
                <a:r>
                  <a:rPr lang="en-US" sz="2600" baseline="-25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r>
                      <a:rPr lang="en-US" sz="2600" b="0" i="1" smtClean="0">
                        <a:latin typeface="Cambria Math" panose="02040503050406030204" pitchFamily="18" charset="0"/>
                        <a:cs typeface="Times New Roman" panose="02020603050405020304" pitchFamily="18" charset="0"/>
                      </a:rPr>
                      <m:t>2,400</m:t>
                    </m:r>
                    <m:r>
                      <a:rPr lang="en-US" sz="2600" i="1">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8</m:t>
                    </m:r>
                    <m:r>
                      <a:rPr lang="en-US" sz="2600" dirty="0">
                        <a:latin typeface="Cambria Math" panose="02040503050406030204" pitchFamily="18" charset="0"/>
                        <a:cs typeface="Times New Roman" panose="02020603050405020304" pitchFamily="18" charset="0"/>
                        <a:sym typeface="Symbol" panose="05050102010706020507" pitchFamily="18" charset="2"/>
                      </a:rPr>
                      <m:t></m:t>
                    </m:r>
                  </m:oMath>
                </a14:m>
                <a:r>
                  <a:rPr lang="en-US" sz="26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a:rPr lang="en-US" sz="2600" dirty="0">
                        <a:latin typeface="Cambria Math" panose="02040503050406030204" pitchFamily="18" charset="0"/>
                        <a:cs typeface="Times New Roman" panose="02020603050405020304" pitchFamily="18" charset="0"/>
                        <a:sym typeface="Symbol" panose="05050102010706020507" pitchFamily="18" charset="2"/>
                      </a:rPr>
                      <m:t></m:t>
                    </m:r>
                    <m:r>
                      <a:rPr lang="en-US" sz="2600" b="0" i="0" dirty="0"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600" b="0" i="1" dirty="0"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600" b="0" i="1" dirty="0" smtClean="0">
                            <a:latin typeface="Cambria Math" panose="02040503050406030204" pitchFamily="18" charset="0"/>
                            <a:cs typeface="Times New Roman" panose="02020603050405020304" pitchFamily="18" charset="0"/>
                            <a:sym typeface="Symbol" panose="05050102010706020507" pitchFamily="18" charset="2"/>
                          </a:rPr>
                          <m:t>2, 400</m:t>
                        </m:r>
                      </m:num>
                      <m:den>
                        <m:r>
                          <a:rPr lang="en-US" sz="2600" b="0" i="1" dirty="0" smtClean="0">
                            <a:latin typeface="Cambria Math" panose="02040503050406030204" pitchFamily="18" charset="0"/>
                            <a:cs typeface="Times New Roman" panose="02020603050405020304" pitchFamily="18" charset="0"/>
                            <a:sym typeface="Symbol" panose="05050102010706020507" pitchFamily="18" charset="2"/>
                          </a:rPr>
                          <m:t>8</m:t>
                        </m:r>
                      </m:den>
                    </m:f>
                    <m:r>
                      <a:rPr lang="en-US" sz="2600" b="0" i="1" dirty="0" smtClean="0">
                        <a:latin typeface="Cambria Math" panose="02040503050406030204" pitchFamily="18" charset="0"/>
                        <a:cs typeface="Times New Roman" panose="02020603050405020304" pitchFamily="18" charset="0"/>
                        <a:sym typeface="Symbol" panose="05050102010706020507" pitchFamily="18" charset="2"/>
                      </a:rPr>
                      <m:t>=</m:t>
                    </m:r>
                    <m:r>
                      <a:rPr lang="en-US" sz="2600" b="1" i="1" dirty="0" smtClean="0">
                        <a:latin typeface="Cambria Math" panose="02040503050406030204" pitchFamily="18" charset="0"/>
                        <a:cs typeface="Times New Roman" panose="02020603050405020304" pitchFamily="18" charset="0"/>
                        <a:sym typeface="Symbol" panose="05050102010706020507" pitchFamily="18" charset="2"/>
                      </a:rPr>
                      <m:t>𝟑𝟎𝟎</m:t>
                    </m:r>
                  </m:oMath>
                </a14:m>
                <a:r>
                  <a:rPr lang="en-US" sz="2600" b="1" dirty="0">
                    <a:latin typeface="Times New Roman" panose="02020603050405020304" pitchFamily="18" charset="0"/>
                    <a:cs typeface="Times New Roman" panose="02020603050405020304" pitchFamily="18" charset="0"/>
                  </a:rPr>
                  <a:t> mol/s</a:t>
                </a:r>
              </a:p>
              <a:p>
                <a:pPr marL="0" indent="0" algn="just">
                  <a:lnSpc>
                    <a:spcPct val="150000"/>
                  </a:lnSpc>
                  <a:buNone/>
                </a:pPr>
                <a14:m>
                  <m:oMath xmlns:m="http://schemas.openxmlformats.org/officeDocument/2006/math">
                    <m:r>
                      <a:rPr lang="en-US" sz="2600" b="1" i="1" smtClean="0">
                        <a:latin typeface="Cambria Math" panose="02040503050406030204" pitchFamily="18" charset="0"/>
                        <a:ea typeface="Cambria Math" panose="02040503050406030204" pitchFamily="18" charset="0"/>
                        <a:cs typeface="Times New Roman" panose="02020603050405020304" pitchFamily="18" charset="0"/>
                      </a:rPr>
                      <m:t>∆</m:t>
                    </m:r>
                    <m:r>
                      <a:rPr lang="en-US" sz="2600" b="1" i="1" smtClean="0">
                        <a:latin typeface="Cambria Math" panose="02040503050406030204" pitchFamily="18" charset="0"/>
                        <a:ea typeface="Cambria Math" panose="02040503050406030204" pitchFamily="18" charset="0"/>
                        <a:cs typeface="Times New Roman" panose="02020603050405020304" pitchFamily="18" charset="0"/>
                      </a:rPr>
                      <m:t>𝑯</m:t>
                    </m:r>
                    <m:r>
                      <a:rPr lang="en-US" sz="2600" b="1"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600" b="1"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dirty="0">
                            <a:latin typeface="Cambria Math" panose="02040503050406030204" pitchFamily="18" charset="0"/>
                            <a:cs typeface="Times New Roman" panose="02020603050405020304" pitchFamily="18" charset="0"/>
                            <a:sym typeface="Symbol" panose="05050102010706020507" pitchFamily="18" charset="2"/>
                          </a:rPr>
                          <m:t></m:t>
                        </m:r>
                        <m:sSup>
                          <m:sSupPr>
                            <m:ctrlPr>
                              <a:rPr lang="en-US" sz="2600" b="1"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US" sz="2600" b="1" i="1" smtClean="0">
                                <a:latin typeface="Cambria Math" panose="02040503050406030204" pitchFamily="18" charset="0"/>
                                <a:ea typeface="Cambria Math" panose="02040503050406030204" pitchFamily="18" charset="0"/>
                                <a:cs typeface="Times New Roman" panose="02020603050405020304" pitchFamily="18" charset="0"/>
                              </a:rPr>
                              <m:t>∆</m:t>
                            </m:r>
                            <m:r>
                              <a:rPr lang="en-US" sz="2600" b="1" i="1" smtClean="0">
                                <a:latin typeface="Cambria Math" panose="02040503050406030204" pitchFamily="18" charset="0"/>
                                <a:ea typeface="Cambria Math" panose="02040503050406030204" pitchFamily="18" charset="0"/>
                                <a:cs typeface="Times New Roman" panose="02020603050405020304" pitchFamily="18" charset="0"/>
                              </a:rPr>
                              <m:t>𝑯</m:t>
                            </m:r>
                          </m:e>
                          <m:sup>
                            <m:r>
                              <a:rPr lang="en-US" sz="2600" b="1" i="1" smtClean="0">
                                <a:latin typeface="Cambria Math" panose="02040503050406030204" pitchFamily="18" charset="0"/>
                                <a:ea typeface="Cambria Math" panose="02040503050406030204" pitchFamily="18" charset="0"/>
                                <a:cs typeface="Times New Roman" panose="02020603050405020304" pitchFamily="18" charset="0"/>
                              </a:rPr>
                              <m:t>𝒐</m:t>
                            </m:r>
                          </m:sup>
                        </m:sSup>
                      </m:e>
                      <m:sub>
                        <m:r>
                          <a:rPr lang="en-US" sz="2600" b="1" i="1" smtClean="0">
                            <a:latin typeface="Cambria Math" panose="02040503050406030204" pitchFamily="18" charset="0"/>
                            <a:ea typeface="Cambria Math" panose="02040503050406030204" pitchFamily="18" charset="0"/>
                            <a:cs typeface="Times New Roman" panose="02020603050405020304" pitchFamily="18" charset="0"/>
                          </a:rPr>
                          <m:t>𝑹𝒙</m:t>
                        </m:r>
                      </m:sub>
                    </m:sSub>
                    <m:r>
                      <a:rPr lang="en-US" sz="2600" b="0" i="0" dirty="0" smtClean="0">
                        <a:latin typeface="Cambria Math" panose="02040503050406030204" pitchFamily="18" charset="0"/>
                        <a:cs typeface="Times New Roman" panose="02020603050405020304" pitchFamily="18" charset="0"/>
                        <a:sym typeface="Symbol" panose="05050102010706020507" pitchFamily="18" charset="2"/>
                      </a:rPr>
                      <m:t>=300∗</m:t>
                    </m:r>
                    <m:d>
                      <m:dPr>
                        <m:ctrlPr>
                          <a:rPr lang="en-US" sz="2600" b="0" i="1" dirty="0" smtClean="0">
                            <a:latin typeface="Cambria Math" panose="02040503050406030204" pitchFamily="18" charset="0"/>
                            <a:cs typeface="Times New Roman" panose="02020603050405020304" pitchFamily="18" charset="0"/>
                            <a:sym typeface="Symbol" panose="05050102010706020507" pitchFamily="18" charset="2"/>
                          </a:rPr>
                        </m:ctrlPr>
                      </m:dPr>
                      <m:e>
                        <m:r>
                          <a:rPr lang="en-US" sz="2600" b="0" i="0" dirty="0" smtClean="0">
                            <a:latin typeface="Cambria Math" panose="02040503050406030204" pitchFamily="18" charset="0"/>
                            <a:cs typeface="Times New Roman" panose="02020603050405020304" pitchFamily="18" charset="0"/>
                            <a:sym typeface="Symbol" panose="05050102010706020507" pitchFamily="18" charset="2"/>
                          </a:rPr>
                          <m:t>−5, 756</m:t>
                        </m:r>
                      </m:e>
                    </m:d>
                    <m:r>
                      <a:rPr lang="en-US" sz="2600" b="0" i="1" dirty="0"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6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6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𝟏</m:t>
                    </m:r>
                    <m:r>
                      <a:rPr lang="en-US" sz="26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r>
                      <a:rPr lang="en-US" sz="2600" b="1" i="0"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𝟕𝟑</m:t>
                    </m:r>
                    <m:r>
                      <a:rPr lang="en-US" sz="26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sSup>
                      <m:sSupPr>
                        <m:ctrlPr>
                          <a:rPr lang="en-US" sz="26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pPr>
                      <m:e>
                        <m:r>
                          <a:rPr lang="en-US" sz="26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𝟏𝟎</m:t>
                        </m:r>
                      </m:e>
                      <m:sup>
                        <m:r>
                          <a:rPr lang="en-US" sz="2600" b="1"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𝟔</m:t>
                        </m:r>
                      </m:sup>
                    </m:sSup>
                  </m:oMath>
                </a14:m>
                <a:r>
                  <a:rPr lang="en-US" sz="2600" b="1" dirty="0">
                    <a:solidFill>
                      <a:srgbClr val="7030A0"/>
                    </a:solidFill>
                    <a:latin typeface="Times New Roman" panose="02020603050405020304" pitchFamily="18" charset="0"/>
                    <a:cs typeface="Times New Roman" panose="02020603050405020304" pitchFamily="18" charset="0"/>
                  </a:rPr>
                  <a:t> kJ/s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In both cases the rate of enthalpy change is the same.</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449DE88-55C8-A956-F6A1-27AB690508BE}"/>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5C3B248-558C-3A3F-2AA0-4FDDA2F66A9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2AA3EE3-91D4-D3D3-9865-C5495DEA022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0734244-764B-202D-7B11-C77AC1EB204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24517773"/>
      </p:ext>
    </p:extLst>
  </p:cSld>
  <p:clrMapOvr>
    <a:masterClrMapping/>
  </p:clrMapOvr>
  <mc:AlternateContent xmlns:mc="http://schemas.openxmlformats.org/markup-compatibility/2006" xmlns:p14="http://schemas.microsoft.com/office/powerpoint/2010/main">
    <mc:Choice Requires="p14">
      <p:transition spd="slow" p14:dur="2000" advTm="122938"/>
    </mc:Choice>
    <mc:Fallback xmlns="">
      <p:transition spd="slow" advTm="1229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96E4C-4956-E072-F01A-78868F01A4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7C399B-A5C8-2555-A4A5-70EF246E71E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10.3. Energy balances with chemical reactions</a:t>
            </a:r>
          </a:p>
        </p:txBody>
      </p:sp>
      <p:sp>
        <p:nvSpPr>
          <p:cNvPr id="3" name="Content Placeholder 2">
            <a:extLst>
              <a:ext uri="{FF2B5EF4-FFF2-40B4-BE49-F238E27FC236}">
                <a16:creationId xmlns:a16="http://schemas.microsoft.com/office/drawing/2014/main" id="{FCA06E6D-07C7-E879-3AAE-239FDAA18AEC}"/>
              </a:ext>
            </a:extLst>
          </p:cNvPr>
          <p:cNvSpPr>
            <a:spLocks noGrp="1"/>
          </p:cNvSpPr>
          <p:nvPr>
            <p:ph idx="1"/>
          </p:nvPr>
        </p:nvSpPr>
        <p:spPr>
          <a:xfrm>
            <a:off x="278297" y="858491"/>
            <a:ext cx="11797746"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For reactive systems, the temperature of the reacting mixture can vary inside the reactor due to heat generation from exothermic reactions or absorption of heat from external source for endothermic reactions.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For exothermic reactions, </a:t>
            </a:r>
            <a:r>
              <a:rPr lang="en-US" sz="2400" dirty="0">
                <a:latin typeface="Times New Roman" panose="02020603050405020304" pitchFamily="18" charset="0"/>
                <a:cs typeface="Times New Roman" panose="02020603050405020304" pitchFamily="18" charset="0"/>
              </a:rPr>
              <a:t> heat energy is generated from chemical reactions.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For endothermic reactions,  </a:t>
            </a:r>
            <a:r>
              <a:rPr lang="en-US" sz="2400" dirty="0">
                <a:latin typeface="Times New Roman" panose="02020603050405020304" pitchFamily="18" charset="0"/>
                <a:cs typeface="Times New Roman" panose="02020603050405020304" pitchFamily="18" charset="0"/>
              </a:rPr>
              <a:t>heat energy is added to start and enhance chemical reactions.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for an open system takes into account the heat generated by the exothermic reactions, and heat exchange with any heating jackets for endothermic reactions.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7E5C4F9-1161-3CFA-0EC7-D14F40FC8ED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53813E0-5ECE-EBF5-35C7-4FA2A37E358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E5704A5-12FD-B29E-8FF0-9ACADC283C6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36264866"/>
      </p:ext>
    </p:extLst>
  </p:cSld>
  <p:clrMapOvr>
    <a:masterClrMapping/>
  </p:clrMapOvr>
  <mc:AlternateContent xmlns:mc="http://schemas.openxmlformats.org/markup-compatibility/2006" xmlns:p14="http://schemas.microsoft.com/office/powerpoint/2010/main">
    <mc:Choice Requires="p14">
      <p:transition spd="slow" p14:dur="2000" advTm="58024"/>
    </mc:Choice>
    <mc:Fallback xmlns="">
      <p:transition spd="slow" advTm="580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D3704-A6CD-203D-44FE-2C6DC314A8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2D0069-013B-65DB-4766-B4C18FA5EE8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0C8738B-7B42-9A4A-249B-421848C35B10}"/>
              </a:ext>
            </a:extLst>
          </p:cNvPr>
          <p:cNvSpPr>
            <a:spLocks noGrp="1"/>
          </p:cNvSpPr>
          <p:nvPr>
            <p:ph idx="1"/>
          </p:nvPr>
        </p:nvSpPr>
        <p:spPr>
          <a:xfrm>
            <a:off x="278297" y="858490"/>
            <a:ext cx="11638720" cy="524485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To develop energy balance equations for a reactive system, an open system of energy balances with chemical reaction is depicted in </a:t>
            </a:r>
            <a:r>
              <a:rPr lang="en-US" sz="2400" b="1" dirty="0">
                <a:latin typeface="Times New Roman" panose="02020603050405020304" pitchFamily="18" charset="0"/>
                <a:cs typeface="Times New Roman" panose="02020603050405020304" pitchFamily="18" charset="0"/>
              </a:rPr>
              <a:t>Figure 10.2</a:t>
            </a:r>
            <a:r>
              <a:rPr lang="en-US" sz="2400" dirty="0">
                <a:latin typeface="Times New Roman" panose="02020603050405020304" pitchFamily="18" charset="0"/>
                <a:cs typeface="Times New Roman" panose="02020603050405020304" pitchFamily="18" charset="0"/>
              </a:rPr>
              <a:t>.</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64D4ED8-51DC-F5B3-6ED9-8BF28104355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F0B097F-FF3E-8F8D-7A75-9BA36A9D7BE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18C76C7-BF2E-753F-1D0E-306ACE5C3D4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8" name="TextBox 27">
            <a:extLst>
              <a:ext uri="{FF2B5EF4-FFF2-40B4-BE49-F238E27FC236}">
                <a16:creationId xmlns:a16="http://schemas.microsoft.com/office/drawing/2014/main" id="{7576F303-392C-B58B-9938-CCFCDA757091}"/>
              </a:ext>
            </a:extLst>
          </p:cNvPr>
          <p:cNvSpPr txBox="1"/>
          <p:nvPr/>
        </p:nvSpPr>
        <p:spPr>
          <a:xfrm>
            <a:off x="612912" y="5564182"/>
            <a:ext cx="915393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10.2  </a:t>
            </a:r>
            <a:r>
              <a:rPr lang="en-US" sz="2400" dirty="0">
                <a:latin typeface="Times New Roman" panose="02020603050405020304" pitchFamily="18" charset="0"/>
                <a:cs typeface="Times New Roman" panose="02020603050405020304" pitchFamily="18" charset="0"/>
              </a:rPr>
              <a:t>An open system of energy balances with chemical reaction</a:t>
            </a:r>
          </a:p>
        </p:txBody>
      </p:sp>
      <p:grpSp>
        <p:nvGrpSpPr>
          <p:cNvPr id="9" name="Group 8">
            <a:extLst>
              <a:ext uri="{FF2B5EF4-FFF2-40B4-BE49-F238E27FC236}">
                <a16:creationId xmlns:a16="http://schemas.microsoft.com/office/drawing/2014/main" id="{4C2E1748-2132-B024-6100-81A064036B53}"/>
              </a:ext>
            </a:extLst>
          </p:cNvPr>
          <p:cNvGrpSpPr/>
          <p:nvPr/>
        </p:nvGrpSpPr>
        <p:grpSpPr>
          <a:xfrm>
            <a:off x="2184125" y="2095207"/>
            <a:ext cx="4614239" cy="3472349"/>
            <a:chOff x="2184125" y="1739342"/>
            <a:chExt cx="4614239" cy="3472349"/>
          </a:xfrm>
        </p:grpSpPr>
        <p:grpSp>
          <p:nvGrpSpPr>
            <p:cNvPr id="27" name="Group 26">
              <a:extLst>
                <a:ext uri="{FF2B5EF4-FFF2-40B4-BE49-F238E27FC236}">
                  <a16:creationId xmlns:a16="http://schemas.microsoft.com/office/drawing/2014/main" id="{1C8A69A7-A398-F1EF-D48F-2D14AC2F86D9}"/>
                </a:ext>
              </a:extLst>
            </p:cNvPr>
            <p:cNvGrpSpPr/>
            <p:nvPr/>
          </p:nvGrpSpPr>
          <p:grpSpPr>
            <a:xfrm>
              <a:off x="2184125" y="1739342"/>
              <a:ext cx="4614239" cy="3472349"/>
              <a:chOff x="2571752" y="1469575"/>
              <a:chExt cx="4418768" cy="3295412"/>
            </a:xfrm>
          </p:grpSpPr>
          <p:sp>
            <p:nvSpPr>
              <p:cNvPr id="6" name="Flowchart: Magnetic Disk 5">
                <a:extLst>
                  <a:ext uri="{FF2B5EF4-FFF2-40B4-BE49-F238E27FC236}">
                    <a16:creationId xmlns:a16="http://schemas.microsoft.com/office/drawing/2014/main" id="{B5C91F4A-866E-5126-C143-CE53AFD966A5}"/>
                  </a:ext>
                </a:extLst>
              </p:cNvPr>
              <p:cNvSpPr/>
              <p:nvPr/>
            </p:nvSpPr>
            <p:spPr>
              <a:xfrm>
                <a:off x="3965713" y="2126974"/>
                <a:ext cx="1818861" cy="1729407"/>
              </a:xfrm>
              <a:prstGeom prst="flowChartMagneticDisk">
                <a:avLst/>
              </a:prstGeom>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Reactor</a:t>
                </a:r>
                <a:r>
                  <a:rPr lang="en-US" dirty="0"/>
                  <a:t> </a:t>
                </a:r>
              </a:p>
            </p:txBody>
          </p:sp>
          <p:cxnSp>
            <p:nvCxnSpPr>
              <p:cNvPr id="13" name="Straight Arrow Connector 12">
                <a:extLst>
                  <a:ext uri="{FF2B5EF4-FFF2-40B4-BE49-F238E27FC236}">
                    <a16:creationId xmlns:a16="http://schemas.microsoft.com/office/drawing/2014/main" id="{5A6F2753-7031-3943-2C15-3032DF85AEF6}"/>
                  </a:ext>
                </a:extLst>
              </p:cNvPr>
              <p:cNvCxnSpPr>
                <a:cxnSpLocks/>
              </p:cNvCxnSpPr>
              <p:nvPr/>
            </p:nvCxnSpPr>
            <p:spPr>
              <a:xfrm>
                <a:off x="3021496" y="2583447"/>
                <a:ext cx="944217"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06F13011-DA27-927E-3DC7-A7BF14A994AC}"/>
                  </a:ext>
                </a:extLst>
              </p:cNvPr>
              <p:cNvCxnSpPr>
                <a:cxnSpLocks/>
              </p:cNvCxnSpPr>
              <p:nvPr/>
            </p:nvCxnSpPr>
            <p:spPr>
              <a:xfrm>
                <a:off x="5784574" y="3282500"/>
                <a:ext cx="993913"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135ADFD-0A25-A6AD-5FA6-8F9DB54A0B5C}"/>
                  </a:ext>
                </a:extLst>
              </p:cNvPr>
              <p:cNvCxnSpPr>
                <a:cxnSpLocks/>
              </p:cNvCxnSpPr>
              <p:nvPr/>
            </p:nvCxnSpPr>
            <p:spPr>
              <a:xfrm flipV="1">
                <a:off x="4898334" y="3849026"/>
                <a:ext cx="0" cy="520512"/>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F094A7C8-7324-CB1F-FE97-E40E2E9D2E6D}"/>
                  </a:ext>
                </a:extLst>
              </p:cNvPr>
              <p:cNvCxnSpPr>
                <a:cxnSpLocks/>
              </p:cNvCxnSpPr>
              <p:nvPr/>
            </p:nvCxnSpPr>
            <p:spPr>
              <a:xfrm flipV="1">
                <a:off x="4856920" y="1669774"/>
                <a:ext cx="18223" cy="717456"/>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DDD4CA4F-C1DC-768E-1C3D-E75834C5129C}"/>
                      </a:ext>
                    </a:extLst>
                  </p:cNvPr>
                  <p:cNvSpPr txBox="1"/>
                  <p:nvPr/>
                </p:nvSpPr>
                <p:spPr>
                  <a:xfrm flipH="1">
                    <a:off x="4986131" y="1469575"/>
                    <a:ext cx="695738" cy="44909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acc>
                                <m:accPr>
                                  <m:chr m:val="̇"/>
                                  <m:ctrlPr>
                                    <a:rPr lang="en-US" sz="2400" i="1" dirty="0" smtClean="0">
                                      <a:latin typeface="Cambria Math" panose="02040503050406030204" pitchFamily="18" charset="0"/>
                                      <a:cs typeface="Times New Roman" panose="02020603050405020304" pitchFamily="18" charset="0"/>
                                    </a:rPr>
                                  </m:ctrlPr>
                                </m:accPr>
                                <m:e>
                                  <m:r>
                                    <a:rPr lang="en-US" sz="2400" b="0" i="1" dirty="0" smtClean="0">
                                      <a:latin typeface="Cambria Math" panose="02040503050406030204" pitchFamily="18" charset="0"/>
                                      <a:cs typeface="Times New Roman" panose="02020603050405020304" pitchFamily="18" charset="0"/>
                                    </a:rPr>
                                    <m:t>𝑊</m:t>
                                  </m:r>
                                </m:e>
                              </m:acc>
                            </m:e>
                            <m:sub>
                              <m:r>
                                <a:rPr lang="en-US" sz="2400" b="0" i="1" dirty="0" smtClean="0">
                                  <a:latin typeface="Cambria Math" panose="02040503050406030204" pitchFamily="18" charset="0"/>
                                  <a:cs typeface="Times New Roman" panose="02020603050405020304" pitchFamily="18" charset="0"/>
                                </a:rPr>
                                <m:t>𝑠</m:t>
                              </m:r>
                            </m:sub>
                          </m:sSub>
                        </m:oMath>
                      </m:oMathPara>
                    </a14:m>
                    <a:endParaRPr/>
                  </a:p>
                </p:txBody>
              </p:sp>
            </mc:Choice>
            <mc:Fallback xmlns="">
              <p:sp>
                <p:nvSpPr>
                  <p:cNvPr id="23" name="TextBox 22">
                    <a:extLst>
                      <a:ext uri="{FF2B5EF4-FFF2-40B4-BE49-F238E27FC236}">
                        <a16:creationId xmlns:a16="http://schemas.microsoft.com/office/drawing/2014/main" id="{DDD4CA4F-C1DC-768E-1C3D-E75834C5129C}"/>
                      </a:ext>
                    </a:extLst>
                  </p:cNvPr>
                  <p:cNvSpPr txBox="1">
                    <a:spLocks noRot="1" noChangeAspect="1" noMove="1" noResize="1" noEditPoints="1" noAdjustHandles="1" noChangeArrowheads="1" noChangeShapeType="1" noTextEdit="1"/>
                  </p:cNvSpPr>
                  <p:nvPr/>
                </p:nvSpPr>
                <p:spPr>
                  <a:xfrm flipH="1">
                    <a:off x="4986131" y="1469575"/>
                    <a:ext cx="695738" cy="44909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ECD9DADA-B2D4-A25C-DAD4-3C0517B19FC3}"/>
                      </a:ext>
                    </a:extLst>
                  </p:cNvPr>
                  <p:cNvSpPr txBox="1"/>
                  <p:nvPr/>
                </p:nvSpPr>
                <p:spPr>
                  <a:xfrm flipH="1">
                    <a:off x="4638262" y="4313581"/>
                    <a:ext cx="695738" cy="4514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b="1" i="1" dirty="0" smtClean="0">
                                  <a:solidFill>
                                    <a:srgbClr val="FF0000"/>
                                  </a:solidFill>
                                  <a:latin typeface="Cambria Math" panose="02040503050406030204" pitchFamily="18" charset="0"/>
                                  <a:cs typeface="Times New Roman" panose="02020603050405020304" pitchFamily="18" charset="0"/>
                                </a:rPr>
                              </m:ctrlPr>
                            </m:accPr>
                            <m:e>
                              <m:r>
                                <a:rPr lang="en-US" sz="2400" b="1" i="1" dirty="0" smtClean="0">
                                  <a:solidFill>
                                    <a:srgbClr val="FF0000"/>
                                  </a:solidFill>
                                  <a:latin typeface="Cambria Math" panose="02040503050406030204" pitchFamily="18" charset="0"/>
                                  <a:cs typeface="Times New Roman" panose="02020603050405020304" pitchFamily="18" charset="0"/>
                                </a:rPr>
                                <m:t>𝑸</m:t>
                              </m:r>
                            </m:e>
                          </m:acc>
                        </m:oMath>
                      </m:oMathPara>
                    </a14:m>
                    <a:endParaRPr/>
                  </a:p>
                </p:txBody>
              </p:sp>
            </mc:Choice>
            <mc:Fallback xmlns="">
              <p:sp>
                <p:nvSpPr>
                  <p:cNvPr id="24" name="TextBox 23">
                    <a:extLst>
                      <a:ext uri="{FF2B5EF4-FFF2-40B4-BE49-F238E27FC236}">
                        <a16:creationId xmlns:a16="http://schemas.microsoft.com/office/drawing/2014/main" id="{ECD9DADA-B2D4-A25C-DAD4-3C0517B19FC3}"/>
                      </a:ext>
                    </a:extLst>
                  </p:cNvPr>
                  <p:cNvSpPr txBox="1">
                    <a:spLocks noRot="1" noChangeAspect="1" noMove="1" noResize="1" noEditPoints="1" noAdjustHandles="1" noChangeArrowheads="1" noChangeShapeType="1" noTextEdit="1"/>
                  </p:cNvSpPr>
                  <p:nvPr/>
                </p:nvSpPr>
                <p:spPr>
                  <a:xfrm flipH="1">
                    <a:off x="4638262" y="4313581"/>
                    <a:ext cx="695738" cy="451406"/>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D185EC5A-EFD5-E67F-2025-21335B00E8DE}"/>
                      </a:ext>
                    </a:extLst>
                  </p:cNvPr>
                  <p:cNvSpPr txBox="1"/>
                  <p:nvPr/>
                </p:nvSpPr>
                <p:spPr>
                  <a:xfrm flipH="1">
                    <a:off x="6294782" y="3289250"/>
                    <a:ext cx="695738" cy="113107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i</a:t>
                    </a:r>
                  </a:p>
                  <a:p>
                    <a:r>
                      <a:rPr lang="en-US" sz="2400" dirty="0">
                        <a:latin typeface="Times New Roman" panose="02020603050405020304" pitchFamily="18" charset="0"/>
                        <a:cs typeface="Times New Roman" panose="02020603050405020304" pitchFamily="18" charset="0"/>
                      </a:rPr>
                      <a:t>T</a:t>
                    </a:r>
                  </a:p>
                  <a:p>
                    <a14:m>
                      <m:oMath xmlns:m="http://schemas.openxmlformats.org/officeDocument/2006/math">
                        <m:r>
                          <a:rPr lang="en-US" sz="2400" b="0" i="1" dirty="0" smtClean="0">
                            <a:latin typeface="Cambria Math" panose="02040503050406030204" pitchFamily="18" charset="0"/>
                            <a:cs typeface="Times New Roman" panose="02020603050405020304" pitchFamily="18" charset="0"/>
                          </a:rPr>
                          <m:t>𝐹</m:t>
                        </m:r>
                      </m:oMath>
                    </a14:m>
                    <a:r>
                      <a:rPr lang="en-US" sz="2400" baseline="-25000" dirty="0">
                        <a:latin typeface="Times New Roman" panose="02020603050405020304" pitchFamily="18" charset="0"/>
                        <a:cs typeface="Times New Roman" panose="02020603050405020304" pitchFamily="18" charset="0"/>
                      </a:rPr>
                      <a:t>i</a:t>
                    </a:r>
                  </a:p>
                </p:txBody>
              </p:sp>
            </mc:Choice>
            <mc:Fallback xmlns="">
              <p:sp>
                <p:nvSpPr>
                  <p:cNvPr id="25" name="TextBox 24">
                    <a:extLst>
                      <a:ext uri="{FF2B5EF4-FFF2-40B4-BE49-F238E27FC236}">
                        <a16:creationId xmlns:a16="http://schemas.microsoft.com/office/drawing/2014/main" id="{D185EC5A-EFD5-E67F-2025-21335B00E8DE}"/>
                      </a:ext>
                    </a:extLst>
                  </p:cNvPr>
                  <p:cNvSpPr txBox="1">
                    <a:spLocks noRot="1" noChangeAspect="1" noMove="1" noResize="1" noEditPoints="1" noAdjustHandles="1" noChangeArrowheads="1" noChangeShapeType="1" noTextEdit="1"/>
                  </p:cNvSpPr>
                  <p:nvPr/>
                </p:nvSpPr>
                <p:spPr>
                  <a:xfrm flipH="1">
                    <a:off x="6294782" y="3289250"/>
                    <a:ext cx="695738" cy="1131072"/>
                  </a:xfrm>
                  <a:prstGeom prst="rect">
                    <a:avLst/>
                  </a:prstGeom>
                  <a:blipFill>
                    <a:blip r:embed="rId6"/>
                    <a:stretch>
                      <a:fillRect l="-12605" t="-4103" b="-10769"/>
                    </a:stretch>
                  </a:blipFill>
                </p:spPr>
                <p:txBody>
                  <a:bodyPr/>
                  <a:lstStyle/>
                  <a:p>
                    <a:r>
                      <a:rPr lang="en-US">
                        <a:noFill/>
                      </a:rPr>
                      <a:t> </a:t>
                    </a:r>
                  </a:p>
                </p:txBody>
              </p:sp>
            </mc:Fallback>
          </mc:AlternateContent>
          <p:sp>
            <p:nvSpPr>
              <p:cNvPr id="26" name="TextBox 25">
                <a:extLst>
                  <a:ext uri="{FF2B5EF4-FFF2-40B4-BE49-F238E27FC236}">
                    <a16:creationId xmlns:a16="http://schemas.microsoft.com/office/drawing/2014/main" id="{04B85D6B-A9A5-B41A-77B6-D1E6BE18FF3B}"/>
                  </a:ext>
                </a:extLst>
              </p:cNvPr>
              <p:cNvSpPr txBox="1"/>
              <p:nvPr/>
            </p:nvSpPr>
            <p:spPr>
              <a:xfrm flipH="1">
                <a:off x="2571752" y="2583447"/>
                <a:ext cx="695738" cy="11391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endParaRPr lang="en-US" sz="2400" baseline="-25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a:t>
                </a:r>
              </a:p>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io</a:t>
                </a:r>
              </a:p>
            </p:txBody>
          </p:sp>
        </p:grpSp>
        <p:sp>
          <p:nvSpPr>
            <p:cNvPr id="8" name="Rectangle 7">
              <a:extLst>
                <a:ext uri="{FF2B5EF4-FFF2-40B4-BE49-F238E27FC236}">
                  <a16:creationId xmlns:a16="http://schemas.microsoft.com/office/drawing/2014/main" id="{9FFF9421-4AB7-2B02-7FBA-A5E57DD47677}"/>
                </a:ext>
              </a:extLst>
            </p:cNvPr>
            <p:cNvSpPr/>
            <p:nvPr/>
          </p:nvSpPr>
          <p:spPr>
            <a:xfrm>
              <a:off x="3011557" y="2301274"/>
              <a:ext cx="2865017" cy="2186324"/>
            </a:xfrm>
            <a:prstGeom prst="rect">
              <a:avLst/>
            </a:prstGeom>
            <a:noFill/>
            <a:ln w="25400">
              <a:solidFill>
                <a:schemeClr val="accent1"/>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2710689846"/>
      </p:ext>
    </p:extLst>
  </p:cSld>
  <p:clrMapOvr>
    <a:masterClrMapping/>
  </p:clrMapOvr>
  <mc:AlternateContent xmlns:mc="http://schemas.openxmlformats.org/markup-compatibility/2006" xmlns:p14="http://schemas.microsoft.com/office/powerpoint/2010/main">
    <mc:Choice Requires="p14">
      <p:transition spd="slow" p14:dur="2000" advTm="75212"/>
    </mc:Choice>
    <mc:Fallback xmlns="">
      <p:transition spd="slow" advTm="7521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76E67-6147-3056-21B8-2F71094E86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508756-D0B5-649A-E3C6-BC700CE880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0BCF422-283C-8BEC-5464-62963DC41B31}"/>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Where: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input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b="1" i="1" dirty="0">
                            <a:solidFill>
                              <a:srgbClr val="FF0000"/>
                            </a:solidFill>
                            <a:latin typeface="Cambria Math" panose="02040503050406030204" pitchFamily="18" charset="0"/>
                            <a:cs typeface="Times New Roman" panose="02020603050405020304" pitchFamily="18" charset="0"/>
                          </a:rPr>
                        </m:ctrlPr>
                      </m:accPr>
                      <m:e>
                        <m:r>
                          <a:rPr lang="en-US" sz="2400" b="1" i="1" dirty="0">
                            <a:solidFill>
                              <a:srgbClr val="FF0000"/>
                            </a:solidFill>
                            <a:latin typeface="Cambria Math" panose="02040503050406030204" pitchFamily="18" charset="0"/>
                            <a:cs typeface="Times New Roman" panose="02020603050405020304" pitchFamily="18" charset="0"/>
                          </a:rPr>
                          <m:t>𝑸</m:t>
                        </m:r>
                      </m:e>
                    </m:acc>
                  </m:oMath>
                </a14:m>
                <a:r>
                  <a:rPr lang="en-US" sz="2400" dirty="0">
                    <a:latin typeface="Times New Roman" panose="02020603050405020304" pitchFamily="18" charset="0"/>
                    <a:cs typeface="Times New Roman" panose="02020603050405020304" pitchFamily="18" charset="0"/>
                  </a:rPr>
                  <a:t> is the rate of heat added to  a reactor,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𝑊</m:t>
                            </m:r>
                          </m:e>
                        </m:acc>
                      </m:e>
                      <m:sub>
                        <m:r>
                          <a:rPr lang="en-US" sz="2400" i="1" dirty="0">
                            <a:latin typeface="Cambria Math" panose="02040503050406030204" pitchFamily="18" charset="0"/>
                            <a:cs typeface="Times New Roman" panose="02020603050405020304" pitchFamily="18" charset="0"/>
                          </a:rPr>
                          <m:t>𝑠</m:t>
                        </m:r>
                      </m:sub>
                    </m:sSub>
                  </m:oMath>
                </a14:m>
                <a:r>
                  <a:rPr lang="en-US" sz="2400" dirty="0">
                    <a:latin typeface="Times New Roman" panose="02020603050405020304" pitchFamily="18" charset="0"/>
                    <a:cs typeface="Times New Roman" panose="02020603050405020304" pitchFamily="18" charset="0"/>
                  </a:rPr>
                  <a:t> is  the rate of work done by the system,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the input temperature,  </a:t>
                </a:r>
                <a14:m>
                  <m:oMath xmlns:m="http://schemas.openxmlformats.org/officeDocument/2006/math">
                    <m:r>
                      <a:rPr lang="en-US" sz="2400" i="1" smtClean="0">
                        <a:latin typeface="Cambria Math" panose="02040503050406030204" pitchFamily="18" charset="0"/>
                        <a:cs typeface="Times New Roman" panose="02020603050405020304" pitchFamily="18" charset="0"/>
                      </a:rPr>
                      <m:t>𝐹</m:t>
                    </m:r>
                  </m:oMath>
                </a14:m>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input mole flow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output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m:t>
                        </m:r>
                      </m:sub>
                    </m:sSub>
                  </m:oMath>
                </a14:m>
                <a:r>
                  <a:rPr lang="en-US" sz="2400" dirty="0">
                    <a:latin typeface="Times New Roman" panose="02020603050405020304" pitchFamily="18" charset="0"/>
                    <a:cs typeface="Times New Roman" panose="02020603050405020304" pitchFamily="18" charset="0"/>
                  </a:rPr>
                  <a:t> is the output mole flow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T is the output temperature.</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energy balance equation for a steady state process is given by:</a:t>
                </a:r>
              </a:p>
              <a:p>
                <a:pPr marL="0" indent="0" algn="just">
                  <a:lnSpc>
                    <a:spcPct val="160000"/>
                  </a:lnSpc>
                  <a:buNone/>
                </a:pPr>
                <a:r>
                  <a:rPr lang="en-US" sz="2400" b="1" dirty="0">
                    <a:solidFill>
                      <a:srgbClr val="FF0000"/>
                    </a:solidFill>
                    <a:latin typeface="Cambria Math" panose="02040503050406030204" pitchFamily="18" charset="0"/>
                    <a:cs typeface="Times New Roman" panose="02020603050405020304" pitchFamily="18" charset="0"/>
                  </a:rPr>
                  <a:t>{Rate of heat added to the system}-{ </a:t>
                </a:r>
                <a:r>
                  <a:rPr lang="en-US" sz="2400" b="1" dirty="0">
                    <a:solidFill>
                      <a:srgbClr val="7030A0"/>
                    </a:solidFill>
                    <a:latin typeface="Cambria Math" panose="02040503050406030204" pitchFamily="18" charset="0"/>
                    <a:cs typeface="Times New Roman" panose="02020603050405020304" pitchFamily="18" charset="0"/>
                  </a:rPr>
                  <a:t>Rate of work done by the system} + </a:t>
                </a:r>
                <a:r>
                  <a:rPr lang="en-US" sz="2400" b="1" dirty="0">
                    <a:solidFill>
                      <a:srgbClr val="FF0000"/>
                    </a:solidFill>
                    <a:latin typeface="Cambria Math" panose="02040503050406030204" pitchFamily="18" charset="0"/>
                    <a:cs typeface="Times New Roman" panose="02020603050405020304" pitchFamily="18" charset="0"/>
                  </a:rPr>
                  <a:t>{Rate of  energy entering to the system by  mole flow in}– </a:t>
                </a:r>
                <a:r>
                  <a:rPr lang="en-US" sz="2400" b="1" dirty="0">
                    <a:solidFill>
                      <a:srgbClr val="7030A0"/>
                    </a:solidFill>
                    <a:latin typeface="Cambria Math" panose="02040503050406030204" pitchFamily="18" charset="0"/>
                    <a:cs typeface="Times New Roman" panose="02020603050405020304" pitchFamily="18" charset="0"/>
                  </a:rPr>
                  <a:t>{Rate of energy leaving from the system by mole flow out}= 0                                                        </a:t>
                </a:r>
                <a:endParaRPr lang="en-US" sz="2400" dirty="0">
                  <a:solidFill>
                    <a:schemeClr val="tx2"/>
                  </a:solidFill>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0BCF422-283C-8BEC-5464-62963DC41B31}"/>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C1B0FC3-6C30-4D33-7382-62F4EEFF5AC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2C30E13-7803-F53D-17A4-1C8DA995C08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DB44AF5-2FD2-205A-0218-E19365D3133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50738044"/>
      </p:ext>
    </p:extLst>
  </p:cSld>
  <p:clrMapOvr>
    <a:masterClrMapping/>
  </p:clrMapOvr>
  <mc:AlternateContent xmlns:mc="http://schemas.openxmlformats.org/markup-compatibility/2006" xmlns:p14="http://schemas.microsoft.com/office/powerpoint/2010/main">
    <mc:Choice Requires="p14">
      <p:transition spd="slow" p14:dur="2000" advTm="67952"/>
    </mc:Choice>
    <mc:Fallback xmlns="">
      <p:transition spd="slow" advTm="6795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A91B9-C361-A91B-ED2E-2EF7571C58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5EF974-6F3E-EBAC-C6F6-A39FBC6A5AE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AD05A85-87E6-6C82-34EE-CC402984C7BD}"/>
                  </a:ext>
                </a:extLst>
              </p:cNvPr>
              <p:cNvSpPr>
                <a:spLocks noGrp="1"/>
              </p:cNvSpPr>
              <p:nvPr>
                <p:ph idx="1"/>
              </p:nvPr>
            </p:nvSpPr>
            <p:spPr>
              <a:xfrm>
                <a:off x="278297" y="858491"/>
                <a:ext cx="11638720" cy="506522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Mathematically, the energy balance equation for a reactive system can be written as :</a:t>
                </a:r>
              </a:p>
              <a:p>
                <a:pPr marL="0" indent="0" algn="just">
                  <a:lnSpc>
                    <a:spcPct val="150000"/>
                  </a:lnSpc>
                  <a:buNone/>
                </a:pPr>
                <a14:m>
                  <m:oMath xmlns:m="http://schemas.openxmlformats.org/officeDocument/2006/math">
                    <m:acc>
                      <m:accPr>
                        <m:chr m:val="̇"/>
                        <m:ctrlPr>
                          <a:rPr lang="en-US" sz="2400" i="1" smtClean="0">
                            <a:solidFill>
                              <a:schemeClr val="tx1"/>
                            </a:solidFill>
                            <a:latin typeface="Cambria Math" panose="02040503050406030204" pitchFamily="18" charset="0"/>
                          </a:rPr>
                        </m:ctrlPr>
                      </m:accPr>
                      <m:e>
                        <m:r>
                          <a:rPr lang="en-US" sz="2400" i="1">
                            <a:solidFill>
                              <a:schemeClr val="tx1"/>
                            </a:solidFill>
                            <a:latin typeface="Cambria Math"/>
                          </a:rPr>
                          <m:t>𝑄</m:t>
                        </m:r>
                      </m:e>
                    </m:acc>
                    <m:r>
                      <a:rPr lang="en-US" sz="2400" i="1">
                        <a:solidFill>
                          <a:schemeClr val="tx1"/>
                        </a:solidFill>
                        <a:latin typeface="Cambria Math"/>
                      </a:rPr>
                      <m:t>  − </m:t>
                    </m:r>
                    <m:sSub>
                      <m:sSubPr>
                        <m:ctrlPr>
                          <a:rPr lang="en-US" sz="2400" i="1">
                            <a:solidFill>
                              <a:schemeClr val="tx1"/>
                            </a:solidFill>
                            <a:latin typeface="Cambria Math" panose="02040503050406030204" pitchFamily="18" charset="0"/>
                          </a:rPr>
                        </m:ctrlPr>
                      </m:sSubPr>
                      <m:e>
                        <m:acc>
                          <m:accPr>
                            <m:chr m:val="̇"/>
                            <m:ctrlPr>
                              <a:rPr lang="en-US" sz="2400" i="1">
                                <a:solidFill>
                                  <a:schemeClr val="tx1"/>
                                </a:solidFill>
                                <a:latin typeface="Cambria Math" panose="02040503050406030204" pitchFamily="18" charset="0"/>
                              </a:rPr>
                            </m:ctrlPr>
                          </m:accPr>
                          <m:e>
                            <m:r>
                              <a:rPr lang="en-US" sz="2400" i="1">
                                <a:solidFill>
                                  <a:schemeClr val="tx1"/>
                                </a:solidFill>
                                <a:latin typeface="Cambria Math"/>
                              </a:rPr>
                              <m:t>𝑊</m:t>
                            </m:r>
                          </m:e>
                        </m:acc>
                      </m:e>
                      <m:sub>
                        <m:r>
                          <a:rPr lang="en-US" sz="2400" i="1">
                            <a:solidFill>
                              <a:schemeClr val="tx1"/>
                            </a:solidFill>
                            <a:latin typeface="Cambria Math"/>
                          </a:rPr>
                          <m:t>𝑆</m:t>
                        </m:r>
                      </m:sub>
                    </m:sSub>
                    <m:r>
                      <a:rPr lang="en-US" sz="2400" i="1">
                        <a:solidFill>
                          <a:schemeClr val="tx1"/>
                        </a:solidFill>
                        <a:latin typeface="Cambria Math"/>
                      </a:rPr>
                      <m:t>+</m:t>
                    </m:r>
                    <m:nary>
                      <m:naryPr>
                        <m:chr m:val="∑"/>
                        <m:ctrlPr>
                          <a:rPr lang="en-US" sz="2400" i="1">
                            <a:solidFill>
                              <a:schemeClr val="tx1"/>
                            </a:solidFill>
                            <a:latin typeface="Cambria Math" panose="02040503050406030204" pitchFamily="18" charset="0"/>
                          </a:rPr>
                        </m:ctrlPr>
                      </m:naryPr>
                      <m:sub>
                        <m:r>
                          <m:rPr>
                            <m:brk m:alnAt="23"/>
                          </m:rPr>
                          <a:rPr lang="en-US" sz="2400" i="1">
                            <a:solidFill>
                              <a:schemeClr val="tx1"/>
                            </a:solidFill>
                            <a:latin typeface="Cambria Math"/>
                          </a:rPr>
                          <m:t>𝑖</m:t>
                        </m:r>
                        <m:r>
                          <a:rPr lang="en-US" sz="2400" i="1">
                            <a:solidFill>
                              <a:schemeClr val="tx1"/>
                            </a:solidFill>
                            <a:latin typeface="Cambria Math"/>
                          </a:rPr>
                          <m:t>=1</m:t>
                        </m:r>
                      </m:sub>
                      <m:sup>
                        <m:r>
                          <a:rPr lang="en-US" sz="2400" i="1">
                            <a:solidFill>
                              <a:schemeClr val="tx1"/>
                            </a:solidFill>
                            <a:latin typeface="Cambria Math"/>
                          </a:rPr>
                          <m:t>𝑛</m:t>
                        </m:r>
                      </m:sup>
                      <m:e>
                        <m:sSub>
                          <m:sSubPr>
                            <m:ctrlPr>
                              <a:rPr lang="en-US" sz="2400" i="1">
                                <a:solidFill>
                                  <a:schemeClr val="tx1"/>
                                </a:solidFill>
                                <a:latin typeface="Cambria Math" panose="02040503050406030204" pitchFamily="18" charset="0"/>
                              </a:rPr>
                            </m:ctrlPr>
                          </m:sSubPr>
                          <m:e>
                            <m:r>
                              <a:rPr lang="en-US" sz="2400" i="1" smtClean="0">
                                <a:solidFill>
                                  <a:schemeClr val="tx1"/>
                                </a:solidFill>
                                <a:latin typeface="Cambria Math"/>
                              </a:rPr>
                              <m:t>𝐹</m:t>
                            </m:r>
                          </m:e>
                          <m:sub>
                            <m:r>
                              <a:rPr lang="en-US" sz="2400" i="1">
                                <a:solidFill>
                                  <a:schemeClr val="tx1"/>
                                </a:solidFill>
                                <a:latin typeface="Cambria Math"/>
                              </a:rPr>
                              <m:t>𝑖</m:t>
                            </m:r>
                            <m:r>
                              <a:rPr lang="en-US" sz="2400" i="1">
                                <a:solidFill>
                                  <a:schemeClr val="tx1"/>
                                </a:solidFill>
                                <a:latin typeface="Cambria Math"/>
                              </a:rPr>
                              <m:t>0</m:t>
                            </m:r>
                          </m:sub>
                        </m:s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𝐻</m:t>
                            </m:r>
                          </m:e>
                          <m:sub>
                            <m:r>
                              <a:rPr lang="en-US" sz="2400" i="1">
                                <a:solidFill>
                                  <a:schemeClr val="tx1"/>
                                </a:solidFill>
                                <a:latin typeface="Cambria Math"/>
                              </a:rPr>
                              <m:t>𝑖</m:t>
                            </m:r>
                            <m:r>
                              <a:rPr lang="en-US" sz="2400" i="1">
                                <a:solidFill>
                                  <a:schemeClr val="tx1"/>
                                </a:solidFill>
                                <a:latin typeface="Cambria Math"/>
                              </a:rPr>
                              <m:t>0</m:t>
                            </m:r>
                          </m:sub>
                        </m:sSub>
                      </m:e>
                    </m:nary>
                    <m:r>
                      <a:rPr lang="en-US" sz="2400" i="1">
                        <a:solidFill>
                          <a:schemeClr val="tx1"/>
                        </a:solidFill>
                        <a:latin typeface="Cambria Math"/>
                      </a:rPr>
                      <m:t>−</m:t>
                    </m:r>
                    <m:nary>
                      <m:naryPr>
                        <m:chr m:val="∑"/>
                        <m:ctrlPr>
                          <a:rPr lang="en-US" sz="2400" i="1">
                            <a:solidFill>
                              <a:schemeClr val="tx1"/>
                            </a:solidFill>
                            <a:latin typeface="Cambria Math" panose="02040503050406030204" pitchFamily="18" charset="0"/>
                          </a:rPr>
                        </m:ctrlPr>
                      </m:naryPr>
                      <m:sub>
                        <m:r>
                          <m:rPr>
                            <m:brk m:alnAt="23"/>
                          </m:rPr>
                          <a:rPr lang="en-US" sz="2400" i="1">
                            <a:solidFill>
                              <a:schemeClr val="tx1"/>
                            </a:solidFill>
                            <a:latin typeface="Cambria Math"/>
                          </a:rPr>
                          <m:t>𝑖</m:t>
                        </m:r>
                        <m:r>
                          <a:rPr lang="en-US" sz="2400" i="1">
                            <a:solidFill>
                              <a:schemeClr val="tx1"/>
                            </a:solidFill>
                            <a:latin typeface="Cambria Math"/>
                          </a:rPr>
                          <m:t>=1</m:t>
                        </m:r>
                      </m:sub>
                      <m:sup>
                        <m:r>
                          <a:rPr lang="en-US" sz="2400" i="1">
                            <a:solidFill>
                              <a:schemeClr val="tx1"/>
                            </a:solidFill>
                            <a:latin typeface="Cambria Math"/>
                          </a:rPr>
                          <m:t>𝑛</m:t>
                        </m:r>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𝐹</m:t>
                            </m:r>
                          </m:e>
                          <m:sub>
                            <m:r>
                              <a:rPr lang="en-US" sz="2400" i="1">
                                <a:solidFill>
                                  <a:schemeClr val="tx1"/>
                                </a:solidFill>
                                <a:latin typeface="Cambria Math"/>
                              </a:rPr>
                              <m:t>𝑖</m:t>
                            </m:r>
                          </m:sub>
                        </m:s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𝐻</m:t>
                            </m:r>
                          </m:e>
                          <m:sub>
                            <m:r>
                              <a:rPr lang="en-US" sz="2400" i="1">
                                <a:solidFill>
                                  <a:schemeClr val="tx1"/>
                                </a:solidFill>
                                <a:latin typeface="Cambria Math"/>
                              </a:rPr>
                              <m:t>𝑖</m:t>
                            </m:r>
                          </m:sub>
                        </m:sSub>
                        <m:r>
                          <a:rPr lang="en-US" sz="2400" i="1">
                            <a:solidFill>
                              <a:schemeClr val="tx1"/>
                            </a:solidFill>
                            <a:latin typeface="Cambria Math" panose="02040503050406030204" pitchFamily="18" charset="0"/>
                          </a:rPr>
                          <m:t>=0</m:t>
                        </m:r>
                      </m:e>
                    </m:nary>
                  </m:oMath>
                </a14:m>
                <a:r>
                  <a:rPr lang="en-US" sz="2400" dirty="0">
                    <a:solidFill>
                      <a:schemeClr val="tx1"/>
                    </a:solidFill>
                    <a:latin typeface="Times New Roman" panose="02020603050405020304" pitchFamily="18" charset="0"/>
                    <a:cs typeface="Times New Roman" panose="02020603050405020304" pitchFamily="18" charset="0"/>
                  </a:rPr>
                  <a:t>                                           (10.6)</a:t>
                </a:r>
              </a:p>
              <a:p>
                <a:pPr marL="0" indent="0" algn="just">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solidFill>
                              <a:schemeClr val="tx1"/>
                            </a:solidFill>
                            <a:latin typeface="Cambria Math" panose="02040503050406030204" pitchFamily="18" charset="0"/>
                          </a:rPr>
                        </m:ctrlPr>
                      </m:accPr>
                      <m:e>
                        <m:r>
                          <a:rPr lang="en-US" sz="2400" i="1">
                            <a:solidFill>
                              <a:schemeClr val="tx1"/>
                            </a:solidFill>
                            <a:latin typeface="Cambria Math"/>
                          </a:rPr>
                          <m:t>𝑄</m:t>
                        </m:r>
                      </m:e>
                    </m:acc>
                  </m:oMath>
                </a14:m>
                <a:r>
                  <a:rPr lang="en-US" sz="2400" dirty="0">
                    <a:solidFill>
                      <a:schemeClr val="tx1"/>
                    </a:solidFill>
                    <a:latin typeface="Times New Roman" panose="02020603050405020304" pitchFamily="18" charset="0"/>
                    <a:cs typeface="Times New Roman" panose="02020603050405020304" pitchFamily="18" charset="0"/>
                  </a:rPr>
                  <a:t> is rate of heat addition, </a:t>
                </a:r>
                <a14:m>
                  <m:oMath xmlns:m="http://schemas.openxmlformats.org/officeDocument/2006/math">
                    <m:sSub>
                      <m:sSubPr>
                        <m:ctrlPr>
                          <a:rPr lang="en-US" sz="2400" i="1">
                            <a:solidFill>
                              <a:schemeClr val="tx1"/>
                            </a:solidFill>
                            <a:latin typeface="Cambria Math" panose="02040503050406030204" pitchFamily="18" charset="0"/>
                          </a:rPr>
                        </m:ctrlPr>
                      </m:sSubPr>
                      <m:e>
                        <m:acc>
                          <m:accPr>
                            <m:chr m:val="̇"/>
                            <m:ctrlPr>
                              <a:rPr lang="en-US" sz="2400" i="1">
                                <a:solidFill>
                                  <a:schemeClr val="tx1"/>
                                </a:solidFill>
                                <a:latin typeface="Cambria Math" panose="02040503050406030204" pitchFamily="18" charset="0"/>
                              </a:rPr>
                            </m:ctrlPr>
                          </m:accPr>
                          <m:e>
                            <m:r>
                              <a:rPr lang="en-US" sz="2400" i="1">
                                <a:solidFill>
                                  <a:schemeClr val="tx1"/>
                                </a:solidFill>
                                <a:latin typeface="Cambria Math"/>
                              </a:rPr>
                              <m:t>𝑊</m:t>
                            </m:r>
                          </m:e>
                        </m:acc>
                      </m:e>
                      <m:sub>
                        <m:r>
                          <a:rPr lang="en-US" sz="2400" i="1">
                            <a:solidFill>
                              <a:schemeClr val="tx1"/>
                            </a:solidFill>
                            <a:latin typeface="Cambria Math"/>
                          </a:rPr>
                          <m:t>𝑆</m:t>
                        </m:r>
                      </m:sub>
                    </m:sSub>
                  </m:oMath>
                </a14:m>
                <a:r>
                  <a:rPr lang="en-US" sz="2400" dirty="0">
                    <a:solidFill>
                      <a:schemeClr val="tx1"/>
                    </a:solidFill>
                    <a:latin typeface="Times New Roman" panose="02020603050405020304" pitchFamily="18" charset="0"/>
                    <a:cs typeface="Times New Roman" panose="02020603050405020304" pitchFamily="18" charset="0"/>
                  </a:rPr>
                  <a:t> is rate of work done by the system, n is number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F</a:t>
                </a:r>
                <a:r>
                  <a:rPr lang="en-US" sz="2400" baseline="-25000" dirty="0">
                    <a:solidFill>
                      <a:schemeClr val="tx1"/>
                    </a:solidFill>
                    <a:latin typeface="Times New Roman" panose="02020603050405020304" pitchFamily="18" charset="0"/>
                    <a:cs typeface="Times New Roman" panose="02020603050405020304" pitchFamily="18" charset="0"/>
                  </a:rPr>
                  <a:t>io</a:t>
                </a:r>
                <a:r>
                  <a:rPr lang="en-US" sz="2400" dirty="0">
                    <a:solidFill>
                      <a:schemeClr val="tx1"/>
                    </a:solidFill>
                    <a:latin typeface="Times New Roman" panose="02020603050405020304" pitchFamily="18" charset="0"/>
                    <a:cs typeface="Times New Roman" panose="02020603050405020304" pitchFamily="18" charset="0"/>
                  </a:rPr>
                  <a:t> is mole input rate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H</a:t>
                </a:r>
                <a:r>
                  <a:rPr lang="en-US" sz="2400" baseline="-25000" dirty="0">
                    <a:solidFill>
                      <a:schemeClr val="tx1"/>
                    </a:solidFill>
                    <a:latin typeface="Times New Roman" panose="02020603050405020304" pitchFamily="18" charset="0"/>
                    <a:cs typeface="Times New Roman" panose="02020603050405020304" pitchFamily="18" charset="0"/>
                  </a:rPr>
                  <a:t>io</a:t>
                </a:r>
                <a:r>
                  <a:rPr lang="en-US" sz="2400" dirty="0">
                    <a:solidFill>
                      <a:schemeClr val="tx1"/>
                    </a:solidFill>
                    <a:latin typeface="Times New Roman" panose="02020603050405020304" pitchFamily="18" charset="0"/>
                    <a:cs typeface="Times New Roman" panose="02020603050405020304" pitchFamily="18" charset="0"/>
                  </a:rPr>
                  <a:t> is specific enthalpy of input stream for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F</a:t>
                </a:r>
                <a:r>
                  <a:rPr lang="en-US" sz="2400" baseline="-25000" dirty="0">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is mole rate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in the output stream, and H</a:t>
                </a:r>
                <a:r>
                  <a:rPr lang="en-US" sz="2400" baseline="-25000" dirty="0">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is specific enthalpy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in output stream.</a:t>
                </a:r>
              </a:p>
              <a:p>
                <a:pPr marL="0" indent="0" algn="just">
                  <a:lnSpc>
                    <a:spcPct val="160000"/>
                  </a:lnSpc>
                  <a:buNone/>
                </a:pPr>
                <a:r>
                  <a:rPr lang="en-US" sz="2400" dirty="0">
                    <a:solidFill>
                      <a:schemeClr val="tx1"/>
                    </a:solidFill>
                    <a:latin typeface="Times New Roman" panose="02020603050405020304" pitchFamily="18" charset="0"/>
                    <a:cs typeface="Times New Roman" panose="02020603050405020304" pitchFamily="18" charset="0"/>
                  </a:rPr>
                  <a:t>For reactive systems, both kinetic energy and potential energy are negligible as compared with  enthalpy,  heat energy and work done.</a:t>
                </a:r>
              </a:p>
            </p:txBody>
          </p:sp>
        </mc:Choice>
        <mc:Fallback xmlns="">
          <p:sp>
            <p:nvSpPr>
              <p:cNvPr id="3" name="Content Placeholder 2">
                <a:extLst>
                  <a:ext uri="{FF2B5EF4-FFF2-40B4-BE49-F238E27FC236}">
                    <a16:creationId xmlns:a16="http://schemas.microsoft.com/office/drawing/2014/main" id="{AAD05A85-87E6-6C82-34EE-CC402984C7BD}"/>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CFFFFD7-7A69-95DB-22F5-E6084814F79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39F2C18-3CE4-F44A-23EC-C8ABEACBF27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3D04340-AACE-1455-83B6-66B3C0EB824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49796402"/>
      </p:ext>
    </p:extLst>
  </p:cSld>
  <p:clrMapOvr>
    <a:masterClrMapping/>
  </p:clrMapOvr>
  <mc:AlternateContent xmlns:mc="http://schemas.openxmlformats.org/markup-compatibility/2006" xmlns:p14="http://schemas.microsoft.com/office/powerpoint/2010/main">
    <mc:Choice Requires="p14">
      <p:transition spd="slow" p14:dur="2000" advTm="86148"/>
    </mc:Choice>
    <mc:Fallback xmlns="">
      <p:transition spd="slow" advTm="8614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5133F-440D-CDD0-FE04-1D719DB2D7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7CFE3D-A4E9-9DB0-0113-81D655AA267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2BEED4C-AD70-ED06-AE9A-8B6A40D6844D}"/>
                  </a:ext>
                </a:extLst>
              </p:cNvPr>
              <p:cNvSpPr>
                <a:spLocks noGrp="1"/>
              </p:cNvSpPr>
              <p:nvPr>
                <p:ph idx="1"/>
              </p:nvPr>
            </p:nvSpPr>
            <p:spPr>
              <a:xfrm>
                <a:off x="278297" y="858491"/>
                <a:ext cx="11777868" cy="506522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 equation for a reactive system is given by:</a:t>
                </a:r>
              </a:p>
              <a:p>
                <a:pPr marL="0" indent="0" algn="just">
                  <a:lnSpc>
                    <a:spcPct val="150000"/>
                  </a:lnSpc>
                  <a:buNone/>
                </a:pPr>
                <a14:m>
                  <m:oMathPara xmlns:m="http://schemas.openxmlformats.org/officeDocument/2006/math">
                    <m:oMathParaPr>
                      <m:jc m:val="centerGroup"/>
                    </m:oMathParaPr>
                    <m:oMath xmlns:m="http://schemas.openxmlformats.org/officeDocument/2006/math">
                      <m:r>
                        <m:rPr>
                          <m:nor/>
                        </m:rPr>
                        <a:rPr lang="en-US" sz="2400" dirty="0" smtClean="0">
                          <a:solidFill>
                            <a:srgbClr val="0070C0"/>
                          </a:solidFill>
                          <a:latin typeface="Times New Roman" panose="02020603050405020304" pitchFamily="18" charset="0"/>
                          <a:cs typeface="Times New Roman" panose="02020603050405020304" pitchFamily="18" charset="0"/>
                        </a:rPr>
                        <m:t>{</m:t>
                      </m:r>
                      <m:r>
                        <m:rPr>
                          <m:nor/>
                        </m:rPr>
                        <a:rPr lang="en-US" sz="2400" dirty="0" smtClean="0">
                          <a:solidFill>
                            <a:srgbClr val="0070C0"/>
                          </a:solidFill>
                          <a:latin typeface="Times New Roman" panose="02020603050405020304" pitchFamily="18" charset="0"/>
                          <a:cs typeface="Times New Roman" panose="02020603050405020304" pitchFamily="18" charset="0"/>
                        </a:rPr>
                        <m:t>Rate</m:t>
                      </m:r>
                      <m:r>
                        <m:rPr>
                          <m:nor/>
                        </m:rPr>
                        <a:rPr lang="en-US" sz="2400" dirty="0" smtClean="0">
                          <a:solidFill>
                            <a:srgbClr val="0070C0"/>
                          </a:solidFill>
                          <a:latin typeface="Times New Roman" panose="02020603050405020304" pitchFamily="18" charset="0"/>
                          <a:cs typeface="Times New Roman" panose="02020603050405020304" pitchFamily="18" charset="0"/>
                        </a:rPr>
                        <m:t> </m:t>
                      </m:r>
                      <m:r>
                        <m:rPr>
                          <m:nor/>
                        </m:rPr>
                        <a:rPr lang="en-US" sz="2400" dirty="0" smtClean="0">
                          <a:solidFill>
                            <a:srgbClr val="0070C0"/>
                          </a:solidFill>
                          <a:latin typeface="Times New Roman" panose="02020603050405020304" pitchFamily="18" charset="0"/>
                          <a:cs typeface="Times New Roman" panose="02020603050405020304" pitchFamily="18" charset="0"/>
                        </a:rPr>
                        <m:t>of</m:t>
                      </m:r>
                      <m:r>
                        <m:rPr>
                          <m:nor/>
                        </m:rPr>
                        <a:rPr lang="en-US" sz="2400" dirty="0" smtClean="0">
                          <a:solidFill>
                            <a:srgbClr val="0070C0"/>
                          </a:solidFill>
                          <a:latin typeface="Times New Roman" panose="02020603050405020304" pitchFamily="18" charset="0"/>
                          <a:cs typeface="Times New Roman" panose="02020603050405020304" pitchFamily="18" charset="0"/>
                        </a:rPr>
                        <m:t> </m:t>
                      </m:r>
                      <m:r>
                        <m:rPr>
                          <m:nor/>
                        </m:rPr>
                        <a:rPr lang="en-US" sz="2400" dirty="0" smtClean="0">
                          <a:solidFill>
                            <a:srgbClr val="0070C0"/>
                          </a:solidFill>
                          <a:latin typeface="Times New Roman" panose="02020603050405020304" pitchFamily="18" charset="0"/>
                          <a:cs typeface="Times New Roman" panose="02020603050405020304" pitchFamily="18" charset="0"/>
                        </a:rPr>
                        <m:t>input</m:t>
                      </m:r>
                      <m:r>
                        <m:rPr>
                          <m:nor/>
                        </m:rPr>
                        <a:rPr lang="en-US" sz="2400" dirty="0" smtClean="0">
                          <a:solidFill>
                            <a:srgbClr val="0070C0"/>
                          </a:solidFill>
                          <a:latin typeface="Times New Roman" panose="02020603050405020304" pitchFamily="18" charset="0"/>
                          <a:cs typeface="Times New Roman" panose="02020603050405020304" pitchFamily="18" charset="0"/>
                        </a:rPr>
                        <m:t> </m:t>
                      </m:r>
                      <m:r>
                        <m:rPr>
                          <m:nor/>
                        </m:rPr>
                        <a:rPr lang="en-US" sz="2400" dirty="0" smtClean="0">
                          <a:solidFill>
                            <a:srgbClr val="0070C0"/>
                          </a:solidFill>
                          <a:latin typeface="Times New Roman" panose="02020603050405020304" pitchFamily="18" charset="0"/>
                          <a:cs typeface="Times New Roman" panose="02020603050405020304" pitchFamily="18" charset="0"/>
                        </a:rPr>
                        <m:t>for</m:t>
                      </m:r>
                      <m:r>
                        <m:rPr>
                          <m:nor/>
                        </m:rPr>
                        <a:rPr lang="en-US" sz="2400" dirty="0" smtClean="0">
                          <a:solidFill>
                            <a:srgbClr val="0070C0"/>
                          </a:solidFill>
                          <a:latin typeface="Times New Roman" panose="02020603050405020304" pitchFamily="18" charset="0"/>
                          <a:cs typeface="Times New Roman" panose="02020603050405020304" pitchFamily="18" charset="0"/>
                        </a:rPr>
                        <m:t> </m:t>
                      </m:r>
                      <m:r>
                        <m:rPr>
                          <m:nor/>
                        </m:rPr>
                        <a:rPr lang="en-US" sz="2400" dirty="0" smtClean="0">
                          <a:solidFill>
                            <a:srgbClr val="0070C0"/>
                          </a:solidFill>
                          <a:latin typeface="Times New Roman" panose="02020603050405020304" pitchFamily="18" charset="0"/>
                          <a:cs typeface="Times New Roman" panose="02020603050405020304" pitchFamily="18" charset="0"/>
                        </a:rPr>
                        <m:t>species</m:t>
                      </m:r>
                      <m:r>
                        <m:rPr>
                          <m:nor/>
                        </m:rPr>
                        <a:rPr lang="en-US" sz="2400" dirty="0" smtClean="0">
                          <a:solidFill>
                            <a:srgbClr val="0070C0"/>
                          </a:solidFill>
                          <a:latin typeface="Times New Roman" panose="02020603050405020304" pitchFamily="18" charset="0"/>
                          <a:cs typeface="Times New Roman" panose="02020603050405020304" pitchFamily="18" charset="0"/>
                        </a:rPr>
                        <m:t> </m:t>
                      </m:r>
                      <m:r>
                        <m:rPr>
                          <m:nor/>
                        </m:rPr>
                        <a:rPr lang="en-US" sz="2400" dirty="0" smtClean="0">
                          <a:solidFill>
                            <a:srgbClr val="0070C0"/>
                          </a:solidFill>
                          <a:latin typeface="Times New Roman" panose="02020603050405020304" pitchFamily="18" charset="0"/>
                          <a:cs typeface="Times New Roman" panose="02020603050405020304" pitchFamily="18" charset="0"/>
                        </a:rPr>
                        <m:t>i</m:t>
                      </m:r>
                      <m:r>
                        <m:rPr>
                          <m:nor/>
                        </m:rPr>
                        <a:rPr lang="en-US" sz="2400" dirty="0" smtClean="0">
                          <a:solidFill>
                            <a:srgbClr val="0070C0"/>
                          </a:solidFill>
                          <a:latin typeface="Times New Roman" panose="02020603050405020304" pitchFamily="18" charset="0"/>
                          <a:cs typeface="Times New Roman" panose="02020603050405020304" pitchFamily="18" charset="0"/>
                        </a:rPr>
                        <m:t>}−{</m:t>
                      </m:r>
                      <m:r>
                        <m:rPr>
                          <m:nor/>
                        </m:rPr>
                        <a:rPr lang="en-US" sz="2400" dirty="0" smtClean="0">
                          <a:solidFill>
                            <a:srgbClr val="FF0000"/>
                          </a:solidFill>
                          <a:latin typeface="Times New Roman" panose="02020603050405020304" pitchFamily="18" charset="0"/>
                          <a:cs typeface="Times New Roman" panose="02020603050405020304" pitchFamily="18" charset="0"/>
                        </a:rPr>
                        <m:t>rate</m:t>
                      </m:r>
                      <m:r>
                        <m:rPr>
                          <m:nor/>
                        </m:rPr>
                        <a:rPr lang="en-US" sz="2400" dirty="0" smtClean="0">
                          <a:solidFill>
                            <a:srgbClr val="FF0000"/>
                          </a:solidFill>
                          <a:latin typeface="Times New Roman" panose="02020603050405020304" pitchFamily="18" charset="0"/>
                          <a:cs typeface="Times New Roman" panose="02020603050405020304" pitchFamily="18" charset="0"/>
                        </a:rPr>
                        <m:t> </m:t>
                      </m:r>
                      <m:r>
                        <m:rPr>
                          <m:nor/>
                        </m:rPr>
                        <a:rPr lang="en-US" sz="2400" dirty="0" smtClean="0">
                          <a:solidFill>
                            <a:srgbClr val="FF0000"/>
                          </a:solidFill>
                          <a:latin typeface="Times New Roman" panose="02020603050405020304" pitchFamily="18" charset="0"/>
                          <a:cs typeface="Times New Roman" panose="02020603050405020304" pitchFamily="18" charset="0"/>
                        </a:rPr>
                        <m:t>of</m:t>
                      </m:r>
                      <m:r>
                        <m:rPr>
                          <m:nor/>
                        </m:rPr>
                        <a:rPr lang="en-US" sz="2400" dirty="0" smtClean="0">
                          <a:solidFill>
                            <a:srgbClr val="FF0000"/>
                          </a:solidFill>
                          <a:latin typeface="Times New Roman" panose="02020603050405020304" pitchFamily="18" charset="0"/>
                          <a:cs typeface="Times New Roman" panose="02020603050405020304" pitchFamily="18" charset="0"/>
                        </a:rPr>
                        <m:t> </m:t>
                      </m:r>
                      <m:r>
                        <m:rPr>
                          <m:nor/>
                        </m:rPr>
                        <a:rPr lang="en-US" sz="2400" dirty="0" smtClean="0">
                          <a:solidFill>
                            <a:srgbClr val="FF0000"/>
                          </a:solidFill>
                          <a:latin typeface="Times New Roman" panose="02020603050405020304" pitchFamily="18" charset="0"/>
                          <a:cs typeface="Times New Roman" panose="02020603050405020304" pitchFamily="18" charset="0"/>
                        </a:rPr>
                        <m:t>output</m:t>
                      </m:r>
                      <m:r>
                        <m:rPr>
                          <m:nor/>
                        </m:rPr>
                        <a:rPr lang="en-US" sz="2400" dirty="0" smtClean="0">
                          <a:solidFill>
                            <a:srgbClr val="FF0000"/>
                          </a:solidFill>
                          <a:latin typeface="Times New Roman" panose="02020603050405020304" pitchFamily="18" charset="0"/>
                          <a:cs typeface="Times New Roman" panose="02020603050405020304" pitchFamily="18" charset="0"/>
                        </a:rPr>
                        <m:t> </m:t>
                      </m:r>
                      <m:r>
                        <m:rPr>
                          <m:nor/>
                        </m:rPr>
                        <a:rPr lang="en-US" sz="2400" dirty="0" smtClean="0">
                          <a:solidFill>
                            <a:srgbClr val="FF0000"/>
                          </a:solidFill>
                          <a:latin typeface="Times New Roman" panose="02020603050405020304" pitchFamily="18" charset="0"/>
                          <a:cs typeface="Times New Roman" panose="02020603050405020304" pitchFamily="18" charset="0"/>
                        </a:rPr>
                        <m:t>for</m:t>
                      </m:r>
                      <m:r>
                        <m:rPr>
                          <m:nor/>
                        </m:rPr>
                        <a:rPr lang="en-US" sz="2400" dirty="0" smtClean="0">
                          <a:solidFill>
                            <a:srgbClr val="FF0000"/>
                          </a:solidFill>
                          <a:latin typeface="Times New Roman" panose="02020603050405020304" pitchFamily="18" charset="0"/>
                          <a:cs typeface="Times New Roman" panose="02020603050405020304" pitchFamily="18" charset="0"/>
                        </a:rPr>
                        <m:t> </m:t>
                      </m:r>
                      <m:r>
                        <m:rPr>
                          <m:nor/>
                        </m:rPr>
                        <a:rPr lang="en-US" sz="2400" dirty="0" smtClean="0">
                          <a:solidFill>
                            <a:srgbClr val="FF0000"/>
                          </a:solidFill>
                          <a:latin typeface="Times New Roman" panose="02020603050405020304" pitchFamily="18" charset="0"/>
                          <a:cs typeface="Times New Roman" panose="02020603050405020304" pitchFamily="18" charset="0"/>
                        </a:rPr>
                        <m:t>species</m:t>
                      </m:r>
                      <m:r>
                        <m:rPr>
                          <m:nor/>
                        </m:rPr>
                        <a:rPr lang="en-US" sz="2400" dirty="0" smtClean="0">
                          <a:solidFill>
                            <a:srgbClr val="FF0000"/>
                          </a:solidFill>
                          <a:latin typeface="Times New Roman" panose="02020603050405020304" pitchFamily="18" charset="0"/>
                          <a:cs typeface="Times New Roman" panose="02020603050405020304" pitchFamily="18" charset="0"/>
                        </a:rPr>
                        <m:t> </m:t>
                      </m:r>
                      <m:r>
                        <m:rPr>
                          <m:nor/>
                        </m:rPr>
                        <a:rPr lang="en-US" sz="2400" dirty="0" smtClean="0">
                          <a:solidFill>
                            <a:srgbClr val="FF0000"/>
                          </a:solidFill>
                          <a:latin typeface="Times New Roman" panose="02020603050405020304" pitchFamily="18" charset="0"/>
                          <a:cs typeface="Times New Roman" panose="02020603050405020304" pitchFamily="18" charset="0"/>
                        </a:rPr>
                        <m:t>i</m:t>
                      </m:r>
                      <m:r>
                        <m:rPr>
                          <m:nor/>
                        </m:rPr>
                        <a:rPr lang="en-US" sz="2400" dirty="0" smtClean="0">
                          <a:solidFill>
                            <a:srgbClr val="FF0000"/>
                          </a:solidFill>
                          <a:latin typeface="Times New Roman" panose="02020603050405020304" pitchFamily="18" charset="0"/>
                          <a:cs typeface="Times New Roman" panose="02020603050405020304" pitchFamily="18" charset="0"/>
                        </a:rPr>
                        <m:t>} + { </m:t>
                      </m:r>
                      <m:r>
                        <m:rPr>
                          <m:nor/>
                        </m:rPr>
                        <a:rPr lang="en-US" sz="2400" dirty="0" smtClean="0">
                          <a:solidFill>
                            <a:srgbClr val="002060"/>
                          </a:solidFill>
                          <a:latin typeface="Times New Roman" panose="02020603050405020304" pitchFamily="18" charset="0"/>
                          <a:cs typeface="Times New Roman" panose="02020603050405020304" pitchFamily="18" charset="0"/>
                        </a:rPr>
                        <m:t>rate</m:t>
                      </m:r>
                      <m:r>
                        <m:rPr>
                          <m:nor/>
                        </m:rPr>
                        <a:rPr lang="en-US" sz="2400" dirty="0" smtClean="0">
                          <a:solidFill>
                            <a:srgbClr val="002060"/>
                          </a:solidFill>
                          <a:latin typeface="Times New Roman" panose="02020603050405020304" pitchFamily="18" charset="0"/>
                          <a:cs typeface="Times New Roman" panose="02020603050405020304" pitchFamily="18" charset="0"/>
                        </a:rPr>
                        <m:t> </m:t>
                      </m:r>
                      <m:r>
                        <m:rPr>
                          <m:nor/>
                        </m:rPr>
                        <a:rPr lang="en-US" sz="2400" dirty="0" smtClean="0">
                          <a:solidFill>
                            <a:srgbClr val="002060"/>
                          </a:solidFill>
                          <a:latin typeface="Times New Roman" panose="02020603050405020304" pitchFamily="18" charset="0"/>
                          <a:cs typeface="Times New Roman" panose="02020603050405020304" pitchFamily="18" charset="0"/>
                        </a:rPr>
                        <m:t>of</m:t>
                      </m:r>
                      <m:r>
                        <m:rPr>
                          <m:nor/>
                        </m:rPr>
                        <a:rPr lang="en-US" sz="2400" dirty="0" smtClean="0">
                          <a:solidFill>
                            <a:srgbClr val="002060"/>
                          </a:solidFill>
                          <a:latin typeface="Times New Roman" panose="02020603050405020304" pitchFamily="18" charset="0"/>
                          <a:cs typeface="Times New Roman" panose="02020603050405020304" pitchFamily="18" charset="0"/>
                        </a:rPr>
                        <m:t> </m:t>
                      </m:r>
                      <m:r>
                        <m:rPr>
                          <m:nor/>
                        </m:rPr>
                        <a:rPr lang="en-US" sz="2400" dirty="0" smtClean="0">
                          <a:solidFill>
                            <a:srgbClr val="002060"/>
                          </a:solidFill>
                          <a:latin typeface="Times New Roman" panose="02020603050405020304" pitchFamily="18" charset="0"/>
                          <a:cs typeface="Times New Roman" panose="02020603050405020304" pitchFamily="18" charset="0"/>
                        </a:rPr>
                        <m:t>generation</m:t>
                      </m:r>
                      <m:r>
                        <m:rPr>
                          <m:nor/>
                        </m:rPr>
                        <a:rPr lang="en-US" sz="2400" dirty="0" smtClean="0">
                          <a:solidFill>
                            <a:srgbClr val="002060"/>
                          </a:solidFill>
                          <a:latin typeface="Times New Roman" panose="02020603050405020304" pitchFamily="18" charset="0"/>
                          <a:cs typeface="Times New Roman" panose="02020603050405020304" pitchFamily="18" charset="0"/>
                        </a:rPr>
                        <m:t> </m:t>
                      </m:r>
                      <m:r>
                        <m:rPr>
                          <m:nor/>
                        </m:rPr>
                        <a:rPr lang="en-US" sz="2400" dirty="0" smtClean="0">
                          <a:solidFill>
                            <a:srgbClr val="002060"/>
                          </a:solidFill>
                          <a:latin typeface="Times New Roman" panose="02020603050405020304" pitchFamily="18" charset="0"/>
                          <a:cs typeface="Times New Roman" panose="02020603050405020304" pitchFamily="18" charset="0"/>
                        </a:rPr>
                        <m:t>for</m:t>
                      </m:r>
                      <m:r>
                        <m:rPr>
                          <m:nor/>
                        </m:rPr>
                        <a:rPr lang="en-US" sz="2400" dirty="0" smtClean="0">
                          <a:solidFill>
                            <a:srgbClr val="002060"/>
                          </a:solidFill>
                          <a:latin typeface="Times New Roman" panose="02020603050405020304" pitchFamily="18" charset="0"/>
                          <a:cs typeface="Times New Roman" panose="02020603050405020304" pitchFamily="18" charset="0"/>
                        </a:rPr>
                        <m:t> </m:t>
                      </m:r>
                      <m:r>
                        <m:rPr>
                          <m:nor/>
                        </m:rPr>
                        <a:rPr lang="en-US" sz="2400" dirty="0" smtClean="0">
                          <a:solidFill>
                            <a:srgbClr val="002060"/>
                          </a:solidFill>
                          <a:latin typeface="Times New Roman" panose="02020603050405020304" pitchFamily="18" charset="0"/>
                          <a:cs typeface="Times New Roman" panose="02020603050405020304" pitchFamily="18" charset="0"/>
                        </a:rPr>
                        <m:t>species</m:t>
                      </m:r>
                      <m:r>
                        <m:rPr>
                          <m:nor/>
                        </m:rPr>
                        <a:rPr lang="en-US" sz="2400" dirty="0" smtClean="0">
                          <a:solidFill>
                            <a:srgbClr val="002060"/>
                          </a:solidFill>
                          <a:latin typeface="Times New Roman" panose="02020603050405020304" pitchFamily="18" charset="0"/>
                          <a:cs typeface="Times New Roman" panose="02020603050405020304" pitchFamily="18" charset="0"/>
                        </a:rPr>
                        <m:t> </m:t>
                      </m:r>
                      <m:r>
                        <m:rPr>
                          <m:nor/>
                        </m:rPr>
                        <a:rPr lang="en-US" sz="2400" dirty="0" smtClean="0">
                          <a:solidFill>
                            <a:srgbClr val="002060"/>
                          </a:solidFill>
                          <a:latin typeface="Times New Roman" panose="02020603050405020304" pitchFamily="18" charset="0"/>
                          <a:cs typeface="Times New Roman" panose="02020603050405020304" pitchFamily="18" charset="0"/>
                        </a:rPr>
                        <m:t>i</m:t>
                      </m:r>
                      <m:r>
                        <m:rPr>
                          <m:nor/>
                        </m:rPr>
                        <a:rPr lang="en-US" sz="2400" dirty="0" smtClean="0">
                          <a:solidFill>
                            <a:srgbClr val="002060"/>
                          </a:solidFill>
                          <a:latin typeface="Times New Roman" panose="02020603050405020304" pitchFamily="18" charset="0"/>
                          <a:cs typeface="Times New Roman" panose="02020603050405020304" pitchFamily="18" charset="0"/>
                        </a:rPr>
                        <m:t>}</m:t>
                      </m:r>
                    </m:oMath>
                  </m:oMathPara>
                </a14:m>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rPr>
                      <m:t>=0</m:t>
                    </m:r>
                  </m:oMath>
                </a14:m>
                <a:r>
                  <a:rPr lang="en-US" sz="2400" dirty="0">
                    <a:latin typeface="Times New Roman" panose="02020603050405020304" pitchFamily="18" charset="0"/>
                    <a:cs typeface="Times New Roman" panose="02020603050405020304" pitchFamily="18" charset="0"/>
                  </a:rPr>
                  <a:t>                                                                       (10.7)</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By rearranging equation (10.7), the materials balance equation can be written as:</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400" b="0" i="0" dirty="0" smtClean="0">
                        <a:latin typeface="Times New Roman" panose="02020603050405020304" pitchFamily="18" charset="0"/>
                        <a:cs typeface="Times New Roman" panose="02020603050405020304" pitchFamily="18" charset="0"/>
                        <a:sym typeface="Symbol" panose="05050102010706020507" pitchFamily="18" charset="2"/>
                      </a:rPr>
                      <m:t> </m:t>
                    </m:r>
                  </m:oMath>
                </a14:m>
                <a:r>
                  <a:rPr lang="en-US" sz="2400" dirty="0">
                    <a:latin typeface="Times New Roman" panose="02020603050405020304" pitchFamily="18" charset="0"/>
                    <a:cs typeface="Times New Roman" panose="02020603050405020304" pitchFamily="18" charset="0"/>
                  </a:rPr>
                  <a:t>                                                                                (10.8)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input stream mole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output stream mole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extent of reaction </a:t>
                </a:r>
                <a:r>
                  <a:rPr lang="en-US" sz="2400" dirty="0">
                    <a:latin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cs typeface="Times New Roman" panose="02020603050405020304" pitchFamily="18" charset="0"/>
                  </a:rPr>
                  <a:t>you can refer lecture 5</a:t>
                </a: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52BEED4C-AD70-ED06-AE9A-8B6A40D6844D}"/>
                  </a:ext>
                </a:extLst>
              </p:cNvPr>
              <p:cNvSpPr>
                <a:spLocks noGrp="1" noRot="1" noChangeAspect="1" noMove="1" noResize="1" noEditPoints="1" noAdjustHandles="1" noChangeArrowheads="1" noChangeShapeType="1" noTextEdit="1"/>
              </p:cNvSpPr>
              <p:nvPr>
                <p:ph idx="1"/>
              </p:nvPr>
            </p:nvSpPr>
            <p:spPr>
              <a:xfrm>
                <a:off x="278297" y="858491"/>
                <a:ext cx="11777868" cy="5065228"/>
              </a:xfrm>
              <a:blipFill>
                <a:blip r:embed="rId4"/>
                <a:stretch>
                  <a:fillRect l="-828" r="-7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58A3C01-E85C-E629-067F-91AD0813A91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2CA72B4-9D95-3ADB-7014-06564F0974F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12E0B1A-C479-13DE-D7B6-C1CBD04BB24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22780891"/>
      </p:ext>
    </p:extLst>
  </p:cSld>
  <p:clrMapOvr>
    <a:masterClrMapping/>
  </p:clrMapOvr>
  <mc:AlternateContent xmlns:mc="http://schemas.openxmlformats.org/markup-compatibility/2006" xmlns:p14="http://schemas.microsoft.com/office/powerpoint/2010/main">
    <mc:Choice Requires="p14">
      <p:transition spd="slow" p14:dur="2000" advTm="76937"/>
    </mc:Choice>
    <mc:Fallback xmlns="">
      <p:transition spd="slow" advTm="7693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339B3-A675-6DAA-6407-C12DFE4C51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0534FF-BD7D-C25B-0331-FF2D7C02535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8B312CB-BAC7-5658-0DD9-32D0FA334ADD}"/>
                  </a:ext>
                </a:extLst>
              </p:cNvPr>
              <p:cNvSpPr>
                <a:spLocks noGrp="1"/>
              </p:cNvSpPr>
              <p:nvPr>
                <p:ph idx="1"/>
              </p:nvPr>
            </p:nvSpPr>
            <p:spPr>
              <a:xfrm>
                <a:off x="278297" y="858491"/>
                <a:ext cx="11638720" cy="5152750"/>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By substituting equation (10.8) to equation (10.6), the energy balances equation can be written as: </a:t>
                </a:r>
              </a:p>
              <a:p>
                <a:pPr marL="0" indent="0" algn="just">
                  <a:lnSpc>
                    <a:spcPct val="170000"/>
                  </a:lnSpc>
                  <a:buNone/>
                </a:pPr>
                <a14:m>
                  <m:oMath xmlns:m="http://schemas.openxmlformats.org/officeDocument/2006/math">
                    <m:acc>
                      <m:accPr>
                        <m:chr m:val="̇"/>
                        <m:ctrlPr>
                          <a:rPr lang="en-US" sz="9600" b="1" i="1" smtClean="0">
                            <a:solidFill>
                              <a:srgbClr val="7030A0"/>
                            </a:solidFill>
                            <a:latin typeface="Cambria Math" panose="02040503050406030204" pitchFamily="18" charset="0"/>
                          </a:rPr>
                        </m:ctrlPr>
                      </m:accPr>
                      <m:e>
                        <m:r>
                          <a:rPr lang="en-US" sz="9600" b="1" i="1">
                            <a:solidFill>
                              <a:srgbClr val="7030A0"/>
                            </a:solidFill>
                            <a:latin typeface="Cambria Math"/>
                          </a:rPr>
                          <m:t>𝑸</m:t>
                        </m:r>
                      </m:e>
                    </m:acc>
                    <m:r>
                      <a:rPr lang="en-US" sz="9600" b="1" i="1">
                        <a:solidFill>
                          <a:srgbClr val="7030A0"/>
                        </a:solidFill>
                        <a:latin typeface="Cambria Math"/>
                      </a:rPr>
                      <m:t>  − </m:t>
                    </m:r>
                    <m:sSub>
                      <m:sSubPr>
                        <m:ctrlPr>
                          <a:rPr lang="en-US" sz="9600" b="1" i="1">
                            <a:solidFill>
                              <a:srgbClr val="7030A0"/>
                            </a:solidFill>
                            <a:latin typeface="Cambria Math" panose="02040503050406030204" pitchFamily="18" charset="0"/>
                          </a:rPr>
                        </m:ctrlPr>
                      </m:sSubPr>
                      <m:e>
                        <m:acc>
                          <m:accPr>
                            <m:chr m:val="̇"/>
                            <m:ctrlPr>
                              <a:rPr lang="en-US" sz="9600" b="1" i="1">
                                <a:solidFill>
                                  <a:srgbClr val="7030A0"/>
                                </a:solidFill>
                                <a:latin typeface="Cambria Math" panose="02040503050406030204" pitchFamily="18" charset="0"/>
                              </a:rPr>
                            </m:ctrlPr>
                          </m:accPr>
                          <m:e>
                            <m:r>
                              <a:rPr lang="en-US" sz="9600" b="1" i="1">
                                <a:solidFill>
                                  <a:srgbClr val="7030A0"/>
                                </a:solidFill>
                                <a:latin typeface="Cambria Math"/>
                              </a:rPr>
                              <m:t>𝑾</m:t>
                            </m:r>
                          </m:e>
                        </m:acc>
                      </m:e>
                      <m:sub>
                        <m:r>
                          <a:rPr lang="en-US" sz="9600" b="1" i="1">
                            <a:solidFill>
                              <a:srgbClr val="7030A0"/>
                            </a:solidFill>
                            <a:latin typeface="Cambria Math"/>
                          </a:rPr>
                          <m:t>𝑺</m:t>
                        </m:r>
                      </m:sub>
                    </m:sSub>
                    <m:r>
                      <a:rPr lang="en-US" sz="9600" b="1" i="1">
                        <a:solidFill>
                          <a:srgbClr val="7030A0"/>
                        </a:solidFill>
                        <a:latin typeface="Cambria Math"/>
                      </a:rPr>
                      <m:t>+</m:t>
                    </m:r>
                    <m:nary>
                      <m:naryPr>
                        <m:chr m:val="∑"/>
                        <m:ctrlPr>
                          <a:rPr lang="en-US" sz="9600" b="1" i="1">
                            <a:solidFill>
                              <a:srgbClr val="7030A0"/>
                            </a:solidFill>
                            <a:latin typeface="Cambria Math" panose="02040503050406030204" pitchFamily="18" charset="0"/>
                          </a:rPr>
                        </m:ctrlPr>
                      </m:naryPr>
                      <m:sub>
                        <m:r>
                          <m:rPr>
                            <m:brk m:alnAt="23"/>
                          </m:rPr>
                          <a:rPr lang="en-US" sz="9600" b="1" i="1">
                            <a:solidFill>
                              <a:srgbClr val="7030A0"/>
                            </a:solidFill>
                            <a:latin typeface="Cambria Math"/>
                          </a:rPr>
                          <m:t>𝒊</m:t>
                        </m:r>
                        <m:r>
                          <a:rPr lang="en-US" sz="9600" b="1" i="1">
                            <a:solidFill>
                              <a:srgbClr val="7030A0"/>
                            </a:solidFill>
                            <a:latin typeface="Cambria Math"/>
                          </a:rPr>
                          <m:t>=</m:t>
                        </m:r>
                        <m:r>
                          <a:rPr lang="en-US" sz="9600" b="1" i="1">
                            <a:solidFill>
                              <a:srgbClr val="7030A0"/>
                            </a:solidFill>
                            <a:latin typeface="Cambria Math"/>
                          </a:rPr>
                          <m:t>𝟏</m:t>
                        </m:r>
                      </m:sub>
                      <m:sup>
                        <m:r>
                          <a:rPr lang="en-US" sz="9600" b="1" i="1">
                            <a:solidFill>
                              <a:srgbClr val="7030A0"/>
                            </a:solidFill>
                            <a:latin typeface="Cambria Math"/>
                          </a:rPr>
                          <m:t>𝒏</m:t>
                        </m:r>
                      </m:sup>
                      <m:e>
                        <m:sSub>
                          <m:sSubPr>
                            <m:ctrlPr>
                              <a:rPr lang="en-US" sz="9600" b="1" i="1">
                                <a:solidFill>
                                  <a:srgbClr val="7030A0"/>
                                </a:solidFill>
                                <a:latin typeface="Cambria Math" panose="02040503050406030204" pitchFamily="18" charset="0"/>
                              </a:rPr>
                            </m:ctrlPr>
                          </m:sSubPr>
                          <m:e>
                            <m:r>
                              <a:rPr lang="en-US" sz="9600" b="1" i="1">
                                <a:solidFill>
                                  <a:srgbClr val="7030A0"/>
                                </a:solidFill>
                                <a:latin typeface="Cambria Math"/>
                              </a:rPr>
                              <m:t>𝑭</m:t>
                            </m:r>
                          </m:e>
                          <m:sub>
                            <m:r>
                              <a:rPr lang="en-US" sz="9600" b="1" i="1">
                                <a:solidFill>
                                  <a:srgbClr val="7030A0"/>
                                </a:solidFill>
                                <a:latin typeface="Cambria Math"/>
                              </a:rPr>
                              <m:t>𝒊</m:t>
                            </m:r>
                            <m:r>
                              <a:rPr lang="en-US" sz="9600" b="1" i="1">
                                <a:solidFill>
                                  <a:srgbClr val="7030A0"/>
                                </a:solidFill>
                                <a:latin typeface="Cambria Math"/>
                              </a:rPr>
                              <m:t>𝟎</m:t>
                            </m:r>
                          </m:sub>
                        </m:sSub>
                        <m:sSub>
                          <m:sSubPr>
                            <m:ctrlPr>
                              <a:rPr lang="en-US" sz="9600" b="1" i="1">
                                <a:solidFill>
                                  <a:srgbClr val="7030A0"/>
                                </a:solidFill>
                                <a:latin typeface="Cambria Math" panose="02040503050406030204" pitchFamily="18" charset="0"/>
                              </a:rPr>
                            </m:ctrlPr>
                          </m:sSubPr>
                          <m:e>
                            <m:r>
                              <a:rPr lang="en-US" sz="9600" b="1" i="1">
                                <a:solidFill>
                                  <a:srgbClr val="7030A0"/>
                                </a:solidFill>
                                <a:latin typeface="Cambria Math"/>
                              </a:rPr>
                              <m:t>𝑯</m:t>
                            </m:r>
                          </m:e>
                          <m:sub>
                            <m:r>
                              <a:rPr lang="en-US" sz="9600" b="1" i="1">
                                <a:solidFill>
                                  <a:srgbClr val="7030A0"/>
                                </a:solidFill>
                                <a:latin typeface="Cambria Math"/>
                              </a:rPr>
                              <m:t>𝒊</m:t>
                            </m:r>
                            <m:r>
                              <a:rPr lang="en-US" sz="9600" b="1" i="1">
                                <a:solidFill>
                                  <a:srgbClr val="7030A0"/>
                                </a:solidFill>
                                <a:latin typeface="Cambria Math"/>
                              </a:rPr>
                              <m:t>𝟎</m:t>
                            </m:r>
                          </m:sub>
                        </m:sSub>
                      </m:e>
                    </m:nary>
                    <m:r>
                      <a:rPr lang="en-US" sz="9600" b="1" i="1">
                        <a:solidFill>
                          <a:srgbClr val="7030A0"/>
                        </a:solidFill>
                        <a:latin typeface="Cambria Math"/>
                      </a:rPr>
                      <m:t>−</m:t>
                    </m:r>
                    <m:nary>
                      <m:naryPr>
                        <m:chr m:val="∑"/>
                        <m:ctrlPr>
                          <a:rPr lang="en-US" sz="9600" b="1" i="1">
                            <a:solidFill>
                              <a:srgbClr val="7030A0"/>
                            </a:solidFill>
                            <a:latin typeface="Cambria Math" panose="02040503050406030204" pitchFamily="18" charset="0"/>
                          </a:rPr>
                        </m:ctrlPr>
                      </m:naryPr>
                      <m:sub>
                        <m:r>
                          <m:rPr>
                            <m:brk m:alnAt="23"/>
                          </m:rPr>
                          <a:rPr lang="en-US" sz="9600" b="1" i="1">
                            <a:solidFill>
                              <a:srgbClr val="7030A0"/>
                            </a:solidFill>
                            <a:latin typeface="Cambria Math"/>
                          </a:rPr>
                          <m:t>𝒊</m:t>
                        </m:r>
                        <m:r>
                          <a:rPr lang="en-US" sz="9600" b="1" i="1">
                            <a:solidFill>
                              <a:srgbClr val="7030A0"/>
                            </a:solidFill>
                            <a:latin typeface="Cambria Math"/>
                          </a:rPr>
                          <m:t>=</m:t>
                        </m:r>
                        <m:r>
                          <a:rPr lang="en-US" sz="9600" b="1" i="1">
                            <a:solidFill>
                              <a:srgbClr val="7030A0"/>
                            </a:solidFill>
                            <a:latin typeface="Cambria Math"/>
                          </a:rPr>
                          <m:t>𝟏</m:t>
                        </m:r>
                      </m:sub>
                      <m:sup>
                        <m:r>
                          <a:rPr lang="en-US" sz="9600" b="1" i="1">
                            <a:solidFill>
                              <a:srgbClr val="7030A0"/>
                            </a:solidFill>
                            <a:latin typeface="Cambria Math"/>
                          </a:rPr>
                          <m:t>𝒏</m:t>
                        </m:r>
                      </m:sup>
                      <m:e>
                        <m:r>
                          <a:rPr lang="en-US" sz="9600" b="1" i="1" smtClean="0">
                            <a:solidFill>
                              <a:srgbClr val="7030A0"/>
                            </a:solidFill>
                            <a:latin typeface="Cambria Math" panose="02040503050406030204" pitchFamily="18" charset="0"/>
                          </a:rPr>
                          <m:t>(</m:t>
                        </m:r>
                        <m:sSub>
                          <m:sSubPr>
                            <m:ctrlPr>
                              <a:rPr lang="en-US" sz="9600" b="1" i="1">
                                <a:solidFill>
                                  <a:srgbClr val="7030A0"/>
                                </a:solidFill>
                                <a:latin typeface="Cambria Math" panose="02040503050406030204" pitchFamily="18" charset="0"/>
                                <a:cs typeface="Times New Roman" panose="02020603050405020304" pitchFamily="18" charset="0"/>
                              </a:rPr>
                            </m:ctrlPr>
                          </m:sSubPr>
                          <m:e>
                            <m:r>
                              <a:rPr lang="en-US" sz="9600" b="1" i="1">
                                <a:solidFill>
                                  <a:srgbClr val="7030A0"/>
                                </a:solidFill>
                                <a:latin typeface="Cambria Math" panose="02040503050406030204" pitchFamily="18" charset="0"/>
                                <a:cs typeface="Times New Roman" panose="02020603050405020304" pitchFamily="18" charset="0"/>
                              </a:rPr>
                              <m:t>𝑭</m:t>
                            </m:r>
                          </m:e>
                          <m:sub>
                            <m:r>
                              <a:rPr lang="en-US" sz="9600" b="1" i="1">
                                <a:solidFill>
                                  <a:srgbClr val="7030A0"/>
                                </a:solidFill>
                                <a:latin typeface="Cambria Math" panose="02040503050406030204" pitchFamily="18" charset="0"/>
                                <a:cs typeface="Times New Roman" panose="02020603050405020304" pitchFamily="18" charset="0"/>
                              </a:rPr>
                              <m:t>𝒊𝒐</m:t>
                            </m:r>
                          </m:sub>
                        </m:sSub>
                        <m:r>
                          <a:rPr lang="en-US" sz="9600" b="1" i="1">
                            <a:solidFill>
                              <a:srgbClr val="7030A0"/>
                            </a:solidFill>
                            <a:latin typeface="Cambria Math" panose="02040503050406030204" pitchFamily="18" charset="0"/>
                            <a:cs typeface="Times New Roman" panose="02020603050405020304" pitchFamily="18" charset="0"/>
                          </a:rPr>
                          <m:t>+</m:t>
                        </m:r>
                        <m:sSub>
                          <m:sSubPr>
                            <m:ctrlPr>
                              <a:rPr lang="en-US" sz="9600" b="1" i="1">
                                <a:solidFill>
                                  <a:srgbClr val="7030A0"/>
                                </a:solidFill>
                                <a:latin typeface="Cambria Math" panose="02040503050406030204" pitchFamily="18" charset="0"/>
                                <a:cs typeface="Times New Roman" panose="02020603050405020304" pitchFamily="18" charset="0"/>
                              </a:rPr>
                            </m:ctrlPr>
                          </m:sSubPr>
                          <m:e>
                            <m:r>
                              <a:rPr lang="en-US" sz="9600" b="1" i="1">
                                <a:solidFill>
                                  <a:srgbClr val="7030A0"/>
                                </a:solidFill>
                                <a:latin typeface="Cambria Math" panose="02040503050406030204" pitchFamily="18" charset="0"/>
                                <a:cs typeface="Times New Roman" panose="02020603050405020304" pitchFamily="18" charset="0"/>
                              </a:rPr>
                              <m:t>𝒗</m:t>
                            </m:r>
                          </m:e>
                          <m:sub>
                            <m:r>
                              <a:rPr lang="en-US" sz="9600" b="1" i="1">
                                <a:solidFill>
                                  <a:srgbClr val="7030A0"/>
                                </a:solidFill>
                                <a:latin typeface="Cambria Math" panose="02040503050406030204" pitchFamily="18" charset="0"/>
                                <a:cs typeface="Times New Roman" panose="02020603050405020304" pitchFamily="18" charset="0"/>
                              </a:rPr>
                              <m:t>𝒊</m:t>
                            </m:r>
                          </m:sub>
                        </m:sSub>
                        <m:r>
                          <m:rPr>
                            <m:nor/>
                          </m:rPr>
                          <a:rPr lang="en-US" sz="96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sSub>
                          <m:sSubPr>
                            <m:ctrlPr>
                              <a:rPr lang="en-US" sz="9600" b="1" i="1">
                                <a:solidFill>
                                  <a:srgbClr val="7030A0"/>
                                </a:solidFill>
                                <a:latin typeface="Cambria Math" panose="02040503050406030204" pitchFamily="18" charset="0"/>
                              </a:rPr>
                            </m:ctrlPr>
                          </m:sSubPr>
                          <m:e>
                            <m:r>
                              <a:rPr lang="en-US" sz="9600" b="1" i="1" smtClean="0">
                                <a:solidFill>
                                  <a:srgbClr val="7030A0"/>
                                </a:solidFill>
                                <a:latin typeface="Cambria Math" panose="02040503050406030204" pitchFamily="18" charset="0"/>
                              </a:rPr>
                              <m:t>)</m:t>
                            </m:r>
                            <m:r>
                              <a:rPr lang="en-US" sz="9600" b="1" i="1">
                                <a:solidFill>
                                  <a:srgbClr val="7030A0"/>
                                </a:solidFill>
                                <a:latin typeface="Cambria Math"/>
                              </a:rPr>
                              <m:t>𝑯</m:t>
                            </m:r>
                          </m:e>
                          <m:sub>
                            <m:r>
                              <a:rPr lang="en-US" sz="9600" b="1" i="1">
                                <a:solidFill>
                                  <a:srgbClr val="7030A0"/>
                                </a:solidFill>
                                <a:latin typeface="Cambria Math"/>
                              </a:rPr>
                              <m:t>𝒊</m:t>
                            </m:r>
                          </m:sub>
                        </m:sSub>
                        <m:r>
                          <a:rPr lang="en-US" sz="9600" b="1" i="1">
                            <a:solidFill>
                              <a:srgbClr val="7030A0"/>
                            </a:solidFill>
                            <a:latin typeface="Cambria Math" panose="02040503050406030204" pitchFamily="18" charset="0"/>
                          </a:rPr>
                          <m:t>=</m:t>
                        </m:r>
                        <m:r>
                          <a:rPr lang="en-US" sz="9600" b="1" i="1">
                            <a:solidFill>
                              <a:srgbClr val="7030A0"/>
                            </a:solidFill>
                            <a:latin typeface="Cambria Math" panose="02040503050406030204" pitchFamily="18" charset="0"/>
                          </a:rPr>
                          <m:t>𝟎</m:t>
                        </m:r>
                      </m:e>
                    </m:nary>
                  </m:oMath>
                </a14:m>
                <a:r>
                  <a:rPr lang="en-US" sz="9600" b="1"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(10.9)</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This is the general energy balances equation for an open system with chemical reaction at steady state condition.</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9600" i="1">
                            <a:solidFill>
                              <a:schemeClr val="tx2"/>
                            </a:solidFill>
                            <a:latin typeface="Cambria Math" panose="02040503050406030204" pitchFamily="18" charset="0"/>
                          </a:rPr>
                        </m:ctrlPr>
                      </m:accPr>
                      <m:e>
                        <m:r>
                          <a:rPr lang="en-US" sz="9600" i="1">
                            <a:solidFill>
                              <a:schemeClr val="tx2"/>
                            </a:solidFill>
                            <a:latin typeface="Cambria Math"/>
                          </a:rPr>
                          <m:t>𝑄</m:t>
                        </m:r>
                      </m:e>
                    </m:acc>
                  </m:oMath>
                </a14:m>
                <a:r>
                  <a:rPr lang="en-US" sz="9600" dirty="0">
                    <a:latin typeface="Times New Roman" panose="02020603050405020304" pitchFamily="18" charset="0"/>
                    <a:cs typeface="Times New Roman" panose="02020603050405020304" pitchFamily="18" charset="0"/>
                  </a:rPr>
                  <a:t> is rate of heat addition, </a:t>
                </a:r>
                <a14:m>
                  <m:oMath xmlns:m="http://schemas.openxmlformats.org/officeDocument/2006/math">
                    <m:sSub>
                      <m:sSubPr>
                        <m:ctrlPr>
                          <a:rPr lang="en-US" sz="9600" i="1">
                            <a:solidFill>
                              <a:schemeClr val="tx2"/>
                            </a:solidFill>
                            <a:latin typeface="Cambria Math" panose="02040503050406030204" pitchFamily="18" charset="0"/>
                          </a:rPr>
                        </m:ctrlPr>
                      </m:sSubPr>
                      <m:e>
                        <m:acc>
                          <m:accPr>
                            <m:chr m:val="̇"/>
                            <m:ctrlPr>
                              <a:rPr lang="en-US" sz="9600" i="1">
                                <a:solidFill>
                                  <a:schemeClr val="tx2"/>
                                </a:solidFill>
                                <a:latin typeface="Cambria Math" panose="02040503050406030204" pitchFamily="18" charset="0"/>
                              </a:rPr>
                            </m:ctrlPr>
                          </m:accPr>
                          <m:e>
                            <m:r>
                              <a:rPr lang="en-US" sz="9600" i="1">
                                <a:solidFill>
                                  <a:schemeClr val="tx2"/>
                                </a:solidFill>
                                <a:latin typeface="Cambria Math"/>
                              </a:rPr>
                              <m:t>𝑊</m:t>
                            </m:r>
                          </m:e>
                        </m:acc>
                      </m:e>
                      <m:sub>
                        <m:r>
                          <a:rPr lang="en-US" sz="9600" i="1">
                            <a:solidFill>
                              <a:schemeClr val="tx2"/>
                            </a:solidFill>
                            <a:latin typeface="Cambria Math"/>
                          </a:rPr>
                          <m:t>𝑆</m:t>
                        </m:r>
                      </m:sub>
                    </m:sSub>
                  </m:oMath>
                </a14:m>
                <a:r>
                  <a:rPr lang="en-US" sz="9600" dirty="0">
                    <a:latin typeface="Times New Roman" panose="02020603050405020304" pitchFamily="18" charset="0"/>
                    <a:cs typeface="Times New Roman" panose="02020603050405020304" pitchFamily="18" charset="0"/>
                  </a:rPr>
                  <a:t> is rate of work done by the system, n is number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F</a:t>
                </a:r>
                <a:r>
                  <a:rPr lang="en-US" sz="9600" baseline="-25000" dirty="0">
                    <a:latin typeface="Times New Roman" panose="02020603050405020304" pitchFamily="18" charset="0"/>
                    <a:cs typeface="Times New Roman" panose="02020603050405020304" pitchFamily="18" charset="0"/>
                  </a:rPr>
                  <a:t>io</a:t>
                </a:r>
                <a:r>
                  <a:rPr lang="en-US" sz="9600" dirty="0">
                    <a:latin typeface="Times New Roman" panose="02020603050405020304" pitchFamily="18" charset="0"/>
                    <a:cs typeface="Times New Roman" panose="02020603050405020304" pitchFamily="18" charset="0"/>
                  </a:rPr>
                  <a:t> is mole input rate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H</a:t>
                </a:r>
                <a:r>
                  <a:rPr lang="en-US" sz="9600" baseline="-25000" dirty="0">
                    <a:latin typeface="Times New Roman" panose="02020603050405020304" pitchFamily="18" charset="0"/>
                    <a:cs typeface="Times New Roman" panose="02020603050405020304" pitchFamily="18" charset="0"/>
                  </a:rPr>
                  <a:t>io</a:t>
                </a:r>
                <a:r>
                  <a:rPr lang="en-US" sz="9600" dirty="0">
                    <a:latin typeface="Times New Roman" panose="02020603050405020304" pitchFamily="18" charset="0"/>
                    <a:cs typeface="Times New Roman" panose="02020603050405020304" pitchFamily="18" charset="0"/>
                  </a:rPr>
                  <a:t> is enthalpy of input stream for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sym typeface="Symbol" panose="05050102010706020507" pitchFamily="18" charset="2"/>
                  </a:rPr>
                  <a:t> is the extent of reaction, </a:t>
                </a:r>
                <a:r>
                  <a:rPr lang="en-US" sz="9600" dirty="0">
                    <a:latin typeface="Times New Roman" panose="02020603050405020304" pitchFamily="18" charset="0"/>
                    <a:cs typeface="Times New Roman" panose="02020603050405020304" pitchFamily="18" charset="0"/>
                  </a:rPr>
                  <a:t>and H</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is enthalpy of species i for output stream.</a:t>
                </a:r>
              </a:p>
              <a:p>
                <a:pPr marL="0" indent="0" algn="just">
                  <a:lnSpc>
                    <a:spcPct val="150000"/>
                  </a:lnSpc>
                  <a:buNone/>
                </a:pPr>
                <a:endParaRPr lang="en-US" sz="96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8B312CB-BAC7-5658-0DD9-32D0FA334ADD}"/>
                  </a:ext>
                </a:extLst>
              </p:cNvPr>
              <p:cNvSpPr>
                <a:spLocks noGrp="1" noRot="1" noChangeAspect="1" noMove="1" noResize="1" noEditPoints="1" noAdjustHandles="1" noChangeArrowheads="1" noChangeShapeType="1" noTextEdit="1"/>
              </p:cNvSpPr>
              <p:nvPr>
                <p:ph idx="1"/>
              </p:nvPr>
            </p:nvSpPr>
            <p:spPr>
              <a:xfrm>
                <a:off x="278297" y="858491"/>
                <a:ext cx="11638720" cy="5152750"/>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6447492-CEED-1E6A-E8F9-9768CF33206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146EA98-63D7-B593-D419-14F15FE1288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52D1A6B-3223-57DC-BB2A-6E869DD77D1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51134240"/>
      </p:ext>
    </p:extLst>
  </p:cSld>
  <p:clrMapOvr>
    <a:masterClrMapping/>
  </p:clrMapOvr>
  <mc:AlternateContent xmlns:mc="http://schemas.openxmlformats.org/markup-compatibility/2006" xmlns:p14="http://schemas.microsoft.com/office/powerpoint/2010/main">
    <mc:Choice Requires="p14">
      <p:transition spd="slow" p14:dur="2000" advTm="80187"/>
    </mc:Choice>
    <mc:Fallback xmlns="">
      <p:transition spd="slow" advTm="801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C5536-B55D-1CDE-2746-17394A68B7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B26481-C54D-30B6-9DF5-11509499A93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AE7AB4C-3A7C-46A3-FE61-5E2766CACAB8}"/>
                  </a:ext>
                </a:extLst>
              </p:cNvPr>
              <p:cNvSpPr>
                <a:spLocks noGrp="1"/>
              </p:cNvSpPr>
              <p:nvPr>
                <p:ph idx="1"/>
              </p:nvPr>
            </p:nvSpPr>
            <p:spPr>
              <a:xfrm>
                <a:off x="278297" y="858491"/>
                <a:ext cx="11638720" cy="5065228"/>
              </a:xfrm>
            </p:spPr>
            <p:txBody>
              <a:bodyPr>
                <a:normAutofit fontScale="92500" lnSpcReduction="20000"/>
              </a:bodyPr>
              <a:lstStyle/>
              <a:p>
                <a:pPr marL="0" indent="0" algn="just">
                  <a:lnSpc>
                    <a:spcPct val="150000"/>
                  </a:lnSpc>
                  <a:buNone/>
                </a:pPr>
                <a:r>
                  <a:rPr lang="en-US" sz="2600" dirty="0">
                    <a:latin typeface="Times New Roman" panose="02020603050405020304" pitchFamily="18" charset="0"/>
                    <a:cs typeface="Times New Roman" panose="02020603050405020304" pitchFamily="18" charset="0"/>
                  </a:rPr>
                  <a:t> To simplify the energy balances equation (10.9), consider the following chemical reaction:</a:t>
                </a:r>
              </a:p>
              <a:p>
                <a:pPr marL="0" indent="0" algn="just">
                  <a:lnSpc>
                    <a:spcPct val="150000"/>
                  </a:lnSpc>
                  <a:buNone/>
                </a:pPr>
                <a:r>
                  <a:rPr lang="en-US" sz="2600" b="1" dirty="0">
                    <a:solidFill>
                      <a:srgbClr val="7030A0"/>
                    </a:solidFill>
                    <a:latin typeface="Times New Roman" panose="02020603050405020304" pitchFamily="18" charset="0"/>
                    <a:cs typeface="Times New Roman" panose="02020603050405020304" pitchFamily="18" charset="0"/>
                  </a:rPr>
                  <a:t>For chemical reaction,  </a:t>
                </a:r>
                <a14:m>
                  <m:oMath xmlns:m="http://schemas.openxmlformats.org/officeDocument/2006/math">
                    <m:r>
                      <a:rPr lang="en-US" sz="2600" b="1">
                        <a:solidFill>
                          <a:srgbClr val="7030A0"/>
                        </a:solidFill>
                        <a:latin typeface="Cambria Math"/>
                      </a:rPr>
                      <m:t>𝐀</m:t>
                    </m:r>
                    <m:r>
                      <a:rPr lang="en-US" sz="2600" b="1">
                        <a:solidFill>
                          <a:srgbClr val="7030A0"/>
                        </a:solidFill>
                        <a:latin typeface="Cambria Math"/>
                      </a:rPr>
                      <m:t>+</m:t>
                    </m:r>
                    <m:f>
                      <m:fPr>
                        <m:ctrlPr>
                          <a:rPr lang="en-US" sz="2600" b="1" i="1">
                            <a:solidFill>
                              <a:srgbClr val="7030A0"/>
                            </a:solidFill>
                            <a:latin typeface="Cambria Math" panose="02040503050406030204" pitchFamily="18" charset="0"/>
                          </a:rPr>
                        </m:ctrlPr>
                      </m:fPr>
                      <m:num>
                        <m:r>
                          <a:rPr lang="en-US" sz="2600" b="1">
                            <a:solidFill>
                              <a:srgbClr val="7030A0"/>
                            </a:solidFill>
                            <a:latin typeface="Cambria Math"/>
                          </a:rPr>
                          <m:t>𝐛</m:t>
                        </m:r>
                      </m:num>
                      <m:den>
                        <m:r>
                          <a:rPr lang="en-US" sz="2600" b="1">
                            <a:solidFill>
                              <a:srgbClr val="7030A0"/>
                            </a:solidFill>
                            <a:latin typeface="Cambria Math"/>
                          </a:rPr>
                          <m:t>𝐚</m:t>
                        </m:r>
                      </m:den>
                    </m:f>
                    <m:r>
                      <a:rPr lang="en-US" sz="2600" b="1">
                        <a:solidFill>
                          <a:srgbClr val="7030A0"/>
                        </a:solidFill>
                        <a:latin typeface="Cambria Math"/>
                      </a:rPr>
                      <m:t>𝐁</m:t>
                    </m:r>
                    <m:r>
                      <a:rPr lang="en-US" sz="2600" b="1">
                        <a:solidFill>
                          <a:srgbClr val="7030A0"/>
                        </a:solidFill>
                        <a:latin typeface="Cambria Math"/>
                      </a:rPr>
                      <m:t>   → </m:t>
                    </m:r>
                    <m:f>
                      <m:fPr>
                        <m:ctrlPr>
                          <a:rPr lang="en-US" sz="2600" b="1" i="1">
                            <a:solidFill>
                              <a:srgbClr val="7030A0"/>
                            </a:solidFill>
                            <a:latin typeface="Cambria Math" panose="02040503050406030204" pitchFamily="18" charset="0"/>
                          </a:rPr>
                        </m:ctrlPr>
                      </m:fPr>
                      <m:num>
                        <m:r>
                          <a:rPr lang="en-US" sz="2600" b="1">
                            <a:solidFill>
                              <a:srgbClr val="7030A0"/>
                            </a:solidFill>
                            <a:latin typeface="Cambria Math"/>
                          </a:rPr>
                          <m:t>𝐜</m:t>
                        </m:r>
                      </m:num>
                      <m:den>
                        <m:r>
                          <a:rPr lang="en-US" sz="2600" b="1">
                            <a:solidFill>
                              <a:srgbClr val="7030A0"/>
                            </a:solidFill>
                            <a:latin typeface="Cambria Math"/>
                          </a:rPr>
                          <m:t>𝐚</m:t>
                        </m:r>
                      </m:den>
                    </m:f>
                    <m:r>
                      <a:rPr lang="en-US" sz="2600" b="1">
                        <a:solidFill>
                          <a:srgbClr val="7030A0"/>
                        </a:solidFill>
                        <a:latin typeface="Cambria Math"/>
                      </a:rPr>
                      <m:t>𝐂</m:t>
                    </m:r>
                    <m:r>
                      <a:rPr lang="en-US" sz="2600" b="1">
                        <a:solidFill>
                          <a:srgbClr val="7030A0"/>
                        </a:solidFill>
                        <a:latin typeface="Cambria Math"/>
                      </a:rPr>
                      <m:t>+</m:t>
                    </m:r>
                    <m:f>
                      <m:fPr>
                        <m:ctrlPr>
                          <a:rPr lang="en-US" sz="2600" b="1" i="1">
                            <a:solidFill>
                              <a:srgbClr val="7030A0"/>
                            </a:solidFill>
                            <a:latin typeface="Cambria Math" panose="02040503050406030204" pitchFamily="18" charset="0"/>
                          </a:rPr>
                        </m:ctrlPr>
                      </m:fPr>
                      <m:num>
                        <m:r>
                          <a:rPr lang="en-US" sz="2600" b="1">
                            <a:solidFill>
                              <a:srgbClr val="7030A0"/>
                            </a:solidFill>
                            <a:latin typeface="Cambria Math"/>
                          </a:rPr>
                          <m:t>𝐝</m:t>
                        </m:r>
                      </m:num>
                      <m:den>
                        <m:r>
                          <a:rPr lang="en-US" sz="2600" b="1">
                            <a:solidFill>
                              <a:srgbClr val="7030A0"/>
                            </a:solidFill>
                            <a:latin typeface="Cambria Math"/>
                          </a:rPr>
                          <m:t>𝐚</m:t>
                        </m:r>
                      </m:den>
                    </m:f>
                    <m:r>
                      <a:rPr lang="en-US" sz="2600" b="1">
                        <a:solidFill>
                          <a:srgbClr val="7030A0"/>
                        </a:solidFill>
                        <a:latin typeface="Cambria Math"/>
                      </a:rPr>
                      <m:t>𝐃</m:t>
                    </m:r>
                  </m:oMath>
                </a14:m>
                <a:r>
                  <a:rPr lang="en-US" sz="2600" b="1" dirty="0">
                    <a:solidFill>
                      <a:srgbClr val="7030A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(10.10)</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Where: Species A &amp; B are reactants, species C &amp; D are products, and a, b, c &amp; d are stoichiometric coefficients for  species A, B, C &amp; D, respectively.</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It is assumed that species  A is  the limiting  reactant.</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material balance equation for species A, B, C &amp; D can be written as:</a:t>
                </a:r>
              </a:p>
              <a:p>
                <a:pPr marL="0" indent="0" algn="just">
                  <a:lnSpc>
                    <a:spcPct val="120000"/>
                  </a:lnSpc>
                  <a:buNone/>
                </a:pPr>
                <a14:m>
                  <m:oMath xmlns:m="http://schemas.openxmlformats.org/officeDocument/2006/math">
                    <m:sSub>
                      <m:sSubPr>
                        <m:ctrlPr>
                          <a:rPr lang="en-US" sz="2600" i="1">
                            <a:latin typeface="Cambria Math" panose="02040503050406030204" pitchFamily="18" charset="0"/>
                          </a:rPr>
                        </m:ctrlPr>
                      </m:sSubPr>
                      <m:e>
                        <m:r>
                          <a:rPr lang="en-US" sz="2600" i="1">
                            <a:latin typeface="Cambria Math"/>
                          </a:rPr>
                          <m:t>𝐹</m:t>
                        </m:r>
                      </m:e>
                      <m:sub>
                        <m:r>
                          <a:rPr lang="en-US" sz="2600" i="1">
                            <a:latin typeface="Cambria Math"/>
                          </a:rPr>
                          <m:t>𝐴</m:t>
                        </m:r>
                      </m:sub>
                    </m:sSub>
                    <m:r>
                      <a:rPr lang="en-US" sz="2600" i="1">
                        <a:latin typeface="Cambria Math"/>
                      </a:rPr>
                      <m:t>=</m:t>
                    </m:r>
                    <m:sSub>
                      <m:sSubPr>
                        <m:ctrlPr>
                          <a:rPr lang="en-US" sz="2600" i="1">
                            <a:latin typeface="Cambria Math" panose="02040503050406030204" pitchFamily="18" charset="0"/>
                          </a:rPr>
                        </m:ctrlPr>
                      </m:sSubPr>
                      <m:e>
                        <m:r>
                          <a:rPr lang="en-US" sz="2600" i="1">
                            <a:latin typeface="Cambria Math"/>
                          </a:rPr>
                          <m:t>𝐹</m:t>
                        </m:r>
                      </m:e>
                      <m:sub>
                        <m:r>
                          <a:rPr lang="en-US" sz="2600" i="1">
                            <a:latin typeface="Cambria Math"/>
                          </a:rPr>
                          <m:t>𝐴</m:t>
                        </m:r>
                        <m:r>
                          <a:rPr lang="en-US" sz="2600" i="1">
                            <a:latin typeface="Cambria Math"/>
                          </a:rPr>
                          <m:t>0</m:t>
                        </m:r>
                      </m:sub>
                    </m:sSub>
                    <m:r>
                      <a:rPr lang="en-US" sz="2600" b="0" i="1" smtClean="0">
                        <a:latin typeface="Cambria Math" panose="02040503050406030204" pitchFamily="18" charset="0"/>
                      </a:rPr>
                      <m:t>−</m:t>
                    </m:r>
                  </m:oMath>
                </a14:m>
                <a:r>
                  <a:rPr lang="en-US" sz="2600" dirty="0">
                    <a:latin typeface="Times New Roman" panose="02020603050405020304" pitchFamily="18" charset="0"/>
                    <a:cs typeface="Times New Roman" panose="02020603050405020304" pitchFamily="18" charset="0"/>
                    <a:sym typeface="Symbol" panose="05050102010706020507" pitchFamily="18" charset="2"/>
                  </a:rPr>
                  <a:t>                                                                                  </a:t>
                </a:r>
                <a:r>
                  <a:rPr lang="en-US" sz="2600" dirty="0">
                    <a:latin typeface="Times New Roman" panose="02020603050405020304" pitchFamily="18" charset="0"/>
                    <a:cs typeface="Times New Roman" panose="02020603050405020304" pitchFamily="18" charset="0"/>
                  </a:rPr>
                  <a:t>(10.11)</a:t>
                </a:r>
              </a:p>
              <a:p>
                <a:pPr marL="0" indent="0" algn="just">
                  <a:lnSpc>
                    <a:spcPct val="120000"/>
                  </a:lnSpc>
                  <a:buNone/>
                </a:pPr>
                <a:r>
                  <a:rPr lang="en-US" sz="26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600" i="1" dirty="0">
                            <a:latin typeface="Cambria Math" panose="02040503050406030204" pitchFamily="18" charset="0"/>
                          </a:rPr>
                        </m:ctrlPr>
                      </m:sSubPr>
                      <m:e>
                        <m:r>
                          <a:rPr lang="en-US" sz="2600" i="1" dirty="0">
                            <a:latin typeface="Cambria Math"/>
                          </a:rPr>
                          <m:t>𝐹</m:t>
                        </m:r>
                      </m:e>
                      <m:sub>
                        <m:r>
                          <a:rPr lang="en-US" sz="2600" i="1" dirty="0">
                            <a:latin typeface="Cambria Math"/>
                          </a:rPr>
                          <m:t>𝐵</m:t>
                        </m:r>
                      </m:sub>
                    </m:sSub>
                    <m:r>
                      <a:rPr lang="en-US" sz="2600" i="1" dirty="0">
                        <a:latin typeface="Cambria Math"/>
                      </a:rPr>
                      <m:t>=</m:t>
                    </m:r>
                    <m:sSub>
                      <m:sSubPr>
                        <m:ctrlPr>
                          <a:rPr lang="en-US" sz="2600" i="1" dirty="0">
                            <a:latin typeface="Cambria Math" panose="02040503050406030204" pitchFamily="18" charset="0"/>
                          </a:rPr>
                        </m:ctrlPr>
                      </m:sSubPr>
                      <m:e>
                        <m:r>
                          <a:rPr lang="en-US" sz="2600" i="1" dirty="0">
                            <a:latin typeface="Cambria Math"/>
                          </a:rPr>
                          <m:t>𝐹</m:t>
                        </m:r>
                      </m:e>
                      <m:sub>
                        <m:r>
                          <a:rPr lang="en-US" sz="2600" i="1" dirty="0">
                            <a:latin typeface="Cambria Math" panose="02040503050406030204" pitchFamily="18" charset="0"/>
                          </a:rPr>
                          <m:t>𝐵</m:t>
                        </m:r>
                        <m:r>
                          <a:rPr lang="en-US" sz="2600" i="1" dirty="0">
                            <a:latin typeface="Cambria Math"/>
                          </a:rPr>
                          <m:t>0</m:t>
                        </m:r>
                      </m:sub>
                    </m:sSub>
                    <m:r>
                      <a:rPr lang="en-US" sz="2600" i="1" dirty="0">
                        <a:latin typeface="Cambria Math"/>
                      </a:rPr>
                      <m:t>−</m:t>
                    </m:r>
                    <m:f>
                      <m:fPr>
                        <m:ctrlPr>
                          <a:rPr lang="en-US" sz="2600" i="1" dirty="0">
                            <a:latin typeface="Cambria Math" panose="02040503050406030204" pitchFamily="18" charset="0"/>
                          </a:rPr>
                        </m:ctrlPr>
                      </m:fPr>
                      <m:num>
                        <m:r>
                          <a:rPr lang="en-US" sz="2600" i="1" dirty="0">
                            <a:latin typeface="Cambria Math"/>
                          </a:rPr>
                          <m:t>𝑏</m:t>
                        </m:r>
                      </m:num>
                      <m:den>
                        <m:r>
                          <a:rPr lang="en-US" sz="2600" i="1" dirty="0">
                            <a:latin typeface="Cambria Math"/>
                          </a:rPr>
                          <m:t>𝑎</m:t>
                        </m:r>
                      </m:den>
                    </m:f>
                    <m:r>
                      <m:rPr>
                        <m:nor/>
                      </m:rPr>
                      <a:rPr lang="en-US" sz="2600" dirty="0">
                        <a:latin typeface="Times New Roman" panose="02020603050405020304" pitchFamily="18" charset="0"/>
                        <a:cs typeface="Times New Roman" panose="02020603050405020304" pitchFamily="18" charset="0"/>
                        <a:sym typeface="Symbol" panose="05050102010706020507" pitchFamily="18" charset="2"/>
                      </a:rPr>
                      <m:t></m:t>
                    </m:r>
                    <m:r>
                      <a:rPr lang="en-US" sz="2600" i="1" dirty="0" smtClean="0">
                        <a:latin typeface="Cambria Math" panose="02040503050406030204" pitchFamily="18" charset="0"/>
                      </a:rPr>
                      <m:t> </m:t>
                    </m:r>
                  </m:oMath>
                </a14:m>
                <a:r>
                  <a:rPr lang="en-US" sz="2600" dirty="0">
                    <a:latin typeface="Times New Roman" panose="02020603050405020304" pitchFamily="18" charset="0"/>
                    <a:cs typeface="Times New Roman" panose="02020603050405020304" pitchFamily="18" charset="0"/>
                  </a:rPr>
                  <a:t>                                                                           (10.12)</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AE7AB4C-3A7C-46A3-FE61-5E2766CACAB8}"/>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DF2751F-0E75-877C-ED0C-86D8C8DC1D7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119EBF9-C2D5-E883-C5E6-9BD6BB91E91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544CFD-1241-B54F-FA8E-6209FD02756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64173447"/>
      </p:ext>
    </p:extLst>
  </p:cSld>
  <p:clrMapOvr>
    <a:masterClrMapping/>
  </p:clrMapOvr>
  <mc:AlternateContent xmlns:mc="http://schemas.openxmlformats.org/markup-compatibility/2006" xmlns:p14="http://schemas.microsoft.com/office/powerpoint/2010/main">
    <mc:Choice Requires="p14">
      <p:transition spd="slow" p14:dur="2000" advTm="110734"/>
    </mc:Choice>
    <mc:Fallback xmlns="">
      <p:transition spd="slow" advTm="1107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99863-6FA1-4932-729F-8B3882212A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077DB1-82F5-AF67-0BCE-6133431373F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C52DA41-1185-5CFB-AF44-EF2CA69C2FBD}"/>
                  </a:ext>
                </a:extLst>
              </p:cNvPr>
              <p:cNvSpPr>
                <a:spLocks noGrp="1"/>
              </p:cNvSpPr>
              <p:nvPr>
                <p:ph idx="1"/>
              </p:nvPr>
            </p:nvSpPr>
            <p:spPr>
              <a:xfrm>
                <a:off x="278297" y="858491"/>
                <a:ext cx="11638720" cy="5065228"/>
              </a:xfrm>
            </p:spPr>
            <p:txBody>
              <a:bodyPr>
                <a:normAutofit/>
              </a:bodyPr>
              <a:lstStyle/>
              <a:p>
                <a:pPr marL="0" indent="0" algn="just">
                  <a:lnSpc>
                    <a:spcPct val="150000"/>
                  </a:lnSpc>
                  <a:buNone/>
                </a:pPr>
                <a14:m>
                  <m:oMath xmlns:m="http://schemas.openxmlformats.org/officeDocument/2006/math">
                    <m:sSub>
                      <m:sSubPr>
                        <m:ctrlPr>
                          <a:rPr lang="en-US" sz="2400" i="1" dirty="0" smtClean="0">
                            <a:latin typeface="Cambria Math" panose="02040503050406030204" pitchFamily="18" charset="0"/>
                          </a:rPr>
                        </m:ctrlPr>
                      </m:sSubPr>
                      <m:e>
                        <m:r>
                          <a:rPr lang="en-US" sz="2400" i="1" dirty="0">
                            <a:latin typeface="Cambria Math"/>
                          </a:rPr>
                          <m:t>𝐹</m:t>
                        </m:r>
                      </m:e>
                      <m:sub>
                        <m:r>
                          <a:rPr lang="en-US" sz="2400" i="1" dirty="0">
                            <a:latin typeface="Cambria Math"/>
                          </a:rPr>
                          <m:t>𝐶</m:t>
                        </m:r>
                      </m:sub>
                    </m:sSub>
                    <m:r>
                      <a:rPr lang="en-US" sz="2400" i="1" dirty="0">
                        <a:latin typeface="Cambria Math"/>
                      </a:rPr>
                      <m:t>=</m:t>
                    </m:r>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panose="02040503050406030204" pitchFamily="18" charset="0"/>
                          </a:rPr>
                          <m:t>𝐶</m:t>
                        </m:r>
                        <m:r>
                          <a:rPr lang="en-US" sz="2400" i="1" dirty="0">
                            <a:latin typeface="Cambria Math"/>
                          </a:rPr>
                          <m:t>0</m:t>
                        </m:r>
                      </m:sub>
                    </m:sSub>
                    <m:r>
                      <a:rPr lang="en-US" sz="2400" i="1" dirty="0">
                        <a:latin typeface="Cambria Math" panose="02040503050406030204" pitchFamily="18" charset="0"/>
                      </a:rPr>
                      <m:t>+</m:t>
                    </m:r>
                    <m:f>
                      <m:fPr>
                        <m:ctrlPr>
                          <a:rPr lang="en-US" sz="2400" i="1" dirty="0">
                            <a:latin typeface="Cambria Math" panose="02040503050406030204" pitchFamily="18" charset="0"/>
                          </a:rPr>
                        </m:ctrlPr>
                      </m:fPr>
                      <m:num>
                        <m:r>
                          <a:rPr lang="en-US" sz="2400" i="1" dirty="0">
                            <a:latin typeface="Cambria Math" panose="02040503050406030204" pitchFamily="18" charset="0"/>
                          </a:rPr>
                          <m:t>𝑐</m:t>
                        </m:r>
                      </m:num>
                      <m:den>
                        <m:r>
                          <a:rPr lang="en-US" sz="2400" i="1" dirty="0">
                            <a:latin typeface="Cambria Math"/>
                          </a:rPr>
                          <m:t>𝑎</m:t>
                        </m:r>
                      </m:den>
                    </m:f>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dirty="0" smtClean="0">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(10.13)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𝐷</m:t>
                        </m:r>
                      </m:sub>
                    </m:sSub>
                    <m:r>
                      <a:rPr lang="en-US" sz="2400" i="1" dirty="0">
                        <a:latin typeface="Cambria Math"/>
                      </a:rPr>
                      <m:t>=</m:t>
                    </m:r>
                    <m:sSub>
                      <m:sSubPr>
                        <m:ctrlPr>
                          <a:rPr lang="en-US" sz="2400" i="1" dirty="0">
                            <a:latin typeface="Cambria Math" panose="02040503050406030204" pitchFamily="18" charset="0"/>
                          </a:rPr>
                        </m:ctrlPr>
                      </m:sSubPr>
                      <m:e>
                        <m:r>
                          <a:rPr lang="en-US" sz="2400" i="1" dirty="0">
                            <a:latin typeface="Cambria Math"/>
                          </a:rPr>
                          <m:t>𝐹</m:t>
                        </m:r>
                      </m:e>
                      <m:sub>
                        <m:r>
                          <a:rPr lang="en-US" sz="2400" b="0" i="1" dirty="0" smtClean="0">
                            <a:latin typeface="Cambria Math" panose="02040503050406030204" pitchFamily="18" charset="0"/>
                          </a:rPr>
                          <m:t>𝐷</m:t>
                        </m:r>
                        <m:r>
                          <a:rPr lang="en-US" sz="2400" i="1" dirty="0">
                            <a:latin typeface="Cambria Math"/>
                          </a:rPr>
                          <m:t>0</m:t>
                        </m:r>
                      </m:sub>
                    </m:sSub>
                    <m:r>
                      <a:rPr lang="en-US" sz="2400" i="1" dirty="0">
                        <a:latin typeface="Cambria Math" panose="02040503050406030204" pitchFamily="18" charset="0"/>
                      </a:rPr>
                      <m:t>+</m:t>
                    </m:r>
                    <m:f>
                      <m:fPr>
                        <m:ctrlPr>
                          <a:rPr lang="en-US" sz="2400" i="1" dirty="0">
                            <a:latin typeface="Cambria Math" panose="02040503050406030204" pitchFamily="18" charset="0"/>
                          </a:rPr>
                        </m:ctrlPr>
                      </m:fPr>
                      <m:num>
                        <m:r>
                          <a:rPr lang="en-US" sz="2400" i="1" dirty="0">
                            <a:latin typeface="Cambria Math" panose="02040503050406030204" pitchFamily="18" charset="0"/>
                          </a:rPr>
                          <m:t>𝑑</m:t>
                        </m:r>
                      </m:num>
                      <m:den>
                        <m:r>
                          <a:rPr lang="en-US" sz="2400" i="1" dirty="0">
                            <a:latin typeface="Cambria Math"/>
                          </a:rPr>
                          <m:t>𝑎</m:t>
                        </m:r>
                      </m:den>
                    </m:f>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dirty="0" smtClean="0">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(10.14)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Bo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Co</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Do</a:t>
                </a:r>
                <a:r>
                  <a:rPr lang="en-US" sz="2400" dirty="0">
                    <a:latin typeface="Times New Roman" panose="02020603050405020304" pitchFamily="18" charset="0"/>
                    <a:cs typeface="Times New Roman" panose="02020603050405020304" pitchFamily="18" charset="0"/>
                  </a:rPr>
                  <a:t> are mole rates in the input stream for species A, B, C &amp; D, respectively, F</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F</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are mole rates in the output stream for species A, B, C &amp; D, respectively, the constants a, b, c &amp; d are stoichiometric coefficients for species A, B, C &amp; D, respectively,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extent of reaction.</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C52DA41-1185-5CFB-AF44-EF2CA69C2FBD}"/>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26CC47E-B4EB-CA60-0754-EE74FFA4400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7E0FF5E-1461-FDA6-1AB5-EC8E36EB8A9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48F04-AA64-4229-9761-60E049431FF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88671374"/>
      </p:ext>
    </p:extLst>
  </p:cSld>
  <p:clrMapOvr>
    <a:masterClrMapping/>
  </p:clrMapOvr>
  <mc:AlternateContent xmlns:mc="http://schemas.openxmlformats.org/markup-compatibility/2006" xmlns:p14="http://schemas.microsoft.com/office/powerpoint/2010/main">
    <mc:Choice Requires="p14">
      <p:transition spd="slow" p14:dur="2000" advTm="77869"/>
    </mc:Choice>
    <mc:Fallback xmlns="">
      <p:transition spd="slow" advTm="778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6A42C-9CD0-47AD-7E7B-AE9C3B193A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EC208E-2516-2B8C-1601-9D980E50A02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5E62E5A-614A-BBCB-C093-99FE2D94DDBA}"/>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For the species A &amp; B (both are reactants) and species C &amp; D (both products), the input stream flow energy is given by:</a:t>
                </a:r>
              </a:p>
              <a:p>
                <a:pPr marL="0" indent="0" algn="just">
                  <a:lnSpc>
                    <a:spcPct val="150000"/>
                  </a:lnSpc>
                  <a:buNone/>
                </a:pPr>
                <a14:m>
                  <m:oMath xmlns:m="http://schemas.openxmlformats.org/officeDocument/2006/math">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r>
                              <a:rPr lang="en-US" sz="2400" i="1">
                                <a:solidFill>
                                  <a:schemeClr val="tx2"/>
                                </a:solidFill>
                                <a:latin typeface="Cambria Math"/>
                              </a:rPr>
                              <m:t>0</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r>
                              <a:rPr lang="en-US" sz="2400" i="1">
                                <a:solidFill>
                                  <a:schemeClr val="tx2"/>
                                </a:solidFill>
                                <a:latin typeface="Cambria Math"/>
                              </a:rPr>
                              <m:t>0</m:t>
                            </m:r>
                          </m:sub>
                        </m:sSub>
                      </m:e>
                    </m:nary>
                    <m:r>
                      <a:rPr lang="en-US" sz="2400" i="1">
                        <a:solidFill>
                          <a:schemeClr val="tx2"/>
                        </a:solidFill>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𝐶</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𝐷</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r>
                          <a:rPr lang="en-US" sz="2400" i="1">
                            <a:latin typeface="Cambria Math"/>
                          </a:rPr>
                          <m:t>0</m:t>
                        </m:r>
                      </m:sub>
                    </m:sSub>
                  </m:oMath>
                </a14:m>
                <a:r>
                  <a:rPr lang="en-US" sz="2400" dirty="0">
                    <a:solidFill>
                      <a:schemeClr val="tx2"/>
                    </a:solidFill>
                    <a:latin typeface="Times New Roman" panose="02020603050405020304" pitchFamily="18" charset="0"/>
                    <a:cs typeface="Times New Roman" panose="02020603050405020304" pitchFamily="18" charset="0"/>
                  </a:rPr>
                  <a:t>                       (10.15)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the output stream flow energy is expressed by:</a:t>
                </a:r>
              </a:p>
              <a:p>
                <a:pPr marL="0" indent="0" algn="just">
                  <a:lnSpc>
                    <a:spcPct val="150000"/>
                  </a:lnSpc>
                  <a:buNone/>
                </a:pPr>
                <a14:m>
                  <m:oMath xmlns:m="http://schemas.openxmlformats.org/officeDocument/2006/math">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sub>
                        </m:sSub>
                      </m:e>
                    </m:nary>
                    <m:r>
                      <a:rPr lang="en-US" sz="2400" i="1">
                        <a:solidFill>
                          <a:schemeClr val="tx2"/>
                        </a:solidFill>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𝐶</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𝐷</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oMath>
                </a14:m>
                <a:r>
                  <a:rPr lang="en-US" sz="2400" dirty="0">
                    <a:solidFill>
                      <a:schemeClr val="tx2"/>
                    </a:solidFill>
                    <a:latin typeface="Times New Roman" panose="02020603050405020304" pitchFamily="18" charset="0"/>
                    <a:cs typeface="Times New Roman" panose="02020603050405020304" pitchFamily="18" charset="0"/>
                  </a:rPr>
                  <a:t>                                       (10.16)</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 “A, B, C &amp; D” are the species of reactants and products,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the input stream mole flow rate, F is the output stream mole flow rate, H</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the input stream specific enthalpy, and H is the output stream specific enthalpy.</a:t>
                </a:r>
              </a:p>
            </p:txBody>
          </p:sp>
        </mc:Choice>
        <mc:Fallback xmlns="">
          <p:sp>
            <p:nvSpPr>
              <p:cNvPr id="3" name="Content Placeholder 2">
                <a:extLst>
                  <a:ext uri="{FF2B5EF4-FFF2-40B4-BE49-F238E27FC236}">
                    <a16:creationId xmlns:a16="http://schemas.microsoft.com/office/drawing/2014/main" id="{E5E62E5A-614A-BBCB-C093-99FE2D94DDBA}"/>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4086"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F4B944A-6947-FABD-3F04-C51B4EF7236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DB3F33B-2469-CA37-5777-5EEA34171FC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AC2CD80-0B1F-B00A-7E71-0D0C573DB32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88470603"/>
      </p:ext>
    </p:extLst>
  </p:cSld>
  <p:clrMapOvr>
    <a:masterClrMapping/>
  </p:clrMapOvr>
  <mc:AlternateContent xmlns:mc="http://schemas.openxmlformats.org/markup-compatibility/2006" xmlns:p14="http://schemas.microsoft.com/office/powerpoint/2010/main">
    <mc:Choice Requires="p14">
      <p:transition spd="slow" p14:dur="2000" advTm="88196"/>
    </mc:Choice>
    <mc:Fallback xmlns="">
      <p:transition spd="slow" advTm="8819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7885C-69C3-594D-CE3A-16AD5B260B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9EE909-A984-810A-253A-870D11FD44B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21CDACF-47E0-B884-1B35-E31B2DD36B74}"/>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For all the species A , B, C &amp; D, the difference between input stream flow energy and output stream flow energy is given by:</a:t>
                </a:r>
              </a:p>
              <a:p>
                <a:pPr marL="0" indent="0" algn="just">
                  <a:lnSpc>
                    <a:spcPct val="150000"/>
                  </a:lnSpc>
                  <a:buNone/>
                </a:pPr>
                <a14:m>
                  <m:oMath xmlns:m="http://schemas.openxmlformats.org/officeDocument/2006/math">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r>
                              <a:rPr lang="en-US" sz="2400" i="1">
                                <a:solidFill>
                                  <a:schemeClr val="tx2"/>
                                </a:solidFill>
                                <a:latin typeface="Cambria Math"/>
                              </a:rPr>
                              <m:t>0</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r>
                              <a:rPr lang="en-US" sz="2400" i="1">
                                <a:solidFill>
                                  <a:schemeClr val="tx2"/>
                                </a:solidFill>
                                <a:latin typeface="Cambria Math"/>
                              </a:rPr>
                              <m:t>0</m:t>
                            </m:r>
                          </m:sub>
                        </m:sSub>
                      </m:e>
                    </m:nary>
                    <m:r>
                      <a:rPr lang="en-US" sz="2400" i="1">
                        <a:solidFill>
                          <a:schemeClr val="tx2"/>
                        </a:solidFill>
                        <a:latin typeface="Cambria Math"/>
                      </a:rPr>
                      <m:t>−</m:t>
                    </m:r>
                    <m:nary>
                      <m:naryPr>
                        <m:chr m:val="∑"/>
                        <m:ctrlPr>
                          <a:rPr lang="en-US" sz="2400" i="1">
                            <a:solidFill>
                              <a:schemeClr val="tx2"/>
                            </a:solidFill>
                            <a:latin typeface="Cambria Math" panose="02040503050406030204" pitchFamily="18" charset="0"/>
                          </a:rPr>
                        </m:ctrlPr>
                      </m:naryPr>
                      <m:sub>
                        <m:r>
                          <m:rPr>
                            <m:brk m:alnAt="23"/>
                          </m:rPr>
                          <a:rPr lang="en-US" sz="2400" i="1">
                            <a:solidFill>
                              <a:schemeClr val="tx2"/>
                            </a:solidFill>
                            <a:latin typeface="Cambria Math"/>
                          </a:rPr>
                          <m:t>𝑖</m:t>
                        </m:r>
                        <m:r>
                          <a:rPr lang="en-US" sz="2400" i="1">
                            <a:solidFill>
                              <a:schemeClr val="tx2"/>
                            </a:solidFill>
                            <a:latin typeface="Cambria Math"/>
                          </a:rPr>
                          <m:t>=1</m:t>
                        </m:r>
                      </m:sub>
                      <m:sup>
                        <m:r>
                          <a:rPr lang="en-US" sz="2400" i="1">
                            <a:solidFill>
                              <a:schemeClr val="tx2"/>
                            </a:solidFill>
                            <a:latin typeface="Cambria Math"/>
                          </a:rPr>
                          <m:t>𝑛</m:t>
                        </m:r>
                      </m:sup>
                      <m:e>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𝐹</m:t>
                            </m:r>
                          </m:e>
                          <m:sub>
                            <m:r>
                              <a:rPr lang="en-US" sz="2400" i="1">
                                <a:solidFill>
                                  <a:schemeClr val="tx2"/>
                                </a:solidFill>
                                <a:latin typeface="Cambria Math"/>
                              </a:rPr>
                              <m:t>𝑖</m:t>
                            </m:r>
                          </m:sub>
                        </m:sSub>
                        <m:sSub>
                          <m:sSubPr>
                            <m:ctrlPr>
                              <a:rPr lang="en-US" sz="2400" i="1">
                                <a:solidFill>
                                  <a:schemeClr val="tx2"/>
                                </a:solidFill>
                                <a:latin typeface="Cambria Math" panose="02040503050406030204" pitchFamily="18" charset="0"/>
                              </a:rPr>
                            </m:ctrlPr>
                          </m:sSubPr>
                          <m:e>
                            <m:r>
                              <a:rPr lang="en-US" sz="2400" i="1">
                                <a:solidFill>
                                  <a:schemeClr val="tx2"/>
                                </a:solidFill>
                                <a:latin typeface="Cambria Math"/>
                              </a:rPr>
                              <m:t>𝐻</m:t>
                            </m:r>
                          </m:e>
                          <m:sub>
                            <m:r>
                              <a:rPr lang="en-US" sz="2400" i="1">
                                <a:solidFill>
                                  <a:schemeClr val="tx2"/>
                                </a:solidFill>
                                <a:latin typeface="Cambria Math"/>
                              </a:rPr>
                              <m:t>𝑖</m:t>
                            </m:r>
                          </m:sub>
                        </m:sSub>
                      </m:e>
                    </m:nary>
                  </m:oMath>
                </a14:m>
                <a:r>
                  <a:rPr lang="en-US" sz="2400" i="1" dirty="0">
                    <a:solidFill>
                      <a:schemeClr val="tx2"/>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solidFill>
                      <a:schemeClr val="tx2"/>
                    </a:solidFill>
                    <a:latin typeface="Times New Roman" panose="02020603050405020304" pitchFamily="18" charset="0"/>
                    <a:cs typeface="Times New Roman" panose="02020603050405020304" pitchFamily="18" charset="0"/>
                  </a:rPr>
                  <a:t>     </a:t>
                </a:r>
                <a14:m>
                  <m:oMath xmlns:m="http://schemas.openxmlformats.org/officeDocument/2006/math">
                    <m:r>
                      <a:rPr lang="en-US" sz="2400" i="1">
                        <a:solidFill>
                          <a:schemeClr val="tx2"/>
                        </a:solidFill>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𝐶</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𝐷</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r>
                          <a:rPr lang="en-US" sz="2400" i="1">
                            <a:latin typeface="Cambria Math"/>
                          </a:rPr>
                          <m:t>0</m:t>
                        </m:r>
                      </m:sub>
                    </m:sSub>
                    <m:r>
                      <a:rPr lang="en-US" sz="2400">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 </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𝐶</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𝐷</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r>
                      <a:rPr lang="en-US" sz="2400" i="1">
                        <a:latin typeface="Cambria Math" panose="02040503050406030204" pitchFamily="18" charset="0"/>
                      </a:rPr>
                      <m:t> </m:t>
                    </m:r>
                  </m:oMath>
                </a14:m>
                <a:r>
                  <a:rPr lang="en-US" sz="2400" dirty="0">
                    <a:solidFill>
                      <a:schemeClr val="tx2"/>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(10.17)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 “A, B, C &amp; D” are the species of reactants and products,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the input stream mole flow rate, F is the output stream mole flow rate, H</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the output stream specific enthalpy, and H is the output stream specific enthalpy.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21CDACF-47E0-B884-1B35-E31B2DD36B74}"/>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4086"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0FB46F9-E94A-2316-7DDC-3A7BFB9409C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5B0560D-4504-108C-3272-A61E1A3B9C6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0CFE311-EEBC-AF31-8178-263BF816FAC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71960831"/>
      </p:ext>
    </p:extLst>
  </p:cSld>
  <p:clrMapOvr>
    <a:masterClrMapping/>
  </p:clrMapOvr>
  <mc:AlternateContent xmlns:mc="http://schemas.openxmlformats.org/markup-compatibility/2006" xmlns:p14="http://schemas.microsoft.com/office/powerpoint/2010/main">
    <mc:Choice Requires="p14">
      <p:transition spd="slow" p14:dur="2000" advTm="78495"/>
    </mc:Choice>
    <mc:Fallback xmlns="">
      <p:transition spd="slow" advTm="784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39923-0427-D01F-DD66-9ED23ADCBE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A1D9B0-82F7-0B98-E1BA-038AF579DA9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7B016A2-F823-1F7B-5F71-E797EF4F3E48}"/>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The energy balance equation (10.17) can also be written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𝐶</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𝐷</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r>
                          <a:rPr lang="en-US" sz="2400" i="1">
                            <a:latin typeface="Cambria Math"/>
                          </a:rPr>
                          <m:t>0</m:t>
                        </m:r>
                      </m:sub>
                    </m:sSub>
                    <m:r>
                      <a:rPr lang="en-US" sz="2400">
                        <a:latin typeface="Cambria Math"/>
                      </a:rPr>
                      <m:t>−(</m:t>
                    </m:r>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r>
                          <a:rPr lang="en-US" sz="2400" i="1">
                            <a:latin typeface="Cambria Math"/>
                          </a:rPr>
                          <m:t>𝐹</m:t>
                        </m:r>
                      </m:e>
                      <m:sub>
                        <m:r>
                          <a:rPr lang="en-US" sz="2400" i="1">
                            <a:latin typeface="Cambria Math"/>
                          </a:rPr>
                          <m:t>𝐴</m:t>
                        </m:r>
                        <m:r>
                          <a:rPr lang="en-US" sz="2400" b="0" i="1" smtClean="0">
                            <a:latin typeface="Cambria Math" panose="02040503050406030204" pitchFamily="18" charset="0"/>
                          </a:rPr>
                          <m:t>𝑜</m:t>
                        </m:r>
                      </m:sub>
                    </m:sSub>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r>
                          <a:rPr lang="en-US" sz="2400" b="0" i="1" smtClean="0">
                            <a:latin typeface="Cambria Math" panose="02040503050406030204" pitchFamily="18" charset="0"/>
                            <a:sym typeface="Symbol" panose="05050102010706020507" pitchFamily="18" charset="2"/>
                          </a:rPr>
                          <m:t></m:t>
                        </m:r>
                        <m:r>
                          <a:rPr lang="en-US" sz="2400" b="0" i="1" smtClean="0">
                            <a:latin typeface="Cambria Math" panose="02040503050406030204" pitchFamily="18" charset="0"/>
                          </a:rPr>
                          <m:t>)</m:t>
                        </m:r>
                        <m:r>
                          <a:rPr lang="en-US" sz="2400" i="1">
                            <a:latin typeface="Cambria Math"/>
                          </a:rPr>
                          <m:t>𝐻</m:t>
                        </m:r>
                      </m:e>
                      <m:sub>
                        <m:r>
                          <a:rPr lang="en-US" sz="2400" i="1">
                            <a:latin typeface="Cambria Math"/>
                          </a:rPr>
                          <m:t>𝐴</m:t>
                        </m:r>
                      </m:sub>
                    </m:sSub>
                    <m:r>
                      <a:rPr lang="en-US" sz="2400" i="1">
                        <a:latin typeface="Cambria Math"/>
                      </a:rPr>
                      <m:t>+ </m:t>
                    </m:r>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r>
                          <a:rPr lang="en-US" sz="2400" i="1">
                            <a:latin typeface="Cambria Math"/>
                          </a:rPr>
                          <m:t>𝐹</m:t>
                        </m:r>
                      </m:e>
                      <m:sub>
                        <m:r>
                          <a:rPr lang="en-US" sz="2400" i="1">
                            <a:latin typeface="Cambria Math"/>
                          </a:rPr>
                          <m:t>𝐵</m:t>
                        </m:r>
                        <m:r>
                          <a:rPr lang="en-US" sz="2400" b="0" i="1" smtClean="0">
                            <a:latin typeface="Cambria Math" panose="02040503050406030204" pitchFamily="18" charset="0"/>
                          </a:rPr>
                          <m:t>𝑜</m:t>
                        </m:r>
                      </m:sub>
                    </m:sSub>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𝑏</m:t>
                            </m:r>
                          </m:num>
                          <m:den>
                            <m:r>
                              <a:rPr lang="en-US" sz="2400" b="0" i="1" smtClean="0">
                                <a:latin typeface="Cambria Math" panose="02040503050406030204" pitchFamily="18" charset="0"/>
                              </a:rPr>
                              <m:t>𝑎</m:t>
                            </m:r>
                          </m:den>
                        </m:f>
                        <m:r>
                          <a:rPr lang="en-US" sz="2400" b="0" i="1" smtClean="0">
                            <a:latin typeface="Cambria Math" panose="02040503050406030204" pitchFamily="18" charset="0"/>
                            <a:sym typeface="Symbol" panose="05050102010706020507" pitchFamily="18" charset="2"/>
                          </a:rPr>
                          <m:t></m:t>
                        </m:r>
                        <m:r>
                          <a:rPr lang="en-US" sz="2400" b="0" i="1" smtClean="0">
                            <a:latin typeface="Cambria Math" panose="02040503050406030204" pitchFamily="18" charset="0"/>
                          </a:rPr>
                          <m:t>)</m:t>
                        </m:r>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r>
                          <a:rPr lang="en-US" sz="2400" i="1">
                            <a:latin typeface="Cambria Math"/>
                          </a:rPr>
                          <m:t>𝐹</m:t>
                        </m:r>
                      </m:e>
                      <m:sub>
                        <m:r>
                          <a:rPr lang="en-US" sz="2400" i="1">
                            <a:latin typeface="Cambria Math"/>
                          </a:rPr>
                          <m:t>𝐶</m:t>
                        </m:r>
                        <m:r>
                          <a:rPr lang="en-US" sz="2400" b="0" i="1" smtClean="0">
                            <a:latin typeface="Cambria Math" panose="02040503050406030204" pitchFamily="18" charset="0"/>
                          </a:rPr>
                          <m:t>0</m:t>
                        </m:r>
                      </m:sub>
                    </m:sSub>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𝑐</m:t>
                            </m:r>
                          </m:num>
                          <m:den>
                            <m:r>
                              <a:rPr lang="en-US" sz="2400" b="0" i="1" smtClean="0">
                                <a:latin typeface="Cambria Math" panose="02040503050406030204" pitchFamily="18" charset="0"/>
                              </a:rPr>
                              <m:t>𝑎</m:t>
                            </m:r>
                          </m:den>
                        </m:f>
                        <m:r>
                          <a:rPr lang="en-US" sz="2400" b="0" i="1" smtClean="0">
                            <a:latin typeface="Cambria Math" panose="02040503050406030204" pitchFamily="18" charset="0"/>
                            <a:sym typeface="Symbol" panose="05050102010706020507" pitchFamily="18" charset="2"/>
                          </a:rPr>
                          <m:t></m:t>
                        </m:r>
                        <m:r>
                          <a:rPr lang="en-US" sz="2400" b="0" i="1" smtClean="0">
                            <a:latin typeface="Cambria Math" panose="02040503050406030204" pitchFamily="18" charset="0"/>
                          </a:rPr>
                          <m:t>)</m:t>
                        </m:r>
                        <m:r>
                          <a:rPr lang="en-US" sz="2400" i="1">
                            <a:latin typeface="Cambria Math"/>
                          </a:rPr>
                          <m:t>𝐻</m:t>
                        </m:r>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r>
                          <a:rPr lang="en-US" sz="2400" i="1">
                            <a:latin typeface="Cambria Math"/>
                          </a:rPr>
                          <m:t>𝐹</m:t>
                        </m:r>
                      </m:e>
                      <m:sub>
                        <m:r>
                          <a:rPr lang="en-US" sz="2400" i="1">
                            <a:latin typeface="Cambria Math"/>
                          </a:rPr>
                          <m:t>𝐷</m:t>
                        </m:r>
                        <m:r>
                          <a:rPr lang="en-US" sz="2400" b="0" i="1" smtClean="0">
                            <a:latin typeface="Cambria Math" panose="02040503050406030204" pitchFamily="18" charset="0"/>
                          </a:rPr>
                          <m:t>𝑜</m:t>
                        </m:r>
                      </m:sub>
                    </m:sSub>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𝑑</m:t>
                            </m:r>
                          </m:num>
                          <m:den>
                            <m:r>
                              <a:rPr lang="en-US" sz="2400" b="0" i="1" smtClean="0">
                                <a:latin typeface="Cambria Math" panose="02040503050406030204" pitchFamily="18" charset="0"/>
                              </a:rPr>
                              <m:t>𝑎</m:t>
                            </m:r>
                          </m:den>
                        </m:f>
                        <m:r>
                          <a:rPr lang="en-US" sz="2400" b="0" i="1" smtClean="0">
                            <a:latin typeface="Cambria Math" panose="02040503050406030204" pitchFamily="18" charset="0"/>
                            <a:sym typeface="Symbol" panose="05050102010706020507" pitchFamily="18" charset="2"/>
                          </a:rPr>
                          <m:t></m:t>
                        </m:r>
                        <m:r>
                          <a:rPr lang="en-US" sz="2400" b="0" i="1" smtClean="0">
                            <a:latin typeface="Cambria Math" panose="02040503050406030204" pitchFamily="18" charset="0"/>
                          </a:rPr>
                          <m:t>)</m:t>
                        </m:r>
                        <m:r>
                          <a:rPr lang="en-US" sz="2400" i="1">
                            <a:latin typeface="Cambria Math"/>
                          </a:rPr>
                          <m:t>𝐻</m:t>
                        </m:r>
                      </m:e>
                      <m:sub>
                        <m:r>
                          <a:rPr lang="en-US" sz="2400" i="1">
                            <a:latin typeface="Cambria Math"/>
                          </a:rPr>
                          <m:t>𝐷</m:t>
                        </m:r>
                      </m:sub>
                    </m:sSub>
                    <m:r>
                      <a:rPr lang="en-US" sz="2400" i="1">
                        <a:latin typeface="Cambria Math"/>
                      </a:rPr>
                      <m:t>)</m:t>
                    </m:r>
                  </m:oMath>
                </a14:m>
                <a:r>
                  <a:rPr lang="en-US" sz="2400" dirty="0">
                    <a:latin typeface="Times New Roman" panose="02020603050405020304" pitchFamily="18" charset="0"/>
                    <a:cs typeface="Times New Roman" panose="02020603050405020304" pitchFamily="18" charset="0"/>
                  </a:rPr>
                  <a:t>                                                                             (10.18)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making rearrangement of equation (10.18), you can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b="0" i="1" smtClean="0">
                            <a:latin typeface="Cambria Math" panose="02040503050406030204" pitchFamily="18" charset="0"/>
                          </a:rPr>
                          <m:t>(</m:t>
                        </m:r>
                        <m:r>
                          <a:rPr lang="en-US" sz="2400" i="1">
                            <a:latin typeface="Cambria Math"/>
                          </a:rPr>
                          <m:t>𝐻</m:t>
                        </m:r>
                      </m:e>
                      <m:sub>
                        <m:r>
                          <a:rPr lang="en-US" sz="2400" i="1">
                            <a:latin typeface="Cambria Math"/>
                          </a:rPr>
                          <m:t>𝐴</m:t>
                        </m:r>
                        <m:r>
                          <a:rPr lang="en-US" sz="2400" i="1">
                            <a:latin typeface="Cambria Math"/>
                          </a:rPr>
                          <m:t>0</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i="1">
                            <a:latin typeface="Cambria Math"/>
                          </a:rPr>
                          <m:t>𝐴</m:t>
                        </m:r>
                      </m:sub>
                    </m:sSub>
                    <m:r>
                      <a:rPr lang="en-US" sz="2400" b="0" i="1" smtClean="0">
                        <a:latin typeface="Cambria Math" panose="02040503050406030204" pitchFamily="18" charset="0"/>
                      </a:rPr>
                      <m:t>)</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b="0" i="1" smtClean="0">
                            <a:latin typeface="Cambria Math" panose="02040503050406030204" pitchFamily="18" charset="0"/>
                          </a:rPr>
                          <m:t>𝐵</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b="0" i="1" smtClean="0">
                            <a:latin typeface="Cambria Math" panose="02040503050406030204" pitchFamily="18" charset="0"/>
                          </a:rPr>
                          <m:t>𝐵</m:t>
                        </m:r>
                      </m:sub>
                    </m:sSub>
                    <m:r>
                      <a:rPr lang="en-US" sz="2400" b="0" i="1" smtClean="0">
                        <a:latin typeface="Cambria Math" panose="02040503050406030204" pitchFamily="18" charset="0"/>
                      </a:rPr>
                      <m:t>)</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b="0" i="1" smtClean="0">
                            <a:latin typeface="Cambria Math" panose="02040503050406030204" pitchFamily="18" charset="0"/>
                          </a:rPr>
                          <m:t>𝐶</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b="0" i="1" smtClean="0">
                            <a:latin typeface="Cambria Math" panose="02040503050406030204" pitchFamily="18" charset="0"/>
                          </a:rPr>
                          <m:t>𝐶</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b="0" i="1" smtClean="0">
                            <a:latin typeface="Cambria Math" panose="02040503050406030204" pitchFamily="18" charset="0"/>
                          </a:rPr>
                          <m:t>𝐶</m:t>
                        </m:r>
                      </m:sub>
                    </m:sSub>
                    <m:r>
                      <a:rPr lang="en-US" sz="2400" i="1">
                        <a:latin typeface="Cambria Math" panose="02040503050406030204" pitchFamily="18" charset="0"/>
                      </a:rPr>
                      <m:t>)</m:t>
                    </m:r>
                    <m:r>
                      <a:rPr lang="en-US" sz="2400" i="1" smtClean="0">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b="0" i="1" smtClean="0">
                            <a:latin typeface="Cambria Math" panose="02040503050406030204" pitchFamily="18" charset="0"/>
                          </a:rPr>
                          <m:t>𝐷</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b="0" i="1" smtClean="0">
                            <a:latin typeface="Cambria Math" panose="02040503050406030204" pitchFamily="18" charset="0"/>
                          </a:rPr>
                          <m:t>𝐷</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b="0" i="1" smtClean="0">
                            <a:latin typeface="Cambria Math" panose="02040503050406030204" pitchFamily="18" charset="0"/>
                          </a:rPr>
                          <m:t>𝐷</m:t>
                        </m:r>
                      </m:sub>
                    </m:sSub>
                    <m:r>
                      <a:rPr lang="en-US" sz="2400" i="1">
                        <a:latin typeface="Cambria Math" panose="02040503050406030204" pitchFamily="18" charset="0"/>
                      </a:rPr>
                      <m:t>)</m:t>
                    </m:r>
                    <m:r>
                      <a:rPr lang="en-US" sz="2400">
                        <a:latin typeface="Cambria Math"/>
                      </a:rPr>
                      <m:t>−(</m:t>
                    </m:r>
                    <m:sSub>
                      <m:sSubPr>
                        <m:ctrlPr>
                          <a:rPr lang="en-US" sz="2400" i="1" smtClean="0">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sym typeface="Symbol" panose="05050102010706020507" pitchFamily="18" charset="2"/>
                          </a:rPr>
                          <m:t></m:t>
                        </m:r>
                        <m:r>
                          <a:rPr lang="en-US" sz="2400" b="0" i="1" smtClean="0">
                            <a:latin typeface="Cambria Math" panose="02040503050406030204" pitchFamily="18" charset="0"/>
                          </a:rPr>
                          <m:t> </m:t>
                        </m:r>
                        <m:r>
                          <a:rPr lang="en-US" sz="2400" i="1">
                            <a:latin typeface="Cambria Math"/>
                          </a:rPr>
                          <m:t>𝐻</m:t>
                        </m:r>
                      </m:e>
                      <m:sub>
                        <m:r>
                          <a:rPr lang="en-US" sz="2400" i="1">
                            <a:latin typeface="Cambria Math"/>
                          </a:rPr>
                          <m:t>𝐴</m:t>
                        </m:r>
                      </m:sub>
                    </m:sSub>
                    <m:r>
                      <a:rPr lang="en-US" sz="2400" i="1">
                        <a:latin typeface="Cambria Math"/>
                      </a:rPr>
                      <m:t> </m:t>
                    </m:r>
                    <m:sSub>
                      <m:sSubPr>
                        <m:ctrlPr>
                          <a:rPr lang="en-US" sz="2400" i="1">
                            <a:latin typeface="Cambria Math" panose="02040503050406030204" pitchFamily="18" charset="0"/>
                          </a:rPr>
                        </m:ctrlPr>
                      </m:sSubPr>
                      <m:e>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𝑏</m:t>
                            </m:r>
                          </m:num>
                          <m:den>
                            <m:r>
                              <a:rPr lang="en-US" sz="2400" i="1">
                                <a:latin typeface="Cambria Math" panose="02040503050406030204" pitchFamily="18" charset="0"/>
                              </a:rPr>
                              <m:t>𝑎</m:t>
                            </m:r>
                          </m:den>
                        </m:f>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a:rPr>
                          <m:t>𝐵</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𝑐</m:t>
                            </m:r>
                          </m:num>
                          <m:den>
                            <m:r>
                              <a:rPr lang="en-US" sz="2400" i="1">
                                <a:latin typeface="Cambria Math" panose="02040503050406030204" pitchFamily="18" charset="0"/>
                              </a:rPr>
                              <m:t>𝑎</m:t>
                            </m:r>
                          </m:den>
                        </m:f>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a:rPr>
                          <m:t>𝐶</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𝑑</m:t>
                            </m:r>
                          </m:num>
                          <m:den>
                            <m:r>
                              <a:rPr lang="en-US" sz="2400" i="1">
                                <a:latin typeface="Cambria Math" panose="02040503050406030204" pitchFamily="18" charset="0"/>
                              </a:rPr>
                              <m:t>𝑎</m:t>
                            </m:r>
                          </m:den>
                        </m:f>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a:rPr>
                          <m:t>𝐷</m:t>
                        </m:r>
                      </m:sub>
                    </m:sSub>
                    <m:r>
                      <a:rPr lang="en-US" sz="2400" i="1">
                        <a:latin typeface="Cambria Math"/>
                      </a:rPr>
                      <m:t>)</m:t>
                    </m:r>
                  </m:oMath>
                </a14:m>
                <a:r>
                  <a:rPr lang="en-US" sz="2400" dirty="0">
                    <a:latin typeface="Times New Roman" panose="02020603050405020304" pitchFamily="18" charset="0"/>
                    <a:cs typeface="Times New Roman" panose="02020603050405020304" pitchFamily="18" charset="0"/>
                  </a:rPr>
                  <a:t>                                              (10.19)</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7B016A2-F823-1F7B-5F71-E797EF4F3E48}"/>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83690F2-7BE9-28DB-1AE0-BFB7B1E4111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EC21754-C5CA-CD15-EC57-B4791E739A6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FF5F162-3B5C-A418-EFF8-2885D38444D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8188005"/>
      </p:ext>
    </p:extLst>
  </p:cSld>
  <p:clrMapOvr>
    <a:masterClrMapping/>
  </p:clrMapOvr>
  <mc:AlternateContent xmlns:mc="http://schemas.openxmlformats.org/markup-compatibility/2006" xmlns:p14="http://schemas.microsoft.com/office/powerpoint/2010/main">
    <mc:Choice Requires="p14">
      <p:transition spd="slow" p14:dur="2000" advTm="97886"/>
    </mc:Choice>
    <mc:Fallback xmlns="">
      <p:transition spd="slow" advTm="9788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F1E58-3A5F-F9B6-007A-94CE6EA0FF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1BAD8D-9084-70BC-9B99-A7CE2350632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F31B999-33E0-652E-A39A-67BC051997B4}"/>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observed that the energy balance equation (10.19) has two terms: the first term is energy balance due to flow of materials which enters to a reactive system and exit from a reactive system (enthalpy); and the second term is the energy balance due to chemical reaction (heat of reaction).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equation for the first term of equation (10.19) can be written as:</a:t>
                </a:r>
              </a:p>
              <a:p>
                <a:pPr marL="0" indent="0">
                  <a:lnSpc>
                    <a:spcPct val="150000"/>
                  </a:lnSpc>
                  <a:buNone/>
                </a:pPr>
                <a14:m>
                  <m:oMath xmlns:m="http://schemas.openxmlformats.org/officeDocument/2006/math">
                    <m:sSub>
                      <m:sSubPr>
                        <m:ctrlPr>
                          <a:rPr lang="en-US" sz="2400" i="1">
                            <a:latin typeface="Cambria Math" panose="02040503050406030204" pitchFamily="18" charset="0"/>
                          </a:rPr>
                        </m:ctrlPr>
                      </m:sSubPr>
                      <m:e>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i="1">
                                <a:latin typeface="Cambria Math"/>
                              </a:rPr>
                              <m:t>𝐴</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i="1">
                                <a:latin typeface="Cambria Math"/>
                              </a:rPr>
                              <m:t>𝐴</m:t>
                            </m:r>
                          </m:sub>
                        </m:sSub>
                        <m:r>
                          <a:rPr lang="en-US" sz="2400" i="1">
                            <a:latin typeface="Cambria Math" panose="02040503050406030204" pitchFamily="18" charset="0"/>
                          </a:rPr>
                          <m:t>)</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𝐵</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i="1">
                                <a:latin typeface="Cambria Math" panose="02040503050406030204" pitchFamily="18" charset="0"/>
                              </a:rPr>
                              <m:t>𝐵</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i="1">
                                <a:latin typeface="Cambria Math" panose="02040503050406030204" pitchFamily="18" charset="0"/>
                              </a:rPr>
                              <m:t>𝐵</m:t>
                            </m:r>
                          </m:sub>
                        </m:sSub>
                        <m:r>
                          <a:rPr lang="en-US" sz="2400" i="1">
                            <a:latin typeface="Cambria Math" panose="02040503050406030204" pitchFamily="18" charset="0"/>
                          </a:rPr>
                          <m:t>)</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panose="02040503050406030204" pitchFamily="18" charset="0"/>
                              </a:rPr>
                              <m:t>𝐶</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i="1">
                                <a:latin typeface="Cambria Math" panose="02040503050406030204" pitchFamily="18" charset="0"/>
                              </a:rPr>
                              <m:t>𝐶</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i="1">
                                <a:latin typeface="Cambria Math" panose="02040503050406030204" pitchFamily="18" charset="0"/>
                              </a:rPr>
                              <m:t>𝐶</m:t>
                            </m:r>
                          </m:sub>
                        </m:sSub>
                        <m:r>
                          <a:rPr lang="en-US" sz="2400" i="1">
                            <a:latin typeface="Cambria Math" panose="02040503050406030204" pitchFamily="18" charset="0"/>
                          </a:rPr>
                          <m:t>)</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panose="02040503050406030204" pitchFamily="18" charset="0"/>
                              </a:rPr>
                              <m:t>𝐷</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a:rPr>
                              <m:t>𝐻</m:t>
                            </m:r>
                          </m:e>
                          <m:sub>
                            <m:r>
                              <a:rPr lang="en-US" sz="2400" i="1">
                                <a:latin typeface="Cambria Math" panose="02040503050406030204" pitchFamily="18" charset="0"/>
                              </a:rPr>
                              <m:t>𝐷</m:t>
                            </m:r>
                            <m:r>
                              <a:rPr lang="en-US" sz="2400" i="1">
                                <a:latin typeface="Cambria Math"/>
                              </a:rPr>
                              <m:t>0</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 </m:t>
                            </m:r>
                            <m:r>
                              <a:rPr lang="en-US" sz="2400" i="1">
                                <a:latin typeface="Cambria Math"/>
                              </a:rPr>
                              <m:t>𝐻</m:t>
                            </m:r>
                          </m:e>
                          <m:sub>
                            <m:r>
                              <a:rPr lang="en-US" sz="2400" i="1">
                                <a:latin typeface="Cambria Math" panose="02040503050406030204" pitchFamily="18" charset="0"/>
                              </a:rPr>
                              <m:t>𝐷</m:t>
                            </m:r>
                          </m:sub>
                        </m:sSub>
                        <m:r>
                          <a:rPr lang="en-US" sz="2400" b="0" i="1" smtClean="0">
                            <a:latin typeface="Cambria Math" panose="02040503050406030204" pitchFamily="18" charset="0"/>
                          </a:rPr>
                          <m:t>=</m:t>
                        </m:r>
                        <m:r>
                          <a:rPr lang="en-US" sz="2400" i="1">
                            <a:latin typeface="Cambria Math"/>
                          </a:rPr>
                          <m:t>𝐹</m:t>
                        </m:r>
                      </m:e>
                      <m:sub>
                        <m:r>
                          <a:rPr lang="en-US" sz="2400" i="1">
                            <a:latin typeface="Cambria Math"/>
                          </a:rPr>
                          <m:t>𝐴</m:t>
                        </m:r>
                        <m:r>
                          <a:rPr lang="en-US" sz="2400" i="1">
                            <a:latin typeface="Cambria Math"/>
                          </a:rPr>
                          <m:t>0</m:t>
                        </m:r>
                      </m:sub>
                    </m:sSub>
                    <m:d>
                      <m:dPr>
                        <m:begChr m:val="["/>
                        <m:endChr m:val="]"/>
                        <m:ctrlPr>
                          <a:rPr lang="en-US" sz="2400" i="1" smtClean="0">
                            <a:solidFill>
                              <a:schemeClr val="tx1"/>
                            </a:solidFill>
                            <a:latin typeface="Cambria Math" panose="02040503050406030204" pitchFamily="18" charset="0"/>
                          </a:rPr>
                        </m:ctrlPr>
                      </m:dPr>
                      <m:e>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𝐴</m:t>
                                </m:r>
                                <m:r>
                                  <a:rPr lang="en-US" sz="2400" b="0" i="1">
                                    <a:solidFill>
                                      <a:schemeClr val="tx1"/>
                                    </a:solidFill>
                                    <a:latin typeface="Cambria Math"/>
                                  </a:rPr>
                                  <m:t>0</m:t>
                                </m:r>
                              </m:sub>
                            </m:sSub>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𝐴</m:t>
                                </m:r>
                              </m:sub>
                            </m:sSub>
                          </m:e>
                        </m:d>
                        <m:r>
                          <a:rPr lang="en-US" sz="2400" b="0" i="1">
                            <a:solidFill>
                              <a:schemeClr val="tx1"/>
                            </a:solidFill>
                            <a:latin typeface="Cambria Math"/>
                          </a:rPr>
                          <m:t>+</m:t>
                        </m:r>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𝐵</m:t>
                                </m:r>
                                <m:r>
                                  <a:rPr lang="en-US" sz="2400" b="0" i="1">
                                    <a:solidFill>
                                      <a:schemeClr val="tx1"/>
                                    </a:solidFill>
                                    <a:latin typeface="Cambria Math"/>
                                  </a:rPr>
                                  <m:t>0</m:t>
                                </m:r>
                              </m:sub>
                            </m:sSub>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𝐵</m:t>
                                </m:r>
                              </m:sub>
                            </m:sSub>
                          </m:e>
                        </m:d>
                        <m:sSub>
                          <m:sSubPr>
                            <m:ctrlPr>
                              <a:rPr lang="en-US" sz="2400" i="1">
                                <a:solidFill>
                                  <a:schemeClr val="tx1"/>
                                </a:solidFill>
                                <a:latin typeface="Cambria Math" panose="02040503050406030204" pitchFamily="18" charset="0"/>
                              </a:rPr>
                            </m:ctrlPr>
                          </m:sSubPr>
                          <m:e>
                            <m:r>
                              <a:rPr lang="el-GR" sz="2400" b="0" i="1">
                                <a:solidFill>
                                  <a:schemeClr val="tx1"/>
                                </a:solidFill>
                                <a:latin typeface="Cambria Math"/>
                                <a:ea typeface="Cambria Math"/>
                              </a:rPr>
                              <m:t>𝛷</m:t>
                            </m:r>
                          </m:e>
                          <m:sub>
                            <m:r>
                              <a:rPr lang="en-US" sz="2400" b="0" i="1">
                                <a:solidFill>
                                  <a:schemeClr val="tx1"/>
                                </a:solidFill>
                                <a:latin typeface="Cambria Math"/>
                              </a:rPr>
                              <m:t>𝐵</m:t>
                            </m:r>
                          </m:sub>
                        </m:sSub>
                        <m:r>
                          <a:rPr lang="en-US" sz="2400" b="0" i="1">
                            <a:solidFill>
                              <a:schemeClr val="tx1"/>
                            </a:solidFill>
                            <a:latin typeface="Cambria Math"/>
                          </a:rPr>
                          <m:t>+</m:t>
                        </m:r>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𝐶</m:t>
                                </m:r>
                                <m:r>
                                  <a:rPr lang="en-US" sz="2400" b="0" i="1">
                                    <a:solidFill>
                                      <a:schemeClr val="tx1"/>
                                    </a:solidFill>
                                    <a:latin typeface="Cambria Math"/>
                                  </a:rPr>
                                  <m:t>0</m:t>
                                </m:r>
                              </m:sub>
                            </m:sSub>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𝐶</m:t>
                                </m:r>
                              </m:sub>
                            </m:sSub>
                          </m:e>
                        </m:d>
                        <m:sSub>
                          <m:sSubPr>
                            <m:ctrlPr>
                              <a:rPr lang="en-US" sz="2400" i="1">
                                <a:solidFill>
                                  <a:schemeClr val="tx1"/>
                                </a:solidFill>
                                <a:latin typeface="Cambria Math" panose="02040503050406030204" pitchFamily="18" charset="0"/>
                              </a:rPr>
                            </m:ctrlPr>
                          </m:sSubPr>
                          <m:e>
                            <m:r>
                              <a:rPr lang="el-GR" sz="2400" b="0" i="1">
                                <a:solidFill>
                                  <a:schemeClr val="tx1"/>
                                </a:solidFill>
                                <a:latin typeface="Cambria Math"/>
                                <a:ea typeface="Cambria Math"/>
                              </a:rPr>
                              <m:t>𝛷</m:t>
                            </m:r>
                          </m:e>
                          <m:sub>
                            <m:r>
                              <a:rPr lang="en-US" sz="2400" b="0" i="1">
                                <a:solidFill>
                                  <a:schemeClr val="tx1"/>
                                </a:solidFill>
                                <a:latin typeface="Cambria Math"/>
                              </a:rPr>
                              <m:t>𝐶</m:t>
                            </m:r>
                          </m:sub>
                        </m:sSub>
                        <m:r>
                          <a:rPr lang="en-US" sz="2400" b="0" i="1">
                            <a:solidFill>
                              <a:schemeClr val="tx1"/>
                            </a:solidFill>
                            <a:latin typeface="Cambria Math"/>
                          </a:rPr>
                          <m:t>+</m:t>
                        </m:r>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𝐷</m:t>
                                </m:r>
                                <m:r>
                                  <a:rPr lang="en-US" sz="2400" b="0" i="1">
                                    <a:solidFill>
                                      <a:schemeClr val="tx1"/>
                                    </a:solidFill>
                                    <a:latin typeface="Cambria Math"/>
                                  </a:rPr>
                                  <m:t>0</m:t>
                                </m:r>
                              </m:sub>
                            </m:sSub>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a:solidFill>
                                      <a:schemeClr val="tx1"/>
                                    </a:solidFill>
                                    <a:latin typeface="Cambria Math"/>
                                  </a:rPr>
                                  <m:t>𝐷</m:t>
                                </m:r>
                              </m:sub>
                            </m:sSub>
                          </m:e>
                        </m:d>
                        <m:sSub>
                          <m:sSubPr>
                            <m:ctrlPr>
                              <a:rPr lang="en-US" sz="2400" i="1">
                                <a:solidFill>
                                  <a:schemeClr val="tx1"/>
                                </a:solidFill>
                                <a:latin typeface="Cambria Math" panose="02040503050406030204" pitchFamily="18" charset="0"/>
                              </a:rPr>
                            </m:ctrlPr>
                          </m:sSubPr>
                          <m:e>
                            <m:r>
                              <a:rPr lang="el-GR" sz="2400" b="0" i="1">
                                <a:solidFill>
                                  <a:schemeClr val="tx1"/>
                                </a:solidFill>
                                <a:latin typeface="Cambria Math"/>
                                <a:ea typeface="Cambria Math"/>
                              </a:rPr>
                              <m:t>𝛷</m:t>
                            </m:r>
                          </m:e>
                          <m:sub>
                            <m:r>
                              <a:rPr lang="en-US" sz="2400" b="0" i="1">
                                <a:solidFill>
                                  <a:schemeClr val="tx1"/>
                                </a:solidFill>
                                <a:latin typeface="Cambria Math"/>
                              </a:rPr>
                              <m:t>𝐷</m:t>
                            </m:r>
                          </m:sub>
                        </m:sSub>
                      </m:e>
                    </m:d>
                  </m:oMath>
                </a14:m>
                <a:r>
                  <a:rPr lang="en-US" sz="2400" dirty="0">
                    <a:solidFill>
                      <a:schemeClr val="tx1"/>
                    </a:solidFill>
                  </a:rPr>
                  <a:t>                          </a:t>
                </a:r>
                <a:r>
                  <a:rPr lang="en-US" sz="2400" dirty="0">
                    <a:solidFill>
                      <a:schemeClr val="tx1"/>
                    </a:solidFill>
                    <a:latin typeface="Times New Roman" panose="02020603050405020304" pitchFamily="18" charset="0"/>
                    <a:cs typeface="Times New Roman" panose="02020603050405020304" pitchFamily="18" charset="0"/>
                  </a:rPr>
                  <a:t>(10.20)</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F31B999-33E0-652E-A39A-67BC051997B4}"/>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BD3650C-A72A-8E61-836E-0BDE7C1CB0C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D46D1BF-4DC0-467F-BE5D-8975F0CBC6F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8990A84-6C0D-65B7-1A61-C455FBDFF99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00155956"/>
      </p:ext>
    </p:extLst>
  </p:cSld>
  <p:clrMapOvr>
    <a:masterClrMapping/>
  </p:clrMapOvr>
  <mc:AlternateContent xmlns:mc="http://schemas.openxmlformats.org/markup-compatibility/2006" xmlns:p14="http://schemas.microsoft.com/office/powerpoint/2010/main">
    <mc:Choice Requires="p14">
      <p:transition spd="slow" p14:dur="2000" advTm="75046"/>
    </mc:Choice>
    <mc:Fallback xmlns="">
      <p:transition spd="slow" advTm="750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A4412-FAB7-00C6-CC9F-F7A8BEDE8E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05862-C8F6-D408-C8FF-BE2EAAF927F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2A487E9-F7C7-F2E0-31B6-89062F64B502}"/>
                  </a:ext>
                </a:extLst>
              </p:cNvPr>
              <p:cNvSpPr>
                <a:spLocks noGrp="1"/>
              </p:cNvSpPr>
              <p:nvPr>
                <p:ph idx="1"/>
              </p:nvPr>
            </p:nvSpPr>
            <p:spPr>
              <a:xfrm>
                <a:off x="278297" y="858491"/>
                <a:ext cx="11638720" cy="506522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l-GR" sz="2400" i="1">
                            <a:latin typeface="Cambria Math"/>
                            <a:ea typeface="Cambria Math"/>
                          </a:rPr>
                          <m:t>𝛷</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𝐴𝑜</m:t>
                            </m:r>
                          </m:sub>
                        </m:sSub>
                      </m:den>
                    </m:f>
                  </m:oMath>
                </a14:m>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mole ratio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l-GR" sz="2400" i="1">
                            <a:latin typeface="Cambria Math"/>
                            <a:ea typeface="Cambria Math"/>
                          </a:rPr>
                          <m:t>𝛷</m:t>
                        </m:r>
                      </m:e>
                      <m:sub>
                        <m:r>
                          <a:rPr lang="en-US" sz="2400" i="1">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of species B, C and D  to the limiting reactant species A can be written as follows: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Species A: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a:latin typeface="Cambria Math" panose="02040503050406030204" pitchFamily="18" charset="0"/>
                            <a:ea typeface="Cambria Math"/>
                          </a:rPr>
                          <m:t>A</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=1                                                         (10.21)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Species B: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a:latin typeface="Cambria Math" panose="02040503050406030204" pitchFamily="18" charset="0"/>
                            <a:ea typeface="Cambria Math"/>
                          </a:rPr>
                          <m:t>B</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B</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(10.22)</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Species C: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a:latin typeface="Cambria Math" panose="02040503050406030204" pitchFamily="18" charset="0"/>
                            <a:ea typeface="Cambria Math"/>
                          </a:rPr>
                          <m:t>C</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C</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(10.23)</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Species D: </a:t>
                </a:r>
                <a14:m>
                  <m:oMath xmlns:m="http://schemas.openxmlformats.org/officeDocument/2006/math">
                    <m:sSub>
                      <m:sSubPr>
                        <m:ctrlPr>
                          <a:rPr lang="en-US" sz="2400" i="1">
                            <a:latin typeface="Cambria Math" panose="02040503050406030204" pitchFamily="18" charset="0"/>
                          </a:rPr>
                        </m:ctrlPr>
                      </m:sSubPr>
                      <m:e>
                        <m:r>
                          <m:rPr>
                            <m:sty m:val="p"/>
                          </m:rPr>
                          <a:rPr lang="el-GR" sz="2400">
                            <a:latin typeface="Cambria Math"/>
                            <a:ea typeface="Cambria Math"/>
                          </a:rPr>
                          <m:t>Φ</m:t>
                        </m:r>
                      </m:e>
                      <m:sub>
                        <m:r>
                          <m:rPr>
                            <m:sty m:val="p"/>
                          </m:rPr>
                          <a:rPr lang="en-US" sz="2400">
                            <a:latin typeface="Cambria Math" panose="02040503050406030204" pitchFamily="18" charset="0"/>
                            <a:ea typeface="Cambria Math"/>
                          </a:rPr>
                          <m:t>D</m:t>
                        </m:r>
                      </m:sub>
                    </m:sSub>
                    <m:r>
                      <a:rPr lang="en-US" sz="2400">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D</m:t>
                            </m:r>
                            <m:r>
                              <a:rPr lang="en-US" sz="2400">
                                <a:latin typeface="Cambria Math"/>
                              </a:rPr>
                              <m:t>0</m:t>
                            </m:r>
                          </m:sub>
                        </m:sSub>
                      </m:num>
                      <m:den>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a:rPr>
                              <m:t>A</m:t>
                            </m:r>
                            <m:r>
                              <a:rPr lang="en-US" sz="2400">
                                <a:latin typeface="Cambria Math"/>
                              </a:rPr>
                              <m:t>0</m:t>
                            </m:r>
                          </m:sub>
                        </m:sSub>
                      </m:den>
                    </m:f>
                  </m:oMath>
                </a14:m>
                <a:r>
                  <a:rPr lang="en-US" sz="2400" dirty="0">
                    <a:latin typeface="Times New Roman" panose="02020603050405020304" pitchFamily="18" charset="0"/>
                    <a:cs typeface="Times New Roman" panose="02020603050405020304" pitchFamily="18" charset="0"/>
                  </a:rPr>
                  <a:t>                                                               (10.24)</a:t>
                </a:r>
              </a:p>
            </p:txBody>
          </p:sp>
        </mc:Choice>
        <mc:Fallback xmlns="">
          <p:sp>
            <p:nvSpPr>
              <p:cNvPr id="3" name="Content Placeholder 2">
                <a:extLst>
                  <a:ext uri="{FF2B5EF4-FFF2-40B4-BE49-F238E27FC236}">
                    <a16:creationId xmlns:a16="http://schemas.microsoft.com/office/drawing/2014/main" id="{92A487E9-F7C7-F2E0-31B6-89062F64B502}"/>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4F67A05-27C2-CA8E-F03E-53B89A95F12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845D788-704D-ECC2-A5CC-C37001E358A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2E0D30F-DED0-72F3-6578-A896E97ABC4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30757441"/>
      </p:ext>
    </p:extLst>
  </p:cSld>
  <p:clrMapOvr>
    <a:masterClrMapping/>
  </p:clrMapOvr>
  <mc:AlternateContent xmlns:mc="http://schemas.openxmlformats.org/markup-compatibility/2006" xmlns:p14="http://schemas.microsoft.com/office/powerpoint/2010/main">
    <mc:Choice Requires="p14">
      <p:transition spd="slow" p14:dur="2000" advTm="55919"/>
    </mc:Choice>
    <mc:Fallback xmlns="">
      <p:transition spd="slow" advTm="5591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640C1-F88C-4DDF-73B1-B54149502D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6EB8CB-5C48-955F-89EF-EA5FF4D3260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8354262-09FD-008E-E22E-4748EC135A09}"/>
                  </a:ext>
                </a:extLst>
              </p:cNvPr>
              <p:cNvSpPr>
                <a:spLocks noGrp="1"/>
              </p:cNvSpPr>
              <p:nvPr>
                <p:ph idx="1"/>
              </p:nvPr>
            </p:nvSpPr>
            <p:spPr>
              <a:xfrm>
                <a:off x="278297" y="858491"/>
                <a:ext cx="11638720" cy="506522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flow due to flow of materials, equation (10.20) can be expressed by:</a:t>
                </a:r>
              </a:p>
              <a:p>
                <a:pPr marL="0" indent="0">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d>
                      <m:dPr>
                        <m:begChr m:val="["/>
                        <m:endChr m:val="]"/>
                        <m:ctrlPr>
                          <a:rPr lang="en-US" sz="2400" i="1">
                            <a:latin typeface="Cambria Math" panose="02040503050406030204" pitchFamily="18" charset="0"/>
                          </a:rPr>
                        </m:ctrlPr>
                      </m:dPr>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e>
                        </m:d>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e>
                        </m:d>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i="1">
                                <a:latin typeface="Cambria Math"/>
                              </a:rPr>
                              <m:t>𝐵</m:t>
                            </m:r>
                          </m:sub>
                        </m:sSub>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e>
                        </m:d>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i="1">
                                <a:latin typeface="Cambria Math"/>
                              </a:rPr>
                              <m:t>𝐶</m:t>
                            </m:r>
                          </m:sub>
                        </m:sSub>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e>
                        </m:d>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i="1">
                                <a:latin typeface="Cambria Math"/>
                              </a:rPr>
                              <m:t>𝐷</m:t>
                            </m:r>
                          </m:sub>
                        </m:sSub>
                      </m:e>
                    </m:d>
                    <m:r>
                      <a:rPr lang="en-US" sz="2400" i="1">
                        <a:latin typeface="Cambria Math" panose="02040503050406030204" pitchFamily="18" charset="0"/>
                      </a:rPr>
                      <m:t>=</m:t>
                    </m:r>
                  </m:oMath>
                </a14:m>
                <a:r>
                  <a:rPr lang="en-US" sz="2400" b="1" dirty="0">
                    <a:solidFill>
                      <a:srgbClr val="7030A0"/>
                    </a:solidFill>
                  </a:rPr>
                  <a:t> </a:t>
                </a:r>
              </a:p>
              <a:p>
                <a:pPr marL="0" indent="0">
                  <a:lnSpc>
                    <a:spcPct val="150000"/>
                  </a:lnSpc>
                  <a:buNone/>
                </a:pPr>
                <a14:m>
                  <m:oMath xmlns:m="http://schemas.openxmlformats.org/officeDocument/2006/math">
                    <m:sSub>
                      <m:sSubPr>
                        <m:ctrlPr>
                          <a:rPr lang="en-US" sz="2400" b="1" i="1" smtClean="0">
                            <a:solidFill>
                              <a:srgbClr val="0070C0"/>
                            </a:solidFill>
                            <a:latin typeface="Cambria Math" panose="02040503050406030204" pitchFamily="18" charset="0"/>
                          </a:rPr>
                        </m:ctrlPr>
                      </m:sSubPr>
                      <m:e>
                        <m:r>
                          <a:rPr lang="en-US" sz="2400" b="1" i="1">
                            <a:solidFill>
                              <a:srgbClr val="0070C0"/>
                            </a:solidFill>
                            <a:latin typeface="Cambria Math"/>
                          </a:rPr>
                          <m:t>𝑭</m:t>
                        </m:r>
                      </m:e>
                      <m:sub>
                        <m:r>
                          <a:rPr lang="en-US" sz="2400" b="1" i="1">
                            <a:solidFill>
                              <a:srgbClr val="0070C0"/>
                            </a:solidFill>
                            <a:latin typeface="Cambria Math"/>
                          </a:rPr>
                          <m:t>𝑨</m:t>
                        </m:r>
                        <m:r>
                          <a:rPr lang="en-US" sz="2400" b="1" i="1">
                            <a:solidFill>
                              <a:srgbClr val="0070C0"/>
                            </a:solidFill>
                            <a:latin typeface="Cambria Math"/>
                          </a:rPr>
                          <m:t>𝟎</m:t>
                        </m:r>
                      </m:sub>
                    </m:sSub>
                    <m:nary>
                      <m:naryPr>
                        <m:chr m:val="∑"/>
                        <m:ctrlPr>
                          <a:rPr lang="en-US" sz="2400" b="1" i="1">
                            <a:solidFill>
                              <a:srgbClr val="0070C0"/>
                            </a:solidFill>
                            <a:latin typeface="Cambria Math" panose="02040503050406030204" pitchFamily="18" charset="0"/>
                          </a:rPr>
                        </m:ctrlPr>
                      </m:naryPr>
                      <m:sub>
                        <m:r>
                          <m:rPr>
                            <m:brk m:alnAt="23"/>
                          </m:rPr>
                          <a:rPr lang="en-US" sz="2400" b="1" i="1">
                            <a:solidFill>
                              <a:srgbClr val="0070C0"/>
                            </a:solidFill>
                            <a:latin typeface="Cambria Math"/>
                          </a:rPr>
                          <m:t>𝒊</m:t>
                        </m:r>
                        <m:r>
                          <a:rPr lang="en-US" sz="2400" b="1" i="1">
                            <a:solidFill>
                              <a:srgbClr val="0070C0"/>
                            </a:solidFill>
                            <a:latin typeface="Cambria Math"/>
                          </a:rPr>
                          <m:t>=</m:t>
                        </m:r>
                        <m:r>
                          <a:rPr lang="en-US" sz="2400" b="1" i="1">
                            <a:solidFill>
                              <a:srgbClr val="0070C0"/>
                            </a:solidFill>
                            <a:latin typeface="Cambria Math"/>
                          </a:rPr>
                          <m:t>𝟏</m:t>
                        </m:r>
                      </m:sub>
                      <m:sup>
                        <m:r>
                          <a:rPr lang="en-US" sz="2400" b="1" i="1">
                            <a:solidFill>
                              <a:srgbClr val="0070C0"/>
                            </a:solidFill>
                            <a:latin typeface="Cambria Math"/>
                          </a:rPr>
                          <m:t>𝒏</m:t>
                        </m:r>
                      </m:sup>
                      <m:e>
                        <m:sSub>
                          <m:sSubPr>
                            <m:ctrlPr>
                              <a:rPr lang="en-US" sz="2400" b="1" i="1">
                                <a:solidFill>
                                  <a:srgbClr val="0070C0"/>
                                </a:solidFill>
                                <a:latin typeface="Cambria Math" panose="02040503050406030204" pitchFamily="18" charset="0"/>
                              </a:rPr>
                            </m:ctrlPr>
                          </m:sSubPr>
                          <m:e>
                            <m:r>
                              <a:rPr lang="el-GR" sz="2400" b="1" i="1">
                                <a:solidFill>
                                  <a:srgbClr val="0070C0"/>
                                </a:solidFill>
                                <a:latin typeface="Cambria Math"/>
                                <a:ea typeface="Cambria Math"/>
                              </a:rPr>
                              <m:t>𝜱</m:t>
                            </m:r>
                          </m:e>
                          <m:sub>
                            <m:r>
                              <a:rPr lang="en-US" sz="2400" b="1" i="1">
                                <a:solidFill>
                                  <a:srgbClr val="0070C0"/>
                                </a:solidFill>
                                <a:latin typeface="Cambria Math"/>
                              </a:rPr>
                              <m:t>𝒊</m:t>
                            </m:r>
                          </m:sub>
                        </m:sSub>
                      </m:e>
                    </m:nary>
                    <m:d>
                      <m:dPr>
                        <m:ctrlPr>
                          <a:rPr lang="en-US" sz="2400" b="1" i="1">
                            <a:solidFill>
                              <a:srgbClr val="0070C0"/>
                            </a:solidFill>
                            <a:latin typeface="Cambria Math" panose="02040503050406030204" pitchFamily="18" charset="0"/>
                          </a:rPr>
                        </m:ctrlPr>
                      </m:dPr>
                      <m:e>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𝑯</m:t>
                            </m:r>
                          </m:e>
                          <m:sub>
                            <m:r>
                              <a:rPr lang="en-US" sz="2400" b="1" i="1">
                                <a:solidFill>
                                  <a:srgbClr val="0070C0"/>
                                </a:solidFill>
                                <a:latin typeface="Cambria Math"/>
                              </a:rPr>
                              <m:t>𝒊</m:t>
                            </m:r>
                            <m:r>
                              <a:rPr lang="en-US" sz="2400" b="1" i="1">
                                <a:solidFill>
                                  <a:srgbClr val="0070C0"/>
                                </a:solidFill>
                                <a:latin typeface="Cambria Math"/>
                              </a:rPr>
                              <m:t>𝟎</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𝑯</m:t>
                            </m:r>
                          </m:e>
                          <m:sub>
                            <m:r>
                              <a:rPr lang="en-US" sz="2400" b="1" i="1">
                                <a:solidFill>
                                  <a:srgbClr val="0070C0"/>
                                </a:solidFill>
                                <a:latin typeface="Cambria Math"/>
                              </a:rPr>
                              <m:t>𝒊</m:t>
                            </m:r>
                          </m:sub>
                        </m:sSub>
                      </m:e>
                    </m:d>
                  </m:oMath>
                </a14:m>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(10.25)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mole flow rate of species A in the input stream,</a:t>
                </a:r>
                <a:r>
                  <a:rPr lang="en-US" sz="2400" b="1" dirty="0">
                    <a:solidFill>
                      <a:srgbClr val="7030A0"/>
                    </a:solidFill>
                  </a:rPr>
                  <a:t> </a:t>
                </a:r>
                <a14:m>
                  <m:oMath xmlns:m="http://schemas.openxmlformats.org/officeDocument/2006/math">
                    <m:sSub>
                      <m:sSubPr>
                        <m:ctrlPr>
                          <a:rPr lang="en-US" sz="2400" i="1" smtClean="0">
                            <a:solidFill>
                              <a:schemeClr val="tx1"/>
                            </a:solidFill>
                            <a:latin typeface="Cambria Math" panose="02040503050406030204" pitchFamily="18" charset="0"/>
                          </a:rPr>
                        </m:ctrlPr>
                      </m:sSubPr>
                      <m:e>
                        <m:r>
                          <a:rPr lang="el-GR" sz="2400" b="0" i="1">
                            <a:solidFill>
                              <a:schemeClr val="tx1"/>
                            </a:solidFill>
                            <a:latin typeface="Cambria Math"/>
                            <a:ea typeface="Cambria Math"/>
                          </a:rPr>
                          <m:t>𝛷</m:t>
                        </m:r>
                      </m:e>
                      <m:sub>
                        <m:r>
                          <a:rPr lang="en-US" sz="2400" b="0" i="1">
                            <a:solidFill>
                              <a:schemeClr val="tx1"/>
                            </a:solidFill>
                            <a:latin typeface="Cambria Math"/>
                          </a:rPr>
                          <m:t>𝑖</m:t>
                        </m:r>
                      </m:sub>
                    </m:sSub>
                  </m:oMath>
                </a14:m>
                <a:r>
                  <a:rPr lang="en-US" sz="2400"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mole flow rate ratio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to species A (the limiting reactant),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stream, and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specific enthalpy of species i in the output stream.</a:t>
                </a:r>
              </a:p>
            </p:txBody>
          </p:sp>
        </mc:Choice>
        <mc:Fallback xmlns="">
          <p:sp>
            <p:nvSpPr>
              <p:cNvPr id="3" name="Content Placeholder 2">
                <a:extLst>
                  <a:ext uri="{FF2B5EF4-FFF2-40B4-BE49-F238E27FC236}">
                    <a16:creationId xmlns:a16="http://schemas.microsoft.com/office/drawing/2014/main" id="{48354262-09FD-008E-E22E-4748EC135A09}"/>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F1FD92E-CD31-B47F-1DB4-61FDF56C343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3F9BC7C-E990-4950-5FEB-22C32F267DE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A8B1C9D-66DC-CAE2-5BA5-F98615EAB33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0928349"/>
      </p:ext>
    </p:extLst>
  </p:cSld>
  <p:clrMapOvr>
    <a:masterClrMapping/>
  </p:clrMapOvr>
  <mc:AlternateContent xmlns:mc="http://schemas.openxmlformats.org/markup-compatibility/2006" xmlns:p14="http://schemas.microsoft.com/office/powerpoint/2010/main">
    <mc:Choice Requires="p14">
      <p:transition spd="slow" p14:dur="2000" advTm="67224"/>
    </mc:Choice>
    <mc:Fallback xmlns="">
      <p:transition spd="slow" advTm="6722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AB014-1AB4-1731-0C27-1E9A4EBCE2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6A1058-9C4A-A5CF-5253-FBF439C6779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824145-35E1-09ED-1471-C4CEEB579E21}"/>
                  </a:ext>
                </a:extLst>
              </p:cNvPr>
              <p:cNvSpPr>
                <a:spLocks noGrp="1"/>
              </p:cNvSpPr>
              <p:nvPr>
                <p:ph idx="1"/>
              </p:nvPr>
            </p:nvSpPr>
            <p:spPr>
              <a:xfrm>
                <a:off x="178904" y="858491"/>
                <a:ext cx="11887199" cy="5065228"/>
              </a:xfrm>
            </p:spPr>
            <p:txBody>
              <a:bodyPr>
                <a:normAutofit/>
              </a:bodyPr>
              <a:lstStyle/>
              <a:p>
                <a:pPr marL="0" indent="0" algn="just">
                  <a:lnSpc>
                    <a:spcPct val="120000"/>
                  </a:lnSpc>
                  <a:buNone/>
                </a:pPr>
                <a:r>
                  <a:rPr lang="en-US" sz="2400" dirty="0">
                    <a:latin typeface="Times New Roman" panose="02020603050405020304" pitchFamily="18" charset="0"/>
                    <a:cs typeface="Times New Roman" panose="02020603050405020304" pitchFamily="18" charset="0"/>
                  </a:rPr>
                  <a:t>The specific enthalpy equation in the input stream at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b="0" i="1" smtClean="0">
                            <a:latin typeface="Cambria Math" panose="02040503050406030204" pitchFamily="18" charset="0"/>
                          </a:rPr>
                          <m:t>𝑖</m:t>
                        </m:r>
                        <m:r>
                          <a:rPr lang="en-US" sz="2400" i="1">
                            <a:latin typeface="Cambria Math" panose="02040503050406030204" pitchFamily="18" charset="0"/>
                          </a:rPr>
                          <m:t>𝑜</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panose="02040503050406030204" pitchFamily="18" charset="0"/>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b="0" i="1" smtClean="0">
                                <a:latin typeface="Cambria Math" panose="02040503050406030204" pitchFamily="18" charset="0"/>
                              </a:rPr>
                              <m:t>𝑖</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(10.26)</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Similarly, the specific enthalpy equation in the output stream at a temperature 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expressed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b="0" i="1" smtClean="0">
                            <a:latin typeface="Cambria Math" panose="02040503050406030204" pitchFamily="18" charset="0"/>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b="0" i="1" smtClean="0">
                            <a:latin typeface="Cambria Math" panose="02040503050406030204" pitchFamily="18" charset="0"/>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(10.27)</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input specific enthalpy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output specific enthalpy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t>
                </a:r>
                <a:r>
                  <a:rPr lang="en-US" sz="2400" baseline="300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specific enthalpy at standard state,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reference temperature,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input temperature, and T is reaction temperature</a:t>
                </a:r>
                <a:r>
                  <a:rPr lang="en-US" sz="2400" b="1" dirty="0">
                    <a:solidFill>
                      <a:srgbClr val="7030A0"/>
                    </a:solidFill>
                    <a:latin typeface="Times New Roman" panose="02020603050405020304" pitchFamily="18" charset="0"/>
                    <a:cs typeface="Times New Roman" pitchFamily="18" charset="0"/>
                  </a:rPr>
                  <a:t> (Coulson &amp; Richardson’s, 1999, pg. 67)</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1E824145-35E1-09ED-1471-C4CEEB579E21}"/>
                  </a:ext>
                </a:extLst>
              </p:cNvPr>
              <p:cNvSpPr>
                <a:spLocks noGrp="1" noRot="1" noChangeAspect="1" noMove="1" noResize="1" noEditPoints="1" noAdjustHandles="1" noChangeArrowheads="1" noChangeShapeType="1" noTextEdit="1"/>
              </p:cNvSpPr>
              <p:nvPr>
                <p:ph idx="1"/>
              </p:nvPr>
            </p:nvSpPr>
            <p:spPr>
              <a:xfrm>
                <a:off x="178904" y="858491"/>
                <a:ext cx="11887199" cy="5065228"/>
              </a:xfrm>
              <a:blipFill>
                <a:blip r:embed="rId4"/>
                <a:stretch>
                  <a:fillRect l="-769" t="-241" r="-82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85818C2-E043-D093-6432-9DCB472E42E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71506A8-FFB8-34C0-513B-02A47D33C0E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59BCFD1-315B-B99F-C2C0-D6A41444316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88495814"/>
      </p:ext>
    </p:extLst>
  </p:cSld>
  <p:clrMapOvr>
    <a:masterClrMapping/>
  </p:clrMapOvr>
  <mc:AlternateContent xmlns:mc="http://schemas.openxmlformats.org/markup-compatibility/2006" xmlns:p14="http://schemas.microsoft.com/office/powerpoint/2010/main">
    <mc:Choice Requires="p14">
      <p:transition spd="slow" p14:dur="2000" advTm="98976"/>
    </mc:Choice>
    <mc:Fallback xmlns="">
      <p:transition spd="slow" advTm="989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9267D-B308-883D-948C-E342AD7715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5AFB26-6890-98B6-4889-B40D80DAD93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D6F24EA-BE93-BD07-D616-9B7031445B95}"/>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 enthalpy equations at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for  species A, B, C &amp; D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r>
                          <a:rPr lang="en-US" sz="2400" b="0" i="1" smtClean="0">
                            <a:latin typeface="Cambria Math" panose="02040503050406030204" pitchFamily="18" charset="0"/>
                          </a:rPr>
                          <m:t>𝑜</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𝑇</m:t>
                            </m:r>
                          </m:e>
                          <m:sub>
                            <m:r>
                              <a:rPr lang="en-US" sz="2400" b="0" i="1" smtClean="0">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𝑃𝐴</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(10.28)</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r>
                          <a:rPr lang="en-US" sz="2400" b="0" i="1" smtClean="0">
                            <a:latin typeface="Cambria Math" panose="02040503050406030204" pitchFamily="18" charset="0"/>
                          </a:rPr>
                          <m:t>𝑜</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𝑃𝐵</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(10.29)</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r>
                          <a:rPr lang="en-US" sz="2400" b="0" i="1" smtClean="0">
                            <a:latin typeface="Cambria Math" panose="02040503050406030204" pitchFamily="18" charset="0"/>
                          </a:rPr>
                          <m:t>𝑜</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𝑃𝐶</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(10.30)</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r>
                          <a:rPr lang="en-US" sz="2400" b="0" i="1" smtClean="0">
                            <a:latin typeface="Cambria Math" panose="02040503050406030204" pitchFamily="18" charset="0"/>
                          </a:rPr>
                          <m:t>𝑜</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𝑃𝐷</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(10.31)</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Bo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Co</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Do</a:t>
                </a:r>
                <a:r>
                  <a:rPr lang="en-US" sz="2400" dirty="0">
                    <a:latin typeface="Times New Roman" panose="02020603050405020304" pitchFamily="18" charset="0"/>
                    <a:cs typeface="Times New Roman" panose="02020603050405020304" pitchFamily="18" charset="0"/>
                  </a:rPr>
                  <a:t> are  input stream specific enthalpies for species A, B, C &amp; D, respectively, H</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specific enthalpy at standard state,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reference temperature, and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the input stream temperature.</a:t>
                </a:r>
              </a:p>
            </p:txBody>
          </p:sp>
        </mc:Choice>
        <mc:Fallback xmlns="">
          <p:sp>
            <p:nvSpPr>
              <p:cNvPr id="3" name="Content Placeholder 2">
                <a:extLst>
                  <a:ext uri="{FF2B5EF4-FFF2-40B4-BE49-F238E27FC236}">
                    <a16:creationId xmlns:a16="http://schemas.microsoft.com/office/drawing/2014/main" id="{1D6F24EA-BE93-BD07-D616-9B7031445B95}"/>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8002AB3-22A7-1E23-8437-2C838AF56F6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B3BD4D2-21A7-86A5-DD4A-F8525F54614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A1AB79A-DE5E-DEAC-A3C7-8EA14DDEF5F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85816080"/>
      </p:ext>
    </p:extLst>
  </p:cSld>
  <p:clrMapOvr>
    <a:masterClrMapping/>
  </p:clrMapOvr>
  <mc:AlternateContent xmlns:mc="http://schemas.openxmlformats.org/markup-compatibility/2006" xmlns:p14="http://schemas.microsoft.com/office/powerpoint/2010/main">
    <mc:Choice Requires="p14">
      <p:transition spd="slow" p14:dur="2000" advTm="120049"/>
    </mc:Choice>
    <mc:Fallback xmlns="">
      <p:transition spd="slow" advTm="12004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4C17C-704C-7F3B-7B2D-ED09C76626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DD9F48-624D-E5C7-46C4-2C8BED6D491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3BBA27B-057C-3CDE-E8DB-0750CF36F35C}"/>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 enthalpies  for  species A, B, C &amp; D at  a temperature of T  are  given by:</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𝑃𝐴</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(10.32)</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𝑃𝐵</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(10.33)</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𝑃𝐶</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(10.34)</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𝑃𝐷</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(10.35)</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Where: H</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are  output stream specific enthalpies for species A, B, C &amp; D, respectively, H</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specific enthalpy at standard state,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reference temperature, and T is reaction temperature.</a:t>
                </a:r>
              </a:p>
            </p:txBody>
          </p:sp>
        </mc:Choice>
        <mc:Fallback xmlns="">
          <p:sp>
            <p:nvSpPr>
              <p:cNvPr id="3" name="Content Placeholder 2">
                <a:extLst>
                  <a:ext uri="{FF2B5EF4-FFF2-40B4-BE49-F238E27FC236}">
                    <a16:creationId xmlns:a16="http://schemas.microsoft.com/office/drawing/2014/main" id="{B3BBA27B-057C-3CDE-E8DB-0750CF36F35C}"/>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EDDE305-F6FD-083D-0C9D-6B6A58DFFC5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9206BCC-6CB8-B0A6-08CC-E4D036DE83E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FE817BC-A2AF-F399-8D26-ACF074D2CB2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55612982"/>
      </p:ext>
    </p:extLst>
  </p:cSld>
  <p:clrMapOvr>
    <a:masterClrMapping/>
  </p:clrMapOvr>
  <mc:AlternateContent xmlns:mc="http://schemas.openxmlformats.org/markup-compatibility/2006" xmlns:p14="http://schemas.microsoft.com/office/powerpoint/2010/main">
    <mc:Choice Requires="p14">
      <p:transition spd="slow" p14:dur="2000" advTm="117308"/>
    </mc:Choice>
    <mc:Fallback xmlns="">
      <p:transition spd="slow" advTm="1173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3BF10-C8B5-DF6D-4D4D-8692E969E3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3D8B45-2760-DF7A-F592-30069953FD5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E2EC16A-514B-A3EE-E3FB-F8C2D8D152C1}"/>
                  </a:ext>
                </a:extLst>
              </p:cNvPr>
              <p:cNvSpPr>
                <a:spLocks noGrp="1"/>
              </p:cNvSpPr>
              <p:nvPr>
                <p:ph idx="1"/>
              </p:nvPr>
            </p:nvSpPr>
            <p:spPr>
              <a:xfrm>
                <a:off x="278297" y="858491"/>
                <a:ext cx="11638720" cy="5065228"/>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 By subtracting equation (10.27) from equation (10.26), you can get:</a:t>
                </a:r>
              </a:p>
              <a:p>
                <a:pPr marL="0" indent="0" algn="just">
                  <a:lnSpc>
                    <a:spcPct val="10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𝑖𝑜</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m:t>
                        </m:r>
                      </m:sub>
                    </m:sSub>
                    <m:r>
                      <a:rPr lang="en-US" sz="2400" i="1">
                        <a:latin typeface="Cambria Math"/>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panose="02040503050406030204" pitchFamily="18" charset="0"/>
                          </a:rPr>
                          <m:t>𝑖</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a:rPr>
                              <m:t>𝐻</m:t>
                            </m:r>
                          </m:e>
                          <m:sup>
                            <m:r>
                              <a:rPr lang="en-US" sz="2400" i="1">
                                <a:latin typeface="Cambria Math"/>
                              </a:rPr>
                              <m:t>0</m:t>
                            </m:r>
                          </m:sup>
                        </m:sSup>
                      </m:e>
                      <m:sub>
                        <m:r>
                          <a:rPr lang="en-US" sz="2400" i="1">
                            <a:latin typeface="Cambria Math" panose="02040503050406030204" pitchFamily="18" charset="0"/>
                          </a:rPr>
                          <m:t>𝑖</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r>
                      <a:rPr lang="en-US" sz="2400" b="0" i="1" smtClean="0">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panose="02040503050406030204" pitchFamily="18" charset="0"/>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𝑖𝑜</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r>
                      <a:rPr lang="en-US" sz="2400" i="1">
                        <a:latin typeface="Cambria Math" panose="02040503050406030204" pitchFamily="18" charset="0"/>
                      </a:rPr>
                      <m:t>−</m:t>
                    </m:r>
                    <m:r>
                      <a:rPr lang="en-US" sz="2400" b="0" i="1" smtClean="0">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0</m:t>
                            </m:r>
                          </m:sub>
                        </m:sSub>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r>
                      <a:rPr lang="en-US" sz="2400" b="0" i="1" smtClean="0">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b="0" i="1" smtClean="0">
                                <a:latin typeface="Cambria Math" panose="02040503050406030204" pitchFamily="18" charset="0"/>
                              </a:rPr>
                              <m:t>0</m:t>
                            </m:r>
                          </m:sub>
                        </m:sSub>
                      </m:sub>
                      <m:sup>
                        <m:r>
                          <a:rPr lang="en-US" sz="2400" b="0" i="1" smtClean="0">
                            <a:latin typeface="Cambria Math" panose="02040503050406030204" pitchFamily="18" charset="0"/>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r>
                      <a:rPr lang="en-US" sz="2400" b="0" i="1" smtClean="0">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𝑖𝑜</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panose="02040503050406030204" pitchFamily="18" charset="0"/>
                          </a:rPr>
                          <m:t>𝑖</m:t>
                        </m:r>
                      </m:sub>
                    </m:sSub>
                    <m:r>
                      <a:rPr lang="en-US" sz="2400" i="1">
                        <a:latin typeface="Cambria Math"/>
                      </a:rPr>
                      <m:t>=</m:t>
                    </m:r>
                    <m:r>
                      <a:rPr lang="en-US" sz="2400" b="0" i="1" smtClean="0">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panose="02040503050406030204" pitchFamily="18" charset="0"/>
                              </a:rPr>
                              <m:t>0</m:t>
                            </m:r>
                          </m:sub>
                        </m:sSub>
                      </m:sub>
                      <m:sup>
                        <m:r>
                          <a:rPr lang="en-US" sz="2400" i="1">
                            <a:latin typeface="Cambria Math" panose="02040503050406030204" pitchFamily="18" charset="0"/>
                          </a:rPr>
                          <m:t>𝑇</m:t>
                        </m:r>
                      </m:sup>
                      <m:e>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m:t>
                            </m:r>
                            <m:r>
                              <a:rPr lang="en-US" sz="2400" i="1">
                                <a:latin typeface="Cambria Math" panose="02040503050406030204" pitchFamily="18" charset="0"/>
                              </a:rPr>
                              <m:t>𝑖</m:t>
                            </m:r>
                          </m:sub>
                        </m:sSub>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(10.36)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input specific enthalpy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output specific enthalpy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H</a:t>
                </a:r>
                <a:r>
                  <a:rPr lang="en-US" sz="2400" baseline="300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specific enthalpy at standard state,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input temperature, and T is reaction temperature.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E2EC16A-514B-A3EE-E3FB-F8C2D8D152C1}"/>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t="-963"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820C2F4-2D95-F452-0C3F-1C33ED73F26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4C46F51-D434-1509-62A6-830CAE6473F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0882918-DEE5-547D-44F0-FEB8B3E81A0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69973586"/>
      </p:ext>
    </p:extLst>
  </p:cSld>
  <p:clrMapOvr>
    <a:masterClrMapping/>
  </p:clrMapOvr>
  <mc:AlternateContent xmlns:mc="http://schemas.openxmlformats.org/markup-compatibility/2006" xmlns:p14="http://schemas.microsoft.com/office/powerpoint/2010/main">
    <mc:Choice Requires="p14">
      <p:transition spd="slow" p14:dur="2000" advTm="56025"/>
    </mc:Choice>
    <mc:Fallback xmlns="">
      <p:transition spd="slow" advTm="5602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7911A-D6A3-2814-23C9-A368916AA8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A88964-9E78-3B1F-FD62-7911B49134D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82E0D4D-1138-08B3-DD93-9A001F2E4F2C}"/>
                  </a:ext>
                </a:extLst>
              </p:cNvPr>
              <p:cNvSpPr>
                <a:spLocks noGrp="1"/>
              </p:cNvSpPr>
              <p:nvPr>
                <p:ph idx="1"/>
              </p:nvPr>
            </p:nvSpPr>
            <p:spPr>
              <a:xfrm>
                <a:off x="278297" y="858491"/>
                <a:ext cx="11638720" cy="5065228"/>
              </a:xfrm>
            </p:spPr>
            <p:txBody>
              <a:bodyPr>
                <a:normAutofit/>
              </a:bodyPr>
              <a:lstStyle/>
              <a:p>
                <a:pPr marL="0" indent="0">
                  <a:lnSpc>
                    <a:spcPct val="12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The second term of energy balance equation </a:t>
                </a:r>
                <a:r>
                  <a:rPr lang="en-US" sz="2400" dirty="0">
                    <a:latin typeface="Times New Roman" panose="02020603050405020304" pitchFamily="18" charset="0"/>
                    <a:cs typeface="Times New Roman" panose="02020603050405020304" pitchFamily="18" charset="0"/>
                    <a:sym typeface="Symbol" panose="05050102010706020507" pitchFamily="18" charset="2"/>
                  </a:rPr>
                  <a:t>(10.19) is given by: </a:t>
                </a:r>
                <a:endParaRPr lang="en-US" sz="2400" i="1"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20000"/>
                  </a:lnSpc>
                  <a:buNone/>
                </a:pPr>
                <a14:m>
                  <m:oMath xmlns:m="http://schemas.openxmlformats.org/officeDocument/2006/math">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rPr>
                              <m:t> </m:t>
                            </m:r>
                            <m:r>
                              <a:rPr lang="en-US" sz="2400" i="1">
                                <a:latin typeface="Cambria Math"/>
                              </a:rPr>
                              <m:t>𝐻</m:t>
                            </m:r>
                          </m:e>
                          <m:sub>
                            <m:r>
                              <a:rPr lang="en-US" sz="2400" i="1">
                                <a:latin typeface="Cambria Math"/>
                              </a:rPr>
                              <m:t>𝐴</m:t>
                            </m:r>
                          </m:sub>
                        </m:sSub>
                        <m:r>
                          <a:rPr lang="en-US" sz="2400" i="1">
                            <a:latin typeface="Cambria Math"/>
                          </a:rPr>
                          <m:t> </m:t>
                        </m:r>
                        <m:sSub>
                          <m:sSubPr>
                            <m:ctrlPr>
                              <a:rPr lang="en-US" sz="2400" i="1">
                                <a:latin typeface="Cambria Math" panose="02040503050406030204" pitchFamily="18" charset="0"/>
                              </a:rPr>
                            </m:ctrlPr>
                          </m:sSubPr>
                          <m:e>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𝑏</m:t>
                                </m:r>
                              </m:num>
                              <m:den>
                                <m:r>
                                  <a:rPr lang="en-US" sz="2400" i="1">
                                    <a:latin typeface="Cambria Math" panose="02040503050406030204" pitchFamily="18" charset="0"/>
                                  </a:rPr>
                                  <m:t>𝑎</m:t>
                                </m:r>
                              </m:den>
                            </m:f>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a:rPr>
                              <m:t>𝐵</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𝑐</m:t>
                                </m:r>
                              </m:num>
                              <m:den>
                                <m:r>
                                  <a:rPr lang="en-US" sz="2400" i="1">
                                    <a:latin typeface="Cambria Math" panose="02040503050406030204" pitchFamily="18" charset="0"/>
                                  </a:rPr>
                                  <m:t>𝑎</m:t>
                                </m:r>
                              </m:den>
                            </m:f>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a:rPr>
                              <m:t>𝐶</m:t>
                            </m:r>
                          </m:sub>
                        </m:sSub>
                        <m:sSub>
                          <m:sSubPr>
                            <m:ctrlPr>
                              <a:rPr lang="en-US" sz="2400" i="1">
                                <a:latin typeface="Cambria Math" panose="02040503050406030204" pitchFamily="18" charset="0"/>
                              </a:rPr>
                            </m:ctrlPr>
                          </m:sSubPr>
                          <m:e>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𝑑</m:t>
                                </m:r>
                              </m:num>
                              <m:den>
                                <m:r>
                                  <a:rPr lang="en-US" sz="2400" i="1">
                                    <a:latin typeface="Cambria Math" panose="02040503050406030204" pitchFamily="18" charset="0"/>
                                  </a:rPr>
                                  <m:t>𝑎</m:t>
                                </m:r>
                              </m:den>
                            </m:f>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a:rPr>
                              <m:t>𝐷</m:t>
                            </m:r>
                          </m:sub>
                        </m:sSub>
                      </m:e>
                    </m:d>
                    <m:r>
                      <a:rPr lang="en-US" sz="2400" b="0" i="1" smtClean="0">
                        <a:latin typeface="Cambria Math" panose="02040503050406030204" pitchFamily="18" charset="0"/>
                      </a:rPr>
                      <m:t>=</m:t>
                    </m:r>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a:rPr>
                              <m:t>𝑑</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f>
                          <m:fPr>
                            <m:ctrlPr>
                              <a:rPr lang="en-US" sz="2400" i="1">
                                <a:latin typeface="Cambria Math" panose="02040503050406030204" pitchFamily="18" charset="0"/>
                              </a:rPr>
                            </m:ctrlPr>
                          </m:fPr>
                          <m:num>
                            <m:r>
                              <a:rPr lang="en-US" sz="2400" i="1">
                                <a:latin typeface="Cambria Math"/>
                              </a:rPr>
                              <m:t>𝑐</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f>
                          <m:fPr>
                            <m:ctrlPr>
                              <a:rPr lang="en-US" sz="2400" i="1">
                                <a:latin typeface="Cambria Math" panose="02040503050406030204" pitchFamily="18" charset="0"/>
                              </a:rPr>
                            </m:ctrlPr>
                          </m:fPr>
                          <m:num>
                            <m:r>
                              <a:rPr lang="en-US" sz="2400" i="1">
                                <a:latin typeface="Cambria Math"/>
                              </a:rPr>
                              <m:t>𝑏</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e>
                    </m:d>
                    <m:r>
                      <a:rPr lang="en-US" sz="2400" i="1">
                        <a:latin typeface="Cambria Math" panose="020405030504060302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(10.37)</a:t>
                </a:r>
              </a:p>
              <a:p>
                <a:pPr marL="0" indent="0">
                  <a:lnSpc>
                    <a:spcPct val="120000"/>
                  </a:lnSpc>
                  <a:buNone/>
                </a:pPr>
                <a:r>
                  <a:rPr lang="en-US" sz="2400" dirty="0">
                    <a:latin typeface="Times New Roman" panose="02020603050405020304" pitchFamily="18" charset="0"/>
                    <a:cs typeface="Times New Roman" panose="02020603050405020304" pitchFamily="18" charset="0"/>
                  </a:rPr>
                  <a:t>This equation is the change in heat of reaction.</a:t>
                </a:r>
              </a:p>
              <a:p>
                <a:pPr marL="0" indent="0">
                  <a:lnSpc>
                    <a:spcPct val="120000"/>
                  </a:lnSpc>
                  <a:buNone/>
                </a:pPr>
                <a:r>
                  <a:rPr lang="en-US" sz="2400" dirty="0">
                    <a:latin typeface="Times New Roman" panose="02020603050405020304" pitchFamily="18" charset="0"/>
                    <a:cs typeface="Times New Roman" panose="02020603050405020304" pitchFamily="18" charset="0"/>
                  </a:rPr>
                  <a:t>By rearranging equation (10.37), you can get: </a:t>
                </a:r>
              </a:p>
              <a:p>
                <a:pPr marL="0" indent="0">
                  <a:lnSpc>
                    <a:spcPct val="150000"/>
                  </a:lnSpc>
                  <a:buNone/>
                </a:pPr>
                <a14:m>
                  <m:oMath xmlns:m="http://schemas.openxmlformats.org/officeDocument/2006/math">
                    <m:d>
                      <m:dPr>
                        <m:ctrlPr>
                          <a:rPr lang="en-US" sz="2400" b="1" i="1" smtClean="0">
                            <a:solidFill>
                              <a:srgbClr val="7030A0"/>
                            </a:solidFill>
                            <a:latin typeface="Cambria Math" panose="02040503050406030204" pitchFamily="18" charset="0"/>
                          </a:rPr>
                        </m:ctrlPr>
                      </m:dPr>
                      <m:e>
                        <m:f>
                          <m:fPr>
                            <m:ctrlPr>
                              <a:rPr lang="en-US" sz="2400" b="1" i="1">
                                <a:solidFill>
                                  <a:srgbClr val="7030A0"/>
                                </a:solidFill>
                                <a:latin typeface="Cambria Math" panose="02040503050406030204" pitchFamily="18" charset="0"/>
                              </a:rPr>
                            </m:ctrlPr>
                          </m:fPr>
                          <m:num>
                            <m:r>
                              <a:rPr lang="en-US" sz="2400" b="1" i="1">
                                <a:solidFill>
                                  <a:srgbClr val="7030A0"/>
                                </a:solidFill>
                                <a:latin typeface="Cambria Math"/>
                              </a:rPr>
                              <m:t>𝒅</m:t>
                            </m:r>
                          </m:num>
                          <m:den>
                            <m:r>
                              <a:rPr lang="en-US" sz="2400" b="1" i="1">
                                <a:solidFill>
                                  <a:srgbClr val="7030A0"/>
                                </a:solidFill>
                                <a:latin typeface="Cambria Math"/>
                              </a:rPr>
                              <m:t>𝒂</m:t>
                            </m:r>
                          </m:den>
                        </m:f>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𝑫</m:t>
                            </m:r>
                          </m:sub>
                        </m:sSub>
                        <m:r>
                          <a:rPr lang="en-US" sz="2400" b="1" i="1">
                            <a:solidFill>
                              <a:srgbClr val="7030A0"/>
                            </a:solidFill>
                            <a:latin typeface="Cambria Math"/>
                          </a:rPr>
                          <m:t>+</m:t>
                        </m:r>
                        <m:f>
                          <m:fPr>
                            <m:ctrlPr>
                              <a:rPr lang="en-US" sz="2400" b="1" i="1">
                                <a:solidFill>
                                  <a:srgbClr val="7030A0"/>
                                </a:solidFill>
                                <a:latin typeface="Cambria Math" panose="02040503050406030204" pitchFamily="18" charset="0"/>
                              </a:rPr>
                            </m:ctrlPr>
                          </m:fPr>
                          <m:num>
                            <m:r>
                              <a:rPr lang="en-US" sz="2400" b="1" i="1">
                                <a:solidFill>
                                  <a:srgbClr val="7030A0"/>
                                </a:solidFill>
                                <a:latin typeface="Cambria Math"/>
                              </a:rPr>
                              <m:t>𝒄</m:t>
                            </m:r>
                          </m:num>
                          <m:den>
                            <m:r>
                              <a:rPr lang="en-US" sz="2400" b="1" i="1">
                                <a:solidFill>
                                  <a:srgbClr val="7030A0"/>
                                </a:solidFill>
                                <a:latin typeface="Cambria Math"/>
                              </a:rPr>
                              <m:t>𝒂</m:t>
                            </m:r>
                          </m:den>
                        </m:f>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𝑪</m:t>
                            </m:r>
                          </m:sub>
                        </m:sSub>
                        <m:r>
                          <a:rPr lang="en-US" sz="2400" b="1" i="1">
                            <a:solidFill>
                              <a:srgbClr val="7030A0"/>
                            </a:solidFill>
                            <a:latin typeface="Cambria Math"/>
                          </a:rPr>
                          <m:t>−</m:t>
                        </m:r>
                        <m:f>
                          <m:fPr>
                            <m:ctrlPr>
                              <a:rPr lang="en-US" sz="2400" b="1" i="1">
                                <a:solidFill>
                                  <a:srgbClr val="7030A0"/>
                                </a:solidFill>
                                <a:latin typeface="Cambria Math" panose="02040503050406030204" pitchFamily="18" charset="0"/>
                              </a:rPr>
                            </m:ctrlPr>
                          </m:fPr>
                          <m:num>
                            <m:r>
                              <a:rPr lang="en-US" sz="2400" b="1" i="1">
                                <a:solidFill>
                                  <a:srgbClr val="7030A0"/>
                                </a:solidFill>
                                <a:latin typeface="Cambria Math"/>
                              </a:rPr>
                              <m:t>𝒃</m:t>
                            </m:r>
                          </m:num>
                          <m:den>
                            <m:r>
                              <a:rPr lang="en-US" sz="2400" b="1" i="1">
                                <a:solidFill>
                                  <a:srgbClr val="7030A0"/>
                                </a:solidFill>
                                <a:latin typeface="Cambria Math"/>
                              </a:rPr>
                              <m:t>𝒂</m:t>
                            </m:r>
                          </m:den>
                        </m:f>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𝑩</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𝑨</m:t>
                            </m:r>
                          </m:sub>
                        </m:sSub>
                      </m:e>
                    </m:d>
                    <m:r>
                      <a:rPr lang="en-US" sz="2400" b="1" i="1">
                        <a:solidFill>
                          <a:srgbClr val="7030A0"/>
                        </a:solidFill>
                        <a:latin typeface="Cambria Math" panose="02040503050406030204" pitchFamily="18" charset="0"/>
                        <a:sym typeface="Symbol" panose="05050102010706020507" pitchFamily="18" charset="2"/>
                      </a:rPr>
                      <m:t></m:t>
                    </m:r>
                    <m:r>
                      <a:rPr lang="en-US" sz="2400" b="1" i="1">
                        <a:solidFill>
                          <a:srgbClr val="7030A0"/>
                        </a:solidFill>
                        <a:latin typeface="Cambria Math" panose="02040503050406030204" pitchFamily="18" charset="0"/>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ea typeface="Cambria Math"/>
                          </a:rPr>
                          <m:t>∆</m:t>
                        </m:r>
                        <m:r>
                          <a:rPr lang="en-US" sz="2400" b="1" i="1">
                            <a:solidFill>
                              <a:srgbClr val="7030A0"/>
                            </a:solidFill>
                            <a:latin typeface="Cambria Math"/>
                            <a:ea typeface="Cambria Math"/>
                          </a:rPr>
                          <m:t>𝑯</m:t>
                        </m:r>
                      </m:e>
                      <m:sub>
                        <m:r>
                          <a:rPr lang="en-US" sz="2400" b="1" i="1">
                            <a:solidFill>
                              <a:srgbClr val="7030A0"/>
                            </a:solidFill>
                            <a:latin typeface="Cambria Math" panose="02040503050406030204" pitchFamily="18" charset="0"/>
                            <a:ea typeface="Cambria Math"/>
                          </a:rPr>
                          <m:t>𝑹𝒙</m:t>
                        </m:r>
                      </m:sub>
                    </m:sSub>
                    <m:r>
                      <a:rPr lang="en-US" sz="2400" b="1" i="1">
                        <a:solidFill>
                          <a:srgbClr val="7030A0"/>
                        </a:solidFill>
                        <a:latin typeface="Cambria Math" panose="02040503050406030204" pitchFamily="18" charset="0"/>
                        <a:sym typeface="Symbol" panose="05050102010706020507" pitchFamily="18" charset="2"/>
                      </a:rPr>
                      <m:t> </m:t>
                    </m:r>
                  </m:oMath>
                </a14:m>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(10.38)</a:t>
                </a:r>
              </a:p>
              <a:p>
                <a:pPr marL="0" indent="0">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i="1" smtClean="0">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𝑅𝑥</m:t>
                        </m:r>
                      </m:sub>
                    </m:sSub>
                  </m:oMath>
                </a14:m>
                <a:r>
                  <a:rPr lang="en-US" sz="2400" dirty="0">
                    <a:latin typeface="Times New Roman" panose="02020603050405020304" pitchFamily="18" charset="0"/>
                    <a:cs typeface="Times New Roman" panose="02020603050405020304" pitchFamily="18" charset="0"/>
                  </a:rPr>
                  <a:t> is the change in heat of reaction, </a:t>
                </a:r>
                <a14:m>
                  <m:oMath xmlns:m="http://schemas.openxmlformats.org/officeDocument/2006/math">
                    <m:r>
                      <a:rPr lang="en-US" sz="2400" i="1">
                        <a:latin typeface="Cambria Math" panose="020405030504060302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is the extent of reaction, the constants a, b, c &amp; d are stoichiometric coefficients for species A, B, C &amp; D, respectively.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82E0D4D-1138-08B3-DD93-9A001F2E4F2C}"/>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t="-241" r="-146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EE3693B-6606-DF67-6919-BCA8A2D99B6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141FE54-5568-3122-73E3-0CC2D001096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20FA830-D0E1-578E-664A-9B9F499A086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69332928"/>
      </p:ext>
    </p:extLst>
  </p:cSld>
  <p:clrMapOvr>
    <a:masterClrMapping/>
  </p:clrMapOvr>
  <mc:AlternateContent xmlns:mc="http://schemas.openxmlformats.org/markup-compatibility/2006" xmlns:p14="http://schemas.microsoft.com/office/powerpoint/2010/main">
    <mc:Choice Requires="p14">
      <p:transition spd="slow" p14:dur="2000" advTm="104050"/>
    </mc:Choice>
    <mc:Fallback xmlns="">
      <p:transition spd="slow" advTm="10405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193ED-E746-3F01-015B-2488ABA3A8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2EA6E4-89D0-A1BB-324E-7E5E2EF7773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751E97B-52FD-929B-FA90-32BD11DC9D50}"/>
                  </a:ext>
                </a:extLst>
              </p:cNvPr>
              <p:cNvSpPr>
                <a:spLocks noGrp="1"/>
              </p:cNvSpPr>
              <p:nvPr>
                <p:ph idx="1"/>
              </p:nvPr>
            </p:nvSpPr>
            <p:spPr>
              <a:xfrm>
                <a:off x="178904" y="858491"/>
                <a:ext cx="11857383" cy="506522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By substituting equations (10.25 &amp; 10.38) to equation (10.9), you get:</a:t>
                </a:r>
              </a:p>
              <a:p>
                <a:pPr marL="0" indent="0" algn="just">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𝑸</m:t>
                        </m:r>
                      </m:e>
                    </m:acc>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𝑾</m:t>
                            </m:r>
                          </m:e>
                        </m:acc>
                      </m:e>
                      <m:sub>
                        <m:r>
                          <a:rPr lang="en-US" sz="2400" b="1" i="1">
                            <a:solidFill>
                              <a:srgbClr val="7030A0"/>
                            </a:solidFill>
                            <a:latin typeface="Cambria Math"/>
                          </a:rPr>
                          <m:t>𝑺</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𝑭</m:t>
                        </m:r>
                      </m:e>
                      <m:sub>
                        <m:r>
                          <a:rPr lang="en-US" sz="2400" b="1" i="1">
                            <a:solidFill>
                              <a:srgbClr val="7030A0"/>
                            </a:solidFill>
                            <a:latin typeface="Cambria Math"/>
                          </a:rPr>
                          <m:t>𝑨</m:t>
                        </m:r>
                        <m:r>
                          <a:rPr lang="en-US" sz="2400" b="1" i="1">
                            <a:solidFill>
                              <a:srgbClr val="7030A0"/>
                            </a:solidFill>
                            <a:latin typeface="Cambria Math"/>
                          </a:rPr>
                          <m:t>𝟎</m:t>
                        </m:r>
                      </m:sub>
                    </m:sSub>
                    <m:nary>
                      <m:naryPr>
                        <m:chr m:val="∑"/>
                        <m:ctrlPr>
                          <a:rPr lang="en-US" sz="2400" b="1" i="1">
                            <a:solidFill>
                              <a:srgbClr val="7030A0"/>
                            </a:solidFill>
                            <a:latin typeface="Cambria Math" panose="02040503050406030204" pitchFamily="18" charset="0"/>
                          </a:rPr>
                        </m:ctrlPr>
                      </m:naryPr>
                      <m:sub>
                        <m:r>
                          <m:rPr>
                            <m:brk m:alnAt="23"/>
                          </m:rPr>
                          <a:rPr lang="en-US" sz="2400" b="1" i="1">
                            <a:solidFill>
                              <a:srgbClr val="7030A0"/>
                            </a:solidFill>
                            <a:latin typeface="Cambria Math"/>
                          </a:rPr>
                          <m:t>𝒊</m:t>
                        </m:r>
                        <m:r>
                          <a:rPr lang="en-US" sz="2400" b="1" i="1">
                            <a:solidFill>
                              <a:srgbClr val="7030A0"/>
                            </a:solidFill>
                            <a:latin typeface="Cambria Math"/>
                          </a:rPr>
                          <m:t>=</m:t>
                        </m:r>
                        <m:r>
                          <a:rPr lang="en-US" sz="2400" b="1" i="1">
                            <a:solidFill>
                              <a:srgbClr val="7030A0"/>
                            </a:solidFill>
                            <a:latin typeface="Cambria Math"/>
                          </a:rPr>
                          <m:t>𝟏</m:t>
                        </m:r>
                      </m:sub>
                      <m:sup>
                        <m:r>
                          <a:rPr lang="en-US" sz="2400" b="1" i="1">
                            <a:solidFill>
                              <a:srgbClr val="7030A0"/>
                            </a:solidFill>
                            <a:latin typeface="Cambria Math"/>
                          </a:rPr>
                          <m:t>𝒏</m:t>
                        </m:r>
                      </m:sup>
                      <m:e>
                        <m:sSub>
                          <m:sSubPr>
                            <m:ctrlPr>
                              <a:rPr lang="en-US" sz="2400" b="1" i="1">
                                <a:solidFill>
                                  <a:srgbClr val="7030A0"/>
                                </a:solidFill>
                                <a:latin typeface="Cambria Math" panose="02040503050406030204" pitchFamily="18" charset="0"/>
                              </a:rPr>
                            </m:ctrlPr>
                          </m:sSubPr>
                          <m:e>
                            <m:r>
                              <a:rPr lang="el-GR" sz="2400" b="1" i="1">
                                <a:solidFill>
                                  <a:srgbClr val="7030A0"/>
                                </a:solidFill>
                                <a:latin typeface="Cambria Math"/>
                                <a:ea typeface="Cambria Math"/>
                              </a:rPr>
                              <m:t>𝜱</m:t>
                            </m:r>
                          </m:e>
                          <m:sub>
                            <m:r>
                              <a:rPr lang="en-US" sz="2400" b="1" i="1">
                                <a:solidFill>
                                  <a:srgbClr val="7030A0"/>
                                </a:solidFill>
                                <a:latin typeface="Cambria Math"/>
                              </a:rPr>
                              <m:t>𝒊</m:t>
                            </m:r>
                          </m:sub>
                        </m:sSub>
                      </m:e>
                    </m:nary>
                    <m:d>
                      <m:dPr>
                        <m:ctrlPr>
                          <a:rPr lang="en-US" sz="2400" b="1" i="1">
                            <a:solidFill>
                              <a:srgbClr val="7030A0"/>
                            </a:solidFill>
                            <a:latin typeface="Cambria Math" panose="02040503050406030204" pitchFamily="18" charset="0"/>
                          </a:rPr>
                        </m:ctrlPr>
                      </m:dPr>
                      <m:e>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r>
                              <a:rPr lang="en-US" sz="2400" b="1" i="1">
                                <a:solidFill>
                                  <a:srgbClr val="7030A0"/>
                                </a:solidFill>
                                <a:latin typeface="Cambria Math"/>
                              </a:rPr>
                              <m:t>𝟎</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sub>
                        </m:sSub>
                      </m:e>
                    </m:d>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ea typeface="Cambria Math"/>
                          </a:rPr>
                          <m:t>∆</m:t>
                        </m:r>
                        <m:r>
                          <a:rPr lang="en-US" sz="2400" b="1" i="1">
                            <a:solidFill>
                              <a:srgbClr val="7030A0"/>
                            </a:solidFill>
                            <a:latin typeface="Cambria Math"/>
                            <a:ea typeface="Cambria Math"/>
                          </a:rPr>
                          <m:t>𝑯</m:t>
                        </m:r>
                      </m:e>
                      <m:sub>
                        <m:r>
                          <a:rPr lang="en-US" sz="2400" b="1" i="1">
                            <a:solidFill>
                              <a:srgbClr val="7030A0"/>
                            </a:solidFill>
                            <a:latin typeface="Cambria Math"/>
                            <a:ea typeface="Cambria Math"/>
                          </a:rPr>
                          <m:t>𝑹</m:t>
                        </m:r>
                        <m:r>
                          <a:rPr lang="en-US" sz="2400" b="1" i="1">
                            <a:solidFill>
                              <a:srgbClr val="7030A0"/>
                            </a:solidFill>
                            <a:latin typeface="Cambria Math"/>
                          </a:rPr>
                          <m:t>𝒙</m:t>
                        </m:r>
                      </m:sub>
                    </m:sSub>
                    <m:r>
                      <a:rPr lang="en-US" sz="2400" b="1" i="1" smtClean="0">
                        <a:solidFill>
                          <a:srgbClr val="7030A0"/>
                        </a:solidFill>
                        <a:latin typeface="Cambria Math" panose="02040503050406030204" pitchFamily="18" charset="0"/>
                        <a:sym typeface="Symbol" panose="05050102010706020507" pitchFamily="18" charset="2"/>
                      </a:rPr>
                      <m:t></m:t>
                    </m:r>
                    <m:r>
                      <a:rPr lang="en-US" sz="2400" b="1" i="1">
                        <a:solidFill>
                          <a:srgbClr val="7030A0"/>
                        </a:solidFill>
                        <a:latin typeface="Cambria Math"/>
                      </a:rPr>
                      <m:t>=</m:t>
                    </m:r>
                    <m:r>
                      <a:rPr lang="en-US" sz="2400" b="1" i="1">
                        <a:solidFill>
                          <a:srgbClr val="7030A0"/>
                        </a:solidFill>
                        <a:latin typeface="Cambria Math"/>
                      </a:rPr>
                      <m:t>𝟎</m:t>
                    </m:r>
                  </m:oMath>
                </a14:m>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(10.39)   </a:t>
                </a:r>
              </a:p>
              <a:p>
                <a:pPr marL="0" indent="0" algn="just">
                  <a:buNone/>
                </a:pPr>
                <a:r>
                  <a:rPr lang="en-US" sz="2400" b="1" dirty="0">
                    <a:solidFill>
                      <a:srgbClr val="FF0000"/>
                    </a:solidFill>
                    <a:latin typeface="Times New Roman" panose="02020603050405020304" pitchFamily="18" charset="0"/>
                    <a:cs typeface="Times New Roman" panose="02020603050405020304" pitchFamily="18" charset="0"/>
                  </a:rPr>
                  <a:t>This is the energy balance equation for an open system with chemical reaction.</a:t>
                </a:r>
              </a:p>
              <a:p>
                <a:pPr marL="0" indent="0" algn="just">
                  <a:lnSpc>
                    <a:spcPct val="160000"/>
                  </a:lnSpc>
                  <a:buNone/>
                </a:pPr>
                <a:r>
                  <a:rPr lang="en-US" sz="2400" dirty="0">
                    <a:solidFill>
                      <a:schemeClr val="tx1"/>
                    </a:solidFill>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solidFill>
                              <a:schemeClr val="tx1"/>
                            </a:solidFill>
                            <a:latin typeface="Cambria Math" panose="02040503050406030204" pitchFamily="18" charset="0"/>
                          </a:rPr>
                        </m:ctrlPr>
                      </m:accPr>
                      <m:e>
                        <m:r>
                          <a:rPr lang="en-US" sz="2400" b="0" i="1">
                            <a:solidFill>
                              <a:schemeClr val="tx1"/>
                            </a:solidFill>
                            <a:latin typeface="Cambria Math"/>
                          </a:rPr>
                          <m:t>𝑄</m:t>
                        </m:r>
                      </m:e>
                    </m:acc>
                  </m:oMath>
                </a14:m>
                <a:r>
                  <a:rPr lang="en-US" sz="2400" dirty="0">
                    <a:solidFill>
                      <a:schemeClr val="tx1"/>
                    </a:solidFill>
                    <a:latin typeface="Times New Roman" panose="02020603050405020304" pitchFamily="18" charset="0"/>
                    <a:cs typeface="Times New Roman" panose="02020603050405020304" pitchFamily="18" charset="0"/>
                  </a:rPr>
                  <a:t> is rate of heat addition, </a:t>
                </a:r>
                <a14:m>
                  <m:oMath xmlns:m="http://schemas.openxmlformats.org/officeDocument/2006/math">
                    <m:sSub>
                      <m:sSubPr>
                        <m:ctrlPr>
                          <a:rPr lang="en-US" sz="2400" i="1">
                            <a:solidFill>
                              <a:schemeClr val="tx1"/>
                            </a:solidFill>
                            <a:latin typeface="Cambria Math" panose="02040503050406030204" pitchFamily="18" charset="0"/>
                          </a:rPr>
                        </m:ctrlPr>
                      </m:sSubPr>
                      <m:e>
                        <m:acc>
                          <m:accPr>
                            <m:chr m:val="̇"/>
                            <m:ctrlPr>
                              <a:rPr lang="en-US" sz="2400" i="1">
                                <a:solidFill>
                                  <a:schemeClr val="tx1"/>
                                </a:solidFill>
                                <a:latin typeface="Cambria Math" panose="02040503050406030204" pitchFamily="18" charset="0"/>
                              </a:rPr>
                            </m:ctrlPr>
                          </m:accPr>
                          <m:e>
                            <m:r>
                              <a:rPr lang="en-US" sz="2400" b="0" i="1">
                                <a:solidFill>
                                  <a:schemeClr val="tx1"/>
                                </a:solidFill>
                                <a:latin typeface="Cambria Math"/>
                              </a:rPr>
                              <m:t>𝑊</m:t>
                            </m:r>
                          </m:e>
                        </m:acc>
                      </m:e>
                      <m:sub>
                        <m:r>
                          <a:rPr lang="en-US" sz="2400" b="0" i="1">
                            <a:solidFill>
                              <a:schemeClr val="tx1"/>
                            </a:solidFill>
                            <a:latin typeface="Cambria Math"/>
                          </a:rPr>
                          <m:t>𝑆</m:t>
                        </m:r>
                      </m:sub>
                    </m:sSub>
                  </m:oMath>
                </a14:m>
                <a:r>
                  <a:rPr lang="en-US" sz="2400" dirty="0">
                    <a:solidFill>
                      <a:schemeClr val="tx1"/>
                    </a:solidFill>
                    <a:latin typeface="Times New Roman" panose="02020603050405020304" pitchFamily="18" charset="0"/>
                    <a:cs typeface="Times New Roman" panose="02020603050405020304" pitchFamily="18" charset="0"/>
                  </a:rPr>
                  <a:t> is rate of work done by the system, n is number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F</a:t>
                </a:r>
                <a:r>
                  <a:rPr lang="en-US" sz="2400" baseline="-25000" dirty="0" err="1">
                    <a:solidFill>
                      <a:schemeClr val="tx1"/>
                    </a:solidFill>
                    <a:latin typeface="Times New Roman" panose="02020603050405020304" pitchFamily="18" charset="0"/>
                    <a:cs typeface="Times New Roman" panose="02020603050405020304" pitchFamily="18" charset="0"/>
                  </a:rPr>
                  <a:t>Ao</a:t>
                </a:r>
                <a:r>
                  <a:rPr lang="en-US" sz="2400" dirty="0">
                    <a:solidFill>
                      <a:schemeClr val="tx1"/>
                    </a:solidFill>
                    <a:latin typeface="Times New Roman" panose="02020603050405020304" pitchFamily="18" charset="0"/>
                    <a:cs typeface="Times New Roman" panose="02020603050405020304" pitchFamily="18" charset="0"/>
                  </a:rPr>
                  <a:t> is  input stream mole rate of species A, H</a:t>
                </a:r>
                <a:r>
                  <a:rPr lang="en-US" sz="2400" baseline="-25000" dirty="0">
                    <a:solidFill>
                      <a:schemeClr val="tx1"/>
                    </a:solidFill>
                    <a:latin typeface="Times New Roman" panose="02020603050405020304" pitchFamily="18" charset="0"/>
                    <a:cs typeface="Times New Roman" panose="02020603050405020304" pitchFamily="18" charset="0"/>
                  </a:rPr>
                  <a:t>io</a:t>
                </a:r>
                <a:r>
                  <a:rPr lang="en-US" sz="2400" dirty="0">
                    <a:solidFill>
                      <a:schemeClr val="tx1"/>
                    </a:solidFill>
                    <a:latin typeface="Times New Roman" panose="02020603050405020304" pitchFamily="18" charset="0"/>
                    <a:cs typeface="Times New Roman" panose="02020603050405020304" pitchFamily="18" charset="0"/>
                  </a:rPr>
                  <a:t> is enthalpy of input stream  for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H</a:t>
                </a:r>
                <a:r>
                  <a:rPr lang="en-US" sz="2400" baseline="-25000" dirty="0">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is enthalpy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in output stream, </a:t>
                </a:r>
                <a14:m>
                  <m:oMath xmlns:m="http://schemas.openxmlformats.org/officeDocument/2006/math">
                    <m:sSub>
                      <m:sSubPr>
                        <m:ctrlPr>
                          <a:rPr lang="en-US" sz="2400" i="1">
                            <a:solidFill>
                              <a:schemeClr val="tx1"/>
                            </a:solidFill>
                            <a:latin typeface="Cambria Math" panose="02040503050406030204" pitchFamily="18" charset="0"/>
                          </a:rPr>
                        </m:ctrlPr>
                      </m:sSubPr>
                      <m:e>
                        <m:r>
                          <a:rPr lang="el-GR" sz="2400" b="0" i="1">
                            <a:solidFill>
                              <a:schemeClr val="tx1"/>
                            </a:solidFill>
                            <a:latin typeface="Cambria Math"/>
                            <a:ea typeface="Cambria Math"/>
                          </a:rPr>
                          <m:t>𝛷</m:t>
                        </m:r>
                      </m:e>
                      <m:sub>
                        <m:r>
                          <a:rPr lang="en-US" sz="2400" b="0" i="1">
                            <a:solidFill>
                              <a:schemeClr val="tx1"/>
                            </a:solidFill>
                            <a:latin typeface="Cambria Math"/>
                          </a:rPr>
                          <m:t>𝑖</m:t>
                        </m:r>
                      </m:sub>
                    </m:sSub>
                  </m:oMath>
                </a14:m>
                <a:r>
                  <a:rPr lang="en-US" sz="2400" dirty="0">
                    <a:solidFill>
                      <a:schemeClr val="tx1"/>
                    </a:solidFill>
                    <a:latin typeface="Times New Roman" panose="02020603050405020304" pitchFamily="18" charset="0"/>
                    <a:cs typeface="Times New Roman" panose="02020603050405020304" pitchFamily="18" charset="0"/>
                  </a:rPr>
                  <a:t> is mole ratio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to species A in the input stream,</a:t>
                </a:r>
                <a:r>
                  <a:rPr lang="en-US"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ea typeface="Cambria Math"/>
                          </a:rPr>
                          <m:t>∆</m:t>
                        </m:r>
                        <m:r>
                          <a:rPr lang="en-US" sz="2400" b="0" i="1">
                            <a:solidFill>
                              <a:schemeClr val="tx1"/>
                            </a:solidFill>
                            <a:latin typeface="Cambria Math"/>
                            <a:ea typeface="Cambria Math"/>
                          </a:rPr>
                          <m:t>𝐻</m:t>
                        </m:r>
                      </m:e>
                      <m:sub>
                        <m:r>
                          <a:rPr lang="en-US" sz="2400" b="0" i="1">
                            <a:solidFill>
                              <a:schemeClr val="tx1"/>
                            </a:solidFill>
                            <a:latin typeface="Cambria Math"/>
                            <a:ea typeface="Cambria Math"/>
                          </a:rPr>
                          <m:t>𝑅</m:t>
                        </m:r>
                        <m:r>
                          <a:rPr lang="en-US" sz="2400" b="0" i="1">
                            <a:solidFill>
                              <a:schemeClr val="tx1"/>
                            </a:solidFill>
                            <a:latin typeface="Cambria Math"/>
                          </a:rPr>
                          <m:t>𝑥</m:t>
                        </m:r>
                      </m:sub>
                    </m:sSub>
                    <m:r>
                      <a:rPr lang="en-US" sz="2400" b="0" i="1">
                        <a:solidFill>
                          <a:schemeClr val="tx1"/>
                        </a:solidFill>
                        <a:latin typeface="Cambria Math" panose="02040503050406030204" pitchFamily="18" charset="0"/>
                      </a:rPr>
                      <m:t> </m:t>
                    </m:r>
                  </m:oMath>
                </a14:m>
                <a:r>
                  <a:rPr lang="en-US"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is the change in heat of reaction, and  is the extent of reaction.</a:t>
                </a:r>
                <a:endParaRPr lang="en-US" sz="2400"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751E97B-52FD-929B-FA90-32BD11DC9D50}"/>
                  </a:ext>
                </a:extLst>
              </p:cNvPr>
              <p:cNvSpPr>
                <a:spLocks noGrp="1" noRot="1" noChangeAspect="1" noMove="1" noResize="1" noEditPoints="1" noAdjustHandles="1" noChangeArrowheads="1" noChangeShapeType="1" noTextEdit="1"/>
              </p:cNvSpPr>
              <p:nvPr>
                <p:ph idx="1"/>
              </p:nvPr>
            </p:nvSpPr>
            <p:spPr>
              <a:xfrm>
                <a:off x="178904" y="858491"/>
                <a:ext cx="11857383" cy="5065228"/>
              </a:xfrm>
              <a:blipFill>
                <a:blip r:embed="rId4"/>
                <a:stretch>
                  <a:fillRect l="-771" r="-82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9A0C6AF-DE49-384D-2EF4-C54FCA54E23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E599F55-979E-B8FD-8468-661D703AB79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9178881-D8F1-6497-B2AB-0162DD5E268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23909579"/>
      </p:ext>
    </p:extLst>
  </p:cSld>
  <p:clrMapOvr>
    <a:masterClrMapping/>
  </p:clrMapOvr>
  <mc:AlternateContent xmlns:mc="http://schemas.openxmlformats.org/markup-compatibility/2006" xmlns:p14="http://schemas.microsoft.com/office/powerpoint/2010/main">
    <mc:Choice Requires="p14">
      <p:transition spd="slow" p14:dur="2000" advTm="75166"/>
    </mc:Choice>
    <mc:Fallback xmlns="">
      <p:transition spd="slow" advTm="7516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45B20-EB7F-958C-FC62-5D4C7FA32C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0B3DA-98B8-3E93-38A4-A2E6D1BC1CF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56F7516-580F-6616-285B-35FA56E82E32}"/>
                  </a:ext>
                </a:extLst>
              </p:cNvPr>
              <p:cNvSpPr>
                <a:spLocks noGrp="1"/>
              </p:cNvSpPr>
              <p:nvPr>
                <p:ph idx="1"/>
              </p:nvPr>
            </p:nvSpPr>
            <p:spPr>
              <a:xfrm>
                <a:off x="278297" y="904461"/>
                <a:ext cx="11708294" cy="501925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For a reaction temperature T, the change in heat of reaction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err="1">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Rx</a:t>
                </a:r>
                <a:r>
                  <a:rPr lang="en-US" sz="2400" dirty="0">
                    <a:latin typeface="Times New Roman" panose="02020603050405020304" pitchFamily="18" charset="0"/>
                    <a:cs typeface="Times New Roman" panose="02020603050405020304" pitchFamily="18" charset="0"/>
                  </a:rPr>
                  <a:t>) for species A, B, C &amp; D  is given by:</a:t>
                </a:r>
                <a:endParaRPr lang="en-US" sz="2400" dirty="0"/>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ea typeface="Cambria Math"/>
                          </a:rPr>
                          <m:t>∆</m:t>
                        </m:r>
                        <m:r>
                          <a:rPr lang="en-US" sz="2400" i="1">
                            <a:latin typeface="Cambria Math"/>
                            <a:ea typeface="Cambria Math"/>
                          </a:rPr>
                          <m:t>𝐻</m:t>
                        </m:r>
                      </m:e>
                      <m:sub>
                        <m:r>
                          <a:rPr lang="en-US" sz="2400" i="1">
                            <a:latin typeface="Cambria Math" panose="02040503050406030204" pitchFamily="18" charset="0"/>
                            <a:ea typeface="Cambria Math"/>
                          </a:rPr>
                          <m:t>𝑅𝑥</m:t>
                        </m:r>
                      </m:sub>
                    </m:sSub>
                    <m:r>
                      <a:rPr lang="en-US" sz="2400" i="1">
                        <a:latin typeface="Cambria Math"/>
                      </a:rPr>
                      <m:t>(</m:t>
                    </m:r>
                    <m:r>
                      <a:rPr lang="en-US" sz="2400" i="1">
                        <a:latin typeface="Cambria Math"/>
                      </a:rPr>
                      <m:t>𝑇</m:t>
                    </m:r>
                    <m:r>
                      <a:rPr lang="en-US" sz="2400" i="1">
                        <a:latin typeface="Cambria Math"/>
                      </a:rPr>
                      <m:t>)=</m:t>
                    </m:r>
                    <m:f>
                      <m:fPr>
                        <m:ctrlPr>
                          <a:rPr lang="en-US" sz="2400" i="1">
                            <a:latin typeface="Cambria Math" panose="02040503050406030204" pitchFamily="18" charset="0"/>
                          </a:rPr>
                        </m:ctrlPr>
                      </m:fPr>
                      <m:num>
                        <m:r>
                          <a:rPr lang="en-US" sz="2400" i="1">
                            <a:latin typeface="Cambria Math"/>
                          </a:rPr>
                          <m:t>𝑑</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𝐷</m:t>
                        </m:r>
                      </m:sub>
                    </m:sSub>
                    <m:r>
                      <a:rPr lang="en-US" sz="2400" i="1">
                        <a:latin typeface="Cambria Math"/>
                      </a:rPr>
                      <m:t>(</m:t>
                    </m:r>
                    <m:r>
                      <a:rPr lang="en-US" sz="2400" i="1">
                        <a:latin typeface="Cambria Math"/>
                      </a:rPr>
                      <m:t>𝑇</m:t>
                    </m:r>
                    <m:r>
                      <a:rPr lang="en-US" sz="2400" i="1">
                        <a:latin typeface="Cambria Math"/>
                      </a:rPr>
                      <m:t>)+</m:t>
                    </m:r>
                    <m:f>
                      <m:fPr>
                        <m:ctrlPr>
                          <a:rPr lang="en-US" sz="2400" i="1">
                            <a:latin typeface="Cambria Math" panose="02040503050406030204" pitchFamily="18" charset="0"/>
                          </a:rPr>
                        </m:ctrlPr>
                      </m:fPr>
                      <m:num>
                        <m:r>
                          <a:rPr lang="en-US" sz="2400" i="1">
                            <a:latin typeface="Cambria Math"/>
                          </a:rPr>
                          <m:t>𝑐</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𝐶</m:t>
                        </m:r>
                      </m:sub>
                    </m:sSub>
                    <m:r>
                      <a:rPr lang="en-US" sz="2400" i="1">
                        <a:latin typeface="Cambria Math"/>
                      </a:rPr>
                      <m:t>(</m:t>
                    </m:r>
                    <m:r>
                      <a:rPr lang="en-US" sz="2400" i="1">
                        <a:latin typeface="Cambria Math"/>
                      </a:rPr>
                      <m:t>𝑇</m:t>
                    </m:r>
                    <m:r>
                      <a:rPr lang="en-US" sz="2400" i="1">
                        <a:latin typeface="Cambria Math"/>
                      </a:rPr>
                      <m:t>)−</m:t>
                    </m:r>
                    <m:f>
                      <m:fPr>
                        <m:ctrlPr>
                          <a:rPr lang="en-US" sz="2400" i="1">
                            <a:latin typeface="Cambria Math" panose="02040503050406030204" pitchFamily="18" charset="0"/>
                          </a:rPr>
                        </m:ctrlPr>
                      </m:fPr>
                      <m:num>
                        <m:r>
                          <a:rPr lang="en-US" sz="2400" i="1">
                            <a:latin typeface="Cambria Math"/>
                          </a:rPr>
                          <m:t>𝑏</m:t>
                        </m:r>
                      </m:num>
                      <m:den>
                        <m:r>
                          <a:rPr lang="en-US" sz="2400" i="1">
                            <a:latin typeface="Cambria Math"/>
                          </a:rPr>
                          <m:t>𝑎</m:t>
                        </m:r>
                      </m:den>
                    </m:f>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𝐵</m:t>
                        </m:r>
                      </m:sub>
                    </m:sSub>
                    <m:r>
                      <a:rPr lang="en-US" sz="2400" i="1">
                        <a:latin typeface="Cambria Math"/>
                      </a:rPr>
                      <m:t>(</m:t>
                    </m:r>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𝐴</m:t>
                        </m:r>
                      </m:sub>
                    </m:sSub>
                    <m:r>
                      <a:rPr lang="en-US" sz="2400" i="1">
                        <a:latin typeface="Cambria Math"/>
                      </a:rPr>
                      <m:t>(</m:t>
                    </m:r>
                    <m:r>
                      <a:rPr lang="en-US" sz="2400" i="1">
                        <a:latin typeface="Cambria Math"/>
                      </a:rPr>
                      <m:t>𝑇</m:t>
                    </m:r>
                    <m:r>
                      <a:rPr lang="en-US" sz="2400" i="1">
                        <a:latin typeface="Cambria Math"/>
                      </a:rPr>
                      <m:t>)</m:t>
                    </m:r>
                  </m:oMath>
                </a14:m>
                <a:r>
                  <a:rPr lang="en-US" sz="2400" dirty="0">
                    <a:latin typeface="Times New Roman" panose="02020603050405020304" pitchFamily="18" charset="0"/>
                    <a:cs typeface="Times New Roman" panose="02020603050405020304" pitchFamily="18" charset="0"/>
                  </a:rPr>
                  <a:t>                              (10.40)</a:t>
                </a:r>
              </a:p>
              <a:p>
                <a:pPr marL="0" indent="0" algn="just">
                  <a:buNone/>
                </a:pPr>
                <a:r>
                  <a:rPr lang="en-US" sz="2400" dirty="0">
                    <a:latin typeface="Times New Roman" panose="02020603050405020304" pitchFamily="18" charset="0"/>
                    <a:cs typeface="Times New Roman" panose="02020603050405020304" pitchFamily="18" charset="0"/>
                  </a:rPr>
                  <a:t>Furthermore, by substituting equation (10.36) to equation (10.39), you can get:</a:t>
                </a:r>
              </a:p>
              <a:p>
                <a:pPr marL="0" indent="0" algn="just">
                  <a:buNone/>
                </a:pPr>
                <a:r>
                  <a:rPr lang="en-US" sz="2400" b="1" dirty="0">
                    <a:solidFill>
                      <a:srgbClr val="0070C0"/>
                    </a:solidFill>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b="1" i="1">
                            <a:solidFill>
                              <a:srgbClr val="0070C0"/>
                            </a:solidFill>
                            <a:latin typeface="Cambria Math" panose="02040503050406030204" pitchFamily="18" charset="0"/>
                          </a:rPr>
                        </m:ctrlPr>
                      </m:accPr>
                      <m:e>
                        <m:r>
                          <a:rPr lang="en-US" sz="2400" b="1" i="1">
                            <a:solidFill>
                              <a:srgbClr val="0070C0"/>
                            </a:solidFill>
                            <a:latin typeface="Cambria Math"/>
                          </a:rPr>
                          <m:t>𝑸</m:t>
                        </m:r>
                      </m:e>
                    </m:acc>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acc>
                          <m:accPr>
                            <m:chr m:val="̇"/>
                            <m:ctrlPr>
                              <a:rPr lang="en-US" sz="2400" b="1" i="1">
                                <a:solidFill>
                                  <a:srgbClr val="0070C0"/>
                                </a:solidFill>
                                <a:latin typeface="Cambria Math" panose="02040503050406030204" pitchFamily="18" charset="0"/>
                              </a:rPr>
                            </m:ctrlPr>
                          </m:accPr>
                          <m:e>
                            <m:r>
                              <a:rPr lang="en-US" sz="2400" b="1" i="1">
                                <a:solidFill>
                                  <a:srgbClr val="0070C0"/>
                                </a:solidFill>
                                <a:latin typeface="Cambria Math"/>
                              </a:rPr>
                              <m:t>𝑾</m:t>
                            </m:r>
                          </m:e>
                        </m:acc>
                      </m:e>
                      <m:sub>
                        <m:r>
                          <a:rPr lang="en-US" sz="2400" b="1" i="1">
                            <a:solidFill>
                              <a:srgbClr val="0070C0"/>
                            </a:solidFill>
                            <a:latin typeface="Cambria Math"/>
                          </a:rPr>
                          <m:t>𝑺</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𝑭</m:t>
                        </m:r>
                      </m:e>
                      <m:sub>
                        <m:r>
                          <a:rPr lang="en-US" sz="2400" b="1" i="1">
                            <a:solidFill>
                              <a:srgbClr val="0070C0"/>
                            </a:solidFill>
                            <a:latin typeface="Cambria Math"/>
                          </a:rPr>
                          <m:t>𝑨</m:t>
                        </m:r>
                        <m:r>
                          <a:rPr lang="en-US" sz="2400" b="1" i="1">
                            <a:solidFill>
                              <a:srgbClr val="0070C0"/>
                            </a:solidFill>
                            <a:latin typeface="Cambria Math"/>
                          </a:rPr>
                          <m:t>𝟎</m:t>
                        </m:r>
                      </m:sub>
                    </m:sSub>
                    <m:nary>
                      <m:naryPr>
                        <m:chr m:val="∑"/>
                        <m:ctrlPr>
                          <a:rPr lang="en-US" sz="2400" b="1" i="1">
                            <a:solidFill>
                              <a:srgbClr val="0070C0"/>
                            </a:solidFill>
                            <a:latin typeface="Cambria Math" panose="02040503050406030204" pitchFamily="18" charset="0"/>
                          </a:rPr>
                        </m:ctrlPr>
                      </m:naryPr>
                      <m:sub>
                        <m:r>
                          <m:rPr>
                            <m:brk m:alnAt="23"/>
                          </m:rPr>
                          <a:rPr lang="en-US" sz="2400" b="1" i="1">
                            <a:solidFill>
                              <a:srgbClr val="0070C0"/>
                            </a:solidFill>
                            <a:latin typeface="Cambria Math"/>
                          </a:rPr>
                          <m:t>𝒊</m:t>
                        </m:r>
                        <m:r>
                          <a:rPr lang="en-US" sz="2400" b="1" i="1">
                            <a:solidFill>
                              <a:srgbClr val="0070C0"/>
                            </a:solidFill>
                            <a:latin typeface="Cambria Math"/>
                          </a:rPr>
                          <m:t>=</m:t>
                        </m:r>
                        <m:r>
                          <a:rPr lang="en-US" sz="2400" b="1" i="1">
                            <a:solidFill>
                              <a:srgbClr val="0070C0"/>
                            </a:solidFill>
                            <a:latin typeface="Cambria Math"/>
                          </a:rPr>
                          <m:t>𝟏</m:t>
                        </m:r>
                      </m:sub>
                      <m:sup>
                        <m:r>
                          <a:rPr lang="en-US" sz="2400" b="1" i="1">
                            <a:solidFill>
                              <a:srgbClr val="0070C0"/>
                            </a:solidFill>
                            <a:latin typeface="Cambria Math"/>
                          </a:rPr>
                          <m:t>𝒏</m:t>
                        </m:r>
                      </m:sup>
                      <m:e>
                        <m:sSub>
                          <m:sSubPr>
                            <m:ctrlPr>
                              <a:rPr lang="en-US" sz="2400" b="1" i="1">
                                <a:solidFill>
                                  <a:srgbClr val="0070C0"/>
                                </a:solidFill>
                                <a:latin typeface="Cambria Math" panose="02040503050406030204" pitchFamily="18" charset="0"/>
                              </a:rPr>
                            </m:ctrlPr>
                          </m:sSubPr>
                          <m:e>
                            <m:r>
                              <a:rPr lang="el-GR" sz="2400" b="1" i="1">
                                <a:solidFill>
                                  <a:srgbClr val="0070C0"/>
                                </a:solidFill>
                                <a:latin typeface="Cambria Math"/>
                                <a:ea typeface="Cambria Math"/>
                              </a:rPr>
                              <m:t>𝜱</m:t>
                            </m:r>
                          </m:e>
                          <m:sub>
                            <m:r>
                              <a:rPr lang="en-US" sz="2400" b="1" i="1">
                                <a:solidFill>
                                  <a:srgbClr val="0070C0"/>
                                </a:solidFill>
                                <a:latin typeface="Cambria Math"/>
                              </a:rPr>
                              <m:t>𝒊</m:t>
                            </m:r>
                          </m:sub>
                        </m:sSub>
                      </m:e>
                    </m:nary>
                    <m:nary>
                      <m:naryPr>
                        <m:limLoc m:val="undOvr"/>
                        <m:ctrlPr>
                          <a:rPr lang="en-US" sz="2400" b="1" i="1">
                            <a:solidFill>
                              <a:srgbClr val="0070C0"/>
                            </a:solidFill>
                            <a:latin typeface="Cambria Math" panose="02040503050406030204" pitchFamily="18" charset="0"/>
                          </a:rPr>
                        </m:ctrlPr>
                      </m:naryPr>
                      <m:sub>
                        <m:sSub>
                          <m:sSubPr>
                            <m:ctrlPr>
                              <a:rPr lang="en-US" sz="2400" b="1" i="1">
                                <a:solidFill>
                                  <a:srgbClr val="0070C0"/>
                                </a:solidFill>
                                <a:latin typeface="Cambria Math" panose="02040503050406030204" pitchFamily="18" charset="0"/>
                              </a:rPr>
                            </m:ctrlPr>
                          </m:sSubPr>
                          <m:e>
                            <m:r>
                              <a:rPr lang="en-US" sz="2400" b="1">
                                <a:solidFill>
                                  <a:srgbClr val="0070C0"/>
                                </a:solidFill>
                                <a:latin typeface="Cambria Math"/>
                              </a:rPr>
                              <m:t>𝐓</m:t>
                            </m:r>
                          </m:e>
                          <m:sub>
                            <m:r>
                              <a:rPr lang="en-US" sz="2400" b="1">
                                <a:solidFill>
                                  <a:srgbClr val="0070C0"/>
                                </a:solidFill>
                                <a:latin typeface="Cambria Math"/>
                              </a:rPr>
                              <m:t>𝟎</m:t>
                            </m:r>
                          </m:sub>
                        </m:sSub>
                      </m:sub>
                      <m:sup>
                        <m:r>
                          <a:rPr lang="en-US" sz="2400" b="1">
                            <a:solidFill>
                              <a:srgbClr val="0070C0"/>
                            </a:solidFill>
                            <a:latin typeface="Cambria Math"/>
                          </a:rPr>
                          <m:t>𝐓</m:t>
                        </m:r>
                      </m:sup>
                      <m:e>
                        <m:sSub>
                          <m:sSubPr>
                            <m:ctrlPr>
                              <a:rPr lang="en-US" sz="2400" b="1" i="1">
                                <a:solidFill>
                                  <a:srgbClr val="0070C0"/>
                                </a:solidFill>
                                <a:latin typeface="Cambria Math" panose="02040503050406030204" pitchFamily="18" charset="0"/>
                              </a:rPr>
                            </m:ctrlPr>
                          </m:sSubPr>
                          <m:e>
                            <m:r>
                              <a:rPr lang="en-US" sz="2400" b="1">
                                <a:solidFill>
                                  <a:srgbClr val="0070C0"/>
                                </a:solidFill>
                                <a:latin typeface="Cambria Math"/>
                              </a:rPr>
                              <m:t>𝐂</m:t>
                            </m:r>
                          </m:e>
                          <m:sub>
                            <m:sSub>
                              <m:sSubPr>
                                <m:ctrlPr>
                                  <a:rPr lang="en-US" sz="2400" b="1" i="1">
                                    <a:solidFill>
                                      <a:srgbClr val="0070C0"/>
                                    </a:solidFill>
                                    <a:latin typeface="Cambria Math" panose="02040503050406030204" pitchFamily="18" charset="0"/>
                                  </a:rPr>
                                </m:ctrlPr>
                              </m:sSubPr>
                              <m:e>
                                <m:r>
                                  <a:rPr lang="en-US" sz="2400" b="1">
                                    <a:solidFill>
                                      <a:srgbClr val="0070C0"/>
                                    </a:solidFill>
                                    <a:latin typeface="Cambria Math"/>
                                  </a:rPr>
                                  <m:t>𝐏</m:t>
                                </m:r>
                              </m:e>
                              <m:sub>
                                <m:r>
                                  <a:rPr lang="en-US" sz="2400" b="1">
                                    <a:solidFill>
                                      <a:srgbClr val="0070C0"/>
                                    </a:solidFill>
                                    <a:latin typeface="Cambria Math"/>
                                  </a:rPr>
                                  <m:t>𝐢</m:t>
                                </m:r>
                              </m:sub>
                            </m:sSub>
                          </m:sub>
                        </m:sSub>
                        <m:r>
                          <a:rPr lang="en-US" sz="2400" b="1">
                            <a:solidFill>
                              <a:srgbClr val="0070C0"/>
                            </a:solidFill>
                            <a:latin typeface="Cambria Math"/>
                          </a:rPr>
                          <m:t>𝐝𝐓</m:t>
                        </m:r>
                      </m:e>
                    </m:nary>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ea typeface="Cambria Math"/>
                          </a:rPr>
                          <m:t>∆</m:t>
                        </m:r>
                        <m:r>
                          <a:rPr lang="en-US" sz="2400" b="1" i="1">
                            <a:solidFill>
                              <a:srgbClr val="0070C0"/>
                            </a:solidFill>
                            <a:latin typeface="Cambria Math"/>
                            <a:ea typeface="Cambria Math"/>
                          </a:rPr>
                          <m:t>𝑯</m:t>
                        </m:r>
                      </m:e>
                      <m:sub>
                        <m:r>
                          <a:rPr lang="en-US" sz="2400" b="1" i="1">
                            <a:solidFill>
                              <a:srgbClr val="0070C0"/>
                            </a:solidFill>
                            <a:latin typeface="Cambria Math" panose="02040503050406030204" pitchFamily="18" charset="0"/>
                            <a:ea typeface="Cambria Math"/>
                          </a:rPr>
                          <m:t>𝑹</m:t>
                        </m:r>
                        <m:r>
                          <a:rPr lang="en-US" sz="2400" b="1" i="1">
                            <a:solidFill>
                              <a:srgbClr val="0070C0"/>
                            </a:solidFill>
                            <a:latin typeface="Cambria Math"/>
                          </a:rPr>
                          <m:t>𝒙</m:t>
                        </m:r>
                      </m:sub>
                    </m:sSub>
                    <m:r>
                      <a:rPr lang="en-US" sz="2400" b="1" i="1" smtClean="0">
                        <a:solidFill>
                          <a:srgbClr val="0070C0"/>
                        </a:solidFill>
                        <a:latin typeface="Cambria Math" panose="02040503050406030204" pitchFamily="18" charset="0"/>
                        <a:sym typeface="Symbol" panose="05050102010706020507" pitchFamily="18" charset="2"/>
                      </a:rPr>
                      <m:t></m:t>
                    </m:r>
                    <m:r>
                      <a:rPr lang="en-US" sz="2400" b="1" i="1">
                        <a:solidFill>
                          <a:srgbClr val="0070C0"/>
                        </a:solidFill>
                        <a:latin typeface="Cambria Math"/>
                      </a:rPr>
                      <m:t>=</m:t>
                    </m:r>
                    <m:r>
                      <a:rPr lang="en-US" sz="2400" b="1" i="1">
                        <a:solidFill>
                          <a:srgbClr val="0070C0"/>
                        </a:solidFill>
                        <a:latin typeface="Cambria Math"/>
                      </a:rPr>
                      <m:t>𝟎</m:t>
                    </m:r>
                  </m:oMath>
                </a14:m>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(10.41)</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This is the energy balance equation for an open system with chemical reaction and variable specific heat capacity of species </a:t>
                </a:r>
                <a:r>
                  <a:rPr lang="en-US" sz="2400" b="1" dirty="0" err="1">
                    <a:solidFill>
                      <a:srgbClr val="002060"/>
                    </a:solidFill>
                    <a:latin typeface="Times New Roman" panose="02020603050405020304" pitchFamily="18" charset="0"/>
                    <a:cs typeface="Times New Roman" panose="02020603050405020304" pitchFamily="18" charset="0"/>
                  </a:rPr>
                  <a:t>i</a:t>
                </a:r>
                <a:r>
                  <a:rPr lang="en-US" sz="2400" b="1" dirty="0">
                    <a:solidFill>
                      <a:srgbClr val="002060"/>
                    </a:solidFill>
                    <a:latin typeface="Times New Roman" panose="02020603050405020304" pitchFamily="18" charset="0"/>
                    <a:cs typeface="Times New Roman" panose="02020603050405020304" pitchFamily="18" charset="0"/>
                  </a:rPr>
                  <a:t>.</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56F7516-580F-6616-285B-35FA56E82E32}"/>
                  </a:ext>
                </a:extLst>
              </p:cNvPr>
              <p:cNvSpPr>
                <a:spLocks noGrp="1" noRot="1" noChangeAspect="1" noMove="1" noResize="1" noEditPoints="1" noAdjustHandles="1" noChangeArrowheads="1" noChangeShapeType="1" noTextEdit="1"/>
              </p:cNvSpPr>
              <p:nvPr>
                <p:ph idx="1"/>
              </p:nvPr>
            </p:nvSpPr>
            <p:spPr>
              <a:xfrm>
                <a:off x="278297" y="904461"/>
                <a:ext cx="11708294" cy="5019258"/>
              </a:xfrm>
              <a:blipFill>
                <a:blip r:embed="rId4"/>
                <a:stretch>
                  <a:fillRect l="-833" r="-83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4B3BA0F-F323-2ED3-5507-77D91D12C46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FACDF14-24D7-2679-3D50-984C9DD039F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AE11B78-BC59-824A-B46D-C909CD5D56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47519547"/>
      </p:ext>
    </p:extLst>
  </p:cSld>
  <p:clrMapOvr>
    <a:masterClrMapping/>
  </p:clrMapOvr>
  <mc:AlternateContent xmlns:mc="http://schemas.openxmlformats.org/markup-compatibility/2006" xmlns:p14="http://schemas.microsoft.com/office/powerpoint/2010/main">
    <mc:Choice Requires="p14">
      <p:transition spd="slow" p14:dur="2000" advTm="87793"/>
    </mc:Choice>
    <mc:Fallback xmlns="">
      <p:transition spd="slow" advTm="8779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C1EA3-C9B1-52AB-3E10-FD4E7CB5C6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6B6404-7E74-4C3F-0251-815F84BA701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C4D7E35-B8CE-3949-28F2-ABB0D25388DE}"/>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𝑄</m:t>
                        </m:r>
                      </m:e>
                    </m:acc>
                  </m:oMath>
                </a14:m>
                <a:r>
                  <a:rPr lang="en-US" sz="2400" dirty="0">
                    <a:latin typeface="Times New Roman" panose="02020603050405020304" pitchFamily="18" charset="0"/>
                    <a:cs typeface="Times New Roman" panose="02020603050405020304" pitchFamily="18" charset="0"/>
                  </a:rPr>
                  <a:t> is rate of heat addition, </a:t>
                </a:r>
                <a14:m>
                  <m:oMath xmlns:m="http://schemas.openxmlformats.org/officeDocument/2006/math">
                    <m:sSub>
                      <m:sSubPr>
                        <m:ctrlPr>
                          <a:rPr lang="en-US" sz="2400" i="1">
                            <a:solidFill>
                              <a:schemeClr val="tx2"/>
                            </a:solidFill>
                            <a:latin typeface="Cambria Math" panose="02040503050406030204" pitchFamily="18" charset="0"/>
                          </a:rPr>
                        </m:ctrlPr>
                      </m:sSubPr>
                      <m:e>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𝑊</m:t>
                            </m:r>
                          </m:e>
                        </m:acc>
                      </m:e>
                      <m:sub>
                        <m:r>
                          <a:rPr lang="en-US" sz="2400" i="1">
                            <a:solidFill>
                              <a:schemeClr val="tx2"/>
                            </a:solidFill>
                            <a:latin typeface="Cambria Math"/>
                          </a:rPr>
                          <m:t>𝑆</m:t>
                        </m:r>
                      </m:sub>
                    </m:sSub>
                  </m:oMath>
                </a14:m>
                <a:r>
                  <a:rPr lang="en-US" sz="2400" dirty="0">
                    <a:latin typeface="Times New Roman" panose="02020603050405020304" pitchFamily="18" charset="0"/>
                    <a:cs typeface="Times New Roman" panose="02020603050405020304" pitchFamily="18" charset="0"/>
                  </a:rPr>
                  <a:t> is rate of work done by the system,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input stream mole rate of species A, </a:t>
                </a:r>
                <a14:m>
                  <m:oMath xmlns:m="http://schemas.openxmlformats.org/officeDocument/2006/math">
                    <m:sSub>
                      <m:sSubPr>
                        <m:ctrlPr>
                          <a:rPr lang="en-US" sz="2400" i="1" smtClean="0">
                            <a:solidFill>
                              <a:schemeClr val="tx1"/>
                            </a:solidFill>
                            <a:latin typeface="Cambria Math" panose="02040503050406030204" pitchFamily="18" charset="0"/>
                          </a:rPr>
                        </m:ctrlPr>
                      </m:sSubPr>
                      <m:e>
                        <m:r>
                          <a:rPr lang="el-GR" sz="2400" b="0" i="1">
                            <a:solidFill>
                              <a:schemeClr val="tx1"/>
                            </a:solidFill>
                            <a:latin typeface="Cambria Math"/>
                            <a:ea typeface="Cambria Math"/>
                          </a:rPr>
                          <m:t>𝛷</m:t>
                        </m:r>
                      </m:e>
                      <m:sub>
                        <m:r>
                          <a:rPr lang="en-US" sz="2400" b="0" i="1">
                            <a:solidFill>
                              <a:schemeClr val="tx1"/>
                            </a:solidFill>
                            <a:latin typeface="Cambria Math"/>
                          </a:rPr>
                          <m:t>𝑖</m:t>
                        </m:r>
                      </m:sub>
                    </m:sSub>
                  </m:oMath>
                </a14:m>
                <a:r>
                  <a:rPr lang="en-US" sz="2400" dirty="0">
                    <a:solidFill>
                      <a:schemeClr val="tx1"/>
                    </a:solidFill>
                    <a:latin typeface="Times New Roman" panose="02020603050405020304" pitchFamily="18" charset="0"/>
                    <a:cs typeface="Times New Roman" panose="02020603050405020304" pitchFamily="18" charset="0"/>
                  </a:rPr>
                  <a:t> is mole ratio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to species A in the input stream, C</a:t>
                </a:r>
                <a:r>
                  <a:rPr lang="en-US" sz="2400" baseline="-25000" dirty="0">
                    <a:solidFill>
                      <a:schemeClr val="tx1"/>
                    </a:solidFill>
                    <a:latin typeface="Times New Roman" panose="02020603050405020304" pitchFamily="18" charset="0"/>
                    <a:cs typeface="Times New Roman" panose="02020603050405020304" pitchFamily="18" charset="0"/>
                  </a:rPr>
                  <a:t>pi</a:t>
                </a:r>
                <a:r>
                  <a:rPr lang="en-US" sz="2400" dirty="0">
                    <a:solidFill>
                      <a:schemeClr val="tx1"/>
                    </a:solidFill>
                    <a:latin typeface="Times New Roman" panose="02020603050405020304" pitchFamily="18" charset="0"/>
                    <a:cs typeface="Times New Roman" panose="02020603050405020304" pitchFamily="18" charset="0"/>
                  </a:rPr>
                  <a:t>  is the specific heat capacity for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2400" dirty="0">
                    <a:solidFill>
                      <a:schemeClr val="tx1"/>
                    </a:solidFill>
                    <a:latin typeface="Times New Roman" panose="02020603050405020304" pitchFamily="18" charset="0"/>
                    <a:cs typeface="Times New Roman" panose="02020603050405020304" pitchFamily="18" charset="0"/>
                  </a:rPr>
                  <a:t>T</a:t>
                </a:r>
                <a:r>
                  <a:rPr lang="en-US" sz="2400" baseline="-25000" dirty="0">
                    <a:solidFill>
                      <a:schemeClr val="tx1"/>
                    </a:solidFill>
                    <a:latin typeface="Times New Roman" panose="02020603050405020304" pitchFamily="18" charset="0"/>
                    <a:cs typeface="Times New Roman" panose="02020603050405020304" pitchFamily="18" charset="0"/>
                  </a:rPr>
                  <a:t>o</a:t>
                </a:r>
                <a:r>
                  <a:rPr lang="en-US" sz="2400" dirty="0">
                    <a:solidFill>
                      <a:schemeClr val="tx1"/>
                    </a:solidFill>
                    <a:latin typeface="Times New Roman" panose="02020603050405020304" pitchFamily="18" charset="0"/>
                    <a:cs typeface="Times New Roman" panose="02020603050405020304" pitchFamily="18" charset="0"/>
                  </a:rPr>
                  <a:t> is temperature of  the input stream, T is temperature of output stream, </a:t>
                </a:r>
                <a:r>
                  <a:rPr lang="en-US"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ea typeface="Cambria Math"/>
                          </a:rPr>
                          <m:t>∆</m:t>
                        </m:r>
                        <m:r>
                          <a:rPr lang="en-US" sz="2400" b="0" i="1">
                            <a:solidFill>
                              <a:schemeClr val="tx1"/>
                            </a:solidFill>
                            <a:latin typeface="Cambria Math"/>
                            <a:ea typeface="Cambria Math"/>
                          </a:rPr>
                          <m:t>𝐻</m:t>
                        </m:r>
                      </m:e>
                      <m:sub>
                        <m:r>
                          <a:rPr lang="en-US" sz="2400" b="0" i="1">
                            <a:solidFill>
                              <a:schemeClr val="tx1"/>
                            </a:solidFill>
                            <a:latin typeface="Cambria Math"/>
                            <a:ea typeface="Cambria Math"/>
                          </a:rPr>
                          <m:t>𝑅</m:t>
                        </m:r>
                        <m:r>
                          <a:rPr lang="en-US" sz="2400" b="0" i="1">
                            <a:solidFill>
                              <a:schemeClr val="tx1"/>
                            </a:solidFill>
                            <a:latin typeface="Cambria Math"/>
                          </a:rPr>
                          <m:t>𝑥</m:t>
                        </m:r>
                      </m:sub>
                    </m:sSub>
                    <m:r>
                      <a:rPr lang="en-US" sz="2400" b="0" i="1">
                        <a:solidFill>
                          <a:schemeClr val="tx1"/>
                        </a:solidFill>
                        <a:latin typeface="Cambria Math" panose="02040503050406030204" pitchFamily="18" charset="0"/>
                      </a:rPr>
                      <m:t> </m:t>
                    </m:r>
                  </m:oMath>
                </a14:m>
                <a:r>
                  <a:rPr lang="en-US"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is the change in heat of reaction, and  is the extent of reaction.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energy balances with chemical reaction, the specific heat capacities of a species can be constant for small temperature range, and variable for large temperature range.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C4D7E35-B8CE-3949-28F2-ABB0D25388DE}"/>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AA35F5E-9A35-AA88-46A9-26D770728E1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4BBA22-A1B9-96B8-D08E-92D5B419EF0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4AB66DB-C062-59C9-4F65-6C8BA4D393E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62226535"/>
      </p:ext>
    </p:extLst>
  </p:cSld>
  <p:clrMapOvr>
    <a:masterClrMapping/>
  </p:clrMapOvr>
  <mc:AlternateContent xmlns:mc="http://schemas.openxmlformats.org/markup-compatibility/2006" xmlns:p14="http://schemas.microsoft.com/office/powerpoint/2010/main">
    <mc:Choice Requires="p14">
      <p:transition spd="slow" p14:dur="2000" advTm="57930"/>
    </mc:Choice>
    <mc:Fallback xmlns="">
      <p:transition spd="slow" advTm="579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D37FC-FFB8-9A77-3B3A-D0366B35A1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C11875-56BC-9CF8-F9F0-BA65AA4E9BE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6BD26A-76FF-C348-07FC-BC558F1AAD2E}"/>
                  </a:ext>
                </a:extLst>
              </p:cNvPr>
              <p:cNvSpPr>
                <a:spLocks noGrp="1"/>
              </p:cNvSpPr>
              <p:nvPr>
                <p:ph idx="1"/>
              </p:nvPr>
            </p:nvSpPr>
            <p:spPr>
              <a:xfrm>
                <a:off x="276640" y="896386"/>
                <a:ext cx="11680134" cy="5065228"/>
              </a:xfrm>
            </p:spPr>
            <p:txBody>
              <a:bodyPr>
                <a:normAutofit lnSpcReduction="10000"/>
              </a:bodyPr>
              <a:lstStyle/>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For a large temperature range between T and T</a:t>
                </a:r>
                <a:r>
                  <a:rPr lang="en-US" sz="2400" b="1" baseline="-25000" dirty="0">
                    <a:solidFill>
                      <a:srgbClr val="0070C0"/>
                    </a:solidFill>
                    <a:latin typeface="Times New Roman" panose="02020603050405020304" pitchFamily="18" charset="0"/>
                    <a:cs typeface="Times New Roman" panose="02020603050405020304" pitchFamily="18" charset="0"/>
                  </a:rPr>
                  <a:t>o</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varies with temperature, and the quadratic form of the specific heat capacity relation with temperature is approximated by:</a:t>
                </a:r>
              </a:p>
              <a:p>
                <a:pPr marL="0" indent="0">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𝑖</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𝑖</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(10.42)</a:t>
                </a:r>
              </a:p>
              <a:p>
                <a:pPr marL="0" indent="0">
                  <a:lnSpc>
                    <a:spcPct val="150000"/>
                  </a:lnSpc>
                  <a:buNone/>
                </a:pPr>
                <a:r>
                  <a:rPr lang="en-US" sz="2400" dirty="0">
                    <a:latin typeface="Times New Roman" panose="02020603050405020304" pitchFamily="18" charset="0"/>
                    <a:cs typeface="Times New Roman" panose="02020603050405020304" pitchFamily="18" charset="0"/>
                  </a:rPr>
                  <a:t>From the equation (10.40), the term of flow energy due to specific heat capacity and temperature change  is given:</a:t>
                </a:r>
              </a:p>
              <a:p>
                <a:pPr marL="0" indent="0">
                  <a:lnSpc>
                    <a:spcPct val="150000"/>
                  </a:lnSpc>
                  <a:buNone/>
                </a:pPr>
                <a14:m>
                  <m:oMath xmlns:m="http://schemas.openxmlformats.org/officeDocument/2006/math">
                    <m:nary>
                      <m:naryPr>
                        <m:limLoc m:val="undOvr"/>
                        <m:ctrlPr>
                          <a:rPr lang="en-US" sz="2400" b="1" i="1">
                            <a:solidFill>
                              <a:srgbClr val="0070C0"/>
                            </a:solidFill>
                            <a:latin typeface="Cambria Math" panose="02040503050406030204" pitchFamily="18" charset="0"/>
                          </a:rPr>
                        </m:ctrlPr>
                      </m:naryPr>
                      <m:sub>
                        <m:sSub>
                          <m:sSubPr>
                            <m:ctrlPr>
                              <a:rPr lang="en-US" sz="2400" b="1" i="1">
                                <a:solidFill>
                                  <a:srgbClr val="0070C0"/>
                                </a:solidFill>
                                <a:latin typeface="Cambria Math" panose="02040503050406030204" pitchFamily="18" charset="0"/>
                              </a:rPr>
                            </m:ctrlPr>
                          </m:sSubPr>
                          <m:e>
                            <m:r>
                              <a:rPr lang="en-US" sz="2400" b="1">
                                <a:solidFill>
                                  <a:srgbClr val="0070C0"/>
                                </a:solidFill>
                                <a:latin typeface="Cambria Math"/>
                              </a:rPr>
                              <m:t>𝐓</m:t>
                            </m:r>
                          </m:e>
                          <m:sub>
                            <m:r>
                              <a:rPr lang="en-US" sz="2400" b="1">
                                <a:solidFill>
                                  <a:srgbClr val="0070C0"/>
                                </a:solidFill>
                                <a:latin typeface="Cambria Math"/>
                              </a:rPr>
                              <m:t>𝟎</m:t>
                            </m:r>
                          </m:sub>
                        </m:sSub>
                      </m:sub>
                      <m:sup>
                        <m:r>
                          <a:rPr lang="en-US" sz="2400" b="1">
                            <a:solidFill>
                              <a:srgbClr val="0070C0"/>
                            </a:solidFill>
                            <a:latin typeface="Cambria Math"/>
                          </a:rPr>
                          <m:t>𝐓</m:t>
                        </m:r>
                      </m:sup>
                      <m:e>
                        <m:sSub>
                          <m:sSubPr>
                            <m:ctrlPr>
                              <a:rPr lang="en-US" sz="2400" b="1" i="1">
                                <a:solidFill>
                                  <a:srgbClr val="0070C0"/>
                                </a:solidFill>
                                <a:latin typeface="Cambria Math" panose="02040503050406030204" pitchFamily="18" charset="0"/>
                              </a:rPr>
                            </m:ctrlPr>
                          </m:sSubPr>
                          <m:e>
                            <m:r>
                              <a:rPr lang="en-US" sz="2400" b="1">
                                <a:solidFill>
                                  <a:srgbClr val="0070C0"/>
                                </a:solidFill>
                                <a:latin typeface="Cambria Math"/>
                              </a:rPr>
                              <m:t>𝐂</m:t>
                            </m:r>
                          </m:e>
                          <m:sub>
                            <m:sSub>
                              <m:sSubPr>
                                <m:ctrlPr>
                                  <a:rPr lang="en-US" sz="2400" b="1" i="1">
                                    <a:solidFill>
                                      <a:srgbClr val="0070C0"/>
                                    </a:solidFill>
                                    <a:latin typeface="Cambria Math" panose="02040503050406030204" pitchFamily="18" charset="0"/>
                                  </a:rPr>
                                </m:ctrlPr>
                              </m:sSubPr>
                              <m:e>
                                <m:r>
                                  <a:rPr lang="en-US" sz="2400" b="1">
                                    <a:solidFill>
                                      <a:srgbClr val="0070C0"/>
                                    </a:solidFill>
                                    <a:latin typeface="Cambria Math"/>
                                  </a:rPr>
                                  <m:t>𝐏</m:t>
                                </m:r>
                              </m:e>
                              <m:sub>
                                <m:r>
                                  <a:rPr lang="en-US" sz="2400" b="1">
                                    <a:solidFill>
                                      <a:srgbClr val="0070C0"/>
                                    </a:solidFill>
                                    <a:latin typeface="Cambria Math"/>
                                  </a:rPr>
                                  <m:t>𝐢</m:t>
                                </m:r>
                              </m:sub>
                            </m:sSub>
                          </m:sub>
                        </m:sSub>
                        <m:r>
                          <a:rPr lang="en-US" sz="2400" b="1">
                            <a:solidFill>
                              <a:srgbClr val="0070C0"/>
                            </a:solidFill>
                            <a:latin typeface="Cambria Math"/>
                          </a:rPr>
                          <m:t>𝐝𝐓</m:t>
                        </m:r>
                      </m:e>
                    </m:nary>
                    <m:r>
                      <a:rPr lang="en-US" sz="2400" b="1" i="1">
                        <a:solidFill>
                          <a:srgbClr val="0070C0"/>
                        </a:solidFill>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panose="02040503050406030204" pitchFamily="18" charset="0"/>
                              </a:rPr>
                              <m:t>𝑜</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𝑖</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𝑖</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𝑖</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(10.43)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𝑖</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𝑖</m:t>
                        </m:r>
                      </m:sub>
                    </m:sSub>
                    <m:r>
                      <a:rPr lang="en-US" sz="240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𝑖</m:t>
                        </m:r>
                      </m:sub>
                    </m:sSub>
                  </m:oMath>
                </a14:m>
                <a:r>
                  <a:rPr lang="en-US" sz="2400" dirty="0">
                    <a:latin typeface="Times New Roman" panose="02020603050405020304" pitchFamily="18" charset="0"/>
                    <a:cs typeface="Times New Roman" panose="02020603050405020304" pitchFamily="18" charset="0"/>
                  </a:rPr>
                  <a:t> are temperature coefficients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6BD26A-76FF-C348-07FC-BC558F1AAD2E}"/>
                  </a:ext>
                </a:extLst>
              </p:cNvPr>
              <p:cNvSpPr>
                <a:spLocks noGrp="1" noRot="1" noChangeAspect="1" noMove="1" noResize="1" noEditPoints="1" noAdjustHandles="1" noChangeArrowheads="1" noChangeShapeType="1" noTextEdit="1"/>
              </p:cNvSpPr>
              <p:nvPr>
                <p:ph idx="1"/>
              </p:nvPr>
            </p:nvSpPr>
            <p:spPr>
              <a:xfrm>
                <a:off x="276640" y="896386"/>
                <a:ext cx="11680134" cy="5065228"/>
              </a:xfrm>
              <a:blipFill>
                <a:blip r:embed="rId4"/>
                <a:stretch>
                  <a:fillRect l="-783" r="-835" b="-60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87F31C5-9656-AC3A-3A3A-4FA28DC8069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F3AB03C-E617-592F-23B6-E8E19435EC4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A9B547-C465-CCBB-3F29-A5156886E4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22705761"/>
      </p:ext>
    </p:extLst>
  </p:cSld>
  <p:clrMapOvr>
    <a:masterClrMapping/>
  </p:clrMapOvr>
  <mc:AlternateContent xmlns:mc="http://schemas.openxmlformats.org/markup-compatibility/2006" xmlns:p14="http://schemas.microsoft.com/office/powerpoint/2010/main">
    <mc:Choice Requires="p14">
      <p:transition spd="slow" p14:dur="2000" advTm="69787"/>
    </mc:Choice>
    <mc:Fallback xmlns="">
      <p:transition spd="slow" advTm="6978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CE0C0-17BF-857B-33C4-EB19E79209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EB89A5-BE1A-A254-0366-E8D31947496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42A9FEC-0394-BA14-65BD-D173757C88A1}"/>
                  </a:ext>
                </a:extLst>
              </p:cNvPr>
              <p:cNvSpPr>
                <a:spLocks noGrp="1"/>
              </p:cNvSpPr>
              <p:nvPr>
                <p:ph idx="1"/>
              </p:nvPr>
            </p:nvSpPr>
            <p:spPr>
              <a:xfrm>
                <a:off x="276640" y="896386"/>
                <a:ext cx="11638720" cy="5065228"/>
              </a:xfrm>
            </p:spPr>
            <p:txBody>
              <a:bodyPr>
                <a:normAutofit/>
              </a:bodyPr>
              <a:lstStyle/>
              <a:p>
                <a:pPr marL="0" indent="0" algn="just">
                  <a:lnSpc>
                    <a:spcPct val="110000"/>
                  </a:lnSpc>
                  <a:buNone/>
                </a:pPr>
                <a:r>
                  <a:rPr lang="en-US" sz="26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For species A, the specific heat capacity as a function of temperature is given by:</a:t>
                </a:r>
              </a:p>
              <a:p>
                <a:pPr marL="0" indent="0" algn="just">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𝐴</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𝐴</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𝐴</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(10.44)</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The specific flow energy due to specific heat capacity of species A and temperature change is given:</a:t>
                </a:r>
              </a:p>
              <a:p>
                <a:pPr marL="0" indent="0" algn="just">
                  <a:lnSpc>
                    <a:spcPct val="11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𝐴</m:t>
                                </m:r>
                              </m:sub>
                            </m:sSub>
                          </m:sub>
                        </m:sSub>
                        <m:r>
                          <m:rPr>
                            <m:sty m:val="p"/>
                          </m:rPr>
                          <a:rPr lang="en-US" sz="2400" b="0" i="1">
                            <a:solidFill>
                              <a:schemeClr val="tx1"/>
                            </a:solidFill>
                            <a:latin typeface="Cambria Math"/>
                          </a:rPr>
                          <m:t>dT</m:t>
                        </m:r>
                      </m:e>
                    </m:nary>
                    <m:r>
                      <a:rPr lang="en-US" sz="2400" b="0" i="1" smtClean="0">
                        <a:solidFill>
                          <a:schemeClr val="tx1"/>
                        </a:solidFill>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b="0" i="1" smtClean="0">
                                <a:latin typeface="Cambria Math" panose="02040503050406030204" pitchFamily="18" charset="0"/>
                              </a:rPr>
                              <m:t>𝑜</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𝐴</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𝐴</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(10.45)</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By integrating equation (10.45), you can get: </a:t>
                </a:r>
              </a:p>
              <a:p>
                <a:pPr marL="0" indent="0" algn="just">
                  <a:lnSpc>
                    <a:spcPct val="110000"/>
                  </a:lnSpc>
                  <a:buNone/>
                </a:pPr>
                <a14:m>
                  <m:oMath xmlns:m="http://schemas.openxmlformats.org/officeDocument/2006/math">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m:rPr>
                                <m:sty m:val="p"/>
                              </m:rPr>
                              <a:rPr lang="en-US" sz="2400" i="1">
                                <a:latin typeface="Cambria Math"/>
                              </a:rPr>
                              <m:t>T</m:t>
                            </m:r>
                          </m:e>
                          <m:sub>
                            <m:r>
                              <a:rPr lang="en-US" sz="2400" i="1">
                                <a:latin typeface="Cambria Math"/>
                              </a:rPr>
                              <m:t>0</m:t>
                            </m:r>
                          </m:sub>
                        </m:sSub>
                      </m:sub>
                      <m:sup>
                        <m:r>
                          <m:rPr>
                            <m:sty m:val="p"/>
                          </m:rPr>
                          <a:rPr lang="en-US" sz="2400" i="1">
                            <a:latin typeface="Cambria Math"/>
                          </a:rPr>
                          <m:t>T</m:t>
                        </m:r>
                      </m:sup>
                      <m:e>
                        <m:sSub>
                          <m:sSubPr>
                            <m:ctrlPr>
                              <a:rPr lang="en-US" sz="2400" i="1">
                                <a:latin typeface="Cambria Math" panose="02040503050406030204" pitchFamily="18" charset="0"/>
                              </a:rPr>
                            </m:ctrlPr>
                          </m:sSubPr>
                          <m:e>
                            <m:r>
                              <m:rPr>
                                <m:sty m:val="p"/>
                              </m:rPr>
                              <a:rPr lang="en-US" sz="2400" i="1">
                                <a:latin typeface="Cambria Math"/>
                              </a:rPr>
                              <m:t>C</m:t>
                            </m:r>
                          </m:e>
                          <m:sub>
                            <m:sSub>
                              <m:sSubPr>
                                <m:ctrlPr>
                                  <a:rPr lang="en-US" sz="2400" i="1">
                                    <a:latin typeface="Cambria Math" panose="02040503050406030204" pitchFamily="18" charset="0"/>
                                  </a:rPr>
                                </m:ctrlPr>
                              </m:sSubPr>
                              <m:e>
                                <m:r>
                                  <m:rPr>
                                    <m:sty m:val="p"/>
                                  </m:rPr>
                                  <a:rPr lang="en-US" sz="2400" i="1">
                                    <a:latin typeface="Cambria Math"/>
                                  </a:rPr>
                                  <m:t>P</m:t>
                                </m:r>
                              </m:e>
                              <m:sub>
                                <m:r>
                                  <a:rPr lang="en-US" sz="2400" b="0" i="1" smtClean="0">
                                    <a:latin typeface="Cambria Math" panose="02040503050406030204" pitchFamily="18" charset="0"/>
                                  </a:rPr>
                                  <m:t>𝐴</m:t>
                                </m:r>
                              </m:sub>
                            </m:sSub>
                          </m:sub>
                        </m:sSub>
                        <m:r>
                          <m:rPr>
                            <m:sty m:val="p"/>
                          </m:rPr>
                          <a:rPr lang="en-US" sz="2400" i="1">
                            <a:latin typeface="Cambria Math"/>
                          </a:rPr>
                          <m:t>dT</m:t>
                        </m:r>
                      </m:e>
                    </m:nary>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ɑ</m:t>
                        </m:r>
                      </m:e>
                      <m:sub>
                        <m:r>
                          <a:rPr lang="en-US" sz="2400" i="1">
                            <a:latin typeface="Cambria Math" panose="02040503050406030204" pitchFamily="18" charset="0"/>
                          </a:rPr>
                          <m:t>𝐴</m:t>
                        </m:r>
                      </m:sub>
                    </m:sSub>
                    <m:d>
                      <m:dPr>
                        <m:ctrlPr>
                          <a:rPr lang="en-US" sz="2400" i="1">
                            <a:latin typeface="Cambria Math" panose="02040503050406030204" pitchFamily="18" charset="0"/>
                          </a:rPr>
                        </m:ctrlPr>
                      </m:dPr>
                      <m:e>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𝑜</m:t>
                            </m:r>
                          </m:sub>
                        </m:sSub>
                      </m:e>
                    </m:d>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𝛽</m:t>
                            </m:r>
                          </m:e>
                          <m:sub>
                            <m:r>
                              <a:rPr lang="en-US" sz="2400" i="1">
                                <a:latin typeface="Cambria Math" panose="02040503050406030204" pitchFamily="18" charset="0"/>
                              </a:rPr>
                              <m:t>𝐴</m:t>
                            </m:r>
                          </m:sub>
                        </m:sSub>
                      </m:num>
                      <m:den>
                        <m:r>
                          <a:rPr lang="en-US" sz="2400" i="1">
                            <a:latin typeface="Cambria Math" panose="02040503050406030204" pitchFamily="18" charset="0"/>
                          </a:rPr>
                          <m:t>2</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2</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2</m:t>
                            </m:r>
                          </m:sup>
                        </m:sSup>
                      </m:e>
                      <m:sub>
                        <m:r>
                          <a:rPr lang="en-US" sz="2400" i="1">
                            <a:latin typeface="Cambria Math" panose="02040503050406030204" pitchFamily="18" charset="0"/>
                          </a:rPr>
                          <m:t>𝑜</m:t>
                        </m:r>
                      </m:sub>
                    </m:sSub>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𝛾</m:t>
                            </m:r>
                          </m:e>
                          <m:sub>
                            <m:r>
                              <a:rPr lang="en-US" sz="2400" i="1">
                                <a:latin typeface="Cambria Math" panose="02040503050406030204" pitchFamily="18" charset="0"/>
                              </a:rPr>
                              <m:t>𝐴</m:t>
                            </m:r>
                          </m:sub>
                        </m:sSub>
                      </m:num>
                      <m:den>
                        <m:r>
                          <a:rPr lang="en-US" sz="2400" i="1">
                            <a:latin typeface="Cambria Math" panose="02040503050406030204" pitchFamily="18" charset="0"/>
                          </a:rPr>
                          <m:t>3</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3</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3</m:t>
                            </m:r>
                          </m:sup>
                        </m:sSup>
                      </m:e>
                      <m:sub>
                        <m:r>
                          <a:rPr lang="en-US" sz="2400" i="1">
                            <a:latin typeface="Cambria Math" panose="02040503050406030204" pitchFamily="18" charset="0"/>
                          </a:rPr>
                          <m:t>𝑜</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(10.46)</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𝛼</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i="1">
                            <a:latin typeface="Cambria Math"/>
                          </a:rPr>
                          <m:t>𝐴</m:t>
                        </m:r>
                      </m:sub>
                    </m:sSub>
                    <m:r>
                      <a:rPr lang="en-US" sz="240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i="1">
                            <a:latin typeface="Cambria Math"/>
                          </a:rPr>
                          <m:t>𝐴</m:t>
                        </m:r>
                      </m:sub>
                    </m:sSub>
                  </m:oMath>
                </a14:m>
                <a:r>
                  <a:rPr lang="en-US" sz="2400" dirty="0">
                    <a:latin typeface="Times New Roman" panose="02020603050405020304" pitchFamily="18" charset="0"/>
                    <a:cs typeface="Times New Roman" panose="02020603050405020304" pitchFamily="18" charset="0"/>
                  </a:rPr>
                  <a:t> are temperature coefficients for species A.</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42A9FEC-0394-BA14-65BD-D173757C88A1}"/>
                  </a:ext>
                </a:extLst>
              </p:cNvPr>
              <p:cNvSpPr>
                <a:spLocks noGrp="1" noRot="1" noChangeAspect="1" noMove="1" noResize="1" noEditPoints="1" noAdjustHandles="1" noChangeArrowheads="1" noChangeShapeType="1" noTextEdit="1"/>
              </p:cNvSpPr>
              <p:nvPr>
                <p:ph idx="1"/>
              </p:nvPr>
            </p:nvSpPr>
            <p:spPr>
              <a:xfrm>
                <a:off x="276640" y="896386"/>
                <a:ext cx="11638720" cy="5065228"/>
              </a:xfrm>
              <a:blipFill>
                <a:blip r:embed="rId4"/>
                <a:stretch>
                  <a:fillRect l="-785" t="-241" r="-78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E788197-EA6D-265D-F777-86C244AAE4C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43AFF60-3C0D-58C7-8AFA-D4177EB5F0D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076B272-B801-A5E0-CCC1-00FB56E9F0A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21027034"/>
      </p:ext>
    </p:extLst>
  </p:cSld>
  <p:clrMapOvr>
    <a:masterClrMapping/>
  </p:clrMapOvr>
  <mc:AlternateContent xmlns:mc="http://schemas.openxmlformats.org/markup-compatibility/2006" xmlns:p14="http://schemas.microsoft.com/office/powerpoint/2010/main">
    <mc:Choice Requires="p14">
      <p:transition spd="slow" p14:dur="2000" advTm="81551"/>
    </mc:Choice>
    <mc:Fallback xmlns="">
      <p:transition spd="slow" advTm="8155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022B1-84B2-146E-35E5-E7A335ADF6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D5B3E5-540D-15F0-249D-035AADF50BF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0B0F5ED-DB53-FD54-49BE-BDC6AA588F84}"/>
                  </a:ext>
                </a:extLst>
              </p:cNvPr>
              <p:cNvSpPr>
                <a:spLocks noGrp="1"/>
              </p:cNvSpPr>
              <p:nvPr>
                <p:ph idx="1"/>
              </p:nvPr>
            </p:nvSpPr>
            <p:spPr>
              <a:xfrm>
                <a:off x="276640" y="896386"/>
                <a:ext cx="11638720" cy="5065228"/>
              </a:xfrm>
            </p:spPr>
            <p:txBody>
              <a:bodyPr>
                <a:normAutofit/>
              </a:bodyPr>
              <a:lstStyle/>
              <a:p>
                <a:pPr marL="0" indent="0" algn="just">
                  <a:lnSpc>
                    <a:spcPct val="110000"/>
                  </a:lnSpc>
                  <a:buNone/>
                </a:pPr>
                <a:r>
                  <a:rPr lang="en-US" sz="26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For species B, the specific heat capacity as a function of temperature is given by:</a:t>
                </a:r>
              </a:p>
              <a:p>
                <a:pPr marL="0" indent="0" algn="just">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b="0" i="1" smtClean="0">
                                <a:latin typeface="Cambria Math" panose="02040503050406030204" pitchFamily="18" charset="0"/>
                              </a:rPr>
                              <m:t>𝐵</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𝐵</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𝐵</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𝐵</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(10.47)</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The specific enthalpy due to specific heat capacity of species B and temperature change is given:</a:t>
                </a:r>
              </a:p>
              <a:p>
                <a:pPr marL="0" indent="0" algn="just">
                  <a:lnSpc>
                    <a:spcPct val="11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𝐵</m:t>
                                </m:r>
                              </m:sub>
                            </m:sSub>
                          </m:sub>
                        </m:sSub>
                        <m:r>
                          <m:rPr>
                            <m:sty m:val="p"/>
                          </m:rPr>
                          <a:rPr lang="en-US" sz="2400" b="0" i="1">
                            <a:solidFill>
                              <a:schemeClr val="tx1"/>
                            </a:solidFill>
                            <a:latin typeface="Cambria Math"/>
                          </a:rPr>
                          <m:t>dT</m:t>
                        </m:r>
                      </m:e>
                    </m:nary>
                    <m:r>
                      <a:rPr lang="en-US" sz="2400" b="0" i="1" smtClean="0">
                        <a:solidFill>
                          <a:schemeClr val="tx1"/>
                        </a:solidFill>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b="0" i="1" smtClean="0">
                                <a:latin typeface="Cambria Math" panose="02040503050406030204" pitchFamily="18" charset="0"/>
                              </a:rPr>
                              <m:t>𝑜</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𝐵</m:t>
                                </m:r>
                              </m:sub>
                            </m:sSub>
                            <m:r>
                              <a:rPr lang="en-US" sz="2400" i="1">
                                <a:latin typeface="Cambria Math"/>
                              </a:rPr>
                              <m:t>+</m:t>
                            </m:r>
                            <m:sSub>
                              <m:sSubPr>
                                <m:ctrlPr>
                                  <a:rPr lang="en-US" sz="2400" i="1" smtClean="0">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𝐵</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𝐵</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(10.48)</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After integration equation (10.48) becomes: </a:t>
                </a:r>
              </a:p>
              <a:p>
                <a:pPr marL="0" indent="0" algn="just">
                  <a:lnSpc>
                    <a:spcPct val="11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𝐵</m:t>
                                </m:r>
                              </m:sub>
                            </m:sSub>
                          </m:sub>
                        </m:sSub>
                        <m:r>
                          <m:rPr>
                            <m:sty m:val="p"/>
                          </m:rPr>
                          <a:rPr lang="en-US" sz="2400" b="0" i="1">
                            <a:solidFill>
                              <a:schemeClr val="tx1"/>
                            </a:solidFill>
                            <a:latin typeface="Cambria Math"/>
                          </a:rPr>
                          <m:t>dT</m:t>
                        </m:r>
                      </m:e>
                    </m:nary>
                    <m:r>
                      <a:rPr lang="en-US" sz="2400" b="0" i="1">
                        <a:solidFill>
                          <a:schemeClr val="tx1"/>
                        </a:solidFill>
                        <a:latin typeface="Cambria Math" panose="02040503050406030204" pitchFamily="18" charset="0"/>
                      </a:rPr>
                      <m:t>=</m:t>
                    </m:r>
                    <m:sSub>
                      <m:sSubPr>
                        <m:ctrlPr>
                          <a:rPr lang="en-US" sz="2400" b="0" i="1" smtClean="0">
                            <a:solidFill>
                              <a:schemeClr val="tx1"/>
                            </a:solidFill>
                            <a:latin typeface="Cambria Math" panose="02040503050406030204" pitchFamily="18" charset="0"/>
                          </a:rPr>
                        </m:ctrlPr>
                      </m:sSubPr>
                      <m:e>
                        <m:r>
                          <a:rPr lang="en-US" sz="2400" i="1">
                            <a:latin typeface="Cambria Math" panose="02040503050406030204" pitchFamily="18" charset="0"/>
                          </a:rPr>
                          <m:t>ɑ</m:t>
                        </m:r>
                      </m:e>
                      <m:sub>
                        <m:r>
                          <a:rPr lang="en-US" sz="2400" b="0" i="1" smtClean="0">
                            <a:solidFill>
                              <a:schemeClr val="tx1"/>
                            </a:solidFill>
                            <a:latin typeface="Cambria Math" panose="02040503050406030204" pitchFamily="18" charset="0"/>
                          </a:rPr>
                          <m:t>𝐵</m:t>
                        </m:r>
                      </m:sub>
                    </m:sSub>
                    <m:d>
                      <m:dPr>
                        <m:ctrlPr>
                          <a:rPr lang="en-US" sz="2400" i="1">
                            <a:latin typeface="Cambria Math" panose="02040503050406030204" pitchFamily="18" charset="0"/>
                          </a:rPr>
                        </m:ctrlPr>
                      </m:dPr>
                      <m:e>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b="0" i="1" smtClean="0">
                                <a:latin typeface="Cambria Math" panose="02040503050406030204" pitchFamily="18" charset="0"/>
                              </a:rPr>
                              <m:t>𝑜</m:t>
                            </m:r>
                          </m:sub>
                        </m:sSub>
                      </m:e>
                    </m:d>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smtClean="0">
                                <a:latin typeface="Cambria Math" panose="02040503050406030204" pitchFamily="18" charset="0"/>
                              </a:rPr>
                            </m:ctrlPr>
                          </m:sSubPr>
                          <m:e>
                            <m:r>
                              <a:rPr lang="en-US" sz="240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𝐵</m:t>
                            </m:r>
                          </m:sub>
                        </m:sSub>
                      </m:num>
                      <m:den>
                        <m:r>
                          <a:rPr lang="en-US" sz="2400" i="1">
                            <a:latin typeface="Cambria Math" panose="02040503050406030204" pitchFamily="18" charset="0"/>
                          </a:rPr>
                          <m:t>2</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2</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2</m:t>
                            </m:r>
                          </m:sup>
                        </m:sSup>
                      </m:e>
                      <m:sub>
                        <m:r>
                          <a:rPr lang="en-US" sz="2400" b="0" i="1" smtClean="0">
                            <a:latin typeface="Cambria Math" panose="02040503050406030204" pitchFamily="18" charset="0"/>
                          </a:rPr>
                          <m:t>𝑜</m:t>
                        </m:r>
                      </m:sub>
                    </m:sSub>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smtClean="0">
                                <a:latin typeface="Cambria Math" panose="02040503050406030204" pitchFamily="18" charset="0"/>
                              </a:rPr>
                            </m:ctrlPr>
                          </m:sSubPr>
                          <m:e>
                            <m:r>
                              <a:rPr lang="en-US" sz="2400" i="1" smtClean="0">
                                <a:latin typeface="Cambria Math" panose="02040503050406030204" pitchFamily="18" charset="0"/>
                                <a:ea typeface="Cambria Math" panose="02040503050406030204" pitchFamily="18" charset="0"/>
                              </a:rPr>
                              <m:t>𝛾</m:t>
                            </m:r>
                          </m:e>
                          <m:sub>
                            <m:r>
                              <a:rPr lang="en-US" sz="2400" b="0" i="1" smtClean="0">
                                <a:latin typeface="Cambria Math" panose="02040503050406030204" pitchFamily="18" charset="0"/>
                              </a:rPr>
                              <m:t>𝐵</m:t>
                            </m:r>
                          </m:sub>
                        </m:sSub>
                      </m:num>
                      <m:den>
                        <m:r>
                          <a:rPr lang="en-US" sz="2400" i="1">
                            <a:latin typeface="Cambria Math" panose="02040503050406030204" pitchFamily="18" charset="0"/>
                          </a:rPr>
                          <m:t>3</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3</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3</m:t>
                            </m:r>
                          </m:sup>
                        </m:sSup>
                      </m:e>
                      <m:sub>
                        <m:r>
                          <a:rPr lang="en-US" sz="2400" b="0" i="1" smtClean="0">
                            <a:latin typeface="Cambria Math" panose="02040503050406030204" pitchFamily="18" charset="0"/>
                          </a:rPr>
                          <m:t>𝑜</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(10.49)</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𝐵</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𝐵</m:t>
                        </m:r>
                      </m:sub>
                    </m:sSub>
                    <m:r>
                      <a:rPr lang="en-US" sz="240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𝐵</m:t>
                        </m:r>
                      </m:sub>
                    </m:sSub>
                  </m:oMath>
                </a14:m>
                <a:r>
                  <a:rPr lang="en-US" sz="2400" dirty="0">
                    <a:latin typeface="Times New Roman" panose="02020603050405020304" pitchFamily="18" charset="0"/>
                    <a:cs typeface="Times New Roman" panose="02020603050405020304" pitchFamily="18" charset="0"/>
                  </a:rPr>
                  <a:t> are temperature coefficients for species B.</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0B0F5ED-DB53-FD54-49BE-BDC6AA588F84}"/>
                  </a:ext>
                </a:extLst>
              </p:cNvPr>
              <p:cNvSpPr>
                <a:spLocks noGrp="1" noRot="1" noChangeAspect="1" noMove="1" noResize="1" noEditPoints="1" noAdjustHandles="1" noChangeArrowheads="1" noChangeShapeType="1" noTextEdit="1"/>
              </p:cNvSpPr>
              <p:nvPr>
                <p:ph idx="1"/>
              </p:nvPr>
            </p:nvSpPr>
            <p:spPr>
              <a:xfrm>
                <a:off x="276640" y="896386"/>
                <a:ext cx="11638720" cy="5065228"/>
              </a:xfrm>
              <a:blipFill>
                <a:blip r:embed="rId4"/>
                <a:stretch>
                  <a:fillRect l="-785" t="-241" r="-78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7F90EB7-4615-E92D-B722-12B6FBFB845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087598B-0017-3B97-E75D-5767AA9E79D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BC43F2C-748C-CDF6-C319-430102295CA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8026874"/>
      </p:ext>
    </p:extLst>
  </p:cSld>
  <p:clrMapOvr>
    <a:masterClrMapping/>
  </p:clrMapOvr>
  <mc:AlternateContent xmlns:mc="http://schemas.openxmlformats.org/markup-compatibility/2006" xmlns:p14="http://schemas.microsoft.com/office/powerpoint/2010/main">
    <mc:Choice Requires="p14">
      <p:transition spd="slow" p14:dur="2000" advTm="90315"/>
    </mc:Choice>
    <mc:Fallback xmlns="">
      <p:transition spd="slow" advTm="9031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4B0B0-A9C6-DD6E-72A1-82BC187460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51A00D-249F-8282-3940-2C798D25902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2D431A5-A4A0-4E0D-77D6-737AA1CA4B50}"/>
                  </a:ext>
                </a:extLst>
              </p:cNvPr>
              <p:cNvSpPr>
                <a:spLocks noGrp="1"/>
              </p:cNvSpPr>
              <p:nvPr>
                <p:ph idx="1"/>
              </p:nvPr>
            </p:nvSpPr>
            <p:spPr>
              <a:xfrm>
                <a:off x="276640" y="858491"/>
                <a:ext cx="11638720" cy="5103123"/>
              </a:xfrm>
            </p:spPr>
            <p:txBody>
              <a:bodyPr>
                <a:normAutofit/>
              </a:bodyPr>
              <a:lstStyle/>
              <a:p>
                <a:pPr marL="0" indent="0" algn="just">
                  <a:lnSpc>
                    <a:spcPct val="110000"/>
                  </a:lnSpc>
                  <a:buNone/>
                </a:pPr>
                <a:r>
                  <a:rPr lang="en-US" sz="26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For species  C,  the specific heat capacity as a function of temperature is given by:</a:t>
                </a:r>
              </a:p>
              <a:p>
                <a:pPr marL="0" indent="0" algn="just">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b="0" i="1" smtClean="0">
                                <a:latin typeface="Cambria Math" panose="02040503050406030204" pitchFamily="18" charset="0"/>
                              </a:rPr>
                              <m:t>𝐶</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𝐶</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𝐶</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𝐶</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(10.50)</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The specific enthalpy due to specific heat capacity of species C and temperature change is given:</a:t>
                </a:r>
              </a:p>
              <a:p>
                <a:pPr marL="0" indent="0" algn="just">
                  <a:lnSpc>
                    <a:spcPct val="11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𝐶</m:t>
                                </m:r>
                              </m:sub>
                            </m:sSub>
                          </m:sub>
                        </m:sSub>
                        <m:r>
                          <m:rPr>
                            <m:sty m:val="p"/>
                          </m:rPr>
                          <a:rPr lang="en-US" sz="2400" b="0" i="1">
                            <a:solidFill>
                              <a:schemeClr val="tx1"/>
                            </a:solidFill>
                            <a:latin typeface="Cambria Math"/>
                          </a:rPr>
                          <m:t>dT</m:t>
                        </m:r>
                      </m:e>
                    </m:nary>
                    <m:r>
                      <a:rPr lang="en-US" sz="2400" b="0" i="1" smtClean="0">
                        <a:solidFill>
                          <a:schemeClr val="tx1"/>
                        </a:solidFill>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b="0" i="1" smtClean="0">
                                <a:latin typeface="Cambria Math" panose="02040503050406030204" pitchFamily="18" charset="0"/>
                              </a:rPr>
                              <m:t>𝑜</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𝐶</m:t>
                                </m:r>
                              </m:sub>
                            </m:sSub>
                            <m:r>
                              <a:rPr lang="en-US" sz="2400" i="1">
                                <a:latin typeface="Cambria Math"/>
                              </a:rPr>
                              <m:t>+</m:t>
                            </m:r>
                            <m:sSub>
                              <m:sSubPr>
                                <m:ctrlPr>
                                  <a:rPr lang="en-US" sz="2400" i="1" smtClean="0">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𝐶</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𝐶</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(10.51)</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By integrating  equation (10.51), you can get:</a:t>
                </a:r>
              </a:p>
              <a:p>
                <a:pPr marL="0" indent="0" algn="just">
                  <a:lnSpc>
                    <a:spcPct val="11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𝐶</m:t>
                                </m:r>
                              </m:sub>
                            </m:sSub>
                          </m:sub>
                        </m:sSub>
                        <m:r>
                          <m:rPr>
                            <m:sty m:val="p"/>
                          </m:rPr>
                          <a:rPr lang="en-US" sz="2400" b="0" i="1">
                            <a:solidFill>
                              <a:schemeClr val="tx1"/>
                            </a:solidFill>
                            <a:latin typeface="Cambria Math"/>
                          </a:rPr>
                          <m:t>dT</m:t>
                        </m:r>
                      </m:e>
                    </m:nary>
                    <m:r>
                      <a:rPr lang="en-US" sz="2400" b="0" i="1">
                        <a:solidFill>
                          <a:schemeClr val="tx1"/>
                        </a:solidFill>
                        <a:latin typeface="Cambria Math" panose="02040503050406030204" pitchFamily="18" charset="0"/>
                      </a:rPr>
                      <m:t>=</m:t>
                    </m:r>
                    <m:sSub>
                      <m:sSubPr>
                        <m:ctrlPr>
                          <a:rPr lang="en-US" sz="2400" b="0" i="1" smtClean="0">
                            <a:solidFill>
                              <a:schemeClr val="tx1"/>
                            </a:solidFill>
                            <a:latin typeface="Cambria Math" panose="02040503050406030204" pitchFamily="18" charset="0"/>
                          </a:rPr>
                        </m:ctrlPr>
                      </m:sSubPr>
                      <m:e>
                        <m:r>
                          <a:rPr lang="en-US" sz="2400" i="1">
                            <a:latin typeface="Cambria Math" panose="02040503050406030204" pitchFamily="18" charset="0"/>
                          </a:rPr>
                          <m:t>ɑ</m:t>
                        </m:r>
                      </m:e>
                      <m:sub>
                        <m:r>
                          <a:rPr lang="en-US" sz="2400" b="0" i="1" smtClean="0">
                            <a:latin typeface="Cambria Math" panose="02040503050406030204" pitchFamily="18" charset="0"/>
                          </a:rPr>
                          <m:t>𝐶</m:t>
                        </m:r>
                      </m:sub>
                    </m:sSub>
                    <m:d>
                      <m:dPr>
                        <m:ctrlPr>
                          <a:rPr lang="en-US" sz="2400" i="1">
                            <a:latin typeface="Cambria Math" panose="02040503050406030204" pitchFamily="18" charset="0"/>
                          </a:rPr>
                        </m:ctrlPr>
                      </m:dPr>
                      <m:e>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b="0" i="1" smtClean="0">
                                <a:latin typeface="Cambria Math" panose="02040503050406030204" pitchFamily="18" charset="0"/>
                              </a:rPr>
                              <m:t>𝑜</m:t>
                            </m:r>
                          </m:sub>
                        </m:sSub>
                      </m:e>
                    </m:d>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smtClean="0">
                                <a:latin typeface="Cambria Math" panose="02040503050406030204" pitchFamily="18" charset="0"/>
                              </a:rPr>
                            </m:ctrlPr>
                          </m:sSubPr>
                          <m:e>
                            <m:r>
                              <a:rPr lang="en-US" sz="240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ea typeface="Cambria Math" panose="02040503050406030204" pitchFamily="18" charset="0"/>
                              </a:rPr>
                              <m:t>𝐶</m:t>
                            </m:r>
                          </m:sub>
                        </m:sSub>
                      </m:num>
                      <m:den>
                        <m:r>
                          <a:rPr lang="en-US" sz="2400" i="1">
                            <a:latin typeface="Cambria Math" panose="02040503050406030204" pitchFamily="18" charset="0"/>
                          </a:rPr>
                          <m:t>2</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2</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2</m:t>
                            </m:r>
                          </m:sup>
                        </m:sSup>
                      </m:e>
                      <m:sub>
                        <m:r>
                          <a:rPr lang="en-US" sz="2400" b="0" i="1" smtClean="0">
                            <a:latin typeface="Cambria Math" panose="02040503050406030204" pitchFamily="18" charset="0"/>
                          </a:rPr>
                          <m:t>𝑜</m:t>
                        </m:r>
                      </m:sub>
                    </m:sSub>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smtClean="0">
                                <a:latin typeface="Cambria Math" panose="02040503050406030204" pitchFamily="18" charset="0"/>
                              </a:rPr>
                            </m:ctrlPr>
                          </m:sSubPr>
                          <m:e>
                            <m:r>
                              <a:rPr lang="en-US" sz="2400" i="1" smtClean="0">
                                <a:latin typeface="Cambria Math" panose="02040503050406030204" pitchFamily="18" charset="0"/>
                                <a:ea typeface="Cambria Math" panose="02040503050406030204" pitchFamily="18" charset="0"/>
                              </a:rPr>
                              <m:t>𝛾</m:t>
                            </m:r>
                          </m:e>
                          <m:sub>
                            <m:r>
                              <a:rPr lang="en-US" sz="2400" b="0" i="1" smtClean="0">
                                <a:latin typeface="Cambria Math" panose="02040503050406030204" pitchFamily="18" charset="0"/>
                                <a:ea typeface="Cambria Math" panose="02040503050406030204" pitchFamily="18" charset="0"/>
                              </a:rPr>
                              <m:t>𝐶</m:t>
                            </m:r>
                          </m:sub>
                        </m:sSub>
                      </m:num>
                      <m:den>
                        <m:r>
                          <a:rPr lang="en-US" sz="2400" i="1">
                            <a:latin typeface="Cambria Math" panose="02040503050406030204" pitchFamily="18" charset="0"/>
                          </a:rPr>
                          <m:t>3</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3</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3</m:t>
                            </m:r>
                          </m:sup>
                        </m:sSup>
                      </m:e>
                      <m:sub>
                        <m:r>
                          <a:rPr lang="en-US" sz="2400" b="0" i="1" smtClean="0">
                            <a:latin typeface="Cambria Math" panose="02040503050406030204" pitchFamily="18" charset="0"/>
                          </a:rPr>
                          <m:t>𝑜</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(10.52)</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𝐶</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𝐶</m:t>
                        </m:r>
                      </m:sub>
                    </m:sSub>
                    <m:r>
                      <a:rPr lang="en-US" sz="240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𝐶</m:t>
                        </m:r>
                      </m:sub>
                    </m:sSub>
                  </m:oMath>
                </a14:m>
                <a:r>
                  <a:rPr lang="en-US" sz="2400" dirty="0">
                    <a:latin typeface="Times New Roman" panose="02020603050405020304" pitchFamily="18" charset="0"/>
                    <a:cs typeface="Times New Roman" panose="02020603050405020304" pitchFamily="18" charset="0"/>
                  </a:rPr>
                  <a:t> are temperature coefficients for species C.</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2D431A5-A4A0-4E0D-77D6-737AA1CA4B50}"/>
                  </a:ext>
                </a:extLst>
              </p:cNvPr>
              <p:cNvSpPr>
                <a:spLocks noGrp="1" noRot="1" noChangeAspect="1" noMove="1" noResize="1" noEditPoints="1" noAdjustHandles="1" noChangeArrowheads="1" noChangeShapeType="1" noTextEdit="1"/>
              </p:cNvSpPr>
              <p:nvPr>
                <p:ph idx="1"/>
              </p:nvPr>
            </p:nvSpPr>
            <p:spPr>
              <a:xfrm>
                <a:off x="276640" y="858491"/>
                <a:ext cx="11638720" cy="5103123"/>
              </a:xfrm>
              <a:blipFill>
                <a:blip r:embed="rId4"/>
                <a:stretch>
                  <a:fillRect l="-785" t="-239" r="-78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3B32D57-D133-78EC-6A0E-131BFB700A0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DBC52B2-E55A-B4FD-FBBB-1F6CB475170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2F29665-9FCC-4AB0-B97C-413E367B009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65150061"/>
      </p:ext>
    </p:extLst>
  </p:cSld>
  <p:clrMapOvr>
    <a:masterClrMapping/>
  </p:clrMapOvr>
  <mc:AlternateContent xmlns:mc="http://schemas.openxmlformats.org/markup-compatibility/2006" xmlns:p14="http://schemas.microsoft.com/office/powerpoint/2010/main">
    <mc:Choice Requires="p14">
      <p:transition spd="slow" p14:dur="2000" advTm="83665"/>
    </mc:Choice>
    <mc:Fallback xmlns="">
      <p:transition spd="slow" advTm="8366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4AFB5-DF6A-793B-1DFF-EE6F59D4C7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B38E4A-B74E-9718-14B3-A7965BE42AC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7D4B756-5937-545C-0476-B43CB4296A63}"/>
                  </a:ext>
                </a:extLst>
              </p:cNvPr>
              <p:cNvSpPr>
                <a:spLocks noGrp="1"/>
              </p:cNvSpPr>
              <p:nvPr>
                <p:ph idx="1"/>
              </p:nvPr>
            </p:nvSpPr>
            <p:spPr>
              <a:xfrm>
                <a:off x="276640" y="896386"/>
                <a:ext cx="11638720" cy="5065228"/>
              </a:xfrm>
            </p:spPr>
            <p:txBody>
              <a:bodyPr>
                <a:normAutofit/>
              </a:bodyPr>
              <a:lstStyle/>
              <a:p>
                <a:pPr marL="0" indent="0" algn="just">
                  <a:lnSpc>
                    <a:spcPct val="120000"/>
                  </a:lnSpc>
                  <a:buNone/>
                </a:pPr>
                <a:r>
                  <a:rPr lang="en-US" sz="2600" dirty="0">
                    <a:latin typeface="Times New Roman" panose="02020603050405020304" pitchFamily="18" charset="0"/>
                    <a:cs typeface="Times New Roman" panose="02020603050405020304" pitchFamily="18" charset="0"/>
                  </a:rPr>
                  <a:t> Similarly, </a:t>
                </a:r>
                <a:r>
                  <a:rPr lang="en-US" sz="2400" dirty="0">
                    <a:latin typeface="Times New Roman" panose="02020603050405020304" pitchFamily="18" charset="0"/>
                    <a:cs typeface="Times New Roman" panose="02020603050405020304" pitchFamily="18" charset="0"/>
                  </a:rPr>
                  <a:t>for species D, the specific heat capacity as a function of temperature is given by:</a:t>
                </a:r>
              </a:p>
              <a:p>
                <a:pPr marL="0" indent="0" algn="just">
                  <a:lnSpc>
                    <a:spcPct val="12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b="0" i="1" smtClean="0">
                                <a:latin typeface="Cambria Math" panose="02040503050406030204" pitchFamily="18" charset="0"/>
                              </a:rPr>
                              <m:t>𝐷</m:t>
                            </m:r>
                          </m:sub>
                        </m:sSub>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𝐷</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𝐷</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𝐷</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oMath>
                </a14:m>
                <a:r>
                  <a:rPr lang="en-US" sz="2400" dirty="0">
                    <a:latin typeface="Times New Roman" panose="02020603050405020304" pitchFamily="18" charset="0"/>
                    <a:cs typeface="Times New Roman" panose="02020603050405020304" pitchFamily="18" charset="0"/>
                  </a:rPr>
                  <a:t>                                                                   (10.53)</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The specific enthalpy due to specific heat capacity of species D and temperature change is given:</a:t>
                </a:r>
              </a:p>
              <a:p>
                <a:pPr marL="0" indent="0" algn="just">
                  <a:lnSpc>
                    <a:spcPct val="12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𝐷</m:t>
                                </m:r>
                              </m:sub>
                            </m:sSub>
                          </m:sub>
                        </m:sSub>
                        <m:r>
                          <m:rPr>
                            <m:sty m:val="p"/>
                          </m:rPr>
                          <a:rPr lang="en-US" sz="2400" b="0" i="1">
                            <a:solidFill>
                              <a:schemeClr val="tx1"/>
                            </a:solidFill>
                            <a:latin typeface="Cambria Math"/>
                          </a:rPr>
                          <m:t>dT</m:t>
                        </m:r>
                      </m:e>
                    </m:nary>
                    <m:r>
                      <a:rPr lang="en-US" sz="2400" b="0" i="1" smtClean="0">
                        <a:solidFill>
                          <a:schemeClr val="tx1"/>
                        </a:solidFill>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b="0" i="1" smtClean="0">
                                <a:latin typeface="Cambria Math" panose="02040503050406030204" pitchFamily="18" charset="0"/>
                              </a:rPr>
                              <m:t>𝑜</m:t>
                            </m:r>
                          </m:sub>
                        </m:sSub>
                      </m:sub>
                      <m:sup>
                        <m:r>
                          <a:rPr lang="en-US" sz="2400" i="1">
                            <a:latin typeface="Cambria Math"/>
                          </a:rPr>
                          <m:t>𝑇</m:t>
                        </m:r>
                      </m:sup>
                      <m:e>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𝐷</m:t>
                                </m:r>
                              </m:sub>
                            </m:sSub>
                            <m:r>
                              <a:rPr lang="en-US" sz="2400" i="1">
                                <a:latin typeface="Cambria Math"/>
                              </a:rPr>
                              <m:t>+</m:t>
                            </m:r>
                            <m:sSub>
                              <m:sSubPr>
                                <m:ctrlPr>
                                  <a:rPr lang="en-US" sz="2400" i="1" smtClean="0">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𝐷</m:t>
                                </m:r>
                              </m:sub>
                            </m:sSub>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𝐷</m:t>
                                </m:r>
                              </m:sub>
                            </m:sSub>
                            <m:sSup>
                              <m:sSupPr>
                                <m:ctrlPr>
                                  <a:rPr lang="en-US" sz="2400" i="1">
                                    <a:latin typeface="Cambria Math" panose="02040503050406030204" pitchFamily="18" charset="0"/>
                                  </a:rPr>
                                </m:ctrlPr>
                              </m:sSupPr>
                              <m:e>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(10.54)</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After integration equation (10.54) becomes: </a:t>
                </a:r>
              </a:p>
              <a:p>
                <a:pPr marL="0" indent="0" algn="just">
                  <a:lnSpc>
                    <a:spcPct val="12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T</m:t>
                            </m:r>
                          </m:e>
                          <m:sub>
                            <m:r>
                              <a:rPr lang="en-US" sz="2400" b="0" i="1">
                                <a:solidFill>
                                  <a:schemeClr val="tx1"/>
                                </a:solidFill>
                                <a:latin typeface="Cambria Math"/>
                              </a:rPr>
                              <m:t>0</m:t>
                            </m:r>
                          </m:sub>
                        </m:sSub>
                      </m:sub>
                      <m:sup>
                        <m:r>
                          <m:rPr>
                            <m:sty m:val="p"/>
                          </m:rPr>
                          <a:rPr lang="en-US" sz="2400" b="0" i="1">
                            <a:solidFill>
                              <a:schemeClr val="tx1"/>
                            </a:solidFill>
                            <a:latin typeface="Cambria Math"/>
                          </a:rPr>
                          <m:t>T</m:t>
                        </m:r>
                      </m:sup>
                      <m:e>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C</m:t>
                            </m:r>
                          </m:e>
                          <m:sub>
                            <m:sSub>
                              <m:sSubPr>
                                <m:ctrlPr>
                                  <a:rPr lang="en-US" sz="2400" i="1">
                                    <a:solidFill>
                                      <a:schemeClr val="tx1"/>
                                    </a:solidFill>
                                    <a:latin typeface="Cambria Math" panose="02040503050406030204" pitchFamily="18" charset="0"/>
                                  </a:rPr>
                                </m:ctrlPr>
                              </m:sSubPr>
                              <m:e>
                                <m:r>
                                  <m:rPr>
                                    <m:sty m:val="p"/>
                                  </m:rPr>
                                  <a:rPr lang="en-US" sz="2400" b="0" i="1">
                                    <a:solidFill>
                                      <a:schemeClr val="tx1"/>
                                    </a:solidFill>
                                    <a:latin typeface="Cambria Math"/>
                                  </a:rPr>
                                  <m:t>P</m:t>
                                </m:r>
                              </m:e>
                              <m:sub>
                                <m:r>
                                  <a:rPr lang="en-US" sz="2400" b="0" i="1" smtClean="0">
                                    <a:solidFill>
                                      <a:schemeClr val="tx1"/>
                                    </a:solidFill>
                                    <a:latin typeface="Cambria Math" panose="02040503050406030204" pitchFamily="18" charset="0"/>
                                  </a:rPr>
                                  <m:t>𝐷</m:t>
                                </m:r>
                              </m:sub>
                            </m:sSub>
                          </m:sub>
                        </m:sSub>
                        <m:r>
                          <m:rPr>
                            <m:sty m:val="p"/>
                          </m:rPr>
                          <a:rPr lang="en-US" sz="2400" b="0" i="1">
                            <a:solidFill>
                              <a:schemeClr val="tx1"/>
                            </a:solidFill>
                            <a:latin typeface="Cambria Math"/>
                          </a:rPr>
                          <m:t>dT</m:t>
                        </m:r>
                      </m:e>
                    </m:nary>
                    <m:r>
                      <a:rPr lang="en-US" sz="2400" b="0" i="1">
                        <a:solidFill>
                          <a:schemeClr val="tx1"/>
                        </a:solidFill>
                        <a:latin typeface="Cambria Math" panose="02040503050406030204" pitchFamily="18" charset="0"/>
                      </a:rPr>
                      <m:t>=</m:t>
                    </m:r>
                    <m:sSub>
                      <m:sSubPr>
                        <m:ctrlPr>
                          <a:rPr lang="en-US" sz="2400" b="0" i="1" smtClean="0">
                            <a:solidFill>
                              <a:schemeClr val="tx1"/>
                            </a:solidFill>
                            <a:latin typeface="Cambria Math" panose="02040503050406030204" pitchFamily="18" charset="0"/>
                          </a:rPr>
                        </m:ctrlPr>
                      </m:sSubPr>
                      <m:e>
                        <m:r>
                          <a:rPr lang="en-US" sz="2400" i="1">
                            <a:latin typeface="Cambria Math" panose="02040503050406030204" pitchFamily="18" charset="0"/>
                          </a:rPr>
                          <m:t>ɑ</m:t>
                        </m:r>
                      </m:e>
                      <m:sub>
                        <m:r>
                          <a:rPr lang="en-US" sz="2400" b="0" i="1" smtClean="0">
                            <a:latin typeface="Cambria Math" panose="02040503050406030204" pitchFamily="18" charset="0"/>
                          </a:rPr>
                          <m:t>𝐷</m:t>
                        </m:r>
                      </m:sub>
                    </m:sSub>
                    <m:d>
                      <m:dPr>
                        <m:ctrlPr>
                          <a:rPr lang="en-US" sz="2400" i="1">
                            <a:latin typeface="Cambria Math" panose="02040503050406030204" pitchFamily="18" charset="0"/>
                          </a:rPr>
                        </m:ctrlPr>
                      </m:dPr>
                      <m:e>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b="0" i="1" smtClean="0">
                                <a:latin typeface="Cambria Math" panose="02040503050406030204" pitchFamily="18" charset="0"/>
                              </a:rPr>
                              <m:t>𝑜</m:t>
                            </m:r>
                          </m:sub>
                        </m:sSub>
                      </m:e>
                    </m:d>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smtClean="0">
                                <a:latin typeface="Cambria Math" panose="02040503050406030204" pitchFamily="18" charset="0"/>
                              </a:rPr>
                            </m:ctrlPr>
                          </m:sSubPr>
                          <m:e>
                            <m:r>
                              <a:rPr lang="en-US" sz="240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ea typeface="Cambria Math" panose="02040503050406030204" pitchFamily="18" charset="0"/>
                              </a:rPr>
                              <m:t>𝐷</m:t>
                            </m:r>
                          </m:sub>
                        </m:sSub>
                      </m:num>
                      <m:den>
                        <m:r>
                          <a:rPr lang="en-US" sz="2400" i="1">
                            <a:latin typeface="Cambria Math" panose="02040503050406030204" pitchFamily="18" charset="0"/>
                          </a:rPr>
                          <m:t>2</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2</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2</m:t>
                            </m:r>
                          </m:sup>
                        </m:sSup>
                      </m:e>
                      <m:sub>
                        <m:r>
                          <a:rPr lang="en-US" sz="2400" b="0" i="1" smtClean="0">
                            <a:latin typeface="Cambria Math" panose="02040503050406030204" pitchFamily="18" charset="0"/>
                          </a:rPr>
                          <m:t>𝑜</m:t>
                        </m:r>
                      </m:sub>
                    </m:sSub>
                    <m:r>
                      <a:rPr lang="en-US" sz="2400" i="1">
                        <a:latin typeface="Cambria Math" panose="02040503050406030204" pitchFamily="18" charset="0"/>
                      </a:rPr>
                      <m:t>)+</m:t>
                    </m:r>
                    <m:f>
                      <m:fPr>
                        <m:ctrlPr>
                          <a:rPr lang="en-US" sz="2400" i="1">
                            <a:latin typeface="Cambria Math" panose="02040503050406030204" pitchFamily="18" charset="0"/>
                          </a:rPr>
                        </m:ctrlPr>
                      </m:fPr>
                      <m:num>
                        <m:sSub>
                          <m:sSubPr>
                            <m:ctrlPr>
                              <a:rPr lang="en-US" sz="2400" i="1" smtClean="0">
                                <a:latin typeface="Cambria Math" panose="02040503050406030204" pitchFamily="18" charset="0"/>
                              </a:rPr>
                            </m:ctrlPr>
                          </m:sSubPr>
                          <m:e>
                            <m:r>
                              <a:rPr lang="en-US" sz="2400" i="1" smtClean="0">
                                <a:latin typeface="Cambria Math" panose="02040503050406030204" pitchFamily="18" charset="0"/>
                                <a:ea typeface="Cambria Math" panose="02040503050406030204" pitchFamily="18" charset="0"/>
                              </a:rPr>
                              <m:t>𝛾</m:t>
                            </m:r>
                          </m:e>
                          <m:sub>
                            <m:r>
                              <a:rPr lang="en-US" sz="2400" b="0" i="1" smtClean="0">
                                <a:latin typeface="Cambria Math" panose="02040503050406030204" pitchFamily="18" charset="0"/>
                                <a:ea typeface="Cambria Math" panose="02040503050406030204" pitchFamily="18" charset="0"/>
                              </a:rPr>
                              <m:t>𝐷</m:t>
                            </m:r>
                          </m:sub>
                        </m:sSub>
                      </m:num>
                      <m:den>
                        <m:r>
                          <a:rPr lang="en-US" sz="2400" i="1">
                            <a:latin typeface="Cambria Math" panose="02040503050406030204" pitchFamily="18" charset="0"/>
                          </a:rPr>
                          <m:t>3</m:t>
                        </m:r>
                      </m:den>
                    </m:f>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𝑇</m:t>
                        </m:r>
                      </m:e>
                      <m:sup>
                        <m:r>
                          <a:rPr lang="en-US" sz="2400" i="1">
                            <a:latin typeface="Cambria Math" panose="02040503050406030204" pitchFamily="18" charset="0"/>
                          </a:rPr>
                          <m:t>3</m:t>
                        </m:r>
                      </m:sup>
                    </m:sSup>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𝑇</m:t>
                            </m:r>
                          </m:e>
                          <m:sup>
                            <m:r>
                              <a:rPr lang="en-US" sz="2400" i="1">
                                <a:latin typeface="Cambria Math" panose="02040503050406030204" pitchFamily="18" charset="0"/>
                              </a:rPr>
                              <m:t>3</m:t>
                            </m:r>
                          </m:sup>
                        </m:sSup>
                      </m:e>
                      <m:sub>
                        <m:r>
                          <a:rPr lang="en-US" sz="2400" b="0" i="1" smtClean="0">
                            <a:latin typeface="Cambria Math" panose="02040503050406030204" pitchFamily="18" charset="0"/>
                          </a:rPr>
                          <m:t>𝑜</m:t>
                        </m:r>
                      </m:sub>
                    </m:sSub>
                    <m:r>
                      <a:rPr lang="en-US" sz="2400" i="1">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(10.55)</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latin typeface="Cambria Math" panose="02040503050406030204" pitchFamily="18" charset="0"/>
                          </a:rPr>
                        </m:ctrlPr>
                      </m:sSubPr>
                      <m:e>
                        <m:r>
                          <a:rPr lang="en-US" sz="2400" i="1">
                            <a:latin typeface="Cambria Math"/>
                          </a:rPr>
                          <m:t>𝛼</m:t>
                        </m:r>
                      </m:e>
                      <m:sub>
                        <m:r>
                          <a:rPr lang="en-US" sz="2400" b="0" i="1" smtClean="0">
                            <a:latin typeface="Cambria Math" panose="02040503050406030204" pitchFamily="18" charset="0"/>
                          </a:rPr>
                          <m:t>𝐷</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𝛽</m:t>
                        </m:r>
                      </m:e>
                      <m:sub>
                        <m:r>
                          <a:rPr lang="en-US" sz="2400" b="0" i="1" smtClean="0">
                            <a:latin typeface="Cambria Math" panose="02040503050406030204" pitchFamily="18" charset="0"/>
                          </a:rPr>
                          <m:t>𝐷</m:t>
                        </m:r>
                      </m:sub>
                    </m:sSub>
                    <m:r>
                      <a:rPr lang="en-US" sz="2400">
                        <a:latin typeface="Cambria Math" panose="02040503050406030204" pitchFamily="18" charset="0"/>
                      </a:rPr>
                      <m:t> &amp;</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𝛾</m:t>
                        </m:r>
                      </m:e>
                      <m:sub>
                        <m:r>
                          <a:rPr lang="en-US" sz="2400" b="0" i="1" smtClean="0">
                            <a:latin typeface="Cambria Math" panose="02040503050406030204" pitchFamily="18" charset="0"/>
                          </a:rPr>
                          <m:t>𝐷</m:t>
                        </m:r>
                      </m:sub>
                    </m:sSub>
                  </m:oMath>
                </a14:m>
                <a:r>
                  <a:rPr lang="en-US" sz="2400" dirty="0">
                    <a:latin typeface="Times New Roman" panose="02020603050405020304" pitchFamily="18" charset="0"/>
                    <a:cs typeface="Times New Roman" panose="02020603050405020304" pitchFamily="18" charset="0"/>
                  </a:rPr>
                  <a:t> are temperature coefficients for species D.</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7D4B756-5937-545C-0476-B43CB4296A63}"/>
                  </a:ext>
                </a:extLst>
              </p:cNvPr>
              <p:cNvSpPr>
                <a:spLocks noGrp="1" noRot="1" noChangeAspect="1" noMove="1" noResize="1" noEditPoints="1" noAdjustHandles="1" noChangeArrowheads="1" noChangeShapeType="1" noTextEdit="1"/>
              </p:cNvSpPr>
              <p:nvPr>
                <p:ph idx="1"/>
              </p:nvPr>
            </p:nvSpPr>
            <p:spPr>
              <a:xfrm>
                <a:off x="276640" y="896386"/>
                <a:ext cx="11638720" cy="5065228"/>
              </a:xfrm>
              <a:blipFill>
                <a:blip r:embed="rId4"/>
                <a:stretch>
                  <a:fillRect l="-785" t="-241" r="-78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D79B528-B8FF-75C7-0AEC-1ADF7A19C04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2A1DBBD-25C0-C003-F3CC-9CFA306019C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F855BBD-4FF2-41B9-96A5-AF4446F095A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60569905"/>
      </p:ext>
    </p:extLst>
  </p:cSld>
  <p:clrMapOvr>
    <a:masterClrMapping/>
  </p:clrMapOvr>
  <mc:AlternateContent xmlns:mc="http://schemas.openxmlformats.org/markup-compatibility/2006" xmlns:p14="http://schemas.microsoft.com/office/powerpoint/2010/main">
    <mc:Choice Requires="p14">
      <p:transition spd="slow" p14:dur="2000" advTm="85593"/>
    </mc:Choice>
    <mc:Fallback xmlns="">
      <p:transition spd="slow" advTm="8559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0C415-B414-D1E7-8726-88942E19E9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C4BD45-0E4F-D792-97EA-7E267031C7E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3914EAA-1555-9207-788C-2A23B38B6B26}"/>
                  </a:ext>
                </a:extLst>
              </p:cNvPr>
              <p:cNvSpPr>
                <a:spLocks noGrp="1"/>
              </p:cNvSpPr>
              <p:nvPr>
                <p:ph idx="1"/>
              </p:nvPr>
            </p:nvSpPr>
            <p:spPr>
              <a:xfrm>
                <a:off x="276640" y="896386"/>
                <a:ext cx="11638720" cy="5065228"/>
              </a:xfrm>
            </p:spPr>
            <p:txBody>
              <a:bodyPr>
                <a:normAutofit/>
              </a:bodyPr>
              <a:lstStyle/>
              <a:p>
                <a:pPr marL="0" indent="0">
                  <a:lnSpc>
                    <a:spcPct val="110000"/>
                  </a:lnSpc>
                  <a:buNone/>
                </a:pPr>
                <a:r>
                  <a:rPr lang="en-US" sz="2400" dirty="0">
                    <a:latin typeface="Times New Roman" panose="02020603050405020304" pitchFamily="18" charset="0"/>
                    <a:cs typeface="Times New Roman" panose="02020603050405020304" pitchFamily="18" charset="0"/>
                  </a:rPr>
                  <a:t>Hence,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𝐻</m:t>
                        </m:r>
                      </m:e>
                      <m:sub>
                        <m:r>
                          <a:rPr lang="en-US" sz="2400" i="1">
                            <a:latin typeface="Cambria Math"/>
                          </a:rPr>
                          <m:t>𝑅𝑥</m:t>
                        </m:r>
                      </m:sub>
                    </m:sSub>
                    <m:d>
                      <m:dPr>
                        <m:ctrlPr>
                          <a:rPr lang="en-US" sz="2400" i="1">
                            <a:latin typeface="Cambria Math" panose="02040503050406030204" pitchFamily="18" charset="0"/>
                          </a:rPr>
                        </m:ctrlPr>
                      </m:dPr>
                      <m:e>
                        <m:r>
                          <a:rPr lang="en-US" sz="2400" i="1">
                            <a:latin typeface="Cambria Math"/>
                          </a:rPr>
                          <m:t>𝑇</m:t>
                        </m:r>
                      </m:e>
                    </m:d>
                    <m:r>
                      <a:rPr lang="en-US" sz="2400">
                        <a:latin typeface="Cambria Math"/>
                      </a:rPr>
                      <m:t> </m:t>
                    </m:r>
                  </m:oMath>
                </a14:m>
                <a:r>
                  <a:rPr lang="en-US" sz="2400" dirty="0">
                    <a:latin typeface="Times New Roman" panose="02020603050405020304" pitchFamily="18" charset="0"/>
                    <a:cs typeface="Times New Roman" panose="02020603050405020304" pitchFamily="18" charset="0"/>
                  </a:rPr>
                  <a:t>for variable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𝑃𝑖</m:t>
                        </m:r>
                      </m:sub>
                    </m:sSub>
                  </m:oMath>
                </a14:m>
                <a:r>
                  <a:rPr lang="en-US" sz="2400" dirty="0">
                    <a:latin typeface="Times New Roman" panose="02020603050405020304" pitchFamily="18" charset="0"/>
                    <a:cs typeface="Times New Roman" panose="02020603050405020304" pitchFamily="18" charset="0"/>
                  </a:rPr>
                  <a:t> becomes:</a:t>
                </a:r>
              </a:p>
              <a:p>
                <a:pPr marL="0" indent="0">
                  <a:lnSpc>
                    <a:spcPct val="11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panose="02040503050406030204" pitchFamily="18" charset="0"/>
                          </a:rPr>
                          <m:t>𝑅𝑥</m:t>
                        </m:r>
                      </m:sub>
                    </m:sSub>
                    <m:r>
                      <a:rPr lang="en-US" sz="2400" i="1">
                        <a:latin typeface="Cambria Math" panose="02040503050406030204" pitchFamily="18" charset="0"/>
                      </a:rPr>
                      <m:t>(</m:t>
                    </m:r>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sym typeface="Symbol" panose="05050102010706020507" pitchFamily="18" charset="2"/>
                              </a:rPr>
                              <m:t></m:t>
                            </m:r>
                            <m:r>
                              <a:rPr lang="en-US" sz="2400" i="1">
                                <a:latin typeface="Cambria Math"/>
                              </a:rPr>
                              <m:t>𝐻</m:t>
                            </m:r>
                          </m:e>
                          <m:sup>
                            <m:r>
                              <a:rPr lang="en-US" sz="2400" i="1">
                                <a:latin typeface="Cambria Math"/>
                              </a:rPr>
                              <m:t>0</m:t>
                            </m:r>
                          </m:sup>
                        </m:sSup>
                      </m:e>
                      <m:sub>
                        <m:r>
                          <a:rPr lang="en-US" sz="2400" i="1">
                            <a:latin typeface="Cambria Math" panose="02040503050406030204" pitchFamily="18" charset="0"/>
                          </a:rPr>
                          <m:t>𝑅𝑋</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sub>
                      <m:sup>
                        <m:r>
                          <a:rPr lang="en-US" sz="2400" i="1">
                            <a:latin typeface="Cambria Math"/>
                          </a:rPr>
                          <m:t>𝑇</m:t>
                        </m:r>
                      </m:sup>
                      <m:e>
                        <m:d>
                          <m:dPr>
                            <m:ctrlPr>
                              <a:rPr lang="en-US" sz="2400" i="1">
                                <a:latin typeface="Cambria Math" panose="02040503050406030204" pitchFamily="18" charset="0"/>
                              </a:rPr>
                            </m:ctrlPr>
                          </m:dPr>
                          <m:e>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rPr>
                              <m:t>ɑ</m:t>
                            </m:r>
                            <m:r>
                              <a:rPr lang="en-US" sz="2400" i="1">
                                <a:latin typeface="Cambria Math"/>
                              </a:rPr>
                              <m:t>+</m:t>
                            </m:r>
                            <m:r>
                              <a:rPr lang="en-US" sz="2400" i="1">
                                <a:latin typeface="Cambria Math"/>
                                <a:sym typeface="Symbol" panose="05050102010706020507" pitchFamily="18" charset="2"/>
                              </a:rPr>
                              <m:t></m:t>
                            </m:r>
                            <m:r>
                              <a:rPr lang="en-US" sz="2400" i="1">
                                <a:latin typeface="Cambria Math"/>
                              </a:rPr>
                              <m:t>𝑇</m:t>
                            </m:r>
                            <m:r>
                              <a:rPr lang="en-US" sz="2400" i="1">
                                <a:latin typeface="Cambria Math"/>
                              </a:rPr>
                              <m:t>+</m:t>
                            </m:r>
                            <m:sSup>
                              <m:sSupPr>
                                <m:ctrlPr>
                                  <a:rPr lang="en-US" sz="2400" i="1">
                                    <a:latin typeface="Cambria Math" panose="02040503050406030204" pitchFamily="18" charset="0"/>
                                  </a:rPr>
                                </m:ctrlPr>
                              </m:sSupPr>
                              <m:e>
                                <m:r>
                                  <a:rPr lang="en-US" sz="2400" i="1">
                                    <a:latin typeface="Cambria Math" panose="02040503050406030204" pitchFamily="18" charset="0"/>
                                    <a:sym typeface="Symbol" panose="05050102010706020507" pitchFamily="18" charset="2"/>
                                  </a:rPr>
                                  <m:t></m:t>
                                </m:r>
                                <m:r>
                                  <a:rPr lang="en-US" sz="2400" i="1">
                                    <a:latin typeface="Cambria Math"/>
                                  </a:rPr>
                                  <m:t>𝑇</m:t>
                                </m:r>
                              </m:e>
                              <m:sup>
                                <m:r>
                                  <a:rPr lang="en-US" sz="2400" i="1">
                                    <a:latin typeface="Cambria Math"/>
                                  </a:rPr>
                                  <m:t>2</m:t>
                                </m:r>
                              </m:sup>
                            </m:sSup>
                          </m:e>
                        </m:d>
                      </m:e>
                    </m:nary>
                    <m:r>
                      <a:rPr lang="en-US" sz="2400" i="1">
                        <a:latin typeface="Cambria Math"/>
                      </a:rPr>
                      <m:t>𝑑𝑇</m:t>
                    </m:r>
                  </m:oMath>
                </a14:m>
                <a:r>
                  <a:rPr lang="en-US" sz="2400" dirty="0">
                    <a:latin typeface="Times New Roman" panose="02020603050405020304" pitchFamily="18" charset="0"/>
                    <a:cs typeface="Times New Roman" panose="02020603050405020304" pitchFamily="18" charset="0"/>
                  </a:rPr>
                  <a:t>                   (10.56)</a:t>
                </a:r>
              </a:p>
              <a:p>
                <a:pPr marL="0" indent="0">
                  <a:lnSpc>
                    <a:spcPct val="110000"/>
                  </a:lnSpc>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𝛼</m:t>
                    </m:r>
                    <m:r>
                      <a:rPr lang="en-US"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𝑑</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rPr>
                          <m:t>𝐷</m:t>
                        </m:r>
                        <m:r>
                          <a:rPr lang="en-US" sz="2400" i="1" dirty="0">
                            <a:latin typeface="Cambria Math" panose="02040503050406030204" pitchFamily="18" charset="0"/>
                            <a:cs typeface="Times New Roman" panose="02020603050405020304" pitchFamily="18" charset="0"/>
                          </a:rPr>
                          <m:t>+</m:t>
                        </m:r>
                      </m:sub>
                    </m:sSub>
                  </m:oMath>
                </a14:m>
                <a:r>
                  <a:rPr lang="en-US" sz="2400" dirty="0">
                    <a:ea typeface="Cambria Math" panose="020405030504060302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𝑐</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𝐶</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𝑏</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𝐵</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400" dirty="0">
                    <a:latin typeface="Times New Roman" panose="02020603050405020304" pitchFamily="18" charset="0"/>
                    <a:cs typeface="Times New Roman" panose="02020603050405020304" pitchFamily="18" charset="0"/>
                  </a:rPr>
                  <a:t>                                                                     </a:t>
                </a:r>
              </a:p>
              <a:p>
                <a:pPr marL="0" indent="0">
                  <a:lnSpc>
                    <a:spcPct val="11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𝛽</m:t>
                    </m:r>
                    <m:r>
                      <a:rPr lang="en-US"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𝑑</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rPr>
                          <m:t>𝐷</m:t>
                        </m:r>
                        <m:r>
                          <a:rPr lang="en-US" sz="2400" i="1" dirty="0">
                            <a:latin typeface="Cambria Math" panose="02040503050406030204" pitchFamily="18" charset="0"/>
                            <a:cs typeface="Times New Roman" panose="02020603050405020304" pitchFamily="18" charset="0"/>
                          </a:rPr>
                          <m:t>+</m:t>
                        </m:r>
                      </m:sub>
                    </m:sSub>
                  </m:oMath>
                </a14:m>
                <a:r>
                  <a:rPr lang="en-US" sz="2400" dirty="0">
                    <a:ea typeface="Cambria Math" panose="020405030504060302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𝑐</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𝐶</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𝑏</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𝐵</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400" dirty="0">
                    <a:latin typeface="Times New Roman" panose="02020603050405020304" pitchFamily="18" charset="0"/>
                    <a:cs typeface="Times New Roman" panose="02020603050405020304" pitchFamily="18" charset="0"/>
                  </a:rPr>
                  <a:t>                                                                    </a:t>
                </a:r>
              </a:p>
              <a:p>
                <a:pPr marL="0" indent="0">
                  <a:lnSpc>
                    <a:spcPct val="11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𝛾</m:t>
                    </m:r>
                    <m:r>
                      <a:rPr lang="en-US" sz="24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𝑑</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rPr>
                          <m:t>𝐷</m:t>
                        </m:r>
                        <m:r>
                          <a:rPr lang="en-US" sz="2400" i="1" dirty="0">
                            <a:latin typeface="Cambria Math" panose="02040503050406030204" pitchFamily="18" charset="0"/>
                            <a:cs typeface="Times New Roman" panose="02020603050405020304" pitchFamily="18" charset="0"/>
                          </a:rPr>
                          <m:t>+</m:t>
                        </m:r>
                      </m:sub>
                    </m:sSub>
                  </m:oMath>
                </a14:m>
                <a:r>
                  <a:rPr lang="en-US" sz="2400" dirty="0">
                    <a:ea typeface="Cambria Math" panose="020405030504060302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𝑐</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𝐶</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𝑏</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𝐵</m:t>
                        </m:r>
                      </m:sub>
                    </m:sSub>
                  </m:oMath>
                </a14:m>
                <a:r>
                  <a:rPr lang="en-US" sz="2400" dirty="0">
                    <a:latin typeface="Times New Roman" panose="02020603050405020304" pitchFamily="18" charset="0"/>
                    <a:cs typeface="Times New Roman" panose="02020603050405020304" pitchFamily="18" charset="0"/>
                  </a:rPr>
                  <a:t>-</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2400" i="1" dirty="0">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400" dirty="0">
                    <a:latin typeface="Times New Roman" panose="02020603050405020304" pitchFamily="18" charset="0"/>
                    <a:cs typeface="Times New Roman" panose="02020603050405020304" pitchFamily="18" charset="0"/>
                  </a:rPr>
                  <a:t>                                                                      </a:t>
                </a:r>
              </a:p>
              <a:p>
                <a:pPr marL="0" indent="0">
                  <a:lnSpc>
                    <a:spcPct val="110000"/>
                  </a:lnSpc>
                  <a:buNone/>
                </a:pPr>
                <a:r>
                  <a:rPr lang="en-US" sz="2400" dirty="0">
                    <a:latin typeface="Times New Roman" panose="02020603050405020304" pitchFamily="18" charset="0"/>
                    <a:cs typeface="Times New Roman" panose="02020603050405020304" pitchFamily="18" charset="0"/>
                  </a:rPr>
                  <a:t>The constants a, b, c &amp; d are stoichiometric coefficients of species A, B, C&amp; D, respectively.</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3914EAA-1555-9207-788C-2A23B38B6B26}"/>
                  </a:ext>
                </a:extLst>
              </p:cNvPr>
              <p:cNvSpPr>
                <a:spLocks noGrp="1" noRot="1" noChangeAspect="1" noMove="1" noResize="1" noEditPoints="1" noAdjustHandles="1" noChangeArrowheads="1" noChangeShapeType="1" noTextEdit="1"/>
              </p:cNvSpPr>
              <p:nvPr>
                <p:ph idx="1"/>
              </p:nvPr>
            </p:nvSpPr>
            <p:spPr>
              <a:xfrm>
                <a:off x="276640" y="896386"/>
                <a:ext cx="11638720" cy="5065228"/>
              </a:xfrm>
              <a:blipFill>
                <a:blip r:embed="rId4"/>
                <a:stretch>
                  <a:fillRect l="-785" t="-72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D0E4077-0163-5C88-513F-0825D3927DB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A28BE6A-369E-0355-C569-0E68CD41E07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E806535-2FC4-BC46-FE47-C47E0568F39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3825503"/>
      </p:ext>
    </p:extLst>
  </p:cSld>
  <p:clrMapOvr>
    <a:masterClrMapping/>
  </p:clrMapOvr>
  <mc:AlternateContent xmlns:mc="http://schemas.openxmlformats.org/markup-compatibility/2006" xmlns:p14="http://schemas.microsoft.com/office/powerpoint/2010/main">
    <mc:Choice Requires="p14">
      <p:transition spd="slow" p14:dur="2000" advTm="113148"/>
    </mc:Choice>
    <mc:Fallback xmlns="">
      <p:transition spd="slow" advTm="11314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5C18F-B7E1-C1CE-C482-3CE0F3E2CD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A3CE80-A563-3EC9-5A84-A4F391AA06C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8F1B79C-F797-72D0-630D-50DD7D6D020C}"/>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For small temperature range between T</a:t>
                </a:r>
                <a:r>
                  <a:rPr lang="en-US" sz="2400" b="1" baseline="-25000" dirty="0">
                    <a:solidFill>
                      <a:srgbClr val="0070C0"/>
                    </a:solidFill>
                    <a:latin typeface="Times New Roman" panose="02020603050405020304" pitchFamily="18" charset="0"/>
                    <a:cs typeface="Times New Roman" panose="02020603050405020304" pitchFamily="18" charset="0"/>
                  </a:rPr>
                  <a:t>o</a:t>
                </a:r>
                <a:r>
                  <a:rPr lang="en-US" sz="2400" b="1" dirty="0">
                    <a:solidFill>
                      <a:srgbClr val="0070C0"/>
                    </a:solidFill>
                    <a:latin typeface="Times New Roman" panose="02020603050405020304" pitchFamily="18" charset="0"/>
                    <a:cs typeface="Times New Roman" panose="02020603050405020304" pitchFamily="18" charset="0"/>
                  </a:rPr>
                  <a:t> &amp; T, </a:t>
                </a:r>
                <a:r>
                  <a:rPr lang="en-US" sz="2400" dirty="0">
                    <a:latin typeface="Times New Roman" panose="02020603050405020304" pitchFamily="18" charset="0"/>
                    <a:cs typeface="Times New Roman" panose="02020603050405020304" pitchFamily="18" charset="0"/>
                  </a:rPr>
                  <a:t>the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constant, and the difference between the input and output streams enthalpy can be written as: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r>
                          <a:rPr lang="en-US" sz="2400" i="1">
                            <a:latin typeface="Cambria Math" panose="02040503050406030204" pitchFamily="18" charset="0"/>
                          </a:rPr>
                          <m:t>𝑜</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r>
                      <a:rPr lang="en-US" sz="2400" i="1">
                        <a:latin typeface="Cambria Math"/>
                      </a:rPr>
                      <m:t>=</m:t>
                    </m:r>
                    <m:r>
                      <a:rPr lang="en-US" sz="2400" i="1">
                        <a:latin typeface="Cambria Math" panose="02040503050406030204" pitchFamily="18" charset="0"/>
                      </a:rPr>
                      <m:t>−</m:t>
                    </m:r>
                    <m:nary>
                      <m:naryPr>
                        <m:limLoc m:val="undOvr"/>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0</m:t>
                            </m:r>
                          </m:sub>
                        </m:sSub>
                      </m:sub>
                      <m:sup>
                        <m:r>
                          <a:rPr lang="en-US" sz="2400" i="1">
                            <a:latin typeface="Cambria Math"/>
                          </a:rPr>
                          <m:t>𝑇</m:t>
                        </m:r>
                      </m:sup>
                      <m:e>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r>
                          <a:rPr lang="en-US" sz="2400" i="1">
                            <a:latin typeface="Cambria Math"/>
                          </a:rPr>
                          <m:t>𝑑𝑇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sSub>
                              <m:sSubPr>
                                <m:ctrlPr>
                                  <a:rPr lang="en-US" sz="2400" i="1">
                                    <a:latin typeface="Cambria Math" panose="02040503050406030204" pitchFamily="18" charset="0"/>
                                  </a:rPr>
                                </m:ctrlPr>
                              </m:sSubPr>
                              <m:e>
                                <m:r>
                                  <a:rPr lang="en-US" sz="2400" i="1">
                                    <a:latin typeface="Cambria Math"/>
                                  </a:rPr>
                                  <m:t>𝑃</m:t>
                                </m:r>
                              </m:e>
                              <m:sub>
                                <m:r>
                                  <a:rPr lang="en-US" sz="2400" i="1">
                                    <a:latin typeface="Cambria Math"/>
                                  </a:rPr>
                                  <m:t>𝑖</m:t>
                                </m:r>
                              </m:sub>
                            </m:sSub>
                          </m:sub>
                        </m:sSub>
                        <m:r>
                          <a:rPr lang="en-US" sz="2400" i="1">
                            <a:latin typeface="Cambria Math"/>
                          </a:rPr>
                          <m:t>(</m:t>
                        </m:r>
                        <m:r>
                          <a:rPr lang="en-US" sz="2400" i="1">
                            <a:latin typeface="Cambria Math"/>
                          </a:rPr>
                          <m:t>𝑇</m:t>
                        </m:r>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0</m:t>
                            </m:r>
                          </m:sub>
                        </m:sSub>
                        <m:r>
                          <a:rPr lang="en-US" sz="2400" i="1">
                            <a:latin typeface="Cambria Math"/>
                          </a:rPr>
                          <m:t>)</m:t>
                        </m:r>
                      </m:e>
                    </m:nary>
                  </m:oMath>
                </a14:m>
                <a:r>
                  <a:rPr lang="en-US" sz="2400" dirty="0">
                    <a:latin typeface="Times New Roman" panose="02020603050405020304" pitchFamily="18" charset="0"/>
                    <a:cs typeface="Times New Roman" panose="02020603050405020304" pitchFamily="18" charset="0"/>
                  </a:rPr>
                  <a:t>                                              (10.57)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 (10.57) into equation (10.41), you can get: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b="1" i="1" smtClean="0">
                            <a:solidFill>
                              <a:srgbClr val="0070C0"/>
                            </a:solidFill>
                            <a:latin typeface="Cambria Math" panose="02040503050406030204" pitchFamily="18" charset="0"/>
                          </a:rPr>
                        </m:ctrlPr>
                      </m:accPr>
                      <m:e>
                        <m:r>
                          <a:rPr lang="en-US" sz="2400" b="1" i="1">
                            <a:solidFill>
                              <a:srgbClr val="0070C0"/>
                            </a:solidFill>
                            <a:latin typeface="Cambria Math"/>
                          </a:rPr>
                          <m:t>𝑸</m:t>
                        </m:r>
                      </m:e>
                    </m:acc>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acc>
                          <m:accPr>
                            <m:chr m:val="̇"/>
                            <m:ctrlPr>
                              <a:rPr lang="en-US" sz="2400" b="1" i="1">
                                <a:solidFill>
                                  <a:srgbClr val="0070C0"/>
                                </a:solidFill>
                                <a:latin typeface="Cambria Math" panose="02040503050406030204" pitchFamily="18" charset="0"/>
                              </a:rPr>
                            </m:ctrlPr>
                          </m:accPr>
                          <m:e>
                            <m:r>
                              <a:rPr lang="en-US" sz="2400" b="1" i="1">
                                <a:solidFill>
                                  <a:srgbClr val="0070C0"/>
                                </a:solidFill>
                                <a:latin typeface="Cambria Math"/>
                              </a:rPr>
                              <m:t>𝑾</m:t>
                            </m:r>
                          </m:e>
                        </m:acc>
                      </m:e>
                      <m:sub>
                        <m:r>
                          <a:rPr lang="en-US" sz="2400" b="1" i="1">
                            <a:solidFill>
                              <a:srgbClr val="0070C0"/>
                            </a:solidFill>
                            <a:latin typeface="Cambria Math"/>
                          </a:rPr>
                          <m:t>𝑺</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𝑭</m:t>
                        </m:r>
                      </m:e>
                      <m:sub>
                        <m:r>
                          <a:rPr lang="en-US" sz="2400" b="1" i="1">
                            <a:solidFill>
                              <a:srgbClr val="0070C0"/>
                            </a:solidFill>
                            <a:latin typeface="Cambria Math"/>
                          </a:rPr>
                          <m:t>𝑨</m:t>
                        </m:r>
                        <m:r>
                          <a:rPr lang="en-US" sz="2400" b="1" i="1">
                            <a:solidFill>
                              <a:srgbClr val="0070C0"/>
                            </a:solidFill>
                            <a:latin typeface="Cambria Math"/>
                          </a:rPr>
                          <m:t>𝟎</m:t>
                        </m:r>
                      </m:sub>
                    </m:sSub>
                    <m:nary>
                      <m:naryPr>
                        <m:chr m:val="∑"/>
                        <m:ctrlPr>
                          <a:rPr lang="en-US" sz="2400" b="1" i="1">
                            <a:solidFill>
                              <a:srgbClr val="0070C0"/>
                            </a:solidFill>
                            <a:latin typeface="Cambria Math" panose="02040503050406030204" pitchFamily="18" charset="0"/>
                          </a:rPr>
                        </m:ctrlPr>
                      </m:naryPr>
                      <m:sub>
                        <m:r>
                          <m:rPr>
                            <m:brk m:alnAt="23"/>
                          </m:rPr>
                          <a:rPr lang="en-US" sz="2400" b="1" i="1">
                            <a:solidFill>
                              <a:srgbClr val="0070C0"/>
                            </a:solidFill>
                            <a:latin typeface="Cambria Math"/>
                          </a:rPr>
                          <m:t>𝒊</m:t>
                        </m:r>
                        <m:r>
                          <a:rPr lang="en-US" sz="2400" b="1" i="1">
                            <a:solidFill>
                              <a:srgbClr val="0070C0"/>
                            </a:solidFill>
                            <a:latin typeface="Cambria Math"/>
                          </a:rPr>
                          <m:t>=</m:t>
                        </m:r>
                        <m:r>
                          <a:rPr lang="en-US" sz="2400" b="1" i="1">
                            <a:solidFill>
                              <a:srgbClr val="0070C0"/>
                            </a:solidFill>
                            <a:latin typeface="Cambria Math"/>
                          </a:rPr>
                          <m:t>𝟏</m:t>
                        </m:r>
                      </m:sub>
                      <m:sup>
                        <m:r>
                          <a:rPr lang="en-US" sz="2400" b="1" i="1">
                            <a:solidFill>
                              <a:srgbClr val="0070C0"/>
                            </a:solidFill>
                            <a:latin typeface="Cambria Math"/>
                          </a:rPr>
                          <m:t>𝒏</m:t>
                        </m:r>
                      </m:sup>
                      <m:e>
                        <m:sSub>
                          <m:sSubPr>
                            <m:ctrlPr>
                              <a:rPr lang="en-US" sz="2400" b="1" i="1">
                                <a:solidFill>
                                  <a:srgbClr val="0070C0"/>
                                </a:solidFill>
                                <a:latin typeface="Cambria Math" panose="02040503050406030204" pitchFamily="18" charset="0"/>
                              </a:rPr>
                            </m:ctrlPr>
                          </m:sSubPr>
                          <m:e>
                            <m:r>
                              <a:rPr lang="el-GR" sz="2400" b="1" i="1">
                                <a:solidFill>
                                  <a:srgbClr val="0070C0"/>
                                </a:solidFill>
                                <a:latin typeface="Cambria Math"/>
                                <a:ea typeface="Cambria Math"/>
                              </a:rPr>
                              <m:t>𝜱</m:t>
                            </m:r>
                          </m:e>
                          <m:sub>
                            <m:r>
                              <a:rPr lang="en-US" sz="2400" b="1" i="1">
                                <a:solidFill>
                                  <a:srgbClr val="0070C0"/>
                                </a:solidFill>
                                <a:latin typeface="Cambria Math"/>
                              </a:rPr>
                              <m:t>𝒊</m:t>
                            </m:r>
                          </m:sub>
                        </m:sSub>
                      </m:e>
                    </m:nary>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𝑪</m:t>
                        </m:r>
                      </m:e>
                      <m: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𝑷</m:t>
                            </m:r>
                          </m:e>
                          <m:sub>
                            <m:r>
                              <a:rPr lang="en-US" sz="2400" b="1" i="1">
                                <a:solidFill>
                                  <a:srgbClr val="0070C0"/>
                                </a:solidFill>
                                <a:latin typeface="Cambria Math"/>
                              </a:rPr>
                              <m:t>𝒊</m:t>
                            </m:r>
                          </m:sub>
                        </m:sSub>
                      </m:sub>
                    </m:sSub>
                    <m:r>
                      <a:rPr lang="en-US" sz="2400" b="1" i="1">
                        <a:solidFill>
                          <a:srgbClr val="0070C0"/>
                        </a:solidFill>
                        <a:latin typeface="Cambria Math"/>
                      </a:rPr>
                      <m:t>(</m:t>
                    </m:r>
                    <m:r>
                      <a:rPr lang="en-US" sz="2400" b="1" i="1">
                        <a:solidFill>
                          <a:srgbClr val="0070C0"/>
                        </a:solidFill>
                        <a:latin typeface="Cambria Math"/>
                      </a:rPr>
                      <m:t>𝑻</m:t>
                    </m:r>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𝑻</m:t>
                        </m:r>
                      </m:e>
                      <m:sub>
                        <m:r>
                          <a:rPr lang="en-US" sz="2400" b="1" i="1">
                            <a:solidFill>
                              <a:srgbClr val="0070C0"/>
                            </a:solidFill>
                            <a:latin typeface="Cambria Math"/>
                          </a:rPr>
                          <m:t>𝟎</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ea typeface="Cambria Math"/>
                          </a:rPr>
                          <m:t>∆</m:t>
                        </m:r>
                        <m:r>
                          <a:rPr lang="en-US" sz="2400" b="1" i="1">
                            <a:solidFill>
                              <a:srgbClr val="0070C0"/>
                            </a:solidFill>
                            <a:latin typeface="Cambria Math"/>
                            <a:ea typeface="Cambria Math"/>
                          </a:rPr>
                          <m:t>𝑯</m:t>
                        </m:r>
                      </m:e>
                      <m:sub>
                        <m:r>
                          <a:rPr lang="en-US" sz="2400" b="1" i="1">
                            <a:solidFill>
                              <a:srgbClr val="0070C0"/>
                            </a:solidFill>
                            <a:latin typeface="Cambria Math" panose="02040503050406030204" pitchFamily="18" charset="0"/>
                            <a:ea typeface="Cambria Math"/>
                          </a:rPr>
                          <m:t>𝑹</m:t>
                        </m:r>
                        <m:r>
                          <a:rPr lang="en-US" sz="2400" b="1" i="1">
                            <a:solidFill>
                              <a:srgbClr val="0070C0"/>
                            </a:solidFill>
                            <a:latin typeface="Cambria Math"/>
                          </a:rPr>
                          <m:t>𝒙</m:t>
                        </m:r>
                      </m:sub>
                    </m:sSub>
                    <m:r>
                      <a:rPr lang="en-US" sz="2400" b="1" i="1">
                        <a:solidFill>
                          <a:srgbClr val="0070C0"/>
                        </a:solidFill>
                        <a:latin typeface="Cambria Math" panose="02040503050406030204" pitchFamily="18" charset="0"/>
                        <a:sym typeface="Symbol" panose="05050102010706020507" pitchFamily="18" charset="2"/>
                      </a:rPr>
                      <m:t></m:t>
                    </m:r>
                    <m:r>
                      <a:rPr lang="en-US" sz="2400" b="1" i="1">
                        <a:solidFill>
                          <a:srgbClr val="0070C0"/>
                        </a:solidFill>
                        <a:latin typeface="Cambria Math"/>
                      </a:rPr>
                      <m:t>=</m:t>
                    </m:r>
                    <m:r>
                      <a:rPr lang="en-US" sz="2400" b="1" i="1">
                        <a:solidFill>
                          <a:srgbClr val="0070C0"/>
                        </a:solidFill>
                        <a:latin typeface="Cambria Math"/>
                      </a:rPr>
                      <m:t>𝟎</m:t>
                    </m:r>
                  </m:oMath>
                </a14:m>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(10.58)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is the energy balance equation for an open system with chemical reaction at constant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8F1B79C-F797-72D0-630D-50DD7D6D020C}"/>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76DE180-0B32-1664-C930-C699AF3D964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5D3317F-C2A1-34B7-314A-4B42BC6FB96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01404C2-844D-A904-D9CB-E6C831C5B61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67542877"/>
      </p:ext>
    </p:extLst>
  </p:cSld>
  <p:clrMapOvr>
    <a:masterClrMapping/>
  </p:clrMapOvr>
  <mc:AlternateContent xmlns:mc="http://schemas.openxmlformats.org/markup-compatibility/2006" xmlns:p14="http://schemas.microsoft.com/office/powerpoint/2010/main">
    <mc:Choice Requires="p14">
      <p:transition spd="slow" p14:dur="2000" advTm="83230"/>
    </mc:Choice>
    <mc:Fallback xmlns="">
      <p:transition spd="slow" advTm="832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32158-2978-3B74-B134-C5A244DF9F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B317B8-0F0B-AA1F-7A8E-68DCEC021B9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EA09E5F-AB24-F818-384A-2BBCE722161C}"/>
                  </a:ext>
                </a:extLst>
              </p:cNvPr>
              <p:cNvSpPr>
                <a:spLocks noGrp="1"/>
              </p:cNvSpPr>
              <p:nvPr>
                <p:ph idx="1"/>
              </p:nvPr>
            </p:nvSpPr>
            <p:spPr>
              <a:xfrm>
                <a:off x="278297" y="858491"/>
                <a:ext cx="11638720" cy="506522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𝑄</m:t>
                        </m:r>
                      </m:e>
                    </m:acc>
                  </m:oMath>
                </a14:m>
                <a:r>
                  <a:rPr lang="en-US" sz="2400" dirty="0">
                    <a:latin typeface="Times New Roman" panose="02020603050405020304" pitchFamily="18" charset="0"/>
                    <a:cs typeface="Times New Roman" panose="02020603050405020304" pitchFamily="18" charset="0"/>
                  </a:rPr>
                  <a:t> is rate of heat addition, </a:t>
                </a:r>
                <a14:m>
                  <m:oMath xmlns:m="http://schemas.openxmlformats.org/officeDocument/2006/math">
                    <m:sSub>
                      <m:sSubPr>
                        <m:ctrlPr>
                          <a:rPr lang="en-US" sz="2400" i="1">
                            <a:solidFill>
                              <a:schemeClr val="tx2"/>
                            </a:solidFill>
                            <a:latin typeface="Cambria Math" panose="02040503050406030204" pitchFamily="18" charset="0"/>
                          </a:rPr>
                        </m:ctrlPr>
                      </m:sSubPr>
                      <m:e>
                        <m:acc>
                          <m:accPr>
                            <m:chr m:val="̇"/>
                            <m:ctrlPr>
                              <a:rPr lang="en-US" sz="2400" i="1">
                                <a:solidFill>
                                  <a:schemeClr val="tx2"/>
                                </a:solidFill>
                                <a:latin typeface="Cambria Math" panose="02040503050406030204" pitchFamily="18" charset="0"/>
                              </a:rPr>
                            </m:ctrlPr>
                          </m:accPr>
                          <m:e>
                            <m:r>
                              <a:rPr lang="en-US" sz="2400" i="1">
                                <a:solidFill>
                                  <a:schemeClr val="tx2"/>
                                </a:solidFill>
                                <a:latin typeface="Cambria Math"/>
                              </a:rPr>
                              <m:t>𝑊</m:t>
                            </m:r>
                          </m:e>
                        </m:acc>
                      </m:e>
                      <m:sub>
                        <m:r>
                          <a:rPr lang="en-US" sz="2400" i="1">
                            <a:solidFill>
                              <a:schemeClr val="tx2"/>
                            </a:solidFill>
                            <a:latin typeface="Cambria Math"/>
                          </a:rPr>
                          <m:t>𝑆</m:t>
                        </m:r>
                      </m:sub>
                    </m:sSub>
                  </m:oMath>
                </a14:m>
                <a:r>
                  <a:rPr lang="en-US" sz="2400" dirty="0">
                    <a:latin typeface="Times New Roman" panose="02020603050405020304" pitchFamily="18" charset="0"/>
                    <a:cs typeface="Times New Roman" panose="02020603050405020304" pitchFamily="18" charset="0"/>
                  </a:rPr>
                  <a:t> is rate of work done by the system,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input stream mole rate of species A, </a:t>
                </a:r>
                <a14:m>
                  <m:oMath xmlns:m="http://schemas.openxmlformats.org/officeDocument/2006/math">
                    <m:sSub>
                      <m:sSubPr>
                        <m:ctrlPr>
                          <a:rPr lang="en-US" sz="2400" i="1">
                            <a:latin typeface="Cambria Math" panose="02040503050406030204" pitchFamily="18" charset="0"/>
                          </a:rPr>
                        </m:ctrlPr>
                      </m:sSubPr>
                      <m:e>
                        <m:r>
                          <a:rPr lang="el-GR" sz="2400" i="1">
                            <a:latin typeface="Cambria Math"/>
                            <a:ea typeface="Cambria Math"/>
                          </a:rPr>
                          <m:t>𝛷</m:t>
                        </m:r>
                      </m:e>
                      <m:sub>
                        <m:r>
                          <a:rPr lang="en-US" sz="2400" i="1">
                            <a:latin typeface="Cambria Math"/>
                          </a:rPr>
                          <m:t>𝑖</m:t>
                        </m:r>
                      </m:sub>
                    </m:sSub>
                  </m:oMath>
                </a14:m>
                <a:r>
                  <a:rPr lang="en-US" sz="2400" dirty="0">
                    <a:latin typeface="Times New Roman" panose="02020603050405020304" pitchFamily="18" charset="0"/>
                    <a:cs typeface="Times New Roman" panose="02020603050405020304" pitchFamily="18" charset="0"/>
                  </a:rPr>
                  <a:t> is mole ratio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to species A in the input stream, C</a:t>
                </a:r>
                <a:r>
                  <a:rPr lang="en-US" sz="2400" baseline="-25000" dirty="0">
                    <a:latin typeface="Times New Roman" panose="02020603050405020304" pitchFamily="18" charset="0"/>
                    <a:cs typeface="Times New Roman" panose="02020603050405020304" pitchFamily="18" charset="0"/>
                  </a:rPr>
                  <a:t>pi</a:t>
                </a:r>
                <a:r>
                  <a:rPr lang="en-US" sz="2400" dirty="0">
                    <a:latin typeface="Times New Roman" panose="02020603050405020304" pitchFamily="18" charset="0"/>
                    <a:cs typeface="Times New Roman" panose="02020603050405020304" pitchFamily="18" charset="0"/>
                  </a:rPr>
                  <a:t>  is the specific heat capacity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temperature of  the input stream, T is temperature of output stream,</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ea typeface="Cambria Math"/>
                          </a:rPr>
                          <m:t>∆</m:t>
                        </m:r>
                        <m:r>
                          <a:rPr lang="en-US" sz="2400" i="1">
                            <a:latin typeface="Cambria Math"/>
                            <a:ea typeface="Cambria Math"/>
                          </a:rPr>
                          <m:t>𝐻</m:t>
                        </m:r>
                      </m:e>
                      <m:sub>
                        <m:r>
                          <a:rPr lang="en-US" sz="2400" i="1">
                            <a:latin typeface="Cambria Math"/>
                            <a:ea typeface="Cambria Math"/>
                          </a:rPr>
                          <m:t>𝑅</m:t>
                        </m:r>
                        <m:r>
                          <a:rPr lang="en-US" sz="2400" i="1">
                            <a:latin typeface="Cambria Math"/>
                          </a:rPr>
                          <m:t>𝑥</m:t>
                        </m:r>
                      </m:sub>
                    </m:sSub>
                    <m:r>
                      <a:rPr lang="en-US" sz="2400" i="1">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heat of reaction, and  is the extent of reaction.</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EA09E5F-AB24-F818-384A-2BBCE722161C}"/>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6FC3854-AFC4-DBDD-6C78-242A1B35AE3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CBB451E-F470-8614-1276-8629D1F8797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7054BBC-680C-4EC8-D0E3-2E6556FDB53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9925716"/>
      </p:ext>
    </p:extLst>
  </p:cSld>
  <p:clrMapOvr>
    <a:masterClrMapping/>
  </p:clrMapOvr>
  <mc:AlternateContent xmlns:mc="http://schemas.openxmlformats.org/markup-compatibility/2006" xmlns:p14="http://schemas.microsoft.com/office/powerpoint/2010/main">
    <mc:Choice Requires="p14">
      <p:transition spd="slow" p14:dur="2000" advTm="46318"/>
    </mc:Choice>
    <mc:Fallback xmlns="">
      <p:transition spd="slow" advTm="4631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3BEC7-CB74-17EC-5082-14C1340266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E3FF6D-49C1-0EA6-5025-BAB6F9087B7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01952CF-3506-9888-FF1E-47D8692A6073}"/>
                  </a:ext>
                </a:extLst>
              </p:cNvPr>
              <p:cNvSpPr>
                <a:spLocks noGrp="1"/>
              </p:cNvSpPr>
              <p:nvPr>
                <p:ph idx="1"/>
              </p:nvPr>
            </p:nvSpPr>
            <p:spPr>
              <a:xfrm>
                <a:off x="278297" y="858491"/>
                <a:ext cx="11638720" cy="5065228"/>
              </a:xfrm>
            </p:spPr>
            <p:txBody>
              <a:bodyPr>
                <a:normAutofit/>
              </a:bodyPr>
              <a:lstStyle/>
              <a:p>
                <a:pPr marL="0" indent="0">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 The enthalpy of reacting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at  small temperature range (constant specific heat capacity) is given by:</a:t>
                </a:r>
                <a:br>
                  <a:rPr lang="en-US" sz="2400" dirty="0">
                    <a:solidFill>
                      <a:schemeClr val="tx1"/>
                    </a:solidFill>
                    <a:latin typeface="Times New Roman" panose="02020603050405020304" pitchFamily="18" charset="0"/>
                    <a:cs typeface="Times New Roman" panose="02020603050405020304" pitchFamily="18" charset="0"/>
                  </a:rPr>
                </a:br>
                <a:r>
                  <a:rPr lang="en-US" sz="2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𝑖</m:t>
                        </m:r>
                      </m:sub>
                    </m:sSub>
                    <m:d>
                      <m:dPr>
                        <m:ctrlPr>
                          <a:rPr lang="en-US" sz="2400" i="1">
                            <a:solidFill>
                              <a:schemeClr val="tx1"/>
                            </a:solidFill>
                            <a:latin typeface="Cambria Math" panose="02040503050406030204" pitchFamily="18" charset="0"/>
                            <a:cs typeface="Times New Roman" panose="02020603050405020304" pitchFamily="18" charset="0"/>
                          </a:rPr>
                        </m:ctrlPr>
                      </m:dPr>
                      <m:e>
                        <m:r>
                          <a:rPr lang="en-US" sz="2400" b="0" i="1">
                            <a:solidFill>
                              <a:schemeClr val="tx1"/>
                            </a:solidFill>
                            <a:latin typeface="Cambria Math" panose="02040503050406030204" pitchFamily="18" charset="0"/>
                            <a:cs typeface="Times New Roman" panose="02020603050405020304" pitchFamily="18" charset="0"/>
                          </a:rPr>
                          <m:t>𝑇</m:t>
                        </m:r>
                      </m:e>
                    </m:d>
                    <m:r>
                      <a:rPr lang="en-US" sz="2400" b="0">
                        <a:solidFill>
                          <a:schemeClr val="tx1"/>
                        </a:solidFill>
                        <a:latin typeface="Cambria Math" panose="02040503050406030204" pitchFamily="18" charset="0"/>
                        <a:cs typeface="Times New Roman" panose="02020603050405020304" pitchFamily="18" charset="0"/>
                      </a:rPr>
                      <m:t>=</m:t>
                    </m:r>
                    <m:sSup>
                      <m:sSupPr>
                        <m:ctrlPr>
                          <a:rPr lang="en-US" sz="2400" i="1">
                            <a:solidFill>
                              <a:schemeClr val="tx1"/>
                            </a:solidFill>
                            <a:latin typeface="Cambria Math" panose="02040503050406030204" pitchFamily="18" charset="0"/>
                            <a:cs typeface="Times New Roman" panose="02020603050405020304" pitchFamily="18" charset="0"/>
                          </a:rPr>
                        </m:ctrlPr>
                      </m:sSup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𝑖</m:t>
                            </m:r>
                          </m:sub>
                        </m:sSub>
                      </m:e>
                      <m:sup>
                        <m:r>
                          <a:rPr lang="en-US" sz="2400" b="0" i="1">
                            <a:solidFill>
                              <a:schemeClr val="tx1"/>
                            </a:solidFill>
                            <a:latin typeface="Cambria Math" panose="02040503050406030204" pitchFamily="18" charset="0"/>
                            <a:cs typeface="Times New Roman" panose="02020603050405020304" pitchFamily="18" charset="0"/>
                          </a:rPr>
                          <m:t>𝑜</m:t>
                        </m:r>
                      </m:sup>
                    </m:sSup>
                    <m:d>
                      <m:dPr>
                        <m:ctrlPr>
                          <a:rPr lang="en-US" sz="2400" i="1">
                            <a:solidFill>
                              <a:schemeClr val="tx1"/>
                            </a:solidFill>
                            <a:latin typeface="Cambria Math" panose="02040503050406030204" pitchFamily="18" charset="0"/>
                            <a:cs typeface="Times New Roman" panose="02020603050405020304" pitchFamily="18" charset="0"/>
                          </a:rPr>
                        </m:ctrlPr>
                      </m:d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e>
                    </m:d>
                    <m:r>
                      <a:rPr lang="en-US" sz="2400" b="0">
                        <a:solidFill>
                          <a:schemeClr val="tx1"/>
                        </a:solidFill>
                        <a:latin typeface="Cambria Math" panose="02040503050406030204" pitchFamily="18" charset="0"/>
                        <a:cs typeface="Times New Roman" panose="02020603050405020304" pitchFamily="18" charset="0"/>
                      </a:rPr>
                      <m:t>+</m:t>
                    </m:r>
                    <m:nary>
                      <m:naryPr>
                        <m:limLoc m:val="undOvr"/>
                        <m:ctrlPr>
                          <a:rPr lang="en-US" sz="2400" i="1">
                            <a:solidFill>
                              <a:schemeClr val="tx1"/>
                            </a:solidFill>
                            <a:latin typeface="Cambria Math" panose="02040503050406030204" pitchFamily="18" charset="0"/>
                            <a:cs typeface="Times New Roman" panose="02020603050405020304" pitchFamily="18" charset="0"/>
                          </a:rPr>
                        </m:ctrlPr>
                      </m:naryPr>
                      <m:sub>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sub>
                      <m:sup>
                        <m:r>
                          <a:rPr lang="en-US" sz="2400" b="0" i="1">
                            <a:solidFill>
                              <a:schemeClr val="tx1"/>
                            </a:solidFill>
                            <a:latin typeface="Cambria Math" panose="02040503050406030204" pitchFamily="18" charset="0"/>
                            <a:cs typeface="Times New Roman" panose="02020603050405020304" pitchFamily="18" charset="0"/>
                          </a:rPr>
                          <m:t>𝑇</m:t>
                        </m:r>
                      </m:sup>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𝐶</m:t>
                            </m:r>
                          </m:e>
                          <m:sub>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𝑃</m:t>
                                </m:r>
                              </m:e>
                              <m:sub>
                                <m:r>
                                  <a:rPr lang="en-US" sz="2400" b="0" i="1">
                                    <a:solidFill>
                                      <a:schemeClr val="tx1"/>
                                    </a:solidFill>
                                    <a:latin typeface="Cambria Math" panose="02040503050406030204" pitchFamily="18" charset="0"/>
                                    <a:cs typeface="Times New Roman" panose="02020603050405020304" pitchFamily="18" charset="0"/>
                                  </a:rPr>
                                  <m:t>𝑖</m:t>
                                </m:r>
                              </m:sub>
                            </m:sSub>
                          </m:sub>
                        </m:sSub>
                        <m:r>
                          <a:rPr lang="en-US" sz="2400" b="0" i="1">
                            <a:solidFill>
                              <a:schemeClr val="tx1"/>
                            </a:solidFill>
                            <a:latin typeface="Cambria Math" panose="02040503050406030204" pitchFamily="18" charset="0"/>
                            <a:cs typeface="Times New Roman" panose="02020603050405020304" pitchFamily="18" charset="0"/>
                          </a:rPr>
                          <m:t>𝑑𝑇</m:t>
                        </m:r>
                      </m:e>
                    </m:nary>
                    <m:r>
                      <a:rPr lang="en-US" sz="2400" b="0">
                        <a:solidFill>
                          <a:schemeClr val="tx1"/>
                        </a:solidFill>
                        <a:latin typeface="Cambria Math" panose="02040503050406030204" pitchFamily="18" charset="0"/>
                        <a:cs typeface="Times New Roman" panose="02020603050405020304" pitchFamily="18" charset="0"/>
                      </a:rPr>
                      <m:t>=</m:t>
                    </m:r>
                    <m:sSup>
                      <m:sSupPr>
                        <m:ctrlPr>
                          <a:rPr lang="en-US" sz="2400" i="1">
                            <a:solidFill>
                              <a:schemeClr val="tx1"/>
                            </a:solidFill>
                            <a:latin typeface="Cambria Math" panose="02040503050406030204" pitchFamily="18" charset="0"/>
                            <a:cs typeface="Times New Roman" panose="02020603050405020304" pitchFamily="18" charset="0"/>
                          </a:rPr>
                        </m:ctrlPr>
                      </m:sSup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𝑖</m:t>
                            </m:r>
                          </m:sub>
                        </m:sSub>
                      </m:e>
                      <m:sup>
                        <m:r>
                          <a:rPr lang="en-US" sz="2400" b="0" i="1">
                            <a:solidFill>
                              <a:schemeClr val="tx1"/>
                            </a:solidFill>
                            <a:latin typeface="Cambria Math" panose="02040503050406030204" pitchFamily="18" charset="0"/>
                            <a:cs typeface="Times New Roman" panose="02020603050405020304" pitchFamily="18" charset="0"/>
                          </a:rPr>
                          <m:t>𝑜</m:t>
                        </m:r>
                      </m:sup>
                    </m:sSup>
                    <m:r>
                      <a:rPr lang="en-US" sz="2400" b="0">
                        <a:solidFill>
                          <a:schemeClr val="tx1"/>
                        </a:solidFill>
                        <a:latin typeface="Cambria Math" panose="02040503050406030204" pitchFamily="18" charset="0"/>
                        <a:cs typeface="Times New Roman" panose="02020603050405020304" pitchFamily="18" charset="0"/>
                      </a:rPr>
                      <m:t> </m:t>
                    </m:r>
                    <m:d>
                      <m:dPr>
                        <m:ctrlPr>
                          <a:rPr lang="en-US" sz="2400" i="1">
                            <a:solidFill>
                              <a:schemeClr val="tx1"/>
                            </a:solidFill>
                            <a:latin typeface="Cambria Math" panose="02040503050406030204" pitchFamily="18" charset="0"/>
                            <a:cs typeface="Times New Roman" panose="02020603050405020304" pitchFamily="18" charset="0"/>
                          </a:rPr>
                        </m:ctrlPr>
                      </m:d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e>
                    </m:d>
                    <m:r>
                      <a:rPr lang="en-US" sz="2400" b="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𝐶</m:t>
                        </m:r>
                      </m:e>
                      <m:sub>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𝑃</m:t>
                            </m:r>
                          </m:e>
                          <m:sub>
                            <m:r>
                              <a:rPr lang="en-US" sz="2400" b="0" i="1">
                                <a:solidFill>
                                  <a:schemeClr val="tx1"/>
                                </a:solidFill>
                                <a:latin typeface="Cambria Math" panose="02040503050406030204" pitchFamily="18" charset="0"/>
                                <a:cs typeface="Times New Roman" panose="02020603050405020304" pitchFamily="18" charset="0"/>
                              </a:rPr>
                              <m:t>𝑖</m:t>
                            </m:r>
                          </m:sub>
                        </m:sSub>
                      </m:sub>
                    </m:sSub>
                    <m:r>
                      <a:rPr lang="en-US" sz="2400" b="0">
                        <a:solidFill>
                          <a:schemeClr val="tx1"/>
                        </a:solidFill>
                        <a:latin typeface="Cambria Math" panose="02040503050406030204" pitchFamily="18" charset="0"/>
                        <a:cs typeface="Times New Roman" panose="02020603050405020304" pitchFamily="18" charset="0"/>
                      </a:rPr>
                      <m:t>(</m:t>
                    </m:r>
                    <m:r>
                      <a:rPr lang="en-US" sz="2400" b="0" i="1">
                        <a:solidFill>
                          <a:schemeClr val="tx1"/>
                        </a:solidFill>
                        <a:latin typeface="Cambria Math" panose="02040503050406030204" pitchFamily="18" charset="0"/>
                        <a:cs typeface="Times New Roman" panose="02020603050405020304" pitchFamily="18" charset="0"/>
                      </a:rPr>
                      <m:t>𝑇</m:t>
                    </m:r>
                    <m:r>
                      <a:rPr lang="en-US" sz="2400" b="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r>
                      <a:rPr lang="en-US" sz="2400" b="0">
                        <a:solidFill>
                          <a:schemeClr val="tx1"/>
                        </a:solidFill>
                        <a:latin typeface="Cambria Math" panose="02040503050406030204" pitchFamily="18" charset="0"/>
                        <a:cs typeface="Times New Roman" panose="02020603050405020304" pitchFamily="18" charset="0"/>
                      </a:rPr>
                      <m:t>)</m:t>
                    </m:r>
                  </m:oMath>
                </a14:m>
                <a:r>
                  <a:rPr lang="en-US" sz="2400" dirty="0">
                    <a:solidFill>
                      <a:schemeClr val="tx1"/>
                    </a:solidFill>
                    <a:latin typeface="Times New Roman" panose="02020603050405020304" pitchFamily="18" charset="0"/>
                    <a:cs typeface="Times New Roman" panose="02020603050405020304" pitchFamily="18" charset="0"/>
                  </a:rPr>
                  <a:t>                  (10.59)</a:t>
                </a:r>
              </a:p>
              <a:p>
                <a:pPr marL="0" indent="0">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For species A: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𝐴</m:t>
                        </m:r>
                      </m:sub>
                    </m:sSub>
                    <m:d>
                      <m:dPr>
                        <m:ctrlPr>
                          <a:rPr lang="en-US" sz="2400" i="1">
                            <a:solidFill>
                              <a:schemeClr val="tx1"/>
                            </a:solidFill>
                            <a:latin typeface="Cambria Math" panose="02040503050406030204" pitchFamily="18" charset="0"/>
                            <a:cs typeface="Times New Roman" panose="02020603050405020304" pitchFamily="18" charset="0"/>
                          </a:rPr>
                        </m:ctrlPr>
                      </m:dPr>
                      <m:e>
                        <m:r>
                          <a:rPr lang="en-US" sz="2400" b="0" i="1">
                            <a:solidFill>
                              <a:schemeClr val="tx1"/>
                            </a:solidFill>
                            <a:latin typeface="Cambria Math" panose="02040503050406030204" pitchFamily="18" charset="0"/>
                            <a:cs typeface="Times New Roman" panose="02020603050405020304" pitchFamily="18" charset="0"/>
                          </a:rPr>
                          <m:t>𝑇</m:t>
                        </m:r>
                      </m:e>
                    </m:d>
                    <m:r>
                      <a:rPr lang="en-US" sz="2400" b="0">
                        <a:solidFill>
                          <a:schemeClr val="tx1"/>
                        </a:solidFill>
                        <a:latin typeface="Cambria Math" panose="02040503050406030204" pitchFamily="18" charset="0"/>
                        <a:cs typeface="Times New Roman" panose="02020603050405020304" pitchFamily="18" charset="0"/>
                      </a:rPr>
                      <m:t>=</m:t>
                    </m:r>
                    <m:sSup>
                      <m:sSupPr>
                        <m:ctrlPr>
                          <a:rPr lang="en-US" sz="2400" i="1">
                            <a:solidFill>
                              <a:schemeClr val="tx1"/>
                            </a:solidFill>
                            <a:latin typeface="Cambria Math" panose="02040503050406030204" pitchFamily="18" charset="0"/>
                            <a:cs typeface="Times New Roman" panose="02020603050405020304" pitchFamily="18" charset="0"/>
                          </a:rPr>
                        </m:ctrlPr>
                      </m:sSup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𝐴</m:t>
                            </m:r>
                          </m:sub>
                        </m:sSub>
                      </m:e>
                      <m:sup>
                        <m:r>
                          <a:rPr lang="en-US" sz="2400" b="0" i="1">
                            <a:solidFill>
                              <a:schemeClr val="tx1"/>
                            </a:solidFill>
                            <a:latin typeface="Cambria Math" panose="02040503050406030204" pitchFamily="18" charset="0"/>
                            <a:cs typeface="Times New Roman" panose="02020603050405020304" pitchFamily="18" charset="0"/>
                          </a:rPr>
                          <m:t>𝑜</m:t>
                        </m:r>
                      </m:sup>
                    </m:sSup>
                    <m:d>
                      <m:dPr>
                        <m:ctrlPr>
                          <a:rPr lang="en-US" sz="2400" i="1">
                            <a:solidFill>
                              <a:schemeClr val="tx1"/>
                            </a:solidFill>
                            <a:latin typeface="Cambria Math" panose="02040503050406030204" pitchFamily="18" charset="0"/>
                            <a:cs typeface="Times New Roman" panose="02020603050405020304" pitchFamily="18" charset="0"/>
                          </a:rPr>
                        </m:ctrlPr>
                      </m:d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e>
                    </m:d>
                    <m:r>
                      <a:rPr lang="en-US" sz="2400" b="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𝐶</m:t>
                        </m:r>
                      </m:e>
                      <m:sub>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𝑃</m:t>
                            </m:r>
                          </m:e>
                          <m:sub>
                            <m:r>
                              <a:rPr lang="en-US" sz="2400" b="0" i="1">
                                <a:solidFill>
                                  <a:schemeClr val="tx1"/>
                                </a:solidFill>
                                <a:latin typeface="Cambria Math" panose="02040503050406030204" pitchFamily="18" charset="0"/>
                                <a:cs typeface="Times New Roman" panose="02020603050405020304" pitchFamily="18" charset="0"/>
                              </a:rPr>
                              <m:t>𝐴</m:t>
                            </m:r>
                          </m:sub>
                        </m:sSub>
                      </m:sub>
                    </m:sSub>
                    <m:r>
                      <a:rPr lang="en-US" sz="2400" b="0">
                        <a:solidFill>
                          <a:schemeClr val="tx1"/>
                        </a:solidFill>
                        <a:latin typeface="Cambria Math" panose="02040503050406030204" pitchFamily="18" charset="0"/>
                        <a:cs typeface="Times New Roman" panose="02020603050405020304" pitchFamily="18" charset="0"/>
                      </a:rPr>
                      <m:t>(</m:t>
                    </m:r>
                    <m:r>
                      <a:rPr lang="en-US" sz="2400" b="0" i="1">
                        <a:solidFill>
                          <a:schemeClr val="tx1"/>
                        </a:solidFill>
                        <a:latin typeface="Cambria Math" panose="02040503050406030204" pitchFamily="18" charset="0"/>
                        <a:cs typeface="Times New Roman" panose="02020603050405020304" pitchFamily="18" charset="0"/>
                      </a:rPr>
                      <m:t>𝑇</m:t>
                    </m:r>
                    <m:r>
                      <a:rPr lang="en-US" sz="2400" b="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r>
                      <a:rPr lang="en-US" sz="2400" b="0">
                        <a:solidFill>
                          <a:schemeClr val="tx1"/>
                        </a:solidFill>
                        <a:latin typeface="Cambria Math" panose="02040503050406030204" pitchFamily="18" charset="0"/>
                        <a:cs typeface="Times New Roman" panose="02020603050405020304" pitchFamily="18" charset="0"/>
                      </a:rPr>
                      <m:t>)</m:t>
                    </m:r>
                  </m:oMath>
                </a14:m>
                <a:r>
                  <a:rPr lang="en-US" sz="2400" dirty="0">
                    <a:solidFill>
                      <a:schemeClr val="tx1"/>
                    </a:solidFill>
                    <a:latin typeface="Times New Roman" panose="02020603050405020304" pitchFamily="18" charset="0"/>
                    <a:cs typeface="Times New Roman" panose="02020603050405020304" pitchFamily="18" charset="0"/>
                  </a:rPr>
                  <a:t>                                (10.60)</a:t>
                </a:r>
              </a:p>
              <a:p>
                <a:pPr marL="0" indent="0">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For species B: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𝐵</m:t>
                        </m:r>
                      </m:sub>
                    </m:sSub>
                    <m:d>
                      <m:dPr>
                        <m:ctrlPr>
                          <a:rPr lang="en-US" sz="2400" i="1">
                            <a:solidFill>
                              <a:schemeClr val="tx1"/>
                            </a:solidFill>
                            <a:latin typeface="Cambria Math" panose="02040503050406030204" pitchFamily="18" charset="0"/>
                            <a:cs typeface="Times New Roman" panose="02020603050405020304" pitchFamily="18" charset="0"/>
                          </a:rPr>
                        </m:ctrlPr>
                      </m:dPr>
                      <m:e>
                        <m:r>
                          <a:rPr lang="en-US" sz="2400" b="0" i="1">
                            <a:solidFill>
                              <a:schemeClr val="tx1"/>
                            </a:solidFill>
                            <a:latin typeface="Cambria Math" panose="02040503050406030204" pitchFamily="18" charset="0"/>
                            <a:cs typeface="Times New Roman" panose="02020603050405020304" pitchFamily="18" charset="0"/>
                          </a:rPr>
                          <m:t>𝑇</m:t>
                        </m:r>
                      </m:e>
                    </m:d>
                    <m:r>
                      <a:rPr lang="en-US" sz="2400" b="0">
                        <a:solidFill>
                          <a:schemeClr val="tx1"/>
                        </a:solidFill>
                        <a:latin typeface="Cambria Math" panose="02040503050406030204" pitchFamily="18" charset="0"/>
                        <a:cs typeface="Times New Roman" panose="02020603050405020304" pitchFamily="18" charset="0"/>
                      </a:rPr>
                      <m:t>=</m:t>
                    </m:r>
                    <m:sSup>
                      <m:sSupPr>
                        <m:ctrlPr>
                          <a:rPr lang="en-US" sz="2400" i="1">
                            <a:solidFill>
                              <a:schemeClr val="tx1"/>
                            </a:solidFill>
                            <a:latin typeface="Cambria Math" panose="02040503050406030204" pitchFamily="18" charset="0"/>
                            <a:cs typeface="Times New Roman" panose="02020603050405020304" pitchFamily="18" charset="0"/>
                          </a:rPr>
                        </m:ctrlPr>
                      </m:sSup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𝐻</m:t>
                            </m:r>
                          </m:e>
                          <m:sub>
                            <m:r>
                              <a:rPr lang="en-US" sz="2400" b="0" i="1">
                                <a:solidFill>
                                  <a:schemeClr val="tx1"/>
                                </a:solidFill>
                                <a:latin typeface="Cambria Math" panose="02040503050406030204" pitchFamily="18" charset="0"/>
                                <a:cs typeface="Times New Roman" panose="02020603050405020304" pitchFamily="18" charset="0"/>
                              </a:rPr>
                              <m:t>𝐵</m:t>
                            </m:r>
                          </m:sub>
                        </m:sSub>
                      </m:e>
                      <m:sup>
                        <m:r>
                          <a:rPr lang="en-US" sz="2400" b="0" i="1">
                            <a:solidFill>
                              <a:schemeClr val="tx1"/>
                            </a:solidFill>
                            <a:latin typeface="Cambria Math" panose="02040503050406030204" pitchFamily="18" charset="0"/>
                            <a:cs typeface="Times New Roman" panose="02020603050405020304" pitchFamily="18" charset="0"/>
                          </a:rPr>
                          <m:t>𝑜</m:t>
                        </m:r>
                      </m:sup>
                    </m:sSup>
                    <m:d>
                      <m:dPr>
                        <m:ctrlPr>
                          <a:rPr lang="en-US" sz="2400" i="1">
                            <a:solidFill>
                              <a:schemeClr val="tx1"/>
                            </a:solidFill>
                            <a:latin typeface="Cambria Math" panose="02040503050406030204" pitchFamily="18" charset="0"/>
                            <a:cs typeface="Times New Roman" panose="02020603050405020304" pitchFamily="18" charset="0"/>
                          </a:rPr>
                        </m:ctrlPr>
                      </m:dPr>
                      <m:e>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e>
                    </m:d>
                    <m:r>
                      <a:rPr lang="en-US" sz="2400" b="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𝐶</m:t>
                        </m:r>
                      </m:e>
                      <m:sub>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𝑃</m:t>
                            </m:r>
                          </m:e>
                          <m:sub>
                            <m:r>
                              <a:rPr lang="en-US" sz="2400" b="0" i="1">
                                <a:solidFill>
                                  <a:schemeClr val="tx1"/>
                                </a:solidFill>
                                <a:latin typeface="Cambria Math" panose="02040503050406030204" pitchFamily="18" charset="0"/>
                                <a:cs typeface="Times New Roman" panose="02020603050405020304" pitchFamily="18" charset="0"/>
                              </a:rPr>
                              <m:t>𝐵</m:t>
                            </m:r>
                          </m:sub>
                        </m:sSub>
                      </m:sub>
                    </m:sSub>
                    <m:d>
                      <m:dPr>
                        <m:ctrlPr>
                          <a:rPr lang="en-US" sz="2400" i="1">
                            <a:solidFill>
                              <a:schemeClr val="tx1"/>
                            </a:solidFill>
                            <a:latin typeface="Cambria Math" panose="02040503050406030204" pitchFamily="18" charset="0"/>
                            <a:cs typeface="Times New Roman" panose="02020603050405020304" pitchFamily="18" charset="0"/>
                          </a:rPr>
                        </m:ctrlPr>
                      </m:dPr>
                      <m:e>
                        <m:r>
                          <a:rPr lang="en-US" sz="2400" b="0" i="1">
                            <a:solidFill>
                              <a:schemeClr val="tx1"/>
                            </a:solidFill>
                            <a:latin typeface="Cambria Math" panose="02040503050406030204" pitchFamily="18" charset="0"/>
                            <a:cs typeface="Times New Roman" panose="02020603050405020304" pitchFamily="18" charset="0"/>
                          </a:rPr>
                          <m:t>𝑇</m:t>
                        </m:r>
                        <m:r>
                          <a:rPr lang="en-US" sz="2400" b="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𝑇</m:t>
                            </m:r>
                          </m:e>
                          <m:sub>
                            <m:r>
                              <a:rPr lang="en-US" sz="2400" b="0" i="1">
                                <a:solidFill>
                                  <a:schemeClr val="tx1"/>
                                </a:solidFill>
                                <a:latin typeface="Cambria Math" panose="02040503050406030204" pitchFamily="18" charset="0"/>
                                <a:cs typeface="Times New Roman" panose="02020603050405020304" pitchFamily="18" charset="0"/>
                              </a:rPr>
                              <m:t>𝑅</m:t>
                            </m:r>
                          </m:sub>
                        </m:sSub>
                      </m:e>
                    </m:d>
                  </m:oMath>
                </a14:m>
                <a:r>
                  <a:rPr lang="en-US" sz="2400" dirty="0">
                    <a:solidFill>
                      <a:schemeClr val="tx1"/>
                    </a:solidFill>
                    <a:latin typeface="Times New Roman" panose="02020603050405020304" pitchFamily="18" charset="0"/>
                    <a:cs typeface="Times New Roman" panose="02020603050405020304" pitchFamily="18" charset="0"/>
                  </a:rPr>
                  <a:t>                                (10.61)</a:t>
                </a:r>
              </a:p>
              <a:p>
                <a:pPr marL="0" indent="0">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For species C: </a:t>
                </a: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smtClean="0">
                            <a:solidFill>
                              <a:schemeClr val="tx1"/>
                            </a:solidFill>
                            <a:latin typeface="Cambria Math" panose="02040503050406030204" pitchFamily="18" charset="0"/>
                          </a:rPr>
                          <m:t>𝐶</m:t>
                        </m:r>
                      </m:sub>
                    </m:sSub>
                    <m:d>
                      <m:dPr>
                        <m:ctrlPr>
                          <a:rPr lang="en-US" sz="2400" i="1">
                            <a:solidFill>
                              <a:schemeClr val="tx1"/>
                            </a:solidFill>
                            <a:latin typeface="Cambria Math" panose="02040503050406030204" pitchFamily="18" charset="0"/>
                          </a:rPr>
                        </m:ctrlPr>
                      </m:dPr>
                      <m:e>
                        <m:r>
                          <a:rPr lang="en-US" sz="2400" b="0" i="1">
                            <a:solidFill>
                              <a:schemeClr val="tx1"/>
                            </a:solidFill>
                            <a:latin typeface="Cambria Math"/>
                          </a:rPr>
                          <m:t>𝑇</m:t>
                        </m:r>
                      </m:e>
                    </m:d>
                    <m:r>
                      <a:rPr lang="en-US" sz="2400" b="0" i="1">
                        <a:solidFill>
                          <a:schemeClr val="tx1"/>
                        </a:solidFill>
                        <a:latin typeface="Cambria Math"/>
                      </a:rPr>
                      <m:t>=</m:t>
                    </m:r>
                    <m:sSup>
                      <m:sSupPr>
                        <m:ctrlPr>
                          <a:rPr lang="en-US" sz="2400" i="1">
                            <a:solidFill>
                              <a:schemeClr val="tx1"/>
                            </a:solidFill>
                            <a:latin typeface="Cambria Math" panose="02040503050406030204" pitchFamily="18" charset="0"/>
                          </a:rPr>
                        </m:ctrlPr>
                      </m:sSup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smtClean="0">
                                <a:solidFill>
                                  <a:schemeClr val="tx1"/>
                                </a:solidFill>
                                <a:latin typeface="Cambria Math" panose="02040503050406030204" pitchFamily="18" charset="0"/>
                              </a:rPr>
                              <m:t>𝐶</m:t>
                            </m:r>
                          </m:sub>
                        </m:sSub>
                      </m:e>
                      <m:sup>
                        <m:r>
                          <a:rPr lang="en-US" sz="2400" b="0" i="1">
                            <a:solidFill>
                              <a:schemeClr val="tx1"/>
                            </a:solidFill>
                            <a:latin typeface="Cambria Math"/>
                          </a:rPr>
                          <m:t>𝑜</m:t>
                        </m:r>
                      </m:sup>
                    </m:sSup>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𝑇</m:t>
                            </m:r>
                          </m:e>
                          <m:sub>
                            <m:r>
                              <a:rPr lang="en-US" sz="2400" b="0" i="1">
                                <a:solidFill>
                                  <a:schemeClr val="tx1"/>
                                </a:solidFill>
                                <a:latin typeface="Cambria Math"/>
                              </a:rPr>
                              <m:t>𝑅</m:t>
                            </m:r>
                          </m:sub>
                        </m:sSub>
                      </m:e>
                    </m:d>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𝐶</m:t>
                        </m:r>
                      </m:e>
                      <m:sub>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𝑃</m:t>
                            </m:r>
                          </m:e>
                          <m:sub>
                            <m:r>
                              <a:rPr lang="en-US" sz="2400" b="0" i="1" smtClean="0">
                                <a:solidFill>
                                  <a:schemeClr val="tx1"/>
                                </a:solidFill>
                                <a:latin typeface="Cambria Math" panose="02040503050406030204" pitchFamily="18" charset="0"/>
                              </a:rPr>
                              <m:t>𝐶</m:t>
                            </m:r>
                          </m:sub>
                        </m:sSub>
                      </m:sub>
                    </m:sSub>
                    <m:d>
                      <m:dPr>
                        <m:ctrlPr>
                          <a:rPr lang="en-US" sz="2400" i="1">
                            <a:solidFill>
                              <a:schemeClr val="tx1"/>
                            </a:solidFill>
                            <a:latin typeface="Cambria Math" panose="02040503050406030204" pitchFamily="18" charset="0"/>
                          </a:rPr>
                        </m:ctrlPr>
                      </m:dPr>
                      <m:e>
                        <m:r>
                          <a:rPr lang="en-US" sz="2400" b="0" i="1">
                            <a:solidFill>
                              <a:schemeClr val="tx1"/>
                            </a:solidFill>
                            <a:latin typeface="Cambria Math"/>
                          </a:rPr>
                          <m:t>𝑇</m:t>
                        </m:r>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𝑇</m:t>
                            </m:r>
                          </m:e>
                          <m:sub>
                            <m:r>
                              <a:rPr lang="en-US" sz="2400" b="0" i="1">
                                <a:solidFill>
                                  <a:schemeClr val="tx1"/>
                                </a:solidFill>
                                <a:latin typeface="Cambria Math"/>
                              </a:rPr>
                              <m:t>𝑅</m:t>
                            </m:r>
                          </m:sub>
                        </m:sSub>
                      </m:e>
                    </m:d>
                  </m:oMath>
                </a14:m>
                <a:r>
                  <a:rPr lang="en-US" sz="2400" dirty="0">
                    <a:solidFill>
                      <a:schemeClr val="tx1"/>
                    </a:solidFill>
                    <a:latin typeface="Times New Roman" panose="02020603050405020304" pitchFamily="18" charset="0"/>
                    <a:cs typeface="Times New Roman" panose="02020603050405020304" pitchFamily="18" charset="0"/>
                  </a:rPr>
                  <a:t>                                (10.62)</a:t>
                </a:r>
                <a:endParaRPr lang="en-US" sz="2400" dirty="0">
                  <a:solidFill>
                    <a:schemeClr val="tx1"/>
                  </a:solidFill>
                  <a:latin typeface="Times New Roman" panose="02020603050405020304" pitchFamily="18" charset="0"/>
                </a:endParaRPr>
              </a:p>
              <a:p>
                <a:pPr marL="0" indent="0">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For species D: </a:t>
                </a: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smtClean="0">
                            <a:solidFill>
                              <a:schemeClr val="tx1"/>
                            </a:solidFill>
                            <a:latin typeface="Cambria Math" panose="02040503050406030204" pitchFamily="18" charset="0"/>
                          </a:rPr>
                          <m:t>𝐷</m:t>
                        </m:r>
                      </m:sub>
                    </m:sSub>
                    <m:d>
                      <m:dPr>
                        <m:ctrlPr>
                          <a:rPr lang="en-US" sz="2400" i="1">
                            <a:solidFill>
                              <a:schemeClr val="tx1"/>
                            </a:solidFill>
                            <a:latin typeface="Cambria Math" panose="02040503050406030204" pitchFamily="18" charset="0"/>
                          </a:rPr>
                        </m:ctrlPr>
                      </m:dPr>
                      <m:e>
                        <m:r>
                          <a:rPr lang="en-US" sz="2400" b="0" i="1">
                            <a:solidFill>
                              <a:schemeClr val="tx1"/>
                            </a:solidFill>
                            <a:latin typeface="Cambria Math"/>
                          </a:rPr>
                          <m:t>𝑇</m:t>
                        </m:r>
                      </m:e>
                    </m:d>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sSup>
                          <m:sSupPr>
                            <m:ctrlPr>
                              <a:rPr lang="en-US" sz="2400" i="1">
                                <a:solidFill>
                                  <a:schemeClr val="tx1"/>
                                </a:solidFill>
                                <a:latin typeface="Cambria Math" panose="02040503050406030204" pitchFamily="18" charset="0"/>
                              </a:rPr>
                            </m:ctrlPr>
                          </m:sSup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𝐻</m:t>
                                </m:r>
                              </m:e>
                              <m:sub>
                                <m:r>
                                  <a:rPr lang="en-US" sz="2400" b="0" i="1" smtClean="0">
                                    <a:solidFill>
                                      <a:schemeClr val="tx1"/>
                                    </a:solidFill>
                                    <a:latin typeface="Cambria Math" panose="02040503050406030204" pitchFamily="18" charset="0"/>
                                  </a:rPr>
                                  <m:t>𝐷</m:t>
                                </m:r>
                              </m:sub>
                            </m:sSub>
                          </m:e>
                          <m:sup>
                            <m:r>
                              <a:rPr lang="en-US" sz="2400" b="0" i="1">
                                <a:solidFill>
                                  <a:schemeClr val="tx1"/>
                                </a:solidFill>
                                <a:latin typeface="Cambria Math"/>
                              </a:rPr>
                              <m:t>𝑜</m:t>
                            </m:r>
                          </m:sup>
                        </m:sSup>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𝑇</m:t>
                                </m:r>
                              </m:e>
                              <m:sub>
                                <m:r>
                                  <a:rPr lang="en-US" sz="2400" b="0" i="1">
                                    <a:solidFill>
                                      <a:schemeClr val="tx1"/>
                                    </a:solidFill>
                                    <a:latin typeface="Cambria Math"/>
                                  </a:rPr>
                                  <m:t>𝑅</m:t>
                                </m:r>
                              </m:sub>
                            </m:sSub>
                          </m:e>
                        </m:d>
                        <m:r>
                          <a:rPr lang="en-US" sz="2400" b="0" i="1">
                            <a:solidFill>
                              <a:schemeClr val="tx1"/>
                            </a:solidFill>
                            <a:latin typeface="Cambria Math"/>
                          </a:rPr>
                          <m:t>+</m:t>
                        </m:r>
                        <m:r>
                          <a:rPr lang="en-US" sz="2400" b="0" i="1">
                            <a:solidFill>
                              <a:schemeClr val="tx1"/>
                            </a:solidFill>
                            <a:latin typeface="Cambria Math"/>
                          </a:rPr>
                          <m:t>𝐶</m:t>
                        </m:r>
                      </m:e>
                      <m:sub>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𝑃</m:t>
                            </m:r>
                          </m:e>
                          <m:sub>
                            <m:r>
                              <a:rPr lang="en-US" sz="2400" b="0" i="1" smtClean="0">
                                <a:solidFill>
                                  <a:schemeClr val="tx1"/>
                                </a:solidFill>
                                <a:latin typeface="Cambria Math" panose="02040503050406030204" pitchFamily="18" charset="0"/>
                              </a:rPr>
                              <m:t>𝐷</m:t>
                            </m:r>
                          </m:sub>
                        </m:sSub>
                      </m:sub>
                    </m:sSub>
                    <m:d>
                      <m:dPr>
                        <m:ctrlPr>
                          <a:rPr lang="en-US" sz="2400" i="1">
                            <a:solidFill>
                              <a:schemeClr val="tx1"/>
                            </a:solidFill>
                            <a:latin typeface="Cambria Math" panose="02040503050406030204" pitchFamily="18" charset="0"/>
                          </a:rPr>
                        </m:ctrlPr>
                      </m:dPr>
                      <m:e>
                        <m:r>
                          <a:rPr lang="en-US" sz="2400" b="0" i="1">
                            <a:solidFill>
                              <a:schemeClr val="tx1"/>
                            </a:solidFill>
                            <a:latin typeface="Cambria Math"/>
                          </a:rPr>
                          <m:t>𝑇</m:t>
                        </m:r>
                        <m:r>
                          <a:rPr lang="en-US" sz="2400" b="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b="0" i="1">
                                <a:solidFill>
                                  <a:schemeClr val="tx1"/>
                                </a:solidFill>
                                <a:latin typeface="Cambria Math"/>
                              </a:rPr>
                              <m:t>𝑇</m:t>
                            </m:r>
                          </m:e>
                          <m:sub>
                            <m:r>
                              <a:rPr lang="en-US" sz="2400" b="0" i="1">
                                <a:solidFill>
                                  <a:schemeClr val="tx1"/>
                                </a:solidFill>
                                <a:latin typeface="Cambria Math"/>
                              </a:rPr>
                              <m:t>𝑅</m:t>
                            </m:r>
                          </m:sub>
                        </m:sSub>
                      </m:e>
                    </m:d>
                  </m:oMath>
                </a14:m>
                <a:r>
                  <a:rPr lang="en-US" sz="2400" dirty="0">
                    <a:solidFill>
                      <a:schemeClr val="tx1"/>
                    </a:solidFill>
                    <a:latin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(10.63)</a:t>
                </a:r>
                <a:endParaRPr lang="en-US" sz="2400" dirty="0">
                  <a:solidFill>
                    <a:schemeClr val="tx1"/>
                  </a:solidFill>
                  <a:latin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01952CF-3506-9888-FF1E-47D8692A6073}"/>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90E66B4-A8FC-F1F2-0CC0-044107C8A81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CBE7D8A-0414-4DCF-F7BD-63B028A037F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1717114-0A0F-38FD-0C8A-6E52E824B1D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59906653"/>
      </p:ext>
    </p:extLst>
  </p:cSld>
  <p:clrMapOvr>
    <a:masterClrMapping/>
  </p:clrMapOvr>
  <mc:AlternateContent xmlns:mc="http://schemas.openxmlformats.org/markup-compatibility/2006" xmlns:p14="http://schemas.microsoft.com/office/powerpoint/2010/main">
    <mc:Choice Requires="p14">
      <p:transition spd="slow" p14:dur="2000" advTm="94923"/>
    </mc:Choice>
    <mc:Fallback xmlns="">
      <p:transition spd="slow" advTm="9492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8A7A9-4B05-2F83-6193-6647787192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AF0A0D-A246-71AD-7E5A-EB75007EC24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10.2</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AC9B74F-256B-8EEF-99E2-FC189F297178}"/>
                  </a:ext>
                </a:extLst>
              </p:cNvPr>
              <p:cNvSpPr>
                <a:spLocks noGrp="1"/>
              </p:cNvSpPr>
              <p:nvPr>
                <p:ph idx="1"/>
              </p:nvPr>
            </p:nvSpPr>
            <p:spPr>
              <a:xfrm>
                <a:off x="278297" y="858491"/>
                <a:ext cx="11638720" cy="5065228"/>
              </a:xfrm>
            </p:spPr>
            <p:txBody>
              <a:bodyPr>
                <a:normAutofit fontScale="32500" lnSpcReduction="20000"/>
              </a:bodyPr>
              <a:lstStyle/>
              <a:p>
                <a:pPr marL="0" indent="0" algn="just">
                  <a:lnSpc>
                    <a:spcPct val="170000"/>
                  </a:lnSpc>
                  <a:buNone/>
                </a:pPr>
                <a:r>
                  <a:rPr lang="en-US" sz="3400" dirty="0">
                    <a:latin typeface="Times New Roman" panose="02020603050405020304" pitchFamily="18" charset="0"/>
                    <a:cs typeface="Times New Roman" panose="02020603050405020304" pitchFamily="18" charset="0"/>
                  </a:rPr>
                  <a:t> </a:t>
                </a:r>
                <a:r>
                  <a:rPr lang="en-US" sz="7400" b="1" dirty="0">
                    <a:latin typeface="Times New Roman" panose="02020603050405020304" pitchFamily="18" charset="0"/>
                    <a:cs typeface="Times New Roman" panose="02020603050405020304" pitchFamily="18" charset="0"/>
                  </a:rPr>
                  <a:t>1. </a:t>
                </a:r>
                <a:r>
                  <a:rPr lang="en-US" sz="7400" dirty="0">
                    <a:solidFill>
                      <a:srgbClr val="7030A0"/>
                    </a:solidFill>
                    <a:latin typeface="Times New Roman" panose="02020603050405020304" pitchFamily="18" charset="0"/>
                    <a:cs typeface="Times New Roman" panose="02020603050405020304" pitchFamily="18" charset="0"/>
                  </a:rPr>
                  <a:t>The standard heat of reaction for the oxidation of ammonia is given below:</a:t>
                </a:r>
              </a:p>
              <a:p>
                <a:pPr marL="0" indent="0" algn="just">
                  <a:lnSpc>
                    <a:spcPct val="170000"/>
                  </a:lnSpc>
                  <a:buNone/>
                </a:pPr>
                <a14:m>
                  <m:oMath xmlns:m="http://schemas.openxmlformats.org/officeDocument/2006/math">
                    <m:sSub>
                      <m:sSubPr>
                        <m:ctrlPr>
                          <a:rPr lang="en-US" sz="7400" i="1" smtClean="0">
                            <a:solidFill>
                              <a:srgbClr val="7030A0"/>
                            </a:solidFill>
                            <a:latin typeface="Cambria Math" panose="02040503050406030204" pitchFamily="18" charset="0"/>
                            <a:cs typeface="Times New Roman" panose="02020603050405020304" pitchFamily="18" charset="0"/>
                          </a:rPr>
                        </m:ctrlPr>
                      </m:sSubPr>
                      <m:e>
                        <m:r>
                          <a:rPr lang="en-US" sz="7400" b="0" i="1" smtClean="0">
                            <a:solidFill>
                              <a:srgbClr val="7030A0"/>
                            </a:solidFill>
                            <a:latin typeface="Cambria Math" panose="02040503050406030204" pitchFamily="18" charset="0"/>
                            <a:cs typeface="Times New Roman" panose="02020603050405020304" pitchFamily="18" charset="0"/>
                          </a:rPr>
                          <m:t>4</m:t>
                        </m:r>
                        <m:r>
                          <a:rPr lang="en-US" sz="7400" b="0" i="1" smtClean="0">
                            <a:solidFill>
                              <a:srgbClr val="7030A0"/>
                            </a:solidFill>
                            <a:latin typeface="Cambria Math" panose="02040503050406030204" pitchFamily="18" charset="0"/>
                            <a:cs typeface="Times New Roman" panose="02020603050405020304" pitchFamily="18" charset="0"/>
                          </a:rPr>
                          <m:t>𝑁𝐻</m:t>
                        </m:r>
                      </m:e>
                      <m:sub>
                        <m:r>
                          <a:rPr lang="en-US" sz="7400" b="0" i="1" smtClean="0">
                            <a:solidFill>
                              <a:srgbClr val="7030A0"/>
                            </a:solidFill>
                            <a:latin typeface="Cambria Math" panose="02040503050406030204" pitchFamily="18" charset="0"/>
                            <a:cs typeface="Times New Roman" panose="02020603050405020304" pitchFamily="18" charset="0"/>
                          </a:rPr>
                          <m:t>3</m:t>
                        </m:r>
                      </m:sub>
                    </m:sSub>
                    <m:d>
                      <m:dPr>
                        <m:ctrlPr>
                          <a:rPr lang="en-US" sz="7400" b="0" i="1" smtClean="0">
                            <a:solidFill>
                              <a:srgbClr val="7030A0"/>
                            </a:solidFill>
                            <a:latin typeface="Cambria Math" panose="02040503050406030204" pitchFamily="18" charset="0"/>
                            <a:cs typeface="Times New Roman" panose="02020603050405020304" pitchFamily="18" charset="0"/>
                          </a:rPr>
                        </m:ctrlPr>
                      </m:dPr>
                      <m:e>
                        <m:r>
                          <a:rPr lang="en-US" sz="7400" b="0" i="1" smtClean="0">
                            <a:solidFill>
                              <a:srgbClr val="7030A0"/>
                            </a:solidFill>
                            <a:latin typeface="Cambria Math" panose="02040503050406030204" pitchFamily="18" charset="0"/>
                            <a:cs typeface="Times New Roman" panose="02020603050405020304" pitchFamily="18" charset="0"/>
                          </a:rPr>
                          <m:t>𝑔</m:t>
                        </m:r>
                      </m:e>
                    </m:d>
                    <m:r>
                      <a:rPr lang="en-US" sz="7400" b="0" i="1" smtClean="0">
                        <a:solidFill>
                          <a:srgbClr val="7030A0"/>
                        </a:solidFill>
                        <a:latin typeface="Cambria Math" panose="02040503050406030204" pitchFamily="18" charset="0"/>
                        <a:cs typeface="Times New Roman" panose="02020603050405020304" pitchFamily="18" charset="0"/>
                      </a:rPr>
                      <m:t>+</m:t>
                    </m:r>
                    <m:sSub>
                      <m:sSubPr>
                        <m:ctrlPr>
                          <a:rPr lang="en-US" sz="7400" b="0" i="1" smtClean="0">
                            <a:solidFill>
                              <a:srgbClr val="7030A0"/>
                            </a:solidFill>
                            <a:latin typeface="Cambria Math" panose="02040503050406030204" pitchFamily="18" charset="0"/>
                            <a:cs typeface="Times New Roman" panose="02020603050405020304" pitchFamily="18" charset="0"/>
                          </a:rPr>
                        </m:ctrlPr>
                      </m:sSubPr>
                      <m:e>
                        <m:r>
                          <a:rPr lang="en-US" sz="7400" b="0" i="1" smtClean="0">
                            <a:solidFill>
                              <a:srgbClr val="7030A0"/>
                            </a:solidFill>
                            <a:latin typeface="Cambria Math" panose="02040503050406030204" pitchFamily="18" charset="0"/>
                            <a:cs typeface="Times New Roman" panose="02020603050405020304" pitchFamily="18" charset="0"/>
                          </a:rPr>
                          <m:t>5</m:t>
                        </m:r>
                        <m:r>
                          <a:rPr lang="en-US" sz="7400" b="0" i="1" smtClean="0">
                            <a:solidFill>
                              <a:srgbClr val="7030A0"/>
                            </a:solidFill>
                            <a:latin typeface="Cambria Math" panose="02040503050406030204" pitchFamily="18" charset="0"/>
                            <a:cs typeface="Times New Roman" panose="02020603050405020304" pitchFamily="18" charset="0"/>
                          </a:rPr>
                          <m:t>𝑂</m:t>
                        </m:r>
                      </m:e>
                      <m:sub>
                        <m:r>
                          <a:rPr lang="en-US" sz="7400" b="0" i="1" smtClean="0">
                            <a:solidFill>
                              <a:srgbClr val="7030A0"/>
                            </a:solidFill>
                            <a:latin typeface="Cambria Math" panose="02040503050406030204" pitchFamily="18" charset="0"/>
                            <a:cs typeface="Times New Roman" panose="02020603050405020304" pitchFamily="18" charset="0"/>
                          </a:rPr>
                          <m:t>2</m:t>
                        </m:r>
                      </m:sub>
                    </m:sSub>
                    <m:d>
                      <m:dPr>
                        <m:ctrlPr>
                          <a:rPr lang="en-US" sz="7400" b="0" i="1" smtClean="0">
                            <a:solidFill>
                              <a:srgbClr val="7030A0"/>
                            </a:solidFill>
                            <a:latin typeface="Cambria Math" panose="02040503050406030204" pitchFamily="18" charset="0"/>
                            <a:cs typeface="Times New Roman" panose="02020603050405020304" pitchFamily="18" charset="0"/>
                          </a:rPr>
                        </m:ctrlPr>
                      </m:dPr>
                      <m:e>
                        <m:r>
                          <a:rPr lang="en-US" sz="7400" b="0" i="1" smtClean="0">
                            <a:solidFill>
                              <a:srgbClr val="7030A0"/>
                            </a:solidFill>
                            <a:latin typeface="Cambria Math" panose="02040503050406030204" pitchFamily="18" charset="0"/>
                            <a:cs typeface="Times New Roman" panose="02020603050405020304" pitchFamily="18" charset="0"/>
                          </a:rPr>
                          <m:t>𝑔</m:t>
                        </m:r>
                      </m:e>
                    </m:d>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→4</m:t>
                    </m:r>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𝑁𝑂</m:t>
                    </m:r>
                    <m:d>
                      <m:dPr>
                        <m:ctrlP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dPr>
                      <m:e>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𝑔</m:t>
                        </m:r>
                      </m:e>
                    </m:d>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6</m:t>
                        </m:r>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𝐻</m:t>
                        </m:r>
                      </m:e>
                      <m:sub>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2</m:t>
                        </m:r>
                      </m:sub>
                    </m:sSub>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𝑂</m:t>
                    </m:r>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𝑣</m:t>
                    </m:r>
                    <m:r>
                      <a:rPr lang="en-US" sz="7400" b="0"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oMath>
                </a14:m>
                <a:r>
                  <a:rPr lang="en-US" sz="74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7400" b="0" i="1" dirty="0" smtClean="0">
                            <a:solidFill>
                              <a:srgbClr val="7030A0"/>
                            </a:solidFill>
                            <a:latin typeface="Cambria Math" panose="02040503050406030204" pitchFamily="18" charset="0"/>
                            <a:cs typeface="Times New Roman" panose="02020603050405020304" pitchFamily="18" charset="0"/>
                          </a:rPr>
                        </m:ctrlPr>
                      </m:sSubPr>
                      <m:e>
                        <m:sSup>
                          <m:sSupPr>
                            <m:ctrlPr>
                              <a:rPr lang="en-US" sz="7400" b="0" i="1" dirty="0" smtClean="0">
                                <a:solidFill>
                                  <a:srgbClr val="7030A0"/>
                                </a:solidFill>
                                <a:latin typeface="Cambria Math" panose="02040503050406030204" pitchFamily="18" charset="0"/>
                                <a:cs typeface="Times New Roman" panose="02020603050405020304" pitchFamily="18" charset="0"/>
                              </a:rPr>
                            </m:ctrlPr>
                          </m:sSupPr>
                          <m:e>
                            <m:r>
                              <a:rPr lang="en-US" sz="7400" b="0"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7400" b="0" i="1" dirty="0"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𝐻</m:t>
                            </m:r>
                          </m:e>
                          <m:sup>
                            <m:r>
                              <a:rPr lang="en-US" sz="7400" b="0" i="1" dirty="0" smtClean="0">
                                <a:solidFill>
                                  <a:srgbClr val="7030A0"/>
                                </a:solidFill>
                                <a:latin typeface="Cambria Math" panose="02040503050406030204" pitchFamily="18" charset="0"/>
                                <a:cs typeface="Times New Roman" panose="02020603050405020304" pitchFamily="18" charset="0"/>
                              </a:rPr>
                              <m:t>𝑜</m:t>
                            </m:r>
                          </m:sup>
                        </m:sSup>
                      </m:e>
                      <m:sub>
                        <m:r>
                          <a:rPr lang="en-US" sz="7400" b="0" i="1" dirty="0" smtClean="0">
                            <a:solidFill>
                              <a:srgbClr val="7030A0"/>
                            </a:solidFill>
                            <a:latin typeface="Cambria Math" panose="02040503050406030204" pitchFamily="18" charset="0"/>
                            <a:cs typeface="Times New Roman" panose="02020603050405020304" pitchFamily="18" charset="0"/>
                          </a:rPr>
                          <m:t>𝑅𝑥</m:t>
                        </m:r>
                      </m:sub>
                    </m:sSub>
                    <m:r>
                      <a:rPr lang="en-US" sz="7400" b="0" i="1" dirty="0" smtClean="0">
                        <a:solidFill>
                          <a:srgbClr val="7030A0"/>
                        </a:solidFill>
                        <a:latin typeface="Cambria Math" panose="02040503050406030204" pitchFamily="18" charset="0"/>
                        <a:cs typeface="Times New Roman" panose="02020603050405020304" pitchFamily="18" charset="0"/>
                      </a:rPr>
                      <m:t>=−904.7 </m:t>
                    </m:r>
                  </m:oMath>
                </a14:m>
                <a:r>
                  <a:rPr lang="en-US" sz="7400" dirty="0">
                    <a:solidFill>
                      <a:srgbClr val="7030A0"/>
                    </a:solidFill>
                    <a:latin typeface="Times New Roman" panose="02020603050405020304" pitchFamily="18" charset="0"/>
                    <a:cs typeface="Times New Roman" panose="02020603050405020304" pitchFamily="18" charset="0"/>
                  </a:rPr>
                  <a:t>kJ/mol        </a:t>
                </a:r>
                <a:r>
                  <a:rPr lang="en-US" sz="7400" dirty="0">
                    <a:latin typeface="Times New Roman" panose="02020603050405020304" pitchFamily="18" charset="0"/>
                    <a:cs typeface="Times New Roman" panose="02020603050405020304" pitchFamily="18" charset="0"/>
                  </a:rPr>
                  <a:t>(10.64)</a:t>
                </a:r>
              </a:p>
              <a:p>
                <a:pPr marL="0" indent="0" algn="just">
                  <a:lnSpc>
                    <a:spcPct val="170000"/>
                  </a:lnSpc>
                  <a:buNone/>
                </a:pPr>
                <a:r>
                  <a:rPr lang="en-US" sz="7400" dirty="0">
                    <a:solidFill>
                      <a:srgbClr val="7030A0"/>
                    </a:solidFill>
                    <a:latin typeface="Times New Roman" panose="02020603050405020304" pitchFamily="18" charset="0"/>
                    <a:cs typeface="Times New Roman" panose="02020603050405020304" pitchFamily="18" charset="0"/>
                  </a:rPr>
                  <a:t>The feed contains 100 mol/s of NH</a:t>
                </a:r>
                <a:r>
                  <a:rPr lang="en-US" sz="7400" baseline="-25000" dirty="0">
                    <a:solidFill>
                      <a:srgbClr val="7030A0"/>
                    </a:solidFill>
                    <a:latin typeface="Times New Roman" panose="02020603050405020304" pitchFamily="18" charset="0"/>
                    <a:cs typeface="Times New Roman" panose="02020603050405020304" pitchFamily="18" charset="0"/>
                  </a:rPr>
                  <a:t>3</a:t>
                </a:r>
                <a:r>
                  <a:rPr lang="en-US" sz="7400" dirty="0">
                    <a:solidFill>
                      <a:srgbClr val="7030A0"/>
                    </a:solidFill>
                    <a:latin typeface="Times New Roman" panose="02020603050405020304" pitchFamily="18" charset="0"/>
                    <a:cs typeface="Times New Roman" panose="02020603050405020304" pitchFamily="18" charset="0"/>
                  </a:rPr>
                  <a:t> and 200 mol/s of O</a:t>
                </a:r>
                <a:r>
                  <a:rPr lang="en-US" sz="7400" baseline="-25000" dirty="0">
                    <a:solidFill>
                      <a:srgbClr val="7030A0"/>
                    </a:solidFill>
                    <a:latin typeface="Times New Roman" panose="02020603050405020304" pitchFamily="18" charset="0"/>
                    <a:cs typeface="Times New Roman" panose="02020603050405020304" pitchFamily="18" charset="0"/>
                  </a:rPr>
                  <a:t>2</a:t>
                </a:r>
                <a:r>
                  <a:rPr lang="en-US" sz="7400" dirty="0">
                    <a:solidFill>
                      <a:srgbClr val="7030A0"/>
                    </a:solidFill>
                    <a:latin typeface="Times New Roman" panose="02020603050405020304" pitchFamily="18" charset="0"/>
                    <a:cs typeface="Times New Roman" panose="02020603050405020304" pitchFamily="18" charset="0"/>
                  </a:rPr>
                  <a:t> which enter into a reactor at 25</a:t>
                </a:r>
                <a:r>
                  <a:rPr lang="en-US" sz="7400" baseline="30000" dirty="0">
                    <a:solidFill>
                      <a:srgbClr val="7030A0"/>
                    </a:solidFill>
                    <a:latin typeface="Times New Roman" panose="02020603050405020304" pitchFamily="18" charset="0"/>
                    <a:cs typeface="Times New Roman" panose="02020603050405020304" pitchFamily="18" charset="0"/>
                  </a:rPr>
                  <a:t>o</a:t>
                </a:r>
                <a:r>
                  <a:rPr lang="en-US" sz="7400" dirty="0">
                    <a:solidFill>
                      <a:srgbClr val="7030A0"/>
                    </a:solidFill>
                    <a:latin typeface="Times New Roman" panose="02020603050405020304" pitchFamily="18" charset="0"/>
                    <a:cs typeface="Times New Roman" panose="02020603050405020304" pitchFamily="18" charset="0"/>
                  </a:rPr>
                  <a:t>C. The reaction operation is carried out at approximately 1 atm. It is assumed that ammonia is completely consumed. The product gas and water vapor are released at 300</a:t>
                </a:r>
                <a:r>
                  <a:rPr lang="en-US" sz="7400" baseline="30000" dirty="0">
                    <a:solidFill>
                      <a:srgbClr val="7030A0"/>
                    </a:solidFill>
                    <a:latin typeface="Times New Roman" panose="02020603050405020304" pitchFamily="18" charset="0"/>
                    <a:cs typeface="Times New Roman" panose="02020603050405020304" pitchFamily="18" charset="0"/>
                  </a:rPr>
                  <a:t>o</a:t>
                </a:r>
                <a:r>
                  <a:rPr lang="en-US" sz="7400" dirty="0">
                    <a:solidFill>
                      <a:srgbClr val="7030A0"/>
                    </a:solidFill>
                    <a:latin typeface="Times New Roman" panose="02020603050405020304" pitchFamily="18" charset="0"/>
                    <a:cs typeface="Times New Roman" panose="02020603050405020304" pitchFamily="18" charset="0"/>
                  </a:rPr>
                  <a:t>C. Calculate the rate at which heat must be transferred to or from a reactor.</a:t>
                </a:r>
              </a:p>
            </p:txBody>
          </p:sp>
        </mc:Choice>
        <mc:Fallback xmlns="">
          <p:sp>
            <p:nvSpPr>
              <p:cNvPr id="3" name="Content Placeholder 2">
                <a:extLst>
                  <a:ext uri="{FF2B5EF4-FFF2-40B4-BE49-F238E27FC236}">
                    <a16:creationId xmlns:a16="http://schemas.microsoft.com/office/drawing/2014/main" id="{7AC9B74F-256B-8EEF-99E2-FC189F297178}"/>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34909F7-49B3-B970-C458-D5142B6EEAB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04523F4-C660-BA5C-9C29-534A817BACE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515F900-0D80-60B7-9078-520DE05B384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08800121"/>
      </p:ext>
    </p:extLst>
  </p:cSld>
  <p:clrMapOvr>
    <a:masterClrMapping/>
  </p:clrMapOvr>
  <mc:AlternateContent xmlns:mc="http://schemas.openxmlformats.org/markup-compatibility/2006" xmlns:p14="http://schemas.microsoft.com/office/powerpoint/2010/main">
    <mc:Choice Requires="p14">
      <p:transition spd="slow" p14:dur="2000" advTm="85397"/>
    </mc:Choice>
    <mc:Fallback xmlns="">
      <p:transition spd="slow" advTm="85397"/>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08DF4B-97AD-37FB-09E8-919B6299F7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DFE98-4968-8268-0974-D507D38E979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5DDFDE6-0469-2E09-FBD6-AF06852E1B1A}"/>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Additional data:</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Specific enthalpy of NH</a:t>
            </a:r>
            <a:r>
              <a:rPr lang="en-US" sz="2400" baseline="-25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0  since it is consumed during chemical reaction</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Specific enthalpy of O</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8.47 kJ/mol</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Specific enthalpy of NO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8.45 kJ/mol</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Specific enthalpy of 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O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9.57 kJ/mol</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(Richard M. Felder, 2005, pg. 453-454)</a:t>
            </a: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4F9A772-86D5-DF54-9B42-E298A300A2D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5F46118-6D54-9875-AB73-55C9B61EF9D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1270379-3EE9-6F45-940E-5FB76BC0DC1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32287836"/>
      </p:ext>
    </p:extLst>
  </p:cSld>
  <p:clrMapOvr>
    <a:masterClrMapping/>
  </p:clrMapOvr>
  <mc:AlternateContent xmlns:mc="http://schemas.openxmlformats.org/markup-compatibility/2006" xmlns:p14="http://schemas.microsoft.com/office/powerpoint/2010/main">
    <mc:Choice Requires="p14">
      <p:transition spd="slow" p14:dur="2000" advTm="59933"/>
    </mc:Choice>
    <mc:Fallback xmlns="">
      <p:transition spd="slow" advTm="5993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A295E-77B7-F341-C1B6-CA42AF5593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1B2739-E9CC-309A-6F82-8AB9DDCA780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5F07FA7-14F1-6299-3632-366E9B27BCD7}"/>
                  </a:ext>
                </a:extLst>
              </p:cNvPr>
              <p:cNvSpPr>
                <a:spLocks noGrp="1"/>
              </p:cNvSpPr>
              <p:nvPr>
                <p:ph idx="1"/>
              </p:nvPr>
            </p:nvSpPr>
            <p:spPr>
              <a:xfrm>
                <a:off x="278297" y="858491"/>
                <a:ext cx="11638720" cy="5065228"/>
              </a:xfrm>
            </p:spPr>
            <p:txBody>
              <a:bodyPr>
                <a:normAutofit fontScale="92500"/>
              </a:bodyPr>
              <a:lstStyle/>
              <a:p>
                <a:pPr marL="0" indent="0" algn="just">
                  <a:lnSpc>
                    <a:spcPct val="150000"/>
                  </a:lnSpc>
                  <a:buNone/>
                </a:pPr>
                <a:r>
                  <a:rPr lang="en-US" sz="2600" b="1" dirty="0">
                    <a:solidFill>
                      <a:srgbClr val="7030A0"/>
                    </a:solidFill>
                    <a:latin typeface="Times New Roman" panose="02020603050405020304" pitchFamily="18" charset="0"/>
                    <a:cs typeface="Times New Roman" panose="02020603050405020304" pitchFamily="18" charset="0"/>
                  </a:rPr>
                  <a:t>#Q</a:t>
                </a:r>
                <a:r>
                  <a:rPr lang="en-US" sz="2600" b="1" baseline="-25000" dirty="0">
                    <a:solidFill>
                      <a:srgbClr val="7030A0"/>
                    </a:solidFill>
                    <a:latin typeface="Times New Roman" panose="02020603050405020304" pitchFamily="18" charset="0"/>
                    <a:cs typeface="Times New Roman" panose="02020603050405020304" pitchFamily="18" charset="0"/>
                  </a:rPr>
                  <a:t>1</a:t>
                </a:r>
                <a:r>
                  <a:rPr lang="en-US" sz="26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Given: </a:t>
                </a:r>
                <a:r>
                  <a:rPr lang="en-US" sz="2600" dirty="0">
                    <a:latin typeface="Times New Roman" panose="02020603050405020304" pitchFamily="18" charset="0"/>
                    <a:cs typeface="Times New Roman" panose="02020603050405020304" pitchFamily="18" charset="0"/>
                  </a:rPr>
                  <a:t>Open system with chemical reaction, stoichiometric equation, reactants enter into a reactor at 25</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the reactor is operated at 1 atm, and t</a:t>
                </a:r>
                <a:r>
                  <a:rPr lang="en-US" sz="2600" dirty="0">
                    <a:solidFill>
                      <a:srgbClr val="7030A0"/>
                    </a:solidFill>
                    <a:latin typeface="Times New Roman" panose="02020603050405020304" pitchFamily="18" charset="0"/>
                    <a:cs typeface="Times New Roman" panose="02020603050405020304" pitchFamily="18" charset="0"/>
                  </a:rPr>
                  <a:t>he product gas and water vapor are released at 300</a:t>
                </a:r>
                <a:r>
                  <a:rPr lang="en-US" sz="2600" baseline="30000" dirty="0">
                    <a:solidFill>
                      <a:srgbClr val="7030A0"/>
                    </a:solidFill>
                    <a:latin typeface="Times New Roman" panose="02020603050405020304" pitchFamily="18" charset="0"/>
                    <a:cs typeface="Times New Roman" panose="02020603050405020304" pitchFamily="18" charset="0"/>
                  </a:rPr>
                  <a:t>o</a:t>
                </a:r>
                <a:r>
                  <a:rPr lang="en-US" sz="2600" dirty="0">
                    <a:solidFill>
                      <a:srgbClr val="7030A0"/>
                    </a:solidFill>
                    <a:latin typeface="Times New Roman" panose="02020603050405020304" pitchFamily="18" charset="0"/>
                    <a:cs typeface="Times New Roman" panose="02020603050405020304" pitchFamily="18" charset="0"/>
                  </a:rPr>
                  <a:t>C.</a:t>
                </a:r>
              </a:p>
              <a:p>
                <a:pPr marL="0" indent="0" algn="just">
                  <a:lnSpc>
                    <a:spcPct val="150000"/>
                  </a:lnSpc>
                  <a:buNone/>
                </a:pPr>
                <a14:m>
                  <m:oMath xmlns:m="http://schemas.openxmlformats.org/officeDocument/2006/math">
                    <m:sSub>
                      <m:sSubPr>
                        <m:ctrlPr>
                          <a:rPr lang="en-US" sz="2600" i="1">
                            <a:solidFill>
                              <a:srgbClr val="7030A0"/>
                            </a:solidFill>
                            <a:latin typeface="Cambria Math" panose="02040503050406030204" pitchFamily="18" charset="0"/>
                            <a:cs typeface="Times New Roman" panose="02020603050405020304" pitchFamily="18" charset="0"/>
                          </a:rPr>
                        </m:ctrlPr>
                      </m:sSubPr>
                      <m:e>
                        <m:r>
                          <a:rPr lang="en-US" sz="2600" i="1">
                            <a:solidFill>
                              <a:srgbClr val="7030A0"/>
                            </a:solidFill>
                            <a:latin typeface="Cambria Math" panose="02040503050406030204" pitchFamily="18" charset="0"/>
                            <a:cs typeface="Times New Roman" panose="02020603050405020304" pitchFamily="18" charset="0"/>
                          </a:rPr>
                          <m:t>4</m:t>
                        </m:r>
                        <m:r>
                          <a:rPr lang="en-US" sz="2600" i="1">
                            <a:solidFill>
                              <a:srgbClr val="7030A0"/>
                            </a:solidFill>
                            <a:latin typeface="Cambria Math" panose="02040503050406030204" pitchFamily="18" charset="0"/>
                            <a:cs typeface="Times New Roman" panose="02020603050405020304" pitchFamily="18" charset="0"/>
                          </a:rPr>
                          <m:t>𝑁𝐻</m:t>
                        </m:r>
                      </m:e>
                      <m:sub>
                        <m:r>
                          <a:rPr lang="en-US" sz="2600" i="1">
                            <a:solidFill>
                              <a:srgbClr val="7030A0"/>
                            </a:solidFill>
                            <a:latin typeface="Cambria Math" panose="02040503050406030204" pitchFamily="18" charset="0"/>
                            <a:cs typeface="Times New Roman" panose="02020603050405020304" pitchFamily="18" charset="0"/>
                          </a:rPr>
                          <m:t>3</m:t>
                        </m:r>
                      </m:sub>
                    </m:sSub>
                    <m:d>
                      <m:dPr>
                        <m:ctrlPr>
                          <a:rPr lang="en-US" sz="2600" i="1">
                            <a:solidFill>
                              <a:srgbClr val="7030A0"/>
                            </a:solidFill>
                            <a:latin typeface="Cambria Math" panose="02040503050406030204" pitchFamily="18" charset="0"/>
                            <a:cs typeface="Times New Roman" panose="02020603050405020304" pitchFamily="18" charset="0"/>
                          </a:rPr>
                        </m:ctrlPr>
                      </m:dPr>
                      <m:e>
                        <m:r>
                          <a:rPr lang="en-US" sz="2600" i="1">
                            <a:solidFill>
                              <a:srgbClr val="7030A0"/>
                            </a:solidFill>
                            <a:latin typeface="Cambria Math" panose="02040503050406030204" pitchFamily="18" charset="0"/>
                            <a:cs typeface="Times New Roman" panose="02020603050405020304" pitchFamily="18" charset="0"/>
                          </a:rPr>
                          <m:t>𝑔</m:t>
                        </m:r>
                      </m:e>
                    </m:d>
                    <m:r>
                      <a:rPr lang="en-US" sz="2600" i="1">
                        <a:solidFill>
                          <a:srgbClr val="7030A0"/>
                        </a:solidFill>
                        <a:latin typeface="Cambria Math" panose="02040503050406030204" pitchFamily="18" charset="0"/>
                        <a:cs typeface="Times New Roman" panose="02020603050405020304" pitchFamily="18" charset="0"/>
                      </a:rPr>
                      <m:t>+</m:t>
                    </m:r>
                    <m:sSub>
                      <m:sSubPr>
                        <m:ctrlPr>
                          <a:rPr lang="en-US" sz="2600" i="1">
                            <a:solidFill>
                              <a:srgbClr val="7030A0"/>
                            </a:solidFill>
                            <a:latin typeface="Cambria Math" panose="02040503050406030204" pitchFamily="18" charset="0"/>
                            <a:cs typeface="Times New Roman" panose="02020603050405020304" pitchFamily="18" charset="0"/>
                          </a:rPr>
                        </m:ctrlPr>
                      </m:sSubPr>
                      <m:e>
                        <m:r>
                          <a:rPr lang="en-US" sz="2600" i="1">
                            <a:solidFill>
                              <a:srgbClr val="7030A0"/>
                            </a:solidFill>
                            <a:latin typeface="Cambria Math" panose="02040503050406030204" pitchFamily="18" charset="0"/>
                            <a:cs typeface="Times New Roman" panose="02020603050405020304" pitchFamily="18" charset="0"/>
                          </a:rPr>
                          <m:t>5</m:t>
                        </m:r>
                        <m:r>
                          <a:rPr lang="en-US" sz="2600" i="1">
                            <a:solidFill>
                              <a:srgbClr val="7030A0"/>
                            </a:solidFill>
                            <a:latin typeface="Cambria Math" panose="02040503050406030204" pitchFamily="18" charset="0"/>
                            <a:cs typeface="Times New Roman" panose="02020603050405020304" pitchFamily="18" charset="0"/>
                          </a:rPr>
                          <m:t>𝑂</m:t>
                        </m:r>
                      </m:e>
                      <m:sub>
                        <m:r>
                          <a:rPr lang="en-US" sz="2600" i="1">
                            <a:solidFill>
                              <a:srgbClr val="7030A0"/>
                            </a:solidFill>
                            <a:latin typeface="Cambria Math" panose="02040503050406030204" pitchFamily="18" charset="0"/>
                            <a:cs typeface="Times New Roman" panose="02020603050405020304" pitchFamily="18" charset="0"/>
                          </a:rPr>
                          <m:t>2</m:t>
                        </m:r>
                      </m:sub>
                    </m:sSub>
                    <m:d>
                      <m:dPr>
                        <m:ctrlPr>
                          <a:rPr lang="en-US" sz="2600" i="1">
                            <a:solidFill>
                              <a:srgbClr val="7030A0"/>
                            </a:solidFill>
                            <a:latin typeface="Cambria Math" panose="02040503050406030204" pitchFamily="18" charset="0"/>
                            <a:cs typeface="Times New Roman" panose="02020603050405020304" pitchFamily="18" charset="0"/>
                          </a:rPr>
                        </m:ctrlPr>
                      </m:dPr>
                      <m:e>
                        <m:r>
                          <a:rPr lang="en-US" sz="2600" i="1">
                            <a:solidFill>
                              <a:srgbClr val="7030A0"/>
                            </a:solidFill>
                            <a:latin typeface="Cambria Math" panose="02040503050406030204" pitchFamily="18" charset="0"/>
                            <a:cs typeface="Times New Roman" panose="02020603050405020304" pitchFamily="18" charset="0"/>
                          </a:rPr>
                          <m:t>𝑔</m:t>
                        </m:r>
                      </m:e>
                    </m:d>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→4</m:t>
                    </m:r>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𝑁𝑂</m:t>
                    </m:r>
                    <m:d>
                      <m:dPr>
                        <m:ctrlP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dPr>
                      <m:e>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𝑔</m:t>
                        </m:r>
                      </m:e>
                    </m:d>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6</m:t>
                        </m:r>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𝐻</m:t>
                        </m:r>
                      </m:e>
                      <m:sub>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2</m:t>
                        </m:r>
                      </m:sub>
                    </m:sSub>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𝑂</m:t>
                    </m:r>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𝑣</m:t>
                    </m:r>
                    <m:r>
                      <a:rPr lang="en-US" sz="2600" i="1">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oMath>
                </a14:m>
                <a:r>
                  <a:rPr lang="en-US" sz="2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600" i="1" dirty="0">
                            <a:solidFill>
                              <a:srgbClr val="7030A0"/>
                            </a:solidFill>
                            <a:latin typeface="Cambria Math" panose="02040503050406030204" pitchFamily="18" charset="0"/>
                            <a:cs typeface="Times New Roman" panose="02020603050405020304" pitchFamily="18" charset="0"/>
                          </a:rPr>
                        </m:ctrlPr>
                      </m:sSubPr>
                      <m:e>
                        <m:sSup>
                          <m:sSupPr>
                            <m:ctrlPr>
                              <a:rPr lang="en-US" sz="2600" i="1" dirty="0">
                                <a:solidFill>
                                  <a:srgbClr val="7030A0"/>
                                </a:solidFill>
                                <a:latin typeface="Cambria Math" panose="02040503050406030204" pitchFamily="18" charset="0"/>
                                <a:cs typeface="Times New Roman" panose="02020603050405020304" pitchFamily="18" charset="0"/>
                              </a:rPr>
                            </m:ctrlPr>
                          </m:sSupPr>
                          <m:e>
                            <m:r>
                              <a:rPr lang="en-US" sz="2600" i="1" dirty="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m:t>
                            </m:r>
                            <m:r>
                              <a:rPr lang="en-US" sz="2600" i="1" dirty="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𝐻</m:t>
                            </m:r>
                          </m:e>
                          <m:sup>
                            <m:r>
                              <a:rPr lang="en-US" sz="2600" i="1" dirty="0">
                                <a:solidFill>
                                  <a:srgbClr val="7030A0"/>
                                </a:solidFill>
                                <a:latin typeface="Cambria Math" panose="02040503050406030204" pitchFamily="18" charset="0"/>
                                <a:cs typeface="Times New Roman" panose="02020603050405020304" pitchFamily="18" charset="0"/>
                              </a:rPr>
                              <m:t>𝑜</m:t>
                            </m:r>
                          </m:sup>
                        </m:sSup>
                      </m:e>
                      <m:sub>
                        <m:r>
                          <a:rPr lang="en-US" sz="2600" i="1" dirty="0">
                            <a:solidFill>
                              <a:srgbClr val="7030A0"/>
                            </a:solidFill>
                            <a:latin typeface="Cambria Math" panose="02040503050406030204" pitchFamily="18" charset="0"/>
                            <a:cs typeface="Times New Roman" panose="02020603050405020304" pitchFamily="18" charset="0"/>
                          </a:rPr>
                          <m:t>𝑅𝑥</m:t>
                        </m:r>
                      </m:sub>
                    </m:sSub>
                    <m:r>
                      <a:rPr lang="en-US" sz="2600" i="1" dirty="0">
                        <a:solidFill>
                          <a:srgbClr val="7030A0"/>
                        </a:solidFill>
                        <a:latin typeface="Cambria Math" panose="02040503050406030204" pitchFamily="18" charset="0"/>
                        <a:cs typeface="Times New Roman" panose="02020603050405020304" pitchFamily="18" charset="0"/>
                      </a:rPr>
                      <m:t>=−904</m:t>
                    </m:r>
                    <m:r>
                      <a:rPr lang="en-US" sz="2600" b="0" i="1" dirty="0" smtClean="0">
                        <a:solidFill>
                          <a:srgbClr val="7030A0"/>
                        </a:solidFill>
                        <a:latin typeface="Cambria Math" panose="02040503050406030204" pitchFamily="18" charset="0"/>
                        <a:cs typeface="Times New Roman" panose="02020603050405020304" pitchFamily="18" charset="0"/>
                      </a:rPr>
                      <m:t>.7</m:t>
                    </m:r>
                    <m:r>
                      <a:rPr lang="en-US" sz="2600" i="1" dirty="0">
                        <a:solidFill>
                          <a:srgbClr val="7030A0"/>
                        </a:solidFill>
                        <a:latin typeface="Cambria Math" panose="02040503050406030204" pitchFamily="18" charset="0"/>
                        <a:cs typeface="Times New Roman" panose="02020603050405020304" pitchFamily="18" charset="0"/>
                      </a:rPr>
                      <m:t> </m:t>
                    </m:r>
                  </m:oMath>
                </a14:m>
                <a:r>
                  <a:rPr lang="en-US" sz="2600" dirty="0">
                    <a:solidFill>
                      <a:srgbClr val="7030A0"/>
                    </a:solidFill>
                    <a:latin typeface="Times New Roman" panose="02020603050405020304" pitchFamily="18" charset="0"/>
                    <a:cs typeface="Times New Roman" panose="02020603050405020304" pitchFamily="18" charset="0"/>
                  </a:rPr>
                  <a:t>kJ/mol</a:t>
                </a: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b="1" dirty="0">
                    <a:solidFill>
                      <a:srgbClr val="7030A0"/>
                    </a:solidFill>
                    <a:latin typeface="Times New Roman" panose="02020603050405020304" pitchFamily="18" charset="0"/>
                    <a:cs typeface="Times New Roman" panose="02020603050405020304" pitchFamily="18" charset="0"/>
                  </a:rPr>
                  <a:t>Input stream:</a:t>
                </a:r>
              </a:p>
              <a:p>
                <a:pPr marL="0" indent="0" algn="just">
                  <a:lnSpc>
                    <a:spcPct val="150000"/>
                  </a:lnSpc>
                  <a:buNone/>
                </a:pPr>
                <a:r>
                  <a:rPr lang="en-US" sz="2600" dirty="0" err="1">
                    <a:solidFill>
                      <a:srgbClr val="7030A0"/>
                    </a:solidFill>
                    <a:latin typeface="Times New Roman" panose="02020603050405020304" pitchFamily="18" charset="0"/>
                    <a:cs typeface="Times New Roman" panose="02020603050405020304" pitchFamily="18" charset="0"/>
                  </a:rPr>
                  <a:t>F</a:t>
                </a:r>
                <a:r>
                  <a:rPr lang="en-US" sz="2600" baseline="-25000" dirty="0" err="1">
                    <a:solidFill>
                      <a:srgbClr val="7030A0"/>
                    </a:solidFill>
                    <a:latin typeface="Times New Roman" panose="02020603050405020304" pitchFamily="18" charset="0"/>
                    <a:cs typeface="Times New Roman" panose="02020603050405020304" pitchFamily="18" charset="0"/>
                  </a:rPr>
                  <a:t>Ao</a:t>
                </a:r>
                <a:r>
                  <a:rPr lang="en-US" sz="2600" dirty="0">
                    <a:solidFill>
                      <a:srgbClr val="7030A0"/>
                    </a:solidFill>
                    <a:latin typeface="Times New Roman" panose="02020603050405020304" pitchFamily="18" charset="0"/>
                    <a:cs typeface="Times New Roman" panose="02020603050405020304" pitchFamily="18" charset="0"/>
                  </a:rPr>
                  <a:t>(NH</a:t>
                </a:r>
                <a:r>
                  <a:rPr lang="en-US" sz="2600" baseline="-25000" dirty="0">
                    <a:solidFill>
                      <a:srgbClr val="7030A0"/>
                    </a:solidFill>
                    <a:latin typeface="Times New Roman" panose="02020603050405020304" pitchFamily="18" charset="0"/>
                    <a:cs typeface="Times New Roman" panose="02020603050405020304" pitchFamily="18" charset="0"/>
                  </a:rPr>
                  <a:t>3</a:t>
                </a:r>
                <a:r>
                  <a:rPr lang="en-US" sz="2600" dirty="0">
                    <a:solidFill>
                      <a:srgbClr val="7030A0"/>
                    </a:solidFill>
                    <a:latin typeface="Times New Roman" panose="02020603050405020304" pitchFamily="18" charset="0"/>
                    <a:cs typeface="Times New Roman" panose="02020603050405020304" pitchFamily="18" charset="0"/>
                  </a:rPr>
                  <a:t>) =100 mol/s; </a:t>
                </a:r>
                <a:r>
                  <a:rPr lang="en-US" sz="2600" dirty="0" err="1">
                    <a:solidFill>
                      <a:srgbClr val="7030A0"/>
                    </a:solidFill>
                    <a:latin typeface="Times New Roman" panose="02020603050405020304" pitchFamily="18" charset="0"/>
                    <a:cs typeface="Times New Roman" panose="02020603050405020304" pitchFamily="18" charset="0"/>
                  </a:rPr>
                  <a:t>F</a:t>
                </a:r>
                <a:r>
                  <a:rPr lang="en-US" sz="2600" baseline="-25000" dirty="0" err="1">
                    <a:solidFill>
                      <a:srgbClr val="7030A0"/>
                    </a:solidFill>
                    <a:latin typeface="Times New Roman" panose="02020603050405020304" pitchFamily="18" charset="0"/>
                    <a:cs typeface="Times New Roman" panose="02020603050405020304" pitchFamily="18" charset="0"/>
                  </a:rPr>
                  <a:t>Bo</a:t>
                </a:r>
                <a:r>
                  <a:rPr lang="en-US" sz="2600" dirty="0">
                    <a:solidFill>
                      <a:srgbClr val="7030A0"/>
                    </a:solidFill>
                    <a:latin typeface="Times New Roman" panose="02020603050405020304" pitchFamily="18" charset="0"/>
                    <a:cs typeface="Times New Roman" panose="02020603050405020304" pitchFamily="18" charset="0"/>
                  </a:rPr>
                  <a:t>(O</a:t>
                </a:r>
                <a:r>
                  <a:rPr lang="en-US" sz="2600" baseline="-25000" dirty="0">
                    <a:solidFill>
                      <a:srgbClr val="7030A0"/>
                    </a:solidFill>
                    <a:latin typeface="Times New Roman" panose="02020603050405020304" pitchFamily="18" charset="0"/>
                    <a:cs typeface="Times New Roman" panose="02020603050405020304" pitchFamily="18" charset="0"/>
                  </a:rPr>
                  <a:t>2</a:t>
                </a:r>
                <a:r>
                  <a:rPr lang="en-US" sz="2600" dirty="0">
                    <a:solidFill>
                      <a:srgbClr val="7030A0"/>
                    </a:solidFill>
                    <a:latin typeface="Times New Roman" panose="02020603050405020304" pitchFamily="18" charset="0"/>
                    <a:cs typeface="Times New Roman" panose="02020603050405020304" pitchFamily="18" charset="0"/>
                  </a:rPr>
                  <a:t>) = 200 mol/s </a:t>
                </a:r>
              </a:p>
              <a:p>
                <a:pPr marL="0" indent="0" algn="just">
                  <a:lnSpc>
                    <a:spcPct val="150000"/>
                  </a:lnSpc>
                  <a:buNone/>
                </a:pPr>
                <a:r>
                  <a:rPr lang="en-US" sz="2600" dirty="0">
                    <a:solidFill>
                      <a:srgbClr val="7030A0"/>
                    </a:solidFill>
                    <a:latin typeface="Times New Roman" panose="02020603050405020304" pitchFamily="18" charset="0"/>
                    <a:cs typeface="Times New Roman" panose="02020603050405020304" pitchFamily="18" charset="0"/>
                  </a:rPr>
                  <a:t>It is assumed that NH</a:t>
                </a:r>
                <a:r>
                  <a:rPr lang="en-US" sz="2600" baseline="-25000" dirty="0">
                    <a:solidFill>
                      <a:srgbClr val="7030A0"/>
                    </a:solidFill>
                    <a:latin typeface="Times New Roman" panose="02020603050405020304" pitchFamily="18" charset="0"/>
                    <a:cs typeface="Times New Roman" panose="02020603050405020304" pitchFamily="18" charset="0"/>
                  </a:rPr>
                  <a:t>3</a:t>
                </a:r>
                <a:r>
                  <a:rPr lang="en-US" sz="2600" dirty="0">
                    <a:solidFill>
                      <a:srgbClr val="7030A0"/>
                    </a:solidFill>
                    <a:latin typeface="Times New Roman" panose="02020603050405020304" pitchFamily="18" charset="0"/>
                    <a:cs typeface="Times New Roman" panose="02020603050405020304" pitchFamily="18" charset="0"/>
                  </a:rPr>
                  <a:t> is completely consumed. </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5F07FA7-14F1-6299-3632-366E9B27BCD7}"/>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r="-786" b="-25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D4E5EDB-FD01-D000-DBD1-AD571D4E82B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A9085A9-7314-9C2F-9D37-5BFAE3CD581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E9E07BE-A0CB-751B-96DE-B458AF7EE7E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95283108"/>
      </p:ext>
    </p:extLst>
  </p:cSld>
  <p:clrMapOvr>
    <a:masterClrMapping/>
  </p:clrMapOvr>
  <mc:AlternateContent xmlns:mc="http://schemas.openxmlformats.org/markup-compatibility/2006" xmlns:p14="http://schemas.microsoft.com/office/powerpoint/2010/main">
    <mc:Choice Requires="p14">
      <p:transition spd="slow" p14:dur="2000" advTm="88208"/>
    </mc:Choice>
    <mc:Fallback xmlns="">
      <p:transition spd="slow" advTm="88208"/>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1119B-F602-6F7E-E3BD-8751B0C783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379AFE-CD68-7CC4-55B0-C9A8168E760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24BAA4C-55A7-B562-8444-FCF99F66970E}"/>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 enthalpies of all species  at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are given by: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(NH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0  since it is consumed during chemical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B </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at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8.47 kJ/mol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C </a:t>
            </a:r>
            <a:r>
              <a:rPr lang="en-US" sz="2400" dirty="0">
                <a:latin typeface="Times New Roman" panose="02020603050405020304" pitchFamily="18" charset="0"/>
                <a:cs typeface="Times New Roman" panose="02020603050405020304" pitchFamily="18" charset="0"/>
              </a:rPr>
              <a:t>(NO) at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8.45 kJ/mol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D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at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9.57 kJ/mol</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Calculate the rate at which heat must be transferred to or from a reactor.</a:t>
            </a:r>
          </a:p>
        </p:txBody>
      </p:sp>
      <p:cxnSp>
        <p:nvCxnSpPr>
          <p:cNvPr id="4" name="Straight Connector 3">
            <a:extLst>
              <a:ext uri="{FF2B5EF4-FFF2-40B4-BE49-F238E27FC236}">
                <a16:creationId xmlns:a16="http://schemas.microsoft.com/office/drawing/2014/main" id="{9ED2F6F5-A6D4-B819-16AD-5AC79A1859D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DE38BCC-B65F-AE67-3DA7-79DEC089156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A6A3DCF-7344-9721-2D6E-4980CE93F05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69904344"/>
      </p:ext>
    </p:extLst>
  </p:cSld>
  <p:clrMapOvr>
    <a:masterClrMapping/>
  </p:clrMapOvr>
  <mc:AlternateContent xmlns:mc="http://schemas.openxmlformats.org/markup-compatibility/2006" xmlns:p14="http://schemas.microsoft.com/office/powerpoint/2010/main">
    <mc:Choice Requires="p14">
      <p:transition spd="slow" p14:dur="2000" advTm="37620"/>
    </mc:Choice>
    <mc:Fallback xmlns="">
      <p:transition spd="slow" advTm="3762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4ACED-73D8-1D65-E101-39E3B9B4E7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3D10B7-C426-C2E5-A517-B8BD0681B33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07A2942-D97C-A7CC-6076-41DC11F68740}"/>
              </a:ext>
            </a:extLst>
          </p:cNvPr>
          <p:cNvSpPr>
            <a:spLocks noGrp="1"/>
          </p:cNvSpPr>
          <p:nvPr>
            <p:ph idx="1"/>
          </p:nvPr>
        </p:nvSpPr>
        <p:spPr>
          <a:xfrm>
            <a:off x="278297" y="858490"/>
            <a:ext cx="11638720" cy="5244851"/>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Assumptions: </a:t>
            </a:r>
            <a:r>
              <a:rPr lang="en-US" sz="2400" dirty="0">
                <a:latin typeface="Times New Roman" panose="02020603050405020304" pitchFamily="18" charset="0"/>
                <a:cs typeface="Times New Roman" panose="02020603050405020304" pitchFamily="18" charset="0"/>
              </a:rPr>
              <a:t>The reaction is carried out at steady state condition, the rate of work done by the system, the rate of kinetic energy and potential energy all are negligible.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energy balance with chemical reaction for an open system, the process flowsheet  is  shown </a:t>
            </a:r>
            <a:r>
              <a:rPr lang="en-US" sz="2400" b="1" dirty="0">
                <a:latin typeface="Times New Roman" panose="02020603050405020304" pitchFamily="18" charset="0"/>
                <a:cs typeface="Times New Roman" panose="02020603050405020304" pitchFamily="18" charset="0"/>
              </a:rPr>
              <a:t>Figure 10.3</a:t>
            </a:r>
            <a:r>
              <a:rPr lang="en-US" sz="2400" dirty="0">
                <a:latin typeface="Times New Roman" panose="02020603050405020304" pitchFamily="18" charset="0"/>
                <a:cs typeface="Times New Roman" panose="02020603050405020304" pitchFamily="18" charset="0"/>
              </a:rPr>
              <a:t>.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EEBC583-0297-7B6A-A445-1DE068DA4C2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F5F74B3-31A1-D908-1F24-251633A9285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77179CE-8489-AC61-AA29-513589C2936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6" name="Group 5">
            <a:extLst>
              <a:ext uri="{FF2B5EF4-FFF2-40B4-BE49-F238E27FC236}">
                <a16:creationId xmlns:a16="http://schemas.microsoft.com/office/drawing/2014/main" id="{FE743956-CD78-60D9-0296-DDA12316C8C1}"/>
              </a:ext>
            </a:extLst>
          </p:cNvPr>
          <p:cNvGrpSpPr/>
          <p:nvPr/>
        </p:nvGrpSpPr>
        <p:grpSpPr>
          <a:xfrm>
            <a:off x="4667669" y="2953241"/>
            <a:ext cx="4183542" cy="2572916"/>
            <a:chOff x="2184125" y="2250007"/>
            <a:chExt cx="4614239" cy="2906743"/>
          </a:xfrm>
        </p:grpSpPr>
        <p:grpSp>
          <p:nvGrpSpPr>
            <p:cNvPr id="8" name="Group 7">
              <a:extLst>
                <a:ext uri="{FF2B5EF4-FFF2-40B4-BE49-F238E27FC236}">
                  <a16:creationId xmlns:a16="http://schemas.microsoft.com/office/drawing/2014/main" id="{8088E878-5ABE-F4AB-E2A8-95FAB84E7B70}"/>
                </a:ext>
              </a:extLst>
            </p:cNvPr>
            <p:cNvGrpSpPr/>
            <p:nvPr/>
          </p:nvGrpSpPr>
          <p:grpSpPr>
            <a:xfrm>
              <a:off x="2184125" y="2432038"/>
              <a:ext cx="4614239" cy="2724712"/>
              <a:chOff x="2571752" y="2126974"/>
              <a:chExt cx="4418768" cy="2585872"/>
            </a:xfrm>
          </p:grpSpPr>
          <p:sp>
            <p:nvSpPr>
              <p:cNvPr id="10" name="Flowchart: Magnetic Disk 9">
                <a:extLst>
                  <a:ext uri="{FF2B5EF4-FFF2-40B4-BE49-F238E27FC236}">
                    <a16:creationId xmlns:a16="http://schemas.microsoft.com/office/drawing/2014/main" id="{E3A70CD3-CE51-5584-B818-7C8A39E227A7}"/>
                  </a:ext>
                </a:extLst>
              </p:cNvPr>
              <p:cNvSpPr/>
              <p:nvPr/>
            </p:nvSpPr>
            <p:spPr>
              <a:xfrm>
                <a:off x="3965713" y="2126974"/>
                <a:ext cx="1818861" cy="1729407"/>
              </a:xfrm>
              <a:prstGeom prst="flowChartMagneticDisk">
                <a:avLst/>
              </a:prstGeom>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Reactor</a:t>
                </a:r>
                <a:r>
                  <a:rPr lang="en-US" dirty="0"/>
                  <a:t> </a:t>
                </a:r>
              </a:p>
            </p:txBody>
          </p:sp>
          <p:cxnSp>
            <p:nvCxnSpPr>
              <p:cNvPr id="11" name="Straight Arrow Connector 10">
                <a:extLst>
                  <a:ext uri="{FF2B5EF4-FFF2-40B4-BE49-F238E27FC236}">
                    <a16:creationId xmlns:a16="http://schemas.microsoft.com/office/drawing/2014/main" id="{E124BD01-4B4D-4111-5279-B6EF4AEEE10C}"/>
                  </a:ext>
                </a:extLst>
              </p:cNvPr>
              <p:cNvCxnSpPr>
                <a:cxnSpLocks/>
              </p:cNvCxnSpPr>
              <p:nvPr/>
            </p:nvCxnSpPr>
            <p:spPr>
              <a:xfrm>
                <a:off x="3021496" y="2583447"/>
                <a:ext cx="944217"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9C7F67FC-6340-C7B9-CA75-AA239636A25F}"/>
                  </a:ext>
                </a:extLst>
              </p:cNvPr>
              <p:cNvCxnSpPr>
                <a:cxnSpLocks/>
              </p:cNvCxnSpPr>
              <p:nvPr/>
            </p:nvCxnSpPr>
            <p:spPr>
              <a:xfrm>
                <a:off x="5784574" y="3282500"/>
                <a:ext cx="993913"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D5A5092-FE03-5D52-682A-CE1BE29DD3A4}"/>
                  </a:ext>
                </a:extLst>
              </p:cNvPr>
              <p:cNvCxnSpPr>
                <a:cxnSpLocks/>
                <a:endCxn id="10" idx="3"/>
              </p:cNvCxnSpPr>
              <p:nvPr/>
            </p:nvCxnSpPr>
            <p:spPr>
              <a:xfrm flipV="1">
                <a:off x="4875144" y="3856381"/>
                <a:ext cx="0" cy="661437"/>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B6B40F6F-4E18-829E-7C0F-0A382983B64F}"/>
                      </a:ext>
                    </a:extLst>
                  </p:cNvPr>
                  <p:cNvSpPr txBox="1"/>
                  <p:nvPr/>
                </p:nvSpPr>
                <p:spPr>
                  <a:xfrm flipH="1">
                    <a:off x="4795732" y="4261440"/>
                    <a:ext cx="695739" cy="4514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b="1" i="1" dirty="0" smtClean="0">
                                  <a:solidFill>
                                    <a:srgbClr val="FF0000"/>
                                  </a:solidFill>
                                  <a:latin typeface="Cambria Math" panose="02040503050406030204" pitchFamily="18" charset="0"/>
                                  <a:cs typeface="Times New Roman" panose="02020603050405020304" pitchFamily="18" charset="0"/>
                                </a:rPr>
                              </m:ctrlPr>
                            </m:accPr>
                            <m:e>
                              <m:r>
                                <a:rPr lang="en-US" sz="2400" b="1" i="1" dirty="0" smtClean="0">
                                  <a:solidFill>
                                    <a:srgbClr val="FF0000"/>
                                  </a:solidFill>
                                  <a:latin typeface="Cambria Math" panose="02040503050406030204" pitchFamily="18" charset="0"/>
                                  <a:cs typeface="Times New Roman" panose="02020603050405020304" pitchFamily="18" charset="0"/>
                                </a:rPr>
                                <m:t>𝑸</m:t>
                              </m:r>
                            </m:e>
                          </m:acc>
                        </m:oMath>
                      </m:oMathPara>
                    </a14:m>
                    <a:endParaRPr dirty="0"/>
                  </a:p>
                </p:txBody>
              </p:sp>
            </mc:Choice>
            <mc:Fallback xmlns="">
              <p:sp>
                <p:nvSpPr>
                  <p:cNvPr id="16" name="TextBox 15">
                    <a:extLst>
                      <a:ext uri="{FF2B5EF4-FFF2-40B4-BE49-F238E27FC236}">
                        <a16:creationId xmlns:a16="http://schemas.microsoft.com/office/drawing/2014/main" id="{B6B40F6F-4E18-829E-7C0F-0A382983B64F}"/>
                      </a:ext>
                    </a:extLst>
                  </p:cNvPr>
                  <p:cNvSpPr txBox="1">
                    <a:spLocks noRot="1" noChangeAspect="1" noMove="1" noResize="1" noEditPoints="1" noAdjustHandles="1" noChangeArrowheads="1" noChangeShapeType="1" noTextEdit="1"/>
                  </p:cNvSpPr>
                  <p:nvPr/>
                </p:nvSpPr>
                <p:spPr>
                  <a:xfrm flipH="1">
                    <a:off x="4795732" y="4261440"/>
                    <a:ext cx="695739" cy="451406"/>
                  </a:xfrm>
                  <a:prstGeom prst="rect">
                    <a:avLst/>
                  </a:prstGeom>
                  <a:blipFill>
                    <a:blip r:embed="rId4"/>
                    <a:stretch>
                      <a:fillRect t="-2857" b="-2714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FFE7B136-DA2B-823C-60B8-882B62502A51}"/>
                      </a:ext>
                    </a:extLst>
                  </p:cNvPr>
                  <p:cNvSpPr txBox="1"/>
                  <p:nvPr/>
                </p:nvSpPr>
                <p:spPr>
                  <a:xfrm flipH="1">
                    <a:off x="6294782" y="3289250"/>
                    <a:ext cx="695738" cy="113107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i</a:t>
                    </a:r>
                  </a:p>
                  <a:p>
                    <a:r>
                      <a:rPr lang="en-US" sz="2400" dirty="0">
                        <a:latin typeface="Times New Roman" panose="02020603050405020304" pitchFamily="18" charset="0"/>
                        <a:cs typeface="Times New Roman" panose="02020603050405020304" pitchFamily="18" charset="0"/>
                      </a:rPr>
                      <a:t>T</a:t>
                    </a:r>
                  </a:p>
                  <a:p>
                    <a14:m>
                      <m:oMath xmlns:m="http://schemas.openxmlformats.org/officeDocument/2006/math">
                        <m:r>
                          <a:rPr lang="en-US" sz="2400" b="0" i="1" dirty="0" smtClean="0">
                            <a:latin typeface="Cambria Math" panose="02040503050406030204" pitchFamily="18" charset="0"/>
                            <a:cs typeface="Times New Roman" panose="02020603050405020304" pitchFamily="18" charset="0"/>
                          </a:rPr>
                          <m:t>𝐹</m:t>
                        </m:r>
                      </m:oMath>
                    </a14:m>
                    <a:r>
                      <a:rPr lang="en-US" sz="2400" baseline="-25000" dirty="0">
                        <a:latin typeface="Times New Roman" panose="02020603050405020304" pitchFamily="18" charset="0"/>
                        <a:cs typeface="Times New Roman" panose="02020603050405020304" pitchFamily="18" charset="0"/>
                      </a:rPr>
                      <a:t>i</a:t>
                    </a:r>
                  </a:p>
                </p:txBody>
              </p:sp>
            </mc:Choice>
            <mc:Fallback xmlns="">
              <p:sp>
                <p:nvSpPr>
                  <p:cNvPr id="25" name="TextBox 24">
                    <a:extLst>
                      <a:ext uri="{FF2B5EF4-FFF2-40B4-BE49-F238E27FC236}">
                        <a16:creationId xmlns:a16="http://schemas.microsoft.com/office/drawing/2014/main" id="{D185EC5A-EFD5-E67F-2025-21335B00E8DE}"/>
                      </a:ext>
                    </a:extLst>
                  </p:cNvPr>
                  <p:cNvSpPr txBox="1">
                    <a:spLocks noRot="1" noChangeAspect="1" noMove="1" noResize="1" noEditPoints="1" noAdjustHandles="1" noChangeArrowheads="1" noChangeShapeType="1" noTextEdit="1"/>
                  </p:cNvSpPr>
                  <p:nvPr/>
                </p:nvSpPr>
                <p:spPr>
                  <a:xfrm flipH="1">
                    <a:off x="6294782" y="3289250"/>
                    <a:ext cx="695738" cy="1131072"/>
                  </a:xfrm>
                  <a:prstGeom prst="rect">
                    <a:avLst/>
                  </a:prstGeom>
                  <a:blipFill>
                    <a:blip r:embed="rId5"/>
                    <a:stretch>
                      <a:fillRect l="-12605" t="-4103" b="-10769"/>
                    </a:stretch>
                  </a:blipFill>
                </p:spPr>
                <p:txBody>
                  <a:bodyPr/>
                  <a:lstStyle/>
                  <a:p>
                    <a:r>
                      <a:rPr lang="en-US">
                        <a:noFill/>
                      </a:rPr>
                      <a:t> </a:t>
                    </a:r>
                  </a:p>
                </p:txBody>
              </p:sp>
            </mc:Fallback>
          </mc:AlternateContent>
          <p:sp>
            <p:nvSpPr>
              <p:cNvPr id="18" name="TextBox 17">
                <a:extLst>
                  <a:ext uri="{FF2B5EF4-FFF2-40B4-BE49-F238E27FC236}">
                    <a16:creationId xmlns:a16="http://schemas.microsoft.com/office/drawing/2014/main" id="{21EAF2E6-9A0F-9858-9E24-8C72EFC5514A}"/>
                  </a:ext>
                </a:extLst>
              </p:cNvPr>
              <p:cNvSpPr txBox="1"/>
              <p:nvPr/>
            </p:nvSpPr>
            <p:spPr>
              <a:xfrm flipH="1">
                <a:off x="2571752" y="2583447"/>
                <a:ext cx="695738" cy="11391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endParaRPr lang="en-US" sz="2400" baseline="-25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a:t>
                </a:r>
              </a:p>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io</a:t>
                </a:r>
              </a:p>
            </p:txBody>
          </p:sp>
        </p:grpSp>
        <p:sp>
          <p:nvSpPr>
            <p:cNvPr id="9" name="Rectangle 8">
              <a:extLst>
                <a:ext uri="{FF2B5EF4-FFF2-40B4-BE49-F238E27FC236}">
                  <a16:creationId xmlns:a16="http://schemas.microsoft.com/office/drawing/2014/main" id="{45483E86-D115-7032-20DF-C44DE2888684}"/>
                </a:ext>
              </a:extLst>
            </p:cNvPr>
            <p:cNvSpPr/>
            <p:nvPr/>
          </p:nvSpPr>
          <p:spPr>
            <a:xfrm>
              <a:off x="2948971" y="2250007"/>
              <a:ext cx="2865017" cy="2186324"/>
            </a:xfrm>
            <a:prstGeom prst="rect">
              <a:avLst/>
            </a:prstGeom>
            <a:noFill/>
            <a:ln w="25400">
              <a:solidFill>
                <a:srgbClr val="FF0000"/>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grpSp>
      <p:sp>
        <p:nvSpPr>
          <p:cNvPr id="22" name="TextBox 21">
            <a:extLst>
              <a:ext uri="{FF2B5EF4-FFF2-40B4-BE49-F238E27FC236}">
                <a16:creationId xmlns:a16="http://schemas.microsoft.com/office/drawing/2014/main" id="{38DA455E-0A63-F5E6-00CE-FC43E544283E}"/>
              </a:ext>
            </a:extLst>
          </p:cNvPr>
          <p:cNvSpPr txBox="1"/>
          <p:nvPr/>
        </p:nvSpPr>
        <p:spPr>
          <a:xfrm>
            <a:off x="914401" y="5547127"/>
            <a:ext cx="9054546"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10.3.  </a:t>
            </a:r>
            <a:r>
              <a:rPr lang="en-US" sz="2400" dirty="0">
                <a:latin typeface="Times New Roman" panose="02020603050405020304" pitchFamily="18" charset="0"/>
                <a:cs typeface="Times New Roman" panose="02020603050405020304" pitchFamily="18" charset="0"/>
              </a:rPr>
              <a:t>An open system energy balances with chemical reaction</a:t>
            </a:r>
          </a:p>
        </p:txBody>
      </p:sp>
    </p:spTree>
    <p:extLst>
      <p:ext uri="{BB962C8B-B14F-4D97-AF65-F5344CB8AC3E}">
        <p14:creationId xmlns:p14="http://schemas.microsoft.com/office/powerpoint/2010/main" val="3335774453"/>
      </p:ext>
    </p:extLst>
  </p:cSld>
  <p:clrMapOvr>
    <a:masterClrMapping/>
  </p:clrMapOvr>
  <mc:AlternateContent xmlns:mc="http://schemas.openxmlformats.org/markup-compatibility/2006" xmlns:p14="http://schemas.microsoft.com/office/powerpoint/2010/main">
    <mc:Choice Requires="p14">
      <p:transition spd="slow" p14:dur="2000" advTm="68049"/>
    </mc:Choice>
    <mc:Fallback xmlns="">
      <p:transition spd="slow" advTm="68049"/>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BCB66-9BCF-9556-BDB9-35E6DEAEB6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E5F76C-F64B-58C4-C913-282E2DDDE3B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17AFBA9-F36A-E9B5-3F09-0C592BD89093}"/>
                  </a:ext>
                </a:extLst>
              </p:cNvPr>
              <p:cNvSpPr>
                <a:spLocks noGrp="1"/>
              </p:cNvSpPr>
              <p:nvPr>
                <p:ph idx="1"/>
              </p:nvPr>
            </p:nvSpPr>
            <p:spPr>
              <a:xfrm>
                <a:off x="278296" y="858491"/>
                <a:ext cx="11688417" cy="5065228"/>
              </a:xfrm>
            </p:spPr>
            <p:txBody>
              <a:bodyPr>
                <a:normAutofit fontScale="25000" lnSpcReduction="20000"/>
              </a:bodyPr>
              <a:lstStyle/>
              <a:p>
                <a:pPr marL="0" indent="0" algn="just">
                  <a:lnSpc>
                    <a:spcPct val="170000"/>
                  </a:lnSpc>
                  <a:buNone/>
                </a:pPr>
                <a:r>
                  <a:rPr lang="en-US" sz="9600" b="1" dirty="0">
                    <a:latin typeface="Times New Roman" panose="02020603050405020304" pitchFamily="18" charset="0"/>
                    <a:cs typeface="Times New Roman" panose="02020603050405020304" pitchFamily="18" charset="0"/>
                  </a:rPr>
                  <a:t>For Figure 10.3, </a:t>
                </a:r>
                <a:r>
                  <a:rPr lang="en-US" sz="9600" dirty="0">
                    <a:latin typeface="Times New Roman" panose="02020603050405020304" pitchFamily="18" charset="0"/>
                    <a:cs typeface="Times New Roman" panose="02020603050405020304" pitchFamily="18" charset="0"/>
                  </a:rPr>
                  <a:t>the energy balances with chemical reaction can be determined using equation (10.39).</a:t>
                </a:r>
              </a:p>
              <a:p>
                <a:pPr marL="0" indent="0" algn="just">
                  <a:lnSpc>
                    <a:spcPct val="170000"/>
                  </a:lnSpc>
                  <a:buNone/>
                </a:pPr>
                <a14:m>
                  <m:oMath xmlns:m="http://schemas.openxmlformats.org/officeDocument/2006/math">
                    <m:acc>
                      <m:accPr>
                        <m:chr m:val="̇"/>
                        <m:ctrlPr>
                          <a:rPr lang="en-US" sz="9600" b="1" i="1">
                            <a:solidFill>
                              <a:srgbClr val="7030A0"/>
                            </a:solidFill>
                            <a:latin typeface="Cambria Math" panose="02040503050406030204" pitchFamily="18" charset="0"/>
                          </a:rPr>
                        </m:ctrlPr>
                      </m:accPr>
                      <m:e>
                        <m:r>
                          <a:rPr lang="en-US" sz="9600" b="1" i="1">
                            <a:solidFill>
                              <a:srgbClr val="7030A0"/>
                            </a:solidFill>
                            <a:latin typeface="Cambria Math"/>
                          </a:rPr>
                          <m:t>𝑸</m:t>
                        </m:r>
                      </m:e>
                    </m:acc>
                    <m:r>
                      <a:rPr lang="en-US" sz="9600" b="1" i="1">
                        <a:solidFill>
                          <a:srgbClr val="7030A0"/>
                        </a:solidFill>
                        <a:latin typeface="Cambria Math"/>
                      </a:rPr>
                      <m:t>−</m:t>
                    </m:r>
                    <m:sSub>
                      <m:sSubPr>
                        <m:ctrlPr>
                          <a:rPr lang="en-US" sz="9600" b="1" i="1">
                            <a:solidFill>
                              <a:srgbClr val="7030A0"/>
                            </a:solidFill>
                            <a:latin typeface="Cambria Math" panose="02040503050406030204" pitchFamily="18" charset="0"/>
                          </a:rPr>
                        </m:ctrlPr>
                      </m:sSubPr>
                      <m:e>
                        <m:acc>
                          <m:accPr>
                            <m:chr m:val="̇"/>
                            <m:ctrlPr>
                              <a:rPr lang="en-US" sz="9600" b="1" i="1">
                                <a:solidFill>
                                  <a:srgbClr val="7030A0"/>
                                </a:solidFill>
                                <a:latin typeface="Cambria Math" panose="02040503050406030204" pitchFamily="18" charset="0"/>
                              </a:rPr>
                            </m:ctrlPr>
                          </m:accPr>
                          <m:e>
                            <m:r>
                              <a:rPr lang="en-US" sz="9600" b="1" i="1">
                                <a:solidFill>
                                  <a:srgbClr val="7030A0"/>
                                </a:solidFill>
                                <a:latin typeface="Cambria Math"/>
                              </a:rPr>
                              <m:t>𝑾</m:t>
                            </m:r>
                          </m:e>
                        </m:acc>
                      </m:e>
                      <m:sub>
                        <m:r>
                          <a:rPr lang="en-US" sz="9600" b="1" i="1">
                            <a:solidFill>
                              <a:srgbClr val="7030A0"/>
                            </a:solidFill>
                            <a:latin typeface="Cambria Math"/>
                          </a:rPr>
                          <m:t>𝑺</m:t>
                        </m:r>
                      </m:sub>
                    </m:sSub>
                    <m:r>
                      <a:rPr lang="en-US" sz="9600" b="1" i="1">
                        <a:solidFill>
                          <a:srgbClr val="7030A0"/>
                        </a:solidFill>
                        <a:latin typeface="Cambria Math"/>
                      </a:rPr>
                      <m:t>+</m:t>
                    </m:r>
                    <m:sSub>
                      <m:sSubPr>
                        <m:ctrlPr>
                          <a:rPr lang="en-US" sz="9600" b="1" i="1">
                            <a:solidFill>
                              <a:srgbClr val="7030A0"/>
                            </a:solidFill>
                            <a:latin typeface="Cambria Math" panose="02040503050406030204" pitchFamily="18" charset="0"/>
                          </a:rPr>
                        </m:ctrlPr>
                      </m:sSubPr>
                      <m:e>
                        <m:r>
                          <a:rPr lang="en-US" sz="9600" b="1" i="1">
                            <a:solidFill>
                              <a:srgbClr val="7030A0"/>
                            </a:solidFill>
                            <a:latin typeface="Cambria Math"/>
                          </a:rPr>
                          <m:t>𝑭</m:t>
                        </m:r>
                      </m:e>
                      <m:sub>
                        <m:r>
                          <a:rPr lang="en-US" sz="9600" b="1" i="1">
                            <a:solidFill>
                              <a:srgbClr val="7030A0"/>
                            </a:solidFill>
                            <a:latin typeface="Cambria Math"/>
                          </a:rPr>
                          <m:t>𝑨</m:t>
                        </m:r>
                        <m:r>
                          <a:rPr lang="en-US" sz="9600" b="1" i="1">
                            <a:solidFill>
                              <a:srgbClr val="7030A0"/>
                            </a:solidFill>
                            <a:latin typeface="Cambria Math"/>
                          </a:rPr>
                          <m:t>𝟎</m:t>
                        </m:r>
                      </m:sub>
                    </m:sSub>
                    <m:nary>
                      <m:naryPr>
                        <m:chr m:val="∑"/>
                        <m:ctrlPr>
                          <a:rPr lang="en-US" sz="9600" b="1" i="1">
                            <a:solidFill>
                              <a:srgbClr val="7030A0"/>
                            </a:solidFill>
                            <a:latin typeface="Cambria Math" panose="02040503050406030204" pitchFamily="18" charset="0"/>
                          </a:rPr>
                        </m:ctrlPr>
                      </m:naryPr>
                      <m:sub>
                        <m:r>
                          <m:rPr>
                            <m:brk m:alnAt="23"/>
                          </m:rPr>
                          <a:rPr lang="en-US" sz="9600" b="1" i="1">
                            <a:solidFill>
                              <a:srgbClr val="7030A0"/>
                            </a:solidFill>
                            <a:latin typeface="Cambria Math"/>
                          </a:rPr>
                          <m:t>𝒊</m:t>
                        </m:r>
                        <m:r>
                          <a:rPr lang="en-US" sz="9600" b="1" i="1">
                            <a:solidFill>
                              <a:srgbClr val="7030A0"/>
                            </a:solidFill>
                            <a:latin typeface="Cambria Math"/>
                          </a:rPr>
                          <m:t>=</m:t>
                        </m:r>
                        <m:r>
                          <a:rPr lang="en-US" sz="9600" b="1" i="1">
                            <a:solidFill>
                              <a:srgbClr val="7030A0"/>
                            </a:solidFill>
                            <a:latin typeface="Cambria Math"/>
                          </a:rPr>
                          <m:t>𝟏</m:t>
                        </m:r>
                      </m:sub>
                      <m:sup>
                        <m:r>
                          <a:rPr lang="en-US" sz="9600" b="1" i="1">
                            <a:solidFill>
                              <a:srgbClr val="7030A0"/>
                            </a:solidFill>
                            <a:latin typeface="Cambria Math"/>
                          </a:rPr>
                          <m:t>𝒏</m:t>
                        </m:r>
                      </m:sup>
                      <m:e>
                        <m:sSub>
                          <m:sSubPr>
                            <m:ctrlPr>
                              <a:rPr lang="en-US" sz="9600" b="1" i="1">
                                <a:solidFill>
                                  <a:srgbClr val="7030A0"/>
                                </a:solidFill>
                                <a:latin typeface="Cambria Math" panose="02040503050406030204" pitchFamily="18" charset="0"/>
                              </a:rPr>
                            </m:ctrlPr>
                          </m:sSubPr>
                          <m:e>
                            <m:r>
                              <a:rPr lang="el-GR" sz="9600" b="1" i="1">
                                <a:solidFill>
                                  <a:srgbClr val="7030A0"/>
                                </a:solidFill>
                                <a:latin typeface="Cambria Math"/>
                                <a:ea typeface="Cambria Math"/>
                              </a:rPr>
                              <m:t>𝜱</m:t>
                            </m:r>
                          </m:e>
                          <m:sub>
                            <m:r>
                              <a:rPr lang="en-US" sz="9600" b="1" i="1">
                                <a:solidFill>
                                  <a:srgbClr val="7030A0"/>
                                </a:solidFill>
                                <a:latin typeface="Cambria Math"/>
                              </a:rPr>
                              <m:t>𝒊</m:t>
                            </m:r>
                          </m:sub>
                        </m:sSub>
                      </m:e>
                    </m:nary>
                    <m:d>
                      <m:dPr>
                        <m:ctrlPr>
                          <a:rPr lang="en-US" sz="9600" b="1" i="1">
                            <a:solidFill>
                              <a:srgbClr val="7030A0"/>
                            </a:solidFill>
                            <a:latin typeface="Cambria Math" panose="02040503050406030204" pitchFamily="18" charset="0"/>
                          </a:rPr>
                        </m:ctrlPr>
                      </m:dPr>
                      <m:e>
                        <m:sSub>
                          <m:sSubPr>
                            <m:ctrlPr>
                              <a:rPr lang="en-US" sz="9600" b="1" i="1">
                                <a:solidFill>
                                  <a:srgbClr val="7030A0"/>
                                </a:solidFill>
                                <a:latin typeface="Cambria Math" panose="02040503050406030204" pitchFamily="18" charset="0"/>
                              </a:rPr>
                            </m:ctrlPr>
                          </m:sSubPr>
                          <m:e>
                            <m:r>
                              <a:rPr lang="en-US" sz="9600" b="1" i="1">
                                <a:solidFill>
                                  <a:srgbClr val="7030A0"/>
                                </a:solidFill>
                                <a:latin typeface="Cambria Math"/>
                              </a:rPr>
                              <m:t>𝑯</m:t>
                            </m:r>
                          </m:e>
                          <m:sub>
                            <m:r>
                              <a:rPr lang="en-US" sz="9600" b="1" i="1">
                                <a:solidFill>
                                  <a:srgbClr val="7030A0"/>
                                </a:solidFill>
                                <a:latin typeface="Cambria Math"/>
                              </a:rPr>
                              <m:t>𝒊</m:t>
                            </m:r>
                            <m:r>
                              <a:rPr lang="en-US" sz="9600" b="1" i="1">
                                <a:solidFill>
                                  <a:srgbClr val="7030A0"/>
                                </a:solidFill>
                                <a:latin typeface="Cambria Math"/>
                              </a:rPr>
                              <m:t>𝟎</m:t>
                            </m:r>
                          </m:sub>
                        </m:sSub>
                        <m:r>
                          <a:rPr lang="en-US" sz="9600" b="1" i="1">
                            <a:solidFill>
                              <a:srgbClr val="7030A0"/>
                            </a:solidFill>
                            <a:latin typeface="Cambria Math"/>
                          </a:rPr>
                          <m:t>−</m:t>
                        </m:r>
                        <m:sSub>
                          <m:sSubPr>
                            <m:ctrlPr>
                              <a:rPr lang="en-US" sz="9600" b="1" i="1">
                                <a:solidFill>
                                  <a:srgbClr val="7030A0"/>
                                </a:solidFill>
                                <a:latin typeface="Cambria Math" panose="02040503050406030204" pitchFamily="18" charset="0"/>
                              </a:rPr>
                            </m:ctrlPr>
                          </m:sSubPr>
                          <m:e>
                            <m:r>
                              <a:rPr lang="en-US" sz="9600" b="1" i="1">
                                <a:solidFill>
                                  <a:srgbClr val="7030A0"/>
                                </a:solidFill>
                                <a:latin typeface="Cambria Math"/>
                              </a:rPr>
                              <m:t>𝑯</m:t>
                            </m:r>
                          </m:e>
                          <m:sub>
                            <m:r>
                              <a:rPr lang="en-US" sz="9600" b="1" i="1">
                                <a:solidFill>
                                  <a:srgbClr val="7030A0"/>
                                </a:solidFill>
                                <a:latin typeface="Cambria Math"/>
                              </a:rPr>
                              <m:t>𝒊</m:t>
                            </m:r>
                          </m:sub>
                        </m:sSub>
                      </m:e>
                    </m:d>
                    <m:r>
                      <a:rPr lang="en-US" sz="9600" b="1" i="1">
                        <a:solidFill>
                          <a:srgbClr val="7030A0"/>
                        </a:solidFill>
                        <a:latin typeface="Cambria Math"/>
                      </a:rPr>
                      <m:t>−</m:t>
                    </m:r>
                    <m:sSub>
                      <m:sSubPr>
                        <m:ctrlPr>
                          <a:rPr lang="en-US" sz="9600" b="1" i="1">
                            <a:solidFill>
                              <a:srgbClr val="7030A0"/>
                            </a:solidFill>
                            <a:latin typeface="Cambria Math" panose="02040503050406030204" pitchFamily="18" charset="0"/>
                          </a:rPr>
                        </m:ctrlPr>
                      </m:sSubPr>
                      <m:e>
                        <m:r>
                          <a:rPr lang="en-US" sz="9600" b="1" i="1">
                            <a:solidFill>
                              <a:srgbClr val="7030A0"/>
                            </a:solidFill>
                            <a:latin typeface="Cambria Math"/>
                            <a:ea typeface="Cambria Math"/>
                          </a:rPr>
                          <m:t>∆</m:t>
                        </m:r>
                        <m:r>
                          <a:rPr lang="en-US" sz="9600" b="1" i="1">
                            <a:solidFill>
                              <a:srgbClr val="7030A0"/>
                            </a:solidFill>
                            <a:latin typeface="Cambria Math"/>
                            <a:ea typeface="Cambria Math"/>
                          </a:rPr>
                          <m:t>𝑯</m:t>
                        </m:r>
                      </m:e>
                      <m:sub>
                        <m:r>
                          <a:rPr lang="en-US" sz="9600" b="1" i="1">
                            <a:solidFill>
                              <a:srgbClr val="7030A0"/>
                            </a:solidFill>
                            <a:latin typeface="Cambria Math"/>
                            <a:ea typeface="Cambria Math"/>
                          </a:rPr>
                          <m:t>𝑹</m:t>
                        </m:r>
                        <m:r>
                          <a:rPr lang="en-US" sz="9600" b="1" i="1">
                            <a:solidFill>
                              <a:srgbClr val="7030A0"/>
                            </a:solidFill>
                            <a:latin typeface="Cambria Math"/>
                          </a:rPr>
                          <m:t>𝒙</m:t>
                        </m:r>
                      </m:sub>
                    </m:sSub>
                    <m:r>
                      <a:rPr lang="en-US" sz="9600" b="1" i="1">
                        <a:solidFill>
                          <a:srgbClr val="7030A0"/>
                        </a:solidFill>
                        <a:latin typeface="Cambria Math" panose="02040503050406030204" pitchFamily="18" charset="0"/>
                        <a:sym typeface="Symbol" panose="05050102010706020507" pitchFamily="18" charset="2"/>
                      </a:rPr>
                      <m:t></m:t>
                    </m:r>
                    <m:r>
                      <a:rPr lang="en-US" sz="9600" b="1" i="1">
                        <a:solidFill>
                          <a:srgbClr val="7030A0"/>
                        </a:solidFill>
                        <a:latin typeface="Cambria Math"/>
                      </a:rPr>
                      <m:t>=</m:t>
                    </m:r>
                    <m:r>
                      <a:rPr lang="en-US" sz="9600" b="1" i="1">
                        <a:solidFill>
                          <a:srgbClr val="7030A0"/>
                        </a:solidFill>
                        <a:latin typeface="Cambria Math"/>
                      </a:rPr>
                      <m:t>𝟎</m:t>
                    </m:r>
                  </m:oMath>
                </a14:m>
                <a:r>
                  <a:rPr lang="en-US" sz="9600" b="1" dirty="0">
                    <a:solidFill>
                      <a:srgbClr val="7030A0"/>
                    </a:solidFill>
                    <a:latin typeface="Times New Roman" panose="02020603050405020304" pitchFamily="18" charset="0"/>
                    <a:cs typeface="Times New Roman" panose="02020603050405020304" pitchFamily="18" charset="0"/>
                  </a:rPr>
                  <a:t>                               </a:t>
                </a:r>
                <a:endParaRPr lang="en-US" sz="9600" dirty="0">
                  <a:latin typeface="Times New Roman" panose="02020603050405020304" pitchFamily="18" charset="0"/>
                  <a:cs typeface="Times New Roman" panose="02020603050405020304" pitchFamily="18" charset="0"/>
                </a:endParaRPr>
              </a:p>
              <a:p>
                <a:pPr marL="0" indent="0" algn="just">
                  <a:lnSpc>
                    <a:spcPct val="170000"/>
                  </a:lnSpc>
                  <a:buNone/>
                </a:pPr>
                <a:r>
                  <a:rPr lang="en-US" sz="9600" dirty="0">
                    <a:latin typeface="Times New Roman" panose="02020603050405020304" pitchFamily="18" charset="0"/>
                    <a:cs typeface="Times New Roman" panose="02020603050405020304" pitchFamily="18" charset="0"/>
                  </a:rPr>
                  <a:t>The mole ratio of the species is determined using equations (10.21-10.24).</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Species A:  </a:t>
                </a:r>
                <a14:m>
                  <m:oMath xmlns:m="http://schemas.openxmlformats.org/officeDocument/2006/math">
                    <m:sSub>
                      <m:sSubPr>
                        <m:ctrlPr>
                          <a:rPr lang="en-US" sz="9600" i="1">
                            <a:latin typeface="Cambria Math" panose="02040503050406030204" pitchFamily="18" charset="0"/>
                          </a:rPr>
                        </m:ctrlPr>
                      </m:sSubPr>
                      <m:e>
                        <m:r>
                          <m:rPr>
                            <m:sty m:val="p"/>
                          </m:rPr>
                          <a:rPr lang="el-GR" sz="9600">
                            <a:latin typeface="Cambria Math"/>
                            <a:ea typeface="Cambria Math"/>
                          </a:rPr>
                          <m:t>Φ</m:t>
                        </m:r>
                      </m:e>
                      <m:sub>
                        <m:r>
                          <m:rPr>
                            <m:sty m:val="p"/>
                          </m:rPr>
                          <a:rPr lang="en-US" sz="9600">
                            <a:latin typeface="Cambria Math" panose="02040503050406030204" pitchFamily="18" charset="0"/>
                            <a:ea typeface="Cambria Math"/>
                          </a:rPr>
                          <m:t>A</m:t>
                        </m:r>
                      </m:sub>
                    </m:sSub>
                    <m:r>
                      <a:rPr lang="en-US" sz="9600">
                        <a:latin typeface="Cambria Math"/>
                      </a:rPr>
                      <m:t>=</m:t>
                    </m:r>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panose="02040503050406030204" pitchFamily="18" charset="0"/>
                              </a:rPr>
                              <m:t>A</m:t>
                            </m:r>
                            <m:r>
                              <a:rPr lang="en-US" sz="9600">
                                <a:latin typeface="Cambria Math"/>
                              </a:rPr>
                              <m:t>0</m:t>
                            </m:r>
                          </m:sub>
                        </m:sSub>
                      </m:num>
                      <m:den>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a:rPr>
                              <m:t>A</m:t>
                            </m:r>
                            <m:r>
                              <a:rPr lang="en-US" sz="9600">
                                <a:latin typeface="Cambria Math"/>
                              </a:rPr>
                              <m:t>0</m:t>
                            </m:r>
                          </m:sub>
                        </m:sSub>
                      </m:den>
                    </m:f>
                  </m:oMath>
                </a14:m>
                <a:r>
                  <a:rPr lang="en-US" sz="9600" dirty="0">
                    <a:latin typeface="Times New Roman" panose="02020603050405020304" pitchFamily="18" charset="0"/>
                    <a:cs typeface="Times New Roman" panose="02020603050405020304" pitchFamily="18" charset="0"/>
                  </a:rPr>
                  <a:t> =1; Species B:  </a:t>
                </a:r>
                <a14:m>
                  <m:oMath xmlns:m="http://schemas.openxmlformats.org/officeDocument/2006/math">
                    <m:sSub>
                      <m:sSubPr>
                        <m:ctrlPr>
                          <a:rPr lang="en-US" sz="9600" i="1">
                            <a:latin typeface="Cambria Math" panose="02040503050406030204" pitchFamily="18" charset="0"/>
                          </a:rPr>
                        </m:ctrlPr>
                      </m:sSubPr>
                      <m:e>
                        <m:r>
                          <m:rPr>
                            <m:sty m:val="p"/>
                          </m:rPr>
                          <a:rPr lang="el-GR" sz="9600">
                            <a:latin typeface="Cambria Math"/>
                            <a:ea typeface="Cambria Math"/>
                          </a:rPr>
                          <m:t>Φ</m:t>
                        </m:r>
                      </m:e>
                      <m:sub>
                        <m:r>
                          <m:rPr>
                            <m:sty m:val="p"/>
                          </m:rPr>
                          <a:rPr lang="en-US" sz="9600">
                            <a:latin typeface="Cambria Math" panose="02040503050406030204" pitchFamily="18" charset="0"/>
                            <a:ea typeface="Cambria Math"/>
                          </a:rPr>
                          <m:t>B</m:t>
                        </m:r>
                      </m:sub>
                    </m:sSub>
                    <m:r>
                      <a:rPr lang="en-US" sz="9600">
                        <a:latin typeface="Cambria Math"/>
                      </a:rPr>
                      <m:t>=</m:t>
                    </m:r>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panose="02040503050406030204" pitchFamily="18" charset="0"/>
                              </a:rPr>
                              <m:t>B</m:t>
                            </m:r>
                            <m:r>
                              <a:rPr lang="en-US" sz="9600">
                                <a:latin typeface="Cambria Math"/>
                              </a:rPr>
                              <m:t>0</m:t>
                            </m:r>
                          </m:sub>
                        </m:sSub>
                      </m:num>
                      <m:den>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a:rPr>
                              <m:t>A</m:t>
                            </m:r>
                            <m:r>
                              <a:rPr lang="en-US" sz="9600">
                                <a:latin typeface="Cambria Math"/>
                              </a:rPr>
                              <m:t>0</m:t>
                            </m:r>
                          </m:sub>
                        </m:sSub>
                      </m:den>
                    </m:f>
                    <m:r>
                      <a:rPr lang="en-US" sz="9600" b="0" i="1" smtClean="0">
                        <a:latin typeface="Cambria Math" panose="02040503050406030204" pitchFamily="18" charset="0"/>
                      </a:rPr>
                      <m:t>=</m:t>
                    </m:r>
                    <m:f>
                      <m:fPr>
                        <m:ctrlPr>
                          <a:rPr lang="en-US" sz="9600" b="0" i="1" smtClean="0">
                            <a:latin typeface="Cambria Math" panose="02040503050406030204" pitchFamily="18" charset="0"/>
                          </a:rPr>
                        </m:ctrlPr>
                      </m:fPr>
                      <m:num>
                        <m:r>
                          <a:rPr lang="en-US" sz="9600" b="0" i="1" smtClean="0">
                            <a:latin typeface="Cambria Math" panose="02040503050406030204" pitchFamily="18" charset="0"/>
                          </a:rPr>
                          <m:t>200</m:t>
                        </m:r>
                      </m:num>
                      <m:den>
                        <m:r>
                          <a:rPr lang="en-US" sz="9600" b="0" i="1" smtClean="0">
                            <a:latin typeface="Cambria Math" panose="02040503050406030204" pitchFamily="18" charset="0"/>
                          </a:rPr>
                          <m:t>100</m:t>
                        </m:r>
                      </m:den>
                    </m:f>
                    <m:r>
                      <a:rPr lang="en-US" sz="9600" b="0" i="1" smtClean="0">
                        <a:latin typeface="Cambria Math" panose="02040503050406030204" pitchFamily="18" charset="0"/>
                      </a:rPr>
                      <m:t>=2</m:t>
                    </m:r>
                  </m:oMath>
                </a14:m>
                <a:r>
                  <a:rPr lang="en-US" sz="9600" dirty="0">
                    <a:latin typeface="Times New Roman" panose="02020603050405020304" pitchFamily="18" charset="0"/>
                    <a:cs typeface="Times New Roman" panose="02020603050405020304" pitchFamily="18" charset="0"/>
                  </a:rPr>
                  <a:t>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At the initial, there is no formation of product C and product D.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Species C:  </a:t>
                </a:r>
                <a14:m>
                  <m:oMath xmlns:m="http://schemas.openxmlformats.org/officeDocument/2006/math">
                    <m:sSub>
                      <m:sSubPr>
                        <m:ctrlPr>
                          <a:rPr lang="en-US" sz="9600" i="1">
                            <a:latin typeface="Cambria Math" panose="02040503050406030204" pitchFamily="18" charset="0"/>
                          </a:rPr>
                        </m:ctrlPr>
                      </m:sSubPr>
                      <m:e>
                        <m:r>
                          <m:rPr>
                            <m:sty m:val="p"/>
                          </m:rPr>
                          <a:rPr lang="el-GR" sz="9600">
                            <a:latin typeface="Cambria Math"/>
                            <a:ea typeface="Cambria Math"/>
                          </a:rPr>
                          <m:t>Φ</m:t>
                        </m:r>
                      </m:e>
                      <m:sub>
                        <m:r>
                          <m:rPr>
                            <m:sty m:val="p"/>
                          </m:rPr>
                          <a:rPr lang="en-US" sz="9600">
                            <a:latin typeface="Cambria Math" panose="02040503050406030204" pitchFamily="18" charset="0"/>
                            <a:ea typeface="Cambria Math"/>
                          </a:rPr>
                          <m:t>C</m:t>
                        </m:r>
                      </m:sub>
                    </m:sSub>
                    <m:r>
                      <a:rPr lang="en-US" sz="9600">
                        <a:latin typeface="Cambria Math"/>
                      </a:rPr>
                      <m:t>=</m:t>
                    </m:r>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panose="02040503050406030204" pitchFamily="18" charset="0"/>
                              </a:rPr>
                              <m:t>C</m:t>
                            </m:r>
                            <m:r>
                              <a:rPr lang="en-US" sz="9600">
                                <a:latin typeface="Cambria Math"/>
                              </a:rPr>
                              <m:t>0</m:t>
                            </m:r>
                          </m:sub>
                        </m:sSub>
                      </m:num>
                      <m:den>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a:rPr>
                              <m:t>A</m:t>
                            </m:r>
                            <m:r>
                              <a:rPr lang="en-US" sz="9600">
                                <a:latin typeface="Cambria Math"/>
                              </a:rPr>
                              <m:t>0</m:t>
                            </m:r>
                          </m:sub>
                        </m:sSub>
                      </m:den>
                    </m:f>
                    <m:r>
                      <a:rPr lang="en-US" sz="9600" b="0" i="1" smtClean="0">
                        <a:latin typeface="Cambria Math" panose="02040503050406030204" pitchFamily="18" charset="0"/>
                      </a:rPr>
                      <m:t>=0</m:t>
                    </m:r>
                  </m:oMath>
                </a14:m>
                <a:r>
                  <a:rPr lang="en-US" sz="9600" dirty="0">
                    <a:latin typeface="Times New Roman" panose="02020603050405020304" pitchFamily="18" charset="0"/>
                    <a:cs typeface="Times New Roman" panose="02020603050405020304" pitchFamily="18" charset="0"/>
                  </a:rPr>
                  <a:t>;  Species D, </a:t>
                </a:r>
                <a14:m>
                  <m:oMath xmlns:m="http://schemas.openxmlformats.org/officeDocument/2006/math">
                    <m:sSub>
                      <m:sSubPr>
                        <m:ctrlPr>
                          <a:rPr lang="en-US" sz="9600" i="1">
                            <a:latin typeface="Cambria Math" panose="02040503050406030204" pitchFamily="18" charset="0"/>
                          </a:rPr>
                        </m:ctrlPr>
                      </m:sSubPr>
                      <m:e>
                        <m:r>
                          <m:rPr>
                            <m:sty m:val="p"/>
                          </m:rPr>
                          <a:rPr lang="el-GR" sz="9600">
                            <a:latin typeface="Cambria Math"/>
                            <a:ea typeface="Cambria Math"/>
                          </a:rPr>
                          <m:t>Φ</m:t>
                        </m:r>
                      </m:e>
                      <m:sub>
                        <m:r>
                          <m:rPr>
                            <m:sty m:val="p"/>
                          </m:rPr>
                          <a:rPr lang="en-US" sz="9600">
                            <a:latin typeface="Cambria Math" panose="02040503050406030204" pitchFamily="18" charset="0"/>
                            <a:ea typeface="Cambria Math"/>
                          </a:rPr>
                          <m:t>D</m:t>
                        </m:r>
                      </m:sub>
                    </m:sSub>
                    <m:r>
                      <a:rPr lang="en-US" sz="9600">
                        <a:latin typeface="Cambria Math"/>
                      </a:rPr>
                      <m:t>=</m:t>
                    </m:r>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panose="02040503050406030204" pitchFamily="18" charset="0"/>
                              </a:rPr>
                              <m:t>D</m:t>
                            </m:r>
                            <m:r>
                              <a:rPr lang="en-US" sz="9600">
                                <a:latin typeface="Cambria Math"/>
                              </a:rPr>
                              <m:t>0</m:t>
                            </m:r>
                          </m:sub>
                        </m:sSub>
                      </m:num>
                      <m:den>
                        <m:sSub>
                          <m:sSubPr>
                            <m:ctrlPr>
                              <a:rPr lang="en-US" sz="9600" i="1">
                                <a:latin typeface="Cambria Math" panose="02040503050406030204" pitchFamily="18" charset="0"/>
                              </a:rPr>
                            </m:ctrlPr>
                          </m:sSubPr>
                          <m:e>
                            <m:r>
                              <m:rPr>
                                <m:sty m:val="p"/>
                              </m:rPr>
                              <a:rPr lang="en-US" sz="9600">
                                <a:latin typeface="Cambria Math"/>
                              </a:rPr>
                              <m:t>F</m:t>
                            </m:r>
                          </m:e>
                          <m:sub>
                            <m:r>
                              <m:rPr>
                                <m:sty m:val="p"/>
                              </m:rPr>
                              <a:rPr lang="en-US" sz="9600">
                                <a:latin typeface="Cambria Math"/>
                              </a:rPr>
                              <m:t>A</m:t>
                            </m:r>
                            <m:r>
                              <a:rPr lang="en-US" sz="9600">
                                <a:latin typeface="Cambria Math"/>
                              </a:rPr>
                              <m:t>0</m:t>
                            </m:r>
                          </m:sub>
                        </m:sSub>
                      </m:den>
                    </m:f>
                    <m:r>
                      <a:rPr lang="en-US" sz="9600" b="0" i="0" smtClean="0">
                        <a:latin typeface="Cambria Math" panose="02040503050406030204" pitchFamily="18" charset="0"/>
                      </a:rPr>
                      <m:t>=0</m:t>
                    </m:r>
                  </m:oMath>
                </a14:m>
                <a:endParaRPr lang="en-US" sz="96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17AFBA9-F36A-E9B5-3F09-0C592BD89093}"/>
                  </a:ext>
                </a:extLst>
              </p:cNvPr>
              <p:cNvSpPr>
                <a:spLocks noGrp="1" noRot="1" noChangeAspect="1" noMove="1" noResize="1" noEditPoints="1" noAdjustHandles="1" noChangeArrowheads="1" noChangeShapeType="1" noTextEdit="1"/>
              </p:cNvSpPr>
              <p:nvPr>
                <p:ph idx="1"/>
              </p:nvPr>
            </p:nvSpPr>
            <p:spPr>
              <a:xfrm>
                <a:off x="278296" y="858491"/>
                <a:ext cx="11688417" cy="5065228"/>
              </a:xfrm>
              <a:blipFill>
                <a:blip r:embed="rId4"/>
                <a:stretch>
                  <a:fillRect l="-835" r="-782" b="-192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31658ED-1A27-53BC-0285-A12CE90C268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1171567-C848-B041-E754-A0441DE2A6E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114A01C-63C4-96A7-F3CD-CDF04DCBAB1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80714159"/>
      </p:ext>
    </p:extLst>
  </p:cSld>
  <p:clrMapOvr>
    <a:masterClrMapping/>
  </p:clrMapOvr>
  <mc:AlternateContent xmlns:mc="http://schemas.openxmlformats.org/markup-compatibility/2006" xmlns:p14="http://schemas.microsoft.com/office/powerpoint/2010/main">
    <mc:Choice Requires="p14">
      <p:transition spd="slow" p14:dur="2000" advTm="80002"/>
    </mc:Choice>
    <mc:Fallback xmlns="">
      <p:transition spd="slow" advTm="80002"/>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3651F-99E9-9CA1-53E5-E2C8FF36CE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16A841-B36B-5C48-FADB-9BA0691BAF0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7FFA6C3-BC76-1EB3-6885-DEA992B8F3CC}"/>
                  </a:ext>
                </a:extLst>
              </p:cNvPr>
              <p:cNvSpPr>
                <a:spLocks noGrp="1"/>
              </p:cNvSpPr>
              <p:nvPr>
                <p:ph idx="1"/>
              </p:nvPr>
            </p:nvSpPr>
            <p:spPr>
              <a:xfrm>
                <a:off x="278296" y="858491"/>
                <a:ext cx="11748051" cy="5065228"/>
              </a:xfrm>
            </p:spPr>
            <p:txBody>
              <a:bodyPr>
                <a:normAutofit fontScale="92500" lnSpcReduction="2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To determine the remining amounts of each species in the output stream, you can use the material balance equation (10.8). </a:t>
                </a:r>
              </a:p>
              <a:p>
                <a:pPr marL="0" indent="0" algn="just">
                  <a:lnSpc>
                    <a:spcPct val="160000"/>
                  </a:lnSpc>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𝐹</m:t>
                        </m:r>
                      </m:e>
                      <m:sub>
                        <m:r>
                          <a:rPr lang="en-US" sz="2600" i="1">
                            <a:latin typeface="Cambria Math" panose="02040503050406030204" pitchFamily="18" charset="0"/>
                            <a:cs typeface="Times New Roman" panose="02020603050405020304" pitchFamily="18" charset="0"/>
                          </a:rPr>
                          <m:t>𝑖</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𝐹</m:t>
                        </m:r>
                      </m:e>
                      <m:sub>
                        <m:r>
                          <a:rPr lang="en-US" sz="2600" i="1">
                            <a:latin typeface="Cambria Math" panose="02040503050406030204" pitchFamily="18" charset="0"/>
                            <a:cs typeface="Times New Roman" panose="02020603050405020304" pitchFamily="18" charset="0"/>
                          </a:rPr>
                          <m:t>𝑖𝑜</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𝑣</m:t>
                        </m:r>
                      </m:e>
                      <m:sub>
                        <m:r>
                          <a:rPr lang="en-US" sz="2600" i="1">
                            <a:latin typeface="Cambria Math" panose="02040503050406030204" pitchFamily="18" charset="0"/>
                            <a:cs typeface="Times New Roman" panose="02020603050405020304" pitchFamily="18" charset="0"/>
                          </a:rPr>
                          <m:t>𝑖</m:t>
                        </m:r>
                      </m:sub>
                    </m:sSub>
                    <m:r>
                      <m:rPr>
                        <m:nor/>
                      </m:rPr>
                      <a:rPr lang="en-US" sz="26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600" dirty="0">
                    <a:latin typeface="Times New Roman" panose="02020603050405020304" pitchFamily="18" charset="0"/>
                    <a:cs typeface="Times New Roman" panose="02020603050405020304" pitchFamily="18" charset="0"/>
                  </a:rPr>
                  <a:t>                                                                                </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To determine the extent of rection, you can use the material balance equation of NH</a:t>
                </a:r>
                <a:r>
                  <a:rPr lang="en-US" sz="2600" baseline="-25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since it is the limiting reactant and completely consumed.</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For NH</a:t>
                </a:r>
                <a:r>
                  <a:rPr lang="en-US" sz="2600" baseline="-25000" dirty="0">
                    <a:latin typeface="Times New Roman" panose="02020603050405020304" pitchFamily="18" charset="0"/>
                    <a:cs typeface="Times New Roman" panose="02020603050405020304" pitchFamily="18" charset="0"/>
                  </a:rPr>
                  <a:t>3 </a:t>
                </a:r>
                <a:r>
                  <a:rPr lang="en-US" sz="2600" dirty="0">
                    <a:latin typeface="Times New Roman" panose="02020603050405020304" pitchFamily="18" charset="0"/>
                    <a:cs typeface="Times New Roman" panose="02020603050405020304" pitchFamily="18" charset="0"/>
                  </a:rPr>
                  <a:t>(Species A): </a:t>
                </a: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𝐹</m:t>
                        </m:r>
                      </m:e>
                      <m:sub>
                        <m:r>
                          <a:rPr lang="en-US" sz="2600" b="0" i="1" smtClean="0">
                            <a:latin typeface="Cambria Math" panose="02040503050406030204" pitchFamily="18" charset="0"/>
                            <a:cs typeface="Times New Roman" panose="02020603050405020304" pitchFamily="18" charset="0"/>
                          </a:rPr>
                          <m:t>𝐴</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𝐹</m:t>
                        </m:r>
                      </m:e>
                      <m:sub>
                        <m:r>
                          <a:rPr lang="en-US" sz="2600" b="0" i="1" smtClean="0">
                            <a:latin typeface="Cambria Math" panose="02040503050406030204" pitchFamily="18" charset="0"/>
                            <a:cs typeface="Times New Roman" panose="02020603050405020304" pitchFamily="18" charset="0"/>
                          </a:rPr>
                          <m:t>𝐴</m:t>
                        </m:r>
                        <m:r>
                          <a:rPr lang="en-US" sz="2600" i="1">
                            <a:latin typeface="Cambria Math" panose="02040503050406030204" pitchFamily="18" charset="0"/>
                            <a:cs typeface="Times New Roman" panose="02020603050405020304" pitchFamily="18" charset="0"/>
                          </a:rPr>
                          <m:t>𝑜</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𝑣</m:t>
                        </m:r>
                      </m:e>
                      <m:sub>
                        <m:r>
                          <a:rPr lang="en-US" sz="2600" b="0" i="1" smtClean="0">
                            <a:latin typeface="Cambria Math" panose="02040503050406030204" pitchFamily="18" charset="0"/>
                            <a:cs typeface="Times New Roman" panose="02020603050405020304" pitchFamily="18" charset="0"/>
                          </a:rPr>
                          <m:t>𝐴</m:t>
                        </m:r>
                      </m:sub>
                    </m:sSub>
                    <m:r>
                      <m:rPr>
                        <m:nor/>
                      </m:rPr>
                      <a:rPr lang="en-US" sz="26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600" b="0" i="0" dirty="0" smtClean="0">
                        <a:latin typeface="Times New Roman" panose="02020603050405020304" pitchFamily="18" charset="0"/>
                        <a:cs typeface="Times New Roman" panose="02020603050405020304" pitchFamily="18" charset="0"/>
                        <a:sym typeface="Symbol" panose="05050102010706020507" pitchFamily="18" charset="2"/>
                      </a:rPr>
                      <m:t> </m:t>
                    </m:r>
                  </m:oMath>
                </a14:m>
                <a:r>
                  <a:rPr lang="en-US" sz="2600" dirty="0">
                    <a:latin typeface="Times New Roman" panose="02020603050405020304" pitchFamily="18" charset="0"/>
                    <a:cs typeface="Times New Roman" panose="02020603050405020304" pitchFamily="18" charset="0"/>
                  </a:rPr>
                  <a:t>    </a:t>
                </a:r>
              </a:p>
              <a:p>
                <a:pPr marL="0" indent="0" algn="just">
                  <a:lnSpc>
                    <a:spcPct val="160000"/>
                  </a:lnSpc>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𝐹</m:t>
                        </m:r>
                      </m:e>
                      <m:sub>
                        <m:r>
                          <a:rPr lang="en-US" sz="2600" i="1">
                            <a:latin typeface="Cambria Math" panose="02040503050406030204" pitchFamily="18" charset="0"/>
                            <a:cs typeface="Times New Roman" panose="02020603050405020304" pitchFamily="18" charset="0"/>
                          </a:rPr>
                          <m:t>𝐴</m:t>
                        </m:r>
                      </m:sub>
                    </m:sSub>
                    <m:r>
                      <a:rPr lang="en-US" sz="2600" i="1">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100−4</m:t>
                    </m:r>
                    <m:r>
                      <m:rPr>
                        <m:nor/>
                      </m:rPr>
                      <a:rPr lang="en-US" sz="2600" dirty="0" smtClean="0">
                        <a:latin typeface="Times New Roman" panose="02020603050405020304" pitchFamily="18" charset="0"/>
                        <a:cs typeface="Times New Roman" panose="02020603050405020304" pitchFamily="18" charset="0"/>
                        <a:sym typeface="Symbol" panose="05050102010706020507" pitchFamily="18" charset="2"/>
                      </a:rPr>
                      <m:t></m:t>
                    </m:r>
                    <m:r>
                      <m:rPr>
                        <m:nor/>
                      </m:rPr>
                      <a:rPr lang="en-US" sz="2600" b="0" i="0" dirty="0" smtClean="0">
                        <a:latin typeface="Times New Roman" panose="02020603050405020304" pitchFamily="18" charset="0"/>
                        <a:cs typeface="Times New Roman" panose="02020603050405020304" pitchFamily="18" charset="0"/>
                        <a:sym typeface="Symbol" panose="05050102010706020507" pitchFamily="18" charset="2"/>
                      </a:rPr>
                      <m:t> = 0</m:t>
                    </m:r>
                  </m:oMath>
                </a14:m>
                <a:r>
                  <a:rPr lang="en-US" sz="2600" dirty="0">
                    <a:latin typeface="Times New Roman" panose="02020603050405020304" pitchFamily="18" charset="0"/>
                    <a:cs typeface="Times New Roman" panose="02020603050405020304" pitchFamily="18" charset="0"/>
                  </a:rPr>
                  <a:t>  </a:t>
                </a:r>
              </a:p>
              <a:p>
                <a:pPr marL="0" indent="0" algn="just">
                  <a:lnSpc>
                    <a:spcPct val="160000"/>
                  </a:lnSpc>
                  <a:buNone/>
                </a:pPr>
                <a14:m>
                  <m:oMath xmlns:m="http://schemas.openxmlformats.org/officeDocument/2006/math">
                    <m:r>
                      <m:rPr>
                        <m:nor/>
                      </m:rPr>
                      <a:rPr lang="en-US" sz="2600" b="1" dirty="0">
                        <a:latin typeface="Times New Roman" panose="02020603050405020304" pitchFamily="18" charset="0"/>
                        <a:cs typeface="Times New Roman" panose="02020603050405020304" pitchFamily="18" charset="0"/>
                        <a:sym typeface="Symbol" panose="05050102010706020507" pitchFamily="18" charset="2"/>
                      </a:rPr>
                      <m:t></m:t>
                    </m:r>
                    <m:r>
                      <a:rPr lang="en-US" sz="2600" b="1" i="1" smtClean="0">
                        <a:latin typeface="Cambria Math" panose="02040503050406030204" pitchFamily="18" charset="0"/>
                        <a:cs typeface="Times New Roman" panose="02020603050405020304" pitchFamily="18" charset="0"/>
                      </a:rPr>
                      <m:t>=</m:t>
                    </m:r>
                    <m:f>
                      <m:fPr>
                        <m:ctrlPr>
                          <a:rPr lang="en-US" sz="2600" b="1" i="1" smtClean="0">
                            <a:latin typeface="Cambria Math" panose="02040503050406030204" pitchFamily="18" charset="0"/>
                            <a:cs typeface="Times New Roman" panose="02020603050405020304" pitchFamily="18" charset="0"/>
                          </a:rPr>
                        </m:ctrlPr>
                      </m:fPr>
                      <m:num>
                        <m:r>
                          <a:rPr lang="en-US" sz="2600" b="1" i="1" smtClean="0">
                            <a:latin typeface="Cambria Math" panose="02040503050406030204" pitchFamily="18" charset="0"/>
                            <a:cs typeface="Times New Roman" panose="02020603050405020304" pitchFamily="18" charset="0"/>
                          </a:rPr>
                          <m:t>𝟏𝟎𝟎</m:t>
                        </m:r>
                      </m:num>
                      <m:den>
                        <m:r>
                          <a:rPr lang="en-US" sz="2600" b="1" i="1" smtClean="0">
                            <a:latin typeface="Cambria Math" panose="02040503050406030204" pitchFamily="18" charset="0"/>
                            <a:cs typeface="Times New Roman" panose="02020603050405020304" pitchFamily="18" charset="0"/>
                          </a:rPr>
                          <m:t>𝟒</m:t>
                        </m:r>
                      </m:den>
                    </m:f>
                    <m:r>
                      <a:rPr lang="en-US" sz="2600" b="1" i="1" smtClean="0">
                        <a:latin typeface="Cambria Math" panose="02040503050406030204" pitchFamily="18" charset="0"/>
                        <a:cs typeface="Times New Roman" panose="02020603050405020304" pitchFamily="18" charset="0"/>
                      </a:rPr>
                      <m:t>=</m:t>
                    </m:r>
                    <m:r>
                      <a:rPr lang="en-US" sz="2600" b="1" i="1" smtClean="0">
                        <a:latin typeface="Cambria Math" panose="02040503050406030204" pitchFamily="18" charset="0"/>
                        <a:cs typeface="Times New Roman" panose="02020603050405020304" pitchFamily="18" charset="0"/>
                      </a:rPr>
                      <m:t>𝟐𝟓</m:t>
                    </m:r>
                  </m:oMath>
                </a14:m>
                <a:r>
                  <a:rPr lang="en-US" sz="2600" b="1" dirty="0">
                    <a:latin typeface="Times New Roman" panose="02020603050405020304" pitchFamily="18" charset="0"/>
                    <a:cs typeface="Times New Roman" panose="02020603050405020304" pitchFamily="18" charset="0"/>
                  </a:rPr>
                  <a:t> mol/s                                                         </a:t>
                </a:r>
              </a:p>
            </p:txBody>
          </p:sp>
        </mc:Choice>
        <mc:Fallback xmlns="">
          <p:sp>
            <p:nvSpPr>
              <p:cNvPr id="3" name="Content Placeholder 2">
                <a:extLst>
                  <a:ext uri="{FF2B5EF4-FFF2-40B4-BE49-F238E27FC236}">
                    <a16:creationId xmlns:a16="http://schemas.microsoft.com/office/drawing/2014/main" id="{37FFA6C3-BC76-1EB3-6885-DEA992B8F3CC}"/>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A75A662-5071-BA56-3D39-CF160E6B1B6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E930CD1-BAB3-AC52-D9B8-50C55857DFB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FF6B811-528B-F445-F328-822D9297680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50126794"/>
      </p:ext>
    </p:extLst>
  </p:cSld>
  <p:clrMapOvr>
    <a:masterClrMapping/>
  </p:clrMapOvr>
  <mc:AlternateContent xmlns:mc="http://schemas.openxmlformats.org/markup-compatibility/2006" xmlns:p14="http://schemas.microsoft.com/office/powerpoint/2010/main">
    <mc:Choice Requires="p14">
      <p:transition spd="slow" p14:dur="2000" advTm="63835"/>
    </mc:Choice>
    <mc:Fallback xmlns="">
      <p:transition spd="slow" advTm="63835"/>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71921-EFF2-DDCA-58A4-B898DD6DFF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E6D676-EF21-303D-EFFE-81CA4CC8058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B2A7F54-7972-A445-0F90-E72FA40E3393}"/>
                  </a:ext>
                </a:extLst>
              </p:cNvPr>
              <p:cNvSpPr>
                <a:spLocks noGrp="1"/>
              </p:cNvSpPr>
              <p:nvPr>
                <p:ph idx="1"/>
              </p:nvPr>
            </p:nvSpPr>
            <p:spPr>
              <a:xfrm>
                <a:off x="278297" y="858490"/>
                <a:ext cx="11638720" cy="5229745"/>
              </a:xfrm>
            </p:spPr>
            <p:txBody>
              <a:bodyPr>
                <a:normAutofit fontScale="70000" lnSpcReduction="20000"/>
              </a:bodyPr>
              <a:lstStyle/>
              <a:p>
                <a:pPr marL="0" indent="0" algn="just">
                  <a:lnSpc>
                    <a:spcPct val="160000"/>
                  </a:lnSpc>
                  <a:buNone/>
                </a:pPr>
                <a:r>
                  <a:rPr lang="en-US" sz="3400" dirty="0">
                    <a:latin typeface="Times New Roman" panose="02020603050405020304" pitchFamily="18" charset="0"/>
                    <a:cs typeface="Times New Roman" panose="02020603050405020304" pitchFamily="18" charset="0"/>
                  </a:rPr>
                  <a:t> </a:t>
                </a:r>
                <a:r>
                  <a:rPr lang="en-US" sz="3400" b="1" dirty="0">
                    <a:latin typeface="Times New Roman" panose="02020603050405020304" pitchFamily="18" charset="0"/>
                    <a:cs typeface="Times New Roman" panose="02020603050405020304" pitchFamily="18" charset="0"/>
                  </a:rPr>
                  <a:t>For O</a:t>
                </a:r>
                <a:r>
                  <a:rPr lang="en-US" sz="3400" b="1" baseline="-25000" dirty="0">
                    <a:latin typeface="Times New Roman" panose="02020603050405020304" pitchFamily="18" charset="0"/>
                    <a:cs typeface="Times New Roman" panose="02020603050405020304" pitchFamily="18" charset="0"/>
                  </a:rPr>
                  <a:t>2 </a:t>
                </a:r>
                <a:r>
                  <a:rPr lang="en-US" sz="3400" b="1" dirty="0">
                    <a:latin typeface="Times New Roman" panose="02020603050405020304" pitchFamily="18" charset="0"/>
                    <a:cs typeface="Times New Roman" panose="02020603050405020304" pitchFamily="18" charset="0"/>
                  </a:rPr>
                  <a:t>(Species B): </a:t>
                </a:r>
                <a14:m>
                  <m:oMath xmlns:m="http://schemas.openxmlformats.org/officeDocument/2006/math">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𝐵</m:t>
                        </m:r>
                      </m:sub>
                    </m:sSub>
                    <m:r>
                      <a:rPr lang="en-US" sz="3400" i="1">
                        <a:latin typeface="Cambria Math" panose="02040503050406030204" pitchFamily="18" charset="0"/>
                        <a:cs typeface="Times New Roman" panose="02020603050405020304" pitchFamily="18" charset="0"/>
                      </a:rPr>
                      <m:t>=</m:t>
                    </m:r>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𝐵</m:t>
                        </m:r>
                        <m:r>
                          <a:rPr lang="en-US" sz="3400" i="1">
                            <a:latin typeface="Cambria Math" panose="02040503050406030204" pitchFamily="18" charset="0"/>
                            <a:cs typeface="Times New Roman" panose="02020603050405020304" pitchFamily="18" charset="0"/>
                          </a:rPr>
                          <m:t>𝑜</m:t>
                        </m:r>
                      </m:sub>
                    </m:sSub>
                    <m:r>
                      <a:rPr lang="en-US" sz="3400" i="1">
                        <a:latin typeface="Cambria Math" panose="02040503050406030204" pitchFamily="18" charset="0"/>
                        <a:cs typeface="Times New Roman" panose="02020603050405020304" pitchFamily="18" charset="0"/>
                      </a:rPr>
                      <m:t>+</m:t>
                    </m:r>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𝑣</m:t>
                        </m:r>
                      </m:e>
                      <m:sub>
                        <m:r>
                          <a:rPr lang="en-US" sz="3400" b="0" i="1" smtClean="0">
                            <a:latin typeface="Cambria Math" panose="02040503050406030204" pitchFamily="18" charset="0"/>
                            <a:cs typeface="Times New Roman" panose="02020603050405020304" pitchFamily="18" charset="0"/>
                          </a:rPr>
                          <m:t>𝐵</m:t>
                        </m:r>
                      </m:sub>
                    </m:sSub>
                    <m:r>
                      <m:rPr>
                        <m:nor/>
                      </m:rPr>
                      <a:rPr lang="en-US" sz="3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3400" dirty="0">
                    <a:latin typeface="Times New Roman" panose="02020603050405020304" pitchFamily="18" charset="0"/>
                    <a:cs typeface="Times New Roman" panose="02020603050405020304" pitchFamily="18" charset="0"/>
                  </a:rPr>
                  <a:t>    </a:t>
                </a:r>
              </a:p>
              <a:p>
                <a:pPr marL="0" indent="0" algn="just">
                  <a:lnSpc>
                    <a:spcPct val="160000"/>
                  </a:lnSpc>
                  <a:buNone/>
                </a:pPr>
                <a14:m>
                  <m:oMath xmlns:m="http://schemas.openxmlformats.org/officeDocument/2006/math">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𝐵</m:t>
                        </m:r>
                      </m:sub>
                    </m:sSub>
                    <m:r>
                      <a:rPr lang="en-US" sz="3400" i="1">
                        <a:latin typeface="Cambria Math" panose="02040503050406030204" pitchFamily="18" charset="0"/>
                        <a:cs typeface="Times New Roman" panose="02020603050405020304" pitchFamily="18" charset="0"/>
                      </a:rPr>
                      <m:t>=</m:t>
                    </m:r>
                    <m:r>
                      <a:rPr lang="en-US" sz="3400" b="0" i="1" smtClean="0">
                        <a:latin typeface="Cambria Math" panose="02040503050406030204" pitchFamily="18" charset="0"/>
                        <a:cs typeface="Times New Roman" panose="02020603050405020304" pitchFamily="18" charset="0"/>
                      </a:rPr>
                      <m:t>2</m:t>
                    </m:r>
                    <m:r>
                      <a:rPr lang="en-US" sz="3400" i="1">
                        <a:latin typeface="Cambria Math" panose="02040503050406030204" pitchFamily="18" charset="0"/>
                        <a:cs typeface="Times New Roman" panose="02020603050405020304" pitchFamily="18" charset="0"/>
                      </a:rPr>
                      <m:t>00−</m:t>
                    </m:r>
                    <m:r>
                      <a:rPr lang="en-US" sz="3400" b="0" i="1" smtClean="0">
                        <a:latin typeface="Cambria Math" panose="02040503050406030204" pitchFamily="18" charset="0"/>
                        <a:cs typeface="Times New Roman" panose="02020603050405020304" pitchFamily="18" charset="0"/>
                      </a:rPr>
                      <m:t>5</m:t>
                    </m:r>
                    <m:r>
                      <m:rPr>
                        <m:nor/>
                      </m:rPr>
                      <a:rPr lang="en-US" sz="3400" dirty="0">
                        <a:latin typeface="Times New Roman" panose="02020603050405020304" pitchFamily="18" charset="0"/>
                        <a:cs typeface="Times New Roman" panose="02020603050405020304" pitchFamily="18" charset="0"/>
                        <a:sym typeface="Symbol" panose="05050102010706020507" pitchFamily="18" charset="2"/>
                      </a:rPr>
                      <m:t> =</m:t>
                    </m:r>
                    <m:r>
                      <a:rPr lang="en-US" sz="3400" i="1">
                        <a:latin typeface="Cambria Math" panose="02040503050406030204" pitchFamily="18" charset="0"/>
                        <a:cs typeface="Times New Roman" panose="02020603050405020304" pitchFamily="18" charset="0"/>
                      </a:rPr>
                      <m:t>200−5</m:t>
                    </m:r>
                    <m:r>
                      <m:rPr>
                        <m:nor/>
                      </m:rPr>
                      <a:rPr lang="en-US" sz="3400" b="0" i="0" smtClean="0">
                        <a:latin typeface="Cambria Math" panose="02040503050406030204" pitchFamily="18" charset="0"/>
                        <a:cs typeface="Times New Roman" panose="02020603050405020304" pitchFamily="18" charset="0"/>
                      </a:rPr>
                      <m:t>∗25=75</m:t>
                    </m:r>
                  </m:oMath>
                </a14:m>
                <a:r>
                  <a:rPr lang="en-US" sz="3400" dirty="0">
                    <a:latin typeface="Times New Roman" panose="02020603050405020304" pitchFamily="18" charset="0"/>
                    <a:cs typeface="Times New Roman" panose="02020603050405020304" pitchFamily="18" charset="0"/>
                  </a:rPr>
                  <a:t> mol/s</a:t>
                </a:r>
              </a:p>
              <a:p>
                <a:pPr marL="0" indent="0" algn="just">
                  <a:lnSpc>
                    <a:spcPct val="160000"/>
                  </a:lnSpc>
                  <a:buNone/>
                </a:pPr>
                <a:r>
                  <a:rPr lang="en-US" sz="3400" b="1" dirty="0">
                    <a:latin typeface="Times New Roman" panose="02020603050405020304" pitchFamily="18" charset="0"/>
                    <a:cs typeface="Times New Roman" panose="02020603050405020304" pitchFamily="18" charset="0"/>
                  </a:rPr>
                  <a:t>For NO</a:t>
                </a:r>
                <a:r>
                  <a:rPr lang="en-US" sz="3400" b="1" baseline="-25000" dirty="0">
                    <a:latin typeface="Times New Roman" panose="02020603050405020304" pitchFamily="18" charset="0"/>
                    <a:cs typeface="Times New Roman" panose="02020603050405020304" pitchFamily="18" charset="0"/>
                  </a:rPr>
                  <a:t> </a:t>
                </a:r>
                <a:r>
                  <a:rPr lang="en-US" sz="3400" b="1" dirty="0">
                    <a:latin typeface="Times New Roman" panose="02020603050405020304" pitchFamily="18" charset="0"/>
                    <a:cs typeface="Times New Roman" panose="02020603050405020304" pitchFamily="18" charset="0"/>
                  </a:rPr>
                  <a:t>(Species C): </a:t>
                </a:r>
                <a14:m>
                  <m:oMath xmlns:m="http://schemas.openxmlformats.org/officeDocument/2006/math">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𝐶</m:t>
                        </m:r>
                      </m:sub>
                    </m:sSub>
                    <m:r>
                      <a:rPr lang="en-US" sz="3400" i="1">
                        <a:latin typeface="Cambria Math" panose="02040503050406030204" pitchFamily="18" charset="0"/>
                        <a:cs typeface="Times New Roman" panose="02020603050405020304" pitchFamily="18" charset="0"/>
                      </a:rPr>
                      <m:t>=</m:t>
                    </m:r>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𝐶</m:t>
                        </m:r>
                        <m:r>
                          <a:rPr lang="en-US" sz="3400" i="1">
                            <a:latin typeface="Cambria Math" panose="02040503050406030204" pitchFamily="18" charset="0"/>
                            <a:cs typeface="Times New Roman" panose="02020603050405020304" pitchFamily="18" charset="0"/>
                          </a:rPr>
                          <m:t>𝑜</m:t>
                        </m:r>
                      </m:sub>
                    </m:sSub>
                    <m:r>
                      <a:rPr lang="en-US" sz="3400" i="1">
                        <a:latin typeface="Cambria Math" panose="02040503050406030204" pitchFamily="18" charset="0"/>
                        <a:cs typeface="Times New Roman" panose="02020603050405020304" pitchFamily="18" charset="0"/>
                      </a:rPr>
                      <m:t>+</m:t>
                    </m:r>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𝑣</m:t>
                        </m:r>
                      </m:e>
                      <m:sub>
                        <m:r>
                          <a:rPr lang="en-US" sz="3400" b="0" i="1" smtClean="0">
                            <a:latin typeface="Cambria Math" panose="02040503050406030204" pitchFamily="18" charset="0"/>
                            <a:cs typeface="Times New Roman" panose="02020603050405020304" pitchFamily="18" charset="0"/>
                          </a:rPr>
                          <m:t>𝐶</m:t>
                        </m:r>
                      </m:sub>
                    </m:sSub>
                    <m:r>
                      <m:rPr>
                        <m:nor/>
                      </m:rPr>
                      <a:rPr lang="en-US" sz="3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3400" dirty="0">
                    <a:latin typeface="Times New Roman" panose="02020603050405020304" pitchFamily="18" charset="0"/>
                    <a:cs typeface="Times New Roman" panose="02020603050405020304" pitchFamily="18" charset="0"/>
                  </a:rPr>
                  <a:t> </a:t>
                </a:r>
              </a:p>
              <a:p>
                <a:pPr marL="0" indent="0" algn="just">
                  <a:lnSpc>
                    <a:spcPct val="160000"/>
                  </a:lnSpc>
                  <a:buNone/>
                </a:pPr>
                <a:r>
                  <a:rPr lang="en-US" sz="3400" dirty="0">
                    <a:latin typeface="Times New Roman" panose="02020603050405020304" pitchFamily="18" charset="0"/>
                    <a:cs typeface="Times New Roman" panose="02020603050405020304" pitchFamily="18" charset="0"/>
                  </a:rPr>
                  <a:t>Since NO is a product, the input stream flow rate is zero.   </a:t>
                </a:r>
              </a:p>
              <a:p>
                <a:pPr marL="0" indent="0" algn="just">
                  <a:lnSpc>
                    <a:spcPct val="160000"/>
                  </a:lnSpc>
                  <a:buNone/>
                </a:pPr>
                <a14:m>
                  <m:oMath xmlns:m="http://schemas.openxmlformats.org/officeDocument/2006/math">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𝐶</m:t>
                        </m:r>
                      </m:sub>
                    </m:sSub>
                    <m:r>
                      <a:rPr lang="en-US" sz="3400" i="1">
                        <a:latin typeface="Cambria Math" panose="02040503050406030204" pitchFamily="18" charset="0"/>
                        <a:cs typeface="Times New Roman" panose="02020603050405020304" pitchFamily="18" charset="0"/>
                      </a:rPr>
                      <m:t>=</m:t>
                    </m:r>
                    <m:r>
                      <a:rPr lang="en-US" sz="3400" b="0" i="1" smtClean="0">
                        <a:latin typeface="Cambria Math" panose="02040503050406030204" pitchFamily="18" charset="0"/>
                        <a:cs typeface="Times New Roman" panose="02020603050405020304" pitchFamily="18" charset="0"/>
                      </a:rPr>
                      <m:t>0+4</m:t>
                    </m:r>
                    <m:r>
                      <m:rPr>
                        <m:nor/>
                      </m:rPr>
                      <a:rPr lang="en-US" sz="3400" dirty="0">
                        <a:latin typeface="Times New Roman" panose="02020603050405020304" pitchFamily="18" charset="0"/>
                        <a:cs typeface="Times New Roman" panose="02020603050405020304" pitchFamily="18" charset="0"/>
                        <a:sym typeface="Symbol" panose="05050102010706020507" pitchFamily="18" charset="2"/>
                      </a:rPr>
                      <m:t> =</m:t>
                    </m:r>
                    <m:r>
                      <a:rPr lang="en-US" sz="3400" b="0" i="1" dirty="0" smtClean="0">
                        <a:latin typeface="Cambria Math" panose="02040503050406030204" pitchFamily="18" charset="0"/>
                        <a:cs typeface="Times New Roman" panose="02020603050405020304" pitchFamily="18" charset="0"/>
                        <a:sym typeface="Symbol" panose="05050102010706020507" pitchFamily="18" charset="2"/>
                      </a:rPr>
                      <m:t> </m:t>
                    </m:r>
                    <m:r>
                      <a:rPr lang="en-US" sz="3400" b="0" i="1" smtClean="0">
                        <a:latin typeface="Cambria Math" panose="02040503050406030204" pitchFamily="18" charset="0"/>
                        <a:cs typeface="Times New Roman" panose="02020603050405020304" pitchFamily="18" charset="0"/>
                      </a:rPr>
                      <m:t>4</m:t>
                    </m:r>
                    <m:r>
                      <m:rPr>
                        <m:nor/>
                      </m:rPr>
                      <a:rPr lang="en-US" sz="3400">
                        <a:latin typeface="Cambria Math" panose="02040503050406030204" pitchFamily="18" charset="0"/>
                        <a:cs typeface="Times New Roman" panose="02020603050405020304" pitchFamily="18" charset="0"/>
                      </a:rPr>
                      <m:t>∗25</m:t>
                    </m:r>
                    <m:r>
                      <m:rPr>
                        <m:nor/>
                      </m:rPr>
                      <a:rPr lang="en-US" sz="3400" b="0" i="0" smtClean="0">
                        <a:latin typeface="Cambria Math" panose="02040503050406030204" pitchFamily="18" charset="0"/>
                        <a:cs typeface="Times New Roman" panose="02020603050405020304" pitchFamily="18" charset="0"/>
                      </a:rPr>
                      <m:t> </m:t>
                    </m:r>
                    <m:r>
                      <m:rPr>
                        <m:nor/>
                      </m:rPr>
                      <a:rPr lang="en-US" sz="3400">
                        <a:latin typeface="Cambria Math" panose="02040503050406030204" pitchFamily="18" charset="0"/>
                        <a:cs typeface="Times New Roman" panose="02020603050405020304" pitchFamily="18" charset="0"/>
                      </a:rPr>
                      <m:t>=</m:t>
                    </m:r>
                    <m:r>
                      <m:rPr>
                        <m:nor/>
                      </m:rPr>
                      <a:rPr lang="en-US" sz="3400" b="0" i="0" smtClean="0">
                        <a:latin typeface="Cambria Math" panose="02040503050406030204" pitchFamily="18" charset="0"/>
                        <a:cs typeface="Times New Roman" panose="02020603050405020304" pitchFamily="18" charset="0"/>
                      </a:rPr>
                      <m:t>100</m:t>
                    </m:r>
                  </m:oMath>
                </a14:m>
                <a:r>
                  <a:rPr lang="en-US" sz="3400" dirty="0">
                    <a:latin typeface="Times New Roman" panose="02020603050405020304" pitchFamily="18" charset="0"/>
                    <a:cs typeface="Times New Roman" panose="02020603050405020304" pitchFamily="18" charset="0"/>
                  </a:rPr>
                  <a:t> mol/s</a:t>
                </a:r>
              </a:p>
              <a:p>
                <a:pPr marL="0" indent="0" algn="just">
                  <a:lnSpc>
                    <a:spcPct val="160000"/>
                  </a:lnSpc>
                  <a:buNone/>
                </a:pPr>
                <a:r>
                  <a:rPr lang="en-US" sz="3400" b="1" dirty="0">
                    <a:latin typeface="Times New Roman" panose="02020603050405020304" pitchFamily="18" charset="0"/>
                    <a:cs typeface="Times New Roman" panose="02020603050405020304" pitchFamily="18" charset="0"/>
                  </a:rPr>
                  <a:t>For H</a:t>
                </a:r>
                <a:r>
                  <a:rPr lang="en-US" sz="3400" b="1" baseline="-25000" dirty="0">
                    <a:latin typeface="Times New Roman" panose="02020603050405020304" pitchFamily="18" charset="0"/>
                    <a:cs typeface="Times New Roman" panose="02020603050405020304" pitchFamily="18" charset="0"/>
                  </a:rPr>
                  <a:t>2</a:t>
                </a:r>
                <a:r>
                  <a:rPr lang="en-US" sz="3400" b="1" dirty="0">
                    <a:latin typeface="Times New Roman" panose="02020603050405020304" pitchFamily="18" charset="0"/>
                    <a:cs typeface="Times New Roman" panose="02020603050405020304" pitchFamily="18" charset="0"/>
                  </a:rPr>
                  <a:t>O </a:t>
                </a:r>
                <a:r>
                  <a:rPr lang="en-US" sz="3400" b="1" baseline="-25000" dirty="0">
                    <a:latin typeface="Times New Roman" panose="02020603050405020304" pitchFamily="18" charset="0"/>
                    <a:cs typeface="Times New Roman" panose="02020603050405020304" pitchFamily="18" charset="0"/>
                  </a:rPr>
                  <a:t> </a:t>
                </a:r>
                <a:r>
                  <a:rPr lang="en-US" sz="3400" b="1" dirty="0">
                    <a:latin typeface="Times New Roman" panose="02020603050405020304" pitchFamily="18" charset="0"/>
                    <a:cs typeface="Times New Roman" panose="02020603050405020304" pitchFamily="18" charset="0"/>
                  </a:rPr>
                  <a:t>(Species D): </a:t>
                </a:r>
                <a14:m>
                  <m:oMath xmlns:m="http://schemas.openxmlformats.org/officeDocument/2006/math">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𝐷</m:t>
                        </m:r>
                      </m:sub>
                    </m:sSub>
                    <m:r>
                      <a:rPr lang="en-US" sz="3400" i="1">
                        <a:latin typeface="Cambria Math" panose="02040503050406030204" pitchFamily="18" charset="0"/>
                        <a:cs typeface="Times New Roman" panose="02020603050405020304" pitchFamily="18" charset="0"/>
                      </a:rPr>
                      <m:t>=</m:t>
                    </m:r>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b="0" i="1" smtClean="0">
                            <a:latin typeface="Cambria Math" panose="02040503050406030204" pitchFamily="18" charset="0"/>
                            <a:cs typeface="Times New Roman" panose="02020603050405020304" pitchFamily="18" charset="0"/>
                          </a:rPr>
                          <m:t>𝐷</m:t>
                        </m:r>
                        <m:r>
                          <a:rPr lang="en-US" sz="3400" i="1">
                            <a:latin typeface="Cambria Math" panose="02040503050406030204" pitchFamily="18" charset="0"/>
                            <a:cs typeface="Times New Roman" panose="02020603050405020304" pitchFamily="18" charset="0"/>
                          </a:rPr>
                          <m:t>𝑜</m:t>
                        </m:r>
                      </m:sub>
                    </m:sSub>
                    <m:r>
                      <a:rPr lang="en-US" sz="3400" i="1">
                        <a:latin typeface="Cambria Math" panose="02040503050406030204" pitchFamily="18" charset="0"/>
                        <a:cs typeface="Times New Roman" panose="02020603050405020304" pitchFamily="18" charset="0"/>
                      </a:rPr>
                      <m:t>+</m:t>
                    </m:r>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𝑣</m:t>
                        </m:r>
                      </m:e>
                      <m:sub>
                        <m:r>
                          <a:rPr lang="en-US" sz="3400" b="0" i="1" smtClean="0">
                            <a:latin typeface="Cambria Math" panose="02040503050406030204" pitchFamily="18" charset="0"/>
                            <a:cs typeface="Times New Roman" panose="02020603050405020304" pitchFamily="18" charset="0"/>
                          </a:rPr>
                          <m:t>𝐷</m:t>
                        </m:r>
                      </m:sub>
                    </m:sSub>
                    <m:r>
                      <m:rPr>
                        <m:nor/>
                      </m:rPr>
                      <a:rPr lang="en-US" sz="3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3400" dirty="0">
                    <a:latin typeface="Times New Roman" panose="02020603050405020304" pitchFamily="18" charset="0"/>
                    <a:cs typeface="Times New Roman" panose="02020603050405020304" pitchFamily="18" charset="0"/>
                  </a:rPr>
                  <a:t> </a:t>
                </a:r>
              </a:p>
              <a:p>
                <a:pPr marL="0" indent="0" algn="just">
                  <a:lnSpc>
                    <a:spcPct val="160000"/>
                  </a:lnSpc>
                  <a:buNone/>
                </a:pPr>
                <a:r>
                  <a:rPr lang="en-US" sz="3400" dirty="0">
                    <a:latin typeface="Times New Roman" panose="02020603050405020304" pitchFamily="18" charset="0"/>
                    <a:cs typeface="Times New Roman" panose="02020603050405020304" pitchFamily="18" charset="0"/>
                  </a:rPr>
                  <a:t>Since H</a:t>
                </a:r>
                <a:r>
                  <a:rPr lang="en-US" sz="3400" baseline="-25000" dirty="0">
                    <a:latin typeface="Times New Roman" panose="02020603050405020304" pitchFamily="18" charset="0"/>
                    <a:cs typeface="Times New Roman" panose="02020603050405020304" pitchFamily="18" charset="0"/>
                  </a:rPr>
                  <a:t>2</a:t>
                </a:r>
                <a:r>
                  <a:rPr lang="en-US" sz="3400" dirty="0">
                    <a:latin typeface="Times New Roman" panose="02020603050405020304" pitchFamily="18" charset="0"/>
                    <a:cs typeface="Times New Roman" panose="02020603050405020304" pitchFamily="18" charset="0"/>
                  </a:rPr>
                  <a:t>O is a product, the input stream flow rate is zero.   </a:t>
                </a:r>
              </a:p>
              <a:p>
                <a:pPr marL="0" indent="0" algn="just">
                  <a:lnSpc>
                    <a:spcPct val="160000"/>
                  </a:lnSpc>
                  <a:buNone/>
                </a:pPr>
                <a14:m>
                  <m:oMath xmlns:m="http://schemas.openxmlformats.org/officeDocument/2006/math">
                    <m:sSub>
                      <m:sSubPr>
                        <m:ctrlPr>
                          <a:rPr lang="en-US" sz="3400" i="1">
                            <a:latin typeface="Cambria Math" panose="02040503050406030204" pitchFamily="18" charset="0"/>
                            <a:cs typeface="Times New Roman" panose="02020603050405020304" pitchFamily="18" charset="0"/>
                          </a:rPr>
                        </m:ctrlPr>
                      </m:sSubPr>
                      <m:e>
                        <m:r>
                          <a:rPr lang="en-US" sz="3400" i="1">
                            <a:latin typeface="Cambria Math" panose="02040503050406030204" pitchFamily="18" charset="0"/>
                            <a:cs typeface="Times New Roman" panose="02020603050405020304" pitchFamily="18" charset="0"/>
                          </a:rPr>
                          <m:t>𝐹</m:t>
                        </m:r>
                      </m:e>
                      <m:sub>
                        <m:r>
                          <a:rPr lang="en-US" sz="3400" i="1">
                            <a:latin typeface="Cambria Math" panose="02040503050406030204" pitchFamily="18" charset="0"/>
                            <a:cs typeface="Times New Roman" panose="02020603050405020304" pitchFamily="18" charset="0"/>
                          </a:rPr>
                          <m:t>𝐶</m:t>
                        </m:r>
                      </m:sub>
                    </m:sSub>
                    <m:r>
                      <a:rPr lang="en-US" sz="3400" i="1">
                        <a:latin typeface="Cambria Math" panose="02040503050406030204" pitchFamily="18" charset="0"/>
                        <a:cs typeface="Times New Roman" panose="02020603050405020304" pitchFamily="18" charset="0"/>
                      </a:rPr>
                      <m:t>=0+</m:t>
                    </m:r>
                    <m:r>
                      <a:rPr lang="en-US" sz="3400" b="0" i="1" smtClean="0">
                        <a:latin typeface="Cambria Math" panose="02040503050406030204" pitchFamily="18" charset="0"/>
                        <a:cs typeface="Times New Roman" panose="02020603050405020304" pitchFamily="18" charset="0"/>
                      </a:rPr>
                      <m:t>6</m:t>
                    </m:r>
                    <m:r>
                      <m:rPr>
                        <m:nor/>
                      </m:rPr>
                      <a:rPr lang="en-US" sz="3400" dirty="0">
                        <a:latin typeface="Times New Roman" panose="02020603050405020304" pitchFamily="18" charset="0"/>
                        <a:cs typeface="Times New Roman" panose="02020603050405020304" pitchFamily="18" charset="0"/>
                        <a:sym typeface="Symbol" panose="05050102010706020507" pitchFamily="18" charset="2"/>
                      </a:rPr>
                      <m:t> =</m:t>
                    </m:r>
                    <m:r>
                      <a:rPr lang="en-US" sz="3400" b="0" i="1" smtClean="0">
                        <a:latin typeface="Cambria Math" panose="02040503050406030204" pitchFamily="18" charset="0"/>
                        <a:cs typeface="Times New Roman" panose="02020603050405020304" pitchFamily="18" charset="0"/>
                      </a:rPr>
                      <m:t>6</m:t>
                    </m:r>
                    <m:r>
                      <m:rPr>
                        <m:nor/>
                      </m:rPr>
                      <a:rPr lang="en-US" sz="3400">
                        <a:latin typeface="Cambria Math" panose="02040503050406030204" pitchFamily="18" charset="0"/>
                        <a:cs typeface="Times New Roman" panose="02020603050405020304" pitchFamily="18" charset="0"/>
                      </a:rPr>
                      <m:t>∗25 =1</m:t>
                    </m:r>
                    <m:r>
                      <m:rPr>
                        <m:nor/>
                      </m:rPr>
                      <a:rPr lang="en-US" sz="3400" b="0" i="0" smtClean="0">
                        <a:latin typeface="Cambria Math" panose="02040503050406030204" pitchFamily="18" charset="0"/>
                        <a:cs typeface="Times New Roman" panose="02020603050405020304" pitchFamily="18" charset="0"/>
                      </a:rPr>
                      <m:t>5</m:t>
                    </m:r>
                    <m:r>
                      <m:rPr>
                        <m:nor/>
                      </m:rPr>
                      <a:rPr lang="en-US" sz="3400">
                        <a:latin typeface="Cambria Math" panose="02040503050406030204" pitchFamily="18" charset="0"/>
                        <a:cs typeface="Times New Roman" panose="02020603050405020304" pitchFamily="18" charset="0"/>
                      </a:rPr>
                      <m:t>0</m:t>
                    </m:r>
                  </m:oMath>
                </a14:m>
                <a:r>
                  <a:rPr lang="en-US" sz="3400" dirty="0">
                    <a:latin typeface="Times New Roman" panose="02020603050405020304" pitchFamily="18" charset="0"/>
                    <a:cs typeface="Times New Roman" panose="02020603050405020304" pitchFamily="18" charset="0"/>
                  </a:rPr>
                  <a:t> mol/s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B2A7F54-7972-A445-0F90-E72FA40E3393}"/>
                  </a:ext>
                </a:extLst>
              </p:cNvPr>
              <p:cNvSpPr>
                <a:spLocks noGrp="1" noRot="1" noChangeAspect="1" noMove="1" noResize="1" noEditPoints="1" noAdjustHandles="1" noChangeArrowheads="1" noChangeShapeType="1" noTextEdit="1"/>
              </p:cNvSpPr>
              <p:nvPr>
                <p:ph idx="1"/>
              </p:nvPr>
            </p:nvSpPr>
            <p:spPr>
              <a:xfrm>
                <a:off x="278297" y="858490"/>
                <a:ext cx="11638720" cy="5229745"/>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9C5FC8D-F8DE-5480-6DE0-6FCDD5960A2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C59DA47-8E3D-91D2-407B-37A7CDCFD34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1F6A49D-500F-0F7E-B184-F68E6DC9969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43620925"/>
      </p:ext>
    </p:extLst>
  </p:cSld>
  <p:clrMapOvr>
    <a:masterClrMapping/>
  </p:clrMapOvr>
  <mc:AlternateContent xmlns:mc="http://schemas.openxmlformats.org/markup-compatibility/2006" xmlns:p14="http://schemas.microsoft.com/office/powerpoint/2010/main">
    <mc:Choice Requires="p14">
      <p:transition spd="slow" p14:dur="2000" advTm="79022"/>
    </mc:Choice>
    <mc:Fallback xmlns="">
      <p:transition spd="slow" advTm="79022"/>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E392A-4F03-C097-0A57-0AAC0E4248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9C1AF8-1B5A-7893-A8CF-BA4E40C6AB6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5910BBD-36A8-009B-BDD5-45BA856A2300}"/>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The heat of reaction at a temperature of T can be determined using equation (10.56).</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panose="02040503050406030204" pitchFamily="18" charset="0"/>
                          </a:rPr>
                          <m:t>𝑅𝑥</m:t>
                        </m:r>
                      </m:sub>
                    </m:sSub>
                    <m:r>
                      <a:rPr lang="en-US" sz="2400" i="1">
                        <a:latin typeface="Cambria Math" panose="02040503050406030204" pitchFamily="18" charset="0"/>
                      </a:rPr>
                      <m:t>(</m:t>
                    </m:r>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sym typeface="Symbol" panose="05050102010706020507" pitchFamily="18" charset="2"/>
                              </a:rPr>
                              <m:t></m:t>
                            </m:r>
                            <m:r>
                              <a:rPr lang="en-US" sz="2400" i="1">
                                <a:latin typeface="Cambria Math"/>
                              </a:rPr>
                              <m:t>𝐻</m:t>
                            </m:r>
                          </m:e>
                          <m:sup>
                            <m:r>
                              <a:rPr lang="en-US" sz="2400" i="1">
                                <a:latin typeface="Cambria Math"/>
                              </a:rPr>
                              <m:t>0</m:t>
                            </m:r>
                          </m:sup>
                        </m:sSup>
                      </m:e>
                      <m:sub>
                        <m:r>
                          <a:rPr lang="en-US" sz="2400" i="1">
                            <a:latin typeface="Cambria Math" panose="02040503050406030204" pitchFamily="18" charset="0"/>
                          </a:rPr>
                          <m:t>𝑅𝑋</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r>
                      <a:rPr lang="en-US" sz="2400" i="1">
                        <a:latin typeface="Cambria Math"/>
                      </a:rPr>
                      <m:t>)+</m:t>
                    </m:r>
                    <m:r>
                      <a:rPr lang="en-US" sz="240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𝐻</m:t>
                    </m:r>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𝑇</m:t>
                    </m:r>
                    <m:r>
                      <a:rPr lang="en-US" sz="2400" b="0" i="1" smtClean="0">
                        <a:latin typeface="Cambria Math" panose="02040503050406030204" pitchFamily="18" charset="0"/>
                        <a:ea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𝐻</m:t>
                    </m:r>
                    <m:d>
                      <m:dPr>
                        <m:ctrlPr>
                          <a:rPr lang="en-US" sz="2400" i="1">
                            <a:latin typeface="Cambria Math" panose="02040503050406030204" pitchFamily="18" charset="0"/>
                            <a:ea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𝑇</m:t>
                        </m:r>
                      </m:e>
                    </m:d>
                    <m:r>
                      <a:rPr lang="en-US" sz="2400" b="0" i="1" smtClean="0">
                        <a:latin typeface="Cambria Math" panose="02040503050406030204" pitchFamily="18" charset="0"/>
                        <a:ea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dirty="0" smtClean="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𝑑</m:t>
                        </m:r>
                      </m:num>
                      <m:den>
                        <m:r>
                          <a:rPr lang="en-US" sz="2400" b="0" i="1" dirty="0" smtClean="0">
                            <a:latin typeface="Cambria Math" panose="02040503050406030204" pitchFamily="18" charset="0"/>
                            <a:cs typeface="Times New Roman" panose="02020603050405020304" pitchFamily="18" charset="0"/>
                          </a:rPr>
                          <m:t>𝑎</m:t>
                        </m:r>
                      </m:den>
                    </m:f>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𝐻</m:t>
                        </m:r>
                      </m:e>
                      <m:sub>
                        <m:r>
                          <a:rPr lang="en-US" sz="2400" b="0" i="1" dirty="0" smtClean="0">
                            <a:latin typeface="Cambria Math" panose="02040503050406030204" pitchFamily="18" charset="0"/>
                            <a:cs typeface="Times New Roman" panose="02020603050405020304" pitchFamily="18" charset="0"/>
                          </a:rPr>
                          <m:t>𝐷</m:t>
                        </m:r>
                      </m:sub>
                    </m:sSub>
                    <m:d>
                      <m:dPr>
                        <m:ctrlPr>
                          <a:rPr lang="en-US" sz="2400" b="0" i="1" dirty="0" smtClean="0">
                            <a:latin typeface="Cambria Math" panose="02040503050406030204" pitchFamily="18" charset="0"/>
                            <a:cs typeface="Times New Roman" panose="02020603050405020304" pitchFamily="18" charset="0"/>
                          </a:rPr>
                        </m:ctrlPr>
                      </m:dPr>
                      <m:e>
                        <m:r>
                          <a:rPr lang="en-US" sz="2400" b="0" i="1" dirty="0" smtClean="0">
                            <a:latin typeface="Cambria Math" panose="02040503050406030204" pitchFamily="18" charset="0"/>
                            <a:cs typeface="Times New Roman" panose="02020603050405020304" pitchFamily="18" charset="0"/>
                          </a:rPr>
                          <m:t>𝑇</m:t>
                        </m:r>
                      </m:e>
                    </m:d>
                    <m:r>
                      <a:rPr lang="en-US" sz="2400" b="0" i="0" dirty="0" smtClean="0">
                        <a:latin typeface="Cambria Math" panose="02040503050406030204" pitchFamily="18" charset="0"/>
                        <a:cs typeface="Times New Roman" panose="02020603050405020304" pitchFamily="18" charset="0"/>
                      </a:rPr>
                      <m:t>+</m:t>
                    </m:r>
                    <m:f>
                      <m:fPr>
                        <m:ctrlPr>
                          <a:rPr lang="en-US" sz="2400" i="1" dirty="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𝑐</m:t>
                        </m:r>
                      </m:num>
                      <m:den>
                        <m:r>
                          <a:rPr lang="en-US" sz="2400" i="1" dirty="0">
                            <a:latin typeface="Cambria Math" panose="02040503050406030204" pitchFamily="18" charset="0"/>
                            <a:cs typeface="Times New Roman" panose="02020603050405020304" pitchFamily="18" charset="0"/>
                          </a:rPr>
                          <m:t>𝑎</m:t>
                        </m:r>
                      </m:den>
                    </m:f>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𝐻</m:t>
                        </m:r>
                      </m:e>
                      <m:sub>
                        <m:r>
                          <a:rPr lang="en-US" sz="2400" b="0" i="1" dirty="0" smtClean="0">
                            <a:latin typeface="Cambria Math" panose="02040503050406030204" pitchFamily="18" charset="0"/>
                            <a:cs typeface="Times New Roman" panose="02020603050405020304" pitchFamily="18" charset="0"/>
                          </a:rPr>
                          <m:t>𝐶</m:t>
                        </m:r>
                      </m:sub>
                    </m:sSub>
                    <m:d>
                      <m:dPr>
                        <m:ctrlPr>
                          <a:rPr lang="en-US" sz="2400" i="1" dirty="0">
                            <a:latin typeface="Cambria Math" panose="02040503050406030204" pitchFamily="18" charset="0"/>
                            <a:cs typeface="Times New Roman" panose="02020603050405020304" pitchFamily="18" charset="0"/>
                          </a:rPr>
                        </m:ctrlPr>
                      </m:dPr>
                      <m:e>
                        <m:r>
                          <a:rPr lang="en-US" sz="2400" i="1" dirty="0">
                            <a:latin typeface="Cambria Math" panose="02040503050406030204" pitchFamily="18" charset="0"/>
                            <a:cs typeface="Times New Roman" panose="02020603050405020304" pitchFamily="18" charset="0"/>
                          </a:rPr>
                          <m:t>𝑇</m:t>
                        </m:r>
                      </m:e>
                    </m:d>
                    <m:r>
                      <a:rPr lang="en-US" sz="2400" b="0" i="1" dirty="0" smtClean="0">
                        <a:latin typeface="Cambria Math" panose="02040503050406030204" pitchFamily="18" charset="0"/>
                        <a:cs typeface="Times New Roman" panose="02020603050405020304" pitchFamily="18" charset="0"/>
                      </a:rPr>
                      <m:t>−</m:t>
                    </m:r>
                    <m:f>
                      <m:fPr>
                        <m:ctrlPr>
                          <a:rPr lang="en-US" sz="2400" i="1" dirty="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𝑏</m:t>
                        </m:r>
                      </m:num>
                      <m:den>
                        <m:r>
                          <a:rPr lang="en-US" sz="2400" i="1" dirty="0">
                            <a:latin typeface="Cambria Math" panose="02040503050406030204" pitchFamily="18" charset="0"/>
                            <a:cs typeface="Times New Roman" panose="02020603050405020304" pitchFamily="18" charset="0"/>
                          </a:rPr>
                          <m:t>𝑎</m:t>
                        </m:r>
                      </m:den>
                    </m:f>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𝐻</m:t>
                        </m:r>
                      </m:e>
                      <m:sub>
                        <m:r>
                          <a:rPr lang="en-US" sz="2400" b="0" i="1" dirty="0" smtClean="0">
                            <a:latin typeface="Cambria Math" panose="02040503050406030204" pitchFamily="18" charset="0"/>
                            <a:cs typeface="Times New Roman" panose="02020603050405020304" pitchFamily="18" charset="0"/>
                          </a:rPr>
                          <m:t>𝐵</m:t>
                        </m:r>
                      </m:sub>
                    </m:sSub>
                    <m:d>
                      <m:dPr>
                        <m:ctrlPr>
                          <a:rPr lang="en-US" sz="2400" i="1" dirty="0">
                            <a:latin typeface="Cambria Math" panose="02040503050406030204" pitchFamily="18" charset="0"/>
                            <a:cs typeface="Times New Roman" panose="02020603050405020304" pitchFamily="18" charset="0"/>
                          </a:rPr>
                        </m:ctrlPr>
                      </m:dPr>
                      <m:e>
                        <m:r>
                          <a:rPr lang="en-US" sz="2400" i="1" dirty="0">
                            <a:latin typeface="Cambria Math" panose="02040503050406030204" pitchFamily="18" charset="0"/>
                            <a:cs typeface="Times New Roman" panose="02020603050405020304" pitchFamily="18" charset="0"/>
                          </a:rPr>
                          <m:t>𝑇</m:t>
                        </m:r>
                      </m:e>
                    </m:d>
                    <m:r>
                      <a:rPr lang="en-US" sz="2400" b="0" i="1" dirty="0" smtClean="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𝐻</m:t>
                        </m:r>
                      </m:e>
                      <m:sub>
                        <m:r>
                          <a:rPr lang="en-US" sz="2400" b="0" i="1" dirty="0" smtClean="0">
                            <a:latin typeface="Cambria Math" panose="02040503050406030204" pitchFamily="18" charset="0"/>
                            <a:cs typeface="Times New Roman" panose="02020603050405020304" pitchFamily="18" charset="0"/>
                          </a:rPr>
                          <m:t>𝐴</m:t>
                        </m:r>
                      </m:sub>
                    </m:sSub>
                    <m:r>
                      <a:rPr lang="en-US" sz="2400" i="1" dirty="0">
                        <a:latin typeface="Cambria Math" panose="02040503050406030204" pitchFamily="18" charset="0"/>
                        <a:cs typeface="Times New Roman" panose="02020603050405020304" pitchFamily="18" charset="0"/>
                      </a:rPr>
                      <m:t>(</m:t>
                    </m:r>
                    <m:r>
                      <a:rPr lang="en-US" sz="2400" i="1" dirty="0">
                        <a:latin typeface="Cambria Math" panose="02040503050406030204" pitchFamily="18" charset="0"/>
                        <a:cs typeface="Times New Roman" panose="02020603050405020304" pitchFamily="18" charset="0"/>
                      </a:rPr>
                      <m:t>𝑇</m:t>
                    </m:r>
                    <m:r>
                      <a:rPr lang="en-US" sz="2400" i="1" dirty="0">
                        <a:latin typeface="Cambria Math" panose="02040503050406030204" pitchFamily="18" charset="0"/>
                        <a:cs typeface="Times New Roman" panose="02020603050405020304" pitchFamily="18" charset="0"/>
                      </a:rPr>
                      <m:t>)</m:t>
                    </m:r>
                  </m:oMath>
                </a14:m>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𝐻</m:t>
                    </m:r>
                    <m:d>
                      <m:dPr>
                        <m:ctrlPr>
                          <a:rPr lang="en-US" sz="2400" i="1">
                            <a:latin typeface="Cambria Math" panose="02040503050406030204" pitchFamily="18" charset="0"/>
                            <a:ea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𝑇</m:t>
                        </m:r>
                      </m:e>
                    </m:d>
                    <m:r>
                      <a:rPr lang="en-US" sz="2400" i="1">
                        <a:latin typeface="Cambria Math" panose="02040503050406030204" pitchFamily="18" charset="0"/>
                        <a:ea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b="0" i="1" dirty="0" smtClean="0">
                        <a:latin typeface="Cambria Math" panose="02040503050406030204" pitchFamily="18" charset="0"/>
                        <a:cs typeface="Times New Roman" panose="02020603050405020304" pitchFamily="18" charset="0"/>
                      </a:rPr>
                      <m:t>6∗9.57+4∗8.45 −5∗8.47 −4∗0=48.87</m:t>
                    </m:r>
                  </m:oMath>
                </a14:m>
                <a:r>
                  <a:rPr lang="en-US" sz="2400" dirty="0">
                    <a:latin typeface="Times New Roman" panose="02020603050405020304" pitchFamily="18" charset="0"/>
                    <a:cs typeface="Times New Roman" panose="02020603050405020304" pitchFamily="18" charset="0"/>
                  </a:rPr>
                  <a:t> kJ/mol</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r>
                          <a:rPr lang="en-US" sz="2400" i="1">
                            <a:latin typeface="Cambria Math"/>
                          </a:rPr>
                          <m:t>𝐻</m:t>
                        </m:r>
                      </m:e>
                      <m:sub>
                        <m:r>
                          <a:rPr lang="en-US" sz="2400" i="1">
                            <a:latin typeface="Cambria Math" panose="02040503050406030204" pitchFamily="18" charset="0"/>
                          </a:rPr>
                          <m:t>𝑅𝑥</m:t>
                        </m:r>
                      </m:sub>
                    </m:sSub>
                    <m:d>
                      <m:dPr>
                        <m:ctrlPr>
                          <a:rPr lang="en-US" sz="2400" i="1">
                            <a:latin typeface="Cambria Math" panose="02040503050406030204" pitchFamily="18" charset="0"/>
                          </a:rPr>
                        </m:ctrlPr>
                      </m:dPr>
                      <m:e>
                        <m:r>
                          <a:rPr lang="en-US" sz="2400" i="1">
                            <a:latin typeface="Cambria Math" panose="02040503050406030204" pitchFamily="18" charset="0"/>
                          </a:rPr>
                          <m:t>𝑇</m:t>
                        </m:r>
                      </m:e>
                    </m:d>
                    <m:r>
                      <a:rPr lang="en-US" sz="2400" i="1">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sym typeface="Symbol" panose="05050102010706020507" pitchFamily="18" charset="2"/>
                              </a:rPr>
                              <m:t></m:t>
                            </m:r>
                            <m:r>
                              <a:rPr lang="en-US" sz="2400" i="1">
                                <a:latin typeface="Cambria Math"/>
                              </a:rPr>
                              <m:t>𝐻</m:t>
                            </m:r>
                          </m:e>
                          <m:sup>
                            <m:r>
                              <a:rPr lang="en-US" sz="2400" i="1">
                                <a:latin typeface="Cambria Math"/>
                              </a:rPr>
                              <m:t>0</m:t>
                            </m:r>
                          </m:sup>
                        </m:sSup>
                      </m:e>
                      <m:sub>
                        <m:r>
                          <a:rPr lang="en-US" sz="2400" i="1">
                            <a:latin typeface="Cambria Math" panose="02040503050406030204" pitchFamily="18" charset="0"/>
                          </a:rPr>
                          <m:t>𝑅𝑋</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𝑅</m:t>
                            </m:r>
                          </m:sub>
                        </m:sSub>
                      </m:e>
                    </m:d>
                    <m:r>
                      <a:rPr lang="en-US" sz="2400" i="1">
                        <a:latin typeface="Cambria Math"/>
                      </a:rPr>
                      <m:t>+</m:t>
                    </m:r>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𝐻</m:t>
                    </m:r>
                    <m:d>
                      <m:dPr>
                        <m:ctrlPr>
                          <a:rPr lang="en-US" sz="2400" i="1">
                            <a:latin typeface="Cambria Math" panose="02040503050406030204" pitchFamily="18" charset="0"/>
                            <a:ea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𝑇</m:t>
                        </m:r>
                      </m:e>
                    </m:d>
                    <m:r>
                      <a:rPr lang="en-US" sz="2400" b="0" i="1" smtClean="0">
                        <a:latin typeface="Cambria Math" panose="02040503050406030204" pitchFamily="18" charset="0"/>
                        <a:ea typeface="Cambria Math" panose="02040503050406030204" pitchFamily="18" charset="0"/>
                      </a:rPr>
                      <m:t>=−904.7+48.87=</m:t>
                    </m:r>
                    <m:r>
                      <a:rPr lang="en-US" sz="2400" b="1" i="1" smtClean="0">
                        <a:solidFill>
                          <a:srgbClr val="7030A0"/>
                        </a:solidFill>
                        <a:latin typeface="Cambria Math" panose="02040503050406030204" pitchFamily="18" charset="0"/>
                        <a:ea typeface="Cambria Math" panose="02040503050406030204" pitchFamily="18" charset="0"/>
                      </a:rPr>
                      <m:t>−</m:t>
                    </m:r>
                    <m:r>
                      <a:rPr lang="en-US" sz="2400" b="1" i="1" smtClean="0">
                        <a:solidFill>
                          <a:srgbClr val="7030A0"/>
                        </a:solidFill>
                        <a:latin typeface="Cambria Math" panose="02040503050406030204" pitchFamily="18" charset="0"/>
                        <a:ea typeface="Cambria Math" panose="02040503050406030204" pitchFamily="18" charset="0"/>
                      </a:rPr>
                      <m:t>𝟖𝟓𝟓</m:t>
                    </m:r>
                    <m:r>
                      <a:rPr lang="en-US" sz="2400" b="1" i="1" smtClean="0">
                        <a:solidFill>
                          <a:srgbClr val="7030A0"/>
                        </a:solidFill>
                        <a:latin typeface="Cambria Math" panose="02040503050406030204" pitchFamily="18" charset="0"/>
                        <a:ea typeface="Cambria Math" panose="02040503050406030204" pitchFamily="18" charset="0"/>
                      </a:rPr>
                      <m:t>.</m:t>
                    </m:r>
                    <m:r>
                      <a:rPr lang="en-US" sz="2400" b="1" i="1" smtClean="0">
                        <a:solidFill>
                          <a:srgbClr val="7030A0"/>
                        </a:solidFill>
                        <a:latin typeface="Cambria Math" panose="02040503050406030204" pitchFamily="18" charset="0"/>
                        <a:ea typeface="Cambria Math" panose="02040503050406030204" pitchFamily="18" charset="0"/>
                      </a:rPr>
                      <m:t>𝟖𝟑</m:t>
                    </m:r>
                  </m:oMath>
                </a14:m>
                <a:r>
                  <a:rPr lang="en-US" sz="2400" b="1" dirty="0">
                    <a:solidFill>
                      <a:srgbClr val="7030A0"/>
                    </a:solidFill>
                    <a:latin typeface="Times New Roman" panose="02020603050405020304" pitchFamily="18" charset="0"/>
                    <a:cs typeface="Times New Roman" panose="02020603050405020304" pitchFamily="18" charset="0"/>
                  </a:rPr>
                  <a:t>  kJ/mol </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change in heat of reaction is negative, which indicates that the reaction is exothermic.</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5910BBD-36A8-009B-BDD5-45BA856A2300}"/>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534CE7A-8DEC-B111-E0FF-E8D60F485C2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F249808-DDD1-1256-9C74-247726256E5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6E457CF-C3C9-29BE-D2D8-1B1A9605202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07319668"/>
      </p:ext>
    </p:extLst>
  </p:cSld>
  <p:clrMapOvr>
    <a:masterClrMapping/>
  </p:clrMapOvr>
  <mc:AlternateContent xmlns:mc="http://schemas.openxmlformats.org/markup-compatibility/2006" xmlns:p14="http://schemas.microsoft.com/office/powerpoint/2010/main">
    <mc:Choice Requires="p14">
      <p:transition spd="slow" p14:dur="2000" advTm="145729"/>
    </mc:Choice>
    <mc:Fallback xmlns="">
      <p:transition spd="slow" advTm="145729"/>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E3705-DBAB-DC8C-6165-86C8A5F938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E13D6E-451C-1CB7-B5E3-701D2596378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60B0AC0-772D-2578-1465-F6CF7BCE36F6}"/>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calculate the rate of heat transfer, you can used the energy balance equation: </a:t>
                </a:r>
                <a14:m>
                  <m:oMath xmlns:m="http://schemas.openxmlformats.org/officeDocument/2006/math">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𝑸</m:t>
                        </m:r>
                      </m:e>
                    </m:acc>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𝑾</m:t>
                            </m:r>
                          </m:e>
                        </m:acc>
                      </m:e>
                      <m:sub>
                        <m:r>
                          <a:rPr lang="en-US" sz="2400" b="1" i="1">
                            <a:solidFill>
                              <a:srgbClr val="7030A0"/>
                            </a:solidFill>
                            <a:latin typeface="Cambria Math"/>
                          </a:rPr>
                          <m:t>𝑺</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𝑭</m:t>
                        </m:r>
                      </m:e>
                      <m:sub>
                        <m:r>
                          <a:rPr lang="en-US" sz="2400" b="1" i="1">
                            <a:solidFill>
                              <a:srgbClr val="7030A0"/>
                            </a:solidFill>
                            <a:latin typeface="Cambria Math"/>
                          </a:rPr>
                          <m:t>𝑨</m:t>
                        </m:r>
                        <m:r>
                          <a:rPr lang="en-US" sz="2400" b="1" i="1">
                            <a:solidFill>
                              <a:srgbClr val="7030A0"/>
                            </a:solidFill>
                            <a:latin typeface="Cambria Math"/>
                          </a:rPr>
                          <m:t>𝟎</m:t>
                        </m:r>
                      </m:sub>
                    </m:sSub>
                    <m:nary>
                      <m:naryPr>
                        <m:chr m:val="∑"/>
                        <m:ctrlPr>
                          <a:rPr lang="en-US" sz="2400" b="1" i="1">
                            <a:solidFill>
                              <a:srgbClr val="7030A0"/>
                            </a:solidFill>
                            <a:latin typeface="Cambria Math" panose="02040503050406030204" pitchFamily="18" charset="0"/>
                          </a:rPr>
                        </m:ctrlPr>
                      </m:naryPr>
                      <m:sub>
                        <m:r>
                          <m:rPr>
                            <m:brk m:alnAt="23"/>
                          </m:rPr>
                          <a:rPr lang="en-US" sz="2400" b="1" i="1">
                            <a:solidFill>
                              <a:srgbClr val="7030A0"/>
                            </a:solidFill>
                            <a:latin typeface="Cambria Math"/>
                          </a:rPr>
                          <m:t>𝒊</m:t>
                        </m:r>
                        <m:r>
                          <a:rPr lang="en-US" sz="2400" b="1" i="1">
                            <a:solidFill>
                              <a:srgbClr val="7030A0"/>
                            </a:solidFill>
                            <a:latin typeface="Cambria Math"/>
                          </a:rPr>
                          <m:t>=</m:t>
                        </m:r>
                        <m:r>
                          <a:rPr lang="en-US" sz="2400" b="1" i="1">
                            <a:solidFill>
                              <a:srgbClr val="7030A0"/>
                            </a:solidFill>
                            <a:latin typeface="Cambria Math"/>
                          </a:rPr>
                          <m:t>𝟏</m:t>
                        </m:r>
                      </m:sub>
                      <m:sup>
                        <m:r>
                          <a:rPr lang="en-US" sz="2400" b="1" i="1">
                            <a:solidFill>
                              <a:srgbClr val="7030A0"/>
                            </a:solidFill>
                            <a:latin typeface="Cambria Math"/>
                          </a:rPr>
                          <m:t>𝒏</m:t>
                        </m:r>
                      </m:sup>
                      <m:e>
                        <m:sSub>
                          <m:sSubPr>
                            <m:ctrlPr>
                              <a:rPr lang="en-US" sz="2400" b="1" i="1">
                                <a:solidFill>
                                  <a:srgbClr val="7030A0"/>
                                </a:solidFill>
                                <a:latin typeface="Cambria Math" panose="02040503050406030204" pitchFamily="18" charset="0"/>
                              </a:rPr>
                            </m:ctrlPr>
                          </m:sSubPr>
                          <m:e>
                            <m:r>
                              <a:rPr lang="el-GR" sz="2400" b="1" i="1">
                                <a:solidFill>
                                  <a:srgbClr val="7030A0"/>
                                </a:solidFill>
                                <a:latin typeface="Cambria Math"/>
                                <a:ea typeface="Cambria Math"/>
                              </a:rPr>
                              <m:t>𝜱</m:t>
                            </m:r>
                          </m:e>
                          <m:sub>
                            <m:r>
                              <a:rPr lang="en-US" sz="2400" b="1" i="1">
                                <a:solidFill>
                                  <a:srgbClr val="7030A0"/>
                                </a:solidFill>
                                <a:latin typeface="Cambria Math"/>
                              </a:rPr>
                              <m:t>𝒊</m:t>
                            </m:r>
                          </m:sub>
                        </m:sSub>
                      </m:e>
                    </m:nary>
                    <m:d>
                      <m:dPr>
                        <m:ctrlPr>
                          <a:rPr lang="en-US" sz="2400" b="1" i="1">
                            <a:solidFill>
                              <a:srgbClr val="7030A0"/>
                            </a:solidFill>
                            <a:latin typeface="Cambria Math" panose="02040503050406030204" pitchFamily="18" charset="0"/>
                          </a:rPr>
                        </m:ctrlPr>
                      </m:dPr>
                      <m:e>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r>
                              <a:rPr lang="en-US" sz="2400" b="1" i="1">
                                <a:solidFill>
                                  <a:srgbClr val="7030A0"/>
                                </a:solidFill>
                                <a:latin typeface="Cambria Math"/>
                              </a:rPr>
                              <m:t>𝟎</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sub>
                        </m:sSub>
                      </m:e>
                    </m:d>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ea typeface="Cambria Math"/>
                          </a:rPr>
                          <m:t>∆</m:t>
                        </m:r>
                        <m:r>
                          <a:rPr lang="en-US" sz="2400" b="1" i="1">
                            <a:solidFill>
                              <a:srgbClr val="7030A0"/>
                            </a:solidFill>
                            <a:latin typeface="Cambria Math"/>
                            <a:ea typeface="Cambria Math"/>
                          </a:rPr>
                          <m:t>𝑯</m:t>
                        </m:r>
                      </m:e>
                      <m:sub>
                        <m:r>
                          <a:rPr lang="en-US" sz="2400" b="1" i="1">
                            <a:solidFill>
                              <a:srgbClr val="7030A0"/>
                            </a:solidFill>
                            <a:latin typeface="Cambria Math"/>
                            <a:ea typeface="Cambria Math"/>
                          </a:rPr>
                          <m:t>𝑹</m:t>
                        </m:r>
                        <m:r>
                          <a:rPr lang="en-US" sz="2400" b="1" i="1">
                            <a:solidFill>
                              <a:srgbClr val="7030A0"/>
                            </a:solidFill>
                            <a:latin typeface="Cambria Math"/>
                          </a:rPr>
                          <m:t>𝒙</m:t>
                        </m:r>
                      </m:sub>
                    </m:sSub>
                    <m:r>
                      <a:rPr lang="en-US" sz="2400" b="1" i="1">
                        <a:solidFill>
                          <a:srgbClr val="7030A0"/>
                        </a:solidFill>
                        <a:latin typeface="Cambria Math" panose="02040503050406030204" pitchFamily="18" charset="0"/>
                        <a:sym typeface="Symbol" panose="05050102010706020507" pitchFamily="18" charset="2"/>
                      </a:rPr>
                      <m:t></m:t>
                    </m:r>
                    <m:r>
                      <a:rPr lang="en-US" sz="2400" b="1" i="1">
                        <a:solidFill>
                          <a:srgbClr val="7030A0"/>
                        </a:solidFill>
                        <a:latin typeface="Cambria Math"/>
                      </a:rPr>
                      <m:t>=</m:t>
                    </m:r>
                    <m:r>
                      <a:rPr lang="en-US" sz="2400" b="1" i="1">
                        <a:solidFill>
                          <a:srgbClr val="7030A0"/>
                        </a:solidFill>
                        <a:latin typeface="Cambria Math"/>
                      </a:rPr>
                      <m:t>𝟎</m:t>
                    </m:r>
                  </m:oMath>
                </a14:m>
                <a:endParaRPr lang="en-US" sz="2400" dirty="0">
                  <a:latin typeface="Times New Roman" panose="02020603050405020304" pitchFamily="18" charset="0"/>
                  <a:cs typeface="Times New Roman" panose="02020603050405020304" pitchFamily="18" charset="0"/>
                </a:endParaRP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There is no work done, </a:t>
                </a:r>
                <a14:m>
                  <m:oMath xmlns:m="http://schemas.openxmlformats.org/officeDocument/2006/math">
                    <m:sSub>
                      <m:sSubPr>
                        <m:ctrlPr>
                          <a:rPr lang="en-US" sz="2400" b="1" i="1">
                            <a:solidFill>
                              <a:srgbClr val="7030A0"/>
                            </a:solidFill>
                            <a:latin typeface="Cambria Math" panose="02040503050406030204" pitchFamily="18" charset="0"/>
                          </a:rPr>
                        </m:ctrlPr>
                      </m:sSubPr>
                      <m:e>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𝑾</m:t>
                            </m:r>
                          </m:e>
                        </m:acc>
                      </m:e>
                      <m:sub>
                        <m:r>
                          <a:rPr lang="en-US" sz="2400" b="1" i="1">
                            <a:solidFill>
                              <a:srgbClr val="7030A0"/>
                            </a:solidFill>
                            <a:latin typeface="Cambria Math"/>
                          </a:rPr>
                          <m:t>𝑺</m:t>
                        </m:r>
                      </m:sub>
                    </m:sSub>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𝟎</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smtClean="0">
                            <a:solidFill>
                              <a:schemeClr val="tx1"/>
                            </a:solidFill>
                            <a:latin typeface="Cambria Math" panose="02040503050406030204" pitchFamily="18" charset="0"/>
                          </a:rPr>
                        </m:ctrlPr>
                      </m:sSubPr>
                      <m:e>
                        <m:r>
                          <a:rPr lang="en-US" sz="2400" b="1" i="1">
                            <a:solidFill>
                              <a:schemeClr val="tx1"/>
                            </a:solidFill>
                            <a:latin typeface="Cambria Math" panose="02040503050406030204" pitchFamily="18" charset="0"/>
                            <a:sym typeface="Symbol" panose="05050102010706020507" pitchFamily="18" charset="2"/>
                          </a:rPr>
                          <m:t></m:t>
                        </m:r>
                        <m:r>
                          <a:rPr lang="en-US" sz="2400" b="1" i="1">
                            <a:solidFill>
                              <a:schemeClr val="tx1"/>
                            </a:solidFill>
                            <a:latin typeface="Cambria Math"/>
                          </a:rPr>
                          <m:t>𝑯</m:t>
                        </m:r>
                      </m:e>
                      <m:sub>
                        <m:r>
                          <a:rPr lang="en-US" sz="2400" b="1" i="1">
                            <a:solidFill>
                              <a:schemeClr val="tx1"/>
                            </a:solidFill>
                            <a:latin typeface="Cambria Math" panose="02040503050406030204" pitchFamily="18" charset="0"/>
                          </a:rPr>
                          <m:t>𝑹𝒙</m:t>
                        </m:r>
                      </m:sub>
                    </m:sSub>
                    <m:r>
                      <a:rPr lang="en-US" sz="2400" b="1" i="1">
                        <a:solidFill>
                          <a:schemeClr val="tx1"/>
                        </a:solidFill>
                        <a:latin typeface="Cambria Math" panose="02040503050406030204" pitchFamily="18" charset="0"/>
                        <a:ea typeface="Cambria Math" panose="02040503050406030204" pitchFamily="18" charset="0"/>
                      </a:rPr>
                      <m:t>=−</m:t>
                    </m:r>
                    <m:r>
                      <a:rPr lang="en-US" sz="2400" b="1" i="1">
                        <a:solidFill>
                          <a:schemeClr val="tx1"/>
                        </a:solidFill>
                        <a:latin typeface="Cambria Math" panose="02040503050406030204" pitchFamily="18" charset="0"/>
                        <a:ea typeface="Cambria Math" panose="02040503050406030204" pitchFamily="18" charset="0"/>
                      </a:rPr>
                      <m:t>𝟖𝟓𝟓</m:t>
                    </m:r>
                    <m:r>
                      <a:rPr lang="en-US" sz="2400" b="1" i="1">
                        <a:solidFill>
                          <a:schemeClr val="tx1"/>
                        </a:solidFill>
                        <a:latin typeface="Cambria Math" panose="02040503050406030204" pitchFamily="18" charset="0"/>
                        <a:ea typeface="Cambria Math" panose="02040503050406030204" pitchFamily="18" charset="0"/>
                      </a:rPr>
                      <m:t>.</m:t>
                    </m:r>
                    <m:r>
                      <a:rPr lang="en-US" sz="2400" b="1" i="1" smtClean="0">
                        <a:solidFill>
                          <a:schemeClr val="tx1"/>
                        </a:solidFill>
                        <a:latin typeface="Cambria Math" panose="02040503050406030204" pitchFamily="18" charset="0"/>
                        <a:ea typeface="Cambria Math" panose="02040503050406030204" pitchFamily="18" charset="0"/>
                      </a:rPr>
                      <m:t>𝟖</m:t>
                    </m:r>
                    <m:r>
                      <a:rPr lang="en-US" sz="2400" b="1" i="1">
                        <a:solidFill>
                          <a:schemeClr val="tx1"/>
                        </a:solidFill>
                        <a:latin typeface="Cambria Math" panose="02040503050406030204" pitchFamily="18" charset="0"/>
                        <a:ea typeface="Cambria Math" panose="02040503050406030204" pitchFamily="18" charset="0"/>
                      </a:rPr>
                      <m:t>𝟑</m:t>
                    </m:r>
                  </m:oMath>
                </a14:m>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kJ/mol;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 = 25 mol/s</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10000"/>
                  </a:lnSpc>
                  <a:buNone/>
                </a:pPr>
                <a14:m>
                  <m:oMathPara xmlns:m="http://schemas.openxmlformats.org/officeDocument/2006/math">
                    <m:oMathParaPr>
                      <m:jc m:val="centerGroup"/>
                    </m:oMathParaPr>
                    <m:oMath xmlns:m="http://schemas.openxmlformats.org/officeDocument/2006/math">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𝑭</m:t>
                          </m:r>
                        </m:e>
                        <m:sub>
                          <m:r>
                            <a:rPr lang="en-US" sz="2400" b="1" i="1">
                              <a:solidFill>
                                <a:srgbClr val="7030A0"/>
                              </a:solidFill>
                              <a:latin typeface="Cambria Math"/>
                            </a:rPr>
                            <m:t>𝑨</m:t>
                          </m:r>
                          <m:r>
                            <a:rPr lang="en-US" sz="2400" b="1" i="1">
                              <a:solidFill>
                                <a:srgbClr val="7030A0"/>
                              </a:solidFill>
                              <a:latin typeface="Cambria Math"/>
                            </a:rPr>
                            <m:t>𝟎</m:t>
                          </m:r>
                        </m:sub>
                      </m:sSub>
                      <m:nary>
                        <m:naryPr>
                          <m:chr m:val="∑"/>
                          <m:ctrlPr>
                            <a:rPr lang="en-US" sz="2400" b="1" i="1">
                              <a:solidFill>
                                <a:srgbClr val="7030A0"/>
                              </a:solidFill>
                              <a:latin typeface="Cambria Math" panose="02040503050406030204" pitchFamily="18" charset="0"/>
                            </a:rPr>
                          </m:ctrlPr>
                        </m:naryPr>
                        <m:sub>
                          <m:r>
                            <m:rPr>
                              <m:brk m:alnAt="23"/>
                            </m:rPr>
                            <a:rPr lang="en-US" sz="2400" b="1" i="1">
                              <a:solidFill>
                                <a:srgbClr val="7030A0"/>
                              </a:solidFill>
                              <a:latin typeface="Cambria Math"/>
                            </a:rPr>
                            <m:t>𝒊</m:t>
                          </m:r>
                          <m:r>
                            <a:rPr lang="en-US" sz="2400" b="1" i="1">
                              <a:solidFill>
                                <a:srgbClr val="7030A0"/>
                              </a:solidFill>
                              <a:latin typeface="Cambria Math"/>
                            </a:rPr>
                            <m:t>=</m:t>
                          </m:r>
                          <m:r>
                            <a:rPr lang="en-US" sz="2400" b="1" i="1">
                              <a:solidFill>
                                <a:srgbClr val="7030A0"/>
                              </a:solidFill>
                              <a:latin typeface="Cambria Math"/>
                            </a:rPr>
                            <m:t>𝟏</m:t>
                          </m:r>
                        </m:sub>
                        <m:sup>
                          <m:r>
                            <a:rPr lang="en-US" sz="2400" b="1" i="1">
                              <a:solidFill>
                                <a:srgbClr val="7030A0"/>
                              </a:solidFill>
                              <a:latin typeface="Cambria Math"/>
                            </a:rPr>
                            <m:t>𝒏</m:t>
                          </m:r>
                        </m:sup>
                        <m:e>
                          <m:sSub>
                            <m:sSubPr>
                              <m:ctrlPr>
                                <a:rPr lang="en-US" sz="2400" b="1" i="1">
                                  <a:solidFill>
                                    <a:srgbClr val="7030A0"/>
                                  </a:solidFill>
                                  <a:latin typeface="Cambria Math" panose="02040503050406030204" pitchFamily="18" charset="0"/>
                                </a:rPr>
                              </m:ctrlPr>
                            </m:sSubPr>
                            <m:e>
                              <m:r>
                                <a:rPr lang="el-GR" sz="2400" b="1" i="1">
                                  <a:solidFill>
                                    <a:srgbClr val="7030A0"/>
                                  </a:solidFill>
                                  <a:latin typeface="Cambria Math"/>
                                  <a:ea typeface="Cambria Math"/>
                                </a:rPr>
                                <m:t>𝜱</m:t>
                              </m:r>
                            </m:e>
                            <m:sub>
                              <m:r>
                                <a:rPr lang="en-US" sz="2400" b="1" i="1">
                                  <a:solidFill>
                                    <a:srgbClr val="7030A0"/>
                                  </a:solidFill>
                                  <a:latin typeface="Cambria Math"/>
                                </a:rPr>
                                <m:t>𝒊</m:t>
                              </m:r>
                            </m:sub>
                          </m:sSub>
                        </m:e>
                      </m:nary>
                      <m:d>
                        <m:dPr>
                          <m:ctrlPr>
                            <a:rPr lang="en-US" sz="2400" b="1" i="1">
                              <a:solidFill>
                                <a:srgbClr val="7030A0"/>
                              </a:solidFill>
                              <a:latin typeface="Cambria Math" panose="02040503050406030204" pitchFamily="18" charset="0"/>
                            </a:rPr>
                          </m:ctrlPr>
                        </m:dPr>
                        <m:e>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r>
                                <a:rPr lang="en-US" sz="2400" b="1" i="1">
                                  <a:solidFill>
                                    <a:srgbClr val="7030A0"/>
                                  </a:solidFill>
                                  <a:latin typeface="Cambria Math"/>
                                </a:rPr>
                                <m:t>𝟎</m:t>
                              </m:r>
                            </m:sub>
                          </m:sSub>
                          <m:r>
                            <a:rPr lang="en-US" sz="2400" b="1" i="1">
                              <a:solidFill>
                                <a:srgbClr val="7030A0"/>
                              </a:solidFill>
                              <a:latin typeface="Cambria Math"/>
                            </a:rPr>
                            <m:t>−</m:t>
                          </m:r>
                          <m:sSub>
                            <m:sSubPr>
                              <m:ctrlPr>
                                <a:rPr lang="en-US" sz="2400" b="1" i="1">
                                  <a:solidFill>
                                    <a:srgbClr val="7030A0"/>
                                  </a:solidFill>
                                  <a:latin typeface="Cambria Math" panose="02040503050406030204" pitchFamily="18" charset="0"/>
                                </a:rPr>
                              </m:ctrlPr>
                            </m:sSubPr>
                            <m:e>
                              <m:r>
                                <a:rPr lang="en-US" sz="2400" b="1" i="1">
                                  <a:solidFill>
                                    <a:srgbClr val="7030A0"/>
                                  </a:solidFill>
                                  <a:latin typeface="Cambria Math"/>
                                </a:rPr>
                                <m:t>𝑯</m:t>
                              </m:r>
                            </m:e>
                            <m:sub>
                              <m:r>
                                <a:rPr lang="en-US" sz="2400" b="1" i="1">
                                  <a:solidFill>
                                    <a:srgbClr val="7030A0"/>
                                  </a:solidFill>
                                  <a:latin typeface="Cambria Math"/>
                                </a:rPr>
                                <m:t>𝒊</m:t>
                              </m:r>
                            </m:sub>
                          </m:sSub>
                        </m:e>
                      </m:d>
                      <m:r>
                        <a:rPr lang="en-US" sz="2400" b="0" i="0" smtClean="0">
                          <a:solidFill>
                            <a:srgbClr val="7030A0"/>
                          </a:solidFill>
                          <a:latin typeface="Cambria Math" panose="02040503050406030204" pitchFamily="18" charset="0"/>
                        </a:rPr>
                        <m:t>=100∗</m:t>
                      </m:r>
                      <m:d>
                        <m:dPr>
                          <m:begChr m:val="["/>
                          <m:endChr m:val="]"/>
                          <m:ctrlPr>
                            <a:rPr lang="en-US" sz="2400" b="0" i="1" smtClean="0">
                              <a:solidFill>
                                <a:srgbClr val="7030A0"/>
                              </a:solidFill>
                              <a:latin typeface="Cambria Math" panose="02040503050406030204" pitchFamily="18" charset="0"/>
                            </a:rPr>
                          </m:ctrlPr>
                        </m:dPr>
                        <m:e>
                          <m:r>
                            <a:rPr lang="en-US" sz="2400" b="0" i="0" smtClean="0">
                              <a:solidFill>
                                <a:srgbClr val="7030A0"/>
                              </a:solidFill>
                              <a:latin typeface="Cambria Math" panose="02040503050406030204" pitchFamily="18" charset="0"/>
                            </a:rPr>
                            <m:t>1∗</m:t>
                          </m:r>
                          <m:d>
                            <m:dPr>
                              <m:ctrlPr>
                                <a:rPr lang="en-US" sz="2400" b="0" i="1" smtClean="0">
                                  <a:solidFill>
                                    <a:srgbClr val="7030A0"/>
                                  </a:solidFill>
                                  <a:latin typeface="Cambria Math" panose="02040503050406030204" pitchFamily="18" charset="0"/>
                                </a:rPr>
                              </m:ctrlPr>
                            </m:dPr>
                            <m:e>
                              <m:r>
                                <a:rPr lang="en-US" sz="2400" b="0" i="0" smtClean="0">
                                  <a:solidFill>
                                    <a:srgbClr val="7030A0"/>
                                  </a:solidFill>
                                  <a:latin typeface="Cambria Math" panose="02040503050406030204" pitchFamily="18" charset="0"/>
                                </a:rPr>
                                <m:t>0−0</m:t>
                              </m:r>
                            </m:e>
                          </m:d>
                          <m:r>
                            <a:rPr lang="en-US" sz="2400" b="0" i="0" smtClean="0">
                              <a:solidFill>
                                <a:srgbClr val="7030A0"/>
                              </a:solidFill>
                              <a:latin typeface="Cambria Math" panose="02040503050406030204" pitchFamily="18" charset="0"/>
                            </a:rPr>
                            <m:t>+2</m:t>
                          </m:r>
                          <m:d>
                            <m:dPr>
                              <m:ctrlPr>
                                <a:rPr lang="en-US" sz="2400" b="0" i="1" smtClean="0">
                                  <a:solidFill>
                                    <a:srgbClr val="7030A0"/>
                                  </a:solidFill>
                                  <a:latin typeface="Cambria Math" panose="02040503050406030204" pitchFamily="18" charset="0"/>
                                </a:rPr>
                              </m:ctrlPr>
                            </m:dPr>
                            <m:e>
                              <m:r>
                                <a:rPr lang="en-US" sz="2400" b="0" i="0" smtClean="0">
                                  <a:solidFill>
                                    <a:srgbClr val="7030A0"/>
                                  </a:solidFill>
                                  <a:latin typeface="Cambria Math" panose="02040503050406030204" pitchFamily="18" charset="0"/>
                                </a:rPr>
                                <m:t>0−8.47</m:t>
                              </m:r>
                            </m:e>
                          </m:d>
                          <m:r>
                            <a:rPr lang="en-US" sz="2400" b="0" i="0" smtClean="0">
                              <a:solidFill>
                                <a:srgbClr val="7030A0"/>
                              </a:solidFill>
                              <a:latin typeface="Cambria Math" panose="02040503050406030204" pitchFamily="18" charset="0"/>
                            </a:rPr>
                            <m:t>+0</m:t>
                          </m:r>
                          <m:d>
                            <m:dPr>
                              <m:ctrlPr>
                                <a:rPr lang="en-US" sz="2400" b="0" i="1" smtClean="0">
                                  <a:solidFill>
                                    <a:srgbClr val="7030A0"/>
                                  </a:solidFill>
                                  <a:latin typeface="Cambria Math" panose="02040503050406030204" pitchFamily="18" charset="0"/>
                                </a:rPr>
                              </m:ctrlPr>
                            </m:dPr>
                            <m:e>
                              <m:r>
                                <a:rPr lang="en-US" sz="2400" b="0" i="0" smtClean="0">
                                  <a:solidFill>
                                    <a:srgbClr val="7030A0"/>
                                  </a:solidFill>
                                  <a:latin typeface="Cambria Math" panose="02040503050406030204" pitchFamily="18" charset="0"/>
                                </a:rPr>
                                <m:t>0−8.45</m:t>
                              </m:r>
                            </m:e>
                          </m:d>
                          <m:r>
                            <a:rPr lang="en-US" sz="2400" b="0" i="0" smtClean="0">
                              <a:solidFill>
                                <a:srgbClr val="7030A0"/>
                              </a:solidFill>
                              <a:latin typeface="Cambria Math" panose="02040503050406030204" pitchFamily="18" charset="0"/>
                            </a:rPr>
                            <m:t>+0</m:t>
                          </m:r>
                          <m:d>
                            <m:dPr>
                              <m:ctrlPr>
                                <a:rPr lang="en-US" sz="2400" b="0" i="1" smtClean="0">
                                  <a:solidFill>
                                    <a:srgbClr val="7030A0"/>
                                  </a:solidFill>
                                  <a:latin typeface="Cambria Math" panose="02040503050406030204" pitchFamily="18" charset="0"/>
                                </a:rPr>
                              </m:ctrlPr>
                            </m:dPr>
                            <m:e>
                              <m:r>
                                <a:rPr lang="en-US" sz="2400" b="0" i="0" smtClean="0">
                                  <a:solidFill>
                                    <a:srgbClr val="7030A0"/>
                                  </a:solidFill>
                                  <a:latin typeface="Cambria Math" panose="02040503050406030204" pitchFamily="18" charset="0"/>
                                </a:rPr>
                                <m:t>0−9.57</m:t>
                              </m:r>
                            </m:e>
                          </m:d>
                        </m:e>
                      </m:d>
                    </m:oMath>
                  </m:oMathPara>
                </a14:m>
                <a:endParaRPr lang="en-US" sz="2400" b="0" i="0" dirty="0">
                  <a:solidFill>
                    <a:srgbClr val="7030A0"/>
                  </a:solidFill>
                  <a:latin typeface="Cambria Math" panose="02040503050406030204" pitchFamily="18" charset="0"/>
                </a:endParaRPr>
              </a:p>
              <a:p>
                <a:pPr marL="0" indent="0" algn="just">
                  <a:lnSpc>
                    <a:spcPct val="110000"/>
                  </a:lnSpc>
                  <a:buNone/>
                </a:pPr>
                <a14:m>
                  <m:oMath xmlns:m="http://schemas.openxmlformats.org/officeDocument/2006/math">
                    <m:r>
                      <a:rPr lang="en-US" sz="2400" b="0" i="0" smtClean="0">
                        <a:solidFill>
                          <a:srgbClr val="7030A0"/>
                        </a:solidFill>
                        <a:latin typeface="Cambria Math" panose="02040503050406030204" pitchFamily="18" charset="0"/>
                      </a:rPr>
                      <m:t>=</m:t>
                    </m:r>
                    <m:r>
                      <a:rPr lang="en-US" sz="2400" b="1" i="0" smtClean="0">
                        <a:solidFill>
                          <a:schemeClr val="tx1"/>
                        </a:solidFill>
                        <a:latin typeface="Cambria Math" panose="02040503050406030204" pitchFamily="18" charset="0"/>
                      </a:rPr>
                      <m:t>−</m:t>
                    </m:r>
                    <m:r>
                      <a:rPr lang="en-US" sz="2400" b="1" i="0" smtClean="0">
                        <a:solidFill>
                          <a:schemeClr val="tx1"/>
                        </a:solidFill>
                        <a:latin typeface="Cambria Math" panose="02040503050406030204" pitchFamily="18" charset="0"/>
                      </a:rPr>
                      <m:t>𝟏</m:t>
                    </m:r>
                    <m:r>
                      <a:rPr lang="en-US" sz="2400" b="1" i="0" smtClean="0">
                        <a:solidFill>
                          <a:schemeClr val="tx1"/>
                        </a:solidFill>
                        <a:latin typeface="Cambria Math" panose="02040503050406030204" pitchFamily="18" charset="0"/>
                      </a:rPr>
                      <m:t>, </m:t>
                    </m:r>
                    <m:r>
                      <a:rPr lang="en-US" sz="2400" b="1" i="0" smtClean="0">
                        <a:solidFill>
                          <a:schemeClr val="tx1"/>
                        </a:solidFill>
                        <a:latin typeface="Cambria Math" panose="02040503050406030204" pitchFamily="18" charset="0"/>
                      </a:rPr>
                      <m:t>𝟔𝟗𝟒</m:t>
                    </m:r>
                    <m:r>
                      <a:rPr lang="en-US" sz="2400" b="1" i="0" smtClean="0">
                        <a:solidFill>
                          <a:schemeClr val="tx1"/>
                        </a:solidFill>
                        <a:latin typeface="Cambria Math" panose="02040503050406030204" pitchFamily="18" charset="0"/>
                      </a:rPr>
                      <m:t> </m:t>
                    </m:r>
                  </m:oMath>
                </a14:m>
                <a:r>
                  <a:rPr lang="en-US" sz="2400" b="1" dirty="0">
                    <a:solidFill>
                      <a:schemeClr val="tx1"/>
                    </a:solidFill>
                    <a:latin typeface="Times New Roman" panose="02020603050405020304" pitchFamily="18" charset="0"/>
                    <a:cs typeface="Times New Roman" panose="02020603050405020304" pitchFamily="18" charset="0"/>
                  </a:rPr>
                  <a:t>kJ/s </a:t>
                </a:r>
              </a:p>
              <a:p>
                <a:pPr marL="0" indent="0" algn="just">
                  <a:lnSpc>
                    <a:spcPct val="110000"/>
                  </a:lnSpc>
                  <a:buNone/>
                </a:pPr>
                <a14:m>
                  <m:oMath xmlns:m="http://schemas.openxmlformats.org/officeDocument/2006/math">
                    <m:acc>
                      <m:accPr>
                        <m:chr m:val="̇"/>
                        <m:ctrlPr>
                          <a:rPr lang="en-US" sz="2400" b="1" i="1">
                            <a:solidFill>
                              <a:srgbClr val="7030A0"/>
                            </a:solidFill>
                            <a:latin typeface="Cambria Math" panose="02040503050406030204" pitchFamily="18" charset="0"/>
                          </a:rPr>
                        </m:ctrlPr>
                      </m:accPr>
                      <m:e>
                        <m:r>
                          <a:rPr lang="en-US" sz="2400" b="1" i="1">
                            <a:solidFill>
                              <a:srgbClr val="7030A0"/>
                            </a:solidFill>
                            <a:latin typeface="Cambria Math"/>
                          </a:rPr>
                          <m:t>𝑸</m:t>
                        </m:r>
                      </m:e>
                    </m:acc>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𝟏</m:t>
                    </m:r>
                    <m:r>
                      <a:rPr lang="en-US" sz="2400" b="1" i="1" smtClean="0">
                        <a:solidFill>
                          <a:srgbClr val="7030A0"/>
                        </a:solidFill>
                        <a:latin typeface="Cambria Math" panose="02040503050406030204" pitchFamily="18" charset="0"/>
                      </a:rPr>
                      <m:t>, </m:t>
                    </m:r>
                    <m:r>
                      <a:rPr lang="en-US" sz="2400" b="1" i="1" smtClean="0">
                        <a:solidFill>
                          <a:srgbClr val="7030A0"/>
                        </a:solidFill>
                        <a:latin typeface="Cambria Math" panose="02040503050406030204" pitchFamily="18" charset="0"/>
                      </a:rPr>
                      <m:t>𝟔𝟗𝟒</m:t>
                    </m:r>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𝟐𝟓</m:t>
                    </m:r>
                    <m:r>
                      <a:rPr lang="en-US" sz="2400" b="1" i="1" smtClean="0">
                        <a:solidFill>
                          <a:srgbClr val="7030A0"/>
                        </a:solidFill>
                        <a:latin typeface="Cambria Math" panose="02040503050406030204" pitchFamily="18" charset="0"/>
                      </a:rPr>
                      <m:t>∗</m:t>
                    </m:r>
                    <m:d>
                      <m:dPr>
                        <m:ctrlPr>
                          <a:rPr lang="en-US" sz="2400" b="1" i="1" smtClean="0">
                            <a:solidFill>
                              <a:srgbClr val="7030A0"/>
                            </a:solidFill>
                            <a:latin typeface="Cambria Math" panose="02040503050406030204" pitchFamily="18" charset="0"/>
                          </a:rPr>
                        </m:ctrlPr>
                      </m:dPr>
                      <m:e>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𝟖𝟓𝟓</m:t>
                        </m:r>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𝟖𝟑</m:t>
                        </m:r>
                      </m:e>
                    </m:d>
                    <m:r>
                      <a:rPr lang="en-US" sz="2400" b="1" i="1" smtClean="0">
                        <a:solidFill>
                          <a:srgbClr val="7030A0"/>
                        </a:solidFill>
                        <a:latin typeface="Cambria Math" panose="02040503050406030204" pitchFamily="18" charset="0"/>
                      </a:rPr>
                      <m:t>=−</m:t>
                    </m:r>
                    <m:r>
                      <a:rPr lang="en-US" sz="2400" b="1" i="1" smtClean="0">
                        <a:solidFill>
                          <a:schemeClr val="tx1"/>
                        </a:solidFill>
                        <a:latin typeface="Cambria Math" panose="02040503050406030204" pitchFamily="18" charset="0"/>
                      </a:rPr>
                      <m:t>𝟏𝟗</m:t>
                    </m:r>
                    <m:r>
                      <a:rPr lang="en-US" sz="2400" b="1" i="1" smtClean="0">
                        <a:solidFill>
                          <a:schemeClr val="tx1"/>
                        </a:solidFill>
                        <a:latin typeface="Cambria Math" panose="02040503050406030204" pitchFamily="18" charset="0"/>
                      </a:rPr>
                      <m:t>,</m:t>
                    </m:r>
                    <m:r>
                      <a:rPr lang="en-US" sz="2400" b="1" i="1" smtClean="0">
                        <a:solidFill>
                          <a:schemeClr val="tx1"/>
                        </a:solidFill>
                        <a:latin typeface="Cambria Math" panose="02040503050406030204" pitchFamily="18" charset="0"/>
                      </a:rPr>
                      <m:t>𝟕𝟎𝟏</m:t>
                    </m:r>
                    <m:r>
                      <a:rPr lang="en-US" sz="2400" b="1" i="1" smtClean="0">
                        <a:solidFill>
                          <a:schemeClr val="tx1"/>
                        </a:solidFill>
                        <a:latin typeface="Cambria Math" panose="02040503050406030204" pitchFamily="18" charset="0"/>
                      </a:rPr>
                      <m:t>.</m:t>
                    </m:r>
                    <m:r>
                      <a:rPr lang="en-US" sz="2400" b="1" i="1" smtClean="0">
                        <a:solidFill>
                          <a:schemeClr val="tx1"/>
                        </a:solidFill>
                        <a:latin typeface="Cambria Math" panose="02040503050406030204" pitchFamily="18" charset="0"/>
                      </a:rPr>
                      <m:t>𝟕𝟓</m:t>
                    </m:r>
                  </m:oMath>
                </a14:m>
                <a:r>
                  <a:rPr lang="en-US" sz="2400" b="1" dirty="0">
                    <a:solidFill>
                      <a:schemeClr val="tx1"/>
                    </a:solidFill>
                    <a:latin typeface="Times New Roman" panose="02020603050405020304" pitchFamily="18" charset="0"/>
                    <a:cs typeface="Times New Roman" panose="02020603050405020304" pitchFamily="18" charset="0"/>
                  </a:rPr>
                  <a:t> kJ/s </a:t>
                </a:r>
                <a:r>
                  <a:rPr lang="en-US" sz="2400"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-19, 702 kW</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The negative sign  indicates that  heat must be removed from a reactor.</a:t>
                </a:r>
              </a:p>
            </p:txBody>
          </p:sp>
        </mc:Choice>
        <mc:Fallback xmlns="">
          <p:sp>
            <p:nvSpPr>
              <p:cNvPr id="3" name="Content Placeholder 2">
                <a:extLst>
                  <a:ext uri="{FF2B5EF4-FFF2-40B4-BE49-F238E27FC236}">
                    <a16:creationId xmlns:a16="http://schemas.microsoft.com/office/drawing/2014/main" id="{560B0AC0-772D-2578-1465-F6CF7BCE36F6}"/>
                  </a:ext>
                </a:extLst>
              </p:cNvPr>
              <p:cNvSpPr>
                <a:spLocks noGrp="1" noRot="1" noChangeAspect="1" noMove="1" noResize="1" noEditPoints="1" noAdjustHandles="1" noChangeArrowheads="1" noChangeShapeType="1" noTextEdit="1"/>
              </p:cNvSpPr>
              <p:nvPr>
                <p:ph idx="1"/>
              </p:nvPr>
            </p:nvSpPr>
            <p:spPr>
              <a:xfrm>
                <a:off x="278297" y="858491"/>
                <a:ext cx="11638720" cy="5065228"/>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C9BBC3C-28F8-FBBE-253B-5E1E63C945B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F72F242-7767-23DD-6448-166DBFC99EF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B9A1B3C-C492-EAB6-AC42-564A88AE3CA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96860067"/>
      </p:ext>
    </p:extLst>
  </p:cSld>
  <p:clrMapOvr>
    <a:masterClrMapping/>
  </p:clrMapOvr>
  <mc:AlternateContent xmlns:mc="http://schemas.openxmlformats.org/markup-compatibility/2006" xmlns:p14="http://schemas.microsoft.com/office/powerpoint/2010/main">
    <mc:Choice Requires="p14">
      <p:transition spd="slow" p14:dur="2000" advTm="158685"/>
    </mc:Choice>
    <mc:Fallback xmlns="">
      <p:transition spd="slow" advTm="158685"/>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9DCFD-7C7C-390A-137C-9D7140CDEC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4A754B-9A87-B348-6C1F-8FF9C31D1D9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5C85EB4-84BF-298B-7C14-629010208982}"/>
              </a:ext>
            </a:extLst>
          </p:cNvPr>
          <p:cNvSpPr>
            <a:spLocks noGrp="1"/>
          </p:cNvSpPr>
          <p:nvPr>
            <p:ph idx="1"/>
          </p:nvPr>
        </p:nvSpPr>
        <p:spPr>
          <a:xfrm>
            <a:off x="278297" y="858491"/>
            <a:ext cx="11638720"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reaction is exothermic which requires heat removal from a reactor to enhance conversion of reactants into products.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If less heat is transferred, more of the heat of reaction will go into a reaction mixture and the outlet temperature will increase</a:t>
            </a:r>
            <a:r>
              <a:rPr lang="en-US" sz="2400" dirty="0"/>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If a reaction temperature increases over the required level, the conversion of reactants will  reduce.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a:t>
            </a:r>
            <a:r>
              <a:rPr lang="en-US" sz="2400" b="1" dirty="0">
                <a:solidFill>
                  <a:srgbClr val="7030A0"/>
                </a:solidFill>
                <a:latin typeface="Times New Roman" panose="02020603050405020304" pitchFamily="18" charset="0"/>
                <a:cs typeface="Times New Roman" panose="02020603050405020304" pitchFamily="18" charset="0"/>
              </a:rPr>
              <a:t>19,702 kW </a:t>
            </a:r>
            <a:r>
              <a:rPr lang="en-US" sz="2400" dirty="0">
                <a:latin typeface="Times New Roman" panose="02020603050405020304" pitchFamily="18" charset="0"/>
                <a:cs typeface="Times New Roman" panose="02020603050405020304" pitchFamily="18" charset="0"/>
              </a:rPr>
              <a:t>of heat must be transferred from a reactor to maintain the product temperature at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D42DCA8-27E1-55E6-9D73-A1ED1478E69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068FB5F-A55E-827C-7FB9-FB0D6F45133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DFF940C-A161-7CCB-8171-F8BF1773B87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489722"/>
      </p:ext>
    </p:extLst>
  </p:cSld>
  <p:clrMapOvr>
    <a:masterClrMapping/>
  </p:clrMapOvr>
  <mc:AlternateContent xmlns:mc="http://schemas.openxmlformats.org/markup-compatibility/2006" xmlns:p14="http://schemas.microsoft.com/office/powerpoint/2010/main">
    <mc:Choice Requires="p14">
      <p:transition spd="slow" p14:dur="2000" advTm="45668"/>
    </mc:Choice>
    <mc:Fallback xmlns="">
      <p:transition spd="slow" advTm="45668"/>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D0DF6-F901-602B-3CAD-BCD2734B7B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98914-70B8-D46D-43C7-50A32B7F065E}"/>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10.4. Summary </a:t>
            </a:r>
          </a:p>
        </p:txBody>
      </p:sp>
      <p:sp>
        <p:nvSpPr>
          <p:cNvPr id="3" name="Content Placeholder 2">
            <a:extLst>
              <a:ext uri="{FF2B5EF4-FFF2-40B4-BE49-F238E27FC236}">
                <a16:creationId xmlns:a16="http://schemas.microsoft.com/office/drawing/2014/main" id="{08E0EEDB-9C15-D61F-63D9-3E1C018ADD6F}"/>
              </a:ext>
            </a:extLst>
          </p:cNvPr>
          <p:cNvSpPr>
            <a:spLocks noGrp="1"/>
          </p:cNvSpPr>
          <p:nvPr>
            <p:ph idx="1"/>
          </p:nvPr>
        </p:nvSpPr>
        <p:spPr>
          <a:xfrm>
            <a:off x="198783" y="809144"/>
            <a:ext cx="11857382" cy="511457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energy balances with chemical reaction are complex and require careful consideration to account heat transfer, work done, heat of reaction and flow enthalpy, which can transfer across system boundaries.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stoichiometry of a chemical reaction affects energy balances, and the quantity of reactants and products affects the total change in energy.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reaction enthalpies can be determined using standard enthalpies of formation.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change in heat of reaction is </a:t>
            </a:r>
            <a:r>
              <a:rPr lang="en-US" sz="2400" b="1" dirty="0">
                <a:solidFill>
                  <a:srgbClr val="7030A0"/>
                </a:solidFill>
                <a:latin typeface="Times New Roman" panose="02020603050405020304" pitchFamily="18" charset="0"/>
                <a:cs typeface="Times New Roman" panose="02020603050405020304" pitchFamily="18" charset="0"/>
              </a:rPr>
              <a:t>negative</a:t>
            </a:r>
            <a:r>
              <a:rPr lang="en-US" sz="2400" dirty="0">
                <a:latin typeface="Times New Roman" panose="02020603050405020304" pitchFamily="18" charset="0"/>
                <a:cs typeface="Times New Roman" panose="02020603050405020304" pitchFamily="18" charset="0"/>
              </a:rPr>
              <a:t> for </a:t>
            </a:r>
            <a:r>
              <a:rPr lang="en-US" sz="2400" b="1" dirty="0">
                <a:solidFill>
                  <a:srgbClr val="7030A0"/>
                </a:solidFill>
                <a:latin typeface="Times New Roman" panose="02020603050405020304" pitchFamily="18" charset="0"/>
                <a:cs typeface="Times New Roman" panose="02020603050405020304" pitchFamily="18" charset="0"/>
              </a:rPr>
              <a:t>exothermic reactions </a:t>
            </a:r>
            <a:r>
              <a:rPr lang="en-US" sz="2400" b="1" dirty="0">
                <a:latin typeface="Times New Roman" panose="02020603050405020304" pitchFamily="18" charset="0"/>
                <a:cs typeface="Times New Roman" panose="02020603050405020304" pitchFamily="18" charset="0"/>
              </a:rPr>
              <a:t>whereas</a:t>
            </a:r>
            <a:r>
              <a:rPr lang="en-US" sz="2400" dirty="0">
                <a:latin typeface="Times New Roman" panose="02020603050405020304" pitchFamily="18" charset="0"/>
                <a:cs typeface="Times New Roman" panose="02020603050405020304" pitchFamily="18" charset="0"/>
              </a:rPr>
              <a:t> the change in heat of reaction is </a:t>
            </a:r>
            <a:r>
              <a:rPr lang="en-US" sz="2400" b="1" dirty="0">
                <a:solidFill>
                  <a:srgbClr val="7030A0"/>
                </a:solidFill>
                <a:latin typeface="Times New Roman" panose="02020603050405020304" pitchFamily="18" charset="0"/>
                <a:cs typeface="Times New Roman" panose="02020603050405020304" pitchFamily="18" charset="0"/>
              </a:rPr>
              <a:t>positive</a:t>
            </a:r>
            <a:r>
              <a:rPr lang="en-US" sz="2400" dirty="0">
                <a:latin typeface="Times New Roman" panose="02020603050405020304" pitchFamily="18" charset="0"/>
                <a:cs typeface="Times New Roman" panose="02020603050405020304" pitchFamily="18" charset="0"/>
              </a:rPr>
              <a:t> for </a:t>
            </a:r>
            <a:r>
              <a:rPr lang="en-US" sz="2400" b="1" dirty="0">
                <a:solidFill>
                  <a:srgbClr val="7030A0"/>
                </a:solidFill>
                <a:latin typeface="Times New Roman" panose="02020603050405020304" pitchFamily="18" charset="0"/>
                <a:cs typeface="Times New Roman" panose="02020603050405020304" pitchFamily="18" charset="0"/>
              </a:rPr>
              <a:t>endothermic reactions</a:t>
            </a:r>
            <a:r>
              <a:rPr lang="en-US" sz="2400" dirty="0">
                <a:latin typeface="Times New Roman" panose="02020603050405020304" pitchFamily="18" charset="0"/>
                <a:cs typeface="Times New Roman" panose="02020603050405020304" pitchFamily="18" charset="0"/>
              </a:rPr>
              <a:t>.</a:t>
            </a: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9F188A7-2F41-9641-9952-F36D6C00C07D}"/>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356254-2A3F-AAA0-C735-331DEE90958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A1658-F2CA-0E0A-A30E-A845E81CF4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081716"/>
      </p:ext>
    </p:extLst>
  </p:cSld>
  <p:clrMapOvr>
    <a:masterClrMapping/>
  </p:clrMapOvr>
  <mc:AlternateContent xmlns:mc="http://schemas.openxmlformats.org/markup-compatibility/2006" xmlns:p14="http://schemas.microsoft.com/office/powerpoint/2010/main">
    <mc:Choice Requires="p14">
      <p:transition spd="slow" p14:dur="2000" advTm="56633"/>
    </mc:Choice>
    <mc:Fallback xmlns="">
      <p:transition spd="slow" advTm="5663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2991678" y="4351684"/>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63092"/>
    </mc:Choice>
    <mc:Fallback xmlns="">
      <p:transition spd="slow" advTm="630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1139</TotalTime>
  <Words>6274</Words>
  <Application>Microsoft Office PowerPoint</Application>
  <PresentationFormat>Widescreen</PresentationFormat>
  <Paragraphs>462</Paragraphs>
  <Slides>64</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64</vt:i4>
      </vt:variant>
    </vt:vector>
  </HeadingPairs>
  <TitlesOfParts>
    <vt:vector size="72"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10.1. Introduction to energy balances with chemical reactions</vt:lpstr>
      <vt:lpstr>Cont’d</vt:lpstr>
      <vt:lpstr>Cont’d</vt:lpstr>
      <vt:lpstr>Cont’d</vt:lpstr>
      <vt:lpstr>Cont’d</vt:lpstr>
      <vt:lpstr>Cont’d</vt:lpstr>
      <vt:lpstr>Cont’d</vt:lpstr>
      <vt:lpstr>Cont’d</vt:lpstr>
      <vt:lpstr>Cont’d</vt:lpstr>
      <vt:lpstr>10.2. Problem-solving techniques for EBs with chemical reactions</vt:lpstr>
      <vt:lpstr>Cont’d</vt:lpstr>
      <vt:lpstr>Cont’d</vt:lpstr>
      <vt:lpstr>Activity 10.1</vt:lpstr>
      <vt:lpstr>Cont’d</vt:lpstr>
      <vt:lpstr>Cont’d</vt:lpstr>
      <vt:lpstr>Cont’d</vt:lpstr>
      <vt:lpstr>Cont’d</vt:lpstr>
      <vt:lpstr>10.3. Energy balances with chemical reactions</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10.2</vt:lpstr>
      <vt:lpstr>Cont’d</vt:lpstr>
      <vt:lpstr>Cont’d</vt:lpstr>
      <vt:lpstr>Cont’d</vt:lpstr>
      <vt:lpstr>Cont’d</vt:lpstr>
      <vt:lpstr>Cont’d</vt:lpstr>
      <vt:lpstr>Cont’d</vt:lpstr>
      <vt:lpstr>Cont’d</vt:lpstr>
      <vt:lpstr>Cont’d</vt:lpstr>
      <vt:lpstr>Cont’d</vt:lpstr>
      <vt:lpstr>Cont’d</vt:lpstr>
      <vt:lpstr>10.4.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245</cp:revision>
  <dcterms:created xsi:type="dcterms:W3CDTF">2026-05-06T09:17:49Z</dcterms:created>
  <dcterms:modified xsi:type="dcterms:W3CDTF">2026-05-15T11:03:47Z</dcterms:modified>
</cp:coreProperties>
</file>