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328" r:id="rId3"/>
    <p:sldId id="329" r:id="rId4"/>
    <p:sldId id="330" r:id="rId5"/>
    <p:sldId id="339" r:id="rId6"/>
    <p:sldId id="342" r:id="rId7"/>
    <p:sldId id="344" r:id="rId8"/>
    <p:sldId id="345" r:id="rId9"/>
    <p:sldId id="349" r:id="rId10"/>
    <p:sldId id="350" r:id="rId11"/>
    <p:sldId id="351" r:id="rId12"/>
    <p:sldId id="352" r:id="rId13"/>
    <p:sldId id="353" r:id="rId14"/>
    <p:sldId id="354" r:id="rId15"/>
    <p:sldId id="356" r:id="rId16"/>
    <p:sldId id="355" r:id="rId17"/>
    <p:sldId id="435" r:id="rId18"/>
    <p:sldId id="357" r:id="rId19"/>
    <p:sldId id="358" r:id="rId20"/>
    <p:sldId id="361" r:id="rId21"/>
    <p:sldId id="359" r:id="rId22"/>
    <p:sldId id="360" r:id="rId23"/>
    <p:sldId id="362" r:id="rId24"/>
    <p:sldId id="436" r:id="rId25"/>
    <p:sldId id="363" r:id="rId26"/>
    <p:sldId id="364" r:id="rId27"/>
    <p:sldId id="365" r:id="rId28"/>
    <p:sldId id="366" r:id="rId29"/>
    <p:sldId id="367" r:id="rId30"/>
    <p:sldId id="437" r:id="rId31"/>
    <p:sldId id="438" r:id="rId32"/>
    <p:sldId id="368" r:id="rId33"/>
    <p:sldId id="439" r:id="rId34"/>
    <p:sldId id="369" r:id="rId35"/>
    <p:sldId id="440" r:id="rId36"/>
    <p:sldId id="370" r:id="rId37"/>
    <p:sldId id="371" r:id="rId38"/>
    <p:sldId id="372" r:id="rId39"/>
    <p:sldId id="373" r:id="rId40"/>
    <p:sldId id="374" r:id="rId41"/>
    <p:sldId id="376" r:id="rId42"/>
    <p:sldId id="377" r:id="rId43"/>
    <p:sldId id="378" r:id="rId44"/>
    <p:sldId id="379" r:id="rId45"/>
    <p:sldId id="449" r:id="rId46"/>
    <p:sldId id="451" r:id="rId47"/>
    <p:sldId id="375" r:id="rId48"/>
    <p:sldId id="381" r:id="rId49"/>
    <p:sldId id="382" r:id="rId50"/>
    <p:sldId id="448" r:id="rId51"/>
    <p:sldId id="380" r:id="rId52"/>
    <p:sldId id="441" r:id="rId53"/>
    <p:sldId id="442" r:id="rId54"/>
    <p:sldId id="443" r:id="rId55"/>
    <p:sldId id="454" r:id="rId56"/>
    <p:sldId id="455" r:id="rId57"/>
    <p:sldId id="456" r:id="rId58"/>
    <p:sldId id="444" r:id="rId59"/>
    <p:sldId id="445" r:id="rId60"/>
    <p:sldId id="446" r:id="rId61"/>
    <p:sldId id="433" r:id="rId62"/>
    <p:sldId id="434" r:id="rId6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7" d="100"/>
          <a:sy n="77" d="100"/>
        </p:scale>
        <p:origin x="835"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theme" Target="theme/theme1.xml"/><Relationship Id="rId5" Type="http://schemas.openxmlformats.org/officeDocument/2006/relationships/slide" Target="slides/slide3.xml"/><Relationship Id="rId61" Type="http://schemas.openxmlformats.org/officeDocument/2006/relationships/slide" Target="slides/slide59.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viewProps" Target="viewProp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ECAC8D-9321-6518-3ACC-4D3092BDCF4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65659F2-2640-E19D-94C5-8A9EDB0FAEF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6DB4FFA-5C08-D2FE-1685-307C35F11299}"/>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5" name="Footer Placeholder 4">
            <a:extLst>
              <a:ext uri="{FF2B5EF4-FFF2-40B4-BE49-F238E27FC236}">
                <a16:creationId xmlns:a16="http://schemas.microsoft.com/office/drawing/2014/main" id="{0B8BCCBF-45C7-AF0C-3E53-EB45F157A94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D99A034-8D49-3A37-23C8-0F888F637470}"/>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408682584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D1762-EE01-E831-DD38-7C9432B6275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9887245-F371-9D26-EDCF-9FB1F935136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0F045F8-6244-857E-5D17-6DCACA49D1BB}"/>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5" name="Footer Placeholder 4">
            <a:extLst>
              <a:ext uri="{FF2B5EF4-FFF2-40B4-BE49-F238E27FC236}">
                <a16:creationId xmlns:a16="http://schemas.microsoft.com/office/drawing/2014/main" id="{94546232-0E78-D71C-795C-3FC9B4F89CB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8F91B2E-E216-F771-CB34-41D1B9408CAF}"/>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281746396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BF6A85-96ED-19F8-D94B-4C6EC1F9D4F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47088B4-9ECC-CDA3-0718-F8F645781AC2}"/>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F72FC8B-6DBE-9596-8CCD-8ABF37210D31}"/>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5" name="Footer Placeholder 4">
            <a:extLst>
              <a:ext uri="{FF2B5EF4-FFF2-40B4-BE49-F238E27FC236}">
                <a16:creationId xmlns:a16="http://schemas.microsoft.com/office/drawing/2014/main" id="{E0BE664A-F32A-F88F-EA18-390F9546AC6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8142266-3906-2CAE-8559-3BF2F684F025}"/>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30253212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7F2A50-9373-0FAD-05BB-56A432D3C791}"/>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CAAF8EC-04D0-4B9B-E4A5-5A2A3B02E5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C3ACC00F-45E3-5704-7A55-E8A0EE45ED4A}"/>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EB1B341A-C1E8-F1D1-7681-8F3F91E04AEC}"/>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6" name="Footer Placeholder 5">
            <a:extLst>
              <a:ext uri="{FF2B5EF4-FFF2-40B4-BE49-F238E27FC236}">
                <a16:creationId xmlns:a16="http://schemas.microsoft.com/office/drawing/2014/main" id="{692E6CEF-943D-3F69-D0CB-6582F7D24E4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6F798A8-EB1E-09E1-F3A8-45C58EA5DAF3}"/>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18098559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19B5AC-09DC-BC32-031E-912A76B743C4}"/>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987ED0F3-B04C-ED10-AD4D-2937819C59C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D2CDE81-619E-FBB2-4C26-9B2080CC0DF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C39C1593-DDA8-48B5-626D-7557C38D610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713380-5F03-ADF1-594F-C1B7153720B8}"/>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6800E12B-598A-E850-FFD3-C7AF6595AAB1}"/>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8" name="Footer Placeholder 7">
            <a:extLst>
              <a:ext uri="{FF2B5EF4-FFF2-40B4-BE49-F238E27FC236}">
                <a16:creationId xmlns:a16="http://schemas.microsoft.com/office/drawing/2014/main" id="{C8D9F668-92F7-358D-F650-81FED2BFA68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4FB5B035-8EF0-E192-EE90-A2AB818FDEAB}"/>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2038120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01D6C-CEBE-F47F-4531-907141948CFC}"/>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D1C22718-97B6-DDF9-5141-BB9CA508D1FF}"/>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4" name="Footer Placeholder 3">
            <a:extLst>
              <a:ext uri="{FF2B5EF4-FFF2-40B4-BE49-F238E27FC236}">
                <a16:creationId xmlns:a16="http://schemas.microsoft.com/office/drawing/2014/main" id="{42DAF2ED-B387-2639-58BE-64BFA9A6265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7FD0B02-E80E-0DB4-2CA6-AE0FF2935E8A}"/>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22026202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6F870976-C51C-9B63-953A-16BB929D134D}"/>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3" name="Footer Placeholder 2">
            <a:extLst>
              <a:ext uri="{FF2B5EF4-FFF2-40B4-BE49-F238E27FC236}">
                <a16:creationId xmlns:a16="http://schemas.microsoft.com/office/drawing/2014/main" id="{A470A531-A81F-28B5-CDF6-A718BA21B25D}"/>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6FCE7103-8341-A6BB-625D-ACF8CF6F1998}"/>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365371079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EE3AC4-E868-B01B-FA6C-A3F28BC01C7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A509D5BE-9710-BCAC-FC5C-947CD1C07F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618AF94A-559E-2FE9-A22E-62DAA8CC526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9F5DA9C-ECF3-2CC0-2395-B65BA6C48403}"/>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6" name="Footer Placeholder 5">
            <a:extLst>
              <a:ext uri="{FF2B5EF4-FFF2-40B4-BE49-F238E27FC236}">
                <a16:creationId xmlns:a16="http://schemas.microsoft.com/office/drawing/2014/main" id="{E667D37A-5287-E510-252D-C5B3ABC41ED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CA3D1F-7D52-6767-83DC-9F70AFC72DC7}"/>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7571787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46139-9075-03C9-1B48-6EFCDDA4FB8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16B19E3-4B86-5DC2-7956-6B905310C2F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E6A57357-995D-7F5C-A588-D49A14BDCD6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6552010-369E-2B49-85CD-F02354AEEEDA}"/>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6" name="Footer Placeholder 5">
            <a:extLst>
              <a:ext uri="{FF2B5EF4-FFF2-40B4-BE49-F238E27FC236}">
                <a16:creationId xmlns:a16="http://schemas.microsoft.com/office/drawing/2014/main" id="{F0221E11-27E4-A2B0-E518-420795B1E65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06C13C9-74E7-662E-C110-0A32E3AC99D9}"/>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42125889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73ABDC-CC64-F157-5246-BC3D7F66A158}"/>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4598B8C-9F3B-5A9E-8F77-7A51A105C37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4590B8D-A8F3-AC01-A345-3234AFC2DBCD}"/>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5" name="Footer Placeholder 4">
            <a:extLst>
              <a:ext uri="{FF2B5EF4-FFF2-40B4-BE49-F238E27FC236}">
                <a16:creationId xmlns:a16="http://schemas.microsoft.com/office/drawing/2014/main" id="{B6DFA4CE-F559-F96C-A2C6-ABACF432ED3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1DB646C-0167-4BE9-FF6F-A4B80DAD5DE1}"/>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37689479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31FAC97-0375-4B5A-46BB-01CD9A22E5E4}"/>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583F4A28-485C-2539-8DF0-AF36D90EF04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8CA0AB-6D69-1114-D914-D4CC1C8B361E}"/>
              </a:ext>
            </a:extLst>
          </p:cNvPr>
          <p:cNvSpPr>
            <a:spLocks noGrp="1"/>
          </p:cNvSpPr>
          <p:nvPr>
            <p:ph type="dt" sz="half" idx="10"/>
          </p:nvPr>
        </p:nvSpPr>
        <p:spPr/>
        <p:txBody>
          <a:bodyPr/>
          <a:lstStyle/>
          <a:p>
            <a:fld id="{5971A2AC-C08E-4D45-A5D7-81F2D159DDAE}" type="datetimeFigureOut">
              <a:rPr lang="en-US" smtClean="0"/>
              <a:t>5/22/2026</a:t>
            </a:fld>
            <a:endParaRPr lang="en-US"/>
          </a:p>
        </p:txBody>
      </p:sp>
      <p:sp>
        <p:nvSpPr>
          <p:cNvPr id="5" name="Footer Placeholder 4">
            <a:extLst>
              <a:ext uri="{FF2B5EF4-FFF2-40B4-BE49-F238E27FC236}">
                <a16:creationId xmlns:a16="http://schemas.microsoft.com/office/drawing/2014/main" id="{8A838932-D96E-2AB6-9D61-F2E13EC2BDA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C00A36B-554C-9AC1-BD63-5B8D29C56AA0}"/>
              </a:ext>
            </a:extLst>
          </p:cNvPr>
          <p:cNvSpPr>
            <a:spLocks noGrp="1"/>
          </p:cNvSpPr>
          <p:nvPr>
            <p:ph type="sldNum" sz="quarter" idx="12"/>
          </p:nvPr>
        </p:nvSpPr>
        <p:spPr/>
        <p:txBody>
          <a:bodyPr/>
          <a:lstStyle/>
          <a:p>
            <a:fld id="{4B4C2B02-207B-401B-A044-C14E2AAB3FF9}" type="slidenum">
              <a:rPr lang="en-US" smtClean="0"/>
              <a:t>‹#›</a:t>
            </a:fld>
            <a:endParaRPr lang="en-US"/>
          </a:p>
        </p:txBody>
      </p:sp>
    </p:spTree>
    <p:extLst>
      <p:ext uri="{BB962C8B-B14F-4D97-AF65-F5344CB8AC3E}">
        <p14:creationId xmlns:p14="http://schemas.microsoft.com/office/powerpoint/2010/main" val="173290723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D44EE820-E161-4D27-92EC-5F1829E29638}" type="datetime1">
              <a:rPr lang="en-US" smtClean="0"/>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4135164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670DE8C-7FE1-4E55-ADC6-9F550C74F8B9}" type="datetime1">
              <a:rPr lang="en-US" smtClean="0"/>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221579832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98023A3-8415-4887-9263-48A740AC3ECB}" type="datetime1">
              <a:rPr lang="en-US" smtClean="0"/>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9963425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0E7CAB6-0687-471C-8977-A13A35B77F12}" type="datetime1">
              <a:rPr lang="en-US" smtClean="0"/>
              <a:t>5/22/2026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65735777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B163032-9167-4C9C-B902-5EC35C75527F}" type="datetime1">
              <a:rPr lang="en-US" smtClean="0"/>
              <a:t>5/22/2026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96206622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410D712A-3733-4977-AF31-98B015E419C6}" type="datetime1">
              <a:rPr lang="en-US" smtClean="0"/>
              <a:t>5/22/2026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8966939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8B15F27-48ED-4ACA-83C7-01347B5E53A1}" type="datetime1">
              <a:rPr lang="en-US" smtClean="0"/>
              <a:t>5/22/2026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55318355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7B81445-67DB-48EB-BE51-F8E0FBD5D987}" type="datetime1">
              <a:rPr lang="en-US" smtClean="0"/>
              <a:t>5/22/2026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20530466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16ADA7A-F9F7-4C19-991C-C4FF8EC32144}" type="datetime1">
              <a:rPr lang="en-US" smtClean="0"/>
              <a:t>5/22/2026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20500347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72B0864-819E-4972-BAE2-B82E0828C3F2}" type="datetime1">
              <a:rPr lang="en-US" smtClean="0"/>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132128661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2E986F6-63E5-457D-8556-F0D6AC4531E1}" type="datetime1">
              <a:rPr lang="en-US" smtClean="0"/>
              <a:t>5/22/2026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19B44EC-D1D5-489E-90E0-E768BB02DA9D}" type="slidenum">
              <a:rPr lang="en-US" smtClean="0"/>
              <a:t>‹#›</a:t>
            </a:fld>
            <a:endParaRPr lang="en-US"/>
          </a:p>
        </p:txBody>
      </p:sp>
    </p:spTree>
    <p:extLst>
      <p:ext uri="{BB962C8B-B14F-4D97-AF65-F5344CB8AC3E}">
        <p14:creationId xmlns:p14="http://schemas.microsoft.com/office/powerpoint/2010/main" val="38694485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68B1836-3E72-E9F7-E240-A07E55B6D1F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B984E1C2-376C-FA7A-B687-261769F6AD0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4A07F8-4D3C-B6AD-C18A-2A16BC2A177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71A2AC-C08E-4D45-A5D7-81F2D159DDAE}" type="datetimeFigureOut">
              <a:rPr lang="en-US" smtClean="0"/>
              <a:t>5/22/2026</a:t>
            </a:fld>
            <a:endParaRPr lang="en-US"/>
          </a:p>
        </p:txBody>
      </p:sp>
      <p:sp>
        <p:nvSpPr>
          <p:cNvPr id="5" name="Footer Placeholder 4">
            <a:extLst>
              <a:ext uri="{FF2B5EF4-FFF2-40B4-BE49-F238E27FC236}">
                <a16:creationId xmlns:a16="http://schemas.microsoft.com/office/drawing/2014/main" id="{A32BD10B-BFA2-070D-1F23-02CDE32E59A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4681E539-7B3D-1888-DE57-1B9061B597B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B4C2B02-207B-401B-A044-C14E2AAB3FF9}" type="slidenum">
              <a:rPr lang="en-US" smtClean="0"/>
              <a:t>‹#›</a:t>
            </a:fld>
            <a:endParaRPr lang="en-US"/>
          </a:p>
        </p:txBody>
      </p:sp>
    </p:spTree>
    <p:extLst>
      <p:ext uri="{BB962C8B-B14F-4D97-AF65-F5344CB8AC3E}">
        <p14:creationId xmlns:p14="http://schemas.microsoft.com/office/powerpoint/2010/main" val="21848613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FAB3AC-B7BB-468D-89B5-DE15E20A85CA}" type="datetime1">
              <a:rPr lang="en-US" smtClean="0"/>
              <a:t>5/22/2026</a:t>
            </a:fld>
            <a:endParaRPr lang="en-US"/>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19B44EC-D1D5-489E-90E0-E768BB02DA9D}" type="slidenum">
              <a:rPr lang="en-US" smtClean="0"/>
              <a:t>‹#›</a:t>
            </a:fld>
            <a:endParaRPr lang="en-US"/>
          </a:p>
        </p:txBody>
      </p:sp>
    </p:spTree>
    <p:extLst>
      <p:ext uri="{BB962C8B-B14F-4D97-AF65-F5344CB8AC3E}">
        <p14:creationId xmlns:p14="http://schemas.microsoft.com/office/powerpoint/2010/main" val="218382938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image" Target="../media/image510.png"/><Relationship Id="rId7" Type="http://schemas.openxmlformats.org/officeDocument/2006/relationships/image" Target="../media/image410.png"/><Relationship Id="rId1" Type="http://schemas.openxmlformats.org/officeDocument/2006/relationships/slideLayout" Target="../slideLayouts/slideLayout2.xml"/><Relationship Id="rId6" Type="http://schemas.openxmlformats.org/officeDocument/2006/relationships/image" Target="../media/image311.png"/><Relationship Id="rId5" Type="http://schemas.openxmlformats.org/officeDocument/2006/relationships/image" Target="../media/image210.png"/><Relationship Id="rId4" Type="http://schemas.openxmlformats.org/officeDocument/2006/relationships/image" Target="../media/image110.png"/><Relationship Id="rId9" Type="http://schemas.openxmlformats.org/officeDocument/2006/relationships/image" Target="../media/image61.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1.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160.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5.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8.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2.pn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20.pn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30.png"/></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6.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50.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0.pn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70.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80.pn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290.png"/></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00.png"/></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6.png"/></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20.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59.png"/></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6" Type="http://schemas.openxmlformats.org/officeDocument/2006/relationships/image" Target="../media/image350.png"/><Relationship Id="rId5" Type="http://schemas.openxmlformats.org/officeDocument/2006/relationships/image" Target="../media/image310.png"/><Relationship Id="rId4" Type="http://schemas.openxmlformats.org/officeDocument/2006/relationships/image" Target="../media/image340.png"/></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4.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66.png"/></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80.png"/></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0.png"/></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360.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6.png"/></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78.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0.png"/></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2.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4.pn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450.png"/></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 Id="rId4" Type="http://schemas.openxmlformats.org/officeDocument/2006/relationships/image" Target="../media/image87.png"/></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F556DB0-91DE-CA60-1EC6-E91B3F9FBCDF}"/>
              </a:ext>
            </a:extLst>
          </p:cNvPr>
          <p:cNvSpPr>
            <a:spLocks noGrp="1"/>
          </p:cNvSpPr>
          <p:nvPr>
            <p:ph idx="1"/>
          </p:nvPr>
        </p:nvSpPr>
        <p:spPr>
          <a:xfrm>
            <a:off x="208722" y="606287"/>
            <a:ext cx="11857382" cy="5519877"/>
          </a:xfrm>
        </p:spPr>
        <p:txBody>
          <a:bodyPr>
            <a:normAutofit/>
          </a:bodyPr>
          <a:lstStyle/>
          <a:p>
            <a:pPr marL="0" indent="0" algn="ctr">
              <a:lnSpc>
                <a:spcPct val="150000"/>
              </a:lnSpc>
              <a:buNone/>
            </a:pPr>
            <a:r>
              <a:rPr lang="en-US" b="1" dirty="0">
                <a:solidFill>
                  <a:schemeClr val="tx2"/>
                </a:solidFill>
                <a:latin typeface="Times New Roman" panose="02020603050405020304" pitchFamily="18" charset="0"/>
                <a:cs typeface="Times New Roman" panose="02020603050405020304" pitchFamily="18" charset="0"/>
              </a:rPr>
              <a:t>Basic Principles of Process Calculations in Chemical Engineering (ChEg2106)</a:t>
            </a:r>
            <a:endParaRPr lang="en-US" altLang="en-US" b="1" dirty="0">
              <a:solidFill>
                <a:schemeClr val="tx2"/>
              </a:solidFill>
              <a:latin typeface="Times New Roman" panose="02020603050405020304" pitchFamily="18" charset="0"/>
              <a:cs typeface="Times New Roman" panose="02020603050405020304" pitchFamily="18" charset="0"/>
            </a:endParaRPr>
          </a:p>
          <a:p>
            <a:pPr marL="0" indent="0" algn="ctr">
              <a:lnSpc>
                <a:spcPct val="150000"/>
              </a:lnSpc>
              <a:buNone/>
            </a:pPr>
            <a:r>
              <a:rPr lang="en-US" sz="2400" b="1" dirty="0">
                <a:solidFill>
                  <a:srgbClr val="FF0000"/>
                </a:solidFill>
                <a:latin typeface="Times New Roman" panose="02020603050405020304" pitchFamily="18" charset="0"/>
                <a:cs typeface="Times New Roman" panose="02020603050405020304" pitchFamily="18" charset="0"/>
              </a:rPr>
              <a:t>Prerequisites: No prerequisite for this course</a:t>
            </a:r>
          </a:p>
          <a:p>
            <a:pPr marL="0" indent="0" algn="ctr">
              <a:lnSpc>
                <a:spcPct val="150000"/>
              </a:lnSpc>
              <a:buNone/>
            </a:pPr>
            <a:r>
              <a:rPr lang="en-US" sz="2400" b="1" dirty="0">
                <a:latin typeface="Times New Roman" panose="02020603050405020304" pitchFamily="18" charset="0"/>
                <a:ea typeface="SimSun" panose="02010600030101010101" pitchFamily="2" charset="-122"/>
                <a:cs typeface="Times New Roman" panose="02020603050405020304" pitchFamily="18" charset="0"/>
              </a:rPr>
              <a:t>Lecture 11</a:t>
            </a:r>
            <a:r>
              <a:rPr lang="en-US" sz="2400" b="1" dirty="0">
                <a:solidFill>
                  <a:srgbClr val="7030A0"/>
                </a:solidFill>
                <a:latin typeface="Times New Roman" panose="02020603050405020304" pitchFamily="18" charset="0"/>
                <a:ea typeface="SimSun" panose="02010600030101010101" pitchFamily="2" charset="-122"/>
                <a:cs typeface="Times New Roman" panose="02020603050405020304" pitchFamily="18" charset="0"/>
              </a:rPr>
              <a:t>: Integrated Material and Energy Balances for Single Systems</a:t>
            </a:r>
          </a:p>
          <a:p>
            <a:pPr marL="0" indent="0" algn="ctr">
              <a:lnSpc>
                <a:spcPct val="150000"/>
              </a:lnSpc>
              <a:buNone/>
            </a:pPr>
            <a:r>
              <a:rPr lang="en-US" altLang="en-US" sz="2400" b="1" dirty="0">
                <a:solidFill>
                  <a:srgbClr val="002060"/>
                </a:solidFill>
                <a:latin typeface="Times New Roman" panose="02020603050405020304" pitchFamily="18" charset="0"/>
                <a:ea typeface="SimSun" panose="02010600030101010101" pitchFamily="2" charset="-122"/>
                <a:cs typeface="Times New Roman" panose="02020603050405020304" pitchFamily="18" charset="0"/>
              </a:rPr>
              <a:t>Week 11</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lgn="ctr">
              <a:lnSpc>
                <a:spcPct val="150000"/>
              </a:lnSpc>
              <a:buNone/>
              <a:defRPr/>
            </a:pPr>
            <a:r>
              <a:rPr lang="en-US" altLang="en-US" sz="2400" dirty="0">
                <a:solidFill>
                  <a:prstClr val="black"/>
                </a:solidFill>
                <a:latin typeface="Times New Roman" panose="02020603050405020304" pitchFamily="18" charset="0"/>
                <a:cs typeface="Times New Roman" panose="02020603050405020304" pitchFamily="18" charset="0"/>
              </a:rPr>
              <a:t>Lecturer: Adamu </a:t>
            </a:r>
            <a:r>
              <a:rPr lang="en-US" altLang="en-US" sz="2400" dirty="0" err="1">
                <a:solidFill>
                  <a:prstClr val="black"/>
                </a:solidFill>
                <a:latin typeface="Times New Roman" panose="02020603050405020304" pitchFamily="18" charset="0"/>
                <a:cs typeface="Times New Roman" panose="02020603050405020304" pitchFamily="18" charset="0"/>
              </a:rPr>
              <a:t>Esubalew</a:t>
            </a:r>
            <a:r>
              <a:rPr lang="en-US" altLang="en-US" sz="2400" dirty="0">
                <a:solidFill>
                  <a:prstClr val="black"/>
                </a:solidFill>
                <a:latin typeface="Times New Roman" panose="02020603050405020304" pitchFamily="18" charset="0"/>
                <a:cs typeface="Times New Roman" panose="02020603050405020304" pitchFamily="18" charset="0"/>
              </a:rPr>
              <a:t> (</a:t>
            </a:r>
            <a:r>
              <a:rPr lang="en-US" altLang="en-US" sz="2400" b="1" dirty="0">
                <a:solidFill>
                  <a:prstClr val="black"/>
                </a:solidFill>
                <a:latin typeface="Times New Roman" panose="02020603050405020304" pitchFamily="18" charset="0"/>
                <a:cs typeface="Times New Roman" panose="02020603050405020304" pitchFamily="18" charset="0"/>
              </a:rPr>
              <a:t>PhD, </a:t>
            </a:r>
            <a:r>
              <a:rPr lang="en-US" altLang="en-US" sz="2400" b="1" dirty="0" err="1">
                <a:solidFill>
                  <a:prstClr val="black"/>
                </a:solidFill>
                <a:latin typeface="Times New Roman" panose="02020603050405020304" pitchFamily="18" charset="0"/>
                <a:cs typeface="Times New Roman" panose="02020603050405020304" pitchFamily="18" charset="0"/>
              </a:rPr>
              <a:t>ChEg</a:t>
            </a:r>
            <a:r>
              <a:rPr lang="en-US" altLang="en-US" sz="2400" dirty="0">
                <a:solidFill>
                  <a:prstClr val="black"/>
                </a:solidFill>
                <a:latin typeface="Times New Roman" panose="02020603050405020304" pitchFamily="18" charset="0"/>
                <a:cs typeface="Times New Roman" panose="02020603050405020304" pitchFamily="18" charset="0"/>
              </a:rPr>
              <a:t>)  </a:t>
            </a:r>
          </a:p>
          <a:p>
            <a:pPr marL="0" indent="0" algn="ctr">
              <a:lnSpc>
                <a:spcPct val="150000"/>
              </a:lnSpc>
              <a:buNone/>
              <a:defRPr/>
            </a:pPr>
            <a:r>
              <a:rPr lang="en-US" altLang="en-US" sz="2400" b="1" dirty="0">
                <a:solidFill>
                  <a:prstClr val="black"/>
                </a:solidFill>
                <a:latin typeface="Times New Roman" panose="02020603050405020304" pitchFamily="18" charset="0"/>
                <a:cs typeface="Times New Roman" panose="02020603050405020304" pitchFamily="18" charset="0"/>
              </a:rPr>
              <a:t>Addis Ababa,  Ethiopia </a:t>
            </a:r>
            <a:endParaRPr lang="en-US" altLang="en-US" sz="2400" dirty="0">
              <a:solidFill>
                <a:srgbClr val="002060"/>
              </a:solidFill>
              <a:latin typeface="Times New Roman" panose="02020603050405020304" pitchFamily="18" charset="0"/>
              <a:cs typeface="Times New Roman" panose="02020603050405020304" pitchFamily="18" charset="0"/>
            </a:endParaRPr>
          </a:p>
          <a:p>
            <a:pPr marL="0" indent="0">
              <a:buNone/>
            </a:pPr>
            <a:endParaRPr lang="en-US" sz="2800" dirty="0">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0F982BD8-B2B1-34E8-6544-30E4B2C29BDE}"/>
              </a:ext>
            </a:extLst>
          </p:cNvPr>
          <p:cNvCxnSpPr>
            <a:cxnSpLocks/>
          </p:cNvCxnSpPr>
          <p:nvPr/>
        </p:nvCxnSpPr>
        <p:spPr>
          <a:xfrm>
            <a:off x="-84083" y="501649"/>
            <a:ext cx="12276083"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1D04508E-4B93-C14E-37DA-C8F0D6D9B7E9}"/>
              </a:ext>
            </a:extLst>
          </p:cNvPr>
          <p:cNvCxnSpPr>
            <a:cxnSpLocks/>
          </p:cNvCxnSpPr>
          <p:nvPr/>
        </p:nvCxnSpPr>
        <p:spPr>
          <a:xfrm>
            <a:off x="0" y="6221896"/>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2" name="Slide Number Placeholder 5">
            <a:extLst>
              <a:ext uri="{FF2B5EF4-FFF2-40B4-BE49-F238E27FC236}">
                <a16:creationId xmlns:a16="http://schemas.microsoft.com/office/drawing/2014/main" id="{CB43BC80-4F79-A0E5-50B6-B31BAFEF89B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05374042"/>
      </p:ext>
    </p:extLst>
  </p:cSld>
  <p:clrMapOvr>
    <a:masterClrMapping/>
  </p:clrMapOvr>
  <mc:AlternateContent xmlns:mc="http://schemas.openxmlformats.org/markup-compatibility/2006" xmlns:p14="http://schemas.microsoft.com/office/powerpoint/2010/main">
    <mc:Choice Requires="p14">
      <p:transition spd="slow" p14:dur="2000" advTm="34970"/>
    </mc:Choice>
    <mc:Fallback xmlns="">
      <p:transition spd="slow" advTm="3497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4EBF38-544A-8EE5-AD8B-AA21419164C3}"/>
              </a:ext>
            </a:extLst>
          </p:cNvPr>
          <p:cNvSpPr>
            <a:spLocks noGrp="1"/>
          </p:cNvSpPr>
          <p:nvPr>
            <p:ph type="ctrTitle"/>
          </p:nvPr>
        </p:nvSpPr>
        <p:spPr>
          <a:xfrm>
            <a:off x="917713" y="247719"/>
            <a:ext cx="9144000" cy="607046"/>
          </a:xfrm>
        </p:spPr>
        <p:txBody>
          <a:bodyPr>
            <a:normAutofit/>
          </a:bodyPr>
          <a:lstStyle/>
          <a:p>
            <a:pPr algn="just"/>
            <a:r>
              <a:rPr lang="en-US" sz="3200" b="1" dirty="0">
                <a:solidFill>
                  <a:srgbClr val="7030A0"/>
                </a:solidFill>
                <a:latin typeface="Times New Roman" panose="02020603050405020304" pitchFamily="18" charset="0"/>
                <a:cs typeface="Times New Roman" panose="02020603050405020304" pitchFamily="18" charset="0"/>
              </a:rPr>
              <a:t>Lecture learning outcomes</a:t>
            </a:r>
          </a:p>
        </p:txBody>
      </p:sp>
      <p:sp>
        <p:nvSpPr>
          <p:cNvPr id="3" name="Subtitle 2">
            <a:extLst>
              <a:ext uri="{FF2B5EF4-FFF2-40B4-BE49-F238E27FC236}">
                <a16:creationId xmlns:a16="http://schemas.microsoft.com/office/drawing/2014/main" id="{0CC4F33A-9149-0227-9A78-6CDA752DD824}"/>
              </a:ext>
            </a:extLst>
          </p:cNvPr>
          <p:cNvSpPr>
            <a:spLocks noGrp="1"/>
          </p:cNvSpPr>
          <p:nvPr>
            <p:ph type="subTitle" idx="1"/>
          </p:nvPr>
        </p:nvSpPr>
        <p:spPr>
          <a:xfrm>
            <a:off x="427383" y="1083366"/>
            <a:ext cx="11420060" cy="4760843"/>
          </a:xfrm>
        </p:spPr>
        <p:txBody>
          <a:bodyPr>
            <a:normAutofit/>
          </a:bodyPr>
          <a:lstStyle/>
          <a:p>
            <a:pPr algn="just">
              <a:lnSpc>
                <a:spcPct val="150000"/>
              </a:lnSpc>
            </a:pPr>
            <a:r>
              <a:rPr lang="en-US" dirty="0">
                <a:solidFill>
                  <a:prstClr val="black"/>
                </a:solidFill>
                <a:latin typeface="Times New Roman" panose="02020603050405020304" pitchFamily="18" charset="0"/>
                <a:cs typeface="Times New Roman" panose="02020603050405020304" pitchFamily="18" charset="0"/>
              </a:rPr>
              <a:t>At the end of the lecture, you will be able to:</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explain the characteristics of single systems,</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 develop integrated material and energy balances equations for single systems without and with chemical reactions, and</a:t>
            </a:r>
          </a:p>
          <a:p>
            <a:pPr marL="342900" indent="-342900" algn="just">
              <a:lnSpc>
                <a:spcPct val="150000"/>
              </a:lnSpc>
              <a:buFont typeface="Wingdings" panose="05000000000000000000" pitchFamily="2" charset="2"/>
              <a:buChar char="§"/>
            </a:pPr>
            <a:r>
              <a:rPr lang="en-US" dirty="0">
                <a:latin typeface="Times New Roman" panose="02020603050405020304" pitchFamily="18" charset="0"/>
                <a:cs typeface="Times New Roman" panose="02020603050405020304" pitchFamily="18" charset="0"/>
              </a:rPr>
              <a:t>determine material and energy balances for single systems without and with chemical reactions.</a:t>
            </a:r>
            <a:endParaRPr lang="en-US" dirty="0"/>
          </a:p>
        </p:txBody>
      </p:sp>
      <p:cxnSp>
        <p:nvCxnSpPr>
          <p:cNvPr id="4" name="Straight Connector 3">
            <a:extLst>
              <a:ext uri="{FF2B5EF4-FFF2-40B4-BE49-F238E27FC236}">
                <a16:creationId xmlns:a16="http://schemas.microsoft.com/office/drawing/2014/main" id="{7F9B71B8-C071-8FFE-8780-3F02404F071B}"/>
              </a:ext>
            </a:extLst>
          </p:cNvPr>
          <p:cNvCxnSpPr>
            <a:cxnSpLocks/>
          </p:cNvCxnSpPr>
          <p:nvPr/>
        </p:nvCxnSpPr>
        <p:spPr>
          <a:xfrm>
            <a:off x="-44726" y="928790"/>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8B8FC13-2AE5-0584-861C-0A66CEF54B7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6" name="Slide Number Placeholder 5">
            <a:extLst>
              <a:ext uri="{FF2B5EF4-FFF2-40B4-BE49-F238E27FC236}">
                <a16:creationId xmlns:a16="http://schemas.microsoft.com/office/drawing/2014/main" id="{44007BEA-C51A-C9B2-36E5-61D8A26B286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82679811"/>
      </p:ext>
    </p:extLst>
  </p:cSld>
  <p:clrMapOvr>
    <a:masterClrMapping/>
  </p:clrMapOvr>
  <mc:AlternateContent xmlns:mc="http://schemas.openxmlformats.org/markup-compatibility/2006" xmlns:p14="http://schemas.microsoft.com/office/powerpoint/2010/main">
    <mc:Choice Requires="p14">
      <p:transition spd="slow" p14:dur="2000" advTm="35885"/>
    </mc:Choice>
    <mc:Fallback xmlns="">
      <p:transition spd="slow" advTm="35885"/>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5DA375-6BEF-998E-5407-A011C284693F}"/>
              </a:ext>
            </a:extLst>
          </p:cNvPr>
          <p:cNvSpPr>
            <a:spLocks noGrp="1"/>
          </p:cNvSpPr>
          <p:nvPr>
            <p:ph type="title"/>
          </p:nvPr>
        </p:nvSpPr>
        <p:spPr>
          <a:xfrm>
            <a:off x="374374" y="231224"/>
            <a:ext cx="10972800" cy="308353"/>
          </a:xfrm>
        </p:spPr>
        <p:txBody>
          <a:bodyPr>
            <a:noAutofit/>
          </a:bodyPr>
          <a:lstStyle/>
          <a:p>
            <a:pPr algn="just"/>
            <a:r>
              <a:rPr lang="en-US" altLang="en-US" sz="3200" b="1" dirty="0">
                <a:solidFill>
                  <a:srgbClr val="7030A0"/>
                </a:solidFill>
                <a:latin typeface="Times New Roman" panose="02020603050405020304" pitchFamily="18" charset="0"/>
                <a:cs typeface="Times New Roman" panose="02020603050405020304" pitchFamily="18" charset="0"/>
              </a:rPr>
              <a:t>Presentation outlines </a:t>
            </a:r>
            <a:endParaRPr lang="en-US" sz="3200" dirty="0"/>
          </a:p>
        </p:txBody>
      </p:sp>
      <p:sp>
        <p:nvSpPr>
          <p:cNvPr id="3" name="Content Placeholder 2">
            <a:extLst>
              <a:ext uri="{FF2B5EF4-FFF2-40B4-BE49-F238E27FC236}">
                <a16:creationId xmlns:a16="http://schemas.microsoft.com/office/drawing/2014/main" id="{73A1EC38-F896-F910-3C25-5762231B7500}"/>
              </a:ext>
            </a:extLst>
          </p:cNvPr>
          <p:cNvSpPr>
            <a:spLocks noGrp="1"/>
          </p:cNvSpPr>
          <p:nvPr>
            <p:ph idx="1"/>
          </p:nvPr>
        </p:nvSpPr>
        <p:spPr>
          <a:xfrm>
            <a:off x="609599" y="1123121"/>
            <a:ext cx="11337235" cy="4591879"/>
          </a:xfrm>
        </p:spPr>
        <p:txBody>
          <a:bodyPr>
            <a:normAutofit/>
          </a:bodyPr>
          <a:lstStyle/>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Introduction to integrated material and  energy balances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Integrated material and energy balances for single systems without chemical reactions</a:t>
            </a:r>
          </a:p>
          <a:p>
            <a:pPr algn="just">
              <a:lnSpc>
                <a:spcPct val="150000"/>
              </a:lnSpc>
              <a:buFont typeface="Wingdings" panose="05000000000000000000" pitchFamily="2" charset="2"/>
              <a:buChar char="§"/>
            </a:pPr>
            <a:r>
              <a:rPr lang="en-US" altLang="en-US" sz="2400" b="1" dirty="0">
                <a:solidFill>
                  <a:srgbClr val="7030A0"/>
                </a:solidFill>
                <a:latin typeface="Times New Roman" panose="02020603050405020304" pitchFamily="18" charset="0"/>
                <a:cs typeface="Times New Roman" panose="02020603050405020304" pitchFamily="18" charset="0"/>
              </a:rPr>
              <a:t>Integrated material and energy balances for single systems with chemical reactions</a:t>
            </a:r>
          </a:p>
          <a:p>
            <a:pPr algn="just">
              <a:lnSpc>
                <a:spcPct val="150000"/>
              </a:lnSpc>
              <a:buFont typeface="Wingdings" panose="05000000000000000000" pitchFamily="2" charset="2"/>
              <a:buChar char="§"/>
            </a:pPr>
            <a:r>
              <a:rPr lang="en-US" sz="2400" b="1" dirty="0">
                <a:solidFill>
                  <a:srgbClr val="7030A0"/>
                </a:solidFill>
                <a:latin typeface="Times New Roman" panose="02020603050405020304" pitchFamily="18" charset="0"/>
                <a:cs typeface="Times New Roman" panose="02020603050405020304" pitchFamily="18" charset="0"/>
              </a:rPr>
              <a:t>Summary</a:t>
            </a: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b="1" dirty="0">
              <a:solidFill>
                <a:srgbClr val="7030A0"/>
              </a:solidFill>
              <a:highlight>
                <a:srgbClr val="FFFF00"/>
              </a:highlight>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9ED06296-E12D-5C9A-59F4-2C2FF592F68C}"/>
              </a:ext>
            </a:extLst>
          </p:cNvPr>
          <p:cNvCxnSpPr>
            <a:cxnSpLocks/>
          </p:cNvCxnSpPr>
          <p:nvPr/>
        </p:nvCxnSpPr>
        <p:spPr>
          <a:xfrm>
            <a:off x="-89452" y="769764"/>
            <a:ext cx="12281452" cy="0"/>
          </a:xfrm>
          <a:prstGeom prst="line">
            <a:avLst/>
          </a:prstGeom>
        </p:spPr>
        <p:style>
          <a:lnRef idx="3">
            <a:schemeClr val="accent1"/>
          </a:lnRef>
          <a:fillRef idx="0">
            <a:schemeClr val="accent1"/>
          </a:fillRef>
          <a:effectRef idx="2">
            <a:schemeClr val="accent1"/>
          </a:effectRef>
          <a:fontRef idx="minor">
            <a:schemeClr val="tx1"/>
          </a:fontRef>
        </p:style>
      </p:cxnSp>
      <p:cxnSp>
        <p:nvCxnSpPr>
          <p:cNvPr id="6" name="Straight Connector 5">
            <a:extLst>
              <a:ext uri="{FF2B5EF4-FFF2-40B4-BE49-F238E27FC236}">
                <a16:creationId xmlns:a16="http://schemas.microsoft.com/office/drawing/2014/main" id="{BD76C92F-8EDB-6A95-2D89-F2DC272E09C5}"/>
              </a:ext>
            </a:extLst>
          </p:cNvPr>
          <p:cNvCxnSpPr>
            <a:cxnSpLocks/>
          </p:cNvCxnSpPr>
          <p:nvPr/>
        </p:nvCxnSpPr>
        <p:spPr>
          <a:xfrm>
            <a:off x="0" y="6192078"/>
            <a:ext cx="12192000" cy="0"/>
          </a:xfrm>
          <a:prstGeom prst="line">
            <a:avLst/>
          </a:prstGeom>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B87B3DB-D351-D520-92C8-704C3802082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97195016"/>
      </p:ext>
    </p:extLst>
  </p:cSld>
  <p:clrMapOvr>
    <a:masterClrMapping/>
  </p:clrMapOvr>
  <mc:AlternateContent xmlns:mc="http://schemas.openxmlformats.org/markup-compatibility/2006" xmlns:p14="http://schemas.microsoft.com/office/powerpoint/2010/main">
    <mc:Choice Requires="p14">
      <p:transition spd="slow" p14:dur="2000" advTm="37510"/>
    </mc:Choice>
    <mc:Fallback xmlns="">
      <p:transition spd="slow" advTm="3751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456CE1C-A0C8-D180-F37B-75D690700B1D}"/>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48C4FFB-0E7B-6BA0-2DFB-9DD9BA49B523}"/>
              </a:ext>
            </a:extLst>
          </p:cNvPr>
          <p:cNvSpPr>
            <a:spLocks noGrp="1"/>
          </p:cNvSpPr>
          <p:nvPr>
            <p:ph idx="1"/>
          </p:nvPr>
        </p:nvSpPr>
        <p:spPr>
          <a:xfrm>
            <a:off x="278297" y="858491"/>
            <a:ext cx="11638720" cy="5065228"/>
          </a:xfrm>
        </p:spPr>
        <p:txBody>
          <a:bodyPr>
            <a:normAutofit fontScale="92500"/>
          </a:bodyPr>
          <a:lstStyle/>
          <a:p>
            <a:pPr marL="0" indent="0" algn="just">
              <a:lnSpc>
                <a:spcPct val="150000"/>
              </a:lnSpc>
              <a:buNone/>
            </a:pPr>
            <a:r>
              <a:rPr lang="en-US" sz="2600" dirty="0">
                <a:latin typeface="Times New Roman" panose="02020603050405020304" pitchFamily="18" charset="0"/>
                <a:cs typeface="Times New Roman" panose="02020603050405020304" pitchFamily="18" charset="0"/>
              </a:rPr>
              <a:t>Performing integrated material and energy balances provide a comprehensive framework for analyzing processes in chemical engineering. </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Integrated material and energy balances for single systems involve the systematic accounting of all materials and energy inputs, outputs, and changes within a defined system. </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Integrated material and energy balances are used to analyze process efficiency, determine yield, optimize resource usage, and minimize environmental impact.</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Integrated material and energy balances can also help to identify potential areas for improvement or modification in process design.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DD7BCC39-9D91-C2F1-CA35-A81DED85170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F95F5B4-1ECA-DAE1-6783-476F4160173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C243595-BAAB-F9C9-5287-781E1F6BC34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9" name="Title 1">
            <a:extLst>
              <a:ext uri="{FF2B5EF4-FFF2-40B4-BE49-F238E27FC236}">
                <a16:creationId xmlns:a16="http://schemas.microsoft.com/office/drawing/2014/main" id="{800E420F-F74E-20D6-8B84-20D0F451EE54}"/>
              </a:ext>
            </a:extLst>
          </p:cNvPr>
          <p:cNvSpPr>
            <a:spLocks noGrp="1"/>
          </p:cNvSpPr>
          <p:nvPr>
            <p:ph type="title"/>
          </p:nvPr>
        </p:nvSpPr>
        <p:spPr>
          <a:xfrm>
            <a:off x="427383" y="278298"/>
            <a:ext cx="11410121"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11.1. Introduction to integrated material and energy balances</a:t>
            </a:r>
          </a:p>
        </p:txBody>
      </p:sp>
    </p:spTree>
    <p:extLst>
      <p:ext uri="{BB962C8B-B14F-4D97-AF65-F5344CB8AC3E}">
        <p14:creationId xmlns:p14="http://schemas.microsoft.com/office/powerpoint/2010/main" val="2594352239"/>
      </p:ext>
    </p:extLst>
  </p:cSld>
  <p:clrMapOvr>
    <a:masterClrMapping/>
  </p:clrMapOvr>
  <mc:AlternateContent xmlns:mc="http://schemas.openxmlformats.org/markup-compatibility/2006" xmlns:p14="http://schemas.microsoft.com/office/powerpoint/2010/main">
    <mc:Choice Requires="p14">
      <p:transition spd="slow" p14:dur="2000" advTm="64025"/>
    </mc:Choice>
    <mc:Fallback xmlns="">
      <p:transition spd="slow" advTm="6402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7980CA5-D627-E347-29EC-8547DDFD8A1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EE9405A-C5E8-D9B2-9FA3-46F52B3B74B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B665638-B567-59AA-4616-92CA8D701368}"/>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Understanding the flow of materials and energy across system boundaries is essential for optimizing processes, minimizing waste, and ensuring sustainability of physical and chemical processes.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Chemical engineers can enhance efficiency, reduce costs, and promote sustainability in their designs and operations by accounting the flow of materials and energy across system boundaries, and transformations within a system.</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1BCC78C-8247-517E-DD5E-8AE9EE00C58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7E692E6-455F-D7C4-1984-3161C52D338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66929A4-26F0-E290-6C05-E832459A1666}"/>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32276847"/>
      </p:ext>
    </p:extLst>
  </p:cSld>
  <p:clrMapOvr>
    <a:masterClrMapping/>
  </p:clrMapOvr>
  <mc:AlternateContent xmlns:mc="http://schemas.openxmlformats.org/markup-compatibility/2006" xmlns:p14="http://schemas.microsoft.com/office/powerpoint/2010/main">
    <mc:Choice Requires="p14">
      <p:transition spd="slow" p14:dur="2000" advTm="46911"/>
    </mc:Choice>
    <mc:Fallback xmlns="">
      <p:transition spd="slow" advTm="46911"/>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FC6C9D-3C69-A65F-DF9C-51C16624E45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D666BFB-0270-30D6-F730-F5E41ECB112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906780B2-09D5-7B17-D9E6-387E935349DF}"/>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In this lecture, integrated material and energy balances for single systems without and with chemical reactions are discussed.</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System without chemical reactions (physical processes): </a:t>
            </a:r>
            <a:r>
              <a:rPr lang="en-US" sz="2400" dirty="0">
                <a:latin typeface="Times New Roman" panose="02020603050405020304" pitchFamily="18" charset="0"/>
                <a:cs typeface="Times New Roman" panose="02020603050405020304" pitchFamily="18" charset="0"/>
              </a:rPr>
              <a:t>The system only involves physical processes (</a:t>
            </a:r>
            <a:r>
              <a:rPr lang="en-US" sz="2400" dirty="0" err="1">
                <a:latin typeface="Times New Roman" panose="02020603050405020304" pitchFamily="18" charset="0"/>
                <a:cs typeface="Times New Roman" panose="02020603050405020304" pitchFamily="18" charset="0"/>
              </a:rPr>
              <a:t>e.g</a:t>
            </a:r>
            <a:r>
              <a:rPr lang="en-US" sz="2400" dirty="0">
                <a:latin typeface="Times New Roman" panose="02020603050405020304" pitchFamily="18" charset="0"/>
                <a:cs typeface="Times New Roman" panose="02020603050405020304" pitchFamily="18" charset="0"/>
              </a:rPr>
              <a:t> mixing, heating, cooling, separation). </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For physical processes</a:t>
            </a:r>
            <a:r>
              <a:rPr lang="en-US" sz="2400" dirty="0">
                <a:latin typeface="Times New Roman" panose="02020603050405020304" pitchFamily="18" charset="0"/>
                <a:cs typeface="Times New Roman" panose="02020603050405020304" pitchFamily="18" charset="0"/>
              </a:rPr>
              <a:t>, integrated material and energy balances can be performed using mass units.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Material balances ensure that the total mass entering equals the total mass leaving, while energy balances account for heat, work, and enthalpy changes.</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A2C5070C-E15D-F169-125B-8DD1C2C59FE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5997DE6-6680-9848-C4D3-E5CF4B32EC5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B249C8A-E7F2-7F22-F030-6AE5A8E9A94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76971609"/>
      </p:ext>
    </p:extLst>
  </p:cSld>
  <p:clrMapOvr>
    <a:masterClrMapping/>
  </p:clrMapOvr>
  <mc:AlternateContent xmlns:mc="http://schemas.openxmlformats.org/markup-compatibility/2006" xmlns:p14="http://schemas.microsoft.com/office/powerpoint/2010/main">
    <mc:Choice Requires="p14">
      <p:transition spd="slow" p14:dur="2000" advTm="76374"/>
    </mc:Choice>
    <mc:Fallback xmlns="">
      <p:transition spd="slow" advTm="7637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D7539E-883B-6933-992F-1EB1D5D2DD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432C72F-0652-B946-ED4A-46711077C9B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19488AF-9CC8-82E3-CE88-EF9AD7ACE48B}"/>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System with chemical reactions: </a:t>
            </a:r>
            <a:r>
              <a:rPr lang="en-US" sz="2400" dirty="0">
                <a:latin typeface="Times New Roman" panose="02020603050405020304" pitchFamily="18" charset="0"/>
                <a:cs typeface="Times New Roman" panose="02020603050405020304" pitchFamily="18" charset="0"/>
              </a:rPr>
              <a:t>The system involves chemical processes or chemical reactions  that converts raw materials into products.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You shall include terms for consumption of reactants/ formation of products in the material balance equations (stoichiometry, extent of reaction, and heat of reaction become critical).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Energy balances must also consider heat of reaction (reaction enthalpy).</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For chemical processes</a:t>
            </a:r>
            <a:r>
              <a:rPr lang="en-US" sz="2400" dirty="0">
                <a:latin typeface="Times New Roman" panose="02020603050405020304" pitchFamily="18" charset="0"/>
                <a:cs typeface="Times New Roman" panose="02020603050405020304" pitchFamily="18" charset="0"/>
              </a:rPr>
              <a:t>, integrated material and energy balances shall be performed using mole units to account the rate of generation of  products/rate of consumption of reactants.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96E7DB83-5017-6776-BBB3-957C34EAC5A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FB40E5DF-4606-7182-9B21-017097E5231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400E89A-20EA-452C-A0DF-DFD64AC09F8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68814314"/>
      </p:ext>
    </p:extLst>
  </p:cSld>
  <p:clrMapOvr>
    <a:masterClrMapping/>
  </p:clrMapOvr>
  <mc:AlternateContent xmlns:mc="http://schemas.openxmlformats.org/markup-compatibility/2006" xmlns:p14="http://schemas.microsoft.com/office/powerpoint/2010/main">
    <mc:Choice Requires="p14">
      <p:transition spd="slow" p14:dur="2000" advTm="74982"/>
    </mc:Choice>
    <mc:Fallback xmlns="">
      <p:transition spd="slow" advTm="74982"/>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91F4819-EFD0-113C-CCF5-8D4E46F67E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1E99DF-281B-9A63-73B1-DDBA38743DE2}"/>
              </a:ext>
            </a:extLst>
          </p:cNvPr>
          <p:cNvSpPr>
            <a:spLocks noGrp="1"/>
          </p:cNvSpPr>
          <p:nvPr>
            <p:ph type="title"/>
          </p:nvPr>
        </p:nvSpPr>
        <p:spPr>
          <a:xfrm>
            <a:off x="546653" y="278298"/>
            <a:ext cx="11211338"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11.2. Integrated material and energy balances without reaction </a:t>
            </a:r>
          </a:p>
        </p:txBody>
      </p:sp>
      <p:sp>
        <p:nvSpPr>
          <p:cNvPr id="3" name="Content Placeholder 2">
            <a:extLst>
              <a:ext uri="{FF2B5EF4-FFF2-40B4-BE49-F238E27FC236}">
                <a16:creationId xmlns:a16="http://schemas.microsoft.com/office/drawing/2014/main" id="{CC167B8B-A9AE-A940-0913-0920F8F7A876}"/>
              </a:ext>
            </a:extLst>
          </p:cNvPr>
          <p:cNvSpPr>
            <a:spLocks noGrp="1"/>
          </p:cNvSpPr>
          <p:nvPr>
            <p:ph idx="1"/>
          </p:nvPr>
        </p:nvSpPr>
        <p:spPr>
          <a:xfrm>
            <a:off x="278296" y="858490"/>
            <a:ext cx="11748051" cy="5229745"/>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To determine both material and energy balance for physical processes, you can consider the following single system as shown in </a:t>
            </a:r>
            <a:r>
              <a:rPr lang="en-US" sz="2400" b="1" dirty="0">
                <a:latin typeface="Times New Roman" panose="02020603050405020304" pitchFamily="18" charset="0"/>
                <a:cs typeface="Times New Roman" panose="02020603050405020304" pitchFamily="18" charset="0"/>
              </a:rPr>
              <a:t>Figure 11.1.</a:t>
            </a:r>
            <a:endParaRPr lang="en-US" sz="20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8021B59-163B-F194-CBEB-6F0012ABA91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1BD9965-BA8B-5006-2B45-CE30EBAE10B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4B87A4B7-24B4-FC5D-9E4B-6C40A1E467C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35" name="Group 34">
            <a:extLst>
              <a:ext uri="{FF2B5EF4-FFF2-40B4-BE49-F238E27FC236}">
                <a16:creationId xmlns:a16="http://schemas.microsoft.com/office/drawing/2014/main" id="{70B37E87-02D9-CEE0-4B6B-DA7C82196B5C}"/>
              </a:ext>
            </a:extLst>
          </p:cNvPr>
          <p:cNvGrpSpPr/>
          <p:nvPr/>
        </p:nvGrpSpPr>
        <p:grpSpPr>
          <a:xfrm>
            <a:off x="1262269" y="1975330"/>
            <a:ext cx="5391980" cy="3802826"/>
            <a:chOff x="1262269" y="1975330"/>
            <a:chExt cx="5391980" cy="3802826"/>
          </a:xfrm>
        </p:grpSpPr>
        <p:sp>
          <p:nvSpPr>
            <p:cNvPr id="6" name="Flowchart: Magnetic Disk 5">
              <a:extLst>
                <a:ext uri="{FF2B5EF4-FFF2-40B4-BE49-F238E27FC236}">
                  <a16:creationId xmlns:a16="http://schemas.microsoft.com/office/drawing/2014/main" id="{07666E88-72A8-E814-4B1C-674161DD9F1B}"/>
                </a:ext>
              </a:extLst>
            </p:cNvPr>
            <p:cNvSpPr/>
            <p:nvPr/>
          </p:nvSpPr>
          <p:spPr>
            <a:xfrm>
              <a:off x="3031435" y="2594113"/>
              <a:ext cx="1967948" cy="1798983"/>
            </a:xfrm>
            <a:prstGeom prst="flowChartMagneticDisk">
              <a:avLst/>
            </a:prstGeom>
            <a:ln w="28575"/>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solidFill>
                    <a:srgbClr val="7030A0"/>
                  </a:solidFill>
                  <a:latin typeface="Times New Roman" panose="02020603050405020304" pitchFamily="18" charset="0"/>
                  <a:cs typeface="Times New Roman" panose="02020603050405020304" pitchFamily="18" charset="0"/>
                </a:rPr>
                <a:t>System</a:t>
              </a:r>
              <a:r>
                <a:rPr lang="en-US" dirty="0"/>
                <a:t> </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9F27ED43-3216-FB69-BA43-934928CFB7C0}"/>
                    </a:ext>
                  </a:extLst>
                </p:cNvPr>
                <p:cNvSpPr txBox="1"/>
                <p:nvPr/>
              </p:nvSpPr>
              <p:spPr>
                <a:xfrm>
                  <a:off x="4147931" y="4808660"/>
                  <a:ext cx="1103243" cy="47564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b="1" i="1" dirty="0" smtClean="0">
                                <a:solidFill>
                                  <a:srgbClr val="FF0000"/>
                                </a:solidFill>
                                <a:latin typeface="Cambria Math" panose="02040503050406030204" pitchFamily="18" charset="0"/>
                                <a:cs typeface="Times New Roman" panose="02020603050405020304" pitchFamily="18" charset="0"/>
                              </a:rPr>
                            </m:ctrlPr>
                          </m:accPr>
                          <m:e>
                            <m:r>
                              <a:rPr lang="en-US" sz="2400" b="1" i="1" dirty="0" smtClean="0">
                                <a:solidFill>
                                  <a:srgbClr val="FF0000"/>
                                </a:solidFill>
                                <a:latin typeface="Cambria Math" panose="02040503050406030204" pitchFamily="18" charset="0"/>
                                <a:cs typeface="Times New Roman" panose="02020603050405020304" pitchFamily="18" charset="0"/>
                              </a:rPr>
                              <m:t>𝑸</m:t>
                            </m:r>
                          </m:e>
                        </m:acc>
                      </m:oMath>
                    </m:oMathPara>
                  </a14:m>
                  <a:endParaRPr/>
                </a:p>
              </p:txBody>
            </p:sp>
          </mc:Choice>
          <mc:Fallback xmlns="">
            <p:sp>
              <p:nvSpPr>
                <p:cNvPr id="9" name="TextBox 8">
                  <a:extLst>
                    <a:ext uri="{FF2B5EF4-FFF2-40B4-BE49-F238E27FC236}">
                      <a16:creationId xmlns:a16="http://schemas.microsoft.com/office/drawing/2014/main" id="{9F27ED43-3216-FB69-BA43-934928CFB7C0}"/>
                    </a:ext>
                  </a:extLst>
                </p:cNvPr>
                <p:cNvSpPr txBox="1">
                  <a:spLocks noRot="1" noChangeAspect="1" noMove="1" noResize="1" noEditPoints="1" noAdjustHandles="1" noChangeArrowheads="1" noChangeShapeType="1" noTextEdit="1"/>
                </p:cNvSpPr>
                <p:nvPr/>
              </p:nvSpPr>
              <p:spPr>
                <a:xfrm>
                  <a:off x="4147931" y="4808660"/>
                  <a:ext cx="1103243" cy="475643"/>
                </a:xfrm>
                <a:prstGeom prst="rect">
                  <a:avLst/>
                </a:prstGeom>
                <a:blipFill>
                  <a:blip r:embed="rId4"/>
                  <a:stretch>
                    <a:fillRect/>
                  </a:stretch>
                </a:blipFill>
              </p:spPr>
              <p:txBody>
                <a:bodyPr/>
                <a:lstStyle/>
                <a:p>
                  <a:r>
                    <a:rPr lang="en-US">
                      <a:noFill/>
                    </a:rPr>
                    <a:t> </a:t>
                  </a:r>
                </a:p>
              </p:txBody>
            </p:sp>
          </mc:Fallback>
        </mc:AlternateContent>
        <p:cxnSp>
          <p:nvCxnSpPr>
            <p:cNvPr id="11" name="Straight Arrow Connector 10">
              <a:extLst>
                <a:ext uri="{FF2B5EF4-FFF2-40B4-BE49-F238E27FC236}">
                  <a16:creationId xmlns:a16="http://schemas.microsoft.com/office/drawing/2014/main" id="{ADAB8C91-1374-07F9-4820-4EB4B36B6AD7}"/>
                </a:ext>
              </a:extLst>
            </p:cNvPr>
            <p:cNvCxnSpPr>
              <a:cxnSpLocks/>
              <a:endCxn id="6" idx="2"/>
            </p:cNvCxnSpPr>
            <p:nvPr/>
          </p:nvCxnSpPr>
          <p:spPr>
            <a:xfrm>
              <a:off x="2107096" y="3448619"/>
              <a:ext cx="924339" cy="0"/>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EAE8EDA3-9F44-547F-9A95-8669712E0777}"/>
                </a:ext>
              </a:extLst>
            </p:cNvPr>
            <p:cNvCxnSpPr>
              <a:cxnSpLocks/>
            </p:cNvCxnSpPr>
            <p:nvPr/>
          </p:nvCxnSpPr>
          <p:spPr>
            <a:xfrm>
              <a:off x="3528391" y="2375452"/>
              <a:ext cx="0" cy="566531"/>
            </a:xfrm>
            <a:prstGeom prst="straightConnector1">
              <a:avLst/>
            </a:prstGeom>
            <a:ln w="28575">
              <a:tailEnd type="triangle"/>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7668BD2-287B-EDB4-15C0-E906D1AE6218}"/>
                </a:ext>
              </a:extLst>
            </p:cNvPr>
            <p:cNvCxnSpPr/>
            <p:nvPr/>
          </p:nvCxnSpPr>
          <p:spPr>
            <a:xfrm flipH="1">
              <a:off x="2176670" y="2375452"/>
              <a:ext cx="1351721" cy="0"/>
            </a:xfrm>
            <a:prstGeom prst="line">
              <a:avLst/>
            </a:prstGeom>
            <a:ln w="28575"/>
          </p:spPr>
          <p:style>
            <a:lnRef idx="1">
              <a:schemeClr val="accent1"/>
            </a:lnRef>
            <a:fillRef idx="0">
              <a:schemeClr val="accent1"/>
            </a:fillRef>
            <a:effectRef idx="0">
              <a:schemeClr val="accent1"/>
            </a:effectRef>
            <a:fontRef idx="minor">
              <a:schemeClr val="tx1"/>
            </a:fontRef>
          </p:style>
        </p:cxnSp>
        <p:cxnSp>
          <p:nvCxnSpPr>
            <p:cNvPr id="18" name="Straight Arrow Connector 17">
              <a:extLst>
                <a:ext uri="{FF2B5EF4-FFF2-40B4-BE49-F238E27FC236}">
                  <a16:creationId xmlns:a16="http://schemas.microsoft.com/office/drawing/2014/main" id="{3334FD42-BE61-1B99-AA60-E92065115B62}"/>
                </a:ext>
              </a:extLst>
            </p:cNvPr>
            <p:cNvCxnSpPr>
              <a:cxnSpLocks/>
            </p:cNvCxnSpPr>
            <p:nvPr/>
          </p:nvCxnSpPr>
          <p:spPr>
            <a:xfrm flipV="1">
              <a:off x="4015409" y="4361109"/>
              <a:ext cx="0" cy="544923"/>
            </a:xfrm>
            <a:prstGeom prst="straightConnector1">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24" name="Straight Arrow Connector 23">
              <a:extLst>
                <a:ext uri="{FF2B5EF4-FFF2-40B4-BE49-F238E27FC236}">
                  <a16:creationId xmlns:a16="http://schemas.microsoft.com/office/drawing/2014/main" id="{393A73E0-30E8-303A-C4EF-680B65274209}"/>
                </a:ext>
              </a:extLst>
            </p:cNvPr>
            <p:cNvCxnSpPr>
              <a:cxnSpLocks/>
            </p:cNvCxnSpPr>
            <p:nvPr/>
          </p:nvCxnSpPr>
          <p:spPr>
            <a:xfrm flipV="1">
              <a:off x="4999383" y="2941983"/>
              <a:ext cx="815008" cy="1"/>
            </a:xfrm>
            <a:prstGeom prst="straightConnector1">
              <a:avLst/>
            </a:prstGeom>
            <a:ln w="28575">
              <a:solidFill>
                <a:srgbClr val="002060"/>
              </a:solidFill>
              <a:tailEnd type="triangle"/>
            </a:ln>
          </p:spPr>
          <p:style>
            <a:lnRef idx="1">
              <a:schemeClr val="accent1"/>
            </a:lnRef>
            <a:fillRef idx="0">
              <a:schemeClr val="accent1"/>
            </a:fillRef>
            <a:effectRef idx="0">
              <a:schemeClr val="accent1"/>
            </a:effectRef>
            <a:fontRef idx="minor">
              <a:schemeClr val="tx1"/>
            </a:fontRef>
          </p:style>
        </p:cxnSp>
        <p:cxnSp>
          <p:nvCxnSpPr>
            <p:cNvPr id="25" name="Straight Arrow Connector 24">
              <a:extLst>
                <a:ext uri="{FF2B5EF4-FFF2-40B4-BE49-F238E27FC236}">
                  <a16:creationId xmlns:a16="http://schemas.microsoft.com/office/drawing/2014/main" id="{82771F59-EE05-5947-C3AA-1837B353AB5D}"/>
                </a:ext>
              </a:extLst>
            </p:cNvPr>
            <p:cNvCxnSpPr/>
            <p:nvPr/>
          </p:nvCxnSpPr>
          <p:spPr>
            <a:xfrm flipV="1">
              <a:off x="4999383" y="4113143"/>
              <a:ext cx="815008" cy="1"/>
            </a:xfrm>
            <a:prstGeom prst="straightConnector1">
              <a:avLst/>
            </a:prstGeom>
            <a:ln w="28575">
              <a:solidFill>
                <a:srgbClr val="00206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26" name="TextBox 25">
                  <a:extLst>
                    <a:ext uri="{FF2B5EF4-FFF2-40B4-BE49-F238E27FC236}">
                      <a16:creationId xmlns:a16="http://schemas.microsoft.com/office/drawing/2014/main" id="{578C4CAA-419A-6483-F7B4-6296EC60C2C4}"/>
                    </a:ext>
                  </a:extLst>
                </p:cNvPr>
                <p:cNvSpPr txBox="1"/>
                <p:nvPr/>
              </p:nvSpPr>
              <p:spPr>
                <a:xfrm>
                  <a:off x="4447761" y="1975330"/>
                  <a:ext cx="1103243" cy="47320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b="1" i="1" dirty="0" smtClean="0">
                                <a:solidFill>
                                  <a:srgbClr val="FFC000"/>
                                </a:solidFill>
                                <a:latin typeface="Cambria Math" panose="02040503050406030204" pitchFamily="18" charset="0"/>
                                <a:cs typeface="Times New Roman" panose="02020603050405020304" pitchFamily="18" charset="0"/>
                              </a:rPr>
                            </m:ctrlPr>
                          </m:accPr>
                          <m:e>
                            <m:r>
                              <a:rPr lang="en-US" sz="2400" b="1" i="1" dirty="0" smtClean="0">
                                <a:solidFill>
                                  <a:srgbClr val="FFC000"/>
                                </a:solidFill>
                                <a:latin typeface="Cambria Math" panose="02040503050406030204" pitchFamily="18" charset="0"/>
                                <a:cs typeface="Times New Roman" panose="02020603050405020304" pitchFamily="18" charset="0"/>
                              </a:rPr>
                              <m:t>𝑾</m:t>
                            </m:r>
                          </m:e>
                        </m:acc>
                      </m:oMath>
                    </m:oMathPara>
                  </a14:m>
                  <a:endParaRPr lang="en-US" sz="2400" b="1" dirty="0">
                    <a:solidFill>
                      <a:srgbClr val="FFC000"/>
                    </a:solidFill>
                    <a:latin typeface="Times New Roman" panose="02020603050405020304" pitchFamily="18" charset="0"/>
                    <a:cs typeface="Times New Roman" panose="02020603050405020304" pitchFamily="18" charset="0"/>
                  </a:endParaRPr>
                </a:p>
              </p:txBody>
            </p:sp>
          </mc:Choice>
          <mc:Fallback xmlns="">
            <p:sp>
              <p:nvSpPr>
                <p:cNvPr id="26" name="TextBox 25">
                  <a:extLst>
                    <a:ext uri="{FF2B5EF4-FFF2-40B4-BE49-F238E27FC236}">
                      <a16:creationId xmlns:a16="http://schemas.microsoft.com/office/drawing/2014/main" id="{578C4CAA-419A-6483-F7B4-6296EC60C2C4}"/>
                    </a:ext>
                  </a:extLst>
                </p:cNvPr>
                <p:cNvSpPr txBox="1">
                  <a:spLocks noRot="1" noChangeAspect="1" noMove="1" noResize="1" noEditPoints="1" noAdjustHandles="1" noChangeArrowheads="1" noChangeShapeType="1" noTextEdit="1"/>
                </p:cNvSpPr>
                <p:nvPr/>
              </p:nvSpPr>
              <p:spPr>
                <a:xfrm>
                  <a:off x="4447761" y="1975330"/>
                  <a:ext cx="1103243" cy="473206"/>
                </a:xfrm>
                <a:prstGeom prst="rect">
                  <a:avLst/>
                </a:prstGeom>
                <a:blipFill>
                  <a:blip r:embed="rId5"/>
                  <a:stretch>
                    <a:fillRect t="-2564"/>
                  </a:stretch>
                </a:blipFill>
              </p:spPr>
              <p:txBody>
                <a:bodyPr/>
                <a:lstStyle/>
                <a:p>
                  <a:r>
                    <a:rPr lang="en-US">
                      <a:noFill/>
                    </a:rPr>
                    <a:t> </a:t>
                  </a:r>
                </a:p>
              </p:txBody>
            </p:sp>
          </mc:Fallback>
        </mc:AlternateContent>
        <p:cxnSp>
          <p:nvCxnSpPr>
            <p:cNvPr id="27" name="Straight Arrow Connector 26">
              <a:extLst>
                <a:ext uri="{FF2B5EF4-FFF2-40B4-BE49-F238E27FC236}">
                  <a16:creationId xmlns:a16="http://schemas.microsoft.com/office/drawing/2014/main" id="{9F04F1BB-047B-9D94-FACA-AD935CE597EE}"/>
                </a:ext>
              </a:extLst>
            </p:cNvPr>
            <p:cNvCxnSpPr>
              <a:cxnSpLocks/>
            </p:cNvCxnSpPr>
            <p:nvPr/>
          </p:nvCxnSpPr>
          <p:spPr>
            <a:xfrm flipV="1">
              <a:off x="4088296" y="2107096"/>
              <a:ext cx="0" cy="834887"/>
            </a:xfrm>
            <a:prstGeom prst="straightConnector1">
              <a:avLst/>
            </a:prstGeom>
            <a:ln w="28575">
              <a:solidFill>
                <a:srgbClr val="FFC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30" name="TextBox 29">
                  <a:extLst>
                    <a:ext uri="{FF2B5EF4-FFF2-40B4-BE49-F238E27FC236}">
                      <a16:creationId xmlns:a16="http://schemas.microsoft.com/office/drawing/2014/main" id="{30E6F0DA-EB34-5FF8-2392-9A8312902BEC}"/>
                    </a:ext>
                  </a:extLst>
                </p:cNvPr>
                <p:cNvSpPr txBox="1"/>
                <p:nvPr/>
              </p:nvSpPr>
              <p:spPr>
                <a:xfrm>
                  <a:off x="2057401" y="3374010"/>
                  <a:ext cx="722244" cy="1938992"/>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b>
                          <m:sSubPr>
                            <m:ctrlPr>
                              <a:rPr lang="en-US" sz="2400" i="1" dirty="0" smtClean="0">
                                <a:solidFill>
                                  <a:srgbClr val="7030A0"/>
                                </a:solidFill>
                                <a:latin typeface="Cambria Math" panose="02040503050406030204" pitchFamily="18" charset="0"/>
                                <a:cs typeface="Times New Roman" panose="02020603050405020304" pitchFamily="18" charset="0"/>
                              </a:rPr>
                            </m:ctrlPr>
                          </m:sSubPr>
                          <m:e>
                            <m:acc>
                              <m:accPr>
                                <m:chr m:val="̇"/>
                                <m:ctrlPr>
                                  <a:rPr lang="en-US" sz="2400" i="1" dirty="0">
                                    <a:solidFill>
                                      <a:srgbClr val="7030A0"/>
                                    </a:solidFill>
                                    <a:latin typeface="Cambria Math" panose="02040503050406030204" pitchFamily="18" charset="0"/>
                                    <a:cs typeface="Times New Roman" panose="02020603050405020304" pitchFamily="18" charset="0"/>
                                  </a:rPr>
                                </m:ctrlPr>
                              </m:accPr>
                              <m:e>
                                <m:r>
                                  <a:rPr lang="en-US" sz="2400" b="0" i="1" dirty="0">
                                    <a:solidFill>
                                      <a:srgbClr val="7030A0"/>
                                    </a:solidFill>
                                    <a:latin typeface="Cambria Math" panose="02040503050406030204" pitchFamily="18" charset="0"/>
                                    <a:cs typeface="Times New Roman" panose="02020603050405020304" pitchFamily="18" charset="0"/>
                                  </a:rPr>
                                  <m:t>𝑚</m:t>
                                </m:r>
                              </m:e>
                            </m:acc>
                          </m:e>
                          <m:sub>
                            <m:r>
                              <a:rPr lang="en-US" sz="2400" b="0" i="1" dirty="0">
                                <a:solidFill>
                                  <a:srgbClr val="7030A0"/>
                                </a:solidFill>
                                <a:latin typeface="Cambria Math" panose="02040503050406030204" pitchFamily="18" charset="0"/>
                                <a:cs typeface="Times New Roman" panose="02020603050405020304" pitchFamily="18" charset="0"/>
                              </a:rPr>
                              <m:t>1</m:t>
                            </m:r>
                          </m:sub>
                        </m:sSub>
                      </m:oMath>
                    </m:oMathPara>
                  </a14:m>
                  <a:endParaRPr lang="en-US" sz="2400" dirty="0">
                    <a:solidFill>
                      <a:srgbClr val="7030A0"/>
                    </a:solidFill>
                    <a:latin typeface="Times New Roman" panose="02020603050405020304" pitchFamily="18" charset="0"/>
                    <a:cs typeface="Times New Roman" panose="02020603050405020304" pitchFamily="18" charset="0"/>
                  </a:endParaRPr>
                </a:p>
                <a:p>
                  <a:r>
                    <a:rPr lang="en-US" sz="2400" dirty="0">
                      <a:solidFill>
                        <a:srgbClr val="7030A0"/>
                      </a:solidFill>
                      <a:latin typeface="Times New Roman" panose="02020603050405020304" pitchFamily="18" charset="0"/>
                      <a:cs typeface="Times New Roman" panose="02020603050405020304" pitchFamily="18" charset="0"/>
                    </a:rPr>
                    <a:t>v</a:t>
                  </a:r>
                  <a:r>
                    <a:rPr lang="en-US" sz="2400" baseline="-25000" dirty="0">
                      <a:solidFill>
                        <a:srgbClr val="7030A0"/>
                      </a:solidFill>
                      <a:latin typeface="Times New Roman" panose="02020603050405020304" pitchFamily="18" charset="0"/>
                      <a:cs typeface="Times New Roman" panose="02020603050405020304" pitchFamily="18" charset="0"/>
                    </a:rPr>
                    <a:t>1</a:t>
                  </a:r>
                </a:p>
                <a:p>
                  <a:r>
                    <a:rPr lang="en-US" sz="2400" i="1" dirty="0">
                      <a:solidFill>
                        <a:srgbClr val="7030A0"/>
                      </a:solidFill>
                      <a:latin typeface="Times New Roman" panose="02020603050405020304" pitchFamily="18" charset="0"/>
                      <a:cs typeface="Times New Roman" panose="02020603050405020304" pitchFamily="18" charset="0"/>
                    </a:rPr>
                    <a:t>H</a:t>
                  </a:r>
                  <a:r>
                    <a:rPr lang="en-US" sz="2400" i="1" baseline="-25000" dirty="0">
                      <a:solidFill>
                        <a:srgbClr val="7030A0"/>
                      </a:solidFill>
                      <a:latin typeface="Times New Roman" panose="02020603050405020304" pitchFamily="18" charset="0"/>
                      <a:cs typeface="Times New Roman" panose="02020603050405020304" pitchFamily="18" charset="0"/>
                    </a:rPr>
                    <a:t>1</a:t>
                  </a:r>
                </a:p>
                <a:p>
                  <a:r>
                    <a:rPr lang="en-US" sz="2400" dirty="0">
                      <a:solidFill>
                        <a:srgbClr val="7030A0"/>
                      </a:solidFill>
                      <a:latin typeface="Times New Roman" panose="02020603050405020304" pitchFamily="18" charset="0"/>
                      <a:cs typeface="Times New Roman" panose="02020603050405020304" pitchFamily="18" charset="0"/>
                    </a:rPr>
                    <a:t>T</a:t>
                  </a:r>
                  <a:r>
                    <a:rPr lang="en-US" sz="2400" baseline="-25000" dirty="0">
                      <a:solidFill>
                        <a:srgbClr val="7030A0"/>
                      </a:solidFill>
                      <a:latin typeface="Times New Roman" panose="02020603050405020304" pitchFamily="18" charset="0"/>
                      <a:cs typeface="Times New Roman" panose="02020603050405020304" pitchFamily="18" charset="0"/>
                    </a:rPr>
                    <a:t>1</a:t>
                  </a:r>
                </a:p>
                <a:p>
                  <a:r>
                    <a:rPr lang="en-US" sz="2400" dirty="0">
                      <a:solidFill>
                        <a:srgbClr val="7030A0"/>
                      </a:solidFill>
                      <a:latin typeface="Times New Roman" panose="02020603050405020304" pitchFamily="18" charset="0"/>
                      <a:cs typeface="Times New Roman" panose="02020603050405020304" pitchFamily="18" charset="0"/>
                    </a:rPr>
                    <a:t>h</a:t>
                  </a:r>
                  <a:r>
                    <a:rPr lang="en-US" sz="2400" baseline="-25000" dirty="0">
                      <a:solidFill>
                        <a:srgbClr val="7030A0"/>
                      </a:solidFill>
                      <a:latin typeface="Times New Roman" panose="02020603050405020304" pitchFamily="18" charset="0"/>
                      <a:cs typeface="Times New Roman" panose="02020603050405020304" pitchFamily="18" charset="0"/>
                    </a:rPr>
                    <a:t>1</a:t>
                  </a:r>
                  <a:r>
                    <a:rPr lang="en-US" sz="2400" dirty="0">
                      <a:solidFill>
                        <a:srgbClr val="7030A0"/>
                      </a:solidFill>
                      <a:latin typeface="Times New Roman" panose="02020603050405020304" pitchFamily="18" charset="0"/>
                      <a:cs typeface="Times New Roman" panose="02020603050405020304" pitchFamily="18" charset="0"/>
                    </a:rPr>
                    <a:t> </a:t>
                  </a:r>
                </a:p>
              </p:txBody>
            </p:sp>
          </mc:Choice>
          <mc:Fallback xmlns="">
            <p:sp>
              <p:nvSpPr>
                <p:cNvPr id="30" name="TextBox 29">
                  <a:extLst>
                    <a:ext uri="{FF2B5EF4-FFF2-40B4-BE49-F238E27FC236}">
                      <a16:creationId xmlns:a16="http://schemas.microsoft.com/office/drawing/2014/main" id="{30E6F0DA-EB34-5FF8-2392-9A8312902BEC}"/>
                    </a:ext>
                  </a:extLst>
                </p:cNvPr>
                <p:cNvSpPr txBox="1">
                  <a:spLocks noRot="1" noChangeAspect="1" noMove="1" noResize="1" noEditPoints="1" noAdjustHandles="1" noChangeArrowheads="1" noChangeShapeType="1" noTextEdit="1"/>
                </p:cNvSpPr>
                <p:nvPr/>
              </p:nvSpPr>
              <p:spPr>
                <a:xfrm>
                  <a:off x="2057401" y="3374010"/>
                  <a:ext cx="722244" cy="1938992"/>
                </a:xfrm>
                <a:prstGeom prst="rect">
                  <a:avLst/>
                </a:prstGeom>
                <a:blipFill>
                  <a:blip r:embed="rId6"/>
                  <a:stretch>
                    <a:fillRect l="-13559" b="-5956"/>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1" name="TextBox 30">
                  <a:extLst>
                    <a:ext uri="{FF2B5EF4-FFF2-40B4-BE49-F238E27FC236}">
                      <a16:creationId xmlns:a16="http://schemas.microsoft.com/office/drawing/2014/main" id="{9A4A4BC2-66FF-C746-4412-AA38C4005CD1}"/>
                    </a:ext>
                  </a:extLst>
                </p:cNvPr>
                <p:cNvSpPr txBox="1"/>
                <p:nvPr/>
              </p:nvSpPr>
              <p:spPr>
                <a:xfrm>
                  <a:off x="1262269" y="2092187"/>
                  <a:ext cx="722244" cy="1938992"/>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b>
                          <m:sSubPr>
                            <m:ctrlPr>
                              <a:rPr lang="en-US" sz="2400" i="1" dirty="0" smtClean="0">
                                <a:solidFill>
                                  <a:schemeClr val="tx1"/>
                                </a:solidFill>
                                <a:latin typeface="Cambria Math" panose="02040503050406030204" pitchFamily="18" charset="0"/>
                                <a:cs typeface="Times New Roman" panose="02020603050405020304" pitchFamily="18" charset="0"/>
                              </a:rPr>
                            </m:ctrlPr>
                          </m:sSubPr>
                          <m:e>
                            <m:acc>
                              <m:accPr>
                                <m:chr m:val="̇"/>
                                <m:ctrlPr>
                                  <a:rPr lang="en-US" sz="2400" i="1" dirty="0">
                                    <a:solidFill>
                                      <a:schemeClr val="tx1"/>
                                    </a:solidFill>
                                    <a:latin typeface="Cambria Math" panose="02040503050406030204" pitchFamily="18" charset="0"/>
                                    <a:cs typeface="Times New Roman" panose="02020603050405020304" pitchFamily="18" charset="0"/>
                                  </a:rPr>
                                </m:ctrlPr>
                              </m:accPr>
                              <m:e>
                                <m:r>
                                  <a:rPr lang="en-US" sz="2400" b="0" i="1" dirty="0">
                                    <a:solidFill>
                                      <a:schemeClr val="tx1"/>
                                    </a:solidFill>
                                    <a:latin typeface="Cambria Math" panose="02040503050406030204" pitchFamily="18" charset="0"/>
                                    <a:cs typeface="Times New Roman" panose="02020603050405020304" pitchFamily="18" charset="0"/>
                                  </a:rPr>
                                  <m:t>𝑚</m:t>
                                </m:r>
                              </m:e>
                            </m:acc>
                          </m:e>
                          <m:sub>
                            <m:r>
                              <a:rPr lang="en-US" sz="2400" b="0" i="1" dirty="0" smtClean="0">
                                <a:solidFill>
                                  <a:schemeClr val="tx1"/>
                                </a:solidFill>
                                <a:latin typeface="Cambria Math" panose="02040503050406030204" pitchFamily="18" charset="0"/>
                                <a:cs typeface="Times New Roman" panose="02020603050405020304" pitchFamily="18" charset="0"/>
                              </a:rPr>
                              <m:t>2</m:t>
                            </m:r>
                          </m:sub>
                        </m:sSub>
                      </m:oMath>
                    </m:oMathPara>
                  </a14:m>
                  <a:endParaRPr lang="en-US" sz="2400" dirty="0">
                    <a:solidFill>
                      <a:schemeClr val="tx1"/>
                    </a:solidFill>
                    <a:latin typeface="Times New Roman" panose="02020603050405020304" pitchFamily="18" charset="0"/>
                    <a:cs typeface="Times New Roman" panose="02020603050405020304" pitchFamily="18" charset="0"/>
                  </a:endParaRPr>
                </a:p>
                <a:p>
                  <a:r>
                    <a:rPr lang="en-US" sz="2400" dirty="0">
                      <a:solidFill>
                        <a:schemeClr val="tx1"/>
                      </a:solidFill>
                      <a:latin typeface="Times New Roman" panose="02020603050405020304" pitchFamily="18" charset="0"/>
                      <a:cs typeface="Times New Roman" panose="02020603050405020304" pitchFamily="18" charset="0"/>
                    </a:rPr>
                    <a:t>v</a:t>
                  </a:r>
                  <a:r>
                    <a:rPr lang="en-US" sz="2400" baseline="-25000" dirty="0">
                      <a:solidFill>
                        <a:schemeClr val="tx1"/>
                      </a:solidFill>
                      <a:latin typeface="Times New Roman" panose="02020603050405020304" pitchFamily="18" charset="0"/>
                      <a:cs typeface="Times New Roman" panose="02020603050405020304" pitchFamily="18" charset="0"/>
                    </a:rPr>
                    <a:t>2</a:t>
                  </a:r>
                </a:p>
                <a:p>
                  <a:r>
                    <a:rPr lang="en-US" sz="2400" dirty="0">
                      <a:solidFill>
                        <a:schemeClr val="tx1"/>
                      </a:solidFill>
                      <a:latin typeface="Times New Roman" panose="02020603050405020304" pitchFamily="18" charset="0"/>
                      <a:cs typeface="Times New Roman" panose="02020603050405020304" pitchFamily="18" charset="0"/>
                    </a:rPr>
                    <a:t>H</a:t>
                  </a:r>
                  <a:r>
                    <a:rPr lang="en-US" sz="2400" baseline="-25000" dirty="0">
                      <a:solidFill>
                        <a:schemeClr val="tx1"/>
                      </a:solidFill>
                      <a:latin typeface="Times New Roman" panose="02020603050405020304" pitchFamily="18" charset="0"/>
                      <a:cs typeface="Times New Roman" panose="02020603050405020304" pitchFamily="18" charset="0"/>
                    </a:rPr>
                    <a:t>2</a:t>
                  </a:r>
                </a:p>
                <a:p>
                  <a:r>
                    <a:rPr lang="en-US" sz="2400" dirty="0">
                      <a:solidFill>
                        <a:schemeClr val="tx1"/>
                      </a:solidFill>
                      <a:latin typeface="Times New Roman" panose="02020603050405020304" pitchFamily="18" charset="0"/>
                      <a:cs typeface="Times New Roman" panose="02020603050405020304" pitchFamily="18" charset="0"/>
                    </a:rPr>
                    <a:t>T</a:t>
                  </a:r>
                  <a:r>
                    <a:rPr lang="en-US" sz="2400" baseline="-25000" dirty="0">
                      <a:solidFill>
                        <a:schemeClr val="tx1"/>
                      </a:solidFill>
                      <a:latin typeface="Times New Roman" panose="02020603050405020304" pitchFamily="18" charset="0"/>
                      <a:cs typeface="Times New Roman" panose="02020603050405020304" pitchFamily="18" charset="0"/>
                    </a:rPr>
                    <a:t>2</a:t>
                  </a:r>
                </a:p>
                <a:p>
                  <a:r>
                    <a:rPr lang="en-US" sz="2400" dirty="0">
                      <a:solidFill>
                        <a:schemeClr val="tx1"/>
                      </a:solidFill>
                      <a:latin typeface="Times New Roman" panose="02020603050405020304" pitchFamily="18" charset="0"/>
                      <a:cs typeface="Times New Roman" panose="02020603050405020304" pitchFamily="18" charset="0"/>
                    </a:rPr>
                    <a:t>h</a:t>
                  </a:r>
                  <a:r>
                    <a:rPr lang="en-US" sz="2400" baseline="-25000" dirty="0">
                      <a:solidFill>
                        <a:schemeClr val="tx1"/>
                      </a:solidFill>
                      <a:latin typeface="Times New Roman" panose="02020603050405020304" pitchFamily="18" charset="0"/>
                      <a:cs typeface="Times New Roman" panose="02020603050405020304" pitchFamily="18" charset="0"/>
                    </a:rPr>
                    <a:t>2</a:t>
                  </a:r>
                  <a:endParaRPr lang="en-US" sz="2400"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31" name="TextBox 30">
                  <a:extLst>
                    <a:ext uri="{FF2B5EF4-FFF2-40B4-BE49-F238E27FC236}">
                      <a16:creationId xmlns:a16="http://schemas.microsoft.com/office/drawing/2014/main" id="{9A4A4BC2-66FF-C746-4412-AA38C4005CD1}"/>
                    </a:ext>
                  </a:extLst>
                </p:cNvPr>
                <p:cNvSpPr txBox="1">
                  <a:spLocks noRot="1" noChangeAspect="1" noMove="1" noResize="1" noEditPoints="1" noAdjustHandles="1" noChangeArrowheads="1" noChangeShapeType="1" noTextEdit="1"/>
                </p:cNvSpPr>
                <p:nvPr/>
              </p:nvSpPr>
              <p:spPr>
                <a:xfrm>
                  <a:off x="1262269" y="2092187"/>
                  <a:ext cx="722244" cy="1938992"/>
                </a:xfrm>
                <a:prstGeom prst="rect">
                  <a:avLst/>
                </a:prstGeom>
                <a:blipFill>
                  <a:blip r:embed="rId7"/>
                  <a:stretch>
                    <a:fillRect l="-12605" b="-628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2" name="TextBox 31">
                  <a:extLst>
                    <a:ext uri="{FF2B5EF4-FFF2-40B4-BE49-F238E27FC236}">
                      <a16:creationId xmlns:a16="http://schemas.microsoft.com/office/drawing/2014/main" id="{623396C9-1806-F0B6-F65C-23227EEE2E87}"/>
                    </a:ext>
                  </a:extLst>
                </p:cNvPr>
                <p:cNvSpPr txBox="1"/>
                <p:nvPr/>
              </p:nvSpPr>
              <p:spPr>
                <a:xfrm>
                  <a:off x="5791199" y="3839164"/>
                  <a:ext cx="722244" cy="1938992"/>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b>
                          <m:sSubPr>
                            <m:ctrlPr>
                              <a:rPr lang="en-US" sz="2400" i="1" dirty="0" smtClean="0">
                                <a:solidFill>
                                  <a:srgbClr val="7030A0"/>
                                </a:solidFill>
                                <a:latin typeface="Cambria Math" panose="02040503050406030204" pitchFamily="18" charset="0"/>
                                <a:cs typeface="Times New Roman" panose="02020603050405020304" pitchFamily="18" charset="0"/>
                              </a:rPr>
                            </m:ctrlPr>
                          </m:sSubPr>
                          <m:e>
                            <m:acc>
                              <m:accPr>
                                <m:chr m:val="̇"/>
                                <m:ctrlPr>
                                  <a:rPr lang="en-US" sz="2400" i="1" dirty="0">
                                    <a:solidFill>
                                      <a:srgbClr val="7030A0"/>
                                    </a:solidFill>
                                    <a:latin typeface="Cambria Math" panose="02040503050406030204" pitchFamily="18" charset="0"/>
                                    <a:cs typeface="Times New Roman" panose="02020603050405020304" pitchFamily="18" charset="0"/>
                                  </a:rPr>
                                </m:ctrlPr>
                              </m:accPr>
                              <m:e>
                                <m:r>
                                  <a:rPr lang="en-US" sz="2400" b="0" i="1" dirty="0">
                                    <a:solidFill>
                                      <a:srgbClr val="7030A0"/>
                                    </a:solidFill>
                                    <a:latin typeface="Cambria Math" panose="02040503050406030204" pitchFamily="18" charset="0"/>
                                    <a:cs typeface="Times New Roman" panose="02020603050405020304" pitchFamily="18" charset="0"/>
                                  </a:rPr>
                                  <m:t>𝑚</m:t>
                                </m:r>
                              </m:e>
                            </m:acc>
                          </m:e>
                          <m:sub>
                            <m:r>
                              <a:rPr lang="en-US" sz="2400" b="0" i="1" dirty="0" smtClean="0">
                                <a:solidFill>
                                  <a:srgbClr val="7030A0"/>
                                </a:solidFill>
                                <a:latin typeface="Cambria Math" panose="02040503050406030204" pitchFamily="18" charset="0"/>
                                <a:cs typeface="Times New Roman" panose="02020603050405020304" pitchFamily="18" charset="0"/>
                              </a:rPr>
                              <m:t>4</m:t>
                            </m:r>
                          </m:sub>
                        </m:sSub>
                      </m:oMath>
                    </m:oMathPara>
                  </a14:m>
                  <a:endParaRPr lang="en-US" sz="2400" dirty="0">
                    <a:solidFill>
                      <a:srgbClr val="7030A0"/>
                    </a:solidFill>
                    <a:latin typeface="Times New Roman" panose="02020603050405020304" pitchFamily="18" charset="0"/>
                    <a:cs typeface="Times New Roman" panose="02020603050405020304" pitchFamily="18" charset="0"/>
                  </a:endParaRPr>
                </a:p>
                <a:p>
                  <a:r>
                    <a:rPr lang="en-US" sz="2400" dirty="0">
                      <a:solidFill>
                        <a:srgbClr val="7030A0"/>
                      </a:solidFill>
                      <a:latin typeface="Times New Roman" panose="02020603050405020304" pitchFamily="18" charset="0"/>
                      <a:cs typeface="Times New Roman" panose="02020603050405020304" pitchFamily="18" charset="0"/>
                    </a:rPr>
                    <a:t>v</a:t>
                  </a:r>
                  <a:r>
                    <a:rPr lang="en-US" sz="2400" baseline="-25000" dirty="0">
                      <a:solidFill>
                        <a:srgbClr val="7030A0"/>
                      </a:solidFill>
                      <a:latin typeface="Times New Roman" panose="02020603050405020304" pitchFamily="18" charset="0"/>
                      <a:cs typeface="Times New Roman" panose="02020603050405020304" pitchFamily="18" charset="0"/>
                    </a:rPr>
                    <a:t>4</a:t>
                  </a:r>
                </a:p>
                <a:p>
                  <a:r>
                    <a:rPr lang="en-US" sz="2400" dirty="0">
                      <a:solidFill>
                        <a:srgbClr val="7030A0"/>
                      </a:solidFill>
                      <a:latin typeface="Times New Roman" panose="02020603050405020304" pitchFamily="18" charset="0"/>
                      <a:cs typeface="Times New Roman" panose="02020603050405020304" pitchFamily="18" charset="0"/>
                    </a:rPr>
                    <a:t>H</a:t>
                  </a:r>
                  <a:r>
                    <a:rPr lang="en-US" sz="2400" baseline="-25000" dirty="0">
                      <a:solidFill>
                        <a:srgbClr val="7030A0"/>
                      </a:solidFill>
                      <a:latin typeface="Times New Roman" panose="02020603050405020304" pitchFamily="18" charset="0"/>
                      <a:cs typeface="Times New Roman" panose="02020603050405020304" pitchFamily="18" charset="0"/>
                    </a:rPr>
                    <a:t>4</a:t>
                  </a:r>
                </a:p>
                <a:p>
                  <a:r>
                    <a:rPr lang="en-US" sz="2400" dirty="0">
                      <a:solidFill>
                        <a:srgbClr val="7030A0"/>
                      </a:solidFill>
                      <a:latin typeface="Times New Roman" panose="02020603050405020304" pitchFamily="18" charset="0"/>
                      <a:cs typeface="Times New Roman" panose="02020603050405020304" pitchFamily="18" charset="0"/>
                    </a:rPr>
                    <a:t>T</a:t>
                  </a:r>
                  <a:r>
                    <a:rPr lang="en-US" sz="2400" baseline="-25000" dirty="0">
                      <a:solidFill>
                        <a:srgbClr val="7030A0"/>
                      </a:solidFill>
                      <a:latin typeface="Times New Roman" panose="02020603050405020304" pitchFamily="18" charset="0"/>
                      <a:cs typeface="Times New Roman" panose="02020603050405020304" pitchFamily="18" charset="0"/>
                    </a:rPr>
                    <a:t>4</a:t>
                  </a:r>
                </a:p>
                <a:p>
                  <a:r>
                    <a:rPr lang="en-US" sz="2400" dirty="0">
                      <a:solidFill>
                        <a:srgbClr val="7030A0"/>
                      </a:solidFill>
                      <a:latin typeface="Times New Roman" panose="02020603050405020304" pitchFamily="18" charset="0"/>
                      <a:cs typeface="Times New Roman" panose="02020603050405020304" pitchFamily="18" charset="0"/>
                    </a:rPr>
                    <a:t>h</a:t>
                  </a:r>
                  <a:r>
                    <a:rPr lang="en-US" sz="2400" baseline="-25000" dirty="0">
                      <a:solidFill>
                        <a:srgbClr val="7030A0"/>
                      </a:solidFill>
                      <a:latin typeface="Times New Roman" panose="02020603050405020304" pitchFamily="18" charset="0"/>
                      <a:cs typeface="Times New Roman" panose="02020603050405020304" pitchFamily="18" charset="0"/>
                    </a:rPr>
                    <a:t>4</a:t>
                  </a:r>
                  <a:r>
                    <a:rPr lang="en-US" sz="2400" dirty="0">
                      <a:solidFill>
                        <a:srgbClr val="7030A0"/>
                      </a:solidFill>
                      <a:latin typeface="Times New Roman" panose="02020603050405020304" pitchFamily="18" charset="0"/>
                      <a:cs typeface="Times New Roman" panose="02020603050405020304" pitchFamily="18" charset="0"/>
                    </a:rPr>
                    <a:t> </a:t>
                  </a:r>
                </a:p>
              </p:txBody>
            </p:sp>
          </mc:Choice>
          <mc:Fallback xmlns="">
            <p:sp>
              <p:nvSpPr>
                <p:cNvPr id="32" name="TextBox 31">
                  <a:extLst>
                    <a:ext uri="{FF2B5EF4-FFF2-40B4-BE49-F238E27FC236}">
                      <a16:creationId xmlns:a16="http://schemas.microsoft.com/office/drawing/2014/main" id="{623396C9-1806-F0B6-F65C-23227EEE2E87}"/>
                    </a:ext>
                  </a:extLst>
                </p:cNvPr>
                <p:cNvSpPr txBox="1">
                  <a:spLocks noRot="1" noChangeAspect="1" noMove="1" noResize="1" noEditPoints="1" noAdjustHandles="1" noChangeArrowheads="1" noChangeShapeType="1" noTextEdit="1"/>
                </p:cNvSpPr>
                <p:nvPr/>
              </p:nvSpPr>
              <p:spPr>
                <a:xfrm>
                  <a:off x="5791199" y="3839164"/>
                  <a:ext cx="722244" cy="1938992"/>
                </a:xfrm>
                <a:prstGeom prst="rect">
                  <a:avLst/>
                </a:prstGeom>
                <a:blipFill>
                  <a:blip r:embed="rId8"/>
                  <a:stretch>
                    <a:fillRect l="-12712" b="-6289"/>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33" name="TextBox 32">
                  <a:extLst>
                    <a:ext uri="{FF2B5EF4-FFF2-40B4-BE49-F238E27FC236}">
                      <a16:creationId xmlns:a16="http://schemas.microsoft.com/office/drawing/2014/main" id="{B21D5A8E-F718-42C1-9B79-09996A7BF355}"/>
                    </a:ext>
                  </a:extLst>
                </p:cNvPr>
                <p:cNvSpPr txBox="1"/>
                <p:nvPr/>
              </p:nvSpPr>
              <p:spPr>
                <a:xfrm>
                  <a:off x="5932005" y="2013074"/>
                  <a:ext cx="722244" cy="1938992"/>
                </a:xfrm>
                <a:prstGeom prst="rect">
                  <a:avLst/>
                </a:prstGeom>
                <a:noFill/>
              </p:spPr>
              <p:txBody>
                <a:bodyPr wrap="square" rtlCol="0">
                  <a:spAutoFit/>
                </a:bodyPr>
                <a:lstStyle/>
                <a:p>
                  <a:pPr/>
                  <a14:m>
                    <m:oMathPara xmlns:m="http://schemas.openxmlformats.org/officeDocument/2006/math">
                      <m:oMathParaPr>
                        <m:jc m:val="left"/>
                      </m:oMathParaPr>
                      <m:oMath xmlns:m="http://schemas.openxmlformats.org/officeDocument/2006/math">
                        <m:sSub>
                          <m:sSubPr>
                            <m:ctrlPr>
                              <a:rPr lang="en-US" sz="2400" i="1" dirty="0" smtClean="0">
                                <a:solidFill>
                                  <a:schemeClr val="tx2">
                                    <a:lumMod val="75000"/>
                                  </a:schemeClr>
                                </a:solidFill>
                                <a:latin typeface="Cambria Math" panose="02040503050406030204" pitchFamily="18" charset="0"/>
                                <a:cs typeface="Times New Roman" panose="02020603050405020304" pitchFamily="18" charset="0"/>
                              </a:rPr>
                            </m:ctrlPr>
                          </m:sSubPr>
                          <m:e>
                            <m:acc>
                              <m:accPr>
                                <m:chr m:val="̇"/>
                                <m:ctrlPr>
                                  <a:rPr lang="en-US" sz="2400" i="1" dirty="0">
                                    <a:solidFill>
                                      <a:schemeClr val="tx2">
                                        <a:lumMod val="75000"/>
                                      </a:schemeClr>
                                    </a:solidFill>
                                    <a:latin typeface="Cambria Math" panose="02040503050406030204" pitchFamily="18" charset="0"/>
                                    <a:cs typeface="Times New Roman" panose="02020603050405020304" pitchFamily="18" charset="0"/>
                                  </a:rPr>
                                </m:ctrlPr>
                              </m:accPr>
                              <m:e>
                                <m:r>
                                  <a:rPr lang="en-US" sz="2400" b="0" i="1" dirty="0">
                                    <a:solidFill>
                                      <a:schemeClr val="tx2">
                                        <a:lumMod val="75000"/>
                                      </a:schemeClr>
                                    </a:solidFill>
                                    <a:latin typeface="Cambria Math" panose="02040503050406030204" pitchFamily="18" charset="0"/>
                                    <a:cs typeface="Times New Roman" panose="02020603050405020304" pitchFamily="18" charset="0"/>
                                  </a:rPr>
                                  <m:t>𝑚</m:t>
                                </m:r>
                              </m:e>
                            </m:acc>
                          </m:e>
                          <m:sub>
                            <m:r>
                              <a:rPr lang="en-US" sz="2400" b="0" i="1" dirty="0" smtClean="0">
                                <a:solidFill>
                                  <a:schemeClr val="tx2">
                                    <a:lumMod val="75000"/>
                                  </a:schemeClr>
                                </a:solidFill>
                                <a:latin typeface="Cambria Math" panose="02040503050406030204" pitchFamily="18" charset="0"/>
                                <a:cs typeface="Times New Roman" panose="02020603050405020304" pitchFamily="18" charset="0"/>
                              </a:rPr>
                              <m:t>3</m:t>
                            </m:r>
                          </m:sub>
                        </m:sSub>
                      </m:oMath>
                    </m:oMathPara>
                  </a14:m>
                  <a:endParaRPr lang="en-US" sz="2400" dirty="0">
                    <a:solidFill>
                      <a:schemeClr val="tx2">
                        <a:lumMod val="75000"/>
                      </a:schemeClr>
                    </a:solidFill>
                    <a:latin typeface="Times New Roman" panose="02020603050405020304" pitchFamily="18" charset="0"/>
                    <a:cs typeface="Times New Roman" panose="02020603050405020304" pitchFamily="18" charset="0"/>
                  </a:endParaRPr>
                </a:p>
                <a:p>
                  <a:r>
                    <a:rPr lang="en-US" sz="2400" dirty="0">
                      <a:solidFill>
                        <a:schemeClr val="tx2">
                          <a:lumMod val="75000"/>
                        </a:schemeClr>
                      </a:solidFill>
                      <a:latin typeface="Times New Roman" panose="02020603050405020304" pitchFamily="18" charset="0"/>
                      <a:cs typeface="Times New Roman" panose="02020603050405020304" pitchFamily="18" charset="0"/>
                    </a:rPr>
                    <a:t>v</a:t>
                  </a:r>
                  <a:r>
                    <a:rPr lang="en-US" sz="2400" baseline="-25000" dirty="0">
                      <a:solidFill>
                        <a:schemeClr val="tx2">
                          <a:lumMod val="75000"/>
                        </a:schemeClr>
                      </a:solidFill>
                      <a:latin typeface="Times New Roman" panose="02020603050405020304" pitchFamily="18" charset="0"/>
                      <a:cs typeface="Times New Roman" panose="02020603050405020304" pitchFamily="18" charset="0"/>
                    </a:rPr>
                    <a:t>3</a:t>
                  </a:r>
                </a:p>
                <a:p>
                  <a:r>
                    <a:rPr lang="en-US" sz="2400" dirty="0">
                      <a:solidFill>
                        <a:schemeClr val="tx2">
                          <a:lumMod val="75000"/>
                        </a:schemeClr>
                      </a:solidFill>
                      <a:latin typeface="Times New Roman" panose="02020603050405020304" pitchFamily="18" charset="0"/>
                      <a:cs typeface="Times New Roman" panose="02020603050405020304" pitchFamily="18" charset="0"/>
                    </a:rPr>
                    <a:t>H</a:t>
                  </a:r>
                  <a:r>
                    <a:rPr lang="en-US" sz="2400" baseline="-25000" dirty="0">
                      <a:solidFill>
                        <a:schemeClr val="tx2">
                          <a:lumMod val="75000"/>
                        </a:schemeClr>
                      </a:solidFill>
                      <a:latin typeface="Times New Roman" panose="02020603050405020304" pitchFamily="18" charset="0"/>
                      <a:cs typeface="Times New Roman" panose="02020603050405020304" pitchFamily="18" charset="0"/>
                    </a:rPr>
                    <a:t>3</a:t>
                  </a:r>
                </a:p>
                <a:p>
                  <a:r>
                    <a:rPr lang="en-US" sz="2400" dirty="0">
                      <a:solidFill>
                        <a:schemeClr val="tx2">
                          <a:lumMod val="75000"/>
                        </a:schemeClr>
                      </a:solidFill>
                      <a:latin typeface="Times New Roman" panose="02020603050405020304" pitchFamily="18" charset="0"/>
                      <a:cs typeface="Times New Roman" panose="02020603050405020304" pitchFamily="18" charset="0"/>
                    </a:rPr>
                    <a:t>T</a:t>
                  </a:r>
                  <a:r>
                    <a:rPr lang="en-US" sz="2400" baseline="-25000" dirty="0">
                      <a:solidFill>
                        <a:schemeClr val="tx2">
                          <a:lumMod val="75000"/>
                        </a:schemeClr>
                      </a:solidFill>
                      <a:latin typeface="Times New Roman" panose="02020603050405020304" pitchFamily="18" charset="0"/>
                      <a:cs typeface="Times New Roman" panose="02020603050405020304" pitchFamily="18" charset="0"/>
                    </a:rPr>
                    <a:t>3</a:t>
                  </a:r>
                </a:p>
                <a:p>
                  <a:r>
                    <a:rPr lang="en-US" sz="2400" dirty="0">
                      <a:solidFill>
                        <a:schemeClr val="tx2">
                          <a:lumMod val="75000"/>
                        </a:schemeClr>
                      </a:solidFill>
                      <a:latin typeface="Times New Roman" panose="02020603050405020304" pitchFamily="18" charset="0"/>
                      <a:cs typeface="Times New Roman" panose="02020603050405020304" pitchFamily="18" charset="0"/>
                    </a:rPr>
                    <a:t>h</a:t>
                  </a:r>
                  <a:r>
                    <a:rPr lang="en-US" sz="2400" baseline="-25000" dirty="0">
                      <a:solidFill>
                        <a:schemeClr val="tx2">
                          <a:lumMod val="75000"/>
                        </a:schemeClr>
                      </a:solidFill>
                      <a:latin typeface="Times New Roman" panose="02020603050405020304" pitchFamily="18" charset="0"/>
                      <a:cs typeface="Times New Roman" panose="02020603050405020304" pitchFamily="18" charset="0"/>
                    </a:rPr>
                    <a:t>3</a:t>
                  </a:r>
                  <a:r>
                    <a:rPr lang="en-US" sz="2400" dirty="0">
                      <a:solidFill>
                        <a:schemeClr val="tx2">
                          <a:lumMod val="75000"/>
                        </a:schemeClr>
                      </a:solidFill>
                      <a:latin typeface="Times New Roman" panose="02020603050405020304" pitchFamily="18" charset="0"/>
                      <a:cs typeface="Times New Roman" panose="02020603050405020304" pitchFamily="18" charset="0"/>
                    </a:rPr>
                    <a:t> </a:t>
                  </a:r>
                </a:p>
              </p:txBody>
            </p:sp>
          </mc:Choice>
          <mc:Fallback xmlns="">
            <p:sp>
              <p:nvSpPr>
                <p:cNvPr id="33" name="TextBox 32">
                  <a:extLst>
                    <a:ext uri="{FF2B5EF4-FFF2-40B4-BE49-F238E27FC236}">
                      <a16:creationId xmlns:a16="http://schemas.microsoft.com/office/drawing/2014/main" id="{B21D5A8E-F718-42C1-9B79-09996A7BF355}"/>
                    </a:ext>
                  </a:extLst>
                </p:cNvPr>
                <p:cNvSpPr txBox="1">
                  <a:spLocks noRot="1" noChangeAspect="1" noMove="1" noResize="1" noEditPoints="1" noAdjustHandles="1" noChangeArrowheads="1" noChangeShapeType="1" noTextEdit="1"/>
                </p:cNvSpPr>
                <p:nvPr/>
              </p:nvSpPr>
              <p:spPr>
                <a:xfrm>
                  <a:off x="5932005" y="2013074"/>
                  <a:ext cx="722244" cy="1938992"/>
                </a:xfrm>
                <a:prstGeom prst="rect">
                  <a:avLst/>
                </a:prstGeom>
                <a:blipFill>
                  <a:blip r:embed="rId9"/>
                  <a:stretch>
                    <a:fillRect l="-12605" b="-6289"/>
                  </a:stretch>
                </a:blipFill>
              </p:spPr>
              <p:txBody>
                <a:bodyPr/>
                <a:lstStyle/>
                <a:p>
                  <a:r>
                    <a:rPr lang="en-US">
                      <a:noFill/>
                    </a:rPr>
                    <a:t> </a:t>
                  </a:r>
                </a:p>
              </p:txBody>
            </p:sp>
          </mc:Fallback>
        </mc:AlternateContent>
        <p:sp>
          <p:nvSpPr>
            <p:cNvPr id="34" name="Rectangle 33">
              <a:extLst>
                <a:ext uri="{FF2B5EF4-FFF2-40B4-BE49-F238E27FC236}">
                  <a16:creationId xmlns:a16="http://schemas.microsoft.com/office/drawing/2014/main" id="{2DC74FDC-0AAF-2287-9261-8145AC2FCBF9}"/>
                </a:ext>
              </a:extLst>
            </p:cNvPr>
            <p:cNvSpPr/>
            <p:nvPr/>
          </p:nvSpPr>
          <p:spPr>
            <a:xfrm>
              <a:off x="2852530" y="2496891"/>
              <a:ext cx="2390363" cy="2130921"/>
            </a:xfrm>
            <a:prstGeom prst="rect">
              <a:avLst/>
            </a:prstGeom>
            <a:noFill/>
            <a:ln w="28575">
              <a:solidFill>
                <a:srgbClr val="C00000"/>
              </a:solidFill>
              <a:prstDash val="sysDash"/>
            </a:ln>
          </p:spPr>
          <p:style>
            <a:lnRef idx="2">
              <a:schemeClr val="dk1"/>
            </a:lnRef>
            <a:fillRef idx="1">
              <a:schemeClr val="lt1"/>
            </a:fillRef>
            <a:effectRef idx="0">
              <a:schemeClr val="dk1"/>
            </a:effectRef>
            <a:fontRef idx="minor">
              <a:schemeClr val="dk1"/>
            </a:fontRef>
          </p:style>
          <p:txBody>
            <a:bodyPr rtlCol="0" anchor="ctr"/>
            <a:lstStyle/>
            <a:p>
              <a:pPr algn="ctr"/>
              <a:endParaRPr lang="en-US" dirty="0"/>
            </a:p>
          </p:txBody>
        </p:sp>
      </p:grpSp>
      <p:sp>
        <p:nvSpPr>
          <p:cNvPr id="36" name="TextBox 35">
            <a:extLst>
              <a:ext uri="{FF2B5EF4-FFF2-40B4-BE49-F238E27FC236}">
                <a16:creationId xmlns:a16="http://schemas.microsoft.com/office/drawing/2014/main" id="{02999E7F-DFF8-C73C-4859-263D60BF85FD}"/>
              </a:ext>
            </a:extLst>
          </p:cNvPr>
          <p:cNvSpPr txBox="1"/>
          <p:nvPr/>
        </p:nvSpPr>
        <p:spPr>
          <a:xfrm>
            <a:off x="6654249" y="2757317"/>
            <a:ext cx="4978951" cy="1687963"/>
          </a:xfrm>
          <a:prstGeom prst="rect">
            <a:avLst/>
          </a:prstGeom>
          <a:noFill/>
        </p:spPr>
        <p:txBody>
          <a:bodyPr wrap="square" rtlCol="0">
            <a:spAutoFit/>
          </a:bodyPr>
          <a:lstStyle/>
          <a:p>
            <a:pPr algn="just">
              <a:lnSpc>
                <a:spcPct val="150000"/>
              </a:lnSpc>
            </a:pPr>
            <a:r>
              <a:rPr lang="en-US" sz="2400" b="1" dirty="0">
                <a:latin typeface="Times New Roman" panose="02020603050405020304" pitchFamily="18" charset="0"/>
                <a:cs typeface="Times New Roman" panose="02020603050405020304" pitchFamily="18" charset="0"/>
              </a:rPr>
              <a:t>Figure 11.1 </a:t>
            </a:r>
            <a:r>
              <a:rPr lang="en-US" sz="2400" dirty="0">
                <a:latin typeface="Times New Roman" panose="02020603050405020304" pitchFamily="18" charset="0"/>
                <a:cs typeface="Times New Roman" panose="02020603050405020304" pitchFamily="18" charset="0"/>
              </a:rPr>
              <a:t>Integrated material and energy balances for a single system without chemical reaction  </a:t>
            </a:r>
          </a:p>
        </p:txBody>
      </p:sp>
    </p:spTree>
    <p:extLst>
      <p:ext uri="{BB962C8B-B14F-4D97-AF65-F5344CB8AC3E}">
        <p14:creationId xmlns:p14="http://schemas.microsoft.com/office/powerpoint/2010/main" val="1226541509"/>
      </p:ext>
    </p:extLst>
  </p:cSld>
  <p:clrMapOvr>
    <a:masterClrMapping/>
  </p:clrMapOvr>
  <mc:AlternateContent xmlns:mc="http://schemas.openxmlformats.org/markup-compatibility/2006" xmlns:p14="http://schemas.microsoft.com/office/powerpoint/2010/main">
    <mc:Choice Requires="p14">
      <p:transition spd="slow" p14:dur="2000" advTm="141619"/>
    </mc:Choice>
    <mc:Fallback xmlns="">
      <p:transition spd="slow" advTm="14161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68143A-B792-2EB3-48DC-009735519CC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BD7461-7B87-4806-2B5A-B52290EBB0BA}"/>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21A1208-AD4A-2099-D950-0E371A131D9C}"/>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the subscripts “1, 2, 3 &amp; 4” refer to the streams of material and energy enter to a system and leave from it (stream 1 and stream 2 enter to a system whereas stream 3 and stream 4 leave from a system).</a:t>
                </a:r>
              </a:p>
              <a:p>
                <a:pPr marL="0" indent="0" algn="just">
                  <a:lnSpc>
                    <a:spcPct val="150000"/>
                  </a:lnSpc>
                  <a:buNone/>
                </a:pPr>
                <a14:m>
                  <m:oMath xmlns:m="http://schemas.openxmlformats.org/officeDocument/2006/math">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oMath>
                </a14:m>
                <a:r>
                  <a:rPr lang="en-US" sz="2400" dirty="0">
                    <a:latin typeface="Times New Roman" panose="02020603050405020304" pitchFamily="18" charset="0"/>
                    <a:cs typeface="Times New Roman" panose="02020603050405020304" pitchFamily="18" charset="0"/>
                  </a:rPr>
                  <a:t>, H,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𝑄</m:t>
                        </m:r>
                      </m:e>
                    </m:acc>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v, h and T are mass flow rate of input and output streams, specific enthalpy in the input and output streams, rate of heat addition, rate of work done, velocity of flowing fluid in the input and output streams, height of input and output streams, and temperature in the input and output streams, respectively.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21A1208-AD4A-2099-D950-0E371A131D9C}"/>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F7983D0-EDA7-5B04-BAC2-4029B27DA0FD}"/>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97F97C6-CA4B-D843-BCFE-F0946EB88A8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70FBB87-0B61-87C6-82F2-C6E40B321D5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56150824"/>
      </p:ext>
    </p:extLst>
  </p:cSld>
  <p:clrMapOvr>
    <a:masterClrMapping/>
  </p:clrMapOvr>
  <mc:AlternateContent xmlns:mc="http://schemas.openxmlformats.org/markup-compatibility/2006" xmlns:p14="http://schemas.microsoft.com/office/powerpoint/2010/main">
    <mc:Choice Requires="p14">
      <p:transition spd="slow" p14:dur="2000" advTm="68671"/>
    </mc:Choice>
    <mc:Fallback xmlns="">
      <p:transition spd="slow" advTm="6867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A229C7-C57C-645B-2FD7-09EB8EFD3E6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7F0B72B-FF16-2482-3541-F10B69B21E0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C3A53F80-8FC8-86F9-A33E-C1ED89B34855}"/>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To develop integrated material and energy balances equation for </a:t>
            </a:r>
            <a:r>
              <a:rPr lang="en-US" sz="2400" b="1" dirty="0">
                <a:latin typeface="Times New Roman" panose="02020603050405020304" pitchFamily="18" charset="0"/>
                <a:cs typeface="Times New Roman" panose="02020603050405020304" pitchFamily="18" charset="0"/>
              </a:rPr>
              <a:t>Figure 11.1</a:t>
            </a:r>
            <a:r>
              <a:rPr lang="en-US" sz="2400" dirty="0">
                <a:latin typeface="Times New Roman" panose="02020603050405020304" pitchFamily="18" charset="0"/>
                <a:cs typeface="Times New Roman" panose="02020603050405020304" pitchFamily="18" charset="0"/>
              </a:rPr>
              <a:t>, and to solve problems, you shall state your assumptions</a:t>
            </a:r>
            <a:r>
              <a:rPr lang="en-US" sz="2400" b="1"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Assumptions:</a:t>
            </a:r>
          </a:p>
          <a:p>
            <a:pPr algn="just">
              <a:lnSpc>
                <a:spcPct val="150000"/>
              </a:lnSpc>
            </a:pPr>
            <a:r>
              <a:rPr lang="en-US" sz="2400" dirty="0">
                <a:latin typeface="Times New Roman" panose="02020603050405020304" pitchFamily="18" charset="0"/>
                <a:cs typeface="Times New Roman" panose="02020603050405020304" pitchFamily="18" charset="0"/>
              </a:rPr>
              <a:t>A system is operated at a steady state condition. i.e. rate of accumulation is zero. </a:t>
            </a:r>
          </a:p>
          <a:p>
            <a:pPr algn="just">
              <a:lnSpc>
                <a:spcPct val="150000"/>
              </a:lnSpc>
            </a:pPr>
            <a:r>
              <a:rPr lang="en-US" sz="2400" dirty="0">
                <a:latin typeface="Times New Roman" panose="02020603050405020304" pitchFamily="18" charset="0"/>
                <a:cs typeface="Times New Roman" panose="02020603050405020304" pitchFamily="18" charset="0"/>
              </a:rPr>
              <a:t>There is no chemical reaction.</a:t>
            </a:r>
          </a:p>
          <a:p>
            <a:pPr algn="just">
              <a:lnSpc>
                <a:spcPct val="150000"/>
              </a:lnSpc>
            </a:pPr>
            <a:r>
              <a:rPr lang="en-US" sz="2400" dirty="0">
                <a:latin typeface="Times New Roman" panose="02020603050405020304" pitchFamily="18" charset="0"/>
                <a:cs typeface="Times New Roman" panose="02020603050405020304" pitchFamily="18" charset="0"/>
              </a:rPr>
              <a:t>There is no any other heat source inside a system. </a:t>
            </a:r>
          </a:p>
          <a:p>
            <a:pPr algn="just">
              <a:lnSpc>
                <a:spcPct val="150000"/>
              </a:lnSpc>
            </a:pPr>
            <a:r>
              <a:rPr lang="en-US" sz="2400" dirty="0">
                <a:latin typeface="Times New Roman" panose="02020603050405020304" pitchFamily="18" charset="0"/>
                <a:cs typeface="Times New Roman" panose="02020603050405020304" pitchFamily="18" charset="0"/>
              </a:rPr>
              <a:t>There is no heat loss due to resistance of materials of a system.</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5CE701F-AB61-EE72-824C-38E42038500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3A73ACB-03B3-FD4F-992A-849D56FC2B5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86ECB56-3E94-6C98-CCD4-A62E77C2EF5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12644262"/>
      </p:ext>
    </p:extLst>
  </p:cSld>
  <p:clrMapOvr>
    <a:masterClrMapping/>
  </p:clrMapOvr>
  <mc:AlternateContent xmlns:mc="http://schemas.openxmlformats.org/markup-compatibility/2006" xmlns:p14="http://schemas.microsoft.com/office/powerpoint/2010/main">
    <mc:Choice Requires="p14">
      <p:transition spd="slow" p14:dur="2000" advTm="46507"/>
    </mc:Choice>
    <mc:Fallback xmlns="">
      <p:transition spd="slow" advTm="46507"/>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FC41CC1-9C33-6C47-8517-9A4F7D6890F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3EDB05-7800-4B8C-CFB7-91D843BEFAA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1DFC7A1-B849-9E0F-6D15-0413F95BCB29}"/>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I) Material balances equation: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balances equation at steady state condition for non- reactive system is given by:</a:t>
                </a:r>
              </a:p>
              <a:p>
                <a:pPr marL="0" indent="0" algn="just">
                  <a:lnSpc>
                    <a:spcPct val="150000"/>
                  </a:lnSpc>
                  <a:buNone/>
                </a:pPr>
                <a14:m>
                  <m:oMath xmlns:m="http://schemas.openxmlformats.org/officeDocument/2006/math">
                    <m:r>
                      <m:rPr>
                        <m:sty m:val="p"/>
                      </m:rPr>
                      <a:rPr lang="en-US" sz="2400" b="0" i="0" smtClean="0">
                        <a:solidFill>
                          <a:srgbClr val="7030A0"/>
                        </a:solidFill>
                        <a:latin typeface="Cambria Math" panose="02040503050406030204" pitchFamily="18" charset="0"/>
                        <a:cs typeface="Times New Roman" panose="02020603050405020304" pitchFamily="18" charset="0"/>
                      </a:rPr>
                      <m:t>Rate</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of</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materials</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in</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the</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input</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streams</m:t>
                    </m:r>
                    <m:r>
                      <a:rPr lang="en-US" sz="2400" b="0" i="0" smtClean="0">
                        <a:solidFill>
                          <a:srgbClr val="7030A0"/>
                        </a:solidFill>
                        <a:latin typeface="Cambria Math" panose="02040503050406030204" pitchFamily="18" charset="0"/>
                        <a:cs typeface="Times New Roman" panose="02020603050405020304" pitchFamily="18" charset="0"/>
                      </a:rPr>
                      <m:t>=</m:t>
                    </m:r>
                    <m:r>
                      <m:rPr>
                        <m:sty m:val="p"/>
                      </m:rPr>
                      <a:rPr lang="en-US" sz="2400" b="0" i="0" smtClean="0">
                        <a:solidFill>
                          <a:srgbClr val="7030A0"/>
                        </a:solidFill>
                        <a:latin typeface="Cambria Math" panose="02040503050406030204" pitchFamily="18" charset="0"/>
                        <a:cs typeface="Times New Roman" panose="02020603050405020304" pitchFamily="18" charset="0"/>
                      </a:rPr>
                      <m:t>rate</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of</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materials</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in</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the</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output</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streams</m:t>
                    </m:r>
                  </m:oMath>
                </a14:m>
                <a:r>
                  <a:rPr lang="en-US" sz="2400" dirty="0">
                    <a:solidFill>
                      <a:srgbClr val="7030A0"/>
                    </a:solidFill>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Mathematically, </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acc>
                          <m:accPr>
                            <m:chr m:val="̇"/>
                            <m:ctrlPr>
                              <a:rPr lang="en-US" sz="2400" b="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acc>
                          <m:accPr>
                            <m:chr m:val="̇"/>
                            <m:ctrlPr>
                              <a:rPr lang="en-US" sz="2400" b="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acc>
                          <m:accPr>
                            <m:chr m:val="̇"/>
                            <m:ctrlPr>
                              <a:rPr lang="en-US" sz="2400" b="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4</m:t>
                        </m:r>
                      </m:sub>
                    </m:sSub>
                  </m:oMath>
                </a14:m>
                <a:r>
                  <a:rPr lang="en-US" sz="2400" dirty="0">
                    <a:latin typeface="Times New Roman" panose="02020603050405020304" pitchFamily="18" charset="0"/>
                    <a:cs typeface="Times New Roman" panose="02020603050405020304" pitchFamily="18" charset="0"/>
                  </a:rPr>
                  <a:t>                                                             (11.1)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1</m:t>
                        </m:r>
                      </m:sub>
                    </m:sSub>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𝑎𝑛𝑑</m:t>
                    </m:r>
                    <m:r>
                      <a:rPr lang="en-US" sz="2400" b="0" i="1" smtClean="0">
                        <a:latin typeface="Cambria Math" panose="02040503050406030204" pitchFamily="18" charset="0"/>
                        <a:cs typeface="Times New Roman" panose="02020603050405020304" pitchFamily="18" charset="0"/>
                      </a:rPr>
                      <m:t>  </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are mass flow rates in the input streams (stream 1 &amp; stream 2),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3</m:t>
                        </m:r>
                      </m:sub>
                    </m:sSub>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𝑎𝑛𝑑</m:t>
                    </m:r>
                    <m:r>
                      <a:rPr lang="en-US" sz="2400" b="0" i="1" smtClean="0">
                        <a:latin typeface="Cambria Math" panose="02040503050406030204" pitchFamily="18" charset="0"/>
                        <a:cs typeface="Times New Roman" panose="02020603050405020304" pitchFamily="18" charset="0"/>
                      </a:rPr>
                      <m:t> </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4</m:t>
                        </m:r>
                      </m:sub>
                    </m:sSub>
                  </m:oMath>
                </a14:m>
                <a:r>
                  <a:rPr lang="en-US" sz="2400" dirty="0">
                    <a:latin typeface="Times New Roman" panose="02020603050405020304" pitchFamily="18" charset="0"/>
                    <a:cs typeface="Times New Roman" panose="02020603050405020304" pitchFamily="18" charset="0"/>
                  </a:rPr>
                  <a:t> are mass flow rates of the output streams (stream 3 &amp; stream 4).</a:t>
                </a:r>
              </a:p>
            </p:txBody>
          </p:sp>
        </mc:Choice>
        <mc:Fallback xmlns="">
          <p:sp>
            <p:nvSpPr>
              <p:cNvPr id="3" name="Content Placeholder 2">
                <a:extLst>
                  <a:ext uri="{FF2B5EF4-FFF2-40B4-BE49-F238E27FC236}">
                    <a16:creationId xmlns:a16="http://schemas.microsoft.com/office/drawing/2014/main" id="{D1DFC7A1-B849-9E0F-6D15-0413F95BCB29}"/>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AC11DCD8-B91F-7F15-0EE7-9EFF7ABF83E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3F285D2-5B00-569A-AB48-8E10449368D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EF57191-14C2-BD14-C0F9-15120D502BA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822923090"/>
      </p:ext>
    </p:extLst>
  </p:cSld>
  <p:clrMapOvr>
    <a:masterClrMapping/>
  </p:clrMapOvr>
  <mc:AlternateContent xmlns:mc="http://schemas.openxmlformats.org/markup-compatibility/2006" xmlns:p14="http://schemas.microsoft.com/office/powerpoint/2010/main">
    <mc:Choice Requires="p14">
      <p:transition spd="slow" p14:dur="2000" advTm="61866"/>
    </mc:Choice>
    <mc:Fallback xmlns="">
      <p:transition spd="slow" advTm="618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225A36-B2AE-E5F5-9340-E4FD90E2C7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DB43846-5B80-A157-81E6-624D907FFDB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05D359F-4FBB-6A78-8E5C-CEDCF5804A83}"/>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II) Energy balances equation: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forms in  a system are the heat addition, work done by the system, enthalpy due to flow of materials, kinetic energy and potential energy</a:t>
                </a:r>
                <a:r>
                  <a:rPr lang="en-US" sz="2400" b="1" dirty="0">
                    <a:solidFill>
                      <a:srgbClr val="7030A0"/>
                    </a:solidFill>
                    <a:latin typeface="Times New Roman" panose="02020603050405020304" pitchFamily="18" charset="0"/>
                    <a:cs typeface="Times New Roman" panose="02020603050405020304" pitchFamily="18" charset="0"/>
                  </a:rPr>
                  <a:t> (</a:t>
                </a:r>
                <a:r>
                  <a:rPr lang="en-US" sz="2400" b="1" dirty="0" err="1">
                    <a:solidFill>
                      <a:srgbClr val="7030A0"/>
                    </a:solidFill>
                    <a:latin typeface="Times New Roman" panose="02020603050405020304" pitchFamily="18" charset="0"/>
                    <a:cs typeface="Times New Roman" panose="02020603050405020304" pitchFamily="18" charset="0"/>
                  </a:rPr>
                  <a:t>Himmelblau</a:t>
                </a:r>
                <a:r>
                  <a:rPr lang="en-US" sz="2400" b="1" dirty="0">
                    <a:solidFill>
                      <a:srgbClr val="7030A0"/>
                    </a:solidFill>
                    <a:latin typeface="Times New Roman" panose="02020603050405020304" pitchFamily="18" charset="0"/>
                    <a:cs typeface="Times New Roman" panose="02020603050405020304" pitchFamily="18" charset="0"/>
                  </a:rPr>
                  <a:t>, 2023, pg. 568-571)</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balances at steady state condition for a system is given by: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r>
                      <m:rPr>
                        <m:sty m:val="p"/>
                      </m:rPr>
                      <a:rPr lang="en-US" sz="2400">
                        <a:solidFill>
                          <a:srgbClr val="7030A0"/>
                        </a:solidFill>
                        <a:latin typeface="Cambria Math" panose="02040503050406030204" pitchFamily="18" charset="0"/>
                        <a:cs typeface="Times New Roman" panose="02020603050405020304" pitchFamily="18" charset="0"/>
                      </a:rPr>
                      <m:t>Rate</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a:solidFill>
                          <a:srgbClr val="7030A0"/>
                        </a:solidFill>
                        <a:latin typeface="Cambria Math" panose="02040503050406030204" pitchFamily="18" charset="0"/>
                        <a:cs typeface="Times New Roman" panose="02020603050405020304" pitchFamily="18" charset="0"/>
                      </a:rPr>
                      <m:t>of</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enrgy</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a:solidFill>
                          <a:srgbClr val="7030A0"/>
                        </a:solidFill>
                        <a:latin typeface="Cambria Math" panose="02040503050406030204" pitchFamily="18" charset="0"/>
                        <a:cs typeface="Times New Roman" panose="02020603050405020304" pitchFamily="18" charset="0"/>
                      </a:rPr>
                      <m:t>in</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a:solidFill>
                          <a:srgbClr val="7030A0"/>
                        </a:solidFill>
                        <a:latin typeface="Cambria Math" panose="02040503050406030204" pitchFamily="18" charset="0"/>
                        <a:cs typeface="Times New Roman" panose="02020603050405020304" pitchFamily="18" charset="0"/>
                      </a:rPr>
                      <m:t>the</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a:solidFill>
                          <a:srgbClr val="7030A0"/>
                        </a:solidFill>
                        <a:latin typeface="Cambria Math" panose="02040503050406030204" pitchFamily="18" charset="0"/>
                        <a:cs typeface="Times New Roman" panose="02020603050405020304" pitchFamily="18" charset="0"/>
                      </a:rPr>
                      <m:t>input</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a:solidFill>
                          <a:srgbClr val="7030A0"/>
                        </a:solidFill>
                        <a:latin typeface="Cambria Math" panose="02040503050406030204" pitchFamily="18" charset="0"/>
                        <a:cs typeface="Times New Roman" panose="02020603050405020304" pitchFamily="18" charset="0"/>
                      </a:rPr>
                      <m:t>streams</m:t>
                    </m:r>
                    <m:r>
                      <a:rPr lang="en-US" sz="2400">
                        <a:solidFill>
                          <a:srgbClr val="7030A0"/>
                        </a:solidFill>
                        <a:latin typeface="Cambria Math" panose="02040503050406030204" pitchFamily="18" charset="0"/>
                        <a:cs typeface="Times New Roman" panose="02020603050405020304" pitchFamily="18" charset="0"/>
                      </a:rPr>
                      <m:t>=</m:t>
                    </m:r>
                    <m:r>
                      <m:rPr>
                        <m:sty m:val="p"/>
                      </m:rPr>
                      <a:rPr lang="en-US" sz="2400">
                        <a:solidFill>
                          <a:srgbClr val="7030A0"/>
                        </a:solidFill>
                        <a:latin typeface="Cambria Math" panose="02040503050406030204" pitchFamily="18" charset="0"/>
                        <a:cs typeface="Times New Roman" panose="02020603050405020304" pitchFamily="18" charset="0"/>
                      </a:rPr>
                      <m:t>rate</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a:solidFill>
                          <a:srgbClr val="7030A0"/>
                        </a:solidFill>
                        <a:latin typeface="Cambria Math" panose="02040503050406030204" pitchFamily="18" charset="0"/>
                        <a:cs typeface="Times New Roman" panose="02020603050405020304" pitchFamily="18" charset="0"/>
                      </a:rPr>
                      <m:t>of</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b="0" i="0" smtClean="0">
                        <a:solidFill>
                          <a:srgbClr val="7030A0"/>
                        </a:solidFill>
                        <a:latin typeface="Cambria Math" panose="02040503050406030204" pitchFamily="18" charset="0"/>
                        <a:cs typeface="Times New Roman" panose="02020603050405020304" pitchFamily="18" charset="0"/>
                      </a:rPr>
                      <m:t>energy</m:t>
                    </m:r>
                    <m:r>
                      <a:rPr lang="en-US" sz="2400" b="0" i="0" smtClean="0">
                        <a:solidFill>
                          <a:srgbClr val="7030A0"/>
                        </a:solidFill>
                        <a:latin typeface="Cambria Math" panose="02040503050406030204" pitchFamily="18" charset="0"/>
                        <a:cs typeface="Times New Roman" panose="02020603050405020304" pitchFamily="18" charset="0"/>
                      </a:rPr>
                      <m:t>  </m:t>
                    </m:r>
                    <m:r>
                      <m:rPr>
                        <m:sty m:val="p"/>
                      </m:rPr>
                      <a:rPr lang="en-US" sz="2400">
                        <a:solidFill>
                          <a:srgbClr val="7030A0"/>
                        </a:solidFill>
                        <a:latin typeface="Cambria Math" panose="02040503050406030204" pitchFamily="18" charset="0"/>
                        <a:cs typeface="Times New Roman" panose="02020603050405020304" pitchFamily="18" charset="0"/>
                      </a:rPr>
                      <m:t>in</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a:solidFill>
                          <a:srgbClr val="7030A0"/>
                        </a:solidFill>
                        <a:latin typeface="Cambria Math" panose="02040503050406030204" pitchFamily="18" charset="0"/>
                        <a:cs typeface="Times New Roman" panose="02020603050405020304" pitchFamily="18" charset="0"/>
                      </a:rPr>
                      <m:t>the</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a:solidFill>
                          <a:srgbClr val="7030A0"/>
                        </a:solidFill>
                        <a:latin typeface="Cambria Math" panose="02040503050406030204" pitchFamily="18" charset="0"/>
                        <a:cs typeface="Times New Roman" panose="02020603050405020304" pitchFamily="18" charset="0"/>
                      </a:rPr>
                      <m:t>output</m:t>
                    </m:r>
                    <m:r>
                      <a:rPr lang="en-US" sz="2400">
                        <a:solidFill>
                          <a:srgbClr val="7030A0"/>
                        </a:solidFill>
                        <a:latin typeface="Cambria Math" panose="02040503050406030204" pitchFamily="18" charset="0"/>
                        <a:cs typeface="Times New Roman" panose="02020603050405020304" pitchFamily="18" charset="0"/>
                      </a:rPr>
                      <m:t> </m:t>
                    </m:r>
                    <m:r>
                      <m:rPr>
                        <m:sty m:val="p"/>
                      </m:rPr>
                      <a:rPr lang="en-US" sz="2400">
                        <a:solidFill>
                          <a:srgbClr val="7030A0"/>
                        </a:solidFill>
                        <a:latin typeface="Cambria Math" panose="02040503050406030204" pitchFamily="18" charset="0"/>
                        <a:cs typeface="Times New Roman" panose="02020603050405020304" pitchFamily="18" charset="0"/>
                      </a:rPr>
                      <m:t>streams</m:t>
                    </m:r>
                  </m:oMath>
                </a14:m>
                <a:r>
                  <a:rPr lang="en-US" sz="2400" dirty="0">
                    <a:solidFill>
                      <a:srgbClr val="7030A0"/>
                    </a:solidFill>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sSub>
                      <m:sSubPr>
                        <m:ctrlPr>
                          <a:rPr lang="en-US" sz="2400" i="1" smtClean="0">
                            <a:solidFill>
                              <a:srgbClr val="7030A0"/>
                            </a:solidFill>
                            <a:latin typeface="Cambria Math" panose="02040503050406030204" pitchFamily="18" charset="0"/>
                            <a:cs typeface="Times New Roman" panose="02020603050405020304" pitchFamily="18" charset="0"/>
                          </a:rPr>
                        </m:ctrlPr>
                      </m:sSubPr>
                      <m:e>
                        <m:acc>
                          <m:accPr>
                            <m:chr m:val="̇"/>
                            <m:ctrlPr>
                              <a:rPr lang="en-US" sz="2400" i="1" smtClean="0">
                                <a:solidFill>
                                  <a:srgbClr val="7030A0"/>
                                </a:solidFill>
                                <a:latin typeface="Cambria Math" panose="02040503050406030204" pitchFamily="18" charset="0"/>
                                <a:cs typeface="Times New Roman" panose="02020603050405020304" pitchFamily="18" charset="0"/>
                              </a:rPr>
                            </m:ctrlPr>
                          </m:accPr>
                          <m:e>
                            <m:r>
                              <a:rPr lang="en-US" sz="2400" b="0" i="1" smtClean="0">
                                <a:solidFill>
                                  <a:srgbClr val="7030A0"/>
                                </a:solidFill>
                                <a:latin typeface="Cambria Math" panose="02040503050406030204" pitchFamily="18" charset="0"/>
                                <a:cs typeface="Times New Roman" panose="02020603050405020304" pitchFamily="18" charset="0"/>
                              </a:rPr>
                              <m:t>𝐻</m:t>
                            </m:r>
                          </m:e>
                        </m:acc>
                      </m:e>
                      <m:sub>
                        <m:r>
                          <a:rPr lang="en-US" sz="2400" b="0" i="1" smtClean="0">
                            <a:solidFill>
                              <a:srgbClr val="7030A0"/>
                            </a:solidFill>
                            <a:latin typeface="Cambria Math" panose="02040503050406030204" pitchFamily="18" charset="0"/>
                            <a:cs typeface="Times New Roman" panose="02020603050405020304" pitchFamily="18" charset="0"/>
                          </a:rPr>
                          <m:t>1</m:t>
                        </m:r>
                      </m:sub>
                    </m:sSub>
                    <m:r>
                      <a:rPr lang="en-US" sz="2400" b="0" i="1" smtClean="0">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b="0" i="1" smtClean="0">
                            <a:solidFill>
                              <a:srgbClr val="7030A0"/>
                            </a:solidFill>
                            <a:latin typeface="Cambria Math" panose="02040503050406030204" pitchFamily="18" charset="0"/>
                            <a:cs typeface="Times New Roman" panose="02020603050405020304" pitchFamily="18" charset="0"/>
                          </a:rPr>
                          <m:t>2</m:t>
                        </m:r>
                      </m:sub>
                    </m:sSub>
                    <m:r>
                      <a:rPr lang="en-US" sz="2400" b="0" i="1" smtClean="0">
                        <a:solidFill>
                          <a:srgbClr val="7030A0"/>
                        </a:solidFill>
                        <a:latin typeface="Cambria Math" panose="02040503050406030204" pitchFamily="18" charset="0"/>
                        <a:cs typeface="Times New Roman" panose="02020603050405020304" pitchFamily="18" charset="0"/>
                      </a:rPr>
                      <m:t>+</m:t>
                    </m:r>
                    <m:sSub>
                      <m:sSubPr>
                        <m:ctrlPr>
                          <a:rPr lang="en-US" sz="2400" b="0" i="1" smtClean="0">
                            <a:solidFill>
                              <a:srgbClr val="7030A0"/>
                            </a:solidFill>
                            <a:latin typeface="Cambria Math" panose="02040503050406030204" pitchFamily="18" charset="0"/>
                            <a:cs typeface="Times New Roman" panose="02020603050405020304" pitchFamily="18" charset="0"/>
                          </a:rPr>
                        </m:ctrlPr>
                      </m:sSubPr>
                      <m:e>
                        <m:acc>
                          <m:accPr>
                            <m:chr m:val="̇"/>
                            <m:ctrlPr>
                              <a:rPr lang="en-US" sz="2400" b="0" i="1" smtClean="0">
                                <a:solidFill>
                                  <a:srgbClr val="7030A0"/>
                                </a:solidFill>
                                <a:latin typeface="Cambria Math" panose="02040503050406030204" pitchFamily="18" charset="0"/>
                                <a:cs typeface="Times New Roman" panose="02020603050405020304" pitchFamily="18" charset="0"/>
                              </a:rPr>
                            </m:ctrlPr>
                          </m:accPr>
                          <m:e>
                            <m:r>
                              <a:rPr lang="en-US" sz="2400" b="0" i="1" smtClean="0">
                                <a:solidFill>
                                  <a:srgbClr val="7030A0"/>
                                </a:solidFill>
                                <a:latin typeface="Cambria Math" panose="02040503050406030204" pitchFamily="18" charset="0"/>
                                <a:cs typeface="Times New Roman" panose="02020603050405020304" pitchFamily="18" charset="0"/>
                              </a:rPr>
                              <m:t>𝐾𝐸</m:t>
                            </m:r>
                          </m:e>
                        </m:acc>
                      </m:e>
                      <m:sub>
                        <m:r>
                          <a:rPr lang="en-US" sz="2400" b="0" i="1" smtClean="0">
                            <a:solidFill>
                              <a:srgbClr val="7030A0"/>
                            </a:solidFill>
                            <a:latin typeface="Cambria Math" panose="02040503050406030204" pitchFamily="18" charset="0"/>
                            <a:cs typeface="Times New Roman" panose="02020603050405020304" pitchFamily="18" charset="0"/>
                          </a:rPr>
                          <m:t>1</m:t>
                        </m:r>
                      </m:sub>
                    </m:sSub>
                    <m:r>
                      <a:rPr lang="en-US" sz="2400" b="0" i="1" smtClean="0">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𝐾𝐸</m:t>
                            </m:r>
                          </m:e>
                        </m:acc>
                      </m:e>
                      <m:sub>
                        <m:r>
                          <a:rPr lang="en-US" sz="2400" b="0" i="1" smtClean="0">
                            <a:solidFill>
                              <a:srgbClr val="7030A0"/>
                            </a:solidFill>
                            <a:latin typeface="Cambria Math" panose="02040503050406030204" pitchFamily="18" charset="0"/>
                            <a:cs typeface="Times New Roman" panose="02020603050405020304" pitchFamily="18" charset="0"/>
                          </a:rPr>
                          <m:t>2</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b="0" i="1" smtClean="0">
                                <a:solidFill>
                                  <a:srgbClr val="7030A0"/>
                                </a:solidFill>
                                <a:latin typeface="Cambria Math" panose="02040503050406030204" pitchFamily="18" charset="0"/>
                                <a:cs typeface="Times New Roman" panose="02020603050405020304" pitchFamily="18" charset="0"/>
                              </a:rPr>
                              <m:t>𝑃</m:t>
                            </m:r>
                            <m:r>
                              <a:rPr lang="en-US" sz="2400" i="1">
                                <a:solidFill>
                                  <a:srgbClr val="7030A0"/>
                                </a:solidFill>
                                <a:latin typeface="Cambria Math" panose="02040503050406030204" pitchFamily="18" charset="0"/>
                                <a:cs typeface="Times New Roman" panose="02020603050405020304" pitchFamily="18" charset="0"/>
                              </a:rPr>
                              <m:t>𝐸</m:t>
                            </m:r>
                          </m:e>
                        </m:acc>
                      </m:e>
                      <m:sub>
                        <m:r>
                          <a:rPr lang="en-US" sz="2400" i="1">
                            <a:solidFill>
                              <a:srgbClr val="7030A0"/>
                            </a:solidFill>
                            <a:latin typeface="Cambria Math" panose="02040503050406030204" pitchFamily="18" charset="0"/>
                            <a:cs typeface="Times New Roman" panose="02020603050405020304" pitchFamily="18" charset="0"/>
                          </a:rPr>
                          <m:t>1</m:t>
                        </m:r>
                      </m:sub>
                    </m:sSub>
                    <m:r>
                      <a:rPr lang="en-US" sz="2400" b="0" i="1" smtClean="0">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b="0" i="1" smtClean="0">
                                <a:solidFill>
                                  <a:srgbClr val="7030A0"/>
                                </a:solidFill>
                                <a:latin typeface="Cambria Math" panose="02040503050406030204" pitchFamily="18" charset="0"/>
                                <a:cs typeface="Times New Roman" panose="02020603050405020304" pitchFamily="18" charset="0"/>
                              </a:rPr>
                              <m:t>𝑃</m:t>
                            </m:r>
                            <m:r>
                              <a:rPr lang="en-US" sz="2400" i="1">
                                <a:solidFill>
                                  <a:srgbClr val="7030A0"/>
                                </a:solidFill>
                                <a:latin typeface="Cambria Math" panose="02040503050406030204" pitchFamily="18" charset="0"/>
                                <a:cs typeface="Times New Roman" panose="02020603050405020304" pitchFamily="18" charset="0"/>
                              </a:rPr>
                              <m:t>𝐸</m:t>
                            </m:r>
                          </m:e>
                        </m:acc>
                      </m:e>
                      <m:sub>
                        <m:r>
                          <a:rPr lang="en-US" sz="2400" b="0" i="1" smtClean="0">
                            <a:solidFill>
                              <a:srgbClr val="7030A0"/>
                            </a:solidFill>
                            <a:latin typeface="Cambria Math" panose="02040503050406030204" pitchFamily="18" charset="0"/>
                            <a:cs typeface="Times New Roman" panose="02020603050405020304" pitchFamily="18" charset="0"/>
                          </a:rPr>
                          <m:t>2</m:t>
                        </m:r>
                      </m:sub>
                    </m:sSub>
                    <m:r>
                      <a:rPr lang="en-US" sz="2400" b="0" i="1" smtClean="0">
                        <a:solidFill>
                          <a:srgbClr val="7030A0"/>
                        </a:solidFill>
                        <a:latin typeface="Cambria Math" panose="02040503050406030204" pitchFamily="18" charset="0"/>
                        <a:cs typeface="Times New Roman" panose="02020603050405020304" pitchFamily="18" charset="0"/>
                      </a:rPr>
                      <m:t>+</m:t>
                    </m:r>
                    <m:acc>
                      <m:accPr>
                        <m:chr m:val="̇"/>
                        <m:ctrlPr>
                          <a:rPr lang="en-US" sz="2400" b="0" i="1" smtClean="0">
                            <a:solidFill>
                              <a:srgbClr val="7030A0"/>
                            </a:solidFill>
                            <a:latin typeface="Cambria Math" panose="02040503050406030204" pitchFamily="18" charset="0"/>
                            <a:cs typeface="Times New Roman" panose="02020603050405020304" pitchFamily="18" charset="0"/>
                          </a:rPr>
                        </m:ctrlPr>
                      </m:accPr>
                      <m:e>
                        <m:r>
                          <a:rPr lang="en-US" sz="2400" b="0" i="1" smtClean="0">
                            <a:solidFill>
                              <a:srgbClr val="7030A0"/>
                            </a:solidFill>
                            <a:latin typeface="Cambria Math" panose="02040503050406030204" pitchFamily="18" charset="0"/>
                            <a:cs typeface="Times New Roman" panose="02020603050405020304" pitchFamily="18" charset="0"/>
                          </a:rPr>
                          <m:t>𝑄</m:t>
                        </m:r>
                      </m:e>
                    </m:acc>
                    <m:r>
                      <a:rPr lang="en-US" sz="2400" b="0" i="1" smtClean="0">
                        <a:solidFill>
                          <a:srgbClr val="7030A0"/>
                        </a:solidFill>
                        <a:latin typeface="Cambria Math" panose="02040503050406030204" pitchFamily="18" charset="0"/>
                        <a:cs typeface="Times New Roman" panose="02020603050405020304" pitchFamily="18" charset="0"/>
                      </a:rPr>
                      <m:t>=</m:t>
                    </m:r>
                  </m:oMath>
                </a14:m>
                <a:r>
                  <a:rPr lang="en-US" sz="2400" b="0" i="1" dirty="0">
                    <a:solidFill>
                      <a:srgbClr val="7030A0"/>
                    </a:solidFill>
                    <a:latin typeface="Cambria Math" panose="02040503050406030204" pitchFamily="18" charset="0"/>
                    <a:cs typeface="Times New Roman" panose="02020603050405020304" pitchFamily="18" charset="0"/>
                  </a:rPr>
                  <a:t> </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b="0" i="1" smtClean="0">
                            <a:solidFill>
                              <a:srgbClr val="7030A0"/>
                            </a:solidFill>
                            <a:latin typeface="Cambria Math" panose="02040503050406030204" pitchFamily="18" charset="0"/>
                            <a:cs typeface="Times New Roman" panose="02020603050405020304" pitchFamily="18" charset="0"/>
                          </a:rPr>
                          <m:t>3</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b="0" i="1" smtClean="0">
                            <a:solidFill>
                              <a:srgbClr val="7030A0"/>
                            </a:solidFill>
                            <a:latin typeface="Cambria Math" panose="02040503050406030204" pitchFamily="18" charset="0"/>
                            <a:cs typeface="Times New Roman" panose="02020603050405020304" pitchFamily="18" charset="0"/>
                          </a:rPr>
                          <m:t>4</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𝐾𝐸</m:t>
                            </m:r>
                          </m:e>
                        </m:acc>
                      </m:e>
                      <m:sub>
                        <m:r>
                          <a:rPr lang="en-US" sz="2400" b="0" i="1" smtClean="0">
                            <a:solidFill>
                              <a:srgbClr val="7030A0"/>
                            </a:solidFill>
                            <a:latin typeface="Cambria Math" panose="02040503050406030204" pitchFamily="18" charset="0"/>
                            <a:cs typeface="Times New Roman" panose="02020603050405020304" pitchFamily="18" charset="0"/>
                          </a:rPr>
                          <m:t>3</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𝐾𝐸</m:t>
                            </m:r>
                          </m:e>
                        </m:acc>
                      </m:e>
                      <m:sub>
                        <m:r>
                          <a:rPr lang="en-US" sz="2400" b="0" i="1" smtClean="0">
                            <a:solidFill>
                              <a:srgbClr val="7030A0"/>
                            </a:solidFill>
                            <a:latin typeface="Cambria Math" panose="02040503050406030204" pitchFamily="18" charset="0"/>
                            <a:cs typeface="Times New Roman" panose="02020603050405020304" pitchFamily="18" charset="0"/>
                          </a:rPr>
                          <m:t>4</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𝑃𝐸</m:t>
                            </m:r>
                          </m:e>
                        </m:acc>
                      </m:e>
                      <m:sub>
                        <m:r>
                          <a:rPr lang="en-US" sz="2400" b="0" i="1" smtClean="0">
                            <a:solidFill>
                              <a:srgbClr val="7030A0"/>
                            </a:solidFill>
                            <a:latin typeface="Cambria Math" panose="02040503050406030204" pitchFamily="18" charset="0"/>
                            <a:cs typeface="Times New Roman" panose="02020603050405020304" pitchFamily="18" charset="0"/>
                          </a:rPr>
                          <m:t>3</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𝑃𝐸</m:t>
                            </m:r>
                          </m:e>
                        </m:acc>
                      </m:e>
                      <m:sub>
                        <m:r>
                          <a:rPr lang="en-US" sz="2400" b="0" i="1" smtClean="0">
                            <a:solidFill>
                              <a:srgbClr val="7030A0"/>
                            </a:solidFill>
                            <a:latin typeface="Cambria Math" panose="02040503050406030204" pitchFamily="18" charset="0"/>
                            <a:cs typeface="Times New Roman" panose="02020603050405020304" pitchFamily="18" charset="0"/>
                          </a:rPr>
                          <m:t>4</m:t>
                        </m:r>
                      </m:sub>
                    </m:sSub>
                    <m:r>
                      <a:rPr lang="en-US" sz="2400" i="1">
                        <a:solidFill>
                          <a:srgbClr val="7030A0"/>
                        </a:solidFill>
                        <a:latin typeface="Cambria Math" panose="02040503050406030204" pitchFamily="18" charset="0"/>
                        <a:cs typeface="Times New Roman" panose="02020603050405020304" pitchFamily="18" charset="0"/>
                      </a:rPr>
                      <m:t>+</m:t>
                    </m:r>
                    <m:acc>
                      <m:accPr>
                        <m:chr m:val="̇"/>
                        <m:ctrlPr>
                          <a:rPr lang="en-US" sz="2400" i="1" smtClean="0">
                            <a:solidFill>
                              <a:srgbClr val="7030A0"/>
                            </a:solidFill>
                            <a:latin typeface="Cambria Math" panose="02040503050406030204" pitchFamily="18" charset="0"/>
                            <a:cs typeface="Times New Roman" panose="02020603050405020304" pitchFamily="18" charset="0"/>
                          </a:rPr>
                        </m:ctrlPr>
                      </m:accPr>
                      <m:e>
                        <m:r>
                          <a:rPr lang="en-US" sz="2400" b="0" i="1" smtClean="0">
                            <a:solidFill>
                              <a:srgbClr val="7030A0"/>
                            </a:solidFill>
                            <a:latin typeface="Cambria Math" panose="02040503050406030204" pitchFamily="18" charset="0"/>
                            <a:cs typeface="Times New Roman" panose="02020603050405020304" pitchFamily="18" charset="0"/>
                          </a:rPr>
                          <m:t>𝑊</m:t>
                        </m:r>
                      </m:e>
                    </m:acc>
                  </m:oMath>
                </a14:m>
                <a:r>
                  <a:rPr lang="en-US" sz="2400" dirty="0">
                    <a:solidFill>
                      <a:srgbClr val="7030A0"/>
                    </a:solidFill>
                    <a:latin typeface="Times New Roman" panose="02020603050405020304" pitchFamily="18" charset="0"/>
                    <a:cs typeface="Times New Roman" panose="02020603050405020304" pitchFamily="18" charset="0"/>
                  </a:rPr>
                  <a:t>                                   (11.2) </a:t>
                </a:r>
              </a:p>
              <a:p>
                <a:pPr marL="0" indent="0" algn="just">
                  <a:lnSpc>
                    <a:spcPct val="150000"/>
                  </a:lnSpc>
                  <a:buNone/>
                </a:pPr>
                <a:endParaRPr lang="en-US" sz="2400"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05D359F-4FBB-6A78-8E5C-CEDCF5804A83}"/>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0E80230-2D3F-D528-D753-F69C9698E59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EBCF7CB-3557-BA3A-F9A8-1E894E523B8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5F30C20-2355-06B5-A7A7-F1C10BF5EAF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54118467"/>
      </p:ext>
    </p:extLst>
  </p:cSld>
  <p:clrMapOvr>
    <a:masterClrMapping/>
  </p:clrMapOvr>
  <mc:AlternateContent xmlns:mc="http://schemas.openxmlformats.org/markup-compatibility/2006" xmlns:p14="http://schemas.microsoft.com/office/powerpoint/2010/main">
    <mc:Choice Requires="p14">
      <p:transition spd="slow" p14:dur="2000" advTm="132611"/>
    </mc:Choice>
    <mc:Fallback xmlns="">
      <p:transition spd="slow" advTm="132611"/>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918F7B-E1B8-9995-60E6-7A75858B0B0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E5162D6-58A0-0F31-E409-F207D7A03C9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CFD47F1-0046-8C83-3FFE-9D9432ADA5D6}"/>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i="1">
                            <a:solidFill>
                              <a:srgbClr val="7030A0"/>
                            </a:solidFill>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a:t>
                </a:r>
                <a:r>
                  <a:rPr lang="en-US" sz="2400" dirty="0">
                    <a:solidFill>
                      <a:srgbClr val="7030A0"/>
                    </a:solidFill>
                    <a:cs typeface="Times New Roman" panose="02020603050405020304" pitchFamily="18" charset="0"/>
                  </a:rPr>
                  <a:t> </a:t>
                </a: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i="1">
                            <a:solidFill>
                              <a:srgbClr val="7030A0"/>
                            </a:solidFill>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smtClean="0">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b="0" i="1" smtClean="0">
                            <a:solidFill>
                              <a:srgbClr val="7030A0"/>
                            </a:solidFill>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b="0" i="1" smtClean="0">
                            <a:solidFill>
                              <a:srgbClr val="7030A0"/>
                            </a:solidFill>
                            <a:latin typeface="Cambria Math" panose="02040503050406030204" pitchFamily="18" charset="0"/>
                            <a:cs typeface="Times New Roman" panose="02020603050405020304" pitchFamily="18" charset="0"/>
                          </a:rPr>
                          <m:t>4</m:t>
                        </m:r>
                      </m:sub>
                    </m:sSub>
                  </m:oMath>
                </a14:m>
                <a:r>
                  <a:rPr lang="en-US" sz="2400" dirty="0">
                    <a:latin typeface="Times New Roman" panose="02020603050405020304" pitchFamily="18" charset="0"/>
                    <a:cs typeface="Times New Roman" panose="02020603050405020304" pitchFamily="18" charset="0"/>
                  </a:rPr>
                  <a:t> are rate of enthalpy  in streams 1, 2, 3 and 4,  respectively.</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i="0">
                                <a:solidFill>
                                  <a:srgbClr val="7030A0"/>
                                </a:solidFill>
                                <a:latin typeface="Cambria Math" panose="02040503050406030204" pitchFamily="18" charset="0"/>
                                <a:cs typeface="Times New Roman" panose="02020603050405020304" pitchFamily="18" charset="0"/>
                              </a:rPr>
                              <m:t>KE</m:t>
                            </m:r>
                          </m:e>
                        </m:acc>
                      </m:e>
                      <m:sub>
                        <m:r>
                          <a:rPr lang="en-US" sz="2400" i="0">
                            <a:solidFill>
                              <a:srgbClr val="7030A0"/>
                            </a:solidFill>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i="0">
                                <a:solidFill>
                                  <a:srgbClr val="7030A0"/>
                                </a:solidFill>
                                <a:latin typeface="Cambria Math" panose="02040503050406030204" pitchFamily="18" charset="0"/>
                                <a:cs typeface="Times New Roman" panose="02020603050405020304" pitchFamily="18" charset="0"/>
                              </a:rPr>
                              <m:t>KE</m:t>
                            </m:r>
                          </m:e>
                        </m:acc>
                      </m:e>
                      <m:sub>
                        <m:r>
                          <a:rPr lang="en-US" sz="2400" i="0">
                            <a:solidFill>
                              <a:srgbClr val="7030A0"/>
                            </a:solidFill>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i="0">
                                <a:solidFill>
                                  <a:srgbClr val="7030A0"/>
                                </a:solidFill>
                                <a:latin typeface="Cambria Math" panose="02040503050406030204" pitchFamily="18" charset="0"/>
                                <a:cs typeface="Times New Roman" panose="02020603050405020304" pitchFamily="18" charset="0"/>
                              </a:rPr>
                              <m:t>KE</m:t>
                            </m:r>
                          </m:e>
                        </m:acc>
                      </m:e>
                      <m:sub>
                        <m:r>
                          <a:rPr lang="en-US" sz="2400" i="0">
                            <a:solidFill>
                              <a:srgbClr val="7030A0"/>
                            </a:solidFill>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i="0">
                                <a:solidFill>
                                  <a:srgbClr val="7030A0"/>
                                </a:solidFill>
                                <a:latin typeface="Cambria Math" panose="02040503050406030204" pitchFamily="18" charset="0"/>
                                <a:cs typeface="Times New Roman" panose="02020603050405020304" pitchFamily="18" charset="0"/>
                              </a:rPr>
                              <m:t>KE</m:t>
                            </m:r>
                          </m:e>
                        </m:acc>
                      </m:e>
                      <m:sub>
                        <m:r>
                          <a:rPr lang="en-US" sz="2400" i="0">
                            <a:solidFill>
                              <a:srgbClr val="7030A0"/>
                            </a:solidFill>
                            <a:latin typeface="Cambria Math" panose="02040503050406030204" pitchFamily="18" charset="0"/>
                            <a:cs typeface="Times New Roman" panose="02020603050405020304" pitchFamily="18" charset="0"/>
                          </a:rPr>
                          <m:t>4</m:t>
                        </m:r>
                      </m:sub>
                    </m:sSub>
                  </m:oMath>
                </a14:m>
                <a:r>
                  <a:rPr lang="en-US" sz="2400" dirty="0">
                    <a:latin typeface="Times New Roman" panose="02020603050405020304" pitchFamily="18" charset="0"/>
                    <a:cs typeface="Times New Roman" panose="02020603050405020304" pitchFamily="18" charset="0"/>
                  </a:rPr>
                  <a:t>  are rate of kinetic energy  in streams 1, 2, 3 and 4,  respectively.</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b="0" i="0" smtClean="0">
                                <a:solidFill>
                                  <a:srgbClr val="7030A0"/>
                                </a:solidFill>
                                <a:latin typeface="Cambria Math" panose="02040503050406030204" pitchFamily="18" charset="0"/>
                                <a:cs typeface="Times New Roman" panose="02020603050405020304" pitchFamily="18" charset="0"/>
                              </a:rPr>
                              <m:t>P</m:t>
                            </m:r>
                            <m:r>
                              <m:rPr>
                                <m:sty m:val="p"/>
                              </m:rPr>
                              <a:rPr lang="en-US" sz="2400" i="0">
                                <a:solidFill>
                                  <a:srgbClr val="7030A0"/>
                                </a:solidFill>
                                <a:latin typeface="Cambria Math" panose="02040503050406030204" pitchFamily="18" charset="0"/>
                                <a:cs typeface="Times New Roman" panose="02020603050405020304" pitchFamily="18" charset="0"/>
                              </a:rPr>
                              <m:t>E</m:t>
                            </m:r>
                          </m:e>
                        </m:acc>
                      </m:e>
                      <m:sub>
                        <m:r>
                          <a:rPr lang="en-US" sz="2400" i="0">
                            <a:solidFill>
                              <a:srgbClr val="7030A0"/>
                            </a:solidFill>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b="0" i="0" smtClean="0">
                                <a:solidFill>
                                  <a:srgbClr val="7030A0"/>
                                </a:solidFill>
                                <a:latin typeface="Cambria Math" panose="02040503050406030204" pitchFamily="18" charset="0"/>
                                <a:cs typeface="Times New Roman" panose="02020603050405020304" pitchFamily="18" charset="0"/>
                              </a:rPr>
                              <m:t>P</m:t>
                            </m:r>
                            <m:r>
                              <m:rPr>
                                <m:sty m:val="p"/>
                              </m:rPr>
                              <a:rPr lang="en-US" sz="2400" i="0">
                                <a:solidFill>
                                  <a:srgbClr val="7030A0"/>
                                </a:solidFill>
                                <a:latin typeface="Cambria Math" panose="02040503050406030204" pitchFamily="18" charset="0"/>
                                <a:cs typeface="Times New Roman" panose="02020603050405020304" pitchFamily="18" charset="0"/>
                              </a:rPr>
                              <m:t>E</m:t>
                            </m:r>
                          </m:e>
                        </m:acc>
                      </m:e>
                      <m:sub>
                        <m:r>
                          <a:rPr lang="en-US" sz="2400" i="0">
                            <a:solidFill>
                              <a:srgbClr val="7030A0"/>
                            </a:solidFill>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b="0" i="0" smtClean="0">
                                <a:solidFill>
                                  <a:srgbClr val="7030A0"/>
                                </a:solidFill>
                                <a:latin typeface="Cambria Math" panose="02040503050406030204" pitchFamily="18" charset="0"/>
                                <a:cs typeface="Times New Roman" panose="02020603050405020304" pitchFamily="18" charset="0"/>
                              </a:rPr>
                              <m:t>P</m:t>
                            </m:r>
                            <m:r>
                              <m:rPr>
                                <m:sty m:val="p"/>
                              </m:rPr>
                              <a:rPr lang="en-US" sz="2400" i="0">
                                <a:solidFill>
                                  <a:srgbClr val="7030A0"/>
                                </a:solidFill>
                                <a:latin typeface="Cambria Math" panose="02040503050406030204" pitchFamily="18" charset="0"/>
                                <a:cs typeface="Times New Roman" panose="02020603050405020304" pitchFamily="18" charset="0"/>
                              </a:rPr>
                              <m:t>E</m:t>
                            </m:r>
                          </m:e>
                        </m:acc>
                      </m:e>
                      <m:sub>
                        <m:r>
                          <a:rPr lang="en-US" sz="2400" i="0">
                            <a:solidFill>
                              <a:srgbClr val="7030A0"/>
                            </a:solidFill>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b="0" i="0" smtClean="0">
                                <a:solidFill>
                                  <a:srgbClr val="7030A0"/>
                                </a:solidFill>
                                <a:latin typeface="Cambria Math" panose="02040503050406030204" pitchFamily="18" charset="0"/>
                                <a:cs typeface="Times New Roman" panose="02020603050405020304" pitchFamily="18" charset="0"/>
                              </a:rPr>
                              <m:t>P</m:t>
                            </m:r>
                            <m:r>
                              <m:rPr>
                                <m:sty m:val="p"/>
                              </m:rPr>
                              <a:rPr lang="en-US" sz="2400" i="0">
                                <a:solidFill>
                                  <a:srgbClr val="7030A0"/>
                                </a:solidFill>
                                <a:latin typeface="Cambria Math" panose="02040503050406030204" pitchFamily="18" charset="0"/>
                                <a:cs typeface="Times New Roman" panose="02020603050405020304" pitchFamily="18" charset="0"/>
                              </a:rPr>
                              <m:t>E</m:t>
                            </m:r>
                          </m:e>
                        </m:acc>
                      </m:e>
                      <m:sub>
                        <m:r>
                          <a:rPr lang="en-US" sz="2400" i="0">
                            <a:solidFill>
                              <a:srgbClr val="7030A0"/>
                            </a:solidFill>
                            <a:latin typeface="Cambria Math" panose="02040503050406030204" pitchFamily="18" charset="0"/>
                            <a:cs typeface="Times New Roman" panose="02020603050405020304" pitchFamily="18" charset="0"/>
                          </a:rPr>
                          <m:t>4</m:t>
                        </m:r>
                      </m:sub>
                    </m:sSub>
                  </m:oMath>
                </a14:m>
                <a:r>
                  <a:rPr lang="en-US" sz="2400" dirty="0">
                    <a:latin typeface="Times New Roman" panose="02020603050405020304" pitchFamily="18" charset="0"/>
                    <a:cs typeface="Times New Roman" panose="02020603050405020304" pitchFamily="18" charset="0"/>
                  </a:rPr>
                  <a:t> are rate of potential energy  in streams 1, 2, 3 and 4,  respectively.</a:t>
                </a:r>
              </a:p>
              <a:p>
                <a:pPr marL="0" indent="0" algn="just">
                  <a:lnSpc>
                    <a:spcPct val="150000"/>
                  </a:lnSpc>
                  <a:buNone/>
                </a:pPr>
                <a14:m>
                  <m:oMath xmlns:m="http://schemas.openxmlformats.org/officeDocument/2006/math">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𝑄</m:t>
                        </m:r>
                      </m:e>
                    </m:acc>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are the rates of heat addition and work done,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rearranging equation (11.2), the energy balance equation can be written as:</a:t>
                </a:r>
              </a:p>
              <a:p>
                <a:pPr marL="0" indent="0" algn="just">
                  <a:lnSpc>
                    <a:spcPct val="150000"/>
                  </a:lnSpc>
                  <a:buNone/>
                </a:pPr>
                <a14:m>
                  <m:oMath xmlns:m="http://schemas.openxmlformats.org/officeDocument/2006/math">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b="0" i="1" smtClean="0">
                                <a:solidFill>
                                  <a:srgbClr val="7030A0"/>
                                </a:solidFill>
                                <a:latin typeface="Cambria Math" panose="02040503050406030204" pitchFamily="18" charset="0"/>
                                <a:cs typeface="Times New Roman" panose="02020603050405020304" pitchFamily="18" charset="0"/>
                              </a:rPr>
                              <m:t>(</m:t>
                            </m:r>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i="1">
                            <a:solidFill>
                              <a:srgbClr val="7030A0"/>
                            </a:solidFill>
                            <a:latin typeface="Cambria Math" panose="02040503050406030204" pitchFamily="18" charset="0"/>
                            <a:cs typeface="Times New Roman" panose="02020603050405020304" pitchFamily="18" charset="0"/>
                          </a:rPr>
                          <m:t>3</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i="1">
                            <a:solidFill>
                              <a:srgbClr val="7030A0"/>
                            </a:solidFill>
                            <a:latin typeface="Cambria Math" panose="02040503050406030204" pitchFamily="18" charset="0"/>
                            <a:cs typeface="Times New Roman" panose="02020603050405020304" pitchFamily="18" charset="0"/>
                          </a:rPr>
                          <m:t>4</m:t>
                        </m:r>
                      </m:sub>
                    </m:sSub>
                    <m:r>
                      <a:rPr lang="en-US" sz="2400" b="0" i="1" smtClean="0">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i="1">
                            <a:solidFill>
                              <a:srgbClr val="7030A0"/>
                            </a:solidFill>
                            <a:latin typeface="Cambria Math" panose="02040503050406030204" pitchFamily="18" charset="0"/>
                            <a:cs typeface="Times New Roman" panose="02020603050405020304" pitchFamily="18" charset="0"/>
                          </a:rPr>
                          <m:t>1</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𝐻</m:t>
                            </m:r>
                          </m:e>
                        </m:acc>
                      </m:e>
                      <m:sub>
                        <m:r>
                          <a:rPr lang="en-US" sz="2400" i="1">
                            <a:solidFill>
                              <a:srgbClr val="7030A0"/>
                            </a:solidFill>
                            <a:latin typeface="Cambria Math" panose="02040503050406030204" pitchFamily="18" charset="0"/>
                            <a:cs typeface="Times New Roman" panose="02020603050405020304" pitchFamily="18" charset="0"/>
                          </a:rPr>
                          <m:t>2</m:t>
                        </m:r>
                      </m:sub>
                    </m:sSub>
                    <m:r>
                      <a:rPr lang="en-US" sz="2400" b="0" i="1" smtClean="0">
                        <a:solidFill>
                          <a:srgbClr val="7030A0"/>
                        </a:solidFill>
                        <a:latin typeface="Cambria Math" panose="02040503050406030204" pitchFamily="18" charset="0"/>
                        <a:cs typeface="Times New Roman" panose="02020603050405020304" pitchFamily="18" charset="0"/>
                      </a:rPr>
                      <m:t>)</m:t>
                    </m:r>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b="0" i="1" smtClean="0">
                            <a:solidFill>
                              <a:srgbClr val="7030A0"/>
                            </a:solidFill>
                            <a:latin typeface="Cambria Math" panose="02040503050406030204" pitchFamily="18" charset="0"/>
                            <a:cs typeface="Times New Roman" panose="02020603050405020304" pitchFamily="18" charset="0"/>
                          </a:rPr>
                          <m:t>(</m:t>
                        </m:r>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cs typeface="Times New Roman" panose="02020603050405020304" pitchFamily="18" charset="0"/>
                              </a:rPr>
                              <m:t>KE</m:t>
                            </m:r>
                          </m:e>
                        </m:acc>
                      </m:e>
                      <m:sub>
                        <m:r>
                          <a:rPr lang="en-US" sz="2400">
                            <a:solidFill>
                              <a:srgbClr val="7030A0"/>
                            </a:solidFill>
                            <a:latin typeface="Cambria Math" panose="02040503050406030204" pitchFamily="18" charset="0"/>
                            <a:cs typeface="Times New Roman" panose="02020603050405020304" pitchFamily="18" charset="0"/>
                          </a:rPr>
                          <m:t>3</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cs typeface="Times New Roman" panose="02020603050405020304" pitchFamily="18" charset="0"/>
                              </a:rPr>
                              <m:t>KE</m:t>
                            </m:r>
                          </m:e>
                        </m:acc>
                      </m:e>
                      <m:sub>
                        <m:r>
                          <a:rPr lang="en-US" sz="2400" b="0" i="0" smtClean="0">
                            <a:solidFill>
                              <a:srgbClr val="7030A0"/>
                            </a:solidFill>
                            <a:latin typeface="Cambria Math" panose="02040503050406030204" pitchFamily="18" charset="0"/>
                            <a:cs typeface="Times New Roman" panose="02020603050405020304" pitchFamily="18" charset="0"/>
                          </a:rPr>
                          <m:t>4</m:t>
                        </m:r>
                      </m:sub>
                    </m:sSub>
                    <m:r>
                      <a:rPr lang="en-US" sz="2400" b="0" i="1" smtClean="0">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m:t>
                        </m:r>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cs typeface="Times New Roman" panose="02020603050405020304" pitchFamily="18" charset="0"/>
                              </a:rPr>
                              <m:t>KE</m:t>
                            </m:r>
                          </m:e>
                        </m:acc>
                      </m:e>
                      <m:sub>
                        <m:r>
                          <a:rPr lang="en-US" sz="2400" b="0" i="0" smtClean="0">
                            <a:solidFill>
                              <a:srgbClr val="7030A0"/>
                            </a:solidFill>
                            <a:latin typeface="Cambria Math" panose="02040503050406030204" pitchFamily="18" charset="0"/>
                            <a:cs typeface="Times New Roman" panose="02020603050405020304" pitchFamily="18" charset="0"/>
                          </a:rPr>
                          <m:t>1</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cs typeface="Times New Roman" panose="02020603050405020304" pitchFamily="18" charset="0"/>
                              </a:rPr>
                              <m:t>KE</m:t>
                            </m:r>
                          </m:e>
                        </m:acc>
                      </m:e>
                      <m:sub>
                        <m:r>
                          <a:rPr lang="en-US" sz="2400" b="0" i="0" smtClean="0">
                            <a:solidFill>
                              <a:srgbClr val="7030A0"/>
                            </a:solidFill>
                            <a:latin typeface="Cambria Math" panose="02040503050406030204" pitchFamily="18" charset="0"/>
                            <a:cs typeface="Times New Roman" panose="02020603050405020304" pitchFamily="18" charset="0"/>
                          </a:rPr>
                          <m:t>2</m:t>
                        </m:r>
                      </m:sub>
                    </m:sSub>
                    <m:r>
                      <a:rPr lang="en-US" sz="2400" b="0" i="1" smtClean="0">
                        <a:solidFill>
                          <a:srgbClr val="7030A0"/>
                        </a:solidFill>
                        <a:latin typeface="Cambria Math" panose="02040503050406030204" pitchFamily="18" charset="0"/>
                        <a:cs typeface="Times New Roman" panose="02020603050405020304" pitchFamily="18" charset="0"/>
                      </a:rPr>
                      <m:t>)</m:t>
                    </m:r>
                  </m:oMath>
                </a14:m>
                <a:r>
                  <a:rPr lang="en-US" sz="2400" b="0" i="1" dirty="0">
                    <a:solidFill>
                      <a:srgbClr val="7030A0"/>
                    </a:solidFill>
                    <a:latin typeface="Cambria Math" panose="02040503050406030204" pitchFamily="18" charset="0"/>
                    <a:cs typeface="Times New Roman" panose="02020603050405020304" pitchFamily="18" charset="0"/>
                  </a:rPr>
                  <a:t> </a:t>
                </a:r>
              </a:p>
              <a:p>
                <a:pPr marL="0" indent="0" algn="just">
                  <a:lnSpc>
                    <a:spcPct val="150000"/>
                  </a:lnSpc>
                  <a:buNone/>
                </a:pPr>
                <a14:m>
                  <m:oMath xmlns:m="http://schemas.openxmlformats.org/officeDocument/2006/math">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m:t>
                        </m:r>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b="0" i="0" smtClean="0">
                                <a:solidFill>
                                  <a:srgbClr val="7030A0"/>
                                </a:solidFill>
                                <a:latin typeface="Cambria Math" panose="02040503050406030204" pitchFamily="18" charset="0"/>
                                <a:cs typeface="Times New Roman" panose="02020603050405020304" pitchFamily="18" charset="0"/>
                              </a:rPr>
                              <m:t>P</m:t>
                            </m:r>
                            <m:r>
                              <m:rPr>
                                <m:sty m:val="p"/>
                              </m:rPr>
                              <a:rPr lang="en-US" sz="2400">
                                <a:solidFill>
                                  <a:srgbClr val="7030A0"/>
                                </a:solidFill>
                                <a:latin typeface="Cambria Math" panose="02040503050406030204" pitchFamily="18" charset="0"/>
                                <a:cs typeface="Times New Roman" panose="02020603050405020304" pitchFamily="18" charset="0"/>
                              </a:rPr>
                              <m:t>E</m:t>
                            </m:r>
                          </m:e>
                        </m:acc>
                      </m:e>
                      <m:sub>
                        <m:r>
                          <a:rPr lang="en-US" sz="2400">
                            <a:solidFill>
                              <a:srgbClr val="7030A0"/>
                            </a:solidFill>
                            <a:latin typeface="Cambria Math" panose="02040503050406030204" pitchFamily="18" charset="0"/>
                            <a:cs typeface="Times New Roman" panose="02020603050405020304" pitchFamily="18" charset="0"/>
                          </a:rPr>
                          <m:t>3</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b="0" i="0" smtClean="0">
                                <a:solidFill>
                                  <a:srgbClr val="7030A0"/>
                                </a:solidFill>
                                <a:latin typeface="Cambria Math" panose="02040503050406030204" pitchFamily="18" charset="0"/>
                                <a:cs typeface="Times New Roman" panose="02020603050405020304" pitchFamily="18" charset="0"/>
                              </a:rPr>
                              <m:t>P</m:t>
                            </m:r>
                            <m:r>
                              <m:rPr>
                                <m:sty m:val="p"/>
                              </m:rPr>
                              <a:rPr lang="en-US" sz="2400">
                                <a:solidFill>
                                  <a:srgbClr val="7030A0"/>
                                </a:solidFill>
                                <a:latin typeface="Cambria Math" panose="02040503050406030204" pitchFamily="18" charset="0"/>
                                <a:cs typeface="Times New Roman" panose="02020603050405020304" pitchFamily="18" charset="0"/>
                              </a:rPr>
                              <m:t>E</m:t>
                            </m:r>
                          </m:e>
                        </m:acc>
                      </m:e>
                      <m:sub>
                        <m:r>
                          <a:rPr lang="en-US" sz="2400">
                            <a:solidFill>
                              <a:srgbClr val="7030A0"/>
                            </a:solidFill>
                            <a:latin typeface="Cambria Math" panose="02040503050406030204" pitchFamily="18" charset="0"/>
                            <a:cs typeface="Times New Roman" panose="02020603050405020304" pitchFamily="18" charset="0"/>
                          </a:rPr>
                          <m:t>4</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r>
                          <a:rPr lang="en-US" sz="2400" i="1">
                            <a:solidFill>
                              <a:srgbClr val="7030A0"/>
                            </a:solidFill>
                            <a:latin typeface="Cambria Math" panose="02040503050406030204" pitchFamily="18" charset="0"/>
                            <a:cs typeface="Times New Roman" panose="02020603050405020304" pitchFamily="18" charset="0"/>
                          </a:rPr>
                          <m:t>(</m:t>
                        </m:r>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b="0" i="0" smtClean="0">
                                <a:solidFill>
                                  <a:srgbClr val="7030A0"/>
                                </a:solidFill>
                                <a:latin typeface="Cambria Math" panose="02040503050406030204" pitchFamily="18" charset="0"/>
                                <a:cs typeface="Times New Roman" panose="02020603050405020304" pitchFamily="18" charset="0"/>
                              </a:rPr>
                              <m:t>P</m:t>
                            </m:r>
                            <m:r>
                              <m:rPr>
                                <m:sty m:val="p"/>
                              </m:rPr>
                              <a:rPr lang="en-US" sz="2400">
                                <a:solidFill>
                                  <a:srgbClr val="7030A0"/>
                                </a:solidFill>
                                <a:latin typeface="Cambria Math" panose="02040503050406030204" pitchFamily="18" charset="0"/>
                                <a:cs typeface="Times New Roman" panose="02020603050405020304" pitchFamily="18" charset="0"/>
                              </a:rPr>
                              <m:t>E</m:t>
                            </m:r>
                          </m:e>
                        </m:acc>
                      </m:e>
                      <m:sub>
                        <m:r>
                          <a:rPr lang="en-US" sz="2400">
                            <a:solidFill>
                              <a:srgbClr val="7030A0"/>
                            </a:solidFill>
                            <a:latin typeface="Cambria Math" panose="02040503050406030204" pitchFamily="18" charset="0"/>
                            <a:cs typeface="Times New Roman" panose="02020603050405020304" pitchFamily="18" charset="0"/>
                          </a:rPr>
                          <m:t>1</m:t>
                        </m:r>
                      </m:sub>
                    </m:sSub>
                    <m:r>
                      <a:rPr lang="en-US" sz="2400" i="1">
                        <a:solidFill>
                          <a:srgbClr val="7030A0"/>
                        </a:solidFill>
                        <a:latin typeface="Cambria Math" panose="02040503050406030204" pitchFamily="18" charset="0"/>
                        <a:cs typeface="Times New Roman" panose="02020603050405020304" pitchFamily="18" charset="0"/>
                      </a:rPr>
                      <m:t>+</m:t>
                    </m:r>
                    <m:sSub>
                      <m:sSubPr>
                        <m:ctrlPr>
                          <a:rPr lang="en-US" sz="2400" i="1">
                            <a:solidFill>
                              <a:srgbClr val="7030A0"/>
                            </a:solidFill>
                            <a:latin typeface="Cambria Math" panose="02040503050406030204" pitchFamily="18" charset="0"/>
                            <a:cs typeface="Times New Roman" panose="02020603050405020304" pitchFamily="18" charset="0"/>
                          </a:rPr>
                        </m:ctrlPr>
                      </m:sSubPr>
                      <m:e>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b="0" i="0" smtClean="0">
                                <a:solidFill>
                                  <a:srgbClr val="7030A0"/>
                                </a:solidFill>
                                <a:latin typeface="Cambria Math" panose="02040503050406030204" pitchFamily="18" charset="0"/>
                                <a:cs typeface="Times New Roman" panose="02020603050405020304" pitchFamily="18" charset="0"/>
                              </a:rPr>
                              <m:t>P</m:t>
                            </m:r>
                            <m:r>
                              <m:rPr>
                                <m:sty m:val="p"/>
                              </m:rPr>
                              <a:rPr lang="en-US" sz="2400">
                                <a:solidFill>
                                  <a:srgbClr val="7030A0"/>
                                </a:solidFill>
                                <a:latin typeface="Cambria Math" panose="02040503050406030204" pitchFamily="18" charset="0"/>
                                <a:cs typeface="Times New Roman" panose="02020603050405020304" pitchFamily="18" charset="0"/>
                              </a:rPr>
                              <m:t>E</m:t>
                            </m:r>
                          </m:e>
                        </m:acc>
                      </m:e>
                      <m:sub>
                        <m:r>
                          <a:rPr lang="en-US" sz="2400">
                            <a:solidFill>
                              <a:srgbClr val="7030A0"/>
                            </a:solidFill>
                            <a:latin typeface="Cambria Math" panose="02040503050406030204" pitchFamily="18" charset="0"/>
                            <a:cs typeface="Times New Roman" panose="02020603050405020304" pitchFamily="18" charset="0"/>
                          </a:rPr>
                          <m:t>2</m:t>
                        </m:r>
                      </m:sub>
                    </m:sSub>
                    <m:r>
                      <a:rPr lang="en-US" sz="2400" i="1">
                        <a:solidFill>
                          <a:srgbClr val="7030A0"/>
                        </a:solidFill>
                        <a:latin typeface="Cambria Math" panose="02040503050406030204" pitchFamily="18" charset="0"/>
                        <a:cs typeface="Times New Roman" panose="02020603050405020304" pitchFamily="18" charset="0"/>
                      </a:rPr>
                      <m:t>)=</m:t>
                    </m:r>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𝑄</m:t>
                        </m:r>
                      </m:e>
                    </m:acc>
                    <m:r>
                      <a:rPr lang="en-US" sz="2400" b="0" i="1" smtClean="0">
                        <a:solidFill>
                          <a:srgbClr val="7030A0"/>
                        </a:solidFill>
                        <a:latin typeface="Cambria Math" panose="02040503050406030204" pitchFamily="18" charset="0"/>
                        <a:cs typeface="Times New Roman" panose="02020603050405020304" pitchFamily="18" charset="0"/>
                      </a:rPr>
                      <m:t>−</m:t>
                    </m:r>
                    <m:acc>
                      <m:accPr>
                        <m:chr m:val="̇"/>
                        <m:ctrlPr>
                          <a:rPr lang="en-US" sz="2400" i="1">
                            <a:solidFill>
                              <a:srgbClr val="7030A0"/>
                            </a:solidFill>
                            <a:latin typeface="Cambria Math" panose="02040503050406030204" pitchFamily="18" charset="0"/>
                            <a:cs typeface="Times New Roman" panose="02020603050405020304" pitchFamily="18" charset="0"/>
                          </a:rPr>
                        </m:ctrlPr>
                      </m:accPr>
                      <m:e>
                        <m:r>
                          <a:rPr lang="en-US" sz="2400" i="1">
                            <a:solidFill>
                              <a:srgbClr val="7030A0"/>
                            </a:solidFill>
                            <a:latin typeface="Cambria Math" panose="02040503050406030204" pitchFamily="18" charset="0"/>
                            <a:cs typeface="Times New Roman" panose="02020603050405020304" pitchFamily="18" charset="0"/>
                          </a:rPr>
                          <m:t>𝑊</m:t>
                        </m:r>
                      </m:e>
                    </m:acc>
                  </m:oMath>
                </a14:m>
                <a:r>
                  <a:rPr lang="en-US" sz="2400" dirty="0">
                    <a:latin typeface="Times New Roman" panose="02020603050405020304" pitchFamily="18" charset="0"/>
                    <a:cs typeface="Times New Roman" panose="02020603050405020304" pitchFamily="18" charset="0"/>
                  </a:rPr>
                  <a:t>                             (11.3)                  </a:t>
                </a:r>
              </a:p>
            </p:txBody>
          </p:sp>
        </mc:Choice>
        <mc:Fallback xmlns="">
          <p:sp>
            <p:nvSpPr>
              <p:cNvPr id="3" name="Content Placeholder 2">
                <a:extLst>
                  <a:ext uri="{FF2B5EF4-FFF2-40B4-BE49-F238E27FC236}">
                    <a16:creationId xmlns:a16="http://schemas.microsoft.com/office/drawing/2014/main" id="{9CFD47F1-0046-8C83-3FFE-9D9432ADA5D6}"/>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51EA9344-FA2D-6B28-63EC-E8A340E2B85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C20FB97-72A5-CA06-FF4C-1F15A24A9E5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FB3205F-6B1E-509F-9A36-B7417A42B42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19448437"/>
      </p:ext>
    </p:extLst>
  </p:cSld>
  <p:clrMapOvr>
    <a:masterClrMapping/>
  </p:clrMapOvr>
  <mc:AlternateContent xmlns:mc="http://schemas.openxmlformats.org/markup-compatibility/2006" xmlns:p14="http://schemas.microsoft.com/office/powerpoint/2010/main">
    <mc:Choice Requires="p14">
      <p:transition spd="slow" p14:dur="2000" advTm="135931"/>
    </mc:Choice>
    <mc:Fallback xmlns="">
      <p:transition spd="slow" advTm="13593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042AAC-3F8C-0C35-A373-D6976FD3FDF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4708D2-F759-EEEF-2067-36BA5B58A0D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8C271ECF-01C4-EB5E-FFDF-330F858DF8DD}"/>
                  </a:ext>
                </a:extLst>
              </p:cNvPr>
              <p:cNvSpPr>
                <a:spLocks noGrp="1"/>
              </p:cNvSpPr>
              <p:nvPr>
                <p:ph idx="1"/>
              </p:nvPr>
            </p:nvSpPr>
            <p:spPr>
              <a:xfrm>
                <a:off x="278296" y="858491"/>
                <a:ext cx="11748051" cy="5065228"/>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 equation further can be expressed by:</a:t>
                </a:r>
              </a:p>
              <a:p>
                <a:pPr marL="0" indent="0" algn="just">
                  <a:lnSpc>
                    <a:spcPct val="150000"/>
                  </a:lnSpc>
                  <a:buNone/>
                </a:pPr>
                <a14:m>
                  <m:oMath xmlns:m="http://schemas.openxmlformats.org/officeDocument/2006/math">
                    <m:acc>
                      <m:accPr>
                        <m:chr m:val="̇"/>
                        <m:ctrlPr>
                          <a:rPr lang="en-US" sz="2400" i="1" smtClean="0">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i="1">
                            <a:solidFill>
                              <a:schemeClr val="tx1"/>
                            </a:solidFill>
                            <a:latin typeface="Cambria Math" panose="02040503050406030204" pitchFamily="18" charset="0"/>
                            <a:cs typeface="Times New Roman" panose="02020603050405020304" pitchFamily="18" charset="0"/>
                          </a:rPr>
                          <m:t>𝐻</m:t>
                        </m:r>
                      </m:e>
                    </m:acc>
                    <m:r>
                      <a:rPr lang="en-US" sz="2400" i="1">
                        <a:solidFill>
                          <a:schemeClr val="tx1"/>
                        </a:solidFill>
                        <a:latin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𝐾𝐸</m:t>
                        </m:r>
                      </m:e>
                    </m:acc>
                    <m:r>
                      <a:rPr lang="en-US" sz="24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𝑃</m:t>
                        </m:r>
                        <m:r>
                          <a:rPr lang="en-US" sz="2400" i="1">
                            <a:latin typeface="Cambria Math" panose="02040503050406030204" pitchFamily="18" charset="0"/>
                            <a:ea typeface="Cambria Math" panose="02040503050406030204" pitchFamily="18" charset="0"/>
                            <a:cs typeface="Times New Roman" panose="02020603050405020304" pitchFamily="18" charset="0"/>
                          </a:rPr>
                          <m:t>𝐸</m:t>
                        </m:r>
                      </m:e>
                    </m:acc>
                    <m:r>
                      <a:rPr lang="en-US" sz="24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𝑄</m:t>
                        </m:r>
                      </m:e>
                    </m:acc>
                    <m:r>
                      <a:rPr lang="en-US" sz="2400" i="1">
                        <a:solidFill>
                          <a:schemeClr val="tx1"/>
                        </a:solidFill>
                        <a:latin typeface="Cambria Math" panose="02040503050406030204" pitchFamily="18" charset="0"/>
                        <a:cs typeface="Times New Roman" panose="02020603050405020304" pitchFamily="18" charset="0"/>
                      </a:rPr>
                      <m:t>−</m:t>
                    </m:r>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𝑊</m:t>
                        </m:r>
                      </m:e>
                    </m:acc>
                  </m:oMath>
                </a14:m>
                <a:r>
                  <a:rPr lang="en-US" sz="2400" i="1" dirty="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(11.4)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ea typeface="Lato" panose="020F0502020204030203" pitchFamily="34" charset="0"/>
                    <a:cs typeface="Times New Roman" panose="02020603050405020304" pitchFamily="18" charset="0"/>
                    <a:sym typeface="Symbol" panose="05050102010706020507" pitchFamily="18" charset="2"/>
                  </a:rPr>
                  <a:t></a:t>
                </a:r>
                <a14:m>
                  <m:oMath xmlns:m="http://schemas.openxmlformats.org/officeDocument/2006/math">
                    <m:acc>
                      <m:accPr>
                        <m:chr m:val="̇"/>
                        <m:ctrlPr>
                          <a:rPr lang="en-US" sz="2400" i="1">
                            <a:solidFill>
                              <a:srgbClr val="7030A0"/>
                            </a:solidFill>
                            <a:latin typeface="Cambria Math" panose="02040503050406030204" pitchFamily="18" charset="0"/>
                            <a:cs typeface="Times New Roman" panose="02020603050405020304" pitchFamily="18" charset="0"/>
                          </a:rPr>
                        </m:ctrlPr>
                      </m:accPr>
                      <m:e>
                        <m:r>
                          <m:rPr>
                            <m:sty m:val="p"/>
                          </m:rPr>
                          <a:rPr lang="en-US" sz="2400">
                            <a:solidFill>
                              <a:srgbClr val="7030A0"/>
                            </a:solidFill>
                            <a:latin typeface="Cambria Math" panose="02040503050406030204" pitchFamily="18" charset="0"/>
                            <a:cs typeface="Times New Roman" panose="02020603050405020304" pitchFamily="18" charset="0"/>
                          </a:rPr>
                          <m:t>H</m:t>
                        </m:r>
                      </m:e>
                    </m:acc>
                  </m:oMath>
                </a14:m>
                <a:r>
                  <a:rPr lang="en-US" sz="2400" dirty="0">
                    <a:latin typeface="Times New Roman" panose="02020603050405020304" pitchFamily="18" charset="0"/>
                    <a:cs typeface="Times New Roman" panose="02020603050405020304" pitchFamily="18" charset="0"/>
                  </a:rPr>
                  <a:t> is the rate of change in enthalpy,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is the rate of change in kinetic energy,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is the rate of change in potential energy,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oMath>
                </a14:m>
                <a:r>
                  <a:rPr lang="en-US" sz="2400" dirty="0">
                    <a:latin typeface="Times New Roman" panose="02020603050405020304" pitchFamily="18" charset="0"/>
                    <a:cs typeface="Times New Roman" panose="02020603050405020304" pitchFamily="18" charset="0"/>
                  </a:rPr>
                  <a:t> is the rate of heat added, and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𝑊</m:t>
                        </m:r>
                      </m:e>
                    </m:acc>
                  </m:oMath>
                </a14:m>
                <a:r>
                  <a:rPr lang="en-US" sz="2400" i="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is the rate of work done.</a:t>
                </a:r>
                <a:endParaRPr lang="en-US" sz="2400" dirty="0">
                  <a:solidFill>
                    <a:schemeClr val="tx1"/>
                  </a:solidFill>
                  <a:latin typeface="Times New Roman" panose="02020603050405020304" pitchFamily="18" charset="0"/>
                  <a:cs typeface="Times New Roman" panose="02020603050405020304" pitchFamily="18" charset="0"/>
                </a:endParaRPr>
              </a:p>
              <a:p>
                <a:pPr marL="0" indent="0" algn="just">
                  <a:lnSpc>
                    <a:spcPct val="150000"/>
                  </a:lnSpc>
                  <a:buNone/>
                </a:pPr>
                <a14:m>
                  <m:oMath xmlns:m="http://schemas.openxmlformats.org/officeDocument/2006/math">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i="1">
                            <a:solidFill>
                              <a:schemeClr val="tx1"/>
                            </a:solidFill>
                            <a:latin typeface="Cambria Math" panose="02040503050406030204" pitchFamily="18" charset="0"/>
                            <a:cs typeface="Times New Roman" panose="02020603050405020304" pitchFamily="18" charset="0"/>
                          </a:rPr>
                          <m:t>𝐻</m:t>
                        </m:r>
                      </m:e>
                    </m:acc>
                    <m:r>
                      <a:rPr lang="en-US" sz="2400" b="0" i="1" smtClean="0">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m:t>
                            </m:r>
                            <m:r>
                              <a:rPr lang="en-US" sz="2400" i="1">
                                <a:solidFill>
                                  <a:schemeClr val="tx1"/>
                                </a:solidFill>
                                <a:latin typeface="Cambria Math" panose="02040503050406030204" pitchFamily="18" charset="0"/>
                                <a:cs typeface="Times New Roman" panose="02020603050405020304" pitchFamily="18" charset="0"/>
                              </a:rPr>
                              <m:t>𝐻</m:t>
                            </m:r>
                          </m:e>
                        </m:acc>
                      </m:e>
                      <m:sub>
                        <m:r>
                          <a:rPr lang="en-US" sz="2400" i="1">
                            <a:solidFill>
                              <a:schemeClr val="tx1"/>
                            </a:solidFill>
                            <a:latin typeface="Cambria Math" panose="02040503050406030204" pitchFamily="18" charset="0"/>
                            <a:cs typeface="Times New Roman" panose="02020603050405020304" pitchFamily="18" charset="0"/>
                          </a:rPr>
                          <m:t>3</m:t>
                        </m:r>
                      </m:sub>
                    </m:sSub>
                    <m:r>
                      <a:rPr lang="en-US" sz="2400" i="1">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𝐻</m:t>
                            </m:r>
                          </m:e>
                        </m:acc>
                      </m:e>
                      <m:sub>
                        <m:r>
                          <a:rPr lang="en-US" sz="2400" i="1">
                            <a:solidFill>
                              <a:schemeClr val="tx1"/>
                            </a:solidFill>
                            <a:latin typeface="Cambria Math" panose="02040503050406030204" pitchFamily="18" charset="0"/>
                            <a:cs typeface="Times New Roman" panose="02020603050405020304" pitchFamily="18" charset="0"/>
                          </a:rPr>
                          <m:t>4</m:t>
                        </m:r>
                      </m:sub>
                    </m:sSub>
                    <m:r>
                      <a:rPr lang="en-US" sz="2400" i="1">
                        <a:solidFill>
                          <a:schemeClr val="tx1"/>
                        </a:solidFill>
                        <a:latin typeface="Cambria Math" panose="02040503050406030204" pitchFamily="18" charset="0"/>
                        <a:cs typeface="Times New Roman" panose="02020603050405020304" pitchFamily="18" charset="0"/>
                      </a:rPr>
                      <m:t>)−</m:t>
                    </m:r>
                    <m:d>
                      <m:dPr>
                        <m:ctrlPr>
                          <a:rPr lang="en-US" sz="2400" i="1">
                            <a:solidFill>
                              <a:schemeClr val="tx1"/>
                            </a:solidFill>
                            <a:latin typeface="Cambria Math" panose="02040503050406030204" pitchFamily="18" charset="0"/>
                            <a:cs typeface="Times New Roman" panose="02020603050405020304" pitchFamily="18" charset="0"/>
                          </a:rPr>
                        </m:ctrlPr>
                      </m:dPr>
                      <m:e>
                        <m:sSub>
                          <m:sSubPr>
                            <m:ctrlPr>
                              <a:rPr lang="en-US" sz="2400" i="1">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𝐻</m:t>
                                </m:r>
                              </m:e>
                            </m:acc>
                          </m:e>
                          <m:sub>
                            <m:r>
                              <a:rPr lang="en-US" sz="2400" i="1">
                                <a:solidFill>
                                  <a:schemeClr val="tx1"/>
                                </a:solidFill>
                                <a:latin typeface="Cambria Math" panose="02040503050406030204" pitchFamily="18" charset="0"/>
                                <a:cs typeface="Times New Roman" panose="02020603050405020304" pitchFamily="18" charset="0"/>
                              </a:rPr>
                              <m:t>1</m:t>
                            </m:r>
                          </m:sub>
                        </m:sSub>
                        <m:r>
                          <a:rPr lang="en-US" sz="2400" i="1">
                            <a:solidFill>
                              <a:schemeClr val="tx1"/>
                            </a:solidFill>
                            <a:latin typeface="Cambria Math" panose="02040503050406030204" pitchFamily="18" charset="0"/>
                            <a:cs typeface="Times New Roman" panose="02020603050405020304" pitchFamily="18" charset="0"/>
                          </a:rPr>
                          <m:t>+</m:t>
                        </m:r>
                        <m:sSub>
                          <m:sSubPr>
                            <m:ctrlPr>
                              <a:rPr lang="en-US" sz="2400" i="1">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𝐻</m:t>
                                </m:r>
                              </m:e>
                            </m:acc>
                          </m:e>
                          <m:sub>
                            <m:r>
                              <a:rPr lang="en-US" sz="2400" i="1">
                                <a:solidFill>
                                  <a:schemeClr val="tx1"/>
                                </a:solidFill>
                                <a:latin typeface="Cambria Math" panose="02040503050406030204" pitchFamily="18" charset="0"/>
                                <a:cs typeface="Times New Roman" panose="02020603050405020304" pitchFamily="18" charset="0"/>
                              </a:rPr>
                              <m:t>2</m:t>
                            </m:r>
                          </m:sub>
                        </m:sSub>
                      </m:e>
                    </m:d>
                    <m:r>
                      <a:rPr lang="en-US" sz="2400" b="0" i="1" smtClean="0">
                        <a:solidFill>
                          <a:schemeClr val="tx1"/>
                        </a:solidFill>
                        <a:latin typeface="Cambria Math" panose="02040503050406030204" pitchFamily="18" charset="0"/>
                        <a:cs typeface="Times New Roman" panose="02020603050405020304" pitchFamily="18" charset="0"/>
                      </a:rPr>
                      <m:t>=</m:t>
                    </m:r>
                    <m:d>
                      <m:dPr>
                        <m:begChr m:val="["/>
                        <m:endChr m:val="]"/>
                        <m:ctrlPr>
                          <a:rPr lang="en-US" sz="2400" b="0" i="1" smtClean="0">
                            <a:solidFill>
                              <a:schemeClr val="tx1"/>
                            </a:solidFill>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3</m:t>
                            </m:r>
                          </m:sub>
                        </m:sSub>
                        <m:sSub>
                          <m:sSubPr>
                            <m:ctrlPr>
                              <a:rPr lang="en-US" sz="2400" i="1" smtClean="0">
                                <a:latin typeface="Cambria Math" panose="02040503050406030204" pitchFamily="18" charset="0"/>
                                <a:cs typeface="Times New Roman" panose="02020603050405020304" pitchFamily="18" charset="0"/>
                              </a:rPr>
                            </m:ctrlPr>
                          </m:sSubPr>
                          <m:e>
                            <m:r>
                              <m:rPr>
                                <m:sty m:val="p"/>
                              </m:rPr>
                              <a:rPr lang="en-US" sz="2400" b="0" i="0" smtClean="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4</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4</m:t>
                            </m:r>
                          </m:sub>
                        </m:sSub>
                      </m:e>
                    </m:d>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cs typeface="Times New Roman" panose="02020603050405020304" pitchFamily="18" charset="0"/>
                          </a:rPr>
                        </m:ctrlPr>
                      </m:sSubPr>
                      <m:e>
                        <m:r>
                          <m:rPr>
                            <m:sty m:val="p"/>
                          </m:rPr>
                          <a:rPr lang="en-US" sz="2400">
                            <a:latin typeface="Cambria Math" panose="02040503050406030204" pitchFamily="18" charset="0"/>
                            <a:cs typeface="Times New Roman" panose="02020603050405020304" pitchFamily="18" charset="0"/>
                          </a:rPr>
                          <m:t>H</m:t>
                        </m:r>
                      </m:e>
                      <m:sub>
                        <m:r>
                          <a:rPr lang="en-US" sz="2400" b="0" i="0" smtClean="0">
                            <a:latin typeface="Cambria Math" panose="02040503050406030204" pitchFamily="18" charset="0"/>
                            <a:cs typeface="Times New Roman" panose="02020603050405020304" pitchFamily="18" charset="0"/>
                          </a:rPr>
                          <m:t>2</m:t>
                        </m:r>
                      </m:sub>
                    </m:sSub>
                    <m:r>
                      <a:rPr lang="en-US" sz="2400" b="0" i="0" smtClean="0">
                        <a:latin typeface="Cambria Math" panose="02040503050406030204" pitchFamily="18" charset="0"/>
                        <a:cs typeface="Times New Roman" panose="02020603050405020304" pitchFamily="18" charset="0"/>
                      </a:rPr>
                      <m:t>]</m:t>
                    </m:r>
                  </m:oMath>
                </a14:m>
                <a:r>
                  <a:rPr lang="en-US" sz="2400" dirty="0">
                    <a:solidFill>
                      <a:schemeClr val="tx1"/>
                    </a:solidFill>
                    <a:latin typeface="Times New Roman" panose="02020603050405020304" pitchFamily="18" charset="0"/>
                    <a:cs typeface="Times New Roman" panose="02020603050405020304" pitchFamily="18" charset="0"/>
                  </a:rPr>
                  <a:t>   (11.5)</a:t>
                </a:r>
              </a:p>
              <a:p>
                <a:pPr marL="0" indent="0" algn="just">
                  <a:lnSpc>
                    <a:spcPct val="150000"/>
                  </a:lnSpc>
                  <a:buNone/>
                </a:pPr>
                <a:r>
                  <a:rPr lang="en-US" sz="2400" dirty="0">
                    <a:solidFill>
                      <a:schemeClr val="tx1"/>
                    </a:solidFill>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are rate of enthalpy  in streams,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4</m:t>
                        </m:r>
                      </m:sub>
                    </m:sSub>
                  </m:oMath>
                </a14:m>
                <a:r>
                  <a:rPr lang="en-US" sz="2400" dirty="0">
                    <a:latin typeface="Times New Roman" panose="02020603050405020304" pitchFamily="18" charset="0"/>
                    <a:cs typeface="Times New Roman" panose="02020603050405020304" pitchFamily="18" charset="0"/>
                  </a:rPr>
                  <a:t>  are mass flow rates in streams 1, 2, 3 and 4,  respectively.</a:t>
                </a:r>
              </a:p>
              <a:p>
                <a:pPr marL="0" indent="0" algn="just">
                  <a:lnSpc>
                    <a:spcPct val="150000"/>
                  </a:lnSpc>
                  <a:buNone/>
                </a:pPr>
                <a:endParaRPr lang="en-US" sz="2400" dirty="0">
                  <a:solidFill>
                    <a:schemeClr val="tx1"/>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8C271ECF-01C4-EB5E-FFDF-330F858DF8DD}"/>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99EDCFA-2E4D-B867-F52F-E3D1273D3181}"/>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3B28ABF-0FF9-1A30-250C-F6C909EC8AD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4154E0C-47DA-3100-E61D-E2684790996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39399084"/>
      </p:ext>
    </p:extLst>
  </p:cSld>
  <p:clrMapOvr>
    <a:masterClrMapping/>
  </p:clrMapOvr>
  <mc:AlternateContent xmlns:mc="http://schemas.openxmlformats.org/markup-compatibility/2006" xmlns:p14="http://schemas.microsoft.com/office/powerpoint/2010/main">
    <mc:Choice Requires="p14">
      <p:transition spd="slow" p14:dur="2000" advTm="117076"/>
    </mc:Choice>
    <mc:Fallback xmlns="">
      <p:transition spd="slow" advTm="117076"/>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CAE2A8-FE6D-6547-A24D-F75851169BA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2CBFDB1-C330-FB74-9917-46FB0241E6B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AC9353D-F7C3-907A-CF5A-2D6B13264D29}"/>
                  </a:ext>
                </a:extLst>
              </p:cNvPr>
              <p:cNvSpPr>
                <a:spLocks noGrp="1"/>
              </p:cNvSpPr>
              <p:nvPr>
                <p:ph idx="1"/>
              </p:nvPr>
            </p:nvSpPr>
            <p:spPr>
              <a:xfrm>
                <a:off x="278296" y="858491"/>
                <a:ext cx="11748051" cy="5065228"/>
              </a:xfrm>
            </p:spPr>
            <p:txBody>
              <a:bodyPr>
                <a:normAutofit fontScale="92500" lnSpcReduction="10000"/>
              </a:bodyPr>
              <a:lstStyle/>
              <a:p>
                <a:pPr marL="0" indent="0" algn="just">
                  <a:lnSpc>
                    <a:spcPct val="160000"/>
                  </a:lnSpc>
                  <a:buNone/>
                </a:pPr>
                <a:r>
                  <a:rPr lang="en-US" sz="2600" dirty="0">
                    <a:latin typeface="Times New Roman" panose="02020603050405020304" pitchFamily="18" charset="0"/>
                    <a:cs typeface="Times New Roman" panose="02020603050405020304" pitchFamily="18" charset="0"/>
                  </a:rPr>
                  <a:t>For constant specific heat capacity, Cp</a:t>
                </a:r>
                <a:r>
                  <a:rPr lang="en-US" sz="2600" baseline="-25000" dirty="0">
                    <a:latin typeface="Times New Roman" panose="02020603050405020304" pitchFamily="18" charset="0"/>
                    <a:cs typeface="Times New Roman" panose="02020603050405020304" pitchFamily="18" charset="0"/>
                  </a:rPr>
                  <a:t>1</a:t>
                </a:r>
                <a:r>
                  <a:rPr lang="en-US" sz="2600" dirty="0">
                    <a:latin typeface="Times New Roman" panose="02020603050405020304" pitchFamily="18" charset="0"/>
                    <a:cs typeface="Times New Roman" panose="02020603050405020304" pitchFamily="18" charset="0"/>
                  </a:rPr>
                  <a:t>= Cp</a:t>
                </a:r>
                <a:r>
                  <a:rPr lang="en-US" sz="2600" baseline="-25000" dirty="0">
                    <a:latin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cs typeface="Times New Roman" panose="02020603050405020304" pitchFamily="18" charset="0"/>
                  </a:rPr>
                  <a:t>= Cp</a:t>
                </a:r>
                <a:r>
                  <a:rPr lang="en-US" sz="2600" baseline="-25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 Cp</a:t>
                </a:r>
                <a:r>
                  <a:rPr lang="en-US" sz="2600" baseline="-25000" dirty="0">
                    <a:latin typeface="Times New Roman" panose="02020603050405020304" pitchFamily="18" charset="0"/>
                    <a:cs typeface="Times New Roman" panose="02020603050405020304" pitchFamily="18" charset="0"/>
                  </a:rPr>
                  <a:t>4</a:t>
                </a:r>
                <a:r>
                  <a:rPr lang="en-US" sz="2600" dirty="0">
                    <a:latin typeface="Times New Roman" panose="02020603050405020304" pitchFamily="18" charset="0"/>
                    <a:cs typeface="Times New Roman" panose="02020603050405020304" pitchFamily="18" charset="0"/>
                  </a:rPr>
                  <a:t>= Cp, then equation (11.5) can be written as:</a:t>
                </a:r>
              </a:p>
              <a:p>
                <a:pPr marL="0" indent="0" algn="just">
                  <a:lnSpc>
                    <a:spcPct val="160000"/>
                  </a:lnSpc>
                  <a:buNone/>
                </a:pPr>
                <a14:m>
                  <m:oMath xmlns:m="http://schemas.openxmlformats.org/officeDocument/2006/math">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ea typeface="Cambria Math" panose="02040503050406030204" pitchFamily="18" charset="0"/>
                            <a:cs typeface="Times New Roman" panose="02020603050405020304" pitchFamily="18" charset="0"/>
                          </a:rPr>
                          <m:t>∆</m:t>
                        </m:r>
                        <m:r>
                          <a:rPr lang="en-US" sz="2600" i="1">
                            <a:latin typeface="Cambria Math" panose="02040503050406030204" pitchFamily="18" charset="0"/>
                            <a:cs typeface="Times New Roman" panose="02020603050405020304" pitchFamily="18" charset="0"/>
                          </a:rPr>
                          <m:t>𝐻</m:t>
                        </m:r>
                      </m:e>
                    </m:acc>
                    <m:r>
                      <a:rPr lang="en-US" sz="2600" i="1">
                        <a:latin typeface="Cambria Math" panose="02040503050406030204" pitchFamily="18" charset="0"/>
                        <a:cs typeface="Times New Roman" panose="02020603050405020304" pitchFamily="18" charset="0"/>
                      </a:rPr>
                      <m:t>=</m:t>
                    </m:r>
                    <m:sSub>
                      <m:sSubPr>
                        <m:ctrlPr>
                          <a:rPr lang="en-US" sz="2600" i="1" smtClean="0">
                            <a:latin typeface="Cambria Math" panose="02040503050406030204" pitchFamily="18" charset="0"/>
                            <a:cs typeface="Times New Roman" panose="02020603050405020304" pitchFamily="18" charset="0"/>
                          </a:rPr>
                        </m:ctrlPr>
                      </m:sSubPr>
                      <m:e>
                        <m:r>
                          <a:rPr lang="en-US" sz="2600" b="0" i="1" smtClean="0">
                            <a:latin typeface="Cambria Math" panose="02040503050406030204" pitchFamily="18" charset="0"/>
                            <a:cs typeface="Times New Roman" panose="02020603050405020304" pitchFamily="18" charset="0"/>
                          </a:rPr>
                          <m:t>𝐶</m:t>
                        </m:r>
                      </m:e>
                      <m:sub>
                        <m:r>
                          <a:rPr lang="en-US" sz="2600" b="0" i="1" smtClean="0">
                            <a:latin typeface="Cambria Math" panose="02040503050406030204" pitchFamily="18" charset="0"/>
                            <a:cs typeface="Times New Roman" panose="02020603050405020304" pitchFamily="18" charset="0"/>
                          </a:rPr>
                          <m:t>𝑃</m:t>
                        </m:r>
                      </m:sub>
                    </m:sSub>
                    <m:d>
                      <m:dPr>
                        <m:begChr m:val="["/>
                        <m:endChr m:val="]"/>
                        <m:ctrlPr>
                          <a:rPr lang="en-US" sz="2600" i="1">
                            <a:latin typeface="Cambria Math" panose="02040503050406030204" pitchFamily="18" charset="0"/>
                            <a:cs typeface="Times New Roman" panose="02020603050405020304" pitchFamily="18" charset="0"/>
                          </a:rPr>
                        </m:ctrlPr>
                      </m:dPr>
                      <m:e>
                        <m:r>
                          <a:rPr lang="en-US" sz="2600" b="0" i="1" smtClean="0">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cs typeface="Times New Roman" panose="02020603050405020304" pitchFamily="18" charset="0"/>
                                  </a:rPr>
                                  <m:t>𝑚</m:t>
                                </m:r>
                              </m:e>
                            </m:acc>
                          </m:e>
                          <m:sub>
                            <m:r>
                              <a:rPr lang="en-US" sz="2600" i="1">
                                <a:latin typeface="Cambria Math" panose="02040503050406030204" pitchFamily="18" charset="0"/>
                                <a:cs typeface="Times New Roman" panose="02020603050405020304" pitchFamily="18" charset="0"/>
                              </a:rPr>
                              <m:t>3</m:t>
                            </m:r>
                          </m:sub>
                        </m:sSub>
                        <m:sSub>
                          <m:sSubPr>
                            <m:ctrlPr>
                              <a:rPr lang="en-US" sz="2600" i="1" smtClean="0">
                                <a:latin typeface="Cambria Math" panose="02040503050406030204" pitchFamily="18" charset="0"/>
                                <a:cs typeface="Times New Roman" panose="02020603050405020304" pitchFamily="18" charset="0"/>
                              </a:rPr>
                            </m:ctrlPr>
                          </m:sSubPr>
                          <m:e>
                            <m:r>
                              <a:rPr lang="en-US" sz="2600" b="0" i="1" smtClean="0">
                                <a:latin typeface="Cambria Math" panose="02040503050406030204" pitchFamily="18" charset="0"/>
                                <a:cs typeface="Times New Roman" panose="02020603050405020304" pitchFamily="18" charset="0"/>
                              </a:rPr>
                              <m:t>𝑇</m:t>
                            </m:r>
                          </m:e>
                          <m:sub>
                            <m:r>
                              <a:rPr lang="en-US" sz="2600" b="0" i="1" smtClean="0">
                                <a:latin typeface="Cambria Math" panose="02040503050406030204" pitchFamily="18" charset="0"/>
                                <a:cs typeface="Times New Roman" panose="02020603050405020304" pitchFamily="18" charset="0"/>
                              </a:rPr>
                              <m:t>3</m:t>
                            </m:r>
                          </m:sub>
                        </m:sSub>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cs typeface="Times New Roman" panose="02020603050405020304" pitchFamily="18" charset="0"/>
                                  </a:rPr>
                                  <m:t>𝑚</m:t>
                                </m:r>
                              </m:e>
                            </m:acc>
                          </m:e>
                          <m:sub>
                            <m:r>
                              <a:rPr lang="en-US" sz="2600" i="1">
                                <a:latin typeface="Cambria Math" panose="02040503050406030204" pitchFamily="18" charset="0"/>
                                <a:cs typeface="Times New Roman" panose="02020603050405020304" pitchFamily="18" charset="0"/>
                              </a:rPr>
                              <m:t>4</m:t>
                            </m:r>
                          </m:sub>
                        </m:sSub>
                        <m:sSub>
                          <m:sSubPr>
                            <m:ctrlPr>
                              <a:rPr lang="en-US" sz="2600" i="1" smtClean="0">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𝑇</m:t>
                            </m:r>
                          </m:e>
                          <m:sub>
                            <m:r>
                              <a:rPr lang="en-US" sz="2600" b="0" i="1" smtClean="0">
                                <a:latin typeface="Cambria Math" panose="02040503050406030204" pitchFamily="18" charset="0"/>
                                <a:cs typeface="Times New Roman" panose="02020603050405020304" pitchFamily="18" charset="0"/>
                              </a:rPr>
                              <m:t>4</m:t>
                            </m:r>
                          </m:sub>
                        </m:sSub>
                        <m:r>
                          <a:rPr lang="en-US" sz="2600" b="0" i="1" smtClean="0">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cs typeface="Times New Roman" panose="02020603050405020304" pitchFamily="18" charset="0"/>
                                  </a:rPr>
                                  <m:t>𝑚</m:t>
                                </m:r>
                              </m:e>
                            </m:acc>
                          </m:e>
                          <m:sub>
                            <m:r>
                              <a:rPr lang="en-US" sz="2600" b="0" i="1" smtClean="0">
                                <a:latin typeface="Cambria Math" panose="02040503050406030204" pitchFamily="18" charset="0"/>
                                <a:cs typeface="Times New Roman" panose="02020603050405020304" pitchFamily="18" charset="0"/>
                              </a:rPr>
                              <m:t>1</m:t>
                            </m:r>
                          </m:sub>
                        </m:sSub>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𝑇</m:t>
                            </m:r>
                          </m:e>
                          <m:sub>
                            <m:r>
                              <a:rPr lang="en-US" sz="2600" b="0" i="1" smtClean="0">
                                <a:latin typeface="Cambria Math" panose="02040503050406030204" pitchFamily="18" charset="0"/>
                                <a:cs typeface="Times New Roman" panose="02020603050405020304" pitchFamily="18" charset="0"/>
                              </a:rPr>
                              <m:t>1</m:t>
                            </m:r>
                          </m:sub>
                        </m:sSub>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cs typeface="Times New Roman" panose="02020603050405020304" pitchFamily="18" charset="0"/>
                                  </a:rPr>
                                  <m:t>𝑚</m:t>
                                </m:r>
                              </m:e>
                            </m:acc>
                          </m:e>
                          <m:sub>
                            <m:r>
                              <a:rPr lang="en-US" sz="2600" b="0" i="1" smtClean="0">
                                <a:latin typeface="Cambria Math" panose="02040503050406030204" pitchFamily="18" charset="0"/>
                                <a:cs typeface="Times New Roman" panose="02020603050405020304" pitchFamily="18" charset="0"/>
                              </a:rPr>
                              <m:t>2</m:t>
                            </m:r>
                          </m:sub>
                        </m:sSub>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𝑇</m:t>
                            </m:r>
                          </m:e>
                          <m:sub>
                            <m:r>
                              <a:rPr lang="en-US" sz="2600" b="0" i="1" smtClean="0">
                                <a:latin typeface="Cambria Math" panose="02040503050406030204" pitchFamily="18" charset="0"/>
                                <a:cs typeface="Times New Roman" panose="02020603050405020304" pitchFamily="18" charset="0"/>
                              </a:rPr>
                              <m:t>2</m:t>
                            </m:r>
                          </m:sub>
                        </m:sSub>
                        <m:r>
                          <a:rPr lang="en-US" sz="2600" b="0" i="1" smtClean="0">
                            <a:latin typeface="Cambria Math" panose="02040503050406030204" pitchFamily="18" charset="0"/>
                            <a:cs typeface="Times New Roman" panose="02020603050405020304" pitchFamily="18" charset="0"/>
                          </a:rPr>
                          <m:t>)</m:t>
                        </m:r>
                      </m:e>
                    </m:d>
                  </m:oMath>
                </a14:m>
                <a:r>
                  <a:rPr lang="en-US" sz="2600" dirty="0">
                    <a:latin typeface="Times New Roman" panose="02020603050405020304" pitchFamily="18" charset="0"/>
                    <a:cs typeface="Times New Roman" panose="02020603050405020304" pitchFamily="18" charset="0"/>
                  </a:rPr>
                  <a:t>                         (11.6)</a:t>
                </a:r>
              </a:p>
              <a:p>
                <a:pPr marL="0" indent="0" algn="just">
                  <a:lnSpc>
                    <a:spcPct val="160000"/>
                  </a:lnSpc>
                  <a:buNone/>
                </a:pPr>
                <a:r>
                  <a:rPr lang="en-US" sz="2600" dirty="0">
                    <a:latin typeface="Times New Roman" panose="02020603050405020304" pitchFamily="18" charset="0"/>
                    <a:cs typeface="Times New Roman" panose="02020603050405020304" pitchFamily="18" charset="0"/>
                  </a:rPr>
                  <a:t>Where: C</a:t>
                </a:r>
                <a:r>
                  <a:rPr lang="en-US" sz="2600" baseline="-25000" dirty="0">
                    <a:latin typeface="Times New Roman" panose="02020603050405020304" pitchFamily="18" charset="0"/>
                    <a:cs typeface="Times New Roman" panose="02020603050405020304" pitchFamily="18" charset="0"/>
                  </a:rPr>
                  <a:t>p</a:t>
                </a:r>
                <a:r>
                  <a:rPr lang="en-US" sz="2600" dirty="0">
                    <a:latin typeface="Times New Roman" panose="02020603050405020304" pitchFamily="18" charset="0"/>
                    <a:cs typeface="Times New Roman" panose="02020603050405020304" pitchFamily="18" charset="0"/>
                  </a:rPr>
                  <a:t> is the specific heat capacity of materials. </a:t>
                </a:r>
              </a:p>
              <a:p>
                <a:pPr marL="0" indent="0" algn="just">
                  <a:lnSpc>
                    <a:spcPct val="160000"/>
                  </a:lnSpc>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cs typeface="Times New Roman" panose="02020603050405020304" pitchFamily="18" charset="0"/>
                              </a:rPr>
                              <m:t>𝑚</m:t>
                            </m:r>
                          </m:e>
                        </m:acc>
                      </m:e>
                      <m:sub>
                        <m:r>
                          <a:rPr lang="en-US" sz="2600" i="1">
                            <a:latin typeface="Cambria Math" panose="02040503050406030204" pitchFamily="18" charset="0"/>
                            <a:cs typeface="Times New Roman" panose="02020603050405020304" pitchFamily="18" charset="0"/>
                          </a:rPr>
                          <m:t>1</m:t>
                        </m:r>
                      </m:sub>
                    </m:sSub>
                  </m:oMath>
                </a14:m>
                <a:r>
                  <a:rPr lang="en-US" sz="26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cs typeface="Times New Roman" panose="02020603050405020304" pitchFamily="18" charset="0"/>
                              </a:rPr>
                              <m:t>𝑚</m:t>
                            </m:r>
                          </m:e>
                        </m:acc>
                      </m:e>
                      <m:sub>
                        <m:r>
                          <a:rPr lang="en-US" sz="2600" i="1">
                            <a:latin typeface="Cambria Math" panose="02040503050406030204" pitchFamily="18" charset="0"/>
                            <a:cs typeface="Times New Roman" panose="02020603050405020304" pitchFamily="18" charset="0"/>
                          </a:rPr>
                          <m:t>2</m:t>
                        </m:r>
                      </m:sub>
                    </m:sSub>
                  </m:oMath>
                </a14:m>
                <a:r>
                  <a:rPr lang="en-US" sz="26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cs typeface="Times New Roman" panose="02020603050405020304" pitchFamily="18" charset="0"/>
                              </a:rPr>
                              <m:t>𝑚</m:t>
                            </m:r>
                          </m:e>
                        </m:acc>
                      </m:e>
                      <m:sub>
                        <m:r>
                          <a:rPr lang="en-US" sz="2600" i="1">
                            <a:latin typeface="Cambria Math" panose="02040503050406030204" pitchFamily="18" charset="0"/>
                            <a:cs typeface="Times New Roman" panose="02020603050405020304" pitchFamily="18" charset="0"/>
                          </a:rPr>
                          <m:t>3</m:t>
                        </m:r>
                      </m:sub>
                    </m:sSub>
                  </m:oMath>
                </a14:m>
                <a:r>
                  <a:rPr lang="en-US" sz="26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acc>
                          <m:accPr>
                            <m:chr m:val="̇"/>
                            <m:ctrlPr>
                              <a:rPr lang="en-US" sz="2600" i="1">
                                <a:latin typeface="Cambria Math" panose="02040503050406030204" pitchFamily="18" charset="0"/>
                                <a:cs typeface="Times New Roman" panose="02020603050405020304" pitchFamily="18" charset="0"/>
                              </a:rPr>
                            </m:ctrlPr>
                          </m:accPr>
                          <m:e>
                            <m:r>
                              <a:rPr lang="en-US" sz="2600" i="1">
                                <a:latin typeface="Cambria Math" panose="02040503050406030204" pitchFamily="18" charset="0"/>
                                <a:cs typeface="Times New Roman" panose="02020603050405020304" pitchFamily="18" charset="0"/>
                              </a:rPr>
                              <m:t>𝑚</m:t>
                            </m:r>
                          </m:e>
                        </m:acc>
                      </m:e>
                      <m:sub>
                        <m:r>
                          <a:rPr lang="en-US" sz="2600" b="0" i="1" smtClean="0">
                            <a:latin typeface="Cambria Math" panose="02040503050406030204" pitchFamily="18" charset="0"/>
                            <a:cs typeface="Times New Roman" panose="02020603050405020304" pitchFamily="18" charset="0"/>
                          </a:rPr>
                          <m:t>4</m:t>
                        </m:r>
                      </m:sub>
                    </m:sSub>
                  </m:oMath>
                </a14:m>
                <a:r>
                  <a:rPr lang="en-US" sz="2600" dirty="0">
                    <a:latin typeface="Times New Roman" panose="02020603050405020304" pitchFamily="18" charset="0"/>
                    <a:cs typeface="Times New Roman" panose="02020603050405020304" pitchFamily="18" charset="0"/>
                  </a:rPr>
                  <a:t>  are mass flow rates in streams 1, 2, 3 and 4,  respectively.</a:t>
                </a:r>
              </a:p>
              <a:p>
                <a:pPr marL="0" indent="0" algn="just">
                  <a:lnSpc>
                    <a:spcPct val="160000"/>
                  </a:lnSpc>
                  <a:buNone/>
                </a:pPr>
                <a:r>
                  <a:rPr lang="en-US" sz="2600" dirty="0">
                    <a:latin typeface="Times New Roman" panose="02020603050405020304" pitchFamily="18" charset="0"/>
                    <a:cs typeface="Times New Roman" panose="02020603050405020304" pitchFamily="18" charset="0"/>
                  </a:rPr>
                  <a:t>T</a:t>
                </a:r>
                <a:r>
                  <a:rPr lang="en-US" sz="2600" baseline="-25000" dirty="0">
                    <a:latin typeface="Times New Roman" panose="02020603050405020304" pitchFamily="18" charset="0"/>
                    <a:cs typeface="Times New Roman" panose="02020603050405020304" pitchFamily="18" charset="0"/>
                  </a:rPr>
                  <a:t>1</a:t>
                </a:r>
                <a:r>
                  <a:rPr lang="en-US" sz="2600" dirty="0">
                    <a:latin typeface="Times New Roman" panose="02020603050405020304" pitchFamily="18" charset="0"/>
                    <a:cs typeface="Times New Roman" panose="02020603050405020304" pitchFamily="18" charset="0"/>
                  </a:rPr>
                  <a:t>, T</a:t>
                </a:r>
                <a:r>
                  <a:rPr lang="en-US" sz="2600" baseline="-25000" dirty="0">
                    <a:latin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cs typeface="Times New Roman" panose="02020603050405020304" pitchFamily="18" charset="0"/>
                  </a:rPr>
                  <a:t>, T</a:t>
                </a:r>
                <a:r>
                  <a:rPr lang="en-US" sz="2600" baseline="-25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 and T</a:t>
                </a:r>
                <a:r>
                  <a:rPr lang="en-US" sz="2600" baseline="-25000" dirty="0">
                    <a:latin typeface="Times New Roman" panose="02020603050405020304" pitchFamily="18" charset="0"/>
                    <a:cs typeface="Times New Roman" panose="02020603050405020304" pitchFamily="18" charset="0"/>
                  </a:rPr>
                  <a:t>4</a:t>
                </a:r>
                <a:r>
                  <a:rPr lang="en-US" sz="2600" dirty="0">
                    <a:latin typeface="Times New Roman" panose="02020603050405020304" pitchFamily="18" charset="0"/>
                    <a:cs typeface="Times New Roman" panose="02020603050405020304" pitchFamily="18" charset="0"/>
                  </a:rPr>
                  <a:t> are the temperatures in streams 1, 2, 3 and 4,  respectively.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p:txBody>
          </p:sp>
        </mc:Choice>
        <mc:Fallback xmlns="">
          <p:sp>
            <p:nvSpPr>
              <p:cNvPr id="3" name="Content Placeholder 2">
                <a:extLst>
                  <a:ext uri="{FF2B5EF4-FFF2-40B4-BE49-F238E27FC236}">
                    <a16:creationId xmlns:a16="http://schemas.microsoft.com/office/drawing/2014/main" id="{EAC9353D-F7C3-907A-CF5A-2D6B13264D29}"/>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7ADBCF7-D107-3F44-F9EB-58CBA2ED538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64A150C-6DE9-3D8C-669E-A080AAC499CF}"/>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9A05F8D-8ED7-6D70-A8A0-477DA3AF150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052289478"/>
      </p:ext>
    </p:extLst>
  </p:cSld>
  <p:clrMapOvr>
    <a:masterClrMapping/>
  </p:clrMapOvr>
  <mc:AlternateContent xmlns:mc="http://schemas.openxmlformats.org/markup-compatibility/2006" xmlns:p14="http://schemas.microsoft.com/office/powerpoint/2010/main">
    <mc:Choice Requires="p14">
      <p:transition spd="slow" p14:dur="2000" advTm="82313"/>
    </mc:Choice>
    <mc:Fallback xmlns="">
      <p:transition spd="slow" advTm="8231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14C0D73-5EA9-5152-6677-1F6FC09E8D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081D00-49D8-D1AB-7E8E-D197DFA195B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AEC1F1A-9FE5-82D4-6006-13F1C92E729A}"/>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rate of change in kinetic energy of a system is expressed by:</a:t>
                </a:r>
              </a:p>
              <a:p>
                <a:pPr marL="0" indent="0" algn="just">
                  <a:lnSpc>
                    <a:spcPct val="150000"/>
                  </a:lnSpc>
                  <a:buNone/>
                </a:pP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4</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𝐾𝐸</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(11.7)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In addition, the rate of change in kinetic energy can be written as:</a:t>
                </a:r>
              </a:p>
              <a:p>
                <a:pPr marL="0" indent="0" algn="just">
                  <a:lnSpc>
                    <a:spcPct val="150000"/>
                  </a:lnSpc>
                  <a:buNone/>
                </a:pP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1</m:t>
                        </m:r>
                      </m:num>
                      <m:den>
                        <m:r>
                          <a:rPr lang="en-US" sz="2400" b="0" i="1" smtClean="0">
                            <a:latin typeface="Cambria Math" panose="02040503050406030204" pitchFamily="18" charset="0"/>
                            <a:cs typeface="Times New Roman" panose="02020603050405020304" pitchFamily="18" charset="0"/>
                          </a:rPr>
                          <m:t>2</m:t>
                        </m:r>
                      </m:den>
                    </m:f>
                    <m:d>
                      <m:dPr>
                        <m:begChr m:val="["/>
                        <m:ctrlPr>
                          <a:rPr lang="en-US" sz="2400" b="0" i="1" smtClean="0">
                            <a:latin typeface="Cambria Math" panose="02040503050406030204" pitchFamily="18" charset="0"/>
                            <a:cs typeface="Times New Roman" panose="02020603050405020304" pitchFamily="18" charset="0"/>
                          </a:rPr>
                        </m:ctrlPr>
                      </m:dPr>
                      <m:e>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3</m:t>
                            </m:r>
                          </m:sub>
                        </m:sSub>
                        <m:sSub>
                          <m:sSubPr>
                            <m:ctrlPr>
                              <a:rPr lang="en-US" sz="2400" i="1" smtClean="0">
                                <a:latin typeface="Cambria Math" panose="02040503050406030204" pitchFamily="18" charset="0"/>
                                <a:cs typeface="Times New Roman" panose="02020603050405020304" pitchFamily="18" charset="0"/>
                              </a:rPr>
                            </m:ctrlPr>
                          </m:sSubPr>
                          <m:e>
                            <m:sSup>
                              <m:sSupPr>
                                <m:ctrlPr>
                                  <a:rPr lang="en-US" sz="2400" i="1" smtClean="0">
                                    <a:latin typeface="Cambria Math" panose="02040503050406030204" pitchFamily="18" charset="0"/>
                                    <a:cs typeface="Times New Roman" panose="02020603050405020304" pitchFamily="18" charset="0"/>
                                  </a:rPr>
                                </m:ctrlPr>
                              </m:sSupPr>
                              <m:e>
                                <m:r>
                                  <a:rPr lang="en-US" sz="2400" b="0" i="1" smtClean="0">
                                    <a:latin typeface="Cambria Math" panose="02040503050406030204" pitchFamily="18" charset="0"/>
                                    <a:cs typeface="Times New Roman" panose="02020603050405020304" pitchFamily="18" charset="0"/>
                                  </a:rPr>
                                  <m:t>𝑣</m:t>
                                </m:r>
                              </m:e>
                              <m:sup>
                                <m:r>
                                  <a:rPr lang="en-US" sz="2400" b="0" i="1" smtClean="0">
                                    <a:latin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cs typeface="Times New Roman" panose="02020603050405020304" pitchFamily="18" charset="0"/>
                              </a:rPr>
                              <m:t>3</m:t>
                            </m:r>
                          </m:sub>
                        </m:sSub>
                        <m:r>
                          <a:rPr lang="en-US" sz="2400" b="0" i="0"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4</m:t>
                            </m:r>
                          </m:sub>
                        </m:sSub>
                        <m:sSub>
                          <m:sSubPr>
                            <m:ctrlPr>
                              <a:rPr lang="en-US" sz="2400" i="1">
                                <a:latin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cs typeface="Times New Roman" panose="02020603050405020304" pitchFamily="18" charset="0"/>
                              </a:rPr>
                              <m:t>4</m:t>
                            </m:r>
                          </m:sub>
                        </m:sSub>
                      </m:e>
                    </m:d>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cs typeface="Times New Roman" panose="02020603050405020304" pitchFamily="18" charset="0"/>
                          </a:rPr>
                          <m:t>1</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cs typeface="Times New Roman" panose="02020603050405020304" pitchFamily="18" charset="0"/>
                          </a:rPr>
                        </m:ctrlPr>
                      </m:sSubPr>
                      <m:e>
                        <m:sSup>
                          <m:sSupPr>
                            <m:ctrlPr>
                              <a:rPr lang="en-US" sz="2400" i="1">
                                <a:latin typeface="Cambria Math" panose="02040503050406030204" pitchFamily="18" charset="0"/>
                                <a:cs typeface="Times New Roman" panose="02020603050405020304" pitchFamily="18" charset="0"/>
                              </a:rPr>
                            </m:ctrlPr>
                          </m:sSupPr>
                          <m:e>
                            <m:r>
                              <a:rPr lang="en-US" sz="2400" i="1">
                                <a:latin typeface="Cambria Math" panose="02040503050406030204" pitchFamily="18" charset="0"/>
                                <a:cs typeface="Times New Roman" panose="02020603050405020304" pitchFamily="18" charset="0"/>
                              </a:rPr>
                              <m:t>𝑣</m:t>
                            </m:r>
                          </m:e>
                          <m:sup>
                            <m:r>
                              <a:rPr lang="en-US" sz="2400" i="1">
                                <a:latin typeface="Cambria Math" panose="02040503050406030204" pitchFamily="18" charset="0"/>
                                <a:cs typeface="Times New Roman" panose="02020603050405020304" pitchFamily="18" charset="0"/>
                              </a:rPr>
                              <m:t>2</m:t>
                            </m:r>
                          </m:sup>
                        </m:sSup>
                      </m:e>
                      <m:sub>
                        <m:r>
                          <a:rPr lang="en-US" sz="2400" b="0" i="1" smtClean="0">
                            <a:latin typeface="Cambria Math" panose="02040503050406030204" pitchFamily="18" charset="0"/>
                            <a:cs typeface="Times New Roman" panose="02020603050405020304" pitchFamily="18" charset="0"/>
                          </a:rPr>
                          <m:t>2</m:t>
                        </m:r>
                      </m:sub>
                    </m:sSub>
                    <m:r>
                      <a:rPr lang="en-US" sz="2400" b="0" i="1" smtClean="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(11.8)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𝐾𝐸</m:t>
                        </m:r>
                      </m:e>
                    </m:acc>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is the rate of change in kinetic energy.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1</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2</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3</m:t>
                        </m:r>
                      </m:sub>
                    </m:sSub>
                  </m:oMath>
                </a14:m>
                <a:r>
                  <a:rPr lang="en-US" sz="2400" dirty="0">
                    <a:latin typeface="Times New Roman" panose="02020603050405020304" pitchFamily="18" charset="0"/>
                    <a:cs typeface="Times New Roman" panose="02020603050405020304" pitchFamily="18" charset="0"/>
                  </a:rPr>
                  <a: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4</m:t>
                        </m:r>
                      </m:sub>
                    </m:sSub>
                  </m:oMath>
                </a14:m>
                <a:r>
                  <a:rPr lang="en-US" sz="2400" dirty="0">
                    <a:latin typeface="Times New Roman" panose="02020603050405020304" pitchFamily="18" charset="0"/>
                    <a:cs typeface="Times New Roman" panose="02020603050405020304" pitchFamily="18" charset="0"/>
                  </a:rPr>
                  <a:t>  are mass flow rates in streams 1, 2, 3 and 4,  respectively.</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DAEC1F1A-9FE5-82D4-6006-13F1C92E729A}"/>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C6C58D3-4C79-8C99-5156-AEFFEAC4400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837755F-CD5B-2B69-06F7-3A6C1CB6438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29759E0-DDFC-781A-FDD8-3DD69EC97CB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22492056"/>
      </p:ext>
    </p:extLst>
  </p:cSld>
  <p:clrMapOvr>
    <a:masterClrMapping/>
  </p:clrMapOvr>
  <mc:AlternateContent xmlns:mc="http://schemas.openxmlformats.org/markup-compatibility/2006" xmlns:p14="http://schemas.microsoft.com/office/powerpoint/2010/main">
    <mc:Choice Requires="p14">
      <p:transition spd="slow" p14:dur="2000" advTm="84772"/>
    </mc:Choice>
    <mc:Fallback xmlns="">
      <p:transition spd="slow" advTm="8477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2615612-0C4D-C5A1-16B4-9DCD5910282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A0988A8-C993-823F-B93E-DEB0A21CC53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8DCCF8F-C301-CB23-AB31-F2728052DC15}"/>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rate of change in potential  energy of a system is given by:</a:t>
                </a:r>
              </a:p>
              <a:p>
                <a:pPr marL="0" indent="0" algn="just">
                  <a:lnSpc>
                    <a:spcPct val="150000"/>
                  </a:lnSpc>
                  <a:buNone/>
                </a:pP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ea typeface="Cambria Math" panose="02040503050406030204" pitchFamily="18" charset="0"/>
                            <a:cs typeface="Times New Roman" panose="02020603050405020304" pitchFamily="18" charset="0"/>
                          </a:rPr>
                          <m:t>𝑃</m:t>
                        </m:r>
                        <m:r>
                          <a:rPr lang="en-US" sz="2400" i="1">
                            <a:latin typeface="Cambria Math" panose="02040503050406030204" pitchFamily="18" charset="0"/>
                            <a:ea typeface="Cambria Math" panose="02040503050406030204" pitchFamily="18" charset="0"/>
                            <a:cs typeface="Times New Roman" panose="02020603050405020304" pitchFamily="18" charset="0"/>
                          </a:rPr>
                          <m:t>𝐸</m:t>
                        </m:r>
                      </m:e>
                    </m:acc>
                    <m:r>
                      <a:rPr lang="en-US" sz="24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𝑃</m:t>
                        </m:r>
                        <m:r>
                          <a:rPr lang="en-US" sz="2400" i="1">
                            <a:latin typeface="Cambria Math" panose="02040503050406030204" pitchFamily="18" charset="0"/>
                            <a:cs typeface="Times New Roman" panose="02020603050405020304" pitchFamily="18" charset="0"/>
                          </a:rPr>
                          <m:t>𝐸</m:t>
                        </m:r>
                      </m:e>
                      <m:sub>
                        <m:r>
                          <a:rPr lang="en-US" sz="2400" i="1">
                            <a:latin typeface="Cambria Math" panose="02040503050406030204" pitchFamily="18" charset="0"/>
                            <a:cs typeface="Times New Roman" panose="02020603050405020304" pitchFamily="18" charset="0"/>
                          </a:rPr>
                          <m:t>3</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𝑃</m:t>
                        </m:r>
                        <m:r>
                          <a:rPr lang="en-US" sz="2400" i="1">
                            <a:latin typeface="Cambria Math" panose="02040503050406030204" pitchFamily="18" charset="0"/>
                            <a:cs typeface="Times New Roman" panose="02020603050405020304" pitchFamily="18" charset="0"/>
                          </a:rPr>
                          <m:t>𝐸</m:t>
                        </m:r>
                      </m:e>
                      <m:sub>
                        <m:r>
                          <a:rPr lang="en-US" sz="2400" i="1">
                            <a:latin typeface="Cambria Math" panose="02040503050406030204" pitchFamily="18" charset="0"/>
                            <a:cs typeface="Times New Roman" panose="02020603050405020304" pitchFamily="18" charset="0"/>
                          </a:rPr>
                          <m:t>4</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𝑃</m:t>
                        </m:r>
                        <m:r>
                          <a:rPr lang="en-US" sz="2400" i="1">
                            <a:latin typeface="Cambria Math" panose="02040503050406030204" pitchFamily="18" charset="0"/>
                            <a:cs typeface="Times New Roman" panose="02020603050405020304" pitchFamily="18" charset="0"/>
                          </a:rPr>
                          <m:t>𝐸</m:t>
                        </m:r>
                      </m:e>
                      <m:sub>
                        <m:r>
                          <a:rPr lang="en-US" sz="2400" i="1">
                            <a:latin typeface="Cambria Math" panose="02040503050406030204" pitchFamily="18" charset="0"/>
                            <a:cs typeface="Times New Roman" panose="02020603050405020304" pitchFamily="18" charset="0"/>
                          </a:rPr>
                          <m:t>1</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𝑃</m:t>
                        </m:r>
                        <m:r>
                          <a:rPr lang="en-US" sz="2400" i="1">
                            <a:latin typeface="Cambria Math" panose="02040503050406030204" pitchFamily="18" charset="0"/>
                            <a:cs typeface="Times New Roman" panose="02020603050405020304" pitchFamily="18" charset="0"/>
                          </a:rPr>
                          <m:t>𝐸</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(11.9)</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Furthermore, the rate of change in potential energy can be expressed as:</a:t>
                </a:r>
              </a:p>
              <a:p>
                <a:pPr marL="0" indent="0" algn="just">
                  <a:lnSpc>
                    <a:spcPct val="150000"/>
                  </a:lnSpc>
                  <a:buNone/>
                </a:pP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3</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𝑔</m:t>
                        </m:r>
                        <m:r>
                          <a:rPr lang="en-US" sz="2400" i="1">
                            <a:latin typeface="Cambria Math" panose="02040503050406030204" pitchFamily="18" charset="0"/>
                            <a:cs typeface="Times New Roman" panose="02020603050405020304" pitchFamily="18" charset="0"/>
                          </a:rPr>
                          <m:t>h</m:t>
                        </m:r>
                      </m:e>
                      <m:sub>
                        <m:r>
                          <a:rPr lang="en-US" sz="2400" i="1">
                            <a:latin typeface="Cambria Math" panose="02040503050406030204" pitchFamily="18" charset="0"/>
                            <a:cs typeface="Times New Roman" panose="02020603050405020304" pitchFamily="18" charset="0"/>
                          </a:rPr>
                          <m:t>3</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4</m:t>
                        </m:r>
                      </m:sub>
                    </m:sSub>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𝑔</m:t>
                        </m:r>
                        <m:r>
                          <a:rPr lang="en-US" sz="2400" i="1">
                            <a:latin typeface="Cambria Math" panose="02040503050406030204" pitchFamily="18" charset="0"/>
                            <a:cs typeface="Times New Roman" panose="02020603050405020304" pitchFamily="18" charset="0"/>
                          </a:rPr>
                          <m:t>h</m:t>
                        </m:r>
                      </m:e>
                      <m:sub>
                        <m:r>
                          <a:rPr lang="en-US" sz="2400" i="1">
                            <a:latin typeface="Cambria Math" panose="02040503050406030204" pitchFamily="18" charset="0"/>
                            <a:cs typeface="Times New Roman" panose="02020603050405020304" pitchFamily="18" charset="0"/>
                          </a:rPr>
                          <m:t>4</m:t>
                        </m:r>
                      </m:sub>
                    </m:sSub>
                    <m:r>
                      <a:rPr lang="en-US" sz="2400" b="0" i="1" smtClean="0">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1</m:t>
                        </m:r>
                      </m:sub>
                    </m:sSub>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𝑔</m:t>
                        </m:r>
                        <m:r>
                          <a:rPr lang="en-US" sz="2400" b="0" i="1" smtClean="0">
                            <a:latin typeface="Cambria Math" panose="02040503050406030204" pitchFamily="18" charset="0"/>
                            <a:cs typeface="Times New Roman" panose="02020603050405020304" pitchFamily="18" charset="0"/>
                          </a:rPr>
                          <m:t>h</m:t>
                        </m:r>
                      </m:e>
                      <m:sub>
                        <m:r>
                          <a:rPr lang="en-US" sz="2400" i="1">
                            <a:latin typeface="Cambria Math" panose="02040503050406030204" pitchFamily="18" charset="0"/>
                            <a:cs typeface="Times New Roman" panose="02020603050405020304" pitchFamily="18" charset="0"/>
                          </a:rPr>
                          <m:t>1</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2</m:t>
                        </m:r>
                      </m:sub>
                    </m:sSub>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𝑔</m:t>
                        </m:r>
                        <m:r>
                          <a:rPr lang="en-US" sz="2400" b="0" i="1" smtClean="0">
                            <a:latin typeface="Cambria Math" panose="02040503050406030204" pitchFamily="18" charset="0"/>
                            <a:cs typeface="Times New Roman" panose="02020603050405020304" pitchFamily="18" charset="0"/>
                          </a:rPr>
                          <m:t>h</m:t>
                        </m:r>
                      </m:e>
                      <m:sub>
                        <m:r>
                          <a:rPr lang="en-US" sz="2400" i="1">
                            <a:latin typeface="Cambria Math" panose="02040503050406030204" pitchFamily="18" charset="0"/>
                            <a:cs typeface="Times New Roman" panose="02020603050405020304" pitchFamily="18" charset="0"/>
                          </a:rPr>
                          <m:t>2</m:t>
                        </m:r>
                      </m:sub>
                    </m:sSub>
                    <m:r>
                      <a:rPr lang="en-US" sz="2400" i="1">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(11.10)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ea typeface="Cambria Math" panose="02040503050406030204" pitchFamily="18" charset="0"/>
                            <a:cs typeface="Times New Roman" panose="02020603050405020304" pitchFamily="18" charset="0"/>
                          </a:rPr>
                          <m:t>∆</m:t>
                        </m:r>
                        <m:r>
                          <a:rPr lang="en-US" sz="2400" i="1">
                            <a:latin typeface="Cambria Math" panose="02040503050406030204" pitchFamily="18" charset="0"/>
                            <a:ea typeface="Cambria Math" panose="02040503050406030204" pitchFamily="18" charset="0"/>
                            <a:cs typeface="Times New Roman" panose="02020603050405020304" pitchFamily="18" charset="0"/>
                          </a:rPr>
                          <m:t>𝑃𝐸</m:t>
                        </m:r>
                      </m:e>
                    </m:acc>
                    <m:r>
                      <a:rPr lang="en-US" sz="2400" i="1">
                        <a:latin typeface="Cambria Math" panose="02040503050406030204" pitchFamily="18" charset="0"/>
                        <a:ea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is the rate of change in potential energy, and g is acceleration due to gravity ( g = 9.81 m/s</a:t>
                </a:r>
                <a:r>
                  <a:rPr lang="en-US" sz="2400" baseline="30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1</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2</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3</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4</a:t>
                </a:r>
                <a:r>
                  <a:rPr lang="en-US" sz="2400" dirty="0">
                    <a:latin typeface="Times New Roman" panose="02020603050405020304" pitchFamily="18" charset="0"/>
                    <a:cs typeface="Times New Roman" panose="02020603050405020304" pitchFamily="18" charset="0"/>
                  </a:rPr>
                  <a:t> are elevations in streams 1, 2, 3 and 4,  respectively.</a:t>
                </a:r>
              </a:p>
            </p:txBody>
          </p:sp>
        </mc:Choice>
        <mc:Fallback xmlns="">
          <p:sp>
            <p:nvSpPr>
              <p:cNvPr id="3" name="Content Placeholder 2">
                <a:extLst>
                  <a:ext uri="{FF2B5EF4-FFF2-40B4-BE49-F238E27FC236}">
                    <a16:creationId xmlns:a16="http://schemas.microsoft.com/office/drawing/2014/main" id="{08DCCF8F-C301-CB23-AB31-F2728052DC15}"/>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139A1BD-45C2-4663-34BD-DC6331F05A5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18F1E30-93DE-B204-687A-1319A589D5C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F01CAAC-D4A9-C372-D89A-5333BB98DE1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01723080"/>
      </p:ext>
    </p:extLst>
  </p:cSld>
  <p:clrMapOvr>
    <a:masterClrMapping/>
  </p:clrMapOvr>
  <mc:AlternateContent xmlns:mc="http://schemas.openxmlformats.org/markup-compatibility/2006" xmlns:p14="http://schemas.microsoft.com/office/powerpoint/2010/main">
    <mc:Choice Requires="p14">
      <p:transition spd="slow" p14:dur="2000" advTm="79591"/>
    </mc:Choice>
    <mc:Fallback xmlns="">
      <p:transition spd="slow" advTm="79591"/>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82E77A-1613-75CC-8CDA-B10A477B7BA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E8597D5-5112-C1C5-2E4B-D1497268C7E2}"/>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11.1</a:t>
            </a:r>
          </a:p>
        </p:txBody>
      </p:sp>
      <p:sp>
        <p:nvSpPr>
          <p:cNvPr id="3" name="Content Placeholder 2">
            <a:extLst>
              <a:ext uri="{FF2B5EF4-FFF2-40B4-BE49-F238E27FC236}">
                <a16:creationId xmlns:a16="http://schemas.microsoft.com/office/drawing/2014/main" id="{F8676B30-8FF6-396D-B8B9-30F74B4AE87A}"/>
              </a:ext>
            </a:extLst>
          </p:cNvPr>
          <p:cNvSpPr>
            <a:spLocks noGrp="1"/>
          </p:cNvSpPr>
          <p:nvPr>
            <p:ph idx="1"/>
          </p:nvPr>
        </p:nvSpPr>
        <p:spPr>
          <a:xfrm>
            <a:off x="278296" y="858490"/>
            <a:ext cx="11748051" cy="5244859"/>
          </a:xfrm>
        </p:spPr>
        <p:txBody>
          <a:bodyPr>
            <a:normAutofit/>
          </a:bodyPr>
          <a:lstStyle/>
          <a:p>
            <a:pPr marL="0" indent="0">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1</a:t>
            </a:r>
            <a:r>
              <a:rPr lang="en-US" sz="2400" dirty="0">
                <a:solidFill>
                  <a:srgbClr val="7030A0"/>
                </a:solidFill>
                <a:latin typeface="Times New Roman" panose="02020603050405020304" pitchFamily="18" charset="0"/>
                <a:cs typeface="Times New Roman" panose="02020603050405020304" pitchFamily="18" charset="0"/>
              </a:rPr>
              <a:t>. A distillation column is used to separate acetone and water. The feed to the distillation column  enters at a rate of 1, 000 kg/h at 35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as shown in </a:t>
            </a:r>
            <a:r>
              <a:rPr lang="en-US" sz="2400" b="1" dirty="0">
                <a:latin typeface="Times New Roman" panose="02020603050405020304" pitchFamily="18" charset="0"/>
                <a:cs typeface="Times New Roman" panose="02020603050405020304" pitchFamily="18" charset="0"/>
              </a:rPr>
              <a:t>Figure 11.2</a:t>
            </a:r>
            <a:r>
              <a:rPr lang="en-US" sz="2400" b="1" dirty="0">
                <a:solidFill>
                  <a:srgbClr val="7030A0"/>
                </a:solidFill>
                <a:latin typeface="Times New Roman" panose="02020603050405020304" pitchFamily="18" charset="0"/>
                <a:cs typeface="Times New Roman" pitchFamily="18" charset="0"/>
              </a:rPr>
              <a:t> </a:t>
            </a:r>
            <a:r>
              <a:rPr lang="en-US" sz="2400" b="1" dirty="0">
                <a:solidFill>
                  <a:srgbClr val="002060"/>
                </a:solidFill>
                <a:latin typeface="Times New Roman" panose="02020603050405020304" pitchFamily="18" charset="0"/>
                <a:cs typeface="Times New Roman" pitchFamily="18" charset="0"/>
              </a:rPr>
              <a:t>(Coulson &amp; Richardson’s, 1999, pg. 64)</a:t>
            </a:r>
            <a:r>
              <a:rPr lang="en-US" sz="2400" dirty="0">
                <a:solidFill>
                  <a:srgbClr val="002060"/>
                </a:solidFill>
                <a:latin typeface="Times New Roman" panose="02020603050405020304" pitchFamily="18" charset="0"/>
                <a:cs typeface="Times New Roman" panose="02020603050405020304" pitchFamily="18" charset="0"/>
              </a:rPr>
              <a:t>. </a:t>
            </a:r>
          </a:p>
        </p:txBody>
      </p:sp>
      <p:cxnSp>
        <p:nvCxnSpPr>
          <p:cNvPr id="4" name="Straight Connector 3">
            <a:extLst>
              <a:ext uri="{FF2B5EF4-FFF2-40B4-BE49-F238E27FC236}">
                <a16:creationId xmlns:a16="http://schemas.microsoft.com/office/drawing/2014/main" id="{57E20A84-3DA9-E40A-A629-7A76095FB50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39C4A2B-2936-ACF7-3E92-A34CAD325B5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F60E23C-C5BD-5EB8-7890-489D4231075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05" name="TextBox 104">
            <a:extLst>
              <a:ext uri="{FF2B5EF4-FFF2-40B4-BE49-F238E27FC236}">
                <a16:creationId xmlns:a16="http://schemas.microsoft.com/office/drawing/2014/main" id="{F6E2EF2D-0D66-DF8B-9F66-37D481F6E339}"/>
              </a:ext>
            </a:extLst>
          </p:cNvPr>
          <p:cNvSpPr txBox="1"/>
          <p:nvPr/>
        </p:nvSpPr>
        <p:spPr>
          <a:xfrm>
            <a:off x="346186" y="5455216"/>
            <a:ext cx="9975628"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11.2  </a:t>
            </a:r>
            <a:r>
              <a:rPr lang="en-US" sz="2400" dirty="0">
                <a:latin typeface="Times New Roman" panose="02020603050405020304" pitchFamily="18" charset="0"/>
                <a:cs typeface="Times New Roman" panose="02020603050405020304" pitchFamily="18" charset="0"/>
              </a:rPr>
              <a:t>Integrated material and energy balances for a distillation column</a:t>
            </a:r>
          </a:p>
        </p:txBody>
      </p:sp>
      <p:pic>
        <p:nvPicPr>
          <p:cNvPr id="8" name="Picture 7">
            <a:extLst>
              <a:ext uri="{FF2B5EF4-FFF2-40B4-BE49-F238E27FC236}">
                <a16:creationId xmlns:a16="http://schemas.microsoft.com/office/drawing/2014/main" id="{4954F4F3-C659-3E39-E3F8-249BA118E1EA}"/>
              </a:ext>
            </a:extLst>
          </p:cNvPr>
          <p:cNvPicPr>
            <a:picLocks noChangeAspect="1"/>
          </p:cNvPicPr>
          <p:nvPr/>
        </p:nvPicPr>
        <p:blipFill>
          <a:blip r:embed="rId2"/>
          <a:srcRect t="4863" r="3654" b="1426"/>
          <a:stretch>
            <a:fillRect/>
          </a:stretch>
        </p:blipFill>
        <p:spPr>
          <a:xfrm>
            <a:off x="4028661" y="2215216"/>
            <a:ext cx="5784177" cy="3240000"/>
          </a:xfrm>
          <a:prstGeom prst="rect">
            <a:avLst/>
          </a:prstGeom>
        </p:spPr>
      </p:pic>
    </p:spTree>
    <p:extLst>
      <p:ext uri="{BB962C8B-B14F-4D97-AF65-F5344CB8AC3E}">
        <p14:creationId xmlns:p14="http://schemas.microsoft.com/office/powerpoint/2010/main" val="148181718"/>
      </p:ext>
    </p:extLst>
  </p:cSld>
  <p:clrMapOvr>
    <a:masterClrMapping/>
  </p:clrMapOvr>
  <mc:AlternateContent xmlns:mc="http://schemas.openxmlformats.org/markup-compatibility/2006" xmlns:p14="http://schemas.microsoft.com/office/powerpoint/2010/main">
    <mc:Choice Requires="p14">
      <p:transition spd="slow" p14:dur="2000" advTm="215652"/>
    </mc:Choice>
    <mc:Fallback xmlns="">
      <p:transition spd="slow" advTm="21565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326B6-34F3-CB78-AB60-73D9986C00B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B4577D6-2847-5FA9-3FA0-BDD98573654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F3791D87-5452-1F7A-7FCE-1148018ED010}"/>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The feed contains a mixture of 10% of acetone and 90% of water. The top product  contains 99% of acetone and 1% of water, which leaves a condenser  at 25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The reflux ratio is 10. The bottom product has no acetone, and leaves a reboiler 100</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Steam is supplied via a reboiler at absolute pressure of 274 kPa (dry saturated). The distillation column is operated at 100 kPa. The rise in cooling water temperature is limited to 30°C. Based on the data, calculate the rate of heat energy enters to the distillation column and removed from it, and  the mass flow rates of  steam and cooling water required for the distillation column.  </a:t>
            </a:r>
            <a:endParaRPr lang="en-US" sz="2000" dirty="0">
              <a:solidFill>
                <a:srgbClr val="7030A0"/>
              </a:solidFill>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091BBF92-A591-945E-4D0D-DDA8A2B1586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BF58833-4E2A-790A-B271-028C2CB83BA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441BD31-BBAB-16AC-82A6-A46CF968E8D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25500238"/>
      </p:ext>
    </p:extLst>
  </p:cSld>
  <p:clrMapOvr>
    <a:masterClrMapping/>
  </p:clrMapOvr>
  <mc:AlternateContent xmlns:mc="http://schemas.openxmlformats.org/markup-compatibility/2006" xmlns:p14="http://schemas.microsoft.com/office/powerpoint/2010/main">
    <mc:Choice Requires="p14">
      <p:transition spd="slow" p14:dur="2000" advTm="80059"/>
    </mc:Choice>
    <mc:Fallback xmlns="">
      <p:transition spd="slow" advTm="8005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69A7F26-A6D3-88A5-283E-977508E7294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65B5DE0-0A52-7181-3937-51B236CEFF3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0B5A59E-4051-86C1-C451-569A9407FBB5}"/>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b="1" dirty="0">
                <a:latin typeface="Times New Roman" panose="02020603050405020304" pitchFamily="18" charset="0"/>
                <a:cs typeface="Times New Roman" panose="02020603050405020304" pitchFamily="18" charset="0"/>
              </a:rPr>
              <a:t>Additional data:</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Specific heat capacity of  acetone from 25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to 35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2.2 kJ/</a:t>
            </a:r>
            <a:r>
              <a:rPr lang="en-US" sz="2400" dirty="0" err="1">
                <a:solidFill>
                  <a:srgbClr val="7030A0"/>
                </a:solidFill>
                <a:latin typeface="Times New Roman" panose="02020603050405020304" pitchFamily="18" charset="0"/>
                <a:cs typeface="Times New Roman" panose="02020603050405020304" pitchFamily="18" charset="0"/>
              </a:rPr>
              <a:t>kg.</a:t>
            </a:r>
            <a:r>
              <a:rPr lang="en-US" sz="2400" baseline="30000" dirty="0" err="1">
                <a:solidFill>
                  <a:srgbClr val="7030A0"/>
                </a:solidFill>
                <a:latin typeface="Times New Roman" panose="02020603050405020304" pitchFamily="18" charset="0"/>
                <a:cs typeface="Times New Roman" panose="02020603050405020304" pitchFamily="18" charset="0"/>
              </a:rPr>
              <a:t>o</a:t>
            </a:r>
            <a:r>
              <a:rPr lang="en-US" sz="2400" dirty="0" err="1">
                <a:solidFill>
                  <a:srgbClr val="7030A0"/>
                </a:solidFill>
                <a:latin typeface="Times New Roman" panose="02020603050405020304" pitchFamily="18" charset="0"/>
                <a:cs typeface="Times New Roman" panose="02020603050405020304" pitchFamily="18" charset="0"/>
              </a:rPr>
              <a:t>C</a:t>
            </a:r>
            <a:r>
              <a:rPr lang="en-US" sz="2400" dirty="0">
                <a:solidFill>
                  <a:srgbClr val="7030A0"/>
                </a:solidFill>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Specific heat capacity of water  from 25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to 100</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4.2 kJ/</a:t>
            </a:r>
            <a:r>
              <a:rPr lang="en-US" sz="2400" dirty="0" err="1">
                <a:solidFill>
                  <a:srgbClr val="7030A0"/>
                </a:solidFill>
                <a:latin typeface="Times New Roman" panose="02020603050405020304" pitchFamily="18" charset="0"/>
                <a:cs typeface="Times New Roman" panose="02020603050405020304" pitchFamily="18" charset="0"/>
              </a:rPr>
              <a:t>kg.</a:t>
            </a:r>
            <a:r>
              <a:rPr lang="en-US" sz="2400" baseline="30000" dirty="0" err="1">
                <a:solidFill>
                  <a:srgbClr val="7030A0"/>
                </a:solidFill>
                <a:latin typeface="Times New Roman" panose="02020603050405020304" pitchFamily="18" charset="0"/>
                <a:cs typeface="Times New Roman" panose="02020603050405020304" pitchFamily="18" charset="0"/>
              </a:rPr>
              <a:t>o</a:t>
            </a:r>
            <a:r>
              <a:rPr lang="en-US" sz="2400" dirty="0" err="1">
                <a:solidFill>
                  <a:srgbClr val="7030A0"/>
                </a:solidFill>
                <a:latin typeface="Times New Roman" panose="02020603050405020304" pitchFamily="18" charset="0"/>
                <a:cs typeface="Times New Roman" panose="02020603050405020304" pitchFamily="18" charset="0"/>
              </a:rPr>
              <a:t>C</a:t>
            </a:r>
            <a:r>
              <a:rPr lang="en-US" sz="2400" dirty="0">
                <a:solidFill>
                  <a:srgbClr val="7030A0"/>
                </a:solidFill>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From vapor–liquid equilibrium data, the boiling point of 99% acetone with 1% water= 56.5</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a:t>
            </a:r>
          </a:p>
          <a:p>
            <a:pPr marL="0" indent="0">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The specific latent heat of  acetone at 56.5° is  620 kJ/kg. </a:t>
            </a:r>
          </a:p>
          <a:p>
            <a:pPr marL="0" indent="0">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The specific latent heat of water at 56.5°C  is  2, 500 kJ/kg.</a:t>
            </a:r>
          </a:p>
          <a:p>
            <a:pPr marL="0" indent="0">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The specific latent heat of steam at 274 kPa is 2,174 kJ/kg.</a:t>
            </a:r>
          </a:p>
          <a:p>
            <a:pPr marL="0" indent="0">
              <a:lnSpc>
                <a:spcPct val="150000"/>
              </a:lnSpc>
              <a:buNone/>
            </a:pPr>
            <a:endParaRPr lang="en-US" dirty="0"/>
          </a:p>
          <a:p>
            <a:pPr marL="0" indent="0">
              <a:buNone/>
            </a:pPr>
            <a:endParaRPr lang="en-US" dirty="0"/>
          </a:p>
        </p:txBody>
      </p:sp>
      <p:cxnSp>
        <p:nvCxnSpPr>
          <p:cNvPr id="4" name="Straight Connector 3">
            <a:extLst>
              <a:ext uri="{FF2B5EF4-FFF2-40B4-BE49-F238E27FC236}">
                <a16:creationId xmlns:a16="http://schemas.microsoft.com/office/drawing/2014/main" id="{C406C294-153E-206C-3F6D-F504B7C230B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CA0C26E-1EBC-5331-2075-0D4B5BA996C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521529C-4E5A-955D-2FDC-03B749C52E0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6151973"/>
      </p:ext>
    </p:extLst>
  </p:cSld>
  <p:clrMapOvr>
    <a:masterClrMapping/>
  </p:clrMapOvr>
  <mc:AlternateContent xmlns:mc="http://schemas.openxmlformats.org/markup-compatibility/2006" xmlns:p14="http://schemas.microsoft.com/office/powerpoint/2010/main">
    <mc:Choice Requires="p14">
      <p:transition spd="slow" p14:dur="2000" advTm="89609"/>
    </mc:Choice>
    <mc:Fallback xmlns="">
      <p:transition spd="slow" advTm="89609"/>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F0A0DC2-D940-29E4-421A-60FB5F5BEEC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2D99DFF-6AD1-22DD-11B7-B9D12BF7B61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4355CFB-630C-3B83-0F59-DC360C662467}"/>
                  </a:ext>
                </a:extLst>
              </p:cNvPr>
              <p:cNvSpPr>
                <a:spLocks noGrp="1"/>
              </p:cNvSpPr>
              <p:nvPr>
                <p:ph idx="1"/>
              </p:nvPr>
            </p:nvSpPr>
            <p:spPr>
              <a:xfrm>
                <a:off x="278296" y="858491"/>
                <a:ext cx="11748051" cy="5065228"/>
              </a:xfrm>
            </p:spPr>
            <p:txBody>
              <a:bodyPr>
                <a:normAutofit/>
              </a:bodyPr>
              <a:lstStyle/>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#Q</a:t>
                </a:r>
                <a:r>
                  <a:rPr lang="en-US" sz="2400" b="1" baseline="-25000" dirty="0">
                    <a:solidFill>
                      <a:srgbClr val="7030A0"/>
                    </a:solidFill>
                    <a:latin typeface="Times New Roman" panose="02020603050405020304" pitchFamily="18" charset="0"/>
                    <a:cs typeface="Times New Roman" panose="02020603050405020304" pitchFamily="18" charset="0"/>
                  </a:rPr>
                  <a:t>1</a:t>
                </a:r>
                <a:r>
                  <a:rPr lang="en-US" sz="2400" b="1" dirty="0">
                    <a:solidFill>
                      <a:srgbClr val="7030A0"/>
                    </a:solidFill>
                    <a:latin typeface="Times New Roman" panose="02020603050405020304" pitchFamily="18" charset="0"/>
                    <a:cs typeface="Times New Roman" panose="02020603050405020304" pitchFamily="18" charset="0"/>
                  </a:rPr>
                  <a:t>, Answer:</a:t>
                </a:r>
              </a:p>
              <a:p>
                <a:pPr marL="0" indent="0">
                  <a:lnSpc>
                    <a:spcPct val="150000"/>
                  </a:lnSpc>
                  <a:buNone/>
                </a:pPr>
                <a:r>
                  <a:rPr lang="en-US" sz="2400" b="1" dirty="0">
                    <a:latin typeface="Times New Roman" panose="02020603050405020304" pitchFamily="18" charset="0"/>
                    <a:cs typeface="Times New Roman" panose="02020603050405020304" pitchFamily="18" charset="0"/>
                  </a:rPr>
                  <a:t>Given</a:t>
                </a:r>
                <a:r>
                  <a:rPr lang="en-US" sz="2400" dirty="0">
                    <a:latin typeface="Times New Roman" panose="02020603050405020304" pitchFamily="18" charset="0"/>
                    <a:cs typeface="Times New Roman" panose="02020603050405020304" pitchFamily="18" charset="0"/>
                  </a:rPr>
                  <a:t>: Separation of  a mixture acetone and water using distillation column.</a:t>
                </a:r>
              </a:p>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Input streams:</a:t>
                </a:r>
              </a:p>
              <a:p>
                <a:pPr marL="0" indent="0">
                  <a:lnSpc>
                    <a:spcPct val="150000"/>
                  </a:lnSpc>
                  <a:buNone/>
                </a:pPr>
                <a:r>
                  <a:rPr lang="en-US" sz="2400" dirty="0">
                    <a:latin typeface="Times New Roman" panose="02020603050405020304" pitchFamily="18" charset="0"/>
                    <a:cs typeface="Times New Roman" panose="02020603050405020304" pitchFamily="18" charset="0"/>
                  </a:rPr>
                  <a:t>F = 1, 000 kg/h, X</a:t>
                </a:r>
                <a:r>
                  <a:rPr lang="en-US" sz="2400" baseline="-25000" dirty="0">
                    <a:latin typeface="Times New Roman" panose="02020603050405020304" pitchFamily="18" charset="0"/>
                    <a:cs typeface="Times New Roman" panose="02020603050405020304" pitchFamily="18" charset="0"/>
                  </a:rPr>
                  <a:t>FA</a:t>
                </a:r>
                <a:r>
                  <a:rPr lang="en-US" sz="2400" dirty="0">
                    <a:latin typeface="Times New Roman" panose="02020603050405020304" pitchFamily="18" charset="0"/>
                    <a:cs typeface="Times New Roman" panose="02020603050405020304" pitchFamily="18" charset="0"/>
                  </a:rPr>
                  <a:t> = 0.90, X</a:t>
                </a:r>
                <a:r>
                  <a:rPr lang="en-US" sz="2400" baseline="-25000" dirty="0">
                    <a:latin typeface="Times New Roman" panose="02020603050405020304" pitchFamily="18" charset="0"/>
                    <a:cs typeface="Times New Roman" panose="02020603050405020304" pitchFamily="18" charset="0"/>
                  </a:rPr>
                  <a:t>FW</a:t>
                </a:r>
                <a:r>
                  <a:rPr lang="en-US" sz="2400" dirty="0">
                    <a:latin typeface="Times New Roman" panose="02020603050405020304" pitchFamily="18" charset="0"/>
                    <a:cs typeface="Times New Roman" panose="02020603050405020304" pitchFamily="18" charset="0"/>
                  </a:rPr>
                  <a:t> = 0.10, H</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35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and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𝐵</m:t>
                        </m:r>
                      </m:sub>
                    </m:sSub>
                  </m:oMath>
                </a14:m>
                <a:r>
                  <a:rPr lang="en-US" sz="2400" dirty="0">
                    <a:latin typeface="Times New Roman" panose="02020603050405020304" pitchFamily="18" charset="0"/>
                    <a:cs typeface="Times New Roman" panose="02020603050405020304" pitchFamily="18" charset="0"/>
                  </a:rPr>
                  <a:t> </a:t>
                </a:r>
              </a:p>
              <a:p>
                <a:pPr marL="0" indent="0">
                  <a:lnSpc>
                    <a:spcPct val="150000"/>
                  </a:lnSpc>
                  <a:buNone/>
                </a:pPr>
                <a:r>
                  <a:rPr lang="en-US" sz="2400" dirty="0">
                    <a:latin typeface="Times New Roman" panose="02020603050405020304" pitchFamily="18" charset="0"/>
                    <a:cs typeface="Times New Roman" panose="02020603050405020304" pitchFamily="18" charset="0"/>
                  </a:rPr>
                  <a:t>Where: F is mass flow rate of feed, X</a:t>
                </a:r>
                <a:r>
                  <a:rPr lang="en-US" sz="2400" baseline="-25000" dirty="0">
                    <a:latin typeface="Times New Roman" panose="02020603050405020304" pitchFamily="18" charset="0"/>
                    <a:cs typeface="Times New Roman" panose="02020603050405020304" pitchFamily="18" charset="0"/>
                  </a:rPr>
                  <a:t>FA</a:t>
                </a:r>
                <a:r>
                  <a:rPr lang="en-US" sz="2400" dirty="0">
                    <a:latin typeface="Times New Roman" panose="02020603050405020304" pitchFamily="18" charset="0"/>
                    <a:cs typeface="Times New Roman" panose="02020603050405020304" pitchFamily="18" charset="0"/>
                  </a:rPr>
                  <a:t> is mass fraction of acetone in the feed, X</a:t>
                </a:r>
                <a:r>
                  <a:rPr lang="en-US" sz="2400" baseline="-25000" dirty="0">
                    <a:latin typeface="Times New Roman" panose="02020603050405020304" pitchFamily="18" charset="0"/>
                    <a:cs typeface="Times New Roman" panose="02020603050405020304" pitchFamily="18" charset="0"/>
                  </a:rPr>
                  <a:t>FW</a:t>
                </a:r>
                <a:r>
                  <a:rPr lang="en-US" sz="2400" dirty="0">
                    <a:latin typeface="Times New Roman" panose="02020603050405020304" pitchFamily="18" charset="0"/>
                    <a:cs typeface="Times New Roman" panose="02020603050405020304" pitchFamily="18" charset="0"/>
                  </a:rPr>
                  <a:t> is mass fraction of water in the feed, H</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is specific enthalpy of feed, T</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is temperature of feed,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𝐵</m:t>
                        </m:r>
                      </m:sub>
                    </m:sSub>
                    <m:r>
                      <a:rPr lang="en-US" sz="2400" i="1">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is rate of heat supply by steam via reboiler.</a:t>
                </a:r>
              </a:p>
            </p:txBody>
          </p:sp>
        </mc:Choice>
        <mc:Fallback xmlns="">
          <p:sp>
            <p:nvSpPr>
              <p:cNvPr id="3" name="Content Placeholder 2">
                <a:extLst>
                  <a:ext uri="{FF2B5EF4-FFF2-40B4-BE49-F238E27FC236}">
                    <a16:creationId xmlns:a16="http://schemas.microsoft.com/office/drawing/2014/main" id="{74355CFB-630C-3B83-0F59-DC360C662467}"/>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8531AFF-C003-F6FE-6869-5A0CCD7CDFE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301704F-BA6A-C173-B2E5-A359FB63638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C15651C-80FF-9A03-145A-6276A9C8719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989134992"/>
      </p:ext>
    </p:extLst>
  </p:cSld>
  <p:clrMapOvr>
    <a:masterClrMapping/>
  </p:clrMapOvr>
  <mc:AlternateContent xmlns:mc="http://schemas.openxmlformats.org/markup-compatibility/2006" xmlns:p14="http://schemas.microsoft.com/office/powerpoint/2010/main">
    <mc:Choice Requires="p14">
      <p:transition spd="slow" p14:dur="2000" advTm="84076"/>
    </mc:Choice>
    <mc:Fallback xmlns="">
      <p:transition spd="slow" advTm="840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CF5F449-3DB0-3027-9A1E-BDE80CFE743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5EE268D-2E12-04F7-CFAC-470B57D3128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E8CE7E3-80C4-5F66-201B-5AFB49C1793D}"/>
                  </a:ext>
                </a:extLst>
              </p:cNvPr>
              <p:cNvSpPr>
                <a:spLocks noGrp="1"/>
              </p:cNvSpPr>
              <p:nvPr>
                <p:ph idx="1"/>
              </p:nvPr>
            </p:nvSpPr>
            <p:spPr>
              <a:xfrm>
                <a:off x="278296" y="858491"/>
                <a:ext cx="11748051" cy="5065228"/>
              </a:xfrm>
            </p:spPr>
            <p:txBody>
              <a:bodyPr>
                <a:normAutofit lnSpcReduction="10000"/>
              </a:bodyPr>
              <a:lstStyle/>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Output streams:</a:t>
                </a:r>
              </a:p>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Top product: </a:t>
                </a:r>
              </a:p>
              <a:p>
                <a:pPr marL="0" indent="0">
                  <a:lnSpc>
                    <a:spcPct val="150000"/>
                  </a:lnSpc>
                  <a:buNone/>
                </a:pPr>
                <a:r>
                  <a:rPr lang="en-US" sz="2400" dirty="0">
                    <a:latin typeface="Times New Roman" panose="02020603050405020304" pitchFamily="18" charset="0"/>
                    <a:cs typeface="Times New Roman" panose="02020603050405020304" pitchFamily="18" charset="0"/>
                  </a:rPr>
                  <a:t>D, X</a:t>
                </a:r>
                <a:r>
                  <a:rPr lang="en-US" sz="2400" baseline="-25000" dirty="0">
                    <a:latin typeface="Times New Roman" panose="02020603050405020304" pitchFamily="18" charset="0"/>
                    <a:cs typeface="Times New Roman" panose="02020603050405020304" pitchFamily="18" charset="0"/>
                  </a:rPr>
                  <a:t>DA</a:t>
                </a:r>
                <a:r>
                  <a:rPr lang="en-US" sz="2400" dirty="0">
                    <a:latin typeface="Times New Roman" panose="02020603050405020304" pitchFamily="18" charset="0"/>
                    <a:cs typeface="Times New Roman" panose="02020603050405020304" pitchFamily="18" charset="0"/>
                  </a:rPr>
                  <a:t> = 0.99, X</a:t>
                </a:r>
                <a:r>
                  <a:rPr lang="en-US" sz="2400" baseline="-25000" dirty="0">
                    <a:latin typeface="Times New Roman" panose="02020603050405020304" pitchFamily="18" charset="0"/>
                    <a:cs typeface="Times New Roman" panose="02020603050405020304" pitchFamily="18" charset="0"/>
                  </a:rPr>
                  <a:t>DW</a:t>
                </a:r>
                <a:r>
                  <a:rPr lang="en-US" sz="2400" dirty="0">
                    <a:latin typeface="Times New Roman" panose="02020603050405020304" pitchFamily="18" charset="0"/>
                    <a:cs typeface="Times New Roman" panose="02020603050405020304" pitchFamily="18" charset="0"/>
                  </a:rPr>
                  <a:t> = 0.01, H</a:t>
                </a:r>
                <a:r>
                  <a:rPr lang="en-US" sz="2400" baseline="-250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T</a:t>
                </a:r>
                <a:r>
                  <a:rPr lang="en-US" sz="2400" baseline="-250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𝐶</m:t>
                        </m:r>
                      </m:sub>
                    </m:sSub>
                  </m:oMath>
                </a14:m>
                <a:r>
                  <a:rPr lang="en-US" sz="2400" dirty="0">
                    <a:latin typeface="Times New Roman" panose="02020603050405020304" pitchFamily="18" charset="0"/>
                    <a:cs typeface="Times New Roman" panose="02020603050405020304" pitchFamily="18" charset="0"/>
                  </a:rPr>
                  <a:t> </a:t>
                </a:r>
              </a:p>
              <a:p>
                <a:pPr marL="0" indent="0">
                  <a:lnSpc>
                    <a:spcPct val="150000"/>
                  </a:lnSpc>
                  <a:buNone/>
                </a:pPr>
                <a:r>
                  <a:rPr lang="en-US" sz="2400" dirty="0">
                    <a:latin typeface="Times New Roman" panose="02020603050405020304" pitchFamily="18" charset="0"/>
                    <a:cs typeface="Times New Roman" panose="02020603050405020304" pitchFamily="18" charset="0"/>
                  </a:rPr>
                  <a:t>Where: D is mass flow rate of top product, X</a:t>
                </a:r>
                <a:r>
                  <a:rPr lang="en-US" sz="2400" baseline="-25000" dirty="0">
                    <a:latin typeface="Times New Roman" panose="02020603050405020304" pitchFamily="18" charset="0"/>
                    <a:cs typeface="Times New Roman" panose="02020603050405020304" pitchFamily="18" charset="0"/>
                  </a:rPr>
                  <a:t>DA</a:t>
                </a:r>
                <a:r>
                  <a:rPr lang="en-US" sz="2400" dirty="0">
                    <a:latin typeface="Times New Roman" panose="02020603050405020304" pitchFamily="18" charset="0"/>
                    <a:cs typeface="Times New Roman" panose="02020603050405020304" pitchFamily="18" charset="0"/>
                  </a:rPr>
                  <a:t> is mass fraction of acetone in the top product, X</a:t>
                </a:r>
                <a:r>
                  <a:rPr lang="en-US" sz="2400" baseline="-25000" dirty="0">
                    <a:latin typeface="Times New Roman" panose="02020603050405020304" pitchFamily="18" charset="0"/>
                    <a:cs typeface="Times New Roman" panose="02020603050405020304" pitchFamily="18" charset="0"/>
                  </a:rPr>
                  <a:t>DW</a:t>
                </a:r>
                <a:r>
                  <a:rPr lang="en-US" sz="2400" dirty="0">
                    <a:latin typeface="Times New Roman" panose="02020603050405020304" pitchFamily="18" charset="0"/>
                    <a:cs typeface="Times New Roman" panose="02020603050405020304" pitchFamily="18" charset="0"/>
                  </a:rPr>
                  <a:t> is mass fraction of water in the top product, H</a:t>
                </a:r>
                <a:r>
                  <a:rPr lang="en-US" sz="2400" baseline="-250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is specific enthalpy of top product, T</a:t>
                </a:r>
                <a:r>
                  <a:rPr lang="en-US" sz="2400" baseline="-25000" dirty="0">
                    <a:latin typeface="Times New Roman" panose="02020603050405020304" pitchFamily="18" charset="0"/>
                    <a:cs typeface="Times New Roman" panose="02020603050405020304" pitchFamily="18" charset="0"/>
                  </a:rPr>
                  <a:t>D</a:t>
                </a:r>
                <a:r>
                  <a:rPr lang="en-US" sz="2400" dirty="0">
                    <a:latin typeface="Times New Roman" panose="02020603050405020304" pitchFamily="18" charset="0"/>
                    <a:cs typeface="Times New Roman" panose="02020603050405020304" pitchFamily="18" charset="0"/>
                  </a:rPr>
                  <a:t> is temperature of top product,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𝐶</m:t>
                        </m:r>
                      </m:sub>
                    </m:sSub>
                    <m:r>
                      <a:rPr lang="en-US" sz="2400" i="1">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is rate of heat removed  by cooling water via condenser.</a:t>
                </a:r>
              </a:p>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Bottom product: </a:t>
                </a:r>
              </a:p>
              <a:p>
                <a:pPr marL="0" indent="0">
                  <a:lnSpc>
                    <a:spcPct val="150000"/>
                  </a:lnSpc>
                  <a:buNone/>
                </a:pPr>
                <a:r>
                  <a:rPr lang="en-US" sz="2400" dirty="0">
                    <a:latin typeface="Times New Roman" panose="02020603050405020304" pitchFamily="18" charset="0"/>
                    <a:cs typeface="Times New Roman" panose="02020603050405020304" pitchFamily="18" charset="0"/>
                  </a:rPr>
                  <a:t>B, X</a:t>
                </a:r>
                <a:r>
                  <a:rPr lang="en-US" sz="2400" baseline="-25000" dirty="0">
                    <a:latin typeface="Times New Roman" panose="02020603050405020304" pitchFamily="18" charset="0"/>
                    <a:cs typeface="Times New Roman" panose="02020603050405020304" pitchFamily="18" charset="0"/>
                  </a:rPr>
                  <a:t>BA</a:t>
                </a:r>
                <a:r>
                  <a:rPr lang="en-US" sz="2400" dirty="0">
                    <a:latin typeface="Times New Roman" panose="02020603050405020304" pitchFamily="18" charset="0"/>
                    <a:cs typeface="Times New Roman" panose="02020603050405020304" pitchFamily="18" charset="0"/>
                  </a:rPr>
                  <a:t> = 0, X</a:t>
                </a:r>
                <a:r>
                  <a:rPr lang="en-US" sz="2400" baseline="-25000" dirty="0">
                    <a:latin typeface="Times New Roman" panose="02020603050405020304" pitchFamily="18" charset="0"/>
                    <a:cs typeface="Times New Roman" panose="02020603050405020304" pitchFamily="18" charset="0"/>
                  </a:rPr>
                  <a:t>BW</a:t>
                </a:r>
                <a:r>
                  <a:rPr lang="en-US" sz="2400" dirty="0">
                    <a:latin typeface="Times New Roman" panose="02020603050405020304" pitchFamily="18" charset="0"/>
                    <a:cs typeface="Times New Roman" panose="02020603050405020304" pitchFamily="18" charset="0"/>
                  </a:rPr>
                  <a:t> = 1.00, H</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100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E8CE7E3-80C4-5F66-201B-5AFB49C1793D}"/>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104"/>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473FF14-4357-2939-FCD7-432112C3A496}"/>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A737728-20E4-58C4-7291-11DD8525713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8D5D035-FE13-BBE7-04E6-860E8277514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946507"/>
      </p:ext>
    </p:extLst>
  </p:cSld>
  <p:clrMapOvr>
    <a:masterClrMapping/>
  </p:clrMapOvr>
  <mc:AlternateContent xmlns:mc="http://schemas.openxmlformats.org/markup-compatibility/2006" xmlns:p14="http://schemas.microsoft.com/office/powerpoint/2010/main">
    <mc:Choice Requires="p14">
      <p:transition spd="slow" p14:dur="2000" advTm="101226"/>
    </mc:Choice>
    <mc:Fallback xmlns="">
      <p:transition spd="slow" advTm="101226"/>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D3F339-240D-0CCF-7D5D-5839608568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5C8A51-8C63-B1F1-3E77-9EB8436DD1F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A46EA470-A88A-0E6E-043C-82D774320D62}"/>
              </a:ext>
            </a:extLst>
          </p:cNvPr>
          <p:cNvSpPr>
            <a:spLocks noGrp="1"/>
          </p:cNvSpPr>
          <p:nvPr>
            <p:ph idx="1"/>
          </p:nvPr>
        </p:nvSpPr>
        <p:spPr>
          <a:xfrm>
            <a:off x="278296" y="858491"/>
            <a:ext cx="11748051" cy="5065228"/>
          </a:xfrm>
        </p:spPr>
        <p:txBody>
          <a:bodyPr>
            <a:normAutofit lnSpcReduction="10000"/>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Where: B is mass flow rate of bottom product, X</a:t>
            </a:r>
            <a:r>
              <a:rPr lang="en-US" sz="2400" baseline="-25000" dirty="0">
                <a:latin typeface="Times New Roman" panose="02020603050405020304" pitchFamily="18" charset="0"/>
                <a:cs typeface="Times New Roman" panose="02020603050405020304" pitchFamily="18" charset="0"/>
              </a:rPr>
              <a:t>BA</a:t>
            </a:r>
            <a:r>
              <a:rPr lang="en-US" sz="2400" dirty="0">
                <a:latin typeface="Times New Roman" panose="02020603050405020304" pitchFamily="18" charset="0"/>
                <a:cs typeface="Times New Roman" panose="02020603050405020304" pitchFamily="18" charset="0"/>
              </a:rPr>
              <a:t> is mass fraction of acetone in the bottom product, X</a:t>
            </a:r>
            <a:r>
              <a:rPr lang="en-US" sz="2400" baseline="-25000" dirty="0">
                <a:latin typeface="Times New Roman" panose="02020603050405020304" pitchFamily="18" charset="0"/>
                <a:cs typeface="Times New Roman" panose="02020603050405020304" pitchFamily="18" charset="0"/>
              </a:rPr>
              <a:t>BW</a:t>
            </a:r>
            <a:r>
              <a:rPr lang="en-US" sz="2400" dirty="0">
                <a:latin typeface="Times New Roman" panose="02020603050405020304" pitchFamily="18" charset="0"/>
                <a:cs typeface="Times New Roman" panose="02020603050405020304" pitchFamily="18" charset="0"/>
              </a:rPr>
              <a:t> is mass fraction of water in the bottom product, H</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is specific enthalpy of bottom product, and T</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is temperature of bottom product. </a:t>
            </a:r>
          </a:p>
          <a:p>
            <a:pPr marL="0" indent="0">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It is given that L/D = 10</a:t>
            </a:r>
          </a:p>
          <a:p>
            <a:pPr marL="0" indent="0">
              <a:lnSpc>
                <a:spcPct val="150000"/>
              </a:lnSpc>
              <a:buNone/>
            </a:pPr>
            <a:r>
              <a:rPr lang="en-US" sz="2400" dirty="0">
                <a:latin typeface="Times New Roman" panose="02020603050405020304" pitchFamily="18" charset="0"/>
                <a:cs typeface="Times New Roman" panose="02020603050405020304" pitchFamily="18" charset="0"/>
              </a:rPr>
              <a:t>Where: L and D are mass flow rates of  reflux and top product,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Specific heat capacity of acetone (C</a:t>
            </a:r>
            <a:r>
              <a:rPr lang="en-US" sz="2400" baseline="-25000" dirty="0">
                <a:latin typeface="Times New Roman" panose="02020603050405020304" pitchFamily="18" charset="0"/>
                <a:cs typeface="Times New Roman" panose="02020603050405020304" pitchFamily="18" charset="0"/>
              </a:rPr>
              <a:t>PA</a:t>
            </a:r>
            <a:r>
              <a:rPr lang="en-US" sz="2400" dirty="0">
                <a:latin typeface="Times New Roman" panose="02020603050405020304" pitchFamily="18" charset="0"/>
                <a:cs typeface="Times New Roman" panose="02020603050405020304" pitchFamily="18" charset="0"/>
              </a:rPr>
              <a:t>) from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to 35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2.2 kJ/</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Specific heat capacity of water (</a:t>
            </a:r>
            <a:r>
              <a:rPr lang="en-US" sz="2400" dirty="0" err="1">
                <a:latin typeface="Times New Roman" panose="02020603050405020304" pitchFamily="18" charset="0"/>
                <a:cs typeface="Times New Roman" panose="02020603050405020304" pitchFamily="18" charset="0"/>
              </a:rPr>
              <a:t>C</a:t>
            </a:r>
            <a:r>
              <a:rPr lang="en-US" sz="2400" baseline="-25000" dirty="0" err="1">
                <a:latin typeface="Times New Roman" panose="02020603050405020304" pitchFamily="18" charset="0"/>
                <a:cs typeface="Times New Roman" panose="02020603050405020304" pitchFamily="18" charset="0"/>
              </a:rPr>
              <a:t>Pw</a:t>
            </a:r>
            <a:r>
              <a:rPr lang="en-US" sz="2400" dirty="0">
                <a:latin typeface="Times New Roman" panose="02020603050405020304" pitchFamily="18" charset="0"/>
                <a:cs typeface="Times New Roman" panose="02020603050405020304" pitchFamily="18" charset="0"/>
              </a:rPr>
              <a:t>) from 25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to 100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4.2 kJ/</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boiling point of 99% acetone with 1% water (T</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 56.5</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5BCE3153-65D3-72F9-40ED-84761067BB4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0C5DD94-2F5B-1FC4-7C83-04768F4C522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A5198FE-BFF5-B4BA-B1AE-53A408DF5F9A}"/>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061487557"/>
      </p:ext>
    </p:extLst>
  </p:cSld>
  <p:clrMapOvr>
    <a:masterClrMapping/>
  </p:clrMapOvr>
  <mc:AlternateContent xmlns:mc="http://schemas.openxmlformats.org/markup-compatibility/2006" xmlns:p14="http://schemas.microsoft.com/office/powerpoint/2010/main">
    <mc:Choice Requires="p14">
      <p:transition spd="slow" p14:dur="2000" advTm="76961"/>
    </mc:Choice>
    <mc:Fallback xmlns="">
      <p:transition spd="slow" advTm="7696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916E325-866A-B368-CFE6-F682528B8E3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40B038F-0815-92D6-9CA3-4DDFA409FC2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F8114E2D-DD02-2D16-9366-0678A3DCA512}"/>
                  </a:ext>
                </a:extLst>
              </p:cNvPr>
              <p:cNvSpPr>
                <a:spLocks noGrp="1"/>
              </p:cNvSpPr>
              <p:nvPr>
                <p:ph idx="1"/>
              </p:nvPr>
            </p:nvSpPr>
            <p:spPr>
              <a:xfrm>
                <a:off x="278296" y="858491"/>
                <a:ext cx="11748051" cy="5065228"/>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specific latent heat of  acetone (H</a:t>
                </a:r>
                <a:r>
                  <a:rPr lang="en-US" sz="2400" baseline="-25000" dirty="0">
                    <a:latin typeface="Times New Roman" panose="02020603050405020304" pitchFamily="18" charset="0"/>
                    <a:cs typeface="Times New Roman" panose="02020603050405020304" pitchFamily="18" charset="0"/>
                  </a:rPr>
                  <a:t>LA</a:t>
                </a:r>
                <a:r>
                  <a:rPr lang="en-US" sz="2400" dirty="0">
                    <a:latin typeface="Times New Roman" panose="02020603050405020304" pitchFamily="18" charset="0"/>
                    <a:cs typeface="Times New Roman" panose="02020603050405020304" pitchFamily="18" charset="0"/>
                  </a:rPr>
                  <a:t>) at 56.5° is 620 kJ/kg. </a:t>
                </a:r>
              </a:p>
              <a:p>
                <a:pPr marL="0" indent="0">
                  <a:lnSpc>
                    <a:spcPct val="150000"/>
                  </a:lnSpc>
                  <a:buNone/>
                </a:pPr>
                <a:r>
                  <a:rPr lang="en-US" sz="2400" dirty="0">
                    <a:latin typeface="Times New Roman" panose="02020603050405020304" pitchFamily="18" charset="0"/>
                    <a:cs typeface="Times New Roman" panose="02020603050405020304" pitchFamily="18" charset="0"/>
                  </a:rPr>
                  <a:t>The specific latent heat of water (H</a:t>
                </a:r>
                <a:r>
                  <a:rPr lang="en-US" sz="2400" baseline="-25000" dirty="0">
                    <a:latin typeface="Times New Roman" panose="02020603050405020304" pitchFamily="18" charset="0"/>
                    <a:cs typeface="Times New Roman" panose="02020603050405020304" pitchFamily="18" charset="0"/>
                  </a:rPr>
                  <a:t>LW</a:t>
                </a:r>
                <a:r>
                  <a:rPr lang="en-US" sz="2400" dirty="0">
                    <a:latin typeface="Times New Roman" panose="02020603050405020304" pitchFamily="18" charset="0"/>
                    <a:cs typeface="Times New Roman" panose="02020603050405020304" pitchFamily="18" charset="0"/>
                  </a:rPr>
                  <a:t>) at 56.5°C is 2, 500 kJ/kg.</a:t>
                </a:r>
              </a:p>
              <a:p>
                <a:pPr marL="0" indent="0">
                  <a:lnSpc>
                    <a:spcPct val="150000"/>
                  </a:lnSpc>
                  <a:buNone/>
                </a:pPr>
                <a:r>
                  <a:rPr lang="en-US" sz="2400" dirty="0">
                    <a:latin typeface="Times New Roman" panose="02020603050405020304" pitchFamily="18" charset="0"/>
                    <a:cs typeface="Times New Roman" panose="02020603050405020304" pitchFamily="18" charset="0"/>
                  </a:rPr>
                  <a:t>Steam is supplied at 274 kPa, and specific latent heat of steam (H</a:t>
                </a:r>
                <a:r>
                  <a:rPr lang="en-US" sz="2400" baseline="-25000" dirty="0">
                    <a:latin typeface="Times New Roman" panose="02020603050405020304" pitchFamily="18" charset="0"/>
                    <a:cs typeface="Times New Roman" panose="02020603050405020304" pitchFamily="18" charset="0"/>
                  </a:rPr>
                  <a:t>LS</a:t>
                </a:r>
                <a:r>
                  <a:rPr lang="en-US" sz="2400" dirty="0">
                    <a:latin typeface="Times New Roman" panose="02020603050405020304" pitchFamily="18" charset="0"/>
                    <a:cs typeface="Times New Roman" panose="02020603050405020304" pitchFamily="18" charset="0"/>
                  </a:rPr>
                  <a:t>) at 274 kPa is 2,174 kJ/kg.</a:t>
                </a:r>
              </a:p>
              <a:p>
                <a:pPr marL="0" indent="0">
                  <a:lnSpc>
                    <a:spcPct val="150000"/>
                  </a:lnSpc>
                  <a:buNone/>
                </a:pPr>
                <a:r>
                  <a:rPr lang="en-US" sz="2400" dirty="0">
                    <a:latin typeface="Times New Roman" panose="02020603050405020304" pitchFamily="18" charset="0"/>
                    <a:cs typeface="Times New Roman" panose="02020603050405020304" pitchFamily="18" charset="0"/>
                  </a:rPr>
                  <a:t>The distillation column is operated at 100 kPa.</a:t>
                </a:r>
              </a:p>
              <a:p>
                <a:pPr marL="0" indent="0">
                  <a:lnSpc>
                    <a:spcPct val="150000"/>
                  </a:lnSpc>
                  <a:buNone/>
                </a:pPr>
                <a:r>
                  <a:rPr lang="en-US" sz="2400" dirty="0">
                    <a:latin typeface="Times New Roman" panose="02020603050405020304" pitchFamily="18" charset="0"/>
                    <a:cs typeface="Times New Roman" panose="02020603050405020304" pitchFamily="18" charset="0"/>
                  </a:rPr>
                  <a:t>Temperature rise (</a:t>
                </a:r>
                <a:r>
                  <a:rPr lang="en-US" sz="2400" dirty="0">
                    <a:latin typeface="Times New Roman" panose="02020603050405020304" pitchFamily="18" charset="0"/>
                    <a:cs typeface="Times New Roman" panose="02020603050405020304" pitchFamily="18" charset="0"/>
                    <a:sym typeface="Symbol" panose="05050102010706020507" pitchFamily="18" charset="2"/>
                  </a:rPr>
                  <a:t>T</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c</a:t>
                </a:r>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rPr>
                  <a:t>is 30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a:t>
                </a:r>
              </a:p>
              <a:p>
                <a:pPr marL="0" indent="0">
                  <a:lnSpc>
                    <a:spcPct val="15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Energy flows</a:t>
                </a:r>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mass flow rate of steam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𝑠</m:t>
                        </m:r>
                      </m:sub>
                    </m:sSub>
                  </m:oMath>
                </a14:m>
                <a:r>
                  <a:rPr lang="en-US" sz="2400" dirty="0">
                    <a:latin typeface="Times New Roman" panose="02020603050405020304" pitchFamily="18" charset="0"/>
                    <a:cs typeface="Times New Roman" panose="02020603050405020304" pitchFamily="18" charset="0"/>
                  </a:rPr>
                  <a:t>) and mass flow rate of cooling water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𝑐</m:t>
                        </m:r>
                      </m:sub>
                    </m:sSub>
                  </m:oMath>
                </a14:m>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F8114E2D-DD02-2D16-9366-0678A3DCA512}"/>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467"/>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31E69C3A-DB56-745F-3C22-ACD356A82A7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0DD1531-C93D-DFA8-BC38-425AA60D30D7}"/>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5C2A630-AB82-C71E-8FCF-B3598CF6D14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919326156"/>
      </p:ext>
    </p:extLst>
  </p:cSld>
  <p:clrMapOvr>
    <a:masterClrMapping/>
  </p:clrMapOvr>
  <mc:AlternateContent xmlns:mc="http://schemas.openxmlformats.org/markup-compatibility/2006" xmlns:p14="http://schemas.microsoft.com/office/powerpoint/2010/main">
    <mc:Choice Requires="p14">
      <p:transition spd="slow" p14:dur="2000" advTm="75035"/>
    </mc:Choice>
    <mc:Fallback xmlns="">
      <p:transition spd="slow" advTm="750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64B002D-A2A4-6A8A-E0DD-72B8A12EEC8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581856F-BF4F-6047-457F-61955FDD7E1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8E64A92-AB6C-91AE-BBC1-190C46420049}"/>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Assumptions:</a:t>
            </a:r>
          </a:p>
          <a:p>
            <a:pPr algn="just">
              <a:lnSpc>
                <a:spcPct val="150000"/>
              </a:lnSpc>
            </a:pPr>
            <a:r>
              <a:rPr lang="en-US" sz="2400" dirty="0">
                <a:latin typeface="Times New Roman" panose="02020603050405020304" pitchFamily="18" charset="0"/>
                <a:cs typeface="Times New Roman" panose="02020603050405020304" pitchFamily="18" charset="0"/>
              </a:rPr>
              <a:t>The process is operated at steady state condition.</a:t>
            </a:r>
          </a:p>
          <a:p>
            <a:pPr algn="just">
              <a:lnSpc>
                <a:spcPct val="150000"/>
              </a:lnSpc>
            </a:pPr>
            <a:r>
              <a:rPr lang="en-US" sz="2400" dirty="0">
                <a:latin typeface="Times New Roman" panose="02020603050405020304" pitchFamily="18" charset="0"/>
                <a:cs typeface="Times New Roman" panose="02020603050405020304" pitchFamily="18" charset="0"/>
              </a:rPr>
              <a:t>There is no chemical reaction.</a:t>
            </a:r>
          </a:p>
          <a:p>
            <a:pPr algn="just">
              <a:lnSpc>
                <a:spcPct val="150000"/>
              </a:lnSpc>
            </a:pPr>
            <a:r>
              <a:rPr lang="en-US" sz="2400" dirty="0">
                <a:latin typeface="Times New Roman" panose="02020603050405020304" pitchFamily="18" charset="0"/>
                <a:cs typeface="Times New Roman" panose="02020603050405020304" pitchFamily="18" charset="0"/>
              </a:rPr>
              <a:t>There is no heat loss</a:t>
            </a:r>
          </a:p>
          <a:p>
            <a:pPr algn="just">
              <a:lnSpc>
                <a:spcPct val="150000"/>
              </a:lnSpc>
            </a:pPr>
            <a:r>
              <a:rPr lang="en-US" sz="2400" dirty="0">
                <a:latin typeface="Times New Roman" panose="02020603050405020304" pitchFamily="18" charset="0"/>
                <a:cs typeface="Times New Roman" panose="02020603050405020304" pitchFamily="18" charset="0"/>
              </a:rPr>
              <a:t>The rates of the change in kinetic energy, potential energy and work done by the system all are neglected as compared with rate of heat supply and rate of change in enthalpy. </a:t>
            </a:r>
          </a:p>
        </p:txBody>
      </p:sp>
      <p:cxnSp>
        <p:nvCxnSpPr>
          <p:cNvPr id="4" name="Straight Connector 3">
            <a:extLst>
              <a:ext uri="{FF2B5EF4-FFF2-40B4-BE49-F238E27FC236}">
                <a16:creationId xmlns:a16="http://schemas.microsoft.com/office/drawing/2014/main" id="{D54B78D3-5F64-34D3-2749-65E4A2723E8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8924640-C3AB-D9C4-7BEF-EFE9EC95DF2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8D4C2DE-4C13-49E9-EE9A-063D46DF80B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273622970"/>
      </p:ext>
    </p:extLst>
  </p:cSld>
  <p:clrMapOvr>
    <a:masterClrMapping/>
  </p:clrMapOvr>
  <mc:AlternateContent xmlns:mc="http://schemas.openxmlformats.org/markup-compatibility/2006" xmlns:p14="http://schemas.microsoft.com/office/powerpoint/2010/main">
    <mc:Choice Requires="p14">
      <p:transition spd="slow" p14:dur="2000" advTm="47054"/>
    </mc:Choice>
    <mc:Fallback xmlns="">
      <p:transition spd="slow" advTm="4705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C32C7A-B83A-E365-DB70-6D18628A428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1CE62D6-17D2-CA03-1534-E5AF7788D88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9ED29A8E-63B6-194A-EADC-14AE32DED9EA}"/>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I) Material balances on distillation column</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overall material balance equation on distillation column is given by:</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𝐹</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𝐷</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𝐵</m:t>
                    </m:r>
                    <m:r>
                      <a:rPr lang="en-US" sz="2400" b="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(11.11)</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of feed (F= 1, 000 kg/h) into equation (11.11), you can get:</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𝐵</m:t>
                    </m:r>
                    <m:r>
                      <a:rPr lang="en-US" sz="2400" b="0" i="1" smtClean="0">
                        <a:latin typeface="Cambria Math" panose="02040503050406030204" pitchFamily="18" charset="0"/>
                        <a:cs typeface="Times New Roman" panose="02020603050405020304" pitchFamily="18" charset="0"/>
                      </a:rPr>
                      <m:t>=1, 000−</m:t>
                    </m:r>
                    <m:r>
                      <a:rPr lang="en-US" sz="2400" b="0" i="1" smtClean="0">
                        <a:latin typeface="Cambria Math" panose="02040503050406030204" pitchFamily="18" charset="0"/>
                        <a:cs typeface="Times New Roman" panose="02020603050405020304" pitchFamily="18" charset="0"/>
                      </a:rPr>
                      <m:t>𝐷</m:t>
                    </m:r>
                    <m:r>
                      <a:rPr lang="en-US" sz="2400" i="1">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(11.12)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 D, and B are mass flow rates in the feed, top product, and bottom product, respectively.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9ED29A8E-63B6-194A-EADC-14AE32DED9EA}"/>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47433601-2EE1-158A-B3FF-41B1D1DE4D2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A4B994F1-28D2-4BEA-7E62-E115472ABEC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9F43137-4864-5C52-7A9A-A6CB195DF27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80703036"/>
      </p:ext>
    </p:extLst>
  </p:cSld>
  <p:clrMapOvr>
    <a:masterClrMapping/>
  </p:clrMapOvr>
  <mc:AlternateContent xmlns:mc="http://schemas.openxmlformats.org/markup-compatibility/2006" xmlns:p14="http://schemas.microsoft.com/office/powerpoint/2010/main">
    <mc:Choice Requires="p14">
      <p:transition spd="slow" p14:dur="2000" advTm="56832"/>
    </mc:Choice>
    <mc:Fallback xmlns="">
      <p:transition spd="slow" advTm="5683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4B3B4D0-22C1-719B-A798-0AAE1AA6E7F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AB3EBA-6513-9DC1-03C3-69486735002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4027F906-C37F-19F9-9EE8-5FF7D7B18DC0}"/>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Component balance on acetone is expressed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𝐹𝐴</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𝐹</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𝐷𝐴</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𝐷</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𝐵𝐴</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𝐵</m:t>
                    </m:r>
                  </m:oMath>
                </a14:m>
                <a:r>
                  <a:rPr lang="en-US" sz="2400" dirty="0">
                    <a:latin typeface="Times New Roman" panose="02020603050405020304" pitchFamily="18" charset="0"/>
                    <a:cs typeface="Times New Roman" panose="02020603050405020304" pitchFamily="18" charset="0"/>
                  </a:rPr>
                  <a:t>                                                    (11.13)</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given that F = 1, 000 kg/h, X</a:t>
                </a:r>
                <a:r>
                  <a:rPr lang="en-US" sz="2400" baseline="-25000" dirty="0">
                    <a:latin typeface="Times New Roman" panose="02020603050405020304" pitchFamily="18" charset="0"/>
                    <a:cs typeface="Times New Roman" panose="02020603050405020304" pitchFamily="18" charset="0"/>
                  </a:rPr>
                  <a:t>FA</a:t>
                </a:r>
                <a:r>
                  <a:rPr lang="en-US" sz="2400" dirty="0">
                    <a:latin typeface="Times New Roman" panose="02020603050405020304" pitchFamily="18" charset="0"/>
                    <a:cs typeface="Times New Roman" panose="02020603050405020304" pitchFamily="18" charset="0"/>
                  </a:rPr>
                  <a:t> = 0.10, X</a:t>
                </a:r>
                <a:r>
                  <a:rPr lang="en-US" sz="2400" baseline="-25000" dirty="0">
                    <a:latin typeface="Times New Roman" panose="02020603050405020304" pitchFamily="18" charset="0"/>
                    <a:cs typeface="Times New Roman" panose="02020603050405020304" pitchFamily="18" charset="0"/>
                  </a:rPr>
                  <a:t>DA</a:t>
                </a:r>
                <a:r>
                  <a:rPr lang="en-US" sz="2400" dirty="0">
                    <a:latin typeface="Times New Roman" panose="02020603050405020304" pitchFamily="18" charset="0"/>
                    <a:cs typeface="Times New Roman" panose="02020603050405020304" pitchFamily="18" charset="0"/>
                  </a:rPr>
                  <a:t> = 0.99, and X</a:t>
                </a:r>
                <a:r>
                  <a:rPr lang="en-US" sz="2400" baseline="-25000" dirty="0">
                    <a:latin typeface="Times New Roman" panose="02020603050405020304" pitchFamily="18" charset="0"/>
                    <a:cs typeface="Times New Roman" panose="02020603050405020304" pitchFamily="18" charset="0"/>
                  </a:rPr>
                  <a:t>BA</a:t>
                </a:r>
                <a:r>
                  <a:rPr lang="en-US" sz="2400" dirty="0">
                    <a:latin typeface="Times New Roman" panose="02020603050405020304" pitchFamily="18" charset="0"/>
                    <a:cs typeface="Times New Roman" panose="02020603050405020304" pitchFamily="18" charset="0"/>
                  </a:rPr>
                  <a:t>= 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given values into equation (11.13), you can get the mass flow rate of the top product (D):</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0.10</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1, 000</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0.99∗</m:t>
                    </m:r>
                    <m:r>
                      <a:rPr lang="en-US" sz="2400" i="1">
                        <a:latin typeface="Cambria Math" panose="02040503050406030204" pitchFamily="18" charset="0"/>
                        <a:cs typeface="Times New Roman" panose="02020603050405020304" pitchFamily="18" charset="0"/>
                      </a:rPr>
                      <m:t>𝐷</m:t>
                    </m:r>
                    <m:r>
                      <a:rPr lang="en-US" sz="2400" i="1">
                        <a:latin typeface="Cambria Math" panose="02040503050406030204" pitchFamily="18" charset="0"/>
                        <a:cs typeface="Times New Roman" panose="02020603050405020304" pitchFamily="18" charset="0"/>
                      </a:rPr>
                      <m:t>+0∗</m:t>
                    </m:r>
                    <m:r>
                      <a:rPr lang="en-US" sz="2400" i="1">
                        <a:latin typeface="Cambria Math" panose="02040503050406030204" pitchFamily="18" charset="0"/>
                        <a:cs typeface="Times New Roman" panose="02020603050405020304" pitchFamily="18" charset="0"/>
                      </a:rPr>
                      <m:t>𝐵</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𝐷</m:t>
                    </m:r>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100</m:t>
                        </m:r>
                      </m:num>
                      <m:den>
                        <m:r>
                          <a:rPr lang="en-US" sz="2400" b="0" i="1" smtClean="0">
                            <a:latin typeface="Cambria Math" panose="02040503050406030204" pitchFamily="18" charset="0"/>
                            <a:cs typeface="Times New Roman" panose="02020603050405020304" pitchFamily="18" charset="0"/>
                          </a:rPr>
                          <m:t>0.99</m:t>
                        </m:r>
                      </m:den>
                    </m:f>
                    <m:r>
                      <a:rPr lang="en-US" sz="2400" b="0" i="1" smtClean="0">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𝟏𝟎𝟏</m:t>
                    </m:r>
                  </m:oMath>
                </a14:m>
                <a:r>
                  <a:rPr lang="en-US" sz="2400" b="1" dirty="0">
                    <a:solidFill>
                      <a:srgbClr val="7030A0"/>
                    </a:solidFill>
                    <a:latin typeface="Times New Roman" panose="02020603050405020304" pitchFamily="18" charset="0"/>
                    <a:cs typeface="Times New Roman" panose="02020603050405020304" pitchFamily="18" charset="0"/>
                  </a:rPr>
                  <a:t> kg/h</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4027F906-C37F-19F9-9EE8-5FF7D7B18DC0}"/>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335404A-E76A-4090-5361-8409D4564F4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DCC61BA-32C1-75B1-E6FE-1AE70362ADF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9618F37-DADD-F549-B76D-078BEE7E5DFD}"/>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22878092"/>
      </p:ext>
    </p:extLst>
  </p:cSld>
  <p:clrMapOvr>
    <a:masterClrMapping/>
  </p:clrMapOvr>
  <mc:AlternateContent xmlns:mc="http://schemas.openxmlformats.org/markup-compatibility/2006" xmlns:p14="http://schemas.microsoft.com/office/powerpoint/2010/main">
    <mc:Choice Requires="p14">
      <p:transition spd="slow" p14:dur="2000" advTm="88055"/>
    </mc:Choice>
    <mc:Fallback xmlns="">
      <p:transition spd="slow" advTm="88055"/>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F3BDB07-304C-E46B-5A50-6D9E429D852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7C854E7-DE2F-3288-B646-256160568B1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DD6CBC96-2560-AA6B-0B9D-00DB69FE50FF}"/>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mass flow rate of the  bottom product (B), you can use equation (11.12).</a:t>
                </a:r>
              </a:p>
              <a:p>
                <a:pPr marL="0" indent="0" algn="just">
                  <a:lnSpc>
                    <a:spcPct val="150000"/>
                  </a:lnSpc>
                  <a:buNone/>
                </a:pPr>
                <a14:m>
                  <m:oMath xmlns:m="http://schemas.openxmlformats.org/officeDocument/2006/math">
                    <m:r>
                      <a:rPr lang="en-US" sz="2400" b="0" i="1" smtClean="0">
                        <a:latin typeface="Cambria Math" panose="02040503050406030204" pitchFamily="18" charset="0"/>
                        <a:cs typeface="Times New Roman" panose="02020603050405020304" pitchFamily="18" charset="0"/>
                      </a:rPr>
                      <m:t>𝐵</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000</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𝐷</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000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101</m:t>
                    </m:r>
                    <m:r>
                      <a:rPr lang="en-US" sz="2400" b="0" i="1" smtClean="0">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𝟖𝟗𝟗</m:t>
                    </m:r>
                  </m:oMath>
                </a14:m>
                <a:r>
                  <a:rPr lang="en-US" sz="2400" b="1" dirty="0">
                    <a:solidFill>
                      <a:srgbClr val="7030A0"/>
                    </a:solidFill>
                    <a:latin typeface="Times New Roman" panose="02020603050405020304" pitchFamily="18" charset="0"/>
                    <a:cs typeface="Times New Roman" panose="02020603050405020304" pitchFamily="18" charset="0"/>
                  </a:rPr>
                  <a:t> kg/h</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given that </a:t>
                </a:r>
                <a:r>
                  <a:rPr lang="en-US" sz="2400" b="1" dirty="0">
                    <a:latin typeface="Times New Roman" panose="02020603050405020304" pitchFamily="18" charset="0"/>
                    <a:cs typeface="Times New Roman" panose="02020603050405020304" pitchFamily="18" charset="0"/>
                  </a:rPr>
                  <a:t>L/D = 10</a:t>
                </a:r>
              </a:p>
              <a:p>
                <a:pPr marL="0" indent="0" algn="just">
                  <a:lnSpc>
                    <a:spcPct val="150000"/>
                  </a:lnSpc>
                  <a:buNone/>
                </a:pPr>
                <a14:m>
                  <m:oMath xmlns:m="http://schemas.openxmlformats.org/officeDocument/2006/math">
                    <m:r>
                      <a:rPr lang="en-US" sz="2400" b="1" i="1" smtClean="0">
                        <a:solidFill>
                          <a:srgbClr val="7030A0"/>
                        </a:solidFill>
                        <a:latin typeface="Cambria Math" panose="02040503050406030204" pitchFamily="18" charset="0"/>
                        <a:cs typeface="Times New Roman" panose="02020603050405020304" pitchFamily="18" charset="0"/>
                      </a:rPr>
                      <m:t>𝑳</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𝟏𝟎</m:t>
                    </m:r>
                    <m:r>
                      <a:rPr lang="en-US" sz="2400" b="1" i="1" smtClean="0">
                        <a:solidFill>
                          <a:srgbClr val="7030A0"/>
                        </a:solidFill>
                        <a:latin typeface="Cambria Math" panose="02040503050406030204" pitchFamily="18" charset="0"/>
                        <a:cs typeface="Times New Roman" panose="02020603050405020304" pitchFamily="18" charset="0"/>
                      </a:rPr>
                      <m:t>𝑫</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𝟏𝟎</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𝟏𝟎𝟏</m:t>
                    </m:r>
                    <m:r>
                      <a:rPr lang="en-US" sz="2400" b="1" i="1" smtClean="0">
                        <a:solidFill>
                          <a:srgbClr val="7030A0"/>
                        </a:solidFill>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𝟏</m:t>
                    </m:r>
                    <m:r>
                      <a:rPr lang="en-US" sz="2400" b="1" i="1" smtClean="0">
                        <a:solidFill>
                          <a:srgbClr val="7030A0"/>
                        </a:solidFill>
                        <a:latin typeface="Cambria Math" panose="02040503050406030204" pitchFamily="18" charset="0"/>
                        <a:cs typeface="Times New Roman" panose="02020603050405020304" pitchFamily="18" charset="0"/>
                      </a:rPr>
                      <m:t>, </m:t>
                    </m:r>
                    <m:r>
                      <a:rPr lang="en-US" sz="2400" b="1" i="1" smtClean="0">
                        <a:solidFill>
                          <a:srgbClr val="7030A0"/>
                        </a:solidFill>
                        <a:latin typeface="Cambria Math" panose="02040503050406030204" pitchFamily="18" charset="0"/>
                        <a:cs typeface="Times New Roman" panose="02020603050405020304" pitchFamily="18" charset="0"/>
                      </a:rPr>
                      <m:t>𝟎𝟏𝟎</m:t>
                    </m:r>
                  </m:oMath>
                </a14:m>
                <a:r>
                  <a:rPr lang="en-US" sz="2400" b="1" dirty="0">
                    <a:solidFill>
                      <a:srgbClr val="7030A0"/>
                    </a:solidFill>
                    <a:latin typeface="Times New Roman" panose="02020603050405020304" pitchFamily="18" charset="0"/>
                    <a:cs typeface="Times New Roman" panose="02020603050405020304" pitchFamily="18" charset="0"/>
                  </a:rPr>
                  <a:t> kg/h</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mass flow rate of the vapor is  sum of mass flow rates of  reflux and top product.</a:t>
                </a:r>
              </a:p>
              <a:p>
                <a:pPr marL="0" indent="0" algn="just">
                  <a:lnSpc>
                    <a:spcPct val="150000"/>
                  </a:lnSpc>
                  <a:buNone/>
                </a:pPr>
                <a14:m>
                  <m:oMath xmlns:m="http://schemas.openxmlformats.org/officeDocument/2006/math">
                    <m:r>
                      <a:rPr lang="en-US" sz="2400" b="1" i="1">
                        <a:solidFill>
                          <a:srgbClr val="FF0000"/>
                        </a:solidFill>
                        <a:latin typeface="Cambria Math" panose="02040503050406030204" pitchFamily="18" charset="0"/>
                        <a:cs typeface="Times New Roman" panose="02020603050405020304" pitchFamily="18" charset="0"/>
                      </a:rPr>
                      <m:t>𝑽</m:t>
                    </m:r>
                    <m:r>
                      <a:rPr lang="en-US" sz="2400" b="1" i="1">
                        <a:solidFill>
                          <a:srgbClr val="FF0000"/>
                        </a:solidFill>
                        <a:latin typeface="Cambria Math" panose="02040503050406030204" pitchFamily="18" charset="0"/>
                        <a:cs typeface="Times New Roman" panose="02020603050405020304" pitchFamily="18" charset="0"/>
                      </a:rPr>
                      <m:t>=</m:t>
                    </m:r>
                    <m:r>
                      <a:rPr lang="en-US" sz="2400" b="1" i="1">
                        <a:solidFill>
                          <a:srgbClr val="FF0000"/>
                        </a:solidFill>
                        <a:latin typeface="Cambria Math" panose="02040503050406030204" pitchFamily="18" charset="0"/>
                        <a:cs typeface="Times New Roman" panose="02020603050405020304" pitchFamily="18" charset="0"/>
                      </a:rPr>
                      <m:t>𝑳</m:t>
                    </m:r>
                    <m:r>
                      <a:rPr lang="en-US" sz="2400" b="1" i="1">
                        <a:solidFill>
                          <a:srgbClr val="FF0000"/>
                        </a:solidFill>
                        <a:latin typeface="Cambria Math" panose="02040503050406030204" pitchFamily="18" charset="0"/>
                        <a:cs typeface="Times New Roman" panose="02020603050405020304" pitchFamily="18" charset="0"/>
                      </a:rPr>
                      <m:t>+</m:t>
                    </m:r>
                    <m:r>
                      <a:rPr lang="en-US" sz="2400" b="1" i="1">
                        <a:solidFill>
                          <a:srgbClr val="FF0000"/>
                        </a:solidFill>
                        <a:latin typeface="Cambria Math" panose="02040503050406030204" pitchFamily="18" charset="0"/>
                        <a:cs typeface="Times New Roman" panose="02020603050405020304" pitchFamily="18" charset="0"/>
                      </a:rPr>
                      <m:t>𝑫</m:t>
                    </m:r>
                    <m:r>
                      <a:rPr lang="en-US" sz="2400" b="1" i="1">
                        <a:solidFill>
                          <a:srgbClr val="FF0000"/>
                        </a:solidFill>
                        <a:latin typeface="Cambria Math" panose="02040503050406030204" pitchFamily="18" charset="0"/>
                        <a:cs typeface="Times New Roman" panose="02020603050405020304" pitchFamily="18" charset="0"/>
                      </a:rPr>
                      <m:t>=</m:t>
                    </m:r>
                    <m:r>
                      <a:rPr lang="en-US" sz="2400" b="1" i="1">
                        <a:solidFill>
                          <a:srgbClr val="FF0000"/>
                        </a:solidFill>
                        <a:latin typeface="Cambria Math" panose="02040503050406030204" pitchFamily="18" charset="0"/>
                        <a:cs typeface="Times New Roman" panose="02020603050405020304" pitchFamily="18" charset="0"/>
                      </a:rPr>
                      <m:t>𝟏</m:t>
                    </m:r>
                    <m:r>
                      <a:rPr lang="en-US" sz="2400" b="1" i="1">
                        <a:solidFill>
                          <a:srgbClr val="FF0000"/>
                        </a:solidFill>
                        <a:latin typeface="Cambria Math" panose="02040503050406030204" pitchFamily="18" charset="0"/>
                        <a:cs typeface="Times New Roman" panose="02020603050405020304" pitchFamily="18" charset="0"/>
                      </a:rPr>
                      <m:t>, </m:t>
                    </m:r>
                    <m:r>
                      <a:rPr lang="en-US" sz="2400" b="1" i="1">
                        <a:solidFill>
                          <a:srgbClr val="FF0000"/>
                        </a:solidFill>
                        <a:latin typeface="Cambria Math" panose="02040503050406030204" pitchFamily="18" charset="0"/>
                        <a:cs typeface="Times New Roman" panose="02020603050405020304" pitchFamily="18" charset="0"/>
                      </a:rPr>
                      <m:t>𝟎𝟏𝟎</m:t>
                    </m:r>
                    <m:r>
                      <a:rPr lang="en-US" sz="2400" b="1" i="1">
                        <a:solidFill>
                          <a:srgbClr val="FF0000"/>
                        </a:solidFill>
                        <a:latin typeface="Cambria Math" panose="02040503050406030204" pitchFamily="18" charset="0"/>
                        <a:cs typeface="Times New Roman" panose="02020603050405020304" pitchFamily="18" charset="0"/>
                      </a:rPr>
                      <m:t>+</m:t>
                    </m:r>
                    <m:r>
                      <a:rPr lang="en-US" sz="2400" b="1" i="1">
                        <a:solidFill>
                          <a:srgbClr val="FF0000"/>
                        </a:solidFill>
                        <a:latin typeface="Cambria Math" panose="02040503050406030204" pitchFamily="18" charset="0"/>
                        <a:cs typeface="Times New Roman" panose="02020603050405020304" pitchFamily="18" charset="0"/>
                      </a:rPr>
                      <m:t>𝟏𝟎𝟏</m:t>
                    </m:r>
                    <m:r>
                      <a:rPr lang="en-US" sz="2400" b="1" i="1">
                        <a:solidFill>
                          <a:srgbClr val="FF0000"/>
                        </a:solidFill>
                        <a:latin typeface="Cambria Math" panose="02040503050406030204" pitchFamily="18" charset="0"/>
                        <a:cs typeface="Times New Roman" panose="02020603050405020304" pitchFamily="18" charset="0"/>
                      </a:rPr>
                      <m:t>=</m:t>
                    </m:r>
                    <m:r>
                      <a:rPr lang="en-US" sz="2400" b="1" i="1">
                        <a:solidFill>
                          <a:srgbClr val="FF0000"/>
                        </a:solidFill>
                        <a:latin typeface="Cambria Math" panose="02040503050406030204" pitchFamily="18" charset="0"/>
                        <a:cs typeface="Times New Roman" panose="02020603050405020304" pitchFamily="18" charset="0"/>
                      </a:rPr>
                      <m:t>𝟏</m:t>
                    </m:r>
                    <m:r>
                      <a:rPr lang="en-US" sz="2400" b="1" i="1">
                        <a:solidFill>
                          <a:srgbClr val="FF0000"/>
                        </a:solidFill>
                        <a:latin typeface="Cambria Math" panose="02040503050406030204" pitchFamily="18" charset="0"/>
                        <a:cs typeface="Times New Roman" panose="02020603050405020304" pitchFamily="18" charset="0"/>
                      </a:rPr>
                      <m:t>, </m:t>
                    </m:r>
                    <m:r>
                      <a:rPr lang="en-US" sz="2400" b="1" i="1">
                        <a:solidFill>
                          <a:srgbClr val="FF0000"/>
                        </a:solidFill>
                        <a:latin typeface="Cambria Math" panose="02040503050406030204" pitchFamily="18" charset="0"/>
                        <a:cs typeface="Times New Roman" panose="02020603050405020304" pitchFamily="18" charset="0"/>
                      </a:rPr>
                      <m:t>𝟏𝟏𝟏</m:t>
                    </m:r>
                  </m:oMath>
                </a14:m>
                <a:r>
                  <a:rPr lang="en-US" sz="2400" b="1" dirty="0">
                    <a:solidFill>
                      <a:srgbClr val="FF0000"/>
                    </a:solidFill>
                    <a:latin typeface="Times New Roman" panose="02020603050405020304" pitchFamily="18" charset="0"/>
                    <a:cs typeface="Times New Roman" panose="02020603050405020304" pitchFamily="18" charset="0"/>
                  </a:rPr>
                  <a:t>  kg/h</a:t>
                </a:r>
              </a:p>
            </p:txBody>
          </p:sp>
        </mc:Choice>
        <mc:Fallback xmlns="">
          <p:sp>
            <p:nvSpPr>
              <p:cNvPr id="3" name="Content Placeholder 2">
                <a:extLst>
                  <a:ext uri="{FF2B5EF4-FFF2-40B4-BE49-F238E27FC236}">
                    <a16:creationId xmlns:a16="http://schemas.microsoft.com/office/drawing/2014/main" id="{DD6CBC96-2560-AA6B-0B9D-00DB69FE50FF}"/>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35DA719-062F-0CDA-D8F3-FD10FF9D83C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BEB8EE2-D7DA-0D29-ACF4-1941B577886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113B578-F811-580E-39C7-E897614279F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537204585"/>
      </p:ext>
    </p:extLst>
  </p:cSld>
  <p:clrMapOvr>
    <a:masterClrMapping/>
  </p:clrMapOvr>
  <mc:AlternateContent xmlns:mc="http://schemas.openxmlformats.org/markup-compatibility/2006" xmlns:p14="http://schemas.microsoft.com/office/powerpoint/2010/main">
    <mc:Choice Requires="p14">
      <p:transition spd="slow" p14:dur="2000" advTm="78472"/>
    </mc:Choice>
    <mc:Fallback xmlns="">
      <p:transition spd="slow" advTm="78472"/>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94BF0D3-1DBB-72E5-5FB7-0C2DFFC22C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76FCED8-DB7A-74A1-CF16-BE9200B4B80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2B8FE950-0A8F-1520-9BA6-4A87328BB718}"/>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II) Energy balances on distillation column: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balances equation on distillation column is given by: </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acc>
                          <m:accPr>
                            <m:chr m:val="̇"/>
                            <m:ctrlPr>
                              <a:rPr lang="en-US" sz="2400" b="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𝐵</m:t>
                        </m:r>
                      </m:sub>
                    </m:sSub>
                    <m:r>
                      <a:rPr lang="en-US" sz="2400" b="0" i="0"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𝐵</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𝐶</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cs typeface="Times New Roman" panose="02020603050405020304" pitchFamily="18" charset="0"/>
                          </a:rPr>
                          <m:t>𝐷</m:t>
                        </m:r>
                      </m:sub>
                    </m:sSub>
                  </m:oMath>
                </a14:m>
                <a:r>
                  <a:rPr lang="en-US" sz="2400" dirty="0">
                    <a:latin typeface="Times New Roman" panose="02020603050405020304" pitchFamily="18" charset="0"/>
                    <a:cs typeface="Times New Roman" panose="02020603050405020304" pitchFamily="18" charset="0"/>
                  </a:rPr>
                  <a:t>                                      (11.14)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smtClean="0">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𝐻</m:t>
                            </m:r>
                          </m:e>
                        </m:acc>
                      </m:e>
                      <m:sub>
                        <m:r>
                          <a:rPr lang="en-US" sz="2400" i="1">
                            <a:solidFill>
                              <a:schemeClr val="tx1"/>
                            </a:solidFill>
                            <a:latin typeface="Cambria Math" panose="02040503050406030204" pitchFamily="18" charset="0"/>
                            <a:cs typeface="Times New Roman" panose="02020603050405020304" pitchFamily="18" charset="0"/>
                          </a:rPr>
                          <m:t>𝐹</m:t>
                        </m:r>
                      </m:sub>
                    </m:sSub>
                  </m:oMath>
                </a14:m>
                <a:r>
                  <a:rPr lang="en-US" sz="2400" b="1"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cs typeface="Times New Roman" panose="02020603050405020304" pitchFamily="18" charset="0"/>
                  </a:rPr>
                  <a:t> </a:t>
                </a:r>
                <a14:m>
                  <m:oMath xmlns:m="http://schemas.openxmlformats.org/officeDocument/2006/math">
                    <m:sSub>
                      <m:sSubPr>
                        <m:ctrlPr>
                          <a:rPr lang="en-US" sz="2400" i="1">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𝑄</m:t>
                            </m:r>
                          </m:e>
                        </m:acc>
                      </m:e>
                      <m:sub>
                        <m:r>
                          <a:rPr lang="en-US" sz="2400" i="1">
                            <a:solidFill>
                              <a:schemeClr val="tx1"/>
                            </a:solidFill>
                            <a:latin typeface="Cambria Math" panose="02040503050406030204" pitchFamily="18" charset="0"/>
                            <a:cs typeface="Times New Roman" panose="02020603050405020304" pitchFamily="18" charset="0"/>
                          </a:rPr>
                          <m:t>𝐵</m:t>
                        </m:r>
                      </m:sub>
                    </m:sSub>
                  </m:oMath>
                </a14:m>
                <a:r>
                  <a:rPr lang="en-US" sz="2400" b="1"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cs typeface="Times New Roman" panose="02020603050405020304" pitchFamily="18" charset="0"/>
                  </a:rPr>
                  <a:t> </a:t>
                </a:r>
                <a14:m>
                  <m:oMath xmlns:m="http://schemas.openxmlformats.org/officeDocument/2006/math">
                    <m:sSub>
                      <m:sSubPr>
                        <m:ctrlPr>
                          <a:rPr lang="en-US" sz="2400" i="1">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𝐻</m:t>
                            </m:r>
                          </m:e>
                        </m:acc>
                      </m:e>
                      <m:sub>
                        <m:r>
                          <a:rPr lang="en-US" sz="2400" i="1">
                            <a:solidFill>
                              <a:schemeClr val="tx1"/>
                            </a:solidFill>
                            <a:latin typeface="Cambria Math" panose="02040503050406030204" pitchFamily="18" charset="0"/>
                            <a:cs typeface="Times New Roman" panose="02020603050405020304" pitchFamily="18" charset="0"/>
                          </a:rPr>
                          <m:t>𝐵</m:t>
                        </m:r>
                      </m:sub>
                    </m:sSub>
                  </m:oMath>
                </a14:m>
                <a:r>
                  <a:rPr lang="en-US" sz="2400" b="1" dirty="0">
                    <a:solidFill>
                      <a:schemeClr val="tx1"/>
                    </a:solidFill>
                    <a:latin typeface="Times New Roman" panose="02020603050405020304" pitchFamily="18" charset="0"/>
                    <a:cs typeface="Times New Roman" panose="02020603050405020304" pitchFamily="18" charset="0"/>
                  </a:rPr>
                  <a:t>,</a:t>
                </a:r>
                <a:r>
                  <a:rPr lang="en-US" sz="2400" dirty="0">
                    <a:solidFill>
                      <a:schemeClr val="tx1"/>
                    </a:solidFill>
                    <a:cs typeface="Times New Roman" panose="02020603050405020304" pitchFamily="18" charset="0"/>
                  </a:rPr>
                  <a:t> </a:t>
                </a:r>
                <a14:m>
                  <m:oMath xmlns:m="http://schemas.openxmlformats.org/officeDocument/2006/math">
                    <m:sSub>
                      <m:sSubPr>
                        <m:ctrlPr>
                          <a:rPr lang="en-US" sz="2400" i="1">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𝑄</m:t>
                            </m:r>
                          </m:e>
                        </m:acc>
                      </m:e>
                      <m:sub>
                        <m:r>
                          <a:rPr lang="en-US" sz="2400" i="1">
                            <a:solidFill>
                              <a:schemeClr val="tx1"/>
                            </a:solidFill>
                            <a:latin typeface="Cambria Math" panose="02040503050406030204" pitchFamily="18" charset="0"/>
                            <a:cs typeface="Times New Roman" panose="02020603050405020304" pitchFamily="18" charset="0"/>
                          </a:rPr>
                          <m:t>𝐶</m:t>
                        </m:r>
                      </m:sub>
                    </m:sSub>
                  </m:oMath>
                </a14:m>
                <a:r>
                  <a:rPr lang="en-US" sz="2400" b="1" dirty="0">
                    <a:solidFill>
                      <a:schemeClr val="tx1"/>
                    </a:solidFill>
                    <a:latin typeface="Times New Roman" panose="02020603050405020304" pitchFamily="18" charset="0"/>
                    <a:cs typeface="Times New Roman" panose="02020603050405020304" pitchFamily="18" charset="0"/>
                  </a:rPr>
                  <a:t>, </a:t>
                </a:r>
                <a:r>
                  <a:rPr lang="en-US" sz="2400" dirty="0">
                    <a:solidFill>
                      <a:schemeClr val="tx1"/>
                    </a:solidFill>
                    <a:latin typeface="Times New Roman" panose="02020603050405020304" pitchFamily="18" charset="0"/>
                    <a:cs typeface="Times New Roman" panose="02020603050405020304" pitchFamily="18" charset="0"/>
                  </a:rPr>
                  <a:t>and</a:t>
                </a:r>
                <a:r>
                  <a:rPr lang="en-US" sz="2400" b="1"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a:rPr lang="en-US" sz="2400" i="1">
                                <a:solidFill>
                                  <a:schemeClr val="tx1"/>
                                </a:solidFill>
                                <a:latin typeface="Cambria Math" panose="02040503050406030204" pitchFamily="18" charset="0"/>
                                <a:cs typeface="Times New Roman" panose="02020603050405020304" pitchFamily="18" charset="0"/>
                              </a:rPr>
                              <m:t>𝐻</m:t>
                            </m:r>
                          </m:e>
                        </m:acc>
                      </m:e>
                      <m:sub>
                        <m:r>
                          <a:rPr lang="en-US" sz="2400" i="1">
                            <a:solidFill>
                              <a:schemeClr val="tx1"/>
                            </a:solidFill>
                            <a:latin typeface="Cambria Math" panose="02040503050406030204" pitchFamily="18" charset="0"/>
                            <a:cs typeface="Times New Roman" panose="02020603050405020304" pitchFamily="18" charset="0"/>
                          </a:rPr>
                          <m:t>𝐷</m:t>
                        </m:r>
                      </m:sub>
                    </m:sSub>
                  </m:oMath>
                </a14:m>
                <a:r>
                  <a:rPr lang="en-US" sz="2400" dirty="0">
                    <a:solidFill>
                      <a:schemeClr val="tx1"/>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the rates of enthalpy in the feed, heat supply to distillation column, enthalpy in the bottom product, heat removal by cooling water, and enthalpy in the top product, respectively. </a:t>
                </a: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2B8FE950-0A8F-1520-9BA6-4A87328BB718}"/>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2219846-C7F8-2181-D631-58861C0D3E8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9D94924-85B0-FAF9-1ED6-320D72C1F8FD}"/>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37334ED3-2571-6795-B56F-03CE42E69E90}"/>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132470553"/>
      </p:ext>
    </p:extLst>
  </p:cSld>
  <p:clrMapOvr>
    <a:masterClrMapping/>
  </p:clrMapOvr>
  <mc:AlternateContent xmlns:mc="http://schemas.openxmlformats.org/markup-compatibility/2006" xmlns:p14="http://schemas.microsoft.com/office/powerpoint/2010/main">
    <mc:Choice Requires="p14">
      <p:transition spd="slow" p14:dur="2000" advTm="52552"/>
    </mc:Choice>
    <mc:Fallback xmlns="">
      <p:transition spd="slow" advTm="52552"/>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D71BAD-FD83-68A9-46A8-EA142CB2879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4AC6FC5-D09F-CA41-AE8C-F1CDF40CD8A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0C8C5A2-4D43-6689-C553-A9A0238FAD5E}"/>
                  </a:ext>
                </a:extLst>
              </p:cNvPr>
              <p:cNvSpPr>
                <a:spLocks noGrp="1"/>
              </p:cNvSpPr>
              <p:nvPr>
                <p:ph idx="1"/>
              </p:nvPr>
            </p:nvSpPr>
            <p:spPr>
              <a:xfrm>
                <a:off x="278296" y="858491"/>
                <a:ext cx="11748051" cy="5065228"/>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specific heat capacities can be taken as additive in the feed stream</a:t>
                </a:r>
              </a:p>
              <a:p>
                <a:pPr marL="0" indent="0">
                  <a:lnSpc>
                    <a:spcPct val="150000"/>
                  </a:lnSpc>
                  <a:buNone/>
                </a:pPr>
                <a:r>
                  <a:rPr lang="en-US" sz="2400" dirty="0">
                    <a:latin typeface="Times New Roman" panose="02020603050405020304" pitchFamily="18" charset="0"/>
                    <a:cs typeface="Times New Roman" panose="02020603050405020304" pitchFamily="18" charset="0"/>
                  </a:rPr>
                  <a:t>The specific heat capacity of the mixture in the feed is given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𝑝𝐹</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𝐹𝐴</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𝑝𝐴</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𝐹𝑊</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𝑃𝑤</m:t>
                        </m:r>
                      </m:sub>
                    </m:sSub>
                  </m:oMath>
                </a14:m>
                <a:r>
                  <a:rPr lang="en-US" sz="2400" dirty="0">
                    <a:latin typeface="Times New Roman" panose="02020603050405020304" pitchFamily="18" charset="0"/>
                    <a:cs typeface="Times New Roman" panose="02020603050405020304" pitchFamily="18" charset="0"/>
                  </a:rPr>
                  <a:t>                                             (11.15)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into equation (11.15), you get: </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𝑝𝐹</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𝐹𝐴</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𝑝𝐴</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𝑋</m:t>
                        </m:r>
                      </m:e>
                      <m:sub>
                        <m:r>
                          <a:rPr lang="en-US" sz="2400" i="1">
                            <a:latin typeface="Cambria Math" panose="02040503050406030204" pitchFamily="18" charset="0"/>
                            <a:cs typeface="Times New Roman" panose="02020603050405020304" pitchFamily="18" charset="0"/>
                          </a:rPr>
                          <m:t>𝐹𝑊</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𝑃𝑤</m:t>
                        </m:r>
                      </m:sub>
                    </m:sSub>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0</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10</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0</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90</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4</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4</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rPr>
                      <m:t>00</m:t>
                    </m:r>
                  </m:oMath>
                </a14:m>
                <a:r>
                  <a:rPr lang="en-US" sz="2400" dirty="0">
                    <a:latin typeface="Times New Roman" panose="02020603050405020304" pitchFamily="18" charset="0"/>
                    <a:cs typeface="Times New Roman" panose="02020603050405020304" pitchFamily="18" charset="0"/>
                  </a:rPr>
                  <a:t> kJ/</a:t>
                </a:r>
                <a:r>
                  <a:rPr lang="en-US" sz="2400" dirty="0" err="1">
                    <a:latin typeface="Times New Roman" panose="02020603050405020304" pitchFamily="18" charset="0"/>
                    <a:cs typeface="Times New Roman" panose="02020603050405020304" pitchFamily="18" charset="0"/>
                  </a:rPr>
                  <a:t>kg.</a:t>
                </a:r>
                <a:r>
                  <a:rPr lang="en-US" sz="2400" baseline="30000" dirty="0" err="1">
                    <a:latin typeface="Times New Roman" panose="02020603050405020304" pitchFamily="18" charset="0"/>
                    <a:cs typeface="Times New Roman" panose="02020603050405020304" pitchFamily="18" charset="0"/>
                  </a:rPr>
                  <a:t>o</a:t>
                </a:r>
                <a:r>
                  <a:rPr lang="en-US" sz="2400" dirty="0" err="1">
                    <a:latin typeface="Times New Roman" panose="02020603050405020304" pitchFamily="18" charset="0"/>
                    <a:cs typeface="Times New Roman" panose="02020603050405020304" pitchFamily="18" charset="0"/>
                  </a:rPr>
                  <a:t>C</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rate of enthalpy in the feed stream is given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cs typeface="Times New Roman" panose="02020603050405020304" pitchFamily="18" charset="0"/>
                          </a:rPr>
                          <m:t>𝐹</m:t>
                        </m:r>
                      </m:sub>
                    </m:sSub>
                    <m:r>
                      <a:rPr lang="en-US" sz="2400" b="0" i="0" smtClean="0">
                        <a:latin typeface="Cambria Math" panose="02040503050406030204" pitchFamily="18" charset="0"/>
                        <a:cs typeface="Times New Roman" panose="02020603050405020304" pitchFamily="18" charset="0"/>
                      </a:rPr>
                      <m:t>=</m:t>
                    </m:r>
                    <m:r>
                      <a:rPr lang="en-US" sz="2400" i="1" smtClean="0">
                        <a:latin typeface="Cambria Math" panose="02040503050406030204" pitchFamily="18" charset="0"/>
                        <a:cs typeface="Times New Roman" panose="02020603050405020304" pitchFamily="18" charset="0"/>
                      </a:rPr>
                      <m:t>𝐹</m:t>
                    </m:r>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𝑝𝐹</m:t>
                        </m:r>
                      </m:sub>
                    </m:sSub>
                    <m:r>
                      <a:rPr lang="en-US" sz="2400" b="0" i="1" smtClean="0">
                        <a:latin typeface="Cambria Math" panose="02040503050406030204" pitchFamily="18" charset="0"/>
                        <a:cs typeface="Times New Roman" panose="02020603050405020304" pitchFamily="18" charset="0"/>
                      </a:rPr>
                      <m:t> ∗(</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𝑅</m:t>
                        </m:r>
                      </m:sub>
                    </m:sSub>
                    <m:r>
                      <a:rPr lang="en-US" sz="2400" b="0" i="1" smtClean="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(11.16)</a:t>
                </a:r>
              </a:p>
              <a:p>
                <a:pPr marL="0" indent="0" algn="just">
                  <a:lnSpc>
                    <a:spcPct val="150000"/>
                  </a:lnSpc>
                  <a:buNone/>
                </a:pPr>
                <a:endParaRPr lang="en-US" sz="24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0C8C5A2-4D43-6689-C553-A9A0238FAD5E}"/>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E9E00C6-F0BC-2A76-6339-673B8599B9C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CDF0076-A66C-4C66-2AB6-1FFADF215E5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DBF4DF2-F28D-BC5D-2F97-AF63C27B984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996649050"/>
      </p:ext>
    </p:extLst>
  </p:cSld>
  <p:clrMapOvr>
    <a:masterClrMapping/>
  </p:clrMapOvr>
  <mc:AlternateContent xmlns:mc="http://schemas.openxmlformats.org/markup-compatibility/2006" xmlns:p14="http://schemas.microsoft.com/office/powerpoint/2010/main">
    <mc:Choice Requires="p14">
      <p:transition spd="slow" p14:dur="2000" advTm="82537"/>
    </mc:Choice>
    <mc:Fallback xmlns="">
      <p:transition spd="slow" advTm="82537"/>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42B5E39-9BCB-429B-E390-95DE66B478FE}"/>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957D550-BACD-EF08-4FA5-775E91C76AC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1AD2E674-9189-E405-D515-4421A1603B14}"/>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a:t>
                </a:r>
                <a:r>
                  <a:rPr lang="en-US" sz="24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solidFill>
                              <a:schemeClr val="tx1"/>
                            </a:solidFill>
                            <a:latin typeface="Cambria Math" panose="02040503050406030204" pitchFamily="18" charset="0"/>
                            <a:cs typeface="Times New Roman" panose="02020603050405020304" pitchFamily="18" charset="0"/>
                          </a:rPr>
                        </m:ctrlPr>
                      </m:sSubPr>
                      <m:e>
                        <m:acc>
                          <m:accPr>
                            <m:chr m:val="̇"/>
                            <m:ctrlPr>
                              <a:rPr lang="en-US" sz="2400" i="1">
                                <a:solidFill>
                                  <a:schemeClr val="tx1"/>
                                </a:solidFill>
                                <a:latin typeface="Cambria Math" panose="02040503050406030204" pitchFamily="18" charset="0"/>
                                <a:cs typeface="Times New Roman" panose="02020603050405020304" pitchFamily="18" charset="0"/>
                              </a:rPr>
                            </m:ctrlPr>
                          </m:accPr>
                          <m:e>
                            <m:r>
                              <m:rPr>
                                <m:sty m:val="p"/>
                              </m:rPr>
                              <a:rPr lang="en-US" sz="2400" b="0" i="0">
                                <a:solidFill>
                                  <a:schemeClr val="tx1"/>
                                </a:solidFill>
                                <a:latin typeface="Cambria Math" panose="02040503050406030204" pitchFamily="18" charset="0"/>
                                <a:cs typeface="Times New Roman" panose="02020603050405020304" pitchFamily="18" charset="0"/>
                              </a:rPr>
                              <m:t>H</m:t>
                            </m:r>
                          </m:e>
                        </m:acc>
                      </m:e>
                      <m:sub>
                        <m:r>
                          <m:rPr>
                            <m:sty m:val="p"/>
                          </m:rPr>
                          <a:rPr lang="en-US" sz="2400" b="0" i="0">
                            <a:solidFill>
                              <a:schemeClr val="tx1"/>
                            </a:solidFill>
                            <a:latin typeface="Cambria Math" panose="02040503050406030204" pitchFamily="18" charset="0"/>
                            <a:cs typeface="Times New Roman" panose="02020603050405020304" pitchFamily="18" charset="0"/>
                          </a:rPr>
                          <m:t>F</m:t>
                        </m:r>
                      </m:sub>
                    </m:sSub>
                  </m:oMath>
                </a14:m>
                <a:r>
                  <a:rPr lang="en-US" sz="2400" dirty="0">
                    <a:solidFill>
                      <a:schemeClr val="tx1"/>
                    </a:solidFill>
                    <a:latin typeface="Times New Roman" panose="02020603050405020304" pitchFamily="18" charset="0"/>
                    <a:cs typeface="Times New Roman" panose="02020603050405020304" pitchFamily="18" charset="0"/>
                  </a:rPr>
                  <a:t>, C</a:t>
                </a:r>
                <a:r>
                  <a:rPr lang="en-US" sz="2400" baseline="-25000" dirty="0">
                    <a:solidFill>
                      <a:schemeClr val="tx1"/>
                    </a:solidFill>
                    <a:latin typeface="Times New Roman" panose="02020603050405020304" pitchFamily="18" charset="0"/>
                    <a:cs typeface="Times New Roman" panose="02020603050405020304" pitchFamily="18" charset="0"/>
                  </a:rPr>
                  <a:t>pF</a:t>
                </a:r>
                <a:r>
                  <a:rPr lang="en-US" sz="2400" dirty="0">
                    <a:solidFill>
                      <a:schemeClr val="tx1"/>
                    </a:solidFill>
                    <a:latin typeface="Times New Roman" panose="02020603050405020304" pitchFamily="18" charset="0"/>
                    <a:cs typeface="Times New Roman" panose="02020603050405020304" pitchFamily="18" charset="0"/>
                  </a:rPr>
                  <a:t>, T</a:t>
                </a:r>
                <a:r>
                  <a:rPr lang="en-US" sz="2400" baseline="-25000" dirty="0">
                    <a:solidFill>
                      <a:schemeClr val="tx1"/>
                    </a:solidFill>
                    <a:latin typeface="Times New Roman" panose="02020603050405020304" pitchFamily="18" charset="0"/>
                    <a:cs typeface="Times New Roman" panose="02020603050405020304" pitchFamily="18" charset="0"/>
                  </a:rPr>
                  <a:t>F</a:t>
                </a:r>
                <a:r>
                  <a:rPr lang="en-US" sz="2400" dirty="0">
                    <a:solidFill>
                      <a:schemeClr val="tx1"/>
                    </a:solidFill>
                    <a:latin typeface="Times New Roman" panose="02020603050405020304" pitchFamily="18" charset="0"/>
                    <a:cs typeface="Times New Roman" panose="02020603050405020304" pitchFamily="18" charset="0"/>
                  </a:rPr>
                  <a:t> and T</a:t>
                </a:r>
                <a:r>
                  <a:rPr lang="en-US" sz="2400" baseline="-25000" dirty="0">
                    <a:solidFill>
                      <a:schemeClr val="tx1"/>
                    </a:solidFill>
                    <a:latin typeface="Times New Roman" panose="02020603050405020304" pitchFamily="18" charset="0"/>
                    <a:cs typeface="Times New Roman" panose="02020603050405020304" pitchFamily="18" charset="0"/>
                  </a:rPr>
                  <a:t>R</a:t>
                </a:r>
                <a:r>
                  <a:rPr lang="en-US" sz="2400" dirty="0">
                    <a:solidFill>
                      <a:schemeClr val="tx1"/>
                    </a:solidFill>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are mass flow rate of feed, the rate of enthalpy in the feed, specific heat capacity in the feed, feed temperature and reference temperature, respectively.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into equation (11.16), you can get the rate of enthalpy in the feed as: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𝐹</m:t>
                        </m:r>
                      </m:sub>
                    </m:sSub>
                    <m:r>
                      <a:rPr lang="en-US" sz="240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000</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4</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00</m:t>
                    </m:r>
                    <m:r>
                      <a:rPr lang="en-US" sz="2400" i="1">
                        <a:latin typeface="Cambria Math" panose="02040503050406030204" pitchFamily="18" charset="0"/>
                        <a:cs typeface="Times New Roman" panose="02020603050405020304" pitchFamily="18" charset="0"/>
                      </a:rPr>
                      <m:t>∗</m:t>
                    </m:r>
                    <m:d>
                      <m:dPr>
                        <m:ctrlPr>
                          <a:rPr lang="en-US" sz="2400" b="0" i="1" smtClean="0">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35</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25</m:t>
                        </m:r>
                      </m:e>
                    </m:d>
                    <m:r>
                      <a:rPr lang="en-US" sz="2400" b="0" i="1" smtClean="0">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𝟒𝟎</m:t>
                    </m:r>
                    <m:r>
                      <a:rPr lang="en-US" sz="2400" b="1" i="1" smtClean="0">
                        <a:solidFill>
                          <a:srgbClr val="7030A0"/>
                        </a:solidFill>
                        <a:latin typeface="Cambria Math" panose="02040503050406030204" pitchFamily="18" charset="0"/>
                        <a:cs typeface="Times New Roman" panose="02020603050405020304" pitchFamily="18" charset="0"/>
                      </a:rPr>
                      <m:t>, </m:t>
                    </m:r>
                    <m:r>
                      <a:rPr lang="en-US" sz="2400" b="1" i="1" smtClean="0">
                        <a:solidFill>
                          <a:srgbClr val="7030A0"/>
                        </a:solidFill>
                        <a:latin typeface="Cambria Math" panose="02040503050406030204" pitchFamily="18" charset="0"/>
                        <a:cs typeface="Times New Roman" panose="02020603050405020304" pitchFamily="18" charset="0"/>
                      </a:rPr>
                      <m:t>𝟎𝟎𝟎</m:t>
                    </m:r>
                  </m:oMath>
                </a14:m>
                <a:r>
                  <a:rPr lang="en-US" sz="2400" b="1" dirty="0">
                    <a:solidFill>
                      <a:srgbClr val="7030A0"/>
                    </a:solidFill>
                    <a:latin typeface="Times New Roman" panose="02020603050405020304" pitchFamily="18" charset="0"/>
                    <a:cs typeface="Times New Roman" panose="02020603050405020304" pitchFamily="18" charset="0"/>
                  </a:rPr>
                  <a:t> kJ/h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Similarly, the rate of enthalpy in the bottom product is given by:</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cs typeface="Times New Roman" panose="02020603050405020304" pitchFamily="18" charset="0"/>
                          </a:rPr>
                          <m:t>𝐵</m:t>
                        </m:r>
                      </m:sub>
                    </m:sSub>
                    <m:r>
                      <a:rPr lang="en-US" sz="240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𝐵</m:t>
                    </m:r>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𝑝</m:t>
                        </m:r>
                        <m:r>
                          <a:rPr lang="en-US" sz="2400" b="0" i="1" smtClean="0">
                            <a:latin typeface="Cambria Math" panose="02040503050406030204" pitchFamily="18" charset="0"/>
                            <a:cs typeface="Times New Roman" panose="02020603050405020304" pitchFamily="18" charset="0"/>
                          </a:rPr>
                          <m:t>𝐵</m:t>
                        </m:r>
                      </m:sub>
                    </m:sSub>
                    <m:r>
                      <a:rPr lang="en-US" sz="2400" i="1">
                        <a:latin typeface="Cambria Math" panose="02040503050406030204" pitchFamily="18" charset="0"/>
                        <a:cs typeface="Times New Roman" panose="02020603050405020304" pitchFamily="18" charset="0"/>
                      </a:rPr>
                      <m:t> ∗(</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𝐵</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(11.17)</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1AD2E674-9189-E405-D515-4421A1603B14}"/>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6C4E9361-566A-737B-5496-F5441F0B14B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8753991-2E4A-888C-DEA1-E4239C815CD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2CC24B4-C384-2B28-6273-74C7D527F61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124366299"/>
      </p:ext>
    </p:extLst>
  </p:cSld>
  <p:clrMapOvr>
    <a:masterClrMapping/>
  </p:clrMapOvr>
  <mc:AlternateContent xmlns:mc="http://schemas.openxmlformats.org/markup-compatibility/2006" xmlns:p14="http://schemas.microsoft.com/office/powerpoint/2010/main">
    <mc:Choice Requires="p14">
      <p:transition spd="slow" p14:dur="2000" advTm="63126"/>
    </mc:Choice>
    <mc:Fallback xmlns="">
      <p:transition spd="slow" advTm="63126"/>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5F9AF3-2E5C-CF1C-F51F-686EBFFF887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A254BB-A208-1A74-291E-5077733ADB9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3666A45-DDEC-82F5-366E-50A92C8B92DB}"/>
                  </a:ext>
                </a:extLst>
              </p:cNvPr>
              <p:cNvSpPr>
                <a:spLocks noGrp="1"/>
              </p:cNvSpPr>
              <p:nvPr>
                <p:ph idx="1"/>
              </p:nvPr>
            </p:nvSpPr>
            <p:spPr>
              <a:xfrm>
                <a:off x="278296" y="858491"/>
                <a:ext cx="11748051" cy="5065228"/>
              </a:xfrm>
            </p:spPr>
            <p:txBody>
              <a:bodyPr>
                <a:normAutofit fontScale="47500" lnSpcReduction="20000"/>
              </a:bodyPr>
              <a:lstStyle/>
              <a:p>
                <a:pPr marL="0" indent="0" algn="just">
                  <a:lnSpc>
                    <a:spcPct val="150000"/>
                  </a:lnSpc>
                  <a:buNone/>
                </a:pPr>
                <a:r>
                  <a:rPr lang="en-US" sz="5100" dirty="0">
                    <a:latin typeface="Times New Roman" panose="02020603050405020304" pitchFamily="18" charset="0"/>
                    <a:cs typeface="Times New Roman" panose="02020603050405020304" pitchFamily="18" charset="0"/>
                  </a:rPr>
                  <a:t>Where: B</a:t>
                </a:r>
                <a:r>
                  <a:rPr lang="en-US" sz="5100" dirty="0">
                    <a:solidFill>
                      <a:schemeClr val="tx1"/>
                    </a:solidFill>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5100" i="1">
                            <a:solidFill>
                              <a:schemeClr val="tx1"/>
                            </a:solidFill>
                            <a:latin typeface="Cambria Math" panose="02040503050406030204" pitchFamily="18" charset="0"/>
                            <a:cs typeface="Times New Roman" panose="02020603050405020304" pitchFamily="18" charset="0"/>
                          </a:rPr>
                        </m:ctrlPr>
                      </m:sSubPr>
                      <m:e>
                        <m:acc>
                          <m:accPr>
                            <m:chr m:val="̇"/>
                            <m:ctrlPr>
                              <a:rPr lang="en-US" sz="5100" i="1">
                                <a:solidFill>
                                  <a:schemeClr val="tx1"/>
                                </a:solidFill>
                                <a:latin typeface="Cambria Math" panose="02040503050406030204" pitchFamily="18" charset="0"/>
                                <a:cs typeface="Times New Roman" panose="02020603050405020304" pitchFamily="18" charset="0"/>
                              </a:rPr>
                            </m:ctrlPr>
                          </m:accPr>
                          <m:e>
                            <m:r>
                              <m:rPr>
                                <m:sty m:val="p"/>
                              </m:rPr>
                              <a:rPr lang="en-US" sz="5100" b="0" i="0">
                                <a:solidFill>
                                  <a:schemeClr val="tx1"/>
                                </a:solidFill>
                                <a:latin typeface="Cambria Math" panose="02040503050406030204" pitchFamily="18" charset="0"/>
                                <a:cs typeface="Times New Roman" panose="02020603050405020304" pitchFamily="18" charset="0"/>
                              </a:rPr>
                              <m:t>H</m:t>
                            </m:r>
                          </m:e>
                        </m:acc>
                      </m:e>
                      <m:sub>
                        <m:r>
                          <m:rPr>
                            <m:sty m:val="p"/>
                          </m:rPr>
                          <a:rPr lang="en-US" sz="5100" b="0" i="0" smtClean="0">
                            <a:solidFill>
                              <a:schemeClr val="tx1"/>
                            </a:solidFill>
                            <a:latin typeface="Cambria Math" panose="02040503050406030204" pitchFamily="18" charset="0"/>
                            <a:cs typeface="Times New Roman" panose="02020603050405020304" pitchFamily="18" charset="0"/>
                          </a:rPr>
                          <m:t>B</m:t>
                        </m:r>
                      </m:sub>
                    </m:sSub>
                  </m:oMath>
                </a14:m>
                <a:r>
                  <a:rPr lang="en-US" sz="5100" dirty="0">
                    <a:solidFill>
                      <a:schemeClr val="tx1"/>
                    </a:solidFill>
                    <a:latin typeface="Times New Roman" panose="02020603050405020304" pitchFamily="18" charset="0"/>
                    <a:cs typeface="Times New Roman" panose="02020603050405020304" pitchFamily="18" charset="0"/>
                  </a:rPr>
                  <a:t>, </a:t>
                </a:r>
                <a:r>
                  <a:rPr lang="en-US" sz="5100" dirty="0" err="1">
                    <a:solidFill>
                      <a:schemeClr val="tx1"/>
                    </a:solidFill>
                    <a:latin typeface="Times New Roman" panose="02020603050405020304" pitchFamily="18" charset="0"/>
                    <a:cs typeface="Times New Roman" panose="02020603050405020304" pitchFamily="18" charset="0"/>
                  </a:rPr>
                  <a:t>C</a:t>
                </a:r>
                <a:r>
                  <a:rPr lang="en-US" sz="5100" baseline="-25000" dirty="0" err="1">
                    <a:solidFill>
                      <a:schemeClr val="tx1"/>
                    </a:solidFill>
                    <a:latin typeface="Times New Roman" panose="02020603050405020304" pitchFamily="18" charset="0"/>
                    <a:cs typeface="Times New Roman" panose="02020603050405020304" pitchFamily="18" charset="0"/>
                  </a:rPr>
                  <a:t>pB</a:t>
                </a:r>
                <a:r>
                  <a:rPr lang="en-US" sz="5100" dirty="0">
                    <a:solidFill>
                      <a:schemeClr val="tx1"/>
                    </a:solidFill>
                    <a:latin typeface="Times New Roman" panose="02020603050405020304" pitchFamily="18" charset="0"/>
                    <a:cs typeface="Times New Roman" panose="02020603050405020304" pitchFamily="18" charset="0"/>
                  </a:rPr>
                  <a:t>, T</a:t>
                </a:r>
                <a:r>
                  <a:rPr lang="en-US" sz="5100" baseline="-25000" dirty="0">
                    <a:latin typeface="Times New Roman" panose="02020603050405020304" pitchFamily="18" charset="0"/>
                    <a:cs typeface="Times New Roman" panose="02020603050405020304" pitchFamily="18" charset="0"/>
                  </a:rPr>
                  <a:t>B</a:t>
                </a:r>
                <a:r>
                  <a:rPr lang="en-US" sz="5100" dirty="0">
                    <a:solidFill>
                      <a:schemeClr val="tx1"/>
                    </a:solidFill>
                    <a:latin typeface="Times New Roman" panose="02020603050405020304" pitchFamily="18" charset="0"/>
                    <a:cs typeface="Times New Roman" panose="02020603050405020304" pitchFamily="18" charset="0"/>
                  </a:rPr>
                  <a:t> and T</a:t>
                </a:r>
                <a:r>
                  <a:rPr lang="en-US" sz="5100" baseline="-25000" dirty="0">
                    <a:solidFill>
                      <a:schemeClr val="tx1"/>
                    </a:solidFill>
                    <a:latin typeface="Times New Roman" panose="02020603050405020304" pitchFamily="18" charset="0"/>
                    <a:cs typeface="Times New Roman" panose="02020603050405020304" pitchFamily="18" charset="0"/>
                  </a:rPr>
                  <a:t>R</a:t>
                </a:r>
                <a:r>
                  <a:rPr lang="en-US" sz="5100" dirty="0">
                    <a:solidFill>
                      <a:schemeClr val="tx1"/>
                    </a:solidFill>
                    <a:latin typeface="Times New Roman" panose="02020603050405020304" pitchFamily="18" charset="0"/>
                    <a:cs typeface="Times New Roman" panose="02020603050405020304" pitchFamily="18" charset="0"/>
                  </a:rPr>
                  <a:t> </a:t>
                </a:r>
                <a:r>
                  <a:rPr lang="en-US" sz="5100" dirty="0">
                    <a:latin typeface="Times New Roman" panose="02020603050405020304" pitchFamily="18" charset="0"/>
                    <a:cs typeface="Times New Roman" panose="02020603050405020304" pitchFamily="18" charset="0"/>
                  </a:rPr>
                  <a:t>are mass flow rate of bottom product, the rate of enthalpy in the bottom product, specific heat capacity in the bottom product, bottom product temperature and reference temperature, respectively. </a:t>
                </a:r>
              </a:p>
              <a:p>
                <a:pPr marL="0" indent="0" algn="just">
                  <a:lnSpc>
                    <a:spcPct val="150000"/>
                  </a:lnSpc>
                  <a:buNone/>
                </a:pPr>
                <a:r>
                  <a:rPr lang="en-US" sz="5100" dirty="0">
                    <a:latin typeface="Times New Roman" panose="02020603050405020304" pitchFamily="18" charset="0"/>
                    <a:cs typeface="Times New Roman" panose="02020603050405020304" pitchFamily="18" charset="0"/>
                  </a:rPr>
                  <a:t>By substituting the values into equation (11.17), you can get the rate of enthalpy in the bottom product  as:</a:t>
                </a:r>
              </a:p>
              <a:p>
                <a:pPr marL="0" indent="0" algn="just">
                  <a:lnSpc>
                    <a:spcPct val="150000"/>
                  </a:lnSpc>
                  <a:buNone/>
                </a:pPr>
                <a14:m>
                  <m:oMath xmlns:m="http://schemas.openxmlformats.org/officeDocument/2006/math">
                    <m:sSub>
                      <m:sSubPr>
                        <m:ctrlPr>
                          <a:rPr lang="en-US" sz="5100" i="1">
                            <a:latin typeface="Cambria Math" panose="02040503050406030204" pitchFamily="18" charset="0"/>
                            <a:cs typeface="Times New Roman" panose="02020603050405020304" pitchFamily="18" charset="0"/>
                          </a:rPr>
                        </m:ctrlPr>
                      </m:sSubPr>
                      <m:e>
                        <m:acc>
                          <m:accPr>
                            <m:chr m:val="̇"/>
                            <m:ctrlPr>
                              <a:rPr lang="en-US" sz="5100" i="1">
                                <a:latin typeface="Cambria Math" panose="02040503050406030204" pitchFamily="18" charset="0"/>
                                <a:cs typeface="Times New Roman" panose="02020603050405020304" pitchFamily="18" charset="0"/>
                              </a:rPr>
                            </m:ctrlPr>
                          </m:accPr>
                          <m:e>
                            <m:r>
                              <a:rPr lang="en-US" sz="5100" i="1">
                                <a:latin typeface="Cambria Math" panose="02040503050406030204" pitchFamily="18" charset="0"/>
                                <a:cs typeface="Times New Roman" panose="02020603050405020304" pitchFamily="18" charset="0"/>
                              </a:rPr>
                              <m:t>𝐻</m:t>
                            </m:r>
                          </m:e>
                        </m:acc>
                      </m:e>
                      <m:sub>
                        <m:r>
                          <a:rPr lang="en-US" sz="5100" b="0" i="1" smtClean="0">
                            <a:latin typeface="Cambria Math" panose="02040503050406030204" pitchFamily="18" charset="0"/>
                            <a:cs typeface="Times New Roman" panose="02020603050405020304" pitchFamily="18" charset="0"/>
                          </a:rPr>
                          <m:t>𝐵</m:t>
                        </m:r>
                      </m:sub>
                    </m:sSub>
                    <m:r>
                      <a:rPr lang="en-US" sz="5100">
                        <a:latin typeface="Cambria Math" panose="02040503050406030204" pitchFamily="18" charset="0"/>
                        <a:cs typeface="Times New Roman" panose="02020603050405020304" pitchFamily="18" charset="0"/>
                      </a:rPr>
                      <m:t>=</m:t>
                    </m:r>
                    <m:r>
                      <a:rPr lang="en-US" sz="5100" b="0" i="1" smtClean="0">
                        <a:latin typeface="Cambria Math" panose="02040503050406030204" pitchFamily="18" charset="0"/>
                        <a:cs typeface="Times New Roman" panose="02020603050405020304" pitchFamily="18" charset="0"/>
                      </a:rPr>
                      <m:t>899</m:t>
                    </m:r>
                    <m:r>
                      <a:rPr lang="en-US" sz="5100" i="1">
                        <a:latin typeface="Cambria Math" panose="02040503050406030204" pitchFamily="18" charset="0"/>
                        <a:cs typeface="Times New Roman" panose="02020603050405020304" pitchFamily="18" charset="0"/>
                      </a:rPr>
                      <m:t>∗</m:t>
                    </m:r>
                    <m:r>
                      <a:rPr lang="en-US" sz="5100" b="0" i="1" smtClean="0">
                        <a:latin typeface="Cambria Math" panose="02040503050406030204" pitchFamily="18" charset="0"/>
                        <a:cs typeface="Times New Roman" panose="02020603050405020304" pitchFamily="18" charset="0"/>
                      </a:rPr>
                      <m:t>4.2</m:t>
                    </m:r>
                    <m:r>
                      <a:rPr lang="en-US" sz="5100" i="1">
                        <a:latin typeface="Cambria Math" panose="02040503050406030204" pitchFamily="18" charset="0"/>
                        <a:cs typeface="Times New Roman" panose="02020603050405020304" pitchFamily="18" charset="0"/>
                      </a:rPr>
                      <m:t>∗</m:t>
                    </m:r>
                    <m:d>
                      <m:dPr>
                        <m:ctrlPr>
                          <a:rPr lang="en-US" sz="5100" b="0" i="1" smtClean="0">
                            <a:latin typeface="Cambria Math" panose="02040503050406030204" pitchFamily="18" charset="0"/>
                            <a:cs typeface="Times New Roman" panose="02020603050405020304" pitchFamily="18" charset="0"/>
                          </a:rPr>
                        </m:ctrlPr>
                      </m:dPr>
                      <m:e>
                        <m:r>
                          <a:rPr lang="en-US" sz="5100" b="0" i="1" smtClean="0">
                            <a:latin typeface="Cambria Math" panose="02040503050406030204" pitchFamily="18" charset="0"/>
                            <a:cs typeface="Times New Roman" panose="02020603050405020304" pitchFamily="18" charset="0"/>
                          </a:rPr>
                          <m:t>100</m:t>
                        </m:r>
                        <m:r>
                          <a:rPr lang="en-US" sz="5100" i="1">
                            <a:latin typeface="Cambria Math" panose="02040503050406030204" pitchFamily="18" charset="0"/>
                            <a:cs typeface="Times New Roman" panose="02020603050405020304" pitchFamily="18" charset="0"/>
                          </a:rPr>
                          <m:t>−</m:t>
                        </m:r>
                        <m:r>
                          <a:rPr lang="en-US" sz="5100" b="0" i="1" smtClean="0">
                            <a:latin typeface="Cambria Math" panose="02040503050406030204" pitchFamily="18" charset="0"/>
                            <a:cs typeface="Times New Roman" panose="02020603050405020304" pitchFamily="18" charset="0"/>
                          </a:rPr>
                          <m:t>25</m:t>
                        </m:r>
                      </m:e>
                    </m:d>
                    <m:r>
                      <a:rPr lang="en-US" sz="5100" b="0" i="1" smtClean="0">
                        <a:latin typeface="Cambria Math" panose="02040503050406030204" pitchFamily="18" charset="0"/>
                        <a:cs typeface="Times New Roman" panose="02020603050405020304" pitchFamily="18" charset="0"/>
                      </a:rPr>
                      <m:t>=</m:t>
                    </m:r>
                    <m:r>
                      <a:rPr lang="en-US" sz="5100" b="1" i="1" smtClean="0">
                        <a:solidFill>
                          <a:srgbClr val="7030A0"/>
                        </a:solidFill>
                        <a:latin typeface="Cambria Math" panose="02040503050406030204" pitchFamily="18" charset="0"/>
                        <a:cs typeface="Times New Roman" panose="02020603050405020304" pitchFamily="18" charset="0"/>
                      </a:rPr>
                      <m:t>𝟐𝟖𝟑</m:t>
                    </m:r>
                    <m:r>
                      <a:rPr lang="en-US" sz="5100" b="1" i="1" smtClean="0">
                        <a:solidFill>
                          <a:srgbClr val="7030A0"/>
                        </a:solidFill>
                        <a:latin typeface="Cambria Math" panose="02040503050406030204" pitchFamily="18" charset="0"/>
                        <a:cs typeface="Times New Roman" panose="02020603050405020304" pitchFamily="18" charset="0"/>
                      </a:rPr>
                      <m:t>,</m:t>
                    </m:r>
                    <m:r>
                      <a:rPr lang="en-US" sz="5100" b="1" i="1" smtClean="0">
                        <a:solidFill>
                          <a:srgbClr val="7030A0"/>
                        </a:solidFill>
                        <a:latin typeface="Cambria Math" panose="02040503050406030204" pitchFamily="18" charset="0"/>
                        <a:cs typeface="Times New Roman" panose="02020603050405020304" pitchFamily="18" charset="0"/>
                      </a:rPr>
                      <m:t>𝟏𝟖𝟓</m:t>
                    </m:r>
                  </m:oMath>
                </a14:m>
                <a:r>
                  <a:rPr lang="en-US" sz="5100" b="1" dirty="0">
                    <a:solidFill>
                      <a:srgbClr val="7030A0"/>
                    </a:solidFill>
                    <a:latin typeface="Times New Roman" panose="02020603050405020304" pitchFamily="18" charset="0"/>
                    <a:cs typeface="Times New Roman" panose="02020603050405020304" pitchFamily="18" charset="0"/>
                  </a:rPr>
                  <a:t> kJ/h   </a:t>
                </a:r>
              </a:p>
              <a:p>
                <a:pPr marL="0" indent="0" algn="just">
                  <a:lnSpc>
                    <a:spcPct val="150000"/>
                  </a:lnSpc>
                  <a:buNone/>
                </a:pPr>
                <a:r>
                  <a:rPr lang="en-US" sz="5100" dirty="0">
                    <a:latin typeface="Times New Roman" panose="02020603050405020304" pitchFamily="18" charset="0"/>
                    <a:cs typeface="Times New Roman" panose="02020603050405020304" pitchFamily="18" charset="0"/>
                  </a:rPr>
                  <a:t>The rate of enthalpy at the top product is zero (</a:t>
                </a:r>
                <a14:m>
                  <m:oMath xmlns:m="http://schemas.openxmlformats.org/officeDocument/2006/math">
                    <m:sSub>
                      <m:sSubPr>
                        <m:ctrlPr>
                          <a:rPr lang="en-US" sz="5100" i="1">
                            <a:latin typeface="Cambria Math" panose="02040503050406030204" pitchFamily="18" charset="0"/>
                            <a:cs typeface="Times New Roman" panose="02020603050405020304" pitchFamily="18" charset="0"/>
                          </a:rPr>
                        </m:ctrlPr>
                      </m:sSubPr>
                      <m:e>
                        <m:acc>
                          <m:accPr>
                            <m:chr m:val="̇"/>
                            <m:ctrlPr>
                              <a:rPr lang="en-US" sz="5100" i="1">
                                <a:latin typeface="Cambria Math" panose="02040503050406030204" pitchFamily="18" charset="0"/>
                                <a:cs typeface="Times New Roman" panose="02020603050405020304" pitchFamily="18" charset="0"/>
                              </a:rPr>
                            </m:ctrlPr>
                          </m:accPr>
                          <m:e>
                            <m:r>
                              <a:rPr lang="en-US" sz="5100" i="1">
                                <a:latin typeface="Cambria Math" panose="02040503050406030204" pitchFamily="18" charset="0"/>
                                <a:cs typeface="Times New Roman" panose="02020603050405020304" pitchFamily="18" charset="0"/>
                              </a:rPr>
                              <m:t>𝐻</m:t>
                            </m:r>
                          </m:e>
                        </m:acc>
                      </m:e>
                      <m:sub>
                        <m:r>
                          <a:rPr lang="en-US" sz="5100" i="1">
                            <a:latin typeface="Cambria Math" panose="02040503050406030204" pitchFamily="18" charset="0"/>
                            <a:cs typeface="Times New Roman" panose="02020603050405020304" pitchFamily="18" charset="0"/>
                          </a:rPr>
                          <m:t>𝐷</m:t>
                        </m:r>
                      </m:sub>
                    </m:sSub>
                    <m:r>
                      <a:rPr lang="en-US" sz="5100" i="1">
                        <a:latin typeface="Cambria Math" panose="02040503050406030204" pitchFamily="18" charset="0"/>
                        <a:cs typeface="Times New Roman" panose="02020603050405020304" pitchFamily="18" charset="0"/>
                      </a:rPr>
                      <m:t>=0)</m:t>
                    </m:r>
                  </m:oMath>
                </a14:m>
                <a:r>
                  <a:rPr lang="en-US" sz="5100" dirty="0">
                    <a:latin typeface="Times New Roman" panose="02020603050405020304" pitchFamily="18" charset="0"/>
                    <a:cs typeface="Times New Roman" panose="02020603050405020304" pitchFamily="18" charset="0"/>
                  </a:rPr>
                  <a:t> since the top product leaves the column at reference temperature (T</a:t>
                </a:r>
                <a:r>
                  <a:rPr lang="en-US" sz="5100" baseline="-25000" dirty="0">
                    <a:latin typeface="Times New Roman" panose="02020603050405020304" pitchFamily="18" charset="0"/>
                    <a:cs typeface="Times New Roman" panose="02020603050405020304" pitchFamily="18" charset="0"/>
                  </a:rPr>
                  <a:t>D</a:t>
                </a:r>
                <a:r>
                  <a:rPr lang="en-US" sz="5100" dirty="0">
                    <a:latin typeface="Times New Roman" panose="02020603050405020304" pitchFamily="18" charset="0"/>
                    <a:cs typeface="Times New Roman" panose="02020603050405020304" pitchFamily="18" charset="0"/>
                  </a:rPr>
                  <a:t>=T</a:t>
                </a:r>
                <a:r>
                  <a:rPr lang="en-US" sz="5100" baseline="-25000" dirty="0">
                    <a:latin typeface="Times New Roman" panose="02020603050405020304" pitchFamily="18" charset="0"/>
                    <a:cs typeface="Times New Roman" panose="02020603050405020304" pitchFamily="18" charset="0"/>
                  </a:rPr>
                  <a:t>R</a:t>
                </a:r>
                <a:r>
                  <a:rPr lang="en-US" sz="5100" dirty="0">
                    <a:latin typeface="Times New Roman" panose="02020603050405020304" pitchFamily="18" charset="0"/>
                    <a:cs typeface="Times New Roman" panose="02020603050405020304" pitchFamily="18" charset="0"/>
                  </a:rPr>
                  <a:t>= 25</a:t>
                </a:r>
                <a:r>
                  <a:rPr lang="en-US" sz="5100" baseline="30000" dirty="0">
                    <a:latin typeface="Times New Roman" panose="02020603050405020304" pitchFamily="18" charset="0"/>
                    <a:cs typeface="Times New Roman" panose="02020603050405020304" pitchFamily="18" charset="0"/>
                  </a:rPr>
                  <a:t>o</a:t>
                </a:r>
                <a:r>
                  <a:rPr lang="en-US" sz="5100" dirty="0">
                    <a:latin typeface="Times New Roman" panose="02020603050405020304" pitchFamily="18" charset="0"/>
                    <a:cs typeface="Times New Roman" panose="02020603050405020304" pitchFamily="18" charset="0"/>
                  </a:rPr>
                  <a:t>C).</a:t>
                </a:r>
              </a:p>
              <a:p>
                <a:pPr marL="0" indent="0" algn="just">
                  <a:lnSpc>
                    <a:spcPct val="150000"/>
                  </a:lnSpc>
                  <a:buNone/>
                </a:pPr>
                <a:endParaRPr lang="en-US" sz="2400" b="1" dirty="0">
                  <a:solidFill>
                    <a:srgbClr val="7030A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                                             </a:t>
                </a: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3666A45-DDEC-82F5-366E-50A92C8B92DB}"/>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4D1B955-57F6-5C0F-EDF6-510877DF36B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3AB09B4-6774-5F85-FCC9-973E68EEEA78}"/>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CD3F4F6-B865-9849-EFCE-A6FD12D9502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560594222"/>
      </p:ext>
    </p:extLst>
  </p:cSld>
  <p:clrMapOvr>
    <a:masterClrMapping/>
  </p:clrMapOvr>
  <mc:AlternateContent xmlns:mc="http://schemas.openxmlformats.org/markup-compatibility/2006" xmlns:p14="http://schemas.microsoft.com/office/powerpoint/2010/main">
    <mc:Choice Requires="p14">
      <p:transition spd="slow" p14:dur="2000" advTm="78895"/>
    </mc:Choice>
    <mc:Fallback xmlns="">
      <p:transition spd="slow" advTm="78895"/>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D8CDF42-570A-CF4D-C20A-587F210F385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DC0A30-BF5A-C6B5-B71A-0062B628404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15DEDBD6-A86F-28F7-1A5C-48EEE431DA4A}"/>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specific latent heat can be taken as additive at the boiling point (56.5°C).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LV</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LA</a:t>
            </a:r>
            <a:r>
              <a:rPr lang="en-US" sz="2400" dirty="0">
                <a:latin typeface="Times New Roman" panose="02020603050405020304" pitchFamily="18" charset="0"/>
                <a:cs typeface="Times New Roman" panose="02020603050405020304" pitchFamily="18" charset="0"/>
              </a:rPr>
              <a:t>   + H</a:t>
            </a:r>
            <a:r>
              <a:rPr lang="en-US" sz="2400" baseline="-25000" dirty="0">
                <a:latin typeface="Times New Roman" panose="02020603050405020304" pitchFamily="18" charset="0"/>
                <a:cs typeface="Times New Roman" panose="02020603050405020304" pitchFamily="18" charset="0"/>
              </a:rPr>
              <a:t>LW                                                                                                       </a:t>
            </a:r>
            <a:r>
              <a:rPr lang="en-US" sz="2400" dirty="0">
                <a:latin typeface="Times New Roman" panose="02020603050405020304" pitchFamily="18" charset="0"/>
                <a:cs typeface="Times New Roman" panose="02020603050405020304" pitchFamily="18" charset="0"/>
              </a:rPr>
              <a:t>(11.18)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H</a:t>
            </a:r>
            <a:r>
              <a:rPr lang="en-US" sz="2400" baseline="-25000" dirty="0">
                <a:latin typeface="Times New Roman" panose="02020603050405020304" pitchFamily="18" charset="0"/>
                <a:cs typeface="Times New Roman" panose="02020603050405020304" pitchFamily="18" charset="0"/>
              </a:rPr>
              <a:t>LV</a:t>
            </a:r>
            <a:r>
              <a:rPr lang="en-US" sz="2400" dirty="0">
                <a:latin typeface="Times New Roman" panose="02020603050405020304" pitchFamily="18" charset="0"/>
                <a:cs typeface="Times New Roman" panose="02020603050405020304" pitchFamily="18" charset="0"/>
              </a:rPr>
              <a:t>, H</a:t>
            </a:r>
            <a:r>
              <a:rPr lang="en-US" sz="2400" baseline="-25000" dirty="0">
                <a:latin typeface="Times New Roman" panose="02020603050405020304" pitchFamily="18" charset="0"/>
                <a:cs typeface="Times New Roman" panose="02020603050405020304" pitchFamily="18" charset="0"/>
              </a:rPr>
              <a:t>LA</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LW</a:t>
            </a:r>
            <a:r>
              <a:rPr lang="en-US" sz="2400" dirty="0">
                <a:latin typeface="Times New Roman" panose="02020603050405020304" pitchFamily="18" charset="0"/>
                <a:cs typeface="Times New Roman" panose="02020603050405020304" pitchFamily="18" charset="0"/>
              </a:rPr>
              <a:t>   are  specific latent heats  at 56.5°C for vapor, acetone and water respectively.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value of the specific latent heat at the boiling point is calculated by substituting the values into equation (11.18).</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LV</a:t>
            </a:r>
            <a:r>
              <a:rPr lang="en-US" sz="2400" dirty="0">
                <a:latin typeface="Times New Roman" panose="02020603050405020304" pitchFamily="18" charset="0"/>
                <a:cs typeface="Times New Roman" panose="02020603050405020304" pitchFamily="18" charset="0"/>
              </a:rPr>
              <a:t>=  0.99*620 + 0.01*2, 500 = </a:t>
            </a:r>
            <a:r>
              <a:rPr lang="en-US" sz="2400" b="1" dirty="0">
                <a:solidFill>
                  <a:srgbClr val="7030A0"/>
                </a:solidFill>
                <a:latin typeface="Times New Roman" panose="02020603050405020304" pitchFamily="18" charset="0"/>
                <a:cs typeface="Times New Roman" panose="02020603050405020304" pitchFamily="18" charset="0"/>
              </a:rPr>
              <a:t>638.8 kJ/ kg</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FF2AFB3E-AE4F-577D-5644-A7EB574A1AE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D6B10AF-B62F-EDEE-A6D2-2A41B7BB9651}"/>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A4C0F90-90B9-7972-4B9B-F3364A11665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39974186"/>
      </p:ext>
    </p:extLst>
  </p:cSld>
  <p:clrMapOvr>
    <a:masterClrMapping/>
  </p:clrMapOvr>
  <mc:AlternateContent xmlns:mc="http://schemas.openxmlformats.org/markup-compatibility/2006" xmlns:p14="http://schemas.microsoft.com/office/powerpoint/2010/main">
    <mc:Choice Requires="p14">
      <p:transition spd="slow" p14:dur="2000" advTm="66196"/>
    </mc:Choice>
    <mc:Fallback xmlns="">
      <p:transition spd="slow" advTm="6619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7D34C5-DAA4-964E-2AB2-4545B6AFC4F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CFBAEA7-FCEC-4584-0C89-030678FE6E21}"/>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C3FE1C5-7098-5335-A2BD-F2826BDBA62F}"/>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rate of enthalpy of vapor is the sum of the rates of sensible heat and latent heat.</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Mathematically, the rate of enthalpy of vapor is given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𝑣</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𝐿</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𝐶</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𝐷</m:t>
                        </m:r>
                      </m:sub>
                    </m:sSub>
                  </m:oMath>
                </a14:m>
                <a:r>
                  <a:rPr lang="en-US" sz="2400" dirty="0">
                    <a:latin typeface="Times New Roman" panose="02020603050405020304" pitchFamily="18" charset="0"/>
                    <a:cs typeface="Times New Roman" panose="02020603050405020304" pitchFamily="18" charset="0"/>
                  </a:rPr>
                  <a:t>                                                      (11.19)</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By rearranging equation (11.19), you can get:</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𝐶</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cs typeface="Times New Roman" panose="02020603050405020304" pitchFamily="18" charset="0"/>
                          </a:rPr>
                          <m:t>𝑉</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𝐿</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𝐷</m:t>
                        </m:r>
                      </m:sub>
                    </m:sSub>
                  </m:oMath>
                </a14:m>
                <a:r>
                  <a:rPr lang="en-US" sz="2400" dirty="0">
                    <a:latin typeface="Times New Roman" panose="02020603050405020304" pitchFamily="18" charset="0"/>
                    <a:cs typeface="Times New Roman" panose="02020603050405020304" pitchFamily="18" charset="0"/>
                  </a:rPr>
                  <a:t>)                                                  (11.20)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𝐶</m:t>
                        </m:r>
                      </m:sub>
                    </m:sSub>
                  </m:oMath>
                </a14:m>
                <a:r>
                  <a:rPr lang="en-US" sz="2400" b="1"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cs typeface="Times New Roman" panose="02020603050405020304" pitchFamily="18" charset="0"/>
                          </a:rPr>
                          <m:t>𝑉</m:t>
                        </m:r>
                      </m:sub>
                    </m:sSub>
                  </m:oMath>
                </a14:m>
                <a:r>
                  <a:rPr lang="en-US" sz="2400" b="1" dirty="0">
                    <a:latin typeface="Times New Roman" panose="02020603050405020304" pitchFamily="18" charset="0"/>
                    <a:cs typeface="Times New Roman" panose="02020603050405020304" pitchFamily="18" charset="0"/>
                  </a:rPr>
                  <a:t>,</a:t>
                </a:r>
                <a:r>
                  <a:rPr lang="en-US" sz="2400" dirty="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cs typeface="Times New Roman" panose="02020603050405020304" pitchFamily="18" charset="0"/>
                          </a:rPr>
                          <m:t>𝐿</m:t>
                        </m:r>
                      </m:sub>
                    </m:sSub>
                  </m:oMath>
                </a14:m>
                <a:r>
                  <a:rPr lang="en-US" sz="2400" dirty="0">
                    <a:latin typeface="Times New Roman" panose="02020603050405020304" pitchFamily="18" charset="0"/>
                    <a:cs typeface="Times New Roman" panose="02020603050405020304" pitchFamily="18" charset="0"/>
                  </a:rPr>
                  <a:t>,</a:t>
                </a:r>
                <a:r>
                  <a:rPr lang="en-US" sz="2400" dirty="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𝐷</m:t>
                        </m:r>
                      </m:sub>
                    </m:sSub>
                  </m:oMath>
                </a14:m>
                <a:r>
                  <a:rPr lang="en-US" sz="2400" dirty="0">
                    <a:latin typeface="Times New Roman" panose="02020603050405020304" pitchFamily="18" charset="0"/>
                    <a:cs typeface="Times New Roman" panose="02020603050405020304" pitchFamily="18" charset="0"/>
                  </a:rPr>
                  <a:t> are the rates of heat removal by cooling water, enthalpy in the vapor at boiling point, enthalpy in the reflux, and enthalpy in the top product, respectively.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C3FE1C5-7098-5335-A2BD-F2826BDBA62F}"/>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A37E640-3A97-DC20-27C8-5A1464E3770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38FF25AB-5D74-21CE-F2B4-0AC4BBE1640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834305C-26F2-4701-BE86-C5869E5D395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8290032"/>
      </p:ext>
    </p:extLst>
  </p:cSld>
  <p:clrMapOvr>
    <a:masterClrMapping/>
  </p:clrMapOvr>
  <mc:AlternateContent xmlns:mc="http://schemas.openxmlformats.org/markup-compatibility/2006" xmlns:p14="http://schemas.microsoft.com/office/powerpoint/2010/main">
    <mc:Choice Requires="p14">
      <p:transition spd="slow" p14:dur="2000" advTm="64219"/>
    </mc:Choice>
    <mc:Fallback xmlns="">
      <p:transition spd="slow" advTm="64219"/>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B8AAED1-A3EE-B075-01C2-97B1E385EE7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A204D6C-A404-FC5A-75E3-FB5D5E531D2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ED4E854-5F02-3581-BD65-D0BC7804B545}"/>
                  </a:ext>
                </a:extLst>
              </p:cNvPr>
              <p:cNvSpPr>
                <a:spLocks noGrp="1"/>
              </p:cNvSpPr>
              <p:nvPr>
                <p:ph idx="1"/>
              </p:nvPr>
            </p:nvSpPr>
            <p:spPr>
              <a:xfrm>
                <a:off x="278296" y="858491"/>
                <a:ext cx="11748051" cy="5065228"/>
              </a:xfrm>
            </p:spPr>
            <p:txBody>
              <a:bodyPr>
                <a:normAutofit/>
              </a:bodyPr>
              <a:lstStyle/>
              <a:p>
                <a:pPr marL="0" indent="0">
                  <a:lnSpc>
                    <a:spcPct val="150000"/>
                  </a:lnSpc>
                  <a:buNone/>
                </a:pPr>
                <a:r>
                  <a:rPr lang="en-US" sz="2400" dirty="0">
                    <a:latin typeface="Times New Roman" panose="02020603050405020304" pitchFamily="18" charset="0"/>
                    <a:cs typeface="Times New Roman" panose="02020603050405020304" pitchFamily="18" charset="0"/>
                  </a:rPr>
                  <a:t>The enthalpy of the top product and reflux are zero, as they are both at the base temperature.</a:t>
                </a:r>
              </a:p>
              <a:p>
                <a:pPr marL="0" indent="0">
                  <a:lnSpc>
                    <a:spcPct val="150000"/>
                  </a:lnSpc>
                  <a:buNone/>
                </a:pPr>
                <a:r>
                  <a:rPr lang="en-US" sz="2400" dirty="0">
                    <a:latin typeface="Times New Roman" panose="02020603050405020304" pitchFamily="18" charset="0"/>
                    <a:cs typeface="Times New Roman" panose="02020603050405020304" pitchFamily="18" charset="0"/>
                  </a:rPr>
                  <a:t> Both are liquid, and the reflux will be at the same temperature as the product.</a:t>
                </a:r>
              </a:p>
              <a:p>
                <a:pPr marL="0" indent="0">
                  <a:lnSpc>
                    <a:spcPct val="150000"/>
                  </a:lnSpc>
                  <a:buNone/>
                </a:pPr>
                <a:r>
                  <a:rPr lang="en-US" sz="2400" dirty="0">
                    <a:latin typeface="Times New Roman" panose="02020603050405020304" pitchFamily="18" charset="0"/>
                    <a:cs typeface="Times New Roman" panose="02020603050405020304" pitchFamily="18" charset="0"/>
                  </a:rPr>
                  <a:t>Hence, equation (11.20)  is reduced to:</a:t>
                </a:r>
              </a:p>
              <a:p>
                <a:pPr marL="0" indent="0">
                  <a:lnSpc>
                    <a:spcPct val="150000"/>
                  </a:lnSpc>
                  <a:buNone/>
                </a:pPr>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𝐶</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𝑉</m:t>
                        </m:r>
                      </m:sub>
                    </m:sSub>
                    <m:r>
                      <a:rPr lang="en-US" sz="2400" i="1" smtClean="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                                                                   (11.21)</a:t>
                </a:r>
              </a:p>
              <a:p>
                <a:pPr marL="0" indent="0">
                  <a:lnSpc>
                    <a:spcPct val="150000"/>
                  </a:lnSpc>
                  <a:buNone/>
                </a:pPr>
                <a:r>
                  <a:rPr lang="en-US" sz="2400" dirty="0">
                    <a:latin typeface="Times New Roman" panose="02020603050405020304" pitchFamily="18" charset="0"/>
                    <a:cs typeface="Times New Roman" panose="02020603050405020304" pitchFamily="18" charset="0"/>
                  </a:rPr>
                  <a:t>The rate of enthalpy of vapor is the sum of the rates of latent heat and sensible heat.</a:t>
                </a:r>
              </a:p>
              <a:p>
                <a:pPr marL="0" indent="0">
                  <a:lnSpc>
                    <a:spcPct val="150000"/>
                  </a:lnSpc>
                  <a:buNone/>
                </a:pPr>
                <a:r>
                  <a:rPr lang="en-US" sz="2400" dirty="0">
                    <a:latin typeface="Times New Roman" panose="02020603050405020304" pitchFamily="18" charset="0"/>
                    <a:cs typeface="Times New Roman" panose="02020603050405020304" pitchFamily="18" charset="0"/>
                  </a:rPr>
                  <a:t>Mathematically, rate of enthalpy of vapor is expressed by:</a:t>
                </a:r>
              </a:p>
              <a:p>
                <a:pPr marL="0" indent="0">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𝑉</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𝑉</m:t>
                    </m:r>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𝐿𝑉</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𝑝𝐴</m:t>
                        </m:r>
                      </m:sub>
                    </m:sSub>
                    <m:d>
                      <m:dPr>
                        <m:ctrlPr>
                          <a:rPr lang="en-US" sz="2400" b="0" i="1" smtClean="0">
                            <a:latin typeface="Cambria Math" panose="02040503050406030204" pitchFamily="18" charset="0"/>
                            <a:cs typeface="Times New Roman" panose="02020603050405020304" pitchFamily="18" charset="0"/>
                          </a:rPr>
                        </m:ctrlPr>
                      </m:dPr>
                      <m:e>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𝑏</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𝑅</m:t>
                            </m:r>
                          </m:sub>
                        </m:sSub>
                      </m:e>
                    </m:d>
                    <m:r>
                      <a:rPr lang="en-US" sz="2400" b="0" i="1" smtClean="0">
                        <a:latin typeface="Cambria Math" panose="02040503050406030204" pitchFamily="18" charset="0"/>
                        <a:cs typeface="Times New Roman" panose="02020603050405020304" pitchFamily="18" charset="0"/>
                      </a:rPr>
                      <m:t>]</m:t>
                    </m:r>
                  </m:oMath>
                </a14:m>
                <a:r>
                  <a:rPr lang="en-US" sz="2400" dirty="0">
                    <a:latin typeface="Times New Roman" panose="02020603050405020304" pitchFamily="18" charset="0"/>
                    <a:cs typeface="Times New Roman" panose="02020603050405020304" pitchFamily="18" charset="0"/>
                  </a:rPr>
                  <a:t>                                 (11.22)</a:t>
                </a:r>
              </a:p>
            </p:txBody>
          </p:sp>
        </mc:Choice>
        <mc:Fallback xmlns="">
          <p:sp>
            <p:nvSpPr>
              <p:cNvPr id="3" name="Content Placeholder 2">
                <a:extLst>
                  <a:ext uri="{FF2B5EF4-FFF2-40B4-BE49-F238E27FC236}">
                    <a16:creationId xmlns:a16="http://schemas.microsoft.com/office/drawing/2014/main" id="{EED4E854-5F02-3581-BD65-D0BC7804B545}"/>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0E2C265A-E4BD-2CCD-BED0-81FD3E14BF6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EE356B7-63F1-D3C0-FCCB-69A540FA7D9E}"/>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669D655-6D66-5065-4A29-6F5C74CA66A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47856607"/>
      </p:ext>
    </p:extLst>
  </p:cSld>
  <p:clrMapOvr>
    <a:masterClrMapping/>
  </p:clrMapOvr>
  <mc:AlternateContent xmlns:mc="http://schemas.openxmlformats.org/markup-compatibility/2006" xmlns:p14="http://schemas.microsoft.com/office/powerpoint/2010/main">
    <mc:Choice Requires="p14">
      <p:transition spd="slow" p14:dur="2000" advTm="58127"/>
    </mc:Choice>
    <mc:Fallback xmlns="">
      <p:transition spd="slow" advTm="58127"/>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850FA75-1135-865E-908E-E45FA6507BD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9F07D9-A2CC-C9D0-79F7-F800CC1D836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E28F8A1-A71A-2B50-28EA-F634CC466B1C}"/>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specific heat capacity of  the vapor is approximately  equal to the specific heat capacity of acetone.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𝑉</m:t>
                        </m:r>
                      </m:sub>
                    </m:sSub>
                  </m:oMath>
                </a14:m>
                <a:r>
                  <a:rPr lang="en-US" sz="2400" dirty="0">
                    <a:latin typeface="Times New Roman" panose="02020603050405020304" pitchFamily="18" charset="0"/>
                    <a:cs typeface="Times New Roman" panose="02020603050405020304" pitchFamily="18" charset="0"/>
                  </a:rPr>
                  <a:t> is  rate of enthalpy of vapor, V is mass flow rate of vapor, H</a:t>
                </a:r>
                <a:r>
                  <a:rPr lang="en-US" sz="2400" baseline="-25000" dirty="0">
                    <a:latin typeface="Times New Roman" panose="02020603050405020304" pitchFamily="18" charset="0"/>
                    <a:cs typeface="Times New Roman" panose="02020603050405020304" pitchFamily="18" charset="0"/>
                  </a:rPr>
                  <a:t>LV</a:t>
                </a:r>
                <a:r>
                  <a:rPr lang="en-US" sz="2400" dirty="0">
                    <a:latin typeface="Times New Roman" panose="02020603050405020304" pitchFamily="18" charset="0"/>
                    <a:cs typeface="Times New Roman" panose="02020603050405020304" pitchFamily="18" charset="0"/>
                  </a:rPr>
                  <a:t> is the  vapor specific latent heat, C</a:t>
                </a:r>
                <a:r>
                  <a:rPr lang="en-US" sz="2400" baseline="-25000" dirty="0">
                    <a:latin typeface="Times New Roman" panose="02020603050405020304" pitchFamily="18" charset="0"/>
                    <a:cs typeface="Times New Roman" panose="02020603050405020304" pitchFamily="18" charset="0"/>
                  </a:rPr>
                  <a:t>PA</a:t>
                </a:r>
                <a:r>
                  <a:rPr lang="en-US" sz="2400" dirty="0">
                    <a:latin typeface="Times New Roman" panose="02020603050405020304" pitchFamily="18" charset="0"/>
                    <a:cs typeface="Times New Roman" panose="02020603050405020304" pitchFamily="18" charset="0"/>
                  </a:rPr>
                  <a:t> is specific heat capacity of acetone, T</a:t>
                </a:r>
                <a:r>
                  <a:rPr lang="en-US" sz="2400" baseline="-25000" dirty="0">
                    <a:latin typeface="Times New Roman" panose="02020603050405020304" pitchFamily="18" charset="0"/>
                    <a:cs typeface="Times New Roman" panose="02020603050405020304" pitchFamily="18" charset="0"/>
                  </a:rPr>
                  <a:t>b</a:t>
                </a:r>
                <a:r>
                  <a:rPr lang="en-US" sz="2400" dirty="0">
                    <a:latin typeface="Times New Roman" panose="02020603050405020304" pitchFamily="18" charset="0"/>
                    <a:cs typeface="Times New Roman" panose="02020603050405020304" pitchFamily="18" charset="0"/>
                  </a:rPr>
                  <a:t> is the boiling point temperature, and T</a:t>
                </a:r>
                <a:r>
                  <a:rPr lang="en-US" sz="2400" baseline="-25000" dirty="0">
                    <a:latin typeface="Times New Roman" panose="02020603050405020304" pitchFamily="18" charset="0"/>
                    <a:cs typeface="Times New Roman" panose="02020603050405020304" pitchFamily="18" charset="0"/>
                  </a:rPr>
                  <a:t>R</a:t>
                </a:r>
                <a:r>
                  <a:rPr lang="en-US" sz="2400" dirty="0">
                    <a:latin typeface="Times New Roman" panose="02020603050405020304" pitchFamily="18" charset="0"/>
                    <a:cs typeface="Times New Roman" panose="02020603050405020304" pitchFamily="18" charset="0"/>
                  </a:rPr>
                  <a:t> is the reference temperature.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Therefore, the rate of enthalpy of vapor is calculated using equation (11.22) as: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𝑉</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1, 111</m:t>
                    </m:r>
                    <m:r>
                      <a:rPr lang="en-US" sz="2400" i="1">
                        <a:latin typeface="Cambria Math" panose="02040503050406030204" pitchFamily="18" charset="0"/>
                        <a:cs typeface="Times New Roman" panose="02020603050405020304" pitchFamily="18" charset="0"/>
                      </a:rPr>
                      <m:t>∗</m:t>
                    </m:r>
                    <m:d>
                      <m:dPr>
                        <m:begChr m:val="["/>
                        <m:endChr m:val="]"/>
                        <m:ctrlPr>
                          <a:rPr lang="en-US" sz="2400" b="0" i="1" smtClean="0">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638.8</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2.2</m:t>
                        </m:r>
                        <m:d>
                          <m:dPr>
                            <m:ctrlPr>
                              <a:rPr lang="en-US" sz="2400" i="1">
                                <a:latin typeface="Cambria Math" panose="02040503050406030204" pitchFamily="18" charset="0"/>
                                <a:cs typeface="Times New Roman" panose="02020603050405020304" pitchFamily="18" charset="0"/>
                              </a:rPr>
                            </m:ctrlPr>
                          </m:dPr>
                          <m:e>
                            <m:r>
                              <a:rPr lang="en-US" sz="2400" b="0" i="1" smtClean="0">
                                <a:latin typeface="Cambria Math" panose="02040503050406030204" pitchFamily="18" charset="0"/>
                                <a:cs typeface="Times New Roman" panose="02020603050405020304" pitchFamily="18" charset="0"/>
                              </a:rPr>
                              <m:t>56.5</m:t>
                            </m:r>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25</m:t>
                            </m:r>
                          </m:e>
                        </m:d>
                      </m:e>
                    </m:d>
                    <m:r>
                      <a:rPr lang="en-US" sz="2400" b="0" i="1" smtClean="0">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𝟕𝟖𝟔</m:t>
                    </m:r>
                    <m:r>
                      <a:rPr lang="en-US" sz="2400" b="1" i="1" smtClean="0">
                        <a:solidFill>
                          <a:srgbClr val="7030A0"/>
                        </a:solidFill>
                        <a:latin typeface="Cambria Math" panose="02040503050406030204" pitchFamily="18" charset="0"/>
                        <a:cs typeface="Times New Roman" panose="02020603050405020304" pitchFamily="18" charset="0"/>
                      </a:rPr>
                      <m:t>, </m:t>
                    </m:r>
                    <m:r>
                      <a:rPr lang="en-US" sz="2400" b="1" i="1" smtClean="0">
                        <a:solidFill>
                          <a:srgbClr val="7030A0"/>
                        </a:solidFill>
                        <a:latin typeface="Cambria Math" panose="02040503050406030204" pitchFamily="18" charset="0"/>
                        <a:cs typeface="Times New Roman" panose="02020603050405020304" pitchFamily="18" charset="0"/>
                      </a:rPr>
                      <m:t>𝟔𝟗𝟗</m:t>
                    </m:r>
                  </m:oMath>
                </a14:m>
                <a:r>
                  <a:rPr lang="en-US" sz="2400" b="1" dirty="0">
                    <a:solidFill>
                      <a:srgbClr val="7030A0"/>
                    </a:solidFill>
                    <a:latin typeface="Times New Roman" panose="02020603050405020304" pitchFamily="18" charset="0"/>
                    <a:cs typeface="Times New Roman" panose="02020603050405020304" pitchFamily="18" charset="0"/>
                  </a:rPr>
                  <a:t>  kJ/h </a:t>
                </a:r>
              </a:p>
            </p:txBody>
          </p:sp>
        </mc:Choice>
        <mc:Fallback xmlns="">
          <p:sp>
            <p:nvSpPr>
              <p:cNvPr id="3" name="Content Placeholder 2">
                <a:extLst>
                  <a:ext uri="{FF2B5EF4-FFF2-40B4-BE49-F238E27FC236}">
                    <a16:creationId xmlns:a16="http://schemas.microsoft.com/office/drawing/2014/main" id="{EE28F8A1-A71A-2B50-28EA-F634CC466B1C}"/>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87B311A8-4750-ABD4-5B5E-8B8F00BDE10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F58F0D2-D577-E06F-E9C1-A7C6E31EC3A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3BF0111-1C57-43CD-9CB3-6731C5D7DAC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66894778"/>
      </p:ext>
    </p:extLst>
  </p:cSld>
  <p:clrMapOvr>
    <a:masterClrMapping/>
  </p:clrMapOvr>
  <mc:AlternateContent xmlns:mc="http://schemas.openxmlformats.org/markup-compatibility/2006" xmlns:p14="http://schemas.microsoft.com/office/powerpoint/2010/main">
    <mc:Choice Requires="p14">
      <p:transition spd="slow" p14:dur="2000" advTm="69274"/>
    </mc:Choice>
    <mc:Fallback xmlns="">
      <p:transition spd="slow" advTm="69274"/>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A1666-3001-0BA4-4619-71295D55EC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B27522C-DA03-E676-3866-AA22B7C855D2}"/>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0103C4D-F26C-F14F-5DEC-F3BC9393D449}"/>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From equation (11.21), the rate of enthalpy of valor is equal to the rate of heat removal by the cooling water. </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𝑐</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𝑉</m:t>
                        </m:r>
                      </m:sub>
                    </m:sSub>
                    <m:r>
                      <a:rPr lang="en-US" sz="2400" i="1">
                        <a:latin typeface="Cambria Math" panose="02040503050406030204" pitchFamily="18" charset="0"/>
                        <a:cs typeface="Times New Roman" panose="02020603050405020304" pitchFamily="18" charset="0"/>
                      </a:rPr>
                      <m:t>=</m:t>
                    </m:r>
                    <m:r>
                      <a:rPr lang="en-US" sz="2400" b="1" i="1">
                        <a:solidFill>
                          <a:srgbClr val="7030A0"/>
                        </a:solidFill>
                        <a:latin typeface="Cambria Math" panose="02040503050406030204" pitchFamily="18" charset="0"/>
                        <a:cs typeface="Times New Roman" panose="02020603050405020304" pitchFamily="18" charset="0"/>
                      </a:rPr>
                      <m:t>𝟕𝟖𝟔</m:t>
                    </m:r>
                    <m:r>
                      <a:rPr lang="en-US" sz="2400" b="1" i="1">
                        <a:solidFill>
                          <a:srgbClr val="7030A0"/>
                        </a:solidFill>
                        <a:latin typeface="Cambria Math" panose="02040503050406030204" pitchFamily="18" charset="0"/>
                        <a:cs typeface="Times New Roman" panose="02020603050405020304" pitchFamily="18" charset="0"/>
                      </a:rPr>
                      <m:t>, </m:t>
                    </m:r>
                    <m:r>
                      <a:rPr lang="en-US" sz="2400" b="1" i="1">
                        <a:solidFill>
                          <a:srgbClr val="7030A0"/>
                        </a:solidFill>
                        <a:latin typeface="Cambria Math" panose="02040503050406030204" pitchFamily="18" charset="0"/>
                        <a:cs typeface="Times New Roman" panose="02020603050405020304" pitchFamily="18" charset="0"/>
                      </a:rPr>
                      <m:t>𝟔𝟗𝟗</m:t>
                    </m:r>
                  </m:oMath>
                </a14:m>
                <a:r>
                  <a:rPr lang="en-US" sz="2400" b="1" dirty="0">
                    <a:solidFill>
                      <a:srgbClr val="7030A0"/>
                    </a:solidFill>
                    <a:latin typeface="Times New Roman" panose="02020603050405020304" pitchFamily="18" charset="0"/>
                    <a:cs typeface="Times New Roman" panose="02020603050405020304" pitchFamily="18" charset="0"/>
                  </a:rPr>
                  <a:t>  kJ/h</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mass flow rate of cooling water (</a:t>
                </a: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𝑐</m:t>
                        </m:r>
                      </m:sub>
                    </m:sSub>
                  </m:oMath>
                </a14:m>
                <a:r>
                  <a:rPr lang="en-US" sz="2400" dirty="0">
                    <a:latin typeface="Times New Roman" panose="02020603050405020304" pitchFamily="18" charset="0"/>
                    <a:cs typeface="Times New Roman" panose="02020603050405020304" pitchFamily="18" charset="0"/>
                  </a:rPr>
                  <a:t>) is determined using the value of heat removed, specific heat capacity of water and temperature rise of cooling water.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Mathematically, the mass flow rate of cooling water is given by:</a:t>
                </a:r>
              </a:p>
              <a:p>
                <a:pPr marL="0" indent="0" algn="just">
                  <a:lnSpc>
                    <a:spcPct val="150000"/>
                  </a:lnSpc>
                  <a:buNone/>
                </a:pPr>
                <a14:m>
                  <m:oMath xmlns:m="http://schemas.openxmlformats.org/officeDocument/2006/math">
                    <m:sSub>
                      <m:sSubPr>
                        <m:ctrlPr>
                          <a:rPr lang="en-US" sz="2400" i="1" smtClean="0">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𝑐</m:t>
                        </m:r>
                      </m:sub>
                    </m:sSub>
                    <m:r>
                      <a:rPr lang="en-US" sz="2400" b="0" i="1" smtClean="0">
                        <a:latin typeface="Cambria Math" panose="02040503050406030204" pitchFamily="18" charset="0"/>
                        <a:cs typeface="Times New Roman" panose="02020603050405020304" pitchFamily="18" charset="0"/>
                      </a:rPr>
                      <m:t>=</m:t>
                    </m:r>
                    <m:f>
                      <m:fPr>
                        <m:ctrlPr>
                          <a:rPr lang="en-US" sz="2400" b="0" i="1" smtClean="0">
                            <a:latin typeface="Cambria Math" panose="02040503050406030204" pitchFamily="18" charset="0"/>
                            <a:cs typeface="Times New Roman" panose="02020603050405020304" pitchFamily="18" charset="0"/>
                          </a:rPr>
                        </m:ctrlPr>
                      </m:fPr>
                      <m:num>
                        <m:sSub>
                          <m:sSubPr>
                            <m:ctrlPr>
                              <a:rPr lang="en-US" sz="2400" b="0" i="1" smtClean="0">
                                <a:latin typeface="Cambria Math" panose="02040503050406030204" pitchFamily="18" charset="0"/>
                                <a:cs typeface="Times New Roman" panose="02020603050405020304" pitchFamily="18" charset="0"/>
                              </a:rPr>
                            </m:ctrlPr>
                          </m:sSubPr>
                          <m:e>
                            <m:acc>
                              <m:accPr>
                                <m:chr m:val="̇"/>
                                <m:ctrlPr>
                                  <a:rPr lang="en-US" sz="2400" b="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𝐶</m:t>
                            </m:r>
                          </m:sub>
                        </m:sSub>
                      </m:num>
                      <m:den>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𝐶</m:t>
                            </m:r>
                          </m:e>
                          <m:sub>
                            <m:r>
                              <a:rPr lang="en-US" sz="2400" b="0" i="1" smtClean="0">
                                <a:latin typeface="Cambria Math" panose="02040503050406030204" pitchFamily="18" charset="0"/>
                                <a:cs typeface="Times New Roman" panose="02020603050405020304" pitchFamily="18" charset="0"/>
                              </a:rPr>
                              <m:t>𝑃𝑊</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𝑐</m:t>
                            </m:r>
                          </m:sub>
                        </m:sSub>
                        <m:r>
                          <a:rPr lang="en-US" sz="2400" b="0" i="1" smtClean="0">
                            <a:latin typeface="Cambria Math" panose="02040503050406030204" pitchFamily="18" charset="0"/>
                            <a:cs typeface="Times New Roman" panose="02020603050405020304" pitchFamily="18" charset="0"/>
                          </a:rPr>
                          <m:t>−</m:t>
                        </m:r>
                        <m:sSub>
                          <m:sSubPr>
                            <m:ctrlPr>
                              <a:rPr lang="en-US" sz="2400" b="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𝑇</m:t>
                            </m:r>
                          </m:e>
                          <m:sub>
                            <m:r>
                              <a:rPr lang="en-US" sz="2400" b="0" i="1" smtClean="0">
                                <a:latin typeface="Cambria Math" panose="02040503050406030204" pitchFamily="18" charset="0"/>
                                <a:cs typeface="Times New Roman" panose="02020603050405020304" pitchFamily="18" charset="0"/>
                              </a:rPr>
                              <m:t>𝑅</m:t>
                            </m:r>
                          </m:sub>
                        </m:sSub>
                        <m:r>
                          <a:rPr lang="en-US" sz="2400" b="0" i="1" smtClean="0">
                            <a:latin typeface="Cambria Math" panose="02040503050406030204" pitchFamily="18" charset="0"/>
                            <a:cs typeface="Times New Roman" panose="02020603050405020304" pitchFamily="18" charset="0"/>
                          </a:rPr>
                          <m:t>)</m:t>
                        </m:r>
                      </m:den>
                    </m:f>
                  </m:oMath>
                </a14:m>
                <a:r>
                  <a:rPr lang="en-US" sz="2400" dirty="0">
                    <a:latin typeface="Times New Roman" panose="02020603050405020304" pitchFamily="18" charset="0"/>
                    <a:cs typeface="Times New Roman" panose="02020603050405020304" pitchFamily="18" charset="0"/>
                  </a:rPr>
                  <a:t>                                          (11.23)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0103C4D-F26C-F14F-5DEC-F3BC9393D449}"/>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ECB4BC0F-7E0F-C5A2-BFE5-3C719F29933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E1862B0-4A48-5325-1D7F-C031CFF5D40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892986C-82D9-50F7-24C6-D650887F5F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061794129"/>
      </p:ext>
    </p:extLst>
  </p:cSld>
  <p:clrMapOvr>
    <a:masterClrMapping/>
  </p:clrMapOvr>
  <mc:AlternateContent xmlns:mc="http://schemas.openxmlformats.org/markup-compatibility/2006" xmlns:p14="http://schemas.microsoft.com/office/powerpoint/2010/main">
    <mc:Choice Requires="p14">
      <p:transition spd="slow" p14:dur="2000" advTm="63917"/>
    </mc:Choice>
    <mc:Fallback xmlns="">
      <p:transition spd="slow" advTm="63917"/>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3428CF-8A58-927C-BA25-278808E491E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096CF11-E66C-ADD1-457E-06DC0C988C9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6066A46-AEE3-6B2A-3B77-803FD17B45DA}"/>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smtClean="0">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𝑐</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𝑚</m:t>
                            </m:r>
                          </m:e>
                        </m:acc>
                      </m:e>
                      <m:sub>
                        <m:r>
                          <a:rPr lang="en-US" sz="2400" i="1">
                            <a:latin typeface="Cambria Math" panose="02040503050406030204" pitchFamily="18" charset="0"/>
                            <a:cs typeface="Times New Roman" panose="02020603050405020304" pitchFamily="18" charset="0"/>
                          </a:rPr>
                          <m:t>𝑐</m:t>
                        </m:r>
                      </m:sub>
                    </m:sSub>
                  </m:oMath>
                </a14:m>
                <a:r>
                  <a:rPr lang="en-US" sz="2400" dirty="0">
                    <a:latin typeface="Times New Roman" panose="02020603050405020304" pitchFamily="18" charset="0"/>
                    <a:cs typeface="Times New Roman" panose="02020603050405020304" pitchFamily="18" charset="0"/>
                  </a:rPr>
                  <a:t>, C</a:t>
                </a:r>
                <a:r>
                  <a:rPr lang="en-US" sz="2400" baseline="-25000" dirty="0">
                    <a:latin typeface="Times New Roman" panose="02020603050405020304" pitchFamily="18" charset="0"/>
                    <a:cs typeface="Times New Roman" panose="02020603050405020304" pitchFamily="18" charset="0"/>
                  </a:rPr>
                  <a:t>PW</a:t>
                </a:r>
                <a:r>
                  <a:rPr lang="en-US" sz="2400" dirty="0">
                    <a:latin typeface="Times New Roman" panose="02020603050405020304" pitchFamily="18" charset="0"/>
                    <a:cs typeface="Times New Roman" panose="02020603050405020304" pitchFamily="18" charset="0"/>
                  </a:rPr>
                  <a:t>, T</a:t>
                </a:r>
                <a:r>
                  <a:rPr lang="en-US" sz="2400" baseline="-25000" dirty="0">
                    <a:latin typeface="Times New Roman" panose="02020603050405020304" pitchFamily="18" charset="0"/>
                    <a:cs typeface="Times New Roman" panose="02020603050405020304" pitchFamily="18" charset="0"/>
                  </a:rPr>
                  <a:t>C</a:t>
                </a:r>
                <a:r>
                  <a:rPr lang="en-US" sz="2400" dirty="0">
                    <a:latin typeface="Times New Roman" panose="02020603050405020304" pitchFamily="18" charset="0"/>
                    <a:cs typeface="Times New Roman" panose="02020603050405020304" pitchFamily="18" charset="0"/>
                  </a:rPr>
                  <a:t> and T</a:t>
                </a:r>
                <a:r>
                  <a:rPr lang="en-US" sz="2400" baseline="-25000" dirty="0">
                    <a:latin typeface="Times New Roman" panose="02020603050405020304" pitchFamily="18" charset="0"/>
                    <a:cs typeface="Times New Roman" panose="02020603050405020304" pitchFamily="18" charset="0"/>
                  </a:rPr>
                  <a:t>R </a:t>
                </a:r>
                <a:r>
                  <a:rPr lang="en-US" sz="2400" dirty="0">
                    <a:latin typeface="Times New Roman" panose="02020603050405020304" pitchFamily="18" charset="0"/>
                    <a:cs typeface="Times New Roman" panose="02020603050405020304" pitchFamily="18" charset="0"/>
                  </a:rPr>
                  <a:t>are the  rate of heat removed by cooling water,</a:t>
                </a:r>
                <a:r>
                  <a:rPr lang="en-US" sz="2400" dirty="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mass flow rate of cooling water, specific heat capacity of water, temperature of water after cooling, and the reference temperature,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mass flow rate of cooling water, substitute the values into equation (11.23) as:</a:t>
                </a:r>
              </a:p>
              <a:p>
                <a:pPr marL="0" indent="0" algn="just">
                  <a:lnSpc>
                    <a:spcPct val="150000"/>
                  </a:lnSpc>
                  <a:buNone/>
                </a:pPr>
                <a14:m>
                  <m:oMath xmlns:m="http://schemas.openxmlformats.org/officeDocument/2006/math">
                    <m:sSub>
                      <m:sSubPr>
                        <m:ctrlPr>
                          <a:rPr lang="en-US" sz="2400" b="1" i="1" smtClean="0">
                            <a:solidFill>
                              <a:srgbClr val="7030A0"/>
                            </a:solidFill>
                            <a:latin typeface="Cambria Math" panose="02040503050406030204" pitchFamily="18" charset="0"/>
                            <a:cs typeface="Times New Roman" panose="02020603050405020304" pitchFamily="18" charset="0"/>
                          </a:rPr>
                        </m:ctrlPr>
                      </m:sSubPr>
                      <m:e>
                        <m:acc>
                          <m:accPr>
                            <m:chr m:val="̇"/>
                            <m:ctrlPr>
                              <a:rPr lang="en-US" sz="2400" b="1" i="1">
                                <a:solidFill>
                                  <a:srgbClr val="7030A0"/>
                                </a:solidFill>
                                <a:latin typeface="Cambria Math" panose="02040503050406030204" pitchFamily="18" charset="0"/>
                                <a:cs typeface="Times New Roman" panose="02020603050405020304" pitchFamily="18" charset="0"/>
                              </a:rPr>
                            </m:ctrlPr>
                          </m:accPr>
                          <m:e>
                            <m:r>
                              <a:rPr lang="en-US" sz="2400" b="1" i="1">
                                <a:solidFill>
                                  <a:srgbClr val="7030A0"/>
                                </a:solidFill>
                                <a:latin typeface="Cambria Math" panose="02040503050406030204" pitchFamily="18" charset="0"/>
                                <a:cs typeface="Times New Roman" panose="02020603050405020304" pitchFamily="18" charset="0"/>
                              </a:rPr>
                              <m:t>𝒎</m:t>
                            </m:r>
                          </m:e>
                        </m:acc>
                      </m:e>
                      <m:sub>
                        <m:r>
                          <a:rPr lang="en-US" sz="2400" b="1" i="1">
                            <a:solidFill>
                              <a:srgbClr val="7030A0"/>
                            </a:solidFill>
                            <a:latin typeface="Cambria Math" panose="02040503050406030204" pitchFamily="18" charset="0"/>
                            <a:cs typeface="Times New Roman" panose="02020603050405020304" pitchFamily="18" charset="0"/>
                          </a:rPr>
                          <m:t>𝒄</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𝐶</m:t>
                            </m:r>
                          </m:sub>
                        </m:sSub>
                      </m:num>
                      <m:den>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𝐶</m:t>
                            </m:r>
                          </m:e>
                          <m:sub>
                            <m:r>
                              <a:rPr lang="en-US" sz="2400" i="1">
                                <a:latin typeface="Cambria Math" panose="02040503050406030204" pitchFamily="18" charset="0"/>
                                <a:cs typeface="Times New Roman" panose="02020603050405020304" pitchFamily="18" charset="0"/>
                              </a:rPr>
                              <m:t>𝑃𝑊</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𝑐</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𝑇</m:t>
                            </m:r>
                          </m:e>
                          <m:sub>
                            <m:r>
                              <a:rPr lang="en-US" sz="2400" i="1">
                                <a:latin typeface="Cambria Math" panose="02040503050406030204" pitchFamily="18" charset="0"/>
                                <a:cs typeface="Times New Roman" panose="02020603050405020304" pitchFamily="18" charset="0"/>
                              </a:rPr>
                              <m:t>𝑅</m:t>
                            </m:r>
                          </m:sub>
                        </m:sSub>
                        <m:r>
                          <a:rPr lang="en-US" sz="2400" i="1">
                            <a:latin typeface="Cambria Math" panose="02040503050406030204" pitchFamily="18" charset="0"/>
                            <a:cs typeface="Times New Roman" panose="02020603050405020304" pitchFamily="18" charset="0"/>
                          </a:rPr>
                          <m:t>)</m:t>
                        </m:r>
                      </m:den>
                    </m:f>
                    <m:r>
                      <a:rPr lang="en-US" sz="2400" b="0" i="1" smtClean="0">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786</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699</m:t>
                        </m:r>
                      </m:num>
                      <m:den>
                        <m:r>
                          <a:rPr lang="en-US" sz="2400" b="0" i="1" smtClean="0">
                            <a:latin typeface="Cambria Math" panose="02040503050406030204" pitchFamily="18" charset="0"/>
                            <a:cs typeface="Times New Roman" panose="02020603050405020304" pitchFamily="18" charset="0"/>
                          </a:rPr>
                          <m:t>4</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30</m:t>
                        </m:r>
                      </m:den>
                    </m:f>
                    <m:r>
                      <a:rPr lang="en-US" sz="2400" b="0" i="1" smtClean="0">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𝟔</m:t>
                    </m:r>
                    <m:r>
                      <a:rPr lang="en-US" sz="2400" b="1" i="1" smtClean="0">
                        <a:solidFill>
                          <a:srgbClr val="7030A0"/>
                        </a:solidFill>
                        <a:latin typeface="Cambria Math" panose="02040503050406030204" pitchFamily="18" charset="0"/>
                        <a:cs typeface="Times New Roman" panose="02020603050405020304" pitchFamily="18" charset="0"/>
                      </a:rPr>
                      <m:t>, </m:t>
                    </m:r>
                    <m:r>
                      <a:rPr lang="en-US" sz="2400" b="1" i="1" smtClean="0">
                        <a:solidFill>
                          <a:srgbClr val="7030A0"/>
                        </a:solidFill>
                        <a:latin typeface="Cambria Math" panose="02040503050406030204" pitchFamily="18" charset="0"/>
                        <a:cs typeface="Times New Roman" panose="02020603050405020304" pitchFamily="18" charset="0"/>
                      </a:rPr>
                      <m:t>𝟐𝟒𝟒</m:t>
                    </m:r>
                  </m:oMath>
                </a14:m>
                <a:r>
                  <a:rPr lang="en-US" sz="2400" b="1" dirty="0">
                    <a:solidFill>
                      <a:srgbClr val="7030A0"/>
                    </a:solidFill>
                    <a:latin typeface="Times New Roman" panose="02020603050405020304" pitchFamily="18" charset="0"/>
                    <a:cs typeface="Times New Roman" panose="02020603050405020304" pitchFamily="18" charset="0"/>
                  </a:rPr>
                  <a:t> kg/h</a:t>
                </a:r>
                <a:endParaRPr lang="en-US" sz="2400" b="1"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6066A46-AEE3-6B2A-3B77-803FD17B45DA}"/>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F71A8108-DCF0-3CCB-90FC-F4D3F8C329B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1B34CF7-3761-6BEF-7B5C-5103B3061DF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05BCB5F9-7DAE-65BE-A3AB-4EB27B69717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93441308"/>
      </p:ext>
    </p:extLst>
  </p:cSld>
  <p:clrMapOvr>
    <a:masterClrMapping/>
  </p:clrMapOvr>
  <mc:AlternateContent xmlns:mc="http://schemas.openxmlformats.org/markup-compatibility/2006" xmlns:p14="http://schemas.microsoft.com/office/powerpoint/2010/main">
    <mc:Choice Requires="p14">
      <p:transition spd="slow" p14:dur="2000" advTm="62217"/>
    </mc:Choice>
    <mc:Fallback xmlns="">
      <p:transition spd="slow" advTm="62217"/>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E05965-F65F-C7D5-F950-8432CB618A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FA51F7B-4E27-C0DE-E8D8-98D306DC87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9AA6BAE-DD81-466B-78DC-4F37C1585DF4}"/>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Now, you can determine the rate of heat added by steam supply using equation (11.14).</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𝐹</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𝐵</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𝐵</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𝐶</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𝐷</m:t>
                        </m:r>
                      </m:sub>
                    </m:sSub>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rearranging equation (11.14), you can get: </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𝐵</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𝐵</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𝐶</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𝐷</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𝐹</m:t>
                        </m:r>
                      </m:sub>
                    </m:sSub>
                  </m:oMath>
                </a14:m>
                <a:r>
                  <a:rPr lang="en-US" sz="2400" dirty="0">
                    <a:latin typeface="Times New Roman" panose="02020603050405020304" pitchFamily="18" charset="0"/>
                    <a:cs typeface="Times New Roman" panose="02020603050405020304" pitchFamily="18" charset="0"/>
                  </a:rPr>
                  <a:t>                                                       (11.24)</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𝐹</m:t>
                        </m:r>
                      </m:sub>
                    </m:sSub>
                  </m:oMath>
                </a14:m>
                <a:r>
                  <a:rPr lang="en-US" sz="2400" b="1" dirty="0">
                    <a:latin typeface="Times New Roman" panose="02020603050405020304" pitchFamily="18" charset="0"/>
                    <a:cs typeface="Times New Roman" panose="02020603050405020304" pitchFamily="18" charset="0"/>
                  </a:rPr>
                  <a:t>,</a:t>
                </a:r>
                <a:r>
                  <a:rPr lang="en-US" sz="2400" dirty="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𝐵</m:t>
                        </m:r>
                      </m:sub>
                    </m:sSub>
                  </m:oMath>
                </a14:m>
                <a:r>
                  <a:rPr lang="en-US" sz="2400" b="1" dirty="0">
                    <a:latin typeface="Times New Roman" panose="02020603050405020304" pitchFamily="18" charset="0"/>
                    <a:cs typeface="Times New Roman" panose="02020603050405020304" pitchFamily="18" charset="0"/>
                  </a:rPr>
                  <a:t>,</a:t>
                </a:r>
                <a:r>
                  <a:rPr lang="en-US" sz="2400" dirty="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𝐵</m:t>
                        </m:r>
                      </m:sub>
                    </m:sSub>
                  </m:oMath>
                </a14:m>
                <a:r>
                  <a:rPr lang="en-US" sz="2400" b="1" dirty="0">
                    <a:latin typeface="Times New Roman" panose="02020603050405020304" pitchFamily="18" charset="0"/>
                    <a:cs typeface="Times New Roman" panose="02020603050405020304" pitchFamily="18" charset="0"/>
                  </a:rPr>
                  <a:t>,</a:t>
                </a:r>
                <a:r>
                  <a:rPr lang="en-US" sz="2400" dirty="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𝐶</m:t>
                        </m:r>
                      </m:sub>
                    </m:sSub>
                  </m:oMath>
                </a14:m>
                <a:r>
                  <a:rPr lang="en-US" sz="2400" b="1"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rPr>
                  <a:t>and</a:t>
                </a:r>
                <a:r>
                  <a:rPr lang="en-US" sz="2400" b="1"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𝐷</m:t>
                        </m:r>
                      </m:sub>
                    </m:sSub>
                  </m:oMath>
                </a14:m>
                <a:r>
                  <a:rPr lang="en-US" sz="2400" dirty="0">
                    <a:latin typeface="Times New Roman" panose="02020603050405020304" pitchFamily="18" charset="0"/>
                    <a:cs typeface="Times New Roman" panose="02020603050405020304" pitchFamily="18" charset="0"/>
                  </a:rPr>
                  <a:t> are the rates of enthalpy in the feed, heat supply to distillation column, enthalpy in the bottom product, heat removal by cooling water, and enthalpy in the top product, respectively. </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9AA6BAE-DD81-466B-78DC-4F37C1585DF4}"/>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7807D739-C569-7B1C-9DFE-56DD0702FA0B}"/>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D1F5A908-EA2D-CAD5-CAB8-0FF7878C7FE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7437B68-4A2E-4F20-0876-1AF82AFDC549}"/>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56659694"/>
      </p:ext>
    </p:extLst>
  </p:cSld>
  <p:clrMapOvr>
    <a:masterClrMapping/>
  </p:clrMapOvr>
  <mc:AlternateContent xmlns:mc="http://schemas.openxmlformats.org/markup-compatibility/2006" xmlns:p14="http://schemas.microsoft.com/office/powerpoint/2010/main">
    <mc:Choice Requires="p14">
      <p:transition spd="slow" p14:dur="2000" advTm="72211"/>
    </mc:Choice>
    <mc:Fallback xmlns="">
      <p:transition spd="slow" advTm="72211"/>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A02B31-0812-E98F-B72E-846C26B6329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C563A75-F8C8-AD30-9ECF-1146E040872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BF49304-EDD5-5E74-6A47-E905D5DDF37E}"/>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But,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cs typeface="Times New Roman" panose="02020603050405020304" pitchFamily="18" charset="0"/>
                          </a:rPr>
                          <m:t>𝐵</m:t>
                        </m:r>
                      </m:sub>
                    </m:sSub>
                    <m:r>
                      <a:rPr lang="en-US" sz="2400">
                        <a:latin typeface="Cambria Math" panose="02040503050406030204" pitchFamily="18" charset="0"/>
                        <a:cs typeface="Times New Roman" panose="02020603050405020304" pitchFamily="18" charset="0"/>
                      </a:rPr>
                      <m:t>=</m:t>
                    </m:r>
                    <m:r>
                      <a:rPr lang="en-US" sz="2400" b="0" i="0" smtClean="0">
                        <a:latin typeface="Cambria Math" panose="02040503050406030204" pitchFamily="18" charset="0"/>
                        <a:cs typeface="Times New Roman" panose="02020603050405020304" pitchFamily="18" charset="0"/>
                      </a:rPr>
                      <m:t>283</m:t>
                    </m:r>
                    <m:r>
                      <a:rPr lang="en-US" sz="2400">
                        <a:latin typeface="Cambria Math" panose="02040503050406030204" pitchFamily="18" charset="0"/>
                        <a:cs typeface="Times New Roman" panose="02020603050405020304" pitchFamily="18" charset="0"/>
                      </a:rPr>
                      <m:t>, </m:t>
                    </m:r>
                    <m:r>
                      <a:rPr lang="en-US" sz="2400" b="0" i="0" smtClean="0">
                        <a:latin typeface="Cambria Math" panose="02040503050406030204" pitchFamily="18" charset="0"/>
                        <a:cs typeface="Times New Roman" panose="02020603050405020304" pitchFamily="18" charset="0"/>
                      </a:rPr>
                      <m:t>185</m:t>
                    </m:r>
                    <m:r>
                      <a:rPr lang="en-US" sz="240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kJ/h,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𝐶</m:t>
                        </m:r>
                      </m:sub>
                    </m:sSub>
                    <m:r>
                      <a:rPr lang="en-US" sz="2400">
                        <a:latin typeface="Cambria Math" panose="02040503050406030204" pitchFamily="18" charset="0"/>
                        <a:cs typeface="Times New Roman" panose="02020603050405020304" pitchFamily="18" charset="0"/>
                      </a:rPr>
                      <m:t>=</m:t>
                    </m:r>
                    <m:r>
                      <a:rPr lang="en-US" sz="2400">
                        <a:latin typeface="Cambria Math" panose="02040503050406030204" pitchFamily="18" charset="0"/>
                        <a:cs typeface="Times New Roman" panose="02020603050405020304" pitchFamily="18" charset="0"/>
                      </a:rPr>
                      <m:t>786</m:t>
                    </m:r>
                    <m:r>
                      <a:rPr lang="en-US" sz="2400">
                        <a:latin typeface="Cambria Math" panose="02040503050406030204" pitchFamily="18" charset="0"/>
                        <a:cs typeface="Times New Roman" panose="02020603050405020304" pitchFamily="18" charset="0"/>
                      </a:rPr>
                      <m:t>, </m:t>
                    </m:r>
                    <m:r>
                      <a:rPr lang="en-US" sz="2400">
                        <a:latin typeface="Cambria Math" panose="02040503050406030204" pitchFamily="18" charset="0"/>
                        <a:cs typeface="Times New Roman" panose="02020603050405020304" pitchFamily="18" charset="0"/>
                      </a:rPr>
                      <m:t>699</m:t>
                    </m:r>
                    <m:r>
                      <a:rPr lang="en-US" sz="240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kJ/h,</a:t>
                </a:r>
                <a:r>
                  <a:rPr lang="en-US" sz="2400" dirty="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b="0" i="1" smtClean="0">
                                <a:latin typeface="Cambria Math" panose="02040503050406030204" pitchFamily="18" charset="0"/>
                                <a:cs typeface="Times New Roman" panose="02020603050405020304" pitchFamily="18" charset="0"/>
                              </a:rPr>
                              <m:t>𝐻</m:t>
                            </m:r>
                          </m:e>
                        </m:acc>
                      </m:e>
                      <m:sub>
                        <m:r>
                          <a:rPr lang="en-US" sz="2400" b="0" i="1" smtClean="0">
                            <a:latin typeface="Cambria Math" panose="02040503050406030204" pitchFamily="18" charset="0"/>
                            <a:cs typeface="Times New Roman" panose="02020603050405020304" pitchFamily="18" charset="0"/>
                          </a:rPr>
                          <m:t>𝐹</m:t>
                        </m:r>
                      </m:sub>
                    </m:sSub>
                    <m:r>
                      <a:rPr lang="en-US" sz="2400">
                        <a:latin typeface="Cambria Math" panose="02040503050406030204" pitchFamily="18" charset="0"/>
                        <a:cs typeface="Times New Roman" panose="02020603050405020304" pitchFamily="18" charset="0"/>
                      </a:rPr>
                      <m:t>=</m:t>
                    </m:r>
                    <m:r>
                      <a:rPr lang="en-US" sz="2400" b="0" i="0" smtClean="0">
                        <a:latin typeface="Cambria Math" panose="02040503050406030204" pitchFamily="18" charset="0"/>
                        <a:cs typeface="Times New Roman" panose="02020603050405020304" pitchFamily="18" charset="0"/>
                      </a:rPr>
                      <m:t>40</m:t>
                    </m:r>
                    <m:r>
                      <a:rPr lang="en-US" sz="2400">
                        <a:latin typeface="Cambria Math" panose="02040503050406030204" pitchFamily="18" charset="0"/>
                        <a:cs typeface="Times New Roman" panose="02020603050405020304" pitchFamily="18" charset="0"/>
                      </a:rPr>
                      <m:t>, </m:t>
                    </m:r>
                    <m:r>
                      <a:rPr lang="en-US" sz="2400" b="0" i="0" smtClean="0">
                        <a:latin typeface="Cambria Math" panose="02040503050406030204" pitchFamily="18" charset="0"/>
                        <a:cs typeface="Times New Roman" panose="02020603050405020304" pitchFamily="18" charset="0"/>
                      </a:rPr>
                      <m:t>000</m:t>
                    </m:r>
                    <m:r>
                      <a:rPr lang="en-US" sz="2400">
                        <a:latin typeface="Cambria Math" panose="02040503050406030204" pitchFamily="18" charset="0"/>
                        <a:cs typeface="Times New Roman" panose="02020603050405020304" pitchFamily="18" charset="0"/>
                      </a:rPr>
                      <m:t> </m:t>
                    </m:r>
                  </m:oMath>
                </a14:m>
                <a:r>
                  <a:rPr lang="en-US" sz="2400" dirty="0">
                    <a:latin typeface="Times New Roman" panose="02020603050405020304" pitchFamily="18" charset="0"/>
                    <a:cs typeface="Times New Roman" panose="02020603050405020304" pitchFamily="18" charset="0"/>
                  </a:rPr>
                  <a:t>kJ/h, and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𝐷</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values into equation (11.24), you can calculate the heat added to distillation column as: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𝐵</m:t>
                        </m:r>
                      </m:sub>
                    </m:sSub>
                    <m:r>
                      <a:rPr lang="en-US" sz="240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𝐵</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i="1">
                            <a:latin typeface="Cambria Math" panose="02040503050406030204" pitchFamily="18" charset="0"/>
                            <a:cs typeface="Times New Roman" panose="02020603050405020304" pitchFamily="18" charset="0"/>
                          </a:rPr>
                          <m:t>𝐶</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𝐷</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𝐻</m:t>
                            </m:r>
                          </m:e>
                        </m:acc>
                      </m:e>
                      <m:sub>
                        <m:r>
                          <a:rPr lang="en-US" sz="2400" i="1">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283</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185</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786</m:t>
                    </m:r>
                    <m:r>
                      <a:rPr lang="en-US" sz="2400" b="0" i="1" smtClean="0">
                        <a:latin typeface="Cambria Math" panose="02040503050406030204" pitchFamily="18" charset="0"/>
                        <a:cs typeface="Times New Roman" panose="02020603050405020304" pitchFamily="18" charset="0"/>
                      </a:rPr>
                      <m:t>, </m:t>
                    </m:r>
                    <m:r>
                      <a:rPr lang="en-US" sz="2400" b="0" i="1" smtClean="0">
                        <a:latin typeface="Cambria Math" panose="02040503050406030204" pitchFamily="18" charset="0"/>
                        <a:cs typeface="Times New Roman" panose="02020603050405020304" pitchFamily="18" charset="0"/>
                      </a:rPr>
                      <m:t>699</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40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000</m:t>
                    </m:r>
                    <m:r>
                      <a:rPr lang="en-US" sz="2400" b="0" i="1" smtClean="0">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𝟏</m:t>
                    </m:r>
                    <m:r>
                      <a:rPr lang="en-US" sz="2400" b="1" i="0" smtClean="0">
                        <a:solidFill>
                          <a:srgbClr val="7030A0"/>
                        </a:solidFill>
                        <a:latin typeface="Cambria Math" panose="02040503050406030204" pitchFamily="18" charset="0"/>
                        <a:cs typeface="Times New Roman" panose="02020603050405020304" pitchFamily="18" charset="0"/>
                      </a:rPr>
                      <m:t>,</m:t>
                    </m:r>
                    <m:r>
                      <a:rPr lang="en-US" sz="2400" b="1" i="0" smtClean="0">
                        <a:solidFill>
                          <a:srgbClr val="7030A0"/>
                        </a:solidFill>
                        <a:latin typeface="Cambria Math" panose="02040503050406030204" pitchFamily="18" charset="0"/>
                        <a:cs typeface="Times New Roman" panose="02020603050405020304" pitchFamily="18" charset="0"/>
                      </a:rPr>
                      <m:t>𝟎𝟐𝟗</m:t>
                    </m:r>
                    <m:r>
                      <a:rPr lang="en-US" sz="2400" b="1" i="0" smtClean="0">
                        <a:solidFill>
                          <a:srgbClr val="7030A0"/>
                        </a:solidFill>
                        <a:latin typeface="Cambria Math" panose="02040503050406030204" pitchFamily="18" charset="0"/>
                        <a:cs typeface="Times New Roman" panose="02020603050405020304" pitchFamily="18" charset="0"/>
                      </a:rPr>
                      <m:t>, </m:t>
                    </m:r>
                    <m:r>
                      <a:rPr lang="en-US" sz="2400" b="1" i="1" smtClean="0">
                        <a:solidFill>
                          <a:srgbClr val="7030A0"/>
                        </a:solidFill>
                        <a:latin typeface="Cambria Math" panose="02040503050406030204" pitchFamily="18" charset="0"/>
                        <a:cs typeface="Times New Roman" panose="02020603050405020304" pitchFamily="18" charset="0"/>
                      </a:rPr>
                      <m:t>𝟖𝟖𝟒</m:t>
                    </m:r>
                  </m:oMath>
                </a14:m>
                <a:r>
                  <a:rPr lang="en-US" sz="2400" b="1" dirty="0">
                    <a:solidFill>
                      <a:srgbClr val="7030A0"/>
                    </a:solidFill>
                    <a:latin typeface="Times New Roman" panose="02020603050405020304" pitchFamily="18" charset="0"/>
                    <a:cs typeface="Times New Roman" panose="02020603050405020304" pitchFamily="18" charset="0"/>
                  </a:rPr>
                  <a:t> kJ/h</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mass flow rate of steam is calculated from rate of heat added by steam supply and latent heat of steam at 274 kPa.</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BF49304-EDD5-5E74-6A47-E905D5DDF37E}"/>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1D5789B-11E3-2588-DA35-96FA711F455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BFA3B86C-5417-74A2-4E4F-CBDE3B18079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0CF5EE3-53F4-4A70-A15E-02A0CABA41C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584816466"/>
      </p:ext>
    </p:extLst>
  </p:cSld>
  <p:clrMapOvr>
    <a:masterClrMapping/>
  </p:clrMapOvr>
  <mc:AlternateContent xmlns:mc="http://schemas.openxmlformats.org/markup-compatibility/2006" xmlns:p14="http://schemas.microsoft.com/office/powerpoint/2010/main">
    <mc:Choice Requires="p14">
      <p:transition spd="slow" p14:dur="2000" advTm="87143"/>
    </mc:Choice>
    <mc:Fallback xmlns="">
      <p:transition spd="slow" advTm="8714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6E9F79-7AF6-74DB-D601-EB68B76BA7E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B1E53F-3FDE-B259-2825-3805A1F69EBA}"/>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69450C6-C9EE-D55C-42E8-45DDA477A1DD}"/>
                  </a:ext>
                </a:extLst>
              </p:cNvPr>
              <p:cNvSpPr>
                <a:spLocks noGrp="1"/>
              </p:cNvSpPr>
              <p:nvPr>
                <p:ph idx="1"/>
              </p:nvPr>
            </p:nvSpPr>
            <p:spPr>
              <a:xfrm>
                <a:off x="278296" y="858491"/>
                <a:ext cx="11748051" cy="5065228"/>
              </a:xfrm>
            </p:spPr>
            <p:txBody>
              <a:bodyPr>
                <a:normAutofit/>
              </a:bodyPr>
              <a:lstStyle/>
              <a:p>
                <a:pPr marL="0" indent="0" algn="just">
                  <a:lnSpc>
                    <a:spcPct val="110000"/>
                  </a:lnSpc>
                  <a:buNone/>
                </a:pPr>
                <a:r>
                  <a:rPr lang="en-US" sz="2400" dirty="0">
                    <a:latin typeface="Times New Roman" panose="02020603050405020304" pitchFamily="18" charset="0"/>
                    <a:cs typeface="Times New Roman" panose="02020603050405020304" pitchFamily="18" charset="0"/>
                  </a:rPr>
                  <a:t>The specific latent heat of steam (H</a:t>
                </a:r>
                <a:r>
                  <a:rPr lang="en-US" sz="2400" baseline="-25000" dirty="0">
                    <a:latin typeface="Times New Roman" panose="02020603050405020304" pitchFamily="18" charset="0"/>
                    <a:cs typeface="Times New Roman" panose="02020603050405020304" pitchFamily="18" charset="0"/>
                  </a:rPr>
                  <a:t>LS</a:t>
                </a:r>
                <a:r>
                  <a:rPr lang="en-US" sz="2400" dirty="0">
                    <a:latin typeface="Times New Roman" panose="02020603050405020304" pitchFamily="18" charset="0"/>
                    <a:cs typeface="Times New Roman" panose="02020603050405020304" pitchFamily="18" charset="0"/>
                  </a:rPr>
                  <a:t>) at 274 kPa = </a:t>
                </a:r>
                <a:r>
                  <a:rPr lang="en-US" sz="2400" b="1" dirty="0">
                    <a:solidFill>
                      <a:srgbClr val="7030A0"/>
                    </a:solidFill>
                    <a:latin typeface="Times New Roman" panose="02020603050405020304" pitchFamily="18" charset="0"/>
                    <a:cs typeface="Times New Roman" panose="02020603050405020304" pitchFamily="18" charset="0"/>
                  </a:rPr>
                  <a:t>2, 174 kJ/kg</a:t>
                </a:r>
                <a:endParaRPr lang="en-US" sz="2400" dirty="0">
                  <a:latin typeface="Times New Roman" panose="02020603050405020304" pitchFamily="18" charset="0"/>
                  <a:cs typeface="Times New Roman" panose="02020603050405020304" pitchFamily="18" charset="0"/>
                </a:endParaRPr>
              </a:p>
              <a:p>
                <a:pPr marL="0" indent="0" algn="just">
                  <a:lnSpc>
                    <a:spcPct val="110000"/>
                  </a:lnSpc>
                  <a:buNone/>
                </a:pPr>
                <a:r>
                  <a:rPr lang="en-US" sz="2400" dirty="0">
                    <a:latin typeface="Times New Roman" panose="02020603050405020304" pitchFamily="18" charset="0"/>
                    <a:cs typeface="Times New Roman" panose="02020603050405020304" pitchFamily="18" charset="0"/>
                  </a:rPr>
                  <a:t>Mathematically, the mass flow rate of the steam is given by:</a:t>
                </a:r>
              </a:p>
              <a:p>
                <a:pPr marL="0" indent="0" algn="just">
                  <a:lnSpc>
                    <a:spcPct val="110000"/>
                  </a:lnSpc>
                  <a:buNone/>
                </a:pPr>
                <a14:m>
                  <m:oMath xmlns:m="http://schemas.openxmlformats.org/officeDocument/2006/math">
                    <m:sSub>
                      <m:sSubPr>
                        <m:ctrlPr>
                          <a:rPr lang="en-US" sz="2400" b="1" i="1">
                            <a:solidFill>
                              <a:srgbClr val="7030A0"/>
                            </a:solidFill>
                            <a:latin typeface="Cambria Math" panose="02040503050406030204" pitchFamily="18" charset="0"/>
                            <a:cs typeface="Times New Roman" panose="02020603050405020304" pitchFamily="18" charset="0"/>
                          </a:rPr>
                        </m:ctrlPr>
                      </m:sSubPr>
                      <m:e>
                        <m:acc>
                          <m:accPr>
                            <m:chr m:val="̇"/>
                            <m:ctrlPr>
                              <a:rPr lang="en-US" sz="2400" b="1" i="1">
                                <a:solidFill>
                                  <a:srgbClr val="7030A0"/>
                                </a:solidFill>
                                <a:latin typeface="Cambria Math" panose="02040503050406030204" pitchFamily="18" charset="0"/>
                                <a:cs typeface="Times New Roman" panose="02020603050405020304" pitchFamily="18" charset="0"/>
                              </a:rPr>
                            </m:ctrlPr>
                          </m:accPr>
                          <m:e>
                            <m:r>
                              <a:rPr lang="en-US" sz="2400" b="1" i="1">
                                <a:solidFill>
                                  <a:srgbClr val="7030A0"/>
                                </a:solidFill>
                                <a:latin typeface="Cambria Math" panose="02040503050406030204" pitchFamily="18" charset="0"/>
                                <a:cs typeface="Times New Roman" panose="02020603050405020304" pitchFamily="18" charset="0"/>
                              </a:rPr>
                              <m:t>𝒎</m:t>
                            </m:r>
                          </m:e>
                        </m:acc>
                      </m:e>
                      <m:sub>
                        <m:r>
                          <a:rPr lang="en-US" sz="2400" b="1" i="1" smtClean="0">
                            <a:solidFill>
                              <a:srgbClr val="7030A0"/>
                            </a:solidFill>
                            <a:latin typeface="Cambria Math" panose="02040503050406030204" pitchFamily="18" charset="0"/>
                            <a:cs typeface="Times New Roman" panose="02020603050405020304" pitchFamily="18" charset="0"/>
                          </a:rPr>
                          <m:t>𝒔</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𝐵</m:t>
                            </m:r>
                          </m:sub>
                        </m:sSub>
                      </m:num>
                      <m:den>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𝐿𝑆</m:t>
                            </m:r>
                          </m:sub>
                        </m:sSub>
                      </m:den>
                    </m:f>
                  </m:oMath>
                </a14:m>
                <a:r>
                  <a:rPr lang="en-US" sz="2400" dirty="0">
                    <a:latin typeface="Times New Roman" panose="02020603050405020304" pitchFamily="18" charset="0"/>
                    <a:cs typeface="Times New Roman" panose="02020603050405020304" pitchFamily="18" charset="0"/>
                  </a:rPr>
                  <a:t>                                                                     (11.25)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𝑚</m:t>
                            </m:r>
                          </m:e>
                        </m:acc>
                      </m:e>
                      <m:sub>
                        <m:r>
                          <a:rPr lang="en-US" sz="2400" b="0" i="1" smtClean="0">
                            <a:latin typeface="Cambria Math" panose="02040503050406030204" pitchFamily="18" charset="0"/>
                            <a:cs typeface="Times New Roman" panose="02020603050405020304" pitchFamily="18" charset="0"/>
                          </a:rPr>
                          <m:t>𝑠</m:t>
                        </m:r>
                      </m:sub>
                    </m:sSub>
                  </m:oMath>
                </a14:m>
                <a:r>
                  <a:rPr lang="en-US" sz="2400" dirty="0">
                    <a:latin typeface="Times New Roman" panose="02020603050405020304" pitchFamily="18" charset="0"/>
                    <a:cs typeface="Times New Roman" panose="02020603050405020304" pitchFamily="18" charset="0"/>
                  </a:rPr>
                  <a:t>, </a:t>
                </a: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𝐵</m:t>
                        </m:r>
                      </m:sub>
                    </m:sSub>
                  </m:oMath>
                </a14:m>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LS </a:t>
                </a:r>
                <a:r>
                  <a:rPr lang="en-US" sz="2400" dirty="0">
                    <a:latin typeface="Times New Roman" panose="02020603050405020304" pitchFamily="18" charset="0"/>
                    <a:cs typeface="Times New Roman" panose="02020603050405020304" pitchFamily="18" charset="0"/>
                  </a:rPr>
                  <a:t>are the  mass flow rate of steam, rate of heat added by steam, specific latent heat of steam at 274 kPa,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To determine the mass flow rate of steam, substitute the values into equation (11.25) as:</a:t>
                </a:r>
              </a:p>
              <a:p>
                <a:pPr marL="0" indent="0" algn="just">
                  <a:lnSpc>
                    <a:spcPct val="150000"/>
                  </a:lnSpc>
                  <a:buNone/>
                </a:pPr>
                <a14:m>
                  <m:oMath xmlns:m="http://schemas.openxmlformats.org/officeDocument/2006/math">
                    <m:sSub>
                      <m:sSubPr>
                        <m:ctrlPr>
                          <a:rPr lang="en-US" sz="2400" b="1" i="1">
                            <a:solidFill>
                              <a:srgbClr val="7030A0"/>
                            </a:solidFill>
                            <a:latin typeface="Cambria Math" panose="02040503050406030204" pitchFamily="18" charset="0"/>
                            <a:cs typeface="Times New Roman" panose="02020603050405020304" pitchFamily="18" charset="0"/>
                          </a:rPr>
                        </m:ctrlPr>
                      </m:sSubPr>
                      <m:e>
                        <m:acc>
                          <m:accPr>
                            <m:chr m:val="̇"/>
                            <m:ctrlPr>
                              <a:rPr lang="en-US" sz="2400" b="1" i="1">
                                <a:solidFill>
                                  <a:srgbClr val="7030A0"/>
                                </a:solidFill>
                                <a:latin typeface="Cambria Math" panose="02040503050406030204" pitchFamily="18" charset="0"/>
                                <a:cs typeface="Times New Roman" panose="02020603050405020304" pitchFamily="18" charset="0"/>
                              </a:rPr>
                            </m:ctrlPr>
                          </m:accPr>
                          <m:e>
                            <m:r>
                              <a:rPr lang="en-US" sz="2400" b="1" i="1">
                                <a:solidFill>
                                  <a:srgbClr val="7030A0"/>
                                </a:solidFill>
                                <a:latin typeface="Cambria Math" panose="02040503050406030204" pitchFamily="18" charset="0"/>
                                <a:cs typeface="Times New Roman" panose="02020603050405020304" pitchFamily="18" charset="0"/>
                              </a:rPr>
                              <m:t>𝒎</m:t>
                            </m:r>
                          </m:e>
                        </m:acc>
                      </m:e>
                      <m:sub>
                        <m:r>
                          <a:rPr lang="en-US" sz="2400" b="1" i="1" smtClean="0">
                            <a:solidFill>
                              <a:srgbClr val="7030A0"/>
                            </a:solidFill>
                            <a:latin typeface="Cambria Math" panose="02040503050406030204" pitchFamily="18" charset="0"/>
                            <a:cs typeface="Times New Roman" panose="02020603050405020304" pitchFamily="18" charset="0"/>
                          </a:rPr>
                          <m:t>𝒔</m:t>
                        </m:r>
                      </m:sub>
                    </m:sSub>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sSub>
                          <m:sSubPr>
                            <m:ctrlPr>
                              <a:rPr lang="en-US" sz="2400" i="1">
                                <a:latin typeface="Cambria Math" panose="02040503050406030204" pitchFamily="18" charset="0"/>
                                <a:cs typeface="Times New Roman" panose="02020603050405020304" pitchFamily="18" charset="0"/>
                              </a:rPr>
                            </m:ctrlPr>
                          </m:sSubPr>
                          <m:e>
                            <m:acc>
                              <m:accPr>
                                <m:chr m:val="̇"/>
                                <m:ctrlPr>
                                  <a:rPr lang="en-US" sz="2400" i="1">
                                    <a:latin typeface="Cambria Math" panose="02040503050406030204" pitchFamily="18" charset="0"/>
                                    <a:cs typeface="Times New Roman" panose="02020603050405020304" pitchFamily="18" charset="0"/>
                                  </a:rPr>
                                </m:ctrlPr>
                              </m:accPr>
                              <m:e>
                                <m:r>
                                  <a:rPr lang="en-US" sz="2400" i="1">
                                    <a:latin typeface="Cambria Math" panose="02040503050406030204" pitchFamily="18" charset="0"/>
                                    <a:cs typeface="Times New Roman" panose="02020603050405020304" pitchFamily="18" charset="0"/>
                                  </a:rPr>
                                  <m:t>𝑄</m:t>
                                </m:r>
                              </m:e>
                            </m:acc>
                          </m:e>
                          <m:sub>
                            <m:r>
                              <a:rPr lang="en-US" sz="2400" b="0" i="1" smtClean="0">
                                <a:latin typeface="Cambria Math" panose="02040503050406030204" pitchFamily="18" charset="0"/>
                                <a:cs typeface="Times New Roman" panose="02020603050405020304" pitchFamily="18" charset="0"/>
                              </a:rPr>
                              <m:t>𝐵</m:t>
                            </m:r>
                          </m:sub>
                        </m:sSub>
                      </m:num>
                      <m:den>
                        <m:sSub>
                          <m:sSubPr>
                            <m:ctrlPr>
                              <a:rPr lang="en-US" sz="2400" i="1">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𝐻</m:t>
                            </m:r>
                          </m:e>
                          <m:sub>
                            <m:r>
                              <a:rPr lang="en-US" sz="2400" b="0" i="1" smtClean="0">
                                <a:latin typeface="Cambria Math" panose="02040503050406030204" pitchFamily="18" charset="0"/>
                                <a:cs typeface="Times New Roman" panose="02020603050405020304" pitchFamily="18" charset="0"/>
                              </a:rPr>
                              <m:t>𝐿𝑆</m:t>
                            </m:r>
                          </m:sub>
                        </m:sSub>
                      </m:den>
                    </m:f>
                    <m:r>
                      <a:rPr lang="en-US" sz="2400" i="1">
                        <a:latin typeface="Cambria Math" panose="02040503050406030204" pitchFamily="18" charset="0"/>
                        <a:cs typeface="Times New Roman" panose="02020603050405020304" pitchFamily="18" charset="0"/>
                      </a:rPr>
                      <m:t>=</m:t>
                    </m:r>
                    <m:f>
                      <m:fPr>
                        <m:ctrlPr>
                          <a:rPr lang="en-US" sz="2400" i="1">
                            <a:latin typeface="Cambria Math" panose="02040503050406030204" pitchFamily="18" charset="0"/>
                            <a:cs typeface="Times New Roman" panose="02020603050405020304" pitchFamily="18" charset="0"/>
                          </a:rPr>
                        </m:ctrlPr>
                      </m:fPr>
                      <m:num>
                        <m:r>
                          <a:rPr lang="en-US" sz="2400" b="0" i="1" smtClean="0">
                            <a:latin typeface="Cambria Math" panose="02040503050406030204" pitchFamily="18" charset="0"/>
                            <a:cs typeface="Times New Roman" panose="02020603050405020304" pitchFamily="18" charset="0"/>
                          </a:rPr>
                          <m:t>1, 029, 884</m:t>
                        </m:r>
                      </m:num>
                      <m:den>
                        <m:r>
                          <a:rPr lang="en-US" sz="2400" b="0" i="1" smtClean="0">
                            <a:latin typeface="Cambria Math" panose="02040503050406030204" pitchFamily="18" charset="0"/>
                            <a:cs typeface="Times New Roman" panose="02020603050405020304" pitchFamily="18" charset="0"/>
                          </a:rPr>
                          <m:t>2, 174</m:t>
                        </m:r>
                      </m:den>
                    </m:f>
                    <m:r>
                      <a:rPr lang="en-US" sz="2400" i="1">
                        <a:latin typeface="Cambria Math" panose="02040503050406030204" pitchFamily="18" charset="0"/>
                        <a:cs typeface="Times New Roman" panose="02020603050405020304" pitchFamily="18" charset="0"/>
                      </a:rPr>
                      <m:t>=</m:t>
                    </m:r>
                    <m:r>
                      <a:rPr lang="en-US" sz="2400" b="1" i="1" smtClean="0">
                        <a:solidFill>
                          <a:srgbClr val="7030A0"/>
                        </a:solidFill>
                        <a:latin typeface="Cambria Math" panose="02040503050406030204" pitchFamily="18" charset="0"/>
                        <a:cs typeface="Times New Roman" panose="02020603050405020304" pitchFamily="18" charset="0"/>
                      </a:rPr>
                      <m:t>𝟒𝟕𝟒</m:t>
                    </m:r>
                  </m:oMath>
                </a14:m>
                <a:r>
                  <a:rPr lang="en-US" sz="2400" b="1" dirty="0">
                    <a:solidFill>
                      <a:srgbClr val="7030A0"/>
                    </a:solidFill>
                    <a:latin typeface="Times New Roman" panose="02020603050405020304" pitchFamily="18" charset="0"/>
                    <a:cs typeface="Times New Roman" panose="02020603050405020304" pitchFamily="18" charset="0"/>
                  </a:rPr>
                  <a:t> kg/h</a:t>
                </a:r>
                <a:endParaRPr lang="en-US" sz="2400" b="1"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769450C6-C9EE-D55C-42E8-45DDA477A1DD}"/>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t="-722"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C062C7B-1637-1DDE-A8E9-E436064D231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5242CA8-F464-BAC7-77FB-8C3A3F7C1F2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92A928DF-1188-1CFE-984F-B021F23C863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479340177"/>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77C3641-5EB1-0F72-89B2-31EDE092E1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1972F41-12BA-F278-E103-7594A391A89F}"/>
              </a:ext>
            </a:extLst>
          </p:cNvPr>
          <p:cNvSpPr>
            <a:spLocks noGrp="1"/>
          </p:cNvSpPr>
          <p:nvPr>
            <p:ph type="title"/>
          </p:nvPr>
        </p:nvSpPr>
        <p:spPr>
          <a:xfrm>
            <a:off x="278296" y="278298"/>
            <a:ext cx="11075504"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11.3. Integrated material and energy balances with reaction </a:t>
            </a:r>
          </a:p>
        </p:txBody>
      </p:sp>
      <p:sp>
        <p:nvSpPr>
          <p:cNvPr id="3" name="Content Placeholder 2">
            <a:extLst>
              <a:ext uri="{FF2B5EF4-FFF2-40B4-BE49-F238E27FC236}">
                <a16:creationId xmlns:a16="http://schemas.microsoft.com/office/drawing/2014/main" id="{122F6D5A-4BA8-23AB-9912-8903C9D8A002}"/>
              </a:ext>
            </a:extLst>
          </p:cNvPr>
          <p:cNvSpPr>
            <a:spLocks noGrp="1"/>
          </p:cNvSpPr>
          <p:nvPr>
            <p:ph idx="1"/>
          </p:nvPr>
        </p:nvSpPr>
        <p:spPr>
          <a:xfrm>
            <a:off x="278296" y="858491"/>
            <a:ext cx="11748051" cy="5065228"/>
          </a:xfrm>
        </p:spPr>
        <p:txBody>
          <a:bodyPr>
            <a:normAutofit lnSpcReduction="100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In the presence of chemical reaction, the material balances are performed  with moles basis to account the rates of generation/consumption of species involve in a chemical reaction </a:t>
            </a:r>
            <a:r>
              <a:rPr lang="en-US" sz="2400" b="1" dirty="0">
                <a:solidFill>
                  <a:srgbClr val="7030A0"/>
                </a:solidFill>
                <a:latin typeface="Times New Roman" panose="02020603050405020304" pitchFamily="18" charset="0"/>
                <a:cs typeface="Times New Roman" panose="02020603050405020304" pitchFamily="18" charset="0"/>
              </a:rPr>
              <a:t>(Richard M. Felder, 2005, pg. 119)</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For a reactive system, the temperature of the reacting mixture can vary inside the reactor due to heat generation from exothermic reactions or absorption of heat from external source for endothermic reactions.</a:t>
            </a:r>
            <a:endParaRPr lang="en-US" sz="2400" b="1" dirty="0">
              <a:solidFill>
                <a:srgbClr val="0070C0"/>
              </a:solidFill>
              <a:latin typeface="Times New Roman" panose="02020603050405020304" pitchFamily="18" charset="0"/>
              <a:cs typeface="Times New Roman" panose="02020603050405020304" pitchFamily="18" charset="0"/>
            </a:endParaRP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integrated material and energy balances for a reactive system takes into account the rate of generation of products /consumption of reactants, heat generated by the exothermic reactions, or heat absorbed by endothermic reactions.</a:t>
            </a:r>
          </a:p>
        </p:txBody>
      </p:sp>
      <p:cxnSp>
        <p:nvCxnSpPr>
          <p:cNvPr id="4" name="Straight Connector 3">
            <a:extLst>
              <a:ext uri="{FF2B5EF4-FFF2-40B4-BE49-F238E27FC236}">
                <a16:creationId xmlns:a16="http://schemas.microsoft.com/office/drawing/2014/main" id="{5C3EBE86-2A5B-59EC-6287-63542AB63617}"/>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36DD738-A51E-43AD-4757-7ED312C749C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49BF926-31D5-3665-2420-E8C146BDB98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81655601"/>
      </p:ext>
    </p:extLst>
  </p:cSld>
  <p:clrMapOvr>
    <a:masterClrMapping/>
  </p:clrMapOvr>
  <mc:AlternateContent xmlns:mc="http://schemas.openxmlformats.org/markup-compatibility/2006" xmlns:p14="http://schemas.microsoft.com/office/powerpoint/2010/main">
    <mc:Choice Requires="p14">
      <p:transition spd="slow" p14:dur="2000" advTm="84524"/>
    </mc:Choice>
    <mc:Fallback xmlns="">
      <p:transition spd="slow" advTm="8452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FC6133-0803-489A-8CF5-4DCD6BD71C9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7F4F42C-D98C-1781-D1A3-D415AA831B27}"/>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E7D17D22-73D2-681B-ED1A-438A6C2E341C}"/>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To develop integrated material and energy balance equations for a single system with chemical reaction is shown  in </a:t>
            </a:r>
            <a:r>
              <a:rPr lang="en-US" sz="2400" b="1" dirty="0">
                <a:latin typeface="Times New Roman" panose="02020603050405020304" pitchFamily="18" charset="0"/>
                <a:cs typeface="Times New Roman" panose="02020603050405020304" pitchFamily="18" charset="0"/>
              </a:rPr>
              <a:t>Figure 11.3</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2CA3A527-E475-3472-E235-ED95E23300EF}"/>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9E28B85-CF0C-77A2-4A6F-952DEB4D0DB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E4D4A421-C27A-8C3E-5D75-046C0DD9848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9" name="Group 8">
            <a:extLst>
              <a:ext uri="{FF2B5EF4-FFF2-40B4-BE49-F238E27FC236}">
                <a16:creationId xmlns:a16="http://schemas.microsoft.com/office/drawing/2014/main" id="{8E9B2DF5-1830-DB2A-57D9-F79273EEE073}"/>
              </a:ext>
            </a:extLst>
          </p:cNvPr>
          <p:cNvGrpSpPr/>
          <p:nvPr/>
        </p:nvGrpSpPr>
        <p:grpSpPr>
          <a:xfrm>
            <a:off x="2967247" y="1977886"/>
            <a:ext cx="3672094" cy="2584259"/>
            <a:chOff x="2184125" y="1739342"/>
            <a:chExt cx="4614239" cy="3472349"/>
          </a:xfrm>
        </p:grpSpPr>
        <p:grpSp>
          <p:nvGrpSpPr>
            <p:cNvPr id="10" name="Group 9">
              <a:extLst>
                <a:ext uri="{FF2B5EF4-FFF2-40B4-BE49-F238E27FC236}">
                  <a16:creationId xmlns:a16="http://schemas.microsoft.com/office/drawing/2014/main" id="{0B03D786-5F50-0A0A-119D-CF21D53BA199}"/>
                </a:ext>
              </a:extLst>
            </p:cNvPr>
            <p:cNvGrpSpPr/>
            <p:nvPr/>
          </p:nvGrpSpPr>
          <p:grpSpPr>
            <a:xfrm>
              <a:off x="2184125" y="1739342"/>
              <a:ext cx="4614239" cy="3472349"/>
              <a:chOff x="2571752" y="1469575"/>
              <a:chExt cx="4418768" cy="3295412"/>
            </a:xfrm>
          </p:grpSpPr>
          <p:sp>
            <p:nvSpPr>
              <p:cNvPr id="12" name="Flowchart: Magnetic Disk 11">
                <a:extLst>
                  <a:ext uri="{FF2B5EF4-FFF2-40B4-BE49-F238E27FC236}">
                    <a16:creationId xmlns:a16="http://schemas.microsoft.com/office/drawing/2014/main" id="{95C9DEF6-6052-E068-28AF-CC4FD68715CE}"/>
                  </a:ext>
                </a:extLst>
              </p:cNvPr>
              <p:cNvSpPr/>
              <p:nvPr/>
            </p:nvSpPr>
            <p:spPr>
              <a:xfrm>
                <a:off x="3965713" y="2126974"/>
                <a:ext cx="1818861" cy="1729407"/>
              </a:xfrm>
              <a:prstGeom prst="flowChartMagneticDisk">
                <a:avLst/>
              </a:prstGeom>
              <a:ln w="25400">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solidFill>
                      <a:srgbClr val="7030A0"/>
                    </a:solidFill>
                    <a:latin typeface="Times New Roman" panose="02020603050405020304" pitchFamily="18" charset="0"/>
                    <a:cs typeface="Times New Roman" panose="02020603050405020304" pitchFamily="18" charset="0"/>
                  </a:rPr>
                  <a:t>Reactor</a:t>
                </a:r>
                <a:r>
                  <a:rPr lang="en-US" dirty="0"/>
                  <a:t> </a:t>
                </a:r>
              </a:p>
            </p:txBody>
          </p:sp>
          <p:cxnSp>
            <p:nvCxnSpPr>
              <p:cNvPr id="13" name="Straight Arrow Connector 12">
                <a:extLst>
                  <a:ext uri="{FF2B5EF4-FFF2-40B4-BE49-F238E27FC236}">
                    <a16:creationId xmlns:a16="http://schemas.microsoft.com/office/drawing/2014/main" id="{FA1DA6EB-D108-0E69-48E2-BFD3D2D1E4C6}"/>
                  </a:ext>
                </a:extLst>
              </p:cNvPr>
              <p:cNvCxnSpPr>
                <a:cxnSpLocks/>
              </p:cNvCxnSpPr>
              <p:nvPr/>
            </p:nvCxnSpPr>
            <p:spPr>
              <a:xfrm>
                <a:off x="3021496" y="2583447"/>
                <a:ext cx="944217" cy="0"/>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4" name="Straight Arrow Connector 13">
                <a:extLst>
                  <a:ext uri="{FF2B5EF4-FFF2-40B4-BE49-F238E27FC236}">
                    <a16:creationId xmlns:a16="http://schemas.microsoft.com/office/drawing/2014/main" id="{1CD71DE1-2B72-509D-595C-036990D01B43}"/>
                  </a:ext>
                </a:extLst>
              </p:cNvPr>
              <p:cNvCxnSpPr>
                <a:cxnSpLocks/>
              </p:cNvCxnSpPr>
              <p:nvPr/>
            </p:nvCxnSpPr>
            <p:spPr>
              <a:xfrm>
                <a:off x="5784574" y="3282500"/>
                <a:ext cx="993913" cy="0"/>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a:extLst>
                  <a:ext uri="{FF2B5EF4-FFF2-40B4-BE49-F238E27FC236}">
                    <a16:creationId xmlns:a16="http://schemas.microsoft.com/office/drawing/2014/main" id="{EFA0A411-FA27-AA29-69B4-4A7B0FC3376D}"/>
                  </a:ext>
                </a:extLst>
              </p:cNvPr>
              <p:cNvCxnSpPr>
                <a:cxnSpLocks/>
              </p:cNvCxnSpPr>
              <p:nvPr/>
            </p:nvCxnSpPr>
            <p:spPr>
              <a:xfrm flipV="1">
                <a:off x="4898334" y="3849026"/>
                <a:ext cx="0" cy="520512"/>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Straight Arrow Connector 15">
                <a:extLst>
                  <a:ext uri="{FF2B5EF4-FFF2-40B4-BE49-F238E27FC236}">
                    <a16:creationId xmlns:a16="http://schemas.microsoft.com/office/drawing/2014/main" id="{E5033B0F-BDFC-4977-C98E-23C926BF8942}"/>
                  </a:ext>
                </a:extLst>
              </p:cNvPr>
              <p:cNvCxnSpPr>
                <a:cxnSpLocks/>
              </p:cNvCxnSpPr>
              <p:nvPr/>
            </p:nvCxnSpPr>
            <p:spPr>
              <a:xfrm flipV="1">
                <a:off x="4856920" y="1669774"/>
                <a:ext cx="18223" cy="717456"/>
              </a:xfrm>
              <a:prstGeom prst="straightConnector1">
                <a:avLst/>
              </a:prstGeom>
              <a:ln w="25400">
                <a:solidFill>
                  <a:srgbClr val="FF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7" name="TextBox 16">
                    <a:extLst>
                      <a:ext uri="{FF2B5EF4-FFF2-40B4-BE49-F238E27FC236}">
                        <a16:creationId xmlns:a16="http://schemas.microsoft.com/office/drawing/2014/main" id="{FD483368-18FB-FA5E-5C62-895A0D9B3681}"/>
                      </a:ext>
                    </a:extLst>
                  </p:cNvPr>
                  <p:cNvSpPr txBox="1"/>
                  <p:nvPr/>
                </p:nvSpPr>
                <p:spPr>
                  <a:xfrm flipH="1">
                    <a:off x="4986131" y="1469575"/>
                    <a:ext cx="695738" cy="449093"/>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sSub>
                            <m:sSubPr>
                              <m:ctrlPr>
                                <a:rPr lang="en-US" sz="2400" b="1" i="1" dirty="0" smtClean="0">
                                  <a:solidFill>
                                    <a:srgbClr val="FF0000"/>
                                  </a:solidFill>
                                  <a:latin typeface="Cambria Math" panose="02040503050406030204" pitchFamily="18" charset="0"/>
                                  <a:cs typeface="Times New Roman" panose="02020603050405020304" pitchFamily="18" charset="0"/>
                                </a:rPr>
                              </m:ctrlPr>
                            </m:sSubPr>
                            <m:e>
                              <m:acc>
                                <m:accPr>
                                  <m:chr m:val="̇"/>
                                  <m:ctrlPr>
                                    <a:rPr lang="en-US" sz="2400" b="1" i="1" dirty="0" smtClean="0">
                                      <a:solidFill>
                                        <a:srgbClr val="FF0000"/>
                                      </a:solidFill>
                                      <a:latin typeface="Cambria Math" panose="02040503050406030204" pitchFamily="18" charset="0"/>
                                      <a:cs typeface="Times New Roman" panose="02020603050405020304" pitchFamily="18" charset="0"/>
                                    </a:rPr>
                                  </m:ctrlPr>
                                </m:accPr>
                                <m:e>
                                  <m:r>
                                    <a:rPr lang="en-US" sz="2400" b="1" i="0" dirty="0" smtClean="0">
                                      <a:solidFill>
                                        <a:srgbClr val="FF0000"/>
                                      </a:solidFill>
                                      <a:latin typeface="Cambria Math" panose="02040503050406030204" pitchFamily="18" charset="0"/>
                                      <a:cs typeface="Times New Roman" panose="02020603050405020304" pitchFamily="18" charset="0"/>
                                    </a:rPr>
                                    <m:t>𝐖</m:t>
                                  </m:r>
                                </m:e>
                              </m:acc>
                            </m:e>
                            <m:sub>
                              <m:r>
                                <a:rPr lang="en-US" sz="2400" b="1" i="0" dirty="0" smtClean="0">
                                  <a:solidFill>
                                    <a:srgbClr val="FF0000"/>
                                  </a:solidFill>
                                  <a:latin typeface="Cambria Math" panose="02040503050406030204" pitchFamily="18" charset="0"/>
                                  <a:cs typeface="Times New Roman" panose="02020603050405020304" pitchFamily="18" charset="0"/>
                                </a:rPr>
                                <m:t>𝐬</m:t>
                              </m:r>
                            </m:sub>
                          </m:sSub>
                        </m:oMath>
                      </m:oMathPara>
                    </a14:m>
                    <a:endParaRPr b="1" dirty="0"/>
                  </a:p>
                </p:txBody>
              </p:sp>
            </mc:Choice>
            <mc:Fallback xmlns="">
              <p:sp>
                <p:nvSpPr>
                  <p:cNvPr id="17" name="TextBox 16">
                    <a:extLst>
                      <a:ext uri="{FF2B5EF4-FFF2-40B4-BE49-F238E27FC236}">
                        <a16:creationId xmlns:a16="http://schemas.microsoft.com/office/drawing/2014/main" id="{FD483368-18FB-FA5E-5C62-895A0D9B3681}"/>
                      </a:ext>
                    </a:extLst>
                  </p:cNvPr>
                  <p:cNvSpPr txBox="1">
                    <a:spLocks noRot="1" noChangeAspect="1" noMove="1" noResize="1" noEditPoints="1" noAdjustHandles="1" noChangeArrowheads="1" noChangeShapeType="1" noTextEdit="1"/>
                  </p:cNvSpPr>
                  <p:nvPr/>
                </p:nvSpPr>
                <p:spPr>
                  <a:xfrm flipH="1">
                    <a:off x="4986131" y="1469575"/>
                    <a:ext cx="695738" cy="449093"/>
                  </a:xfrm>
                  <a:prstGeom prst="rect">
                    <a:avLst/>
                  </a:prstGeom>
                  <a:blipFill>
                    <a:blip r:embed="rId4"/>
                    <a:stretch>
                      <a:fillRect l="-2105" t="-5172" b="-31034"/>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8" name="TextBox 17">
                    <a:extLst>
                      <a:ext uri="{FF2B5EF4-FFF2-40B4-BE49-F238E27FC236}">
                        <a16:creationId xmlns:a16="http://schemas.microsoft.com/office/drawing/2014/main" id="{36ACA348-0A34-40A1-177F-CCC7F2E55C54}"/>
                      </a:ext>
                    </a:extLst>
                  </p:cNvPr>
                  <p:cNvSpPr txBox="1"/>
                  <p:nvPr/>
                </p:nvSpPr>
                <p:spPr>
                  <a:xfrm flipH="1">
                    <a:off x="4638262" y="4313581"/>
                    <a:ext cx="695738" cy="451406"/>
                  </a:xfrm>
                  <a:prstGeom prst="rect">
                    <a:avLst/>
                  </a:prstGeom>
                  <a:noFill/>
                </p:spPr>
                <p:txBody>
                  <a:bodyPr wrap="square" rtlCol="0">
                    <a:spAutoFit/>
                  </a:bodyPr>
                  <a:lstStyle/>
                  <a:p>
                    <a:pPr/>
                    <a14:m>
                      <m:oMathPara xmlns:m="http://schemas.openxmlformats.org/officeDocument/2006/math">
                        <m:oMathParaPr>
                          <m:jc m:val="centerGroup"/>
                        </m:oMathParaPr>
                        <m:oMath xmlns:m="http://schemas.openxmlformats.org/officeDocument/2006/math">
                          <m:acc>
                            <m:accPr>
                              <m:chr m:val="̇"/>
                              <m:ctrlPr>
                                <a:rPr lang="en-US" sz="2400" b="1" i="1" dirty="0" smtClean="0">
                                  <a:solidFill>
                                    <a:srgbClr val="FF0000"/>
                                  </a:solidFill>
                                  <a:latin typeface="Cambria Math" panose="02040503050406030204" pitchFamily="18" charset="0"/>
                                  <a:cs typeface="Times New Roman" panose="02020603050405020304" pitchFamily="18" charset="0"/>
                                </a:rPr>
                              </m:ctrlPr>
                            </m:accPr>
                            <m:e>
                              <m:r>
                                <a:rPr lang="en-US" sz="2400" b="1" i="1" dirty="0" smtClean="0">
                                  <a:solidFill>
                                    <a:srgbClr val="FF0000"/>
                                  </a:solidFill>
                                  <a:latin typeface="Cambria Math" panose="02040503050406030204" pitchFamily="18" charset="0"/>
                                  <a:cs typeface="Times New Roman" panose="02020603050405020304" pitchFamily="18" charset="0"/>
                                </a:rPr>
                                <m:t>𝑸</m:t>
                              </m:r>
                            </m:e>
                          </m:acc>
                        </m:oMath>
                      </m:oMathPara>
                    </a14:m>
                    <a:endParaRPr/>
                  </a:p>
                </p:txBody>
              </p:sp>
            </mc:Choice>
            <mc:Fallback xmlns="">
              <p:sp>
                <p:nvSpPr>
                  <p:cNvPr id="24" name="TextBox 23">
                    <a:extLst>
                      <a:ext uri="{FF2B5EF4-FFF2-40B4-BE49-F238E27FC236}">
                        <a16:creationId xmlns:a16="http://schemas.microsoft.com/office/drawing/2014/main" id="{ECD9DADA-B2D4-A25C-DAD4-3C0517B19FC3}"/>
                      </a:ext>
                    </a:extLst>
                  </p:cNvPr>
                  <p:cNvSpPr txBox="1">
                    <a:spLocks noRot="1" noChangeAspect="1" noMove="1" noResize="1" noEditPoints="1" noAdjustHandles="1" noChangeArrowheads="1" noChangeShapeType="1" noTextEdit="1"/>
                  </p:cNvSpPr>
                  <p:nvPr/>
                </p:nvSpPr>
                <p:spPr>
                  <a:xfrm flipH="1">
                    <a:off x="4638262" y="4313581"/>
                    <a:ext cx="695738" cy="451406"/>
                  </a:xfrm>
                  <a:prstGeom prst="rect">
                    <a:avLst/>
                  </a:prstGeom>
                  <a:blipFill>
                    <a:blip r:embed="rId5"/>
                    <a:stretch>
                      <a:fillRect/>
                    </a:stretch>
                  </a:blipFill>
                </p:spPr>
                <p:txBody>
                  <a:bodyPr/>
                  <a:lstStyle/>
                  <a:p>
                    <a:r>
                      <a:rPr lang="en-US">
                        <a:noFill/>
                      </a:rPr>
                      <a:t> </a:t>
                    </a:r>
                  </a:p>
                </p:txBody>
              </p:sp>
            </mc:Fallback>
          </mc:AlternateContent>
          <mc:AlternateContent xmlns:mc="http://schemas.openxmlformats.org/markup-compatibility/2006" xmlns:a14="http://schemas.microsoft.com/office/drawing/2010/main">
            <mc:Choice Requires="a14">
              <p:sp>
                <p:nvSpPr>
                  <p:cNvPr id="19" name="TextBox 18">
                    <a:extLst>
                      <a:ext uri="{FF2B5EF4-FFF2-40B4-BE49-F238E27FC236}">
                        <a16:creationId xmlns:a16="http://schemas.microsoft.com/office/drawing/2014/main" id="{80CE35D9-25D8-CE58-23EB-1224B9555BF0}"/>
                      </a:ext>
                    </a:extLst>
                  </p:cNvPr>
                  <p:cNvSpPr txBox="1"/>
                  <p:nvPr/>
                </p:nvSpPr>
                <p:spPr>
                  <a:xfrm flipH="1">
                    <a:off x="6294782" y="3289250"/>
                    <a:ext cx="695738" cy="1131072"/>
                  </a:xfrm>
                  <a:prstGeom prst="rect">
                    <a:avLst/>
                  </a:prstGeom>
                  <a:noFill/>
                </p:spPr>
                <p:txBody>
                  <a:bodyPr wrap="square" rtlCol="0">
                    <a:spAutoFit/>
                  </a:bodyPr>
                  <a:lstStyle/>
                  <a:p>
                    <a:r>
                      <a:rPr lang="en-US" sz="2400" dirty="0">
                        <a:solidFill>
                          <a:srgbClr val="7030A0"/>
                        </a:solidFill>
                        <a:latin typeface="Times New Roman" panose="02020603050405020304" pitchFamily="18" charset="0"/>
                        <a:cs typeface="Times New Roman" panose="02020603050405020304" pitchFamily="18" charset="0"/>
                      </a:rPr>
                      <a:t>H</a:t>
                    </a:r>
                    <a:r>
                      <a:rPr lang="en-US" sz="2400" baseline="-25000" dirty="0">
                        <a:solidFill>
                          <a:srgbClr val="7030A0"/>
                        </a:solidFill>
                        <a:latin typeface="Times New Roman" panose="02020603050405020304" pitchFamily="18" charset="0"/>
                        <a:cs typeface="Times New Roman" panose="02020603050405020304" pitchFamily="18" charset="0"/>
                      </a:rPr>
                      <a:t>i</a:t>
                    </a:r>
                  </a:p>
                  <a:p>
                    <a:r>
                      <a:rPr lang="en-US" sz="2400" dirty="0">
                        <a:solidFill>
                          <a:srgbClr val="7030A0"/>
                        </a:solidFill>
                        <a:latin typeface="Times New Roman" panose="02020603050405020304" pitchFamily="18" charset="0"/>
                        <a:cs typeface="Times New Roman" panose="02020603050405020304" pitchFamily="18" charset="0"/>
                      </a:rPr>
                      <a:t>T</a:t>
                    </a:r>
                  </a:p>
                  <a:p>
                    <a14:m>
                      <m:oMath xmlns:m="http://schemas.openxmlformats.org/officeDocument/2006/math">
                        <m:r>
                          <a:rPr lang="en-US" sz="2400" b="0" i="1" dirty="0" smtClean="0">
                            <a:solidFill>
                              <a:srgbClr val="7030A0"/>
                            </a:solidFill>
                            <a:latin typeface="Cambria Math" panose="02040503050406030204" pitchFamily="18" charset="0"/>
                            <a:cs typeface="Times New Roman" panose="02020603050405020304" pitchFamily="18" charset="0"/>
                          </a:rPr>
                          <m:t>𝐹</m:t>
                        </m:r>
                      </m:oMath>
                    </a14:m>
                    <a:r>
                      <a:rPr lang="en-US" sz="2400" baseline="-25000" dirty="0">
                        <a:solidFill>
                          <a:srgbClr val="7030A0"/>
                        </a:solidFill>
                        <a:latin typeface="Times New Roman" panose="02020603050405020304" pitchFamily="18" charset="0"/>
                        <a:cs typeface="Times New Roman" panose="02020603050405020304" pitchFamily="18" charset="0"/>
                      </a:rPr>
                      <a:t>i</a:t>
                    </a:r>
                  </a:p>
                </p:txBody>
              </p:sp>
            </mc:Choice>
            <mc:Fallback xmlns="">
              <p:sp>
                <p:nvSpPr>
                  <p:cNvPr id="19" name="TextBox 18">
                    <a:extLst>
                      <a:ext uri="{FF2B5EF4-FFF2-40B4-BE49-F238E27FC236}">
                        <a16:creationId xmlns:a16="http://schemas.microsoft.com/office/drawing/2014/main" id="{80CE35D9-25D8-CE58-23EB-1224B9555BF0}"/>
                      </a:ext>
                    </a:extLst>
                  </p:cNvPr>
                  <p:cNvSpPr txBox="1">
                    <a:spLocks noRot="1" noChangeAspect="1" noMove="1" noResize="1" noEditPoints="1" noAdjustHandles="1" noChangeArrowheads="1" noChangeShapeType="1" noTextEdit="1"/>
                  </p:cNvSpPr>
                  <p:nvPr/>
                </p:nvSpPr>
                <p:spPr>
                  <a:xfrm flipH="1">
                    <a:off x="6294782" y="3289250"/>
                    <a:ext cx="695738" cy="1131072"/>
                  </a:xfrm>
                  <a:prstGeom prst="rect">
                    <a:avLst/>
                  </a:prstGeom>
                  <a:blipFill>
                    <a:blip r:embed="rId6"/>
                    <a:stretch>
                      <a:fillRect l="-15789" t="-5517" b="-48966"/>
                    </a:stretch>
                  </a:blipFill>
                </p:spPr>
                <p:txBody>
                  <a:bodyPr/>
                  <a:lstStyle/>
                  <a:p>
                    <a:r>
                      <a:rPr lang="en-US">
                        <a:noFill/>
                      </a:rPr>
                      <a:t> </a:t>
                    </a:r>
                  </a:p>
                </p:txBody>
              </p:sp>
            </mc:Fallback>
          </mc:AlternateContent>
          <p:sp>
            <p:nvSpPr>
              <p:cNvPr id="20" name="TextBox 19">
                <a:extLst>
                  <a:ext uri="{FF2B5EF4-FFF2-40B4-BE49-F238E27FC236}">
                    <a16:creationId xmlns:a16="http://schemas.microsoft.com/office/drawing/2014/main" id="{137E2208-DEF3-A398-CDDC-F7F521EFBDA5}"/>
                  </a:ext>
                </a:extLst>
              </p:cNvPr>
              <p:cNvSpPr txBox="1"/>
              <p:nvPr/>
            </p:nvSpPr>
            <p:spPr>
              <a:xfrm flipH="1">
                <a:off x="2571752" y="2583447"/>
                <a:ext cx="695738" cy="11391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t>
                </a:r>
                <a:r>
                  <a:rPr lang="en-US" sz="2400" baseline="-25000" dirty="0" err="1">
                    <a:latin typeface="Times New Roman" panose="02020603050405020304" pitchFamily="18" charset="0"/>
                    <a:cs typeface="Times New Roman" panose="02020603050405020304" pitchFamily="18" charset="0"/>
                  </a:rPr>
                  <a:t>io</a:t>
                </a:r>
                <a:endParaRPr lang="en-US" sz="2400" baseline="-25000" dirty="0">
                  <a:latin typeface="Times New Roman" panose="02020603050405020304" pitchFamily="18" charset="0"/>
                  <a:cs typeface="Times New Roman" panose="02020603050405020304" pitchFamily="18" charset="0"/>
                </a:endParaRPr>
              </a:p>
              <a:p>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o</a:t>
                </a:r>
              </a:p>
              <a:p>
                <a:r>
                  <a:rPr lang="en-US" sz="2400" dirty="0">
                    <a:latin typeface="Times New Roman" panose="02020603050405020304" pitchFamily="18" charset="0"/>
                    <a:cs typeface="Times New Roman" panose="02020603050405020304" pitchFamily="18" charset="0"/>
                  </a:rPr>
                  <a:t>F</a:t>
                </a:r>
                <a:r>
                  <a:rPr lang="en-US" sz="2400" baseline="-25000" dirty="0">
                    <a:latin typeface="Times New Roman" panose="02020603050405020304" pitchFamily="18" charset="0"/>
                    <a:cs typeface="Times New Roman" panose="02020603050405020304" pitchFamily="18" charset="0"/>
                  </a:rPr>
                  <a:t>io</a:t>
                </a:r>
              </a:p>
            </p:txBody>
          </p:sp>
        </p:grpSp>
        <p:sp>
          <p:nvSpPr>
            <p:cNvPr id="11" name="Rectangle 10">
              <a:extLst>
                <a:ext uri="{FF2B5EF4-FFF2-40B4-BE49-F238E27FC236}">
                  <a16:creationId xmlns:a16="http://schemas.microsoft.com/office/drawing/2014/main" id="{A423936D-B285-7437-7A7C-5B40EC196D6B}"/>
                </a:ext>
              </a:extLst>
            </p:cNvPr>
            <p:cNvSpPr/>
            <p:nvPr/>
          </p:nvSpPr>
          <p:spPr>
            <a:xfrm>
              <a:off x="3011557" y="2301274"/>
              <a:ext cx="2865017" cy="2186324"/>
            </a:xfrm>
            <a:prstGeom prst="rect">
              <a:avLst/>
            </a:prstGeom>
            <a:noFill/>
            <a:ln w="25400">
              <a:solidFill>
                <a:schemeClr val="accent1"/>
              </a:solidFill>
              <a:prstDash val="sysDot"/>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grpSp>
      <p:sp>
        <p:nvSpPr>
          <p:cNvPr id="21" name="TextBox 20">
            <a:extLst>
              <a:ext uri="{FF2B5EF4-FFF2-40B4-BE49-F238E27FC236}">
                <a16:creationId xmlns:a16="http://schemas.microsoft.com/office/drawing/2014/main" id="{6616F2DD-FF3C-CE32-D39F-CE9BD053D773}"/>
              </a:ext>
            </a:extLst>
          </p:cNvPr>
          <p:cNvSpPr txBox="1"/>
          <p:nvPr/>
        </p:nvSpPr>
        <p:spPr>
          <a:xfrm>
            <a:off x="917950" y="4876446"/>
            <a:ext cx="8723007" cy="830997"/>
          </a:xfrm>
          <a:prstGeom prst="rect">
            <a:avLst/>
          </a:prstGeom>
          <a:noFill/>
        </p:spPr>
        <p:txBody>
          <a:bodyPr wrap="square" rtlCol="0">
            <a:spAutoFit/>
          </a:bodyPr>
          <a:lstStyle/>
          <a:p>
            <a:pPr algn="just"/>
            <a:r>
              <a:rPr lang="en-US" sz="2400" b="1" dirty="0">
                <a:latin typeface="Times New Roman" panose="02020603050405020304" pitchFamily="18" charset="0"/>
                <a:cs typeface="Times New Roman" panose="02020603050405020304" pitchFamily="18" charset="0"/>
              </a:rPr>
              <a:t>Figure 11.3 </a:t>
            </a:r>
            <a:r>
              <a:rPr lang="en-US" sz="2400" dirty="0">
                <a:latin typeface="Times New Roman" panose="02020603050405020304" pitchFamily="18" charset="0"/>
                <a:cs typeface="Times New Roman" panose="02020603050405020304" pitchFamily="18" charset="0"/>
              </a:rPr>
              <a:t>Integrated material and energy balances for a single system with chemical reaction</a:t>
            </a:r>
          </a:p>
        </p:txBody>
      </p:sp>
    </p:spTree>
    <p:extLst>
      <p:ext uri="{BB962C8B-B14F-4D97-AF65-F5344CB8AC3E}">
        <p14:creationId xmlns:p14="http://schemas.microsoft.com/office/powerpoint/2010/main" val="1395595271"/>
      </p:ext>
    </p:extLst>
  </p:cSld>
  <p:clrMapOvr>
    <a:masterClrMapping/>
  </p:clrMapOvr>
  <mc:AlternateContent xmlns:mc="http://schemas.openxmlformats.org/markup-compatibility/2006" xmlns:p14="http://schemas.microsoft.com/office/powerpoint/2010/main">
    <mc:Choice Requires="p14">
      <p:transition spd="slow" p14:dur="2000" advTm="84807"/>
    </mc:Choice>
    <mc:Fallback xmlns="">
      <p:transition spd="slow" advTm="84807"/>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66C254-DAA3-E70E-3081-AC580E2F3B2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C96D939-A993-D386-BAF2-45596A0F839B}"/>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BBCD5E64-FA68-A84A-0CC6-C88315DDD748}"/>
                  </a:ext>
                </a:extLst>
              </p:cNvPr>
              <p:cNvSpPr>
                <a:spLocks noGrp="1"/>
              </p:cNvSpPr>
              <p:nvPr>
                <p:ph idx="1"/>
              </p:nvPr>
            </p:nvSpPr>
            <p:spPr>
              <a:xfrm>
                <a:off x="278296" y="858491"/>
                <a:ext cx="11748051" cy="5065228"/>
              </a:xfrm>
            </p:spPr>
            <p:txBody>
              <a:bodyPr>
                <a:normAutofit/>
              </a:bodyPr>
              <a:lstStyle/>
              <a:p>
                <a:pPr marL="514350" indent="-514350" algn="just">
                  <a:lnSpc>
                    <a:spcPct val="150000"/>
                  </a:lnSpc>
                  <a:buAutoNum type="romanUcParenR"/>
                </a:pPr>
                <a:r>
                  <a:rPr lang="en-US" sz="2400" b="1" dirty="0">
                    <a:solidFill>
                      <a:srgbClr val="7030A0"/>
                    </a:solidFill>
                    <a:latin typeface="Times New Roman" panose="02020603050405020304" pitchFamily="18" charset="0"/>
                    <a:cs typeface="Times New Roman" panose="02020603050405020304" pitchFamily="18" charset="0"/>
                  </a:rPr>
                  <a:t>Material balances equation: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assumed that the reaction is carried out at steady state condition.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 equation for a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reaction is given by: </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sym typeface="Symbol" panose="05050102010706020507" pitchFamily="18" charset="2"/>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𝑖𝑜</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𝑣</m:t>
                        </m:r>
                      </m:e>
                      <m:sub>
                        <m:r>
                          <a:rPr lang="en-US" sz="2400" i="1">
                            <a:latin typeface="Cambria Math" panose="02040503050406030204" pitchFamily="18" charset="0"/>
                            <a:cs typeface="Times New Roman" panose="02020603050405020304" pitchFamily="18" charset="0"/>
                          </a:rPr>
                          <m:t>𝑖</m:t>
                        </m:r>
                      </m:sub>
                    </m:sSub>
                    <m:r>
                      <a:rPr lang="en-US" sz="2400" i="1">
                        <a:latin typeface="Cambria Math" panose="020405030504060302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(11.26)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the rate of  input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the rate of  output moles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v</a:t>
                </a:r>
                <a:r>
                  <a:rPr lang="en-US" sz="2400" baseline="-25000" dirty="0">
                    <a:latin typeface="Times New Roman" panose="02020603050405020304" pitchFamily="18" charset="0"/>
                    <a:cs typeface="Times New Roman" panose="02020603050405020304" pitchFamily="18" charset="0"/>
                    <a:sym typeface="Symbol" panose="05050102010706020507" pitchFamily="18" charset="2"/>
                  </a:rPr>
                  <a:t>i</a:t>
                </a:r>
                <a:r>
                  <a:rPr lang="en-US" sz="2400" dirty="0">
                    <a:latin typeface="Times New Roman" panose="02020603050405020304" pitchFamily="18" charset="0"/>
                    <a:cs typeface="Times New Roman" panose="02020603050405020304" pitchFamily="18" charset="0"/>
                    <a:sym typeface="Symbol" panose="05050102010706020507" pitchFamily="18" charset="2"/>
                  </a:rPr>
                  <a:t> is stochiometric coefficient of species </a:t>
                </a:r>
                <a:r>
                  <a:rPr lang="en-US" sz="2400" dirty="0" err="1">
                    <a:latin typeface="Times New Roman" panose="02020603050405020304" pitchFamily="18" charset="0"/>
                    <a:cs typeface="Times New Roman" panose="02020603050405020304" pitchFamily="18" charset="0"/>
                    <a:sym typeface="Symbol" panose="05050102010706020507" pitchFamily="18" charset="2"/>
                  </a:rPr>
                  <a:t>i</a:t>
                </a:r>
                <a:r>
                  <a:rPr lang="en-US" sz="2400" dirty="0">
                    <a:latin typeface="Times New Roman" panose="02020603050405020304" pitchFamily="18" charset="0"/>
                    <a:cs typeface="Times New Roman" panose="02020603050405020304" pitchFamily="18" charset="0"/>
                    <a:sym typeface="Symbol" panose="05050102010706020507" pitchFamily="18" charset="2"/>
                  </a:rPr>
                  <a:t> (it is positive for products and negative for reactants), and  is extent of reaction in mole </a:t>
                </a:r>
                <a:r>
                  <a:rPr lang="en-US" sz="2400" b="1" dirty="0">
                    <a:solidFill>
                      <a:srgbClr val="7030A0"/>
                    </a:solidFill>
                    <a:latin typeface="Times New Roman" panose="02020603050405020304" pitchFamily="18" charset="0"/>
                    <a:cs typeface="Times New Roman" panose="02020603050405020304" pitchFamily="18" charset="0"/>
                    <a:sym typeface="Symbol" panose="05050102010706020507" pitchFamily="18" charset="2"/>
                  </a:rPr>
                  <a:t>(See lecture 5).</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BBCD5E64-FA68-A84A-0CC6-C88315DDD748}"/>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89C7264-F9B6-C9A9-6C77-79A2A3771BE9}"/>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28F31078-5D16-5385-534F-EC089457F57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DA87727-A438-97B9-24A7-05CB00188E2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58737653"/>
      </p:ext>
    </p:extLst>
  </p:cSld>
  <p:clrMapOvr>
    <a:masterClrMapping/>
  </p:clrMapOvr>
  <mc:AlternateContent xmlns:mc="http://schemas.openxmlformats.org/markup-compatibility/2006" xmlns:p14="http://schemas.microsoft.com/office/powerpoint/2010/main">
    <mc:Choice Requires="p14">
      <p:transition spd="slow" p14:dur="2000" advTm="88890"/>
    </mc:Choice>
    <mc:Fallback xmlns="">
      <p:transition spd="slow" advTm="8889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8EACE67-3919-CDAB-3E6A-91DA596C869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D6EBB5-5D7A-307C-5EDD-5E5B1409D9D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2EE8E89-7966-9A05-85EE-2FB47FE0AD61}"/>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II) Energy balances equation: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It is assumed that the change in kinetic energy and potential energy both are negligible.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energy balance equation for a steady state process is given by:</a:t>
                </a:r>
              </a:p>
              <a:p>
                <a:pPr marL="0" indent="0" algn="just">
                  <a:lnSpc>
                    <a:spcPct val="100000"/>
                  </a:lnSpc>
                  <a:buNone/>
                </a:pPr>
                <a14:m>
                  <m:oMath xmlns:m="http://schemas.openxmlformats.org/officeDocument/2006/math">
                    <m:acc>
                      <m:accPr>
                        <m:chr m:val="̇"/>
                        <m:ctrlPr>
                          <a:rPr lang="en-US" sz="2400" i="1">
                            <a:latin typeface="Cambria Math" panose="02040503050406030204" pitchFamily="18" charset="0"/>
                          </a:rPr>
                        </m:ctrlPr>
                      </m:accPr>
                      <m:e>
                        <m:r>
                          <a:rPr lang="en-US" sz="2400" i="1">
                            <a:latin typeface="Cambria Math"/>
                          </a:rPr>
                          <m:t>𝑄</m:t>
                        </m:r>
                      </m:e>
                    </m:acc>
                    <m:r>
                      <a:rPr lang="en-US" sz="2400" i="1">
                        <a:latin typeface="Cambria Math"/>
                      </a:rPr>
                      <m:t>  − </m:t>
                    </m:r>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a:rPr>
                              <m:t>𝑊</m:t>
                            </m:r>
                          </m:e>
                        </m:acc>
                      </m:e>
                      <m:sub>
                        <m:r>
                          <a:rPr lang="en-US" sz="2400" i="1">
                            <a:latin typeface="Cambria Math"/>
                          </a:rPr>
                          <m:t>𝑆</m:t>
                        </m:r>
                      </m:sub>
                    </m:sSub>
                    <m:r>
                      <a:rPr lang="en-US" sz="2400" i="1">
                        <a:latin typeface="Cambria Math"/>
                      </a:rPr>
                      <m:t>+</m:t>
                    </m:r>
                    <m:nary>
                      <m:naryPr>
                        <m:chr m:val="∑"/>
                        <m:ctrlPr>
                          <a:rPr lang="en-US" sz="2400" i="1">
                            <a:latin typeface="Cambria Math" panose="02040503050406030204" pitchFamily="18" charset="0"/>
                          </a:rPr>
                        </m:ctrlPr>
                      </m:naryPr>
                      <m:sub>
                        <m:r>
                          <m:rPr>
                            <m:brk m:alnAt="23"/>
                          </m:rPr>
                          <a:rPr lang="en-US" sz="2400" i="1">
                            <a:latin typeface="Cambria Math"/>
                          </a:rPr>
                          <m:t>𝑖</m:t>
                        </m:r>
                        <m:r>
                          <a:rPr lang="en-US" sz="2400" i="1">
                            <a:latin typeface="Cambria Math"/>
                          </a:rPr>
                          <m:t>=</m:t>
                        </m:r>
                        <m:r>
                          <a:rPr lang="en-US" sz="2400" i="1">
                            <a:latin typeface="Cambria Math"/>
                          </a:rPr>
                          <m:t>1</m:t>
                        </m:r>
                      </m:sub>
                      <m:sup>
                        <m:r>
                          <a:rPr lang="en-US" sz="2400" i="1">
                            <a:latin typeface="Cambria Math"/>
                          </a:rPr>
                          <m:t>𝑛</m:t>
                        </m:r>
                      </m:sup>
                      <m:e>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𝑖</m:t>
                            </m:r>
                            <m:r>
                              <a:rPr lang="en-US" sz="2400" i="1">
                                <a:latin typeface="Cambria Math"/>
                              </a:rPr>
                              <m:t>0</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𝑖</m:t>
                            </m:r>
                            <m:r>
                              <a:rPr lang="en-US" sz="2400" i="1">
                                <a:latin typeface="Cambria Math"/>
                              </a:rPr>
                              <m:t>0</m:t>
                            </m:r>
                          </m:sub>
                        </m:sSub>
                      </m:e>
                    </m:nary>
                    <m:r>
                      <a:rPr lang="en-US" sz="2400" i="1">
                        <a:latin typeface="Cambria Math"/>
                      </a:rPr>
                      <m:t>−</m:t>
                    </m:r>
                    <m:nary>
                      <m:naryPr>
                        <m:chr m:val="∑"/>
                        <m:ctrlPr>
                          <a:rPr lang="en-US" sz="2400" i="1">
                            <a:latin typeface="Cambria Math" panose="02040503050406030204" pitchFamily="18" charset="0"/>
                          </a:rPr>
                        </m:ctrlPr>
                      </m:naryPr>
                      <m:sub>
                        <m:r>
                          <m:rPr>
                            <m:brk m:alnAt="23"/>
                          </m:rPr>
                          <a:rPr lang="en-US" sz="2400" i="1">
                            <a:latin typeface="Cambria Math"/>
                          </a:rPr>
                          <m:t>𝑖</m:t>
                        </m:r>
                        <m:r>
                          <a:rPr lang="en-US" sz="2400" i="1">
                            <a:latin typeface="Cambria Math"/>
                          </a:rPr>
                          <m:t>=</m:t>
                        </m:r>
                        <m:r>
                          <a:rPr lang="en-US" sz="2400" i="1">
                            <a:latin typeface="Cambria Math"/>
                          </a:rPr>
                          <m:t>1</m:t>
                        </m:r>
                      </m:sub>
                      <m:sup>
                        <m:r>
                          <a:rPr lang="en-US" sz="2400" i="1">
                            <a:latin typeface="Cambria Math"/>
                          </a:rPr>
                          <m:t>𝑛</m:t>
                        </m:r>
                      </m:sup>
                      <m:e>
                        <m:sSub>
                          <m:sSubPr>
                            <m:ctrlPr>
                              <a:rPr lang="en-US" sz="2400" i="1">
                                <a:latin typeface="Cambria Math" panose="02040503050406030204" pitchFamily="18" charset="0"/>
                              </a:rPr>
                            </m:ctrlPr>
                          </m:sSubPr>
                          <m:e>
                            <m:r>
                              <a:rPr lang="en-US" sz="2400" i="1">
                                <a:latin typeface="Cambria Math"/>
                              </a:rPr>
                              <m:t>𝐹</m:t>
                            </m:r>
                          </m:e>
                          <m:sub>
                            <m:r>
                              <a:rPr lang="en-US" sz="2400" i="1">
                                <a:latin typeface="Cambria Math"/>
                              </a:rPr>
                              <m:t>𝑖</m:t>
                            </m:r>
                          </m:sub>
                        </m:sSub>
                        <m:sSub>
                          <m:sSubPr>
                            <m:ctrlPr>
                              <a:rPr lang="en-US" sz="2400" i="1">
                                <a:latin typeface="Cambria Math" panose="02040503050406030204" pitchFamily="18" charset="0"/>
                              </a:rPr>
                            </m:ctrlPr>
                          </m:sSubPr>
                          <m:e>
                            <m:r>
                              <a:rPr lang="en-US" sz="2400" i="1">
                                <a:latin typeface="Cambria Math"/>
                              </a:rPr>
                              <m:t>𝐻</m:t>
                            </m:r>
                          </m:e>
                          <m:sub>
                            <m:r>
                              <a:rPr lang="en-US" sz="2400" i="1">
                                <a:latin typeface="Cambria Math"/>
                              </a:rPr>
                              <m:t>𝑖</m:t>
                            </m:r>
                          </m:sub>
                        </m:sSub>
                        <m:r>
                          <a:rPr lang="en-US" sz="2400" i="1">
                            <a:latin typeface="Cambria Math" panose="02040503050406030204" pitchFamily="18" charset="0"/>
                          </a:rPr>
                          <m:t>=</m:t>
                        </m:r>
                        <m:r>
                          <a:rPr lang="en-US" sz="2400" i="1">
                            <a:latin typeface="Cambria Math" panose="02040503050406030204" pitchFamily="18" charset="0"/>
                          </a:rPr>
                          <m:t>0</m:t>
                        </m:r>
                      </m:e>
                    </m:nary>
                  </m:oMath>
                </a14:m>
                <a:r>
                  <a:rPr lang="en-US" sz="2400" dirty="0">
                    <a:latin typeface="Times New Roman" panose="02020603050405020304" pitchFamily="18" charset="0"/>
                    <a:cs typeface="Times New Roman" panose="02020603050405020304" pitchFamily="18" charset="0"/>
                  </a:rPr>
                  <a:t>                                           (11.27)</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acc>
                      <m:accPr>
                        <m:chr m:val="̇"/>
                        <m:ctrlPr>
                          <a:rPr lang="en-US" sz="2400" i="1">
                            <a:latin typeface="Cambria Math" panose="02040503050406030204" pitchFamily="18" charset="0"/>
                          </a:rPr>
                        </m:ctrlPr>
                      </m:accPr>
                      <m:e>
                        <m:r>
                          <a:rPr lang="en-US" sz="2400" i="1">
                            <a:latin typeface="Cambria Math"/>
                          </a:rPr>
                          <m:t>𝑄</m:t>
                        </m:r>
                      </m:e>
                    </m:acc>
                  </m:oMath>
                </a14:m>
                <a:r>
                  <a:rPr lang="en-US" sz="2400" dirty="0">
                    <a:latin typeface="Times New Roman" panose="02020603050405020304" pitchFamily="18" charset="0"/>
                    <a:cs typeface="Times New Roman" panose="02020603050405020304" pitchFamily="18" charset="0"/>
                  </a:rPr>
                  <a:t> is rate of heat addition, </a:t>
                </a:r>
                <a14:m>
                  <m:oMath xmlns:m="http://schemas.openxmlformats.org/officeDocument/2006/math">
                    <m:sSub>
                      <m:sSubPr>
                        <m:ctrlPr>
                          <a:rPr lang="en-US" sz="2400" i="1">
                            <a:latin typeface="Cambria Math" panose="02040503050406030204" pitchFamily="18" charset="0"/>
                          </a:rPr>
                        </m:ctrlPr>
                      </m:sSubPr>
                      <m:e>
                        <m:acc>
                          <m:accPr>
                            <m:chr m:val="̇"/>
                            <m:ctrlPr>
                              <a:rPr lang="en-US" sz="2400" i="1">
                                <a:latin typeface="Cambria Math" panose="02040503050406030204" pitchFamily="18" charset="0"/>
                              </a:rPr>
                            </m:ctrlPr>
                          </m:accPr>
                          <m:e>
                            <m:r>
                              <a:rPr lang="en-US" sz="2400" i="1">
                                <a:latin typeface="Cambria Math"/>
                              </a:rPr>
                              <m:t>𝑊</m:t>
                            </m:r>
                          </m:e>
                        </m:acc>
                      </m:e>
                      <m:sub>
                        <m:r>
                          <a:rPr lang="en-US" sz="2400" i="1">
                            <a:latin typeface="Cambria Math"/>
                          </a:rPr>
                          <m:t>𝑆</m:t>
                        </m:r>
                      </m:sub>
                    </m:sSub>
                  </m:oMath>
                </a14:m>
                <a:r>
                  <a:rPr lang="en-US" sz="2400" dirty="0">
                    <a:latin typeface="Times New Roman" panose="02020603050405020304" pitchFamily="18" charset="0"/>
                    <a:cs typeface="Times New Roman" panose="02020603050405020304" pitchFamily="18" charset="0"/>
                  </a:rPr>
                  <a:t> is rate of work done by the system, n is number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F</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mole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input, H</a:t>
                </a:r>
                <a:r>
                  <a:rPr lang="en-US" sz="2400" baseline="-25000" dirty="0">
                    <a:latin typeface="Times New Roman" panose="02020603050405020304" pitchFamily="18" charset="0"/>
                    <a:cs typeface="Times New Roman" panose="02020603050405020304" pitchFamily="18" charset="0"/>
                  </a:rPr>
                  <a:t>io</a:t>
                </a:r>
                <a:r>
                  <a:rPr lang="en-US" sz="2400" dirty="0">
                    <a:latin typeface="Times New Roman" panose="02020603050405020304" pitchFamily="18" charset="0"/>
                    <a:cs typeface="Times New Roman" panose="02020603050405020304" pitchFamily="18" charset="0"/>
                  </a:rPr>
                  <a:t> is specific enthalpy for species i in the input, F</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mole rate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the output, and H</a:t>
                </a:r>
                <a:r>
                  <a:rPr lang="en-US" sz="2400" baseline="-25000" dirty="0">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is specific enthalpy of species </a:t>
                </a:r>
                <a:r>
                  <a:rPr lang="en-US" sz="2400" dirty="0" err="1">
                    <a:latin typeface="Times New Roman" panose="02020603050405020304" pitchFamily="18" charset="0"/>
                    <a:cs typeface="Times New Roman" panose="02020603050405020304" pitchFamily="18" charset="0"/>
                  </a:rPr>
                  <a:t>i</a:t>
                </a:r>
                <a:r>
                  <a:rPr lang="en-US" sz="2400" dirty="0">
                    <a:latin typeface="Times New Roman" panose="02020603050405020304" pitchFamily="18" charset="0"/>
                    <a:cs typeface="Times New Roman" panose="02020603050405020304" pitchFamily="18" charset="0"/>
                  </a:rPr>
                  <a:t>, in output </a:t>
                </a:r>
                <a:r>
                  <a:rPr lang="en-US" sz="2400" b="1" dirty="0">
                    <a:solidFill>
                      <a:srgbClr val="7030A0"/>
                    </a:solidFill>
                    <a:latin typeface="Times New Roman" panose="02020603050405020304" pitchFamily="18" charset="0"/>
                    <a:cs typeface="Times New Roman" panose="02020603050405020304" pitchFamily="18" charset="0"/>
                  </a:rPr>
                  <a:t>(See lecture 10).</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A2EE8E89-7966-9A05-85EE-2FB47FE0AD61}"/>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632229A-5116-B1E2-CFA2-C8486081BF1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0EDBBA4E-3724-663A-D3C8-3F0FDF3DD74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1E2D5DEB-94B4-E9C7-2B7B-D02EE426C21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807801757"/>
      </p:ext>
    </p:extLst>
  </p:cSld>
  <p:clrMapOvr>
    <a:masterClrMapping/>
  </p:clrMapOvr>
  <mc:AlternateContent xmlns:mc="http://schemas.openxmlformats.org/markup-compatibility/2006" xmlns:p14="http://schemas.microsoft.com/office/powerpoint/2010/main">
    <mc:Choice Requires="p14">
      <p:transition spd="slow" p14:dur="2000" advTm="129412"/>
    </mc:Choice>
    <mc:Fallback xmlns="">
      <p:transition spd="slow" advTm="12941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7BCFD0-3FBB-65CA-7CF4-BC92C347155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20CFAC8-BB48-CEA2-8C7B-869E3697D89D}"/>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Activity 11.2</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5C39E31E-B781-9EA0-5001-75618E83158F}"/>
                  </a:ext>
                </a:extLst>
              </p:cNvPr>
              <p:cNvSpPr>
                <a:spLocks noGrp="1"/>
              </p:cNvSpPr>
              <p:nvPr>
                <p:ph idx="1"/>
              </p:nvPr>
            </p:nvSpPr>
            <p:spPr>
              <a:xfrm>
                <a:off x="278296" y="858491"/>
                <a:ext cx="11748051" cy="5065228"/>
              </a:xfrm>
            </p:spPr>
            <p:txBody>
              <a:bodyPr>
                <a:normAutofit/>
              </a:bodyPr>
              <a:lstStyle/>
              <a:p>
                <a:pPr marL="0" indent="0" algn="just">
                  <a:lnSpc>
                    <a:spcPct val="100000"/>
                  </a:lnSpc>
                  <a:buNone/>
                </a:pPr>
                <a:r>
                  <a:rPr lang="en-US" sz="2400" b="1" dirty="0">
                    <a:latin typeface="Times New Roman" panose="02020603050405020304" pitchFamily="18" charset="0"/>
                    <a:cs typeface="Times New Roman" panose="02020603050405020304" pitchFamily="18" charset="0"/>
                  </a:rPr>
                  <a:t>1. </a:t>
                </a:r>
                <a:r>
                  <a:rPr lang="en-US" sz="2400" dirty="0">
                    <a:solidFill>
                      <a:srgbClr val="002060"/>
                    </a:solidFill>
                    <a:latin typeface="Times New Roman" panose="02020603050405020304" pitchFamily="18" charset="0"/>
                    <a:cs typeface="Times New Roman" panose="02020603050405020304" pitchFamily="18" charset="0"/>
                  </a:rPr>
                  <a:t>The  dehydrogenation of ethanol to form acetaldehyde is given by:</a:t>
                </a:r>
              </a:p>
              <a:p>
                <a:pPr marL="0" indent="0" algn="just">
                  <a:lnSpc>
                    <a:spcPct val="100000"/>
                  </a:lnSpc>
                  <a:buNone/>
                </a:pPr>
                <a14:m>
                  <m:oMath xmlns:m="http://schemas.openxmlformats.org/officeDocument/2006/math">
                    <m:sSub>
                      <m:sSubPr>
                        <m:ctrlPr>
                          <a:rPr lang="en-US" sz="2400" i="1" smtClean="0">
                            <a:solidFill>
                              <a:srgbClr val="002060"/>
                            </a:solidFill>
                            <a:latin typeface="Cambria Math" panose="02040503050406030204" pitchFamily="18" charset="0"/>
                            <a:cs typeface="Times New Roman" panose="02020603050405020304" pitchFamily="18" charset="0"/>
                          </a:rPr>
                        </m:ctrlPr>
                      </m:sSubPr>
                      <m:e>
                        <m:r>
                          <a:rPr lang="en-US" sz="2400" b="0" i="1" smtClean="0">
                            <a:solidFill>
                              <a:srgbClr val="002060"/>
                            </a:solidFill>
                            <a:latin typeface="Cambria Math" panose="02040503050406030204" pitchFamily="18" charset="0"/>
                            <a:cs typeface="Times New Roman" panose="02020603050405020304" pitchFamily="18" charset="0"/>
                          </a:rPr>
                          <m:t>𝐶</m:t>
                        </m:r>
                      </m:e>
                      <m:sub>
                        <m:r>
                          <a:rPr lang="en-US" sz="2400" b="0" i="1" smtClean="0">
                            <a:solidFill>
                              <a:srgbClr val="002060"/>
                            </a:solidFill>
                            <a:latin typeface="Cambria Math" panose="02040503050406030204" pitchFamily="18" charset="0"/>
                            <a:cs typeface="Times New Roman" panose="02020603050405020304" pitchFamily="18" charset="0"/>
                          </a:rPr>
                          <m:t>2</m:t>
                        </m:r>
                      </m:sub>
                    </m:sSub>
                    <m:sSub>
                      <m:sSubPr>
                        <m:ctrlPr>
                          <a:rPr lang="en-US" sz="2400" i="1" smtClean="0">
                            <a:solidFill>
                              <a:srgbClr val="002060"/>
                            </a:solidFill>
                            <a:latin typeface="Cambria Math" panose="02040503050406030204" pitchFamily="18" charset="0"/>
                            <a:cs typeface="Times New Roman" panose="02020603050405020304" pitchFamily="18" charset="0"/>
                          </a:rPr>
                        </m:ctrlPr>
                      </m:sSubPr>
                      <m:e>
                        <m:r>
                          <a:rPr lang="en-US" sz="2400" b="0" i="1" smtClean="0">
                            <a:solidFill>
                              <a:srgbClr val="002060"/>
                            </a:solidFill>
                            <a:latin typeface="Cambria Math" panose="02040503050406030204" pitchFamily="18" charset="0"/>
                            <a:cs typeface="Times New Roman" panose="02020603050405020304" pitchFamily="18" charset="0"/>
                          </a:rPr>
                          <m:t>𝐻</m:t>
                        </m:r>
                      </m:e>
                      <m:sub>
                        <m:r>
                          <a:rPr lang="en-US" sz="2400" b="0" i="1" smtClean="0">
                            <a:solidFill>
                              <a:srgbClr val="002060"/>
                            </a:solidFill>
                            <a:latin typeface="Cambria Math" panose="02040503050406030204" pitchFamily="18" charset="0"/>
                            <a:cs typeface="Times New Roman" panose="02020603050405020304" pitchFamily="18" charset="0"/>
                          </a:rPr>
                          <m:t>5</m:t>
                        </m:r>
                      </m:sub>
                    </m:sSub>
                    <m:r>
                      <a:rPr lang="en-US" sz="2400" b="0" i="1" smtClean="0">
                        <a:solidFill>
                          <a:srgbClr val="002060"/>
                        </a:solidFill>
                        <a:latin typeface="Cambria Math" panose="02040503050406030204" pitchFamily="18" charset="0"/>
                        <a:cs typeface="Times New Roman" panose="02020603050405020304" pitchFamily="18" charset="0"/>
                      </a:rPr>
                      <m:t>𝑂𝐻</m:t>
                    </m:r>
                    <m:r>
                      <a:rPr lang="en-US" sz="2400" b="0" i="1" smtClean="0">
                        <a:solidFill>
                          <a:srgbClr val="002060"/>
                        </a:solidFill>
                        <a:latin typeface="Cambria Math" panose="02040503050406030204" pitchFamily="18" charset="0"/>
                        <a:cs typeface="Times New Roman" panose="02020603050405020304" pitchFamily="18" charset="0"/>
                      </a:rPr>
                      <m:t>(</m:t>
                    </m:r>
                    <m:r>
                      <a:rPr lang="en-US" sz="2400" b="0" i="1" smtClean="0">
                        <a:solidFill>
                          <a:srgbClr val="002060"/>
                        </a:solidFill>
                        <a:latin typeface="Cambria Math" panose="02040503050406030204" pitchFamily="18" charset="0"/>
                        <a:cs typeface="Times New Roman" panose="02020603050405020304" pitchFamily="18" charset="0"/>
                      </a:rPr>
                      <m:t>𝑣</m:t>
                    </m:r>
                    <m:r>
                      <a:rPr lang="en-US" sz="2400" b="0" i="1" smtClean="0">
                        <a:solidFill>
                          <a:srgbClr val="002060"/>
                        </a:solidFill>
                        <a:latin typeface="Cambria Math" panose="02040503050406030204" pitchFamily="18" charset="0"/>
                        <a:cs typeface="Times New Roman" panose="02020603050405020304" pitchFamily="18" charset="0"/>
                      </a:rPr>
                      <m:t>)→</m:t>
                    </m:r>
                    <m:sSub>
                      <m:sSubPr>
                        <m:ctrlPr>
                          <a:rPr lang="en-US" sz="2400" i="1"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𝐶𝐻</m:t>
                        </m:r>
                      </m:e>
                      <m:sub>
                        <m:r>
                          <a:rPr lang="en-US" sz="2400" b="0" i="1"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3</m:t>
                        </m:r>
                      </m:sub>
                    </m:sSub>
                    <m:r>
                      <a:rPr lang="en-US" sz="2400" b="0" i="1"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𝐶𝐻𝑂</m:t>
                    </m:r>
                    <m:r>
                      <a:rPr lang="en-US" sz="2400" b="0" i="1"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m:t>
                    </m:r>
                    <m:r>
                      <a:rPr lang="en-US" sz="2400" b="0" i="1"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𝑣</m:t>
                    </m:r>
                    <m:r>
                      <a:rPr lang="en-US" sz="2400" b="0" i="1"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400" b="0" i="1"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ctrlPr>
                      </m:sSubPr>
                      <m:e>
                        <m:r>
                          <a:rPr lang="en-US" sz="2400" b="0" i="1"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𝐻</m:t>
                        </m:r>
                      </m:e>
                      <m:sub>
                        <m:r>
                          <a:rPr lang="en-US" sz="2400" b="0" i="1" smtClean="0">
                            <a:solidFill>
                              <a:srgbClr val="002060"/>
                            </a:solidFill>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400" dirty="0">
                    <a:solidFill>
                      <a:srgbClr val="002060"/>
                    </a:solidFill>
                    <a:latin typeface="Times New Roman" panose="02020603050405020304" pitchFamily="18" charset="0"/>
                    <a:cs typeface="Times New Roman" panose="02020603050405020304" pitchFamily="18" charset="0"/>
                  </a:rPr>
                  <a:t>(g)                        (11.28)</a:t>
                </a:r>
              </a:p>
              <a:p>
                <a:pPr marL="0" indent="0" algn="just">
                  <a:lnSpc>
                    <a:spcPct val="150000"/>
                  </a:lnSpc>
                  <a:buNone/>
                </a:pPr>
                <a:r>
                  <a:rPr lang="en-US" sz="2400" dirty="0">
                    <a:solidFill>
                      <a:srgbClr val="002060"/>
                    </a:solidFill>
                    <a:latin typeface="Times New Roman" panose="02020603050405020304" pitchFamily="18" charset="0"/>
                    <a:cs typeface="Times New Roman" panose="02020603050405020304" pitchFamily="18" charset="0"/>
                  </a:rPr>
                  <a:t>The ethanol dehydrogenation reaction is carried out with the feed entering at 300</a:t>
                </a:r>
                <a:r>
                  <a:rPr lang="en-US" sz="2400" baseline="30000" dirty="0">
                    <a:solidFill>
                      <a:srgbClr val="002060"/>
                    </a:solidFill>
                    <a:latin typeface="Times New Roman" panose="02020603050405020304" pitchFamily="18" charset="0"/>
                    <a:cs typeface="Times New Roman" panose="02020603050405020304" pitchFamily="18" charset="0"/>
                  </a:rPr>
                  <a:t>o</a:t>
                </a:r>
                <a:r>
                  <a:rPr lang="en-US" sz="2400" dirty="0">
                    <a:solidFill>
                      <a:srgbClr val="002060"/>
                    </a:solidFill>
                    <a:latin typeface="Times New Roman" panose="02020603050405020304" pitchFamily="18" charset="0"/>
                    <a:cs typeface="Times New Roman" panose="02020603050405020304" pitchFamily="18" charset="0"/>
                  </a:rPr>
                  <a:t>C. The feed contains 90% ethanol and the balance acetaldehyde and enters the reactor at a rate of 150 mol/s. To keep the temperature from dropping too much and thereby decreasing the reaction rate to an unacceptably low level, heat is transferred to the reactor. When the heat addition rate is 2, 440kJ/s, the outlet temperature is 253</a:t>
                </a:r>
                <a:r>
                  <a:rPr lang="en-US" sz="2400" baseline="30000" dirty="0">
                    <a:solidFill>
                      <a:srgbClr val="002060"/>
                    </a:solidFill>
                    <a:latin typeface="Times New Roman" panose="02020603050405020304" pitchFamily="18" charset="0"/>
                    <a:cs typeface="Times New Roman" panose="02020603050405020304" pitchFamily="18" charset="0"/>
                  </a:rPr>
                  <a:t>o</a:t>
                </a:r>
                <a:r>
                  <a:rPr lang="en-US" sz="2400" dirty="0">
                    <a:solidFill>
                      <a:srgbClr val="002060"/>
                    </a:solidFill>
                    <a:latin typeface="Times New Roman" panose="02020603050405020304" pitchFamily="18" charset="0"/>
                    <a:cs typeface="Times New Roman" panose="02020603050405020304" pitchFamily="18" charset="0"/>
                  </a:rPr>
                  <a:t>C. Calculate the change in enthalpy, the extent of reaction, and the mole flow rates of each component in the product stream.</a:t>
                </a:r>
                <a:endParaRPr lang="en-US" sz="2000" dirty="0">
                  <a:solidFill>
                    <a:srgbClr val="002060"/>
                  </a:solidFill>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5C39E31E-B781-9EA0-5001-75618E83158F}"/>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t="-963"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CB97C7A9-3487-5A26-99D5-4CCAF572F68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A825288-671A-09EF-208B-887801D1512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258299FF-4F18-70B3-E1CF-871A0DF2C5F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297741832"/>
      </p:ext>
    </p:extLst>
  </p:cSld>
  <p:clrMapOvr>
    <a:masterClrMapping/>
  </p:clrMapOvr>
  <mc:AlternateContent xmlns:mc="http://schemas.openxmlformats.org/markup-compatibility/2006" xmlns:p14="http://schemas.microsoft.com/office/powerpoint/2010/main">
    <mc:Choice Requires="p14">
      <p:transition spd="slow" p14:dur="2000" advTm="117669"/>
    </mc:Choice>
    <mc:Fallback xmlns="">
      <p:transition spd="slow" advTm="117669"/>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885E96-E47E-7A8D-5B2C-EFC398DA476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643C3323-E673-2CD5-8FC1-85A7063087FF}"/>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2F2FEF2-7CAC-81A0-6267-08078B41FE94}"/>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Additional data:</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Input stream: </a:t>
            </a:r>
            <a:r>
              <a:rPr lang="en-US" sz="2400" dirty="0">
                <a:solidFill>
                  <a:srgbClr val="7030A0"/>
                </a:solidFill>
                <a:latin typeface="Times New Roman" panose="02020603050405020304" pitchFamily="18" charset="0"/>
                <a:cs typeface="Times New Roman" panose="02020603050405020304" pitchFamily="18" charset="0"/>
              </a:rPr>
              <a:t>The specific enthalpy of ethanol (H</a:t>
            </a:r>
            <a:r>
              <a:rPr lang="en-US" sz="2400" baseline="-25000" dirty="0">
                <a:solidFill>
                  <a:srgbClr val="7030A0"/>
                </a:solidFill>
                <a:latin typeface="Times New Roman" panose="02020603050405020304" pitchFamily="18" charset="0"/>
                <a:cs typeface="Times New Roman" panose="02020603050405020304" pitchFamily="18" charset="0"/>
              </a:rPr>
              <a:t>1F</a:t>
            </a:r>
            <a:r>
              <a:rPr lang="en-US" sz="2400" dirty="0">
                <a:solidFill>
                  <a:srgbClr val="7030A0"/>
                </a:solidFill>
                <a:latin typeface="Times New Roman" panose="02020603050405020304" pitchFamily="18" charset="0"/>
                <a:cs typeface="Times New Roman" panose="02020603050405020304" pitchFamily="18" charset="0"/>
              </a:rPr>
              <a:t>) at 300</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-212. 19 kJ/mol, and the specific enthalpy of acetaldehyde (H</a:t>
            </a:r>
            <a:r>
              <a:rPr lang="en-US" sz="2400" baseline="-25000" dirty="0">
                <a:solidFill>
                  <a:srgbClr val="7030A0"/>
                </a:solidFill>
                <a:latin typeface="Times New Roman" panose="02020603050405020304" pitchFamily="18" charset="0"/>
                <a:cs typeface="Times New Roman" panose="02020603050405020304" pitchFamily="18" charset="0"/>
              </a:rPr>
              <a:t>2F</a:t>
            </a:r>
            <a:r>
              <a:rPr lang="en-US" sz="2400" dirty="0">
                <a:solidFill>
                  <a:srgbClr val="7030A0"/>
                </a:solidFill>
                <a:latin typeface="Times New Roman" panose="02020603050405020304" pitchFamily="18" charset="0"/>
                <a:cs typeface="Times New Roman" panose="02020603050405020304" pitchFamily="18" charset="0"/>
              </a:rPr>
              <a:t>)  at 300</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-147. 07 kJ/mol.</a:t>
            </a:r>
          </a:p>
          <a:p>
            <a:pPr marL="0" indent="0" algn="just">
              <a:lnSpc>
                <a:spcPct val="150000"/>
              </a:lnSpc>
              <a:buNone/>
            </a:pPr>
            <a:r>
              <a:rPr lang="en-US" sz="2400" b="1" dirty="0">
                <a:solidFill>
                  <a:srgbClr val="7030A0"/>
                </a:solidFill>
                <a:latin typeface="Times New Roman" panose="02020603050405020304" pitchFamily="18" charset="0"/>
                <a:cs typeface="Times New Roman" panose="02020603050405020304" pitchFamily="18" charset="0"/>
              </a:rPr>
              <a:t>Output stream: </a:t>
            </a:r>
            <a:r>
              <a:rPr lang="en-US" sz="2400" dirty="0">
                <a:solidFill>
                  <a:srgbClr val="7030A0"/>
                </a:solidFill>
                <a:latin typeface="Times New Roman" panose="02020603050405020304" pitchFamily="18" charset="0"/>
                <a:cs typeface="Times New Roman" panose="02020603050405020304" pitchFamily="18" charset="0"/>
              </a:rPr>
              <a:t>The specific enthalpy of ethanol (H</a:t>
            </a:r>
            <a:r>
              <a:rPr lang="en-US" sz="2400" baseline="-25000" dirty="0">
                <a:solidFill>
                  <a:srgbClr val="7030A0"/>
                </a:solidFill>
                <a:latin typeface="Times New Roman" panose="02020603050405020304" pitchFamily="18" charset="0"/>
                <a:cs typeface="Times New Roman" panose="02020603050405020304" pitchFamily="18" charset="0"/>
              </a:rPr>
              <a:t>1P</a:t>
            </a:r>
            <a:r>
              <a:rPr lang="en-US" sz="2400" dirty="0">
                <a:solidFill>
                  <a:srgbClr val="7030A0"/>
                </a:solidFill>
                <a:latin typeface="Times New Roman" panose="02020603050405020304" pitchFamily="18" charset="0"/>
                <a:cs typeface="Times New Roman" panose="02020603050405020304" pitchFamily="18" charset="0"/>
              </a:rPr>
              <a:t>) at 253</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-216. 81 kJ/mol, the specific enthalpy of acetaldehyde (H</a:t>
            </a:r>
            <a:r>
              <a:rPr lang="en-US" sz="2400" baseline="-25000" dirty="0">
                <a:solidFill>
                  <a:srgbClr val="7030A0"/>
                </a:solidFill>
                <a:latin typeface="Times New Roman" panose="02020603050405020304" pitchFamily="18" charset="0"/>
                <a:cs typeface="Times New Roman" panose="02020603050405020304" pitchFamily="18" charset="0"/>
              </a:rPr>
              <a:t>2P</a:t>
            </a:r>
            <a:r>
              <a:rPr lang="en-US" sz="2400" dirty="0">
                <a:solidFill>
                  <a:srgbClr val="7030A0"/>
                </a:solidFill>
                <a:latin typeface="Times New Roman" panose="02020603050405020304" pitchFamily="18" charset="0"/>
                <a:cs typeface="Times New Roman" panose="02020603050405020304" pitchFamily="18" charset="0"/>
              </a:rPr>
              <a:t>) at 253</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-150. 90 kJ/mol, and the specific enthalpy of hydrogen molecule (H</a:t>
            </a:r>
            <a:r>
              <a:rPr lang="en-US" sz="2400" baseline="-25000" dirty="0">
                <a:solidFill>
                  <a:srgbClr val="7030A0"/>
                </a:solidFill>
                <a:latin typeface="Times New Roman" panose="02020603050405020304" pitchFamily="18" charset="0"/>
                <a:cs typeface="Times New Roman" panose="02020603050405020304" pitchFamily="18" charset="0"/>
              </a:rPr>
              <a:t>3P</a:t>
            </a:r>
            <a:r>
              <a:rPr lang="en-US" sz="2400" dirty="0">
                <a:solidFill>
                  <a:srgbClr val="7030A0"/>
                </a:solidFill>
                <a:latin typeface="Times New Roman" panose="02020603050405020304" pitchFamily="18" charset="0"/>
                <a:cs typeface="Times New Roman" panose="02020603050405020304" pitchFamily="18" charset="0"/>
              </a:rPr>
              <a:t>) at 253</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 = 6.595 kJ/mol.</a:t>
            </a:r>
          </a:p>
          <a:p>
            <a:pPr marL="0" indent="0" algn="just">
              <a:lnSpc>
                <a:spcPct val="150000"/>
              </a:lnSpc>
              <a:buNone/>
            </a:pPr>
            <a:r>
              <a:rPr lang="en-US" sz="2400" b="1" dirty="0">
                <a:solidFill>
                  <a:srgbClr val="002060"/>
                </a:solidFill>
                <a:latin typeface="Times New Roman" panose="02020603050405020304" pitchFamily="18" charset="0"/>
                <a:cs typeface="Times New Roman" panose="02020603050405020304" pitchFamily="18" charset="0"/>
              </a:rPr>
              <a:t>(Richard M. Felder, 2005, pg. 458-460).</a:t>
            </a:r>
            <a:endParaRPr lang="en-US" sz="2400" dirty="0">
              <a:solidFill>
                <a:srgbClr val="002060"/>
              </a:solidFill>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7D515512-A02B-A6A0-8E82-96BC0BC1DE83}"/>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C78F355-1B3C-F261-CE5C-487676D3780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E49784A-1ABF-9B21-8C3A-C0DEFC8CDBB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820134790"/>
      </p:ext>
    </p:extLst>
  </p:cSld>
  <p:clrMapOvr>
    <a:masterClrMapping/>
  </p:clrMapOvr>
  <mc:AlternateContent xmlns:mc="http://schemas.openxmlformats.org/markup-compatibility/2006" xmlns:p14="http://schemas.microsoft.com/office/powerpoint/2010/main">
    <mc:Choice Requires="p14">
      <p:transition spd="slow" p14:dur="2000" advTm="116622"/>
    </mc:Choice>
    <mc:Fallback xmlns="">
      <p:transition spd="slow" advTm="116622"/>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C80D11A-81FA-B10F-BF68-3FDB88F897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D61B153-A3BF-A4DF-2DA7-87A4EEF72F99}"/>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C06C53A-2613-A016-F54B-1A0115187E98}"/>
                  </a:ext>
                </a:extLst>
              </p:cNvPr>
              <p:cNvSpPr>
                <a:spLocks noGrp="1"/>
              </p:cNvSpPr>
              <p:nvPr>
                <p:ph idx="1"/>
              </p:nvPr>
            </p:nvSpPr>
            <p:spPr>
              <a:xfrm>
                <a:off x="278296" y="858491"/>
                <a:ext cx="11748051" cy="5065228"/>
              </a:xfrm>
            </p:spPr>
            <p:txBody>
              <a:bodyPr>
                <a:normAutofit fontScale="92500" lnSpcReduction="20000"/>
              </a:bodyPr>
              <a:lstStyle/>
              <a:p>
                <a:pPr marL="0" indent="0" algn="just">
                  <a:lnSpc>
                    <a:spcPct val="150000"/>
                  </a:lnSpc>
                  <a:buNone/>
                </a:pPr>
                <a:r>
                  <a:rPr lang="en-US" sz="2600" b="1" dirty="0">
                    <a:solidFill>
                      <a:srgbClr val="7030A0"/>
                    </a:solidFill>
                    <a:latin typeface="Times New Roman" panose="02020603050405020304" pitchFamily="18" charset="0"/>
                    <a:cs typeface="Times New Roman" panose="02020603050405020304" pitchFamily="18" charset="0"/>
                  </a:rPr>
                  <a:t>#Q</a:t>
                </a:r>
                <a:r>
                  <a:rPr lang="en-US" sz="2600" b="1" baseline="-25000" dirty="0">
                    <a:solidFill>
                      <a:srgbClr val="7030A0"/>
                    </a:solidFill>
                    <a:latin typeface="Times New Roman" panose="02020603050405020304" pitchFamily="18" charset="0"/>
                    <a:cs typeface="Times New Roman" panose="02020603050405020304" pitchFamily="18" charset="0"/>
                  </a:rPr>
                  <a:t>1</a:t>
                </a:r>
                <a:r>
                  <a:rPr lang="en-US" sz="2600" b="1" dirty="0">
                    <a:solidFill>
                      <a:srgbClr val="7030A0"/>
                    </a:solidFill>
                    <a:latin typeface="Times New Roman" panose="02020603050405020304" pitchFamily="18" charset="0"/>
                    <a:cs typeface="Times New Roman" panose="02020603050405020304" pitchFamily="18" charset="0"/>
                  </a:rPr>
                  <a:t>, Answer:</a:t>
                </a:r>
              </a:p>
              <a:p>
                <a:pPr marL="0" indent="0" algn="just">
                  <a:lnSpc>
                    <a:spcPct val="150000"/>
                  </a:lnSpc>
                  <a:buNone/>
                </a:pPr>
                <a:r>
                  <a:rPr lang="en-US" sz="2600" b="1" dirty="0">
                    <a:latin typeface="Times New Roman" panose="02020603050405020304" pitchFamily="18" charset="0"/>
                    <a:cs typeface="Times New Roman" panose="02020603050405020304" pitchFamily="18" charset="0"/>
                  </a:rPr>
                  <a:t>Given: </a:t>
                </a:r>
                <a:r>
                  <a:rPr lang="en-US" sz="2600" dirty="0">
                    <a:latin typeface="Times New Roman" panose="02020603050405020304" pitchFamily="18" charset="0"/>
                    <a:cs typeface="Times New Roman" panose="02020603050405020304" pitchFamily="18" charset="0"/>
                  </a:rPr>
                  <a:t>Chemical reaction with balanced stoichiometric equation:</a:t>
                </a:r>
              </a:p>
              <a:p>
                <a:pPr marL="0" indent="0" algn="just">
                  <a:lnSpc>
                    <a:spcPct val="150000"/>
                  </a:lnSpc>
                  <a:buNone/>
                </a:pPr>
                <a14:m>
                  <m:oMath xmlns:m="http://schemas.openxmlformats.org/officeDocument/2006/math">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𝐶</m:t>
                        </m:r>
                      </m:e>
                      <m:sub>
                        <m:r>
                          <a:rPr lang="en-US" sz="2600" i="1">
                            <a:latin typeface="Cambria Math" panose="02040503050406030204" pitchFamily="18" charset="0"/>
                            <a:cs typeface="Times New Roman" panose="02020603050405020304" pitchFamily="18" charset="0"/>
                          </a:rPr>
                          <m:t>2</m:t>
                        </m:r>
                      </m:sub>
                    </m:sSub>
                    <m:sSub>
                      <m:sSubPr>
                        <m:ctrlPr>
                          <a:rPr lang="en-US" sz="2600" i="1">
                            <a:latin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cs typeface="Times New Roman" panose="02020603050405020304" pitchFamily="18" charset="0"/>
                          </a:rPr>
                          <m:t>𝐻</m:t>
                        </m:r>
                      </m:e>
                      <m:sub>
                        <m:r>
                          <a:rPr lang="en-US" sz="2600" i="1">
                            <a:latin typeface="Cambria Math" panose="02040503050406030204" pitchFamily="18" charset="0"/>
                            <a:cs typeface="Times New Roman" panose="02020603050405020304" pitchFamily="18" charset="0"/>
                          </a:rPr>
                          <m:t>5</m:t>
                        </m:r>
                      </m:sub>
                    </m:sSub>
                    <m:r>
                      <a:rPr lang="en-US" sz="2600" i="1">
                        <a:latin typeface="Cambria Math" panose="02040503050406030204" pitchFamily="18" charset="0"/>
                        <a:cs typeface="Times New Roman" panose="02020603050405020304" pitchFamily="18" charset="0"/>
                      </a:rPr>
                      <m:t>𝑂𝐻</m:t>
                    </m:r>
                    <m:r>
                      <a:rPr lang="en-US" sz="2600" i="1">
                        <a:latin typeface="Cambria Math" panose="02040503050406030204" pitchFamily="18" charset="0"/>
                        <a:cs typeface="Times New Roman" panose="02020603050405020304" pitchFamily="18" charset="0"/>
                      </a:rPr>
                      <m:t>(</m:t>
                    </m:r>
                    <m:r>
                      <a:rPr lang="en-US" sz="2600" i="1">
                        <a:latin typeface="Cambria Math" panose="02040503050406030204" pitchFamily="18" charset="0"/>
                        <a:cs typeface="Times New Roman" panose="02020603050405020304" pitchFamily="18" charset="0"/>
                      </a:rPr>
                      <m:t>𝑣</m:t>
                    </m:r>
                    <m:r>
                      <a:rPr lang="en-US" sz="2600" i="1">
                        <a:latin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ea typeface="Cambria Math" panose="02040503050406030204" pitchFamily="18" charset="0"/>
                            <a:cs typeface="Times New Roman" panose="02020603050405020304" pitchFamily="18" charset="0"/>
                          </a:rPr>
                          <m:t>𝐶𝐻</m:t>
                        </m:r>
                      </m:e>
                      <m:sub>
                        <m:r>
                          <a:rPr lang="en-US" sz="2600" i="1">
                            <a:latin typeface="Cambria Math" panose="02040503050406030204" pitchFamily="18" charset="0"/>
                            <a:ea typeface="Cambria Math" panose="02040503050406030204" pitchFamily="18" charset="0"/>
                            <a:cs typeface="Times New Roman" panose="02020603050405020304" pitchFamily="18" charset="0"/>
                          </a:rPr>
                          <m:t>3</m:t>
                        </m:r>
                      </m:sub>
                    </m:sSub>
                    <m:r>
                      <a:rPr lang="en-US" sz="2600" i="1">
                        <a:latin typeface="Cambria Math" panose="02040503050406030204" pitchFamily="18" charset="0"/>
                        <a:ea typeface="Cambria Math" panose="02040503050406030204" pitchFamily="18" charset="0"/>
                        <a:cs typeface="Times New Roman" panose="02020603050405020304" pitchFamily="18" charset="0"/>
                      </a:rPr>
                      <m:t>𝐶𝐻𝑂</m:t>
                    </m:r>
                    <m:r>
                      <a:rPr lang="en-US" sz="2600" i="1">
                        <a:latin typeface="Cambria Math" panose="02040503050406030204" pitchFamily="18" charset="0"/>
                        <a:ea typeface="Cambria Math" panose="02040503050406030204" pitchFamily="18" charset="0"/>
                        <a:cs typeface="Times New Roman" panose="02020603050405020304" pitchFamily="18" charset="0"/>
                      </a:rPr>
                      <m:t>(</m:t>
                    </m:r>
                    <m:r>
                      <a:rPr lang="en-US" sz="2600" i="1">
                        <a:latin typeface="Cambria Math" panose="02040503050406030204" pitchFamily="18" charset="0"/>
                        <a:ea typeface="Cambria Math" panose="02040503050406030204" pitchFamily="18" charset="0"/>
                        <a:cs typeface="Times New Roman" panose="02020603050405020304" pitchFamily="18" charset="0"/>
                      </a:rPr>
                      <m:t>𝑣</m:t>
                    </m:r>
                    <m:r>
                      <a:rPr lang="en-US" sz="2600" i="1">
                        <a:latin typeface="Cambria Math" panose="02040503050406030204" pitchFamily="18" charset="0"/>
                        <a:ea typeface="Cambria Math" panose="02040503050406030204" pitchFamily="18" charset="0"/>
                        <a:cs typeface="Times New Roman" panose="02020603050405020304" pitchFamily="18" charset="0"/>
                      </a:rPr>
                      <m:t>)+</m:t>
                    </m:r>
                    <m:sSub>
                      <m:sSubPr>
                        <m:ctrlPr>
                          <a:rPr lang="en-US" sz="2600" i="1">
                            <a:latin typeface="Cambria Math" panose="02040503050406030204" pitchFamily="18" charset="0"/>
                            <a:ea typeface="Cambria Math" panose="02040503050406030204" pitchFamily="18" charset="0"/>
                            <a:cs typeface="Times New Roman" panose="02020603050405020304" pitchFamily="18" charset="0"/>
                          </a:rPr>
                        </m:ctrlPr>
                      </m:sSubPr>
                      <m:e>
                        <m:r>
                          <a:rPr lang="en-US" sz="2600" i="1">
                            <a:latin typeface="Cambria Math" panose="02040503050406030204" pitchFamily="18" charset="0"/>
                            <a:ea typeface="Cambria Math" panose="02040503050406030204" pitchFamily="18" charset="0"/>
                            <a:cs typeface="Times New Roman" panose="02020603050405020304" pitchFamily="18" charset="0"/>
                          </a:rPr>
                          <m:t>𝐻</m:t>
                        </m:r>
                      </m:e>
                      <m:sub>
                        <m:r>
                          <a:rPr lang="en-US" sz="2600" i="1">
                            <a:latin typeface="Cambria Math" panose="02040503050406030204" pitchFamily="18" charset="0"/>
                            <a:ea typeface="Cambria Math" panose="02040503050406030204" pitchFamily="18" charset="0"/>
                            <a:cs typeface="Times New Roman" panose="02020603050405020304" pitchFamily="18" charset="0"/>
                          </a:rPr>
                          <m:t>2</m:t>
                        </m:r>
                      </m:sub>
                    </m:sSub>
                  </m:oMath>
                </a14:m>
                <a:r>
                  <a:rPr lang="en-US" sz="2600" dirty="0">
                    <a:latin typeface="Times New Roman" panose="02020603050405020304" pitchFamily="18" charset="0"/>
                    <a:cs typeface="Times New Roman" panose="02020603050405020304" pitchFamily="18" charset="0"/>
                  </a:rPr>
                  <a:t>(g)</a:t>
                </a:r>
              </a:p>
              <a:p>
                <a:pPr marL="0" indent="0" algn="just">
                  <a:lnSpc>
                    <a:spcPct val="150000"/>
                  </a:lnSpc>
                  <a:buNone/>
                </a:pPr>
                <a:r>
                  <a:rPr lang="en-US" sz="2600" b="1" dirty="0">
                    <a:latin typeface="Times New Roman" panose="02020603050405020304" pitchFamily="18" charset="0"/>
                    <a:cs typeface="Times New Roman" panose="02020603050405020304" pitchFamily="18" charset="0"/>
                  </a:rPr>
                  <a:t>Input stream: </a:t>
                </a:r>
                <a:r>
                  <a:rPr lang="en-US" sz="2600" dirty="0">
                    <a:latin typeface="Times New Roman" panose="02020603050405020304" pitchFamily="18" charset="0"/>
                    <a:cs typeface="Times New Roman" panose="02020603050405020304" pitchFamily="18" charset="0"/>
                  </a:rPr>
                  <a:t>Feed is a mixture of ethanol and acetaldehyde with total feed rate of 150 mol/s, and 90% ethanol and 10% acetaldehyde at 300</a:t>
                </a:r>
                <a:r>
                  <a:rPr lang="en-US" sz="2600" baseline="30000" dirty="0">
                    <a:latin typeface="Times New Roman" panose="02020603050405020304" pitchFamily="18" charset="0"/>
                    <a:cs typeface="Times New Roman" panose="02020603050405020304" pitchFamily="18" charset="0"/>
                  </a:rPr>
                  <a:t>o</a:t>
                </a:r>
                <a:r>
                  <a:rPr lang="en-US" sz="2600" dirty="0">
                    <a:latin typeface="Times New Roman" panose="02020603050405020304" pitchFamily="18" charset="0"/>
                    <a:cs typeface="Times New Roman" panose="02020603050405020304" pitchFamily="18" charset="0"/>
                  </a:rPr>
                  <a:t>C.  </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Heat added to the reactor 2, 440 kJ/s.</a:t>
                </a:r>
              </a:p>
              <a:p>
                <a:pPr marL="0" indent="0" algn="just">
                  <a:lnSpc>
                    <a:spcPct val="150000"/>
                  </a:lnSpc>
                  <a:buNone/>
                </a:pPr>
                <a:r>
                  <a:rPr lang="en-US" sz="2600" dirty="0">
                    <a:latin typeface="Times New Roman" panose="02020603050405020304" pitchFamily="18" charset="0"/>
                    <a:cs typeface="Times New Roman" panose="02020603050405020304" pitchFamily="18" charset="0"/>
                  </a:rPr>
                  <a:t>The specific enthalpy of ethanol (H</a:t>
                </a:r>
                <a:r>
                  <a:rPr lang="en-US" sz="2600" baseline="-25000" dirty="0">
                    <a:latin typeface="Times New Roman" panose="02020603050405020304" pitchFamily="18" charset="0"/>
                    <a:cs typeface="Times New Roman" panose="02020603050405020304" pitchFamily="18" charset="0"/>
                  </a:rPr>
                  <a:t>1F</a:t>
                </a:r>
                <a:r>
                  <a:rPr lang="en-US" sz="2600" dirty="0">
                    <a:latin typeface="Times New Roman" panose="02020603050405020304" pitchFamily="18" charset="0"/>
                    <a:cs typeface="Times New Roman" panose="02020603050405020304" pitchFamily="18" charset="0"/>
                  </a:rPr>
                  <a:t>) at 300</a:t>
                </a:r>
                <a:r>
                  <a:rPr lang="en-US" sz="2600" baseline="30000" dirty="0">
                    <a:latin typeface="Times New Roman" panose="02020603050405020304" pitchFamily="18" charset="0"/>
                    <a:cs typeface="Times New Roman" panose="02020603050405020304" pitchFamily="18" charset="0"/>
                  </a:rPr>
                  <a:t>o</a:t>
                </a:r>
                <a:r>
                  <a:rPr lang="en-US" sz="2600" dirty="0">
                    <a:latin typeface="Times New Roman" panose="02020603050405020304" pitchFamily="18" charset="0"/>
                    <a:cs typeface="Times New Roman" panose="02020603050405020304" pitchFamily="18" charset="0"/>
                  </a:rPr>
                  <a:t>C = -212. 19 kJ/mol, and the specific enthalpy of acetaldehyde (H</a:t>
                </a:r>
                <a:r>
                  <a:rPr lang="en-US" sz="2600" baseline="-25000" dirty="0">
                    <a:latin typeface="Times New Roman" panose="02020603050405020304" pitchFamily="18" charset="0"/>
                    <a:cs typeface="Times New Roman" panose="02020603050405020304" pitchFamily="18" charset="0"/>
                  </a:rPr>
                  <a:t>2F</a:t>
                </a:r>
                <a:r>
                  <a:rPr lang="en-US" sz="2600" dirty="0">
                    <a:latin typeface="Times New Roman" panose="02020603050405020304" pitchFamily="18" charset="0"/>
                    <a:cs typeface="Times New Roman" panose="02020603050405020304" pitchFamily="18" charset="0"/>
                  </a:rPr>
                  <a:t>)  at 300</a:t>
                </a:r>
                <a:r>
                  <a:rPr lang="en-US" sz="2600" baseline="30000" dirty="0">
                    <a:latin typeface="Times New Roman" panose="02020603050405020304" pitchFamily="18" charset="0"/>
                    <a:cs typeface="Times New Roman" panose="02020603050405020304" pitchFamily="18" charset="0"/>
                  </a:rPr>
                  <a:t>o</a:t>
                </a:r>
                <a:r>
                  <a:rPr lang="en-US" sz="2600" dirty="0">
                    <a:latin typeface="Times New Roman" panose="02020603050405020304" pitchFamily="18" charset="0"/>
                    <a:cs typeface="Times New Roman" panose="02020603050405020304" pitchFamily="18" charset="0"/>
                  </a:rPr>
                  <a:t>C = -147. 07 kJ/mol.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a:t>
                </a:r>
              </a:p>
            </p:txBody>
          </p:sp>
        </mc:Choice>
        <mc:Fallback xmlns="">
          <p:sp>
            <p:nvSpPr>
              <p:cNvPr id="3" name="Content Placeholder 2">
                <a:extLst>
                  <a:ext uri="{FF2B5EF4-FFF2-40B4-BE49-F238E27FC236}">
                    <a16:creationId xmlns:a16="http://schemas.microsoft.com/office/drawing/2014/main" id="{7C06C53A-2613-A016-F54B-1A0115187E98}"/>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6F544AB-C30B-1B50-658E-B4AE275DDCB2}"/>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8445517A-58C6-28D3-F087-3CBD13DE61C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3A3F3AC-A204-ED6A-4D7E-1BF2AB378A61}"/>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4134928355"/>
      </p:ext>
    </p:extLst>
  </p:cSld>
  <p:clrMapOvr>
    <a:masterClrMapping/>
  </p:clrMapOvr>
  <mc:AlternateContent xmlns:mc="http://schemas.openxmlformats.org/markup-compatibility/2006" xmlns:p14="http://schemas.microsoft.com/office/powerpoint/2010/main">
    <mc:Choice Requires="p14">
      <p:transition spd="slow" p14:dur="2000" advTm="88690"/>
    </mc:Choice>
    <mc:Fallback xmlns="">
      <p:transition spd="slow" advTm="8869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714E17-5B6B-F5D8-9FF3-38EA26C99B7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AB5162-A994-8467-86F5-D83446DDBF2E}"/>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D42F257-4EA2-FFC8-6482-3B33E2C99298}"/>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600" b="1" dirty="0">
                <a:latin typeface="Times New Roman" panose="02020603050405020304" pitchFamily="18" charset="0"/>
                <a:cs typeface="Times New Roman" panose="02020603050405020304" pitchFamily="18" charset="0"/>
              </a:rPr>
              <a:t>Output stream: </a:t>
            </a:r>
            <a:r>
              <a:rPr lang="en-US" sz="2600" dirty="0">
                <a:latin typeface="Times New Roman" panose="02020603050405020304" pitchFamily="18" charset="0"/>
                <a:cs typeface="Times New Roman" panose="02020603050405020304" pitchFamily="18" charset="0"/>
              </a:rPr>
              <a:t>The outlet temperature is 253</a:t>
            </a:r>
            <a:r>
              <a:rPr lang="en-US" sz="2600" baseline="30000" dirty="0">
                <a:latin typeface="Times New Roman" panose="02020603050405020304" pitchFamily="18" charset="0"/>
                <a:cs typeface="Times New Roman" panose="02020603050405020304" pitchFamily="18" charset="0"/>
              </a:rPr>
              <a:t>o</a:t>
            </a:r>
            <a:r>
              <a:rPr lang="en-US" sz="2600" dirty="0">
                <a:latin typeface="Times New Roman" panose="02020603050405020304" pitchFamily="18" charset="0"/>
                <a:cs typeface="Times New Roman" panose="02020603050405020304" pitchFamily="18" charset="0"/>
              </a:rPr>
              <a:t>C.</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specific enthalpy of ethanol (H</a:t>
            </a:r>
            <a:r>
              <a:rPr lang="en-US" sz="2400" baseline="-25000" dirty="0">
                <a:latin typeface="Times New Roman" panose="02020603050405020304" pitchFamily="18" charset="0"/>
                <a:cs typeface="Times New Roman" panose="02020603050405020304" pitchFamily="18" charset="0"/>
              </a:rPr>
              <a:t>1p</a:t>
            </a:r>
            <a:r>
              <a:rPr lang="en-US" sz="2400" dirty="0">
                <a:latin typeface="Times New Roman" panose="02020603050405020304" pitchFamily="18" charset="0"/>
                <a:cs typeface="Times New Roman" panose="02020603050405020304" pitchFamily="18" charset="0"/>
              </a:rPr>
              <a:t>) at 253</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-216. 81 kJ/mol, the specific enthalpy of acetaldehyde (H</a:t>
            </a:r>
            <a:r>
              <a:rPr lang="en-US" sz="2400" baseline="-25000" dirty="0">
                <a:latin typeface="Times New Roman" panose="02020603050405020304" pitchFamily="18" charset="0"/>
                <a:cs typeface="Times New Roman" panose="02020603050405020304" pitchFamily="18" charset="0"/>
              </a:rPr>
              <a:t>2p</a:t>
            </a:r>
            <a:r>
              <a:rPr lang="en-US" sz="2400" dirty="0">
                <a:latin typeface="Times New Roman" panose="02020603050405020304" pitchFamily="18" charset="0"/>
                <a:cs typeface="Times New Roman" panose="02020603050405020304" pitchFamily="18" charset="0"/>
              </a:rPr>
              <a:t>) at 253</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-150. 90 kJ/mol, and the specific enthalpy of hydrogen molecule (H</a:t>
            </a:r>
            <a:r>
              <a:rPr lang="en-US" sz="2400" baseline="-25000" dirty="0">
                <a:latin typeface="Times New Roman" panose="02020603050405020304" pitchFamily="18" charset="0"/>
                <a:cs typeface="Times New Roman" panose="02020603050405020304" pitchFamily="18" charset="0"/>
              </a:rPr>
              <a:t>3p</a:t>
            </a:r>
            <a:r>
              <a:rPr lang="en-US" sz="2400" dirty="0">
                <a:latin typeface="Times New Roman" panose="02020603050405020304" pitchFamily="18" charset="0"/>
                <a:cs typeface="Times New Roman" panose="02020603050405020304" pitchFamily="18" charset="0"/>
              </a:rPr>
              <a:t>) at 253</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 = 6.595 kJ/mol.</a:t>
            </a:r>
          </a:p>
          <a:p>
            <a:pPr marL="0" indent="0" algn="just">
              <a:lnSpc>
                <a:spcPct val="150000"/>
              </a:lnSpc>
              <a:buNone/>
            </a:pPr>
            <a:r>
              <a:rPr lang="en-US" sz="2400" b="1" dirty="0">
                <a:latin typeface="Times New Roman" panose="02020603050405020304" pitchFamily="18" charset="0"/>
                <a:cs typeface="Times New Roman" panose="02020603050405020304" pitchFamily="18" charset="0"/>
              </a:rPr>
              <a:t>Required: </a:t>
            </a:r>
            <a:r>
              <a:rPr lang="en-US" sz="2400" dirty="0">
                <a:latin typeface="Times New Roman" panose="02020603050405020304" pitchFamily="18" charset="0"/>
                <a:cs typeface="Times New Roman" panose="02020603050405020304" pitchFamily="18" charset="0"/>
              </a:rPr>
              <a:t>Calculate the rate of </a:t>
            </a:r>
            <a:r>
              <a:rPr lang="en-US" sz="2400" b="1" dirty="0">
                <a:solidFill>
                  <a:srgbClr val="0070C0"/>
                </a:solidFill>
                <a:latin typeface="Times New Roman" panose="02020603050405020304" pitchFamily="18" charset="0"/>
                <a:cs typeface="Times New Roman" panose="02020603050405020304" pitchFamily="18" charset="0"/>
              </a:rPr>
              <a:t>change in enthalpy</a:t>
            </a:r>
            <a:r>
              <a:rPr lang="en-US" sz="2400" dirty="0">
                <a:latin typeface="Times New Roman" panose="02020603050405020304" pitchFamily="18" charset="0"/>
                <a:cs typeface="Times New Roman" panose="02020603050405020304" pitchFamily="18" charset="0"/>
              </a:rPr>
              <a:t>, the </a:t>
            </a:r>
            <a:r>
              <a:rPr lang="en-US" sz="2400" b="1" dirty="0">
                <a:solidFill>
                  <a:srgbClr val="0070C0"/>
                </a:solidFill>
                <a:latin typeface="Times New Roman" panose="02020603050405020304" pitchFamily="18" charset="0"/>
                <a:cs typeface="Times New Roman" panose="02020603050405020304" pitchFamily="18" charset="0"/>
              </a:rPr>
              <a:t>extent of reaction</a:t>
            </a:r>
            <a:r>
              <a:rPr lang="en-US" sz="2400" dirty="0">
                <a:latin typeface="Times New Roman" panose="02020603050405020304" pitchFamily="18" charset="0"/>
                <a:cs typeface="Times New Roman" panose="02020603050405020304" pitchFamily="18" charset="0"/>
              </a:rPr>
              <a:t>, and the </a:t>
            </a:r>
            <a:r>
              <a:rPr lang="en-US" sz="2400" b="1" dirty="0">
                <a:solidFill>
                  <a:srgbClr val="0070C0"/>
                </a:solidFill>
                <a:latin typeface="Times New Roman" panose="02020603050405020304" pitchFamily="18" charset="0"/>
                <a:cs typeface="Times New Roman" panose="02020603050405020304" pitchFamily="18" charset="0"/>
              </a:rPr>
              <a:t>mole flow rates </a:t>
            </a:r>
            <a:r>
              <a:rPr lang="en-US" sz="2400" dirty="0">
                <a:latin typeface="Times New Roman" panose="02020603050405020304" pitchFamily="18" charset="0"/>
                <a:cs typeface="Times New Roman" panose="02020603050405020304" pitchFamily="18" charset="0"/>
              </a:rPr>
              <a:t>of each component in the </a:t>
            </a:r>
            <a:r>
              <a:rPr lang="en-US" sz="2400" b="1" dirty="0">
                <a:solidFill>
                  <a:srgbClr val="0070C0"/>
                </a:solidFill>
                <a:latin typeface="Times New Roman" panose="02020603050405020304" pitchFamily="18" charset="0"/>
                <a:cs typeface="Times New Roman" panose="02020603050405020304" pitchFamily="18" charset="0"/>
              </a:rPr>
              <a:t>product stream</a:t>
            </a:r>
            <a:r>
              <a:rPr lang="en-US" sz="2400" dirty="0">
                <a:latin typeface="Times New Roman" panose="02020603050405020304" pitchFamily="18" charset="0"/>
                <a:cs typeface="Times New Roman" panose="02020603050405020304" pitchFamily="18" charset="0"/>
              </a:rPr>
              <a:t>.</a:t>
            </a:r>
            <a:endParaRPr lang="en-US" sz="2400" b="1"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1F15DA51-2248-8FD1-CF1D-CD14B6A54E7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B57A941-112D-FFB0-5C82-8D8884CF55C5}"/>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D43EA742-26F0-3538-CF83-8AE01E0EB8F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57019116"/>
      </p:ext>
    </p:extLst>
  </p:cSld>
  <p:clrMapOvr>
    <a:masterClrMapping/>
  </p:clrMapOvr>
  <mc:AlternateContent xmlns:mc="http://schemas.openxmlformats.org/markup-compatibility/2006" xmlns:p14="http://schemas.microsoft.com/office/powerpoint/2010/main">
    <mc:Choice Requires="p14">
      <p:transition spd="slow" p14:dur="2000" advTm="58525"/>
    </mc:Choice>
    <mc:Fallback xmlns="">
      <p:transition spd="slow" advTm="58525"/>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CE88360-3139-694F-9C8C-D4FEC39D5C9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4532F5B-3F11-70E1-4221-23C403DE8D6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BCB92D74-2226-D0A9-5D89-44CB50AC1CDE}"/>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latin typeface="Times New Roman" panose="02020603050405020304" pitchFamily="18" charset="0"/>
                <a:cs typeface="Times New Roman" panose="02020603050405020304" pitchFamily="18" charset="0"/>
              </a:rPr>
              <a:t>Assumptions:</a:t>
            </a:r>
          </a:p>
          <a:p>
            <a:pPr algn="just">
              <a:lnSpc>
                <a:spcPct val="150000"/>
              </a:lnSpc>
            </a:pPr>
            <a:r>
              <a:rPr lang="en-US" sz="2400" dirty="0">
                <a:latin typeface="Times New Roman" panose="02020603050405020304" pitchFamily="18" charset="0"/>
                <a:cs typeface="Times New Roman" panose="02020603050405020304" pitchFamily="18" charset="0"/>
              </a:rPr>
              <a:t>The reaction process is carried out at steady state condition.</a:t>
            </a:r>
          </a:p>
          <a:p>
            <a:pPr algn="just">
              <a:lnSpc>
                <a:spcPct val="150000"/>
              </a:lnSpc>
            </a:pPr>
            <a:r>
              <a:rPr lang="en-US" sz="2400" dirty="0">
                <a:latin typeface="Times New Roman" panose="02020603050405020304" pitchFamily="18" charset="0"/>
                <a:cs typeface="Times New Roman" panose="02020603050405020304" pitchFamily="18" charset="0"/>
              </a:rPr>
              <a:t>It is assumed that the rates of  change in enthalpy and heat addition to the reactor  have  the highest effect on the reaction as compared to the rates of change in kinetic energy, change in potential energy, and work done by the system.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 Hence, the rates of the change in kinetic energy, potential energy, and work done by the system are neglected.</a:t>
            </a:r>
          </a:p>
        </p:txBody>
      </p:sp>
      <p:cxnSp>
        <p:nvCxnSpPr>
          <p:cNvPr id="4" name="Straight Connector 3">
            <a:extLst>
              <a:ext uri="{FF2B5EF4-FFF2-40B4-BE49-F238E27FC236}">
                <a16:creationId xmlns:a16="http://schemas.microsoft.com/office/drawing/2014/main" id="{DE1891F7-9AC0-FAAE-8525-E475E9C57C9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E5F8992-8A32-5122-3EB9-5BBDADC3CD09}"/>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5E4DB99-C564-108F-0BFB-BBC9F28C219F}"/>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613758231"/>
      </p:ext>
    </p:extLst>
  </p:cSld>
  <p:clrMapOvr>
    <a:masterClrMapping/>
  </p:clrMapOvr>
  <mc:AlternateContent xmlns:mc="http://schemas.openxmlformats.org/markup-compatibility/2006" xmlns:p14="http://schemas.microsoft.com/office/powerpoint/2010/main">
    <mc:Choice Requires="p14">
      <p:transition spd="slow" p14:dur="2000" advTm="62879"/>
    </mc:Choice>
    <mc:Fallback xmlns="">
      <p:transition spd="slow" advTm="62879"/>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ED0ED9-4DE1-D4B7-9C46-17E9DEACAF3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B7B6EE3-35F3-171B-EF71-B780903750A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0669014F-0FC5-53D0-C8B4-9B06F891F4F8}"/>
              </a:ext>
            </a:extLst>
          </p:cNvPr>
          <p:cNvSpPr>
            <a:spLocks noGrp="1"/>
          </p:cNvSpPr>
          <p:nvPr>
            <p:ph idx="1"/>
          </p:nvPr>
        </p:nvSpPr>
        <p:spPr>
          <a:xfrm>
            <a:off x="113399" y="1007496"/>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process flow diagram of integrated material and energy balances on the reactor is shown in </a:t>
            </a:r>
            <a:r>
              <a:rPr lang="en-US" sz="2400" b="1" dirty="0">
                <a:latin typeface="Times New Roman" panose="02020603050405020304" pitchFamily="18" charset="0"/>
                <a:cs typeface="Times New Roman" panose="02020603050405020304" pitchFamily="18" charset="0"/>
              </a:rPr>
              <a:t>Figure 11.4</a:t>
            </a:r>
            <a:r>
              <a:rPr lang="en-US" sz="2400" dirty="0">
                <a:latin typeface="Times New Roman" panose="02020603050405020304" pitchFamily="18" charset="0"/>
                <a:cs typeface="Times New Roman" panose="02020603050405020304" pitchFamily="18" charset="0"/>
              </a:rPr>
              <a: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674416FE-5663-EE19-41CA-38FD47D2A9A5}"/>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E6D1D604-E996-888D-5310-FAB5997498FA}"/>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A815FEED-1F87-4C32-7005-E1DAA3CC32F7}"/>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grpSp>
        <p:nvGrpSpPr>
          <p:cNvPr id="6" name="Group 5">
            <a:extLst>
              <a:ext uri="{FF2B5EF4-FFF2-40B4-BE49-F238E27FC236}">
                <a16:creationId xmlns:a16="http://schemas.microsoft.com/office/drawing/2014/main" id="{1BFEF2C8-B9D9-5656-B7E0-B7014EA0B4F3}"/>
              </a:ext>
            </a:extLst>
          </p:cNvPr>
          <p:cNvGrpSpPr/>
          <p:nvPr/>
        </p:nvGrpSpPr>
        <p:grpSpPr>
          <a:xfrm>
            <a:off x="1115259" y="2278803"/>
            <a:ext cx="9335084" cy="2907490"/>
            <a:chOff x="-164434" y="2250007"/>
            <a:chExt cx="9902714" cy="3284728"/>
          </a:xfrm>
        </p:grpSpPr>
        <p:grpSp>
          <p:nvGrpSpPr>
            <p:cNvPr id="8" name="Group 7">
              <a:extLst>
                <a:ext uri="{FF2B5EF4-FFF2-40B4-BE49-F238E27FC236}">
                  <a16:creationId xmlns:a16="http://schemas.microsoft.com/office/drawing/2014/main" id="{8801E156-8D1C-DACB-689A-CFE3356B425A}"/>
                </a:ext>
              </a:extLst>
            </p:cNvPr>
            <p:cNvGrpSpPr/>
            <p:nvPr/>
          </p:nvGrpSpPr>
          <p:grpSpPr>
            <a:xfrm>
              <a:off x="-164434" y="2337317"/>
              <a:ext cx="9902714" cy="3197418"/>
              <a:chOff x="322684" y="2037080"/>
              <a:chExt cx="9483210" cy="3034491"/>
            </a:xfrm>
          </p:grpSpPr>
          <p:sp>
            <p:nvSpPr>
              <p:cNvPr id="10" name="Flowchart: Magnetic Disk 9">
                <a:extLst>
                  <a:ext uri="{FF2B5EF4-FFF2-40B4-BE49-F238E27FC236}">
                    <a16:creationId xmlns:a16="http://schemas.microsoft.com/office/drawing/2014/main" id="{F6670445-F82E-1C73-25A4-1AE19F9AB57B}"/>
                  </a:ext>
                </a:extLst>
              </p:cNvPr>
              <p:cNvSpPr/>
              <p:nvPr/>
            </p:nvSpPr>
            <p:spPr>
              <a:xfrm>
                <a:off x="3965713" y="2126974"/>
                <a:ext cx="1818861" cy="1729407"/>
              </a:xfrm>
              <a:prstGeom prst="flowChartMagneticDisk">
                <a:avLst/>
              </a:prstGeom>
              <a:ln w="25400">
                <a:solidFill>
                  <a:schemeClr val="tx1"/>
                </a:solidFill>
              </a:ln>
            </p:spPr>
            <p:style>
              <a:lnRef idx="2">
                <a:schemeClr val="dk1"/>
              </a:lnRef>
              <a:fillRef idx="1">
                <a:schemeClr val="lt1"/>
              </a:fillRef>
              <a:effectRef idx="0">
                <a:schemeClr val="dk1"/>
              </a:effectRef>
              <a:fontRef idx="minor">
                <a:schemeClr val="dk1"/>
              </a:fontRef>
            </p:style>
            <p:txBody>
              <a:bodyPr rtlCol="0" anchor="ctr"/>
              <a:lstStyle/>
              <a:p>
                <a:pPr algn="ctr"/>
                <a:r>
                  <a:rPr lang="en-US" sz="2400" b="1" dirty="0">
                    <a:solidFill>
                      <a:schemeClr val="tx1"/>
                    </a:solidFill>
                    <a:latin typeface="Times New Roman" panose="02020603050405020304" pitchFamily="18" charset="0"/>
                    <a:cs typeface="Times New Roman" panose="02020603050405020304" pitchFamily="18" charset="0"/>
                  </a:rPr>
                  <a:t>Reactor</a:t>
                </a:r>
                <a:r>
                  <a:rPr lang="en-US" dirty="0"/>
                  <a:t> </a:t>
                </a:r>
              </a:p>
            </p:txBody>
          </p:sp>
          <p:cxnSp>
            <p:nvCxnSpPr>
              <p:cNvPr id="11" name="Straight Arrow Connector 10">
                <a:extLst>
                  <a:ext uri="{FF2B5EF4-FFF2-40B4-BE49-F238E27FC236}">
                    <a16:creationId xmlns:a16="http://schemas.microsoft.com/office/drawing/2014/main" id="{4ECFF218-F910-0ECF-B65A-4C8573A00388}"/>
                  </a:ext>
                </a:extLst>
              </p:cNvPr>
              <p:cNvCxnSpPr>
                <a:cxnSpLocks/>
              </p:cNvCxnSpPr>
              <p:nvPr/>
            </p:nvCxnSpPr>
            <p:spPr>
              <a:xfrm>
                <a:off x="3021496" y="2583447"/>
                <a:ext cx="944217" cy="0"/>
              </a:xfrm>
              <a:prstGeom prst="straightConnector1">
                <a:avLst/>
              </a:prstGeom>
              <a:ln w="25400">
                <a:solidFill>
                  <a:srgbClr val="00B050"/>
                </a:solidFill>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a:extLst>
                  <a:ext uri="{FF2B5EF4-FFF2-40B4-BE49-F238E27FC236}">
                    <a16:creationId xmlns:a16="http://schemas.microsoft.com/office/drawing/2014/main" id="{32A419F8-EE54-8A69-7C8D-F9260CF1D2E1}"/>
                  </a:ext>
                </a:extLst>
              </p:cNvPr>
              <p:cNvCxnSpPr>
                <a:cxnSpLocks/>
              </p:cNvCxnSpPr>
              <p:nvPr/>
            </p:nvCxnSpPr>
            <p:spPr>
              <a:xfrm>
                <a:off x="5784574" y="3282500"/>
                <a:ext cx="993913" cy="0"/>
              </a:xfrm>
              <a:prstGeom prst="straightConnector1">
                <a:avLst/>
              </a:prstGeom>
              <a:ln w="25400">
                <a:solidFill>
                  <a:srgbClr val="0070C0"/>
                </a:solidFill>
                <a:tailEnd type="triangle"/>
              </a:ln>
            </p:spPr>
            <p:style>
              <a:lnRef idx="1">
                <a:schemeClr val="accent1"/>
              </a:lnRef>
              <a:fillRef idx="0">
                <a:schemeClr val="accent1"/>
              </a:fillRef>
              <a:effectRef idx="0">
                <a:schemeClr val="accent1"/>
              </a:effectRef>
              <a:fontRef idx="minor">
                <a:schemeClr val="tx1"/>
              </a:fontRef>
            </p:style>
          </p:cxnSp>
          <p:cxnSp>
            <p:nvCxnSpPr>
              <p:cNvPr id="13" name="Straight Arrow Connector 12">
                <a:extLst>
                  <a:ext uri="{FF2B5EF4-FFF2-40B4-BE49-F238E27FC236}">
                    <a16:creationId xmlns:a16="http://schemas.microsoft.com/office/drawing/2014/main" id="{D1DAC6F2-5A48-54A6-E4D7-CC6290F7B5FC}"/>
                  </a:ext>
                </a:extLst>
              </p:cNvPr>
              <p:cNvCxnSpPr>
                <a:cxnSpLocks/>
                <a:endCxn id="10" idx="3"/>
              </p:cNvCxnSpPr>
              <p:nvPr/>
            </p:nvCxnSpPr>
            <p:spPr>
              <a:xfrm flipV="1">
                <a:off x="4875144" y="3856381"/>
                <a:ext cx="0" cy="661437"/>
              </a:xfrm>
              <a:prstGeom prst="straightConnector1">
                <a:avLst/>
              </a:prstGeom>
              <a:ln w="25400">
                <a:solidFill>
                  <a:srgbClr val="C00000"/>
                </a:solidFill>
                <a:tailEnd type="triangle"/>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a14="http://schemas.microsoft.com/office/drawing/2010/main">
            <mc:Choice Requires="a14">
              <p:sp>
                <p:nvSpPr>
                  <p:cNvPr id="14" name="TextBox 13">
                    <a:extLst>
                      <a:ext uri="{FF2B5EF4-FFF2-40B4-BE49-F238E27FC236}">
                        <a16:creationId xmlns:a16="http://schemas.microsoft.com/office/drawing/2014/main" id="{A557F4CE-E6C8-BEB2-5552-E789DC7FF21A}"/>
                      </a:ext>
                    </a:extLst>
                  </p:cNvPr>
                  <p:cNvSpPr txBox="1"/>
                  <p:nvPr/>
                </p:nvSpPr>
                <p:spPr>
                  <a:xfrm flipH="1">
                    <a:off x="4676021" y="4561596"/>
                    <a:ext cx="2826771" cy="509975"/>
                  </a:xfrm>
                  <a:prstGeom prst="rect">
                    <a:avLst/>
                  </a:prstGeom>
                  <a:noFill/>
                </p:spPr>
                <p:txBody>
                  <a:bodyPr wrap="square" rtlCol="0">
                    <a:spAutoFit/>
                  </a:bodyPr>
                  <a:lstStyle/>
                  <a:p>
                    <a14:m>
                      <m:oMath xmlns:m="http://schemas.openxmlformats.org/officeDocument/2006/math">
                        <m:acc>
                          <m:accPr>
                            <m:chr m:val="̇"/>
                            <m:ctrlPr>
                              <a:rPr lang="en-US" sz="2400" b="1" i="1" dirty="0" smtClean="0">
                                <a:solidFill>
                                  <a:srgbClr val="FF0000"/>
                                </a:solidFill>
                                <a:latin typeface="Cambria Math" panose="02040503050406030204" pitchFamily="18" charset="0"/>
                                <a:cs typeface="Times New Roman" panose="02020603050405020304" pitchFamily="18" charset="0"/>
                              </a:rPr>
                            </m:ctrlPr>
                          </m:accPr>
                          <m:e>
                            <m:r>
                              <a:rPr lang="en-US" sz="2400" b="1" i="1" dirty="0" smtClean="0">
                                <a:solidFill>
                                  <a:srgbClr val="FF0000"/>
                                </a:solidFill>
                                <a:latin typeface="Cambria Math" panose="02040503050406030204" pitchFamily="18" charset="0"/>
                                <a:cs typeface="Times New Roman" panose="02020603050405020304" pitchFamily="18" charset="0"/>
                              </a:rPr>
                              <m:t>𝑸</m:t>
                            </m:r>
                          </m:e>
                        </m:acc>
                      </m:oMath>
                    </a14:m>
                    <a:r>
                      <a:rPr lang="en-US" sz="2400" dirty="0">
                        <a:latin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cs typeface="Times New Roman" panose="02020603050405020304" pitchFamily="18" charset="0"/>
                      </a:rPr>
                      <a:t>= 2, 440 kJ/s</a:t>
                    </a:r>
                    <a:endParaRPr sz="2400" b="1" dirty="0">
                      <a:solidFill>
                        <a:srgbClr val="FF0000"/>
                      </a:solidFill>
                      <a:latin typeface="Times New Roman" panose="02020603050405020304" pitchFamily="18" charset="0"/>
                      <a:cs typeface="Times New Roman" panose="02020603050405020304" pitchFamily="18" charset="0"/>
                    </a:endParaRPr>
                  </a:p>
                </p:txBody>
              </p:sp>
            </mc:Choice>
            <mc:Fallback xmlns="">
              <p:sp>
                <p:nvSpPr>
                  <p:cNvPr id="14" name="TextBox 13">
                    <a:extLst>
                      <a:ext uri="{FF2B5EF4-FFF2-40B4-BE49-F238E27FC236}">
                        <a16:creationId xmlns:a16="http://schemas.microsoft.com/office/drawing/2014/main" id="{A557F4CE-E6C8-BEB2-5552-E789DC7FF21A}"/>
                      </a:ext>
                    </a:extLst>
                  </p:cNvPr>
                  <p:cNvSpPr txBox="1">
                    <a:spLocks noRot="1" noChangeAspect="1" noMove="1" noResize="1" noEditPoints="1" noAdjustHandles="1" noChangeArrowheads="1" noChangeShapeType="1" noTextEdit="1"/>
                  </p:cNvSpPr>
                  <p:nvPr/>
                </p:nvSpPr>
                <p:spPr>
                  <a:xfrm flipH="1">
                    <a:off x="4676021" y="4561596"/>
                    <a:ext cx="2826771" cy="509975"/>
                  </a:xfrm>
                  <a:prstGeom prst="rect">
                    <a:avLst/>
                  </a:prstGeom>
                  <a:blipFill>
                    <a:blip r:embed="rId4"/>
                    <a:stretch>
                      <a:fillRect t="-6410" b="-29487"/>
                    </a:stretch>
                  </a:blipFill>
                </p:spPr>
                <p:txBody>
                  <a:bodyPr/>
                  <a:lstStyle/>
                  <a:p>
                    <a:r>
                      <a:rPr lang="en-US">
                        <a:noFill/>
                      </a:rPr>
                      <a:t> </a:t>
                    </a:r>
                  </a:p>
                </p:txBody>
              </p:sp>
            </mc:Fallback>
          </mc:AlternateContent>
          <p:sp>
            <p:nvSpPr>
              <p:cNvPr id="15" name="TextBox 14">
                <a:extLst>
                  <a:ext uri="{FF2B5EF4-FFF2-40B4-BE49-F238E27FC236}">
                    <a16:creationId xmlns:a16="http://schemas.microsoft.com/office/drawing/2014/main" id="{8AE13521-6272-4E01-EED4-D8467329A146}"/>
                  </a:ext>
                </a:extLst>
              </p:cNvPr>
              <p:cNvSpPr txBox="1"/>
              <p:nvPr/>
            </p:nvSpPr>
            <p:spPr>
              <a:xfrm flipH="1">
                <a:off x="6807051" y="2426141"/>
                <a:ext cx="2998843" cy="2342942"/>
              </a:xfrm>
              <a:prstGeom prst="rect">
                <a:avLst/>
              </a:prstGeom>
              <a:noFill/>
            </p:spPr>
            <p:txBody>
              <a:bodyPr wrap="square" rtlCol="0">
                <a:spAutoFit/>
              </a:bodyPr>
              <a:lstStyle/>
              <a:p>
                <a:r>
                  <a:rPr lang="en-US" sz="2400" dirty="0">
                    <a:solidFill>
                      <a:srgbClr val="7030A0"/>
                    </a:solidFill>
                    <a:latin typeface="Times New Roman" panose="02020603050405020304" pitchFamily="18" charset="0"/>
                    <a:cs typeface="Times New Roman" panose="02020603050405020304" pitchFamily="18" charset="0"/>
                  </a:rPr>
                  <a:t>H</a:t>
                </a:r>
                <a:r>
                  <a:rPr lang="en-US" sz="2400" baseline="-25000" dirty="0">
                    <a:solidFill>
                      <a:srgbClr val="7030A0"/>
                    </a:solidFill>
                    <a:latin typeface="Times New Roman" panose="02020603050405020304" pitchFamily="18" charset="0"/>
                    <a:cs typeface="Times New Roman" panose="02020603050405020304" pitchFamily="18" charset="0"/>
                  </a:rPr>
                  <a:t>1p</a:t>
                </a:r>
                <a:r>
                  <a:rPr lang="en-US" sz="2400" dirty="0">
                    <a:solidFill>
                      <a:srgbClr val="7030A0"/>
                    </a:solidFill>
                    <a:latin typeface="Times New Roman" panose="02020603050405020304" pitchFamily="18" charset="0"/>
                    <a:cs typeface="Times New Roman" panose="02020603050405020304" pitchFamily="18" charset="0"/>
                  </a:rPr>
                  <a:t>= -216.81 kJ/mol</a:t>
                </a:r>
              </a:p>
              <a:p>
                <a:r>
                  <a:rPr lang="en-US" sz="2400" dirty="0">
                    <a:solidFill>
                      <a:srgbClr val="7030A0"/>
                    </a:solidFill>
                    <a:latin typeface="Times New Roman" panose="02020603050405020304" pitchFamily="18" charset="0"/>
                    <a:cs typeface="Times New Roman" panose="02020603050405020304" pitchFamily="18" charset="0"/>
                  </a:rPr>
                  <a:t>H</a:t>
                </a:r>
                <a:r>
                  <a:rPr lang="en-US" sz="2400" baseline="-25000" dirty="0">
                    <a:solidFill>
                      <a:srgbClr val="7030A0"/>
                    </a:solidFill>
                    <a:latin typeface="Times New Roman" panose="02020603050405020304" pitchFamily="18" charset="0"/>
                    <a:cs typeface="Times New Roman" panose="02020603050405020304" pitchFamily="18" charset="0"/>
                  </a:rPr>
                  <a:t>2p</a:t>
                </a:r>
                <a:r>
                  <a:rPr lang="en-US" sz="2400" dirty="0">
                    <a:solidFill>
                      <a:srgbClr val="7030A0"/>
                    </a:solidFill>
                    <a:latin typeface="Times New Roman" panose="02020603050405020304" pitchFamily="18" charset="0"/>
                    <a:cs typeface="Times New Roman" panose="02020603050405020304" pitchFamily="18" charset="0"/>
                  </a:rPr>
                  <a:t>= -150.90 kJ/mol</a:t>
                </a:r>
              </a:p>
              <a:p>
                <a:r>
                  <a:rPr lang="en-US" sz="2400" dirty="0">
                    <a:solidFill>
                      <a:srgbClr val="7030A0"/>
                    </a:solidFill>
                    <a:latin typeface="Times New Roman" panose="02020603050405020304" pitchFamily="18" charset="0"/>
                    <a:cs typeface="Times New Roman" panose="02020603050405020304" pitchFamily="18" charset="0"/>
                  </a:rPr>
                  <a:t>H</a:t>
                </a:r>
                <a:r>
                  <a:rPr lang="en-US" sz="2400" baseline="-25000" dirty="0">
                    <a:solidFill>
                      <a:srgbClr val="7030A0"/>
                    </a:solidFill>
                    <a:latin typeface="Times New Roman" panose="02020603050405020304" pitchFamily="18" charset="0"/>
                    <a:cs typeface="Times New Roman" panose="02020603050405020304" pitchFamily="18" charset="0"/>
                  </a:rPr>
                  <a:t>3p</a:t>
                </a:r>
                <a:r>
                  <a:rPr lang="en-US" sz="2400" dirty="0">
                    <a:solidFill>
                      <a:srgbClr val="7030A0"/>
                    </a:solidFill>
                    <a:latin typeface="Times New Roman" panose="02020603050405020304" pitchFamily="18" charset="0"/>
                    <a:cs typeface="Times New Roman" panose="02020603050405020304" pitchFamily="18" charset="0"/>
                  </a:rPr>
                  <a:t>= 6.595 kJ/mol</a:t>
                </a:r>
              </a:p>
              <a:p>
                <a:r>
                  <a:rPr lang="en-US" sz="2400" dirty="0" err="1">
                    <a:solidFill>
                      <a:srgbClr val="7030A0"/>
                    </a:solidFill>
                    <a:latin typeface="Times New Roman" panose="02020603050405020304" pitchFamily="18" charset="0"/>
                    <a:cs typeface="Times New Roman" panose="02020603050405020304" pitchFamily="18" charset="0"/>
                  </a:rPr>
                  <a:t>T</a:t>
                </a:r>
                <a:r>
                  <a:rPr lang="en-US" sz="2400" baseline="-25000" dirty="0" err="1">
                    <a:solidFill>
                      <a:srgbClr val="7030A0"/>
                    </a:solidFill>
                    <a:latin typeface="Times New Roman" panose="02020603050405020304" pitchFamily="18" charset="0"/>
                    <a:cs typeface="Times New Roman" panose="02020603050405020304" pitchFamily="18" charset="0"/>
                  </a:rPr>
                  <a:t>p</a:t>
                </a:r>
                <a:r>
                  <a:rPr lang="en-US" sz="2400" dirty="0">
                    <a:solidFill>
                      <a:srgbClr val="7030A0"/>
                    </a:solidFill>
                    <a:latin typeface="Times New Roman" panose="02020603050405020304" pitchFamily="18" charset="0"/>
                    <a:cs typeface="Times New Roman" panose="02020603050405020304" pitchFamily="18" charset="0"/>
                  </a:rPr>
                  <a:t> = 253</a:t>
                </a:r>
                <a:r>
                  <a:rPr lang="en-US" sz="2400" baseline="30000" dirty="0">
                    <a:solidFill>
                      <a:srgbClr val="7030A0"/>
                    </a:solidFill>
                    <a:latin typeface="Times New Roman" panose="02020603050405020304" pitchFamily="18" charset="0"/>
                    <a:cs typeface="Times New Roman" panose="02020603050405020304" pitchFamily="18" charset="0"/>
                  </a:rPr>
                  <a:t>o</a:t>
                </a:r>
                <a:r>
                  <a:rPr lang="en-US" sz="2400" dirty="0">
                    <a:solidFill>
                      <a:srgbClr val="7030A0"/>
                    </a:solidFill>
                    <a:latin typeface="Times New Roman" panose="02020603050405020304" pitchFamily="18" charset="0"/>
                    <a:cs typeface="Times New Roman" panose="02020603050405020304" pitchFamily="18" charset="0"/>
                  </a:rPr>
                  <a:t>C</a:t>
                </a:r>
              </a:p>
              <a:p>
                <a:r>
                  <a:rPr lang="en-US" sz="2400" dirty="0" err="1">
                    <a:solidFill>
                      <a:srgbClr val="7030A0"/>
                    </a:solidFill>
                    <a:latin typeface="Times New Roman" panose="02020603050405020304" pitchFamily="18" charset="0"/>
                    <a:cs typeface="Times New Roman" panose="02020603050405020304" pitchFamily="18" charset="0"/>
                  </a:rPr>
                  <a:t>F</a:t>
                </a:r>
                <a:r>
                  <a:rPr lang="en-US" sz="2400" baseline="-25000" dirty="0" err="1">
                    <a:solidFill>
                      <a:srgbClr val="7030A0"/>
                    </a:solidFill>
                    <a:latin typeface="Times New Roman" panose="02020603050405020304" pitchFamily="18" charset="0"/>
                    <a:cs typeface="Times New Roman" panose="02020603050405020304" pitchFamily="18" charset="0"/>
                  </a:rPr>
                  <a:t>p</a:t>
                </a:r>
                <a:r>
                  <a:rPr lang="en-US" sz="2400" dirty="0">
                    <a:solidFill>
                      <a:srgbClr val="7030A0"/>
                    </a:solidFill>
                    <a:latin typeface="Times New Roman" panose="02020603050405020304" pitchFamily="18" charset="0"/>
                    <a:cs typeface="Times New Roman" panose="02020603050405020304" pitchFamily="18" charset="0"/>
                  </a:rPr>
                  <a:t> = F</a:t>
                </a:r>
                <a:r>
                  <a:rPr lang="en-US" sz="2400" baseline="-25000" dirty="0">
                    <a:solidFill>
                      <a:srgbClr val="7030A0"/>
                    </a:solidFill>
                    <a:latin typeface="Times New Roman" panose="02020603050405020304" pitchFamily="18" charset="0"/>
                    <a:cs typeface="Times New Roman" panose="02020603050405020304" pitchFamily="18" charset="0"/>
                  </a:rPr>
                  <a:t>1p</a:t>
                </a:r>
                <a:r>
                  <a:rPr lang="en-US" sz="2400" dirty="0">
                    <a:solidFill>
                      <a:srgbClr val="7030A0"/>
                    </a:solidFill>
                    <a:latin typeface="Times New Roman" panose="02020603050405020304" pitchFamily="18" charset="0"/>
                    <a:cs typeface="Times New Roman" panose="02020603050405020304" pitchFamily="18" charset="0"/>
                  </a:rPr>
                  <a:t> + F</a:t>
                </a:r>
                <a:r>
                  <a:rPr lang="en-US" sz="2400" baseline="-25000" dirty="0">
                    <a:solidFill>
                      <a:srgbClr val="7030A0"/>
                    </a:solidFill>
                    <a:latin typeface="Times New Roman" panose="02020603050405020304" pitchFamily="18" charset="0"/>
                    <a:cs typeface="Times New Roman" panose="02020603050405020304" pitchFamily="18" charset="0"/>
                  </a:rPr>
                  <a:t>2p</a:t>
                </a:r>
                <a:r>
                  <a:rPr lang="en-US" sz="2400" dirty="0">
                    <a:solidFill>
                      <a:srgbClr val="7030A0"/>
                    </a:solidFill>
                    <a:latin typeface="Times New Roman" panose="02020603050405020304" pitchFamily="18" charset="0"/>
                    <a:cs typeface="Times New Roman" panose="02020603050405020304" pitchFamily="18" charset="0"/>
                  </a:rPr>
                  <a:t> + F</a:t>
                </a:r>
                <a:r>
                  <a:rPr lang="en-US" sz="2400" baseline="-25000" dirty="0">
                    <a:solidFill>
                      <a:srgbClr val="7030A0"/>
                    </a:solidFill>
                    <a:latin typeface="Times New Roman" panose="02020603050405020304" pitchFamily="18" charset="0"/>
                    <a:cs typeface="Times New Roman" panose="02020603050405020304" pitchFamily="18" charset="0"/>
                  </a:rPr>
                  <a:t>3p</a:t>
                </a:r>
              </a:p>
              <a:p>
                <a:endParaRPr lang="en-US" sz="2400" baseline="-25000" dirty="0">
                  <a:latin typeface="Times New Roman" panose="02020603050405020304" pitchFamily="18" charset="0"/>
                  <a:cs typeface="Times New Roman" panose="02020603050405020304" pitchFamily="18" charset="0"/>
                </a:endParaRPr>
              </a:p>
            </p:txBody>
          </p:sp>
          <p:sp>
            <p:nvSpPr>
              <p:cNvPr id="16" name="TextBox 15">
                <a:extLst>
                  <a:ext uri="{FF2B5EF4-FFF2-40B4-BE49-F238E27FC236}">
                    <a16:creationId xmlns:a16="http://schemas.microsoft.com/office/drawing/2014/main" id="{57E217E1-3E4E-C5B9-B42C-29F3ADCBAD6D}"/>
                  </a:ext>
                </a:extLst>
              </p:cNvPr>
              <p:cNvSpPr txBox="1"/>
              <p:nvPr/>
            </p:nvSpPr>
            <p:spPr>
              <a:xfrm flipH="1">
                <a:off x="322684" y="2037080"/>
                <a:ext cx="3078165" cy="2738930"/>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1F</a:t>
                </a:r>
                <a:r>
                  <a:rPr lang="en-US" sz="2400" dirty="0">
                    <a:latin typeface="Times New Roman" panose="02020603050405020304" pitchFamily="18" charset="0"/>
                    <a:cs typeface="Times New Roman" panose="02020603050405020304" pitchFamily="18" charset="0"/>
                  </a:rPr>
                  <a:t>= -212.19 kJ/mol</a:t>
                </a:r>
              </a:p>
              <a:p>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2F</a:t>
                </a:r>
                <a:r>
                  <a:rPr lang="en-US" sz="2400" dirty="0">
                    <a:latin typeface="Times New Roman" panose="02020603050405020304" pitchFamily="18" charset="0"/>
                    <a:cs typeface="Times New Roman" panose="02020603050405020304" pitchFamily="18" charset="0"/>
                  </a:rPr>
                  <a:t>= -147.07 kJ/mol</a:t>
                </a:r>
              </a:p>
              <a:p>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 300</a:t>
                </a:r>
                <a:r>
                  <a:rPr lang="en-US" sz="2400" baseline="30000" dirty="0">
                    <a:latin typeface="Times New Roman" panose="02020603050405020304" pitchFamily="18" charset="0"/>
                    <a:cs typeface="Times New Roman" panose="02020603050405020304" pitchFamily="18" charset="0"/>
                  </a:rPr>
                  <a:t>o</a:t>
                </a:r>
                <a:r>
                  <a:rPr lang="en-US" sz="2400" dirty="0">
                    <a:latin typeface="Times New Roman" panose="02020603050405020304" pitchFamily="18" charset="0"/>
                    <a:cs typeface="Times New Roman" panose="02020603050405020304" pitchFamily="18" charset="0"/>
                  </a:rPr>
                  <a:t>C</a:t>
                </a:r>
              </a:p>
              <a:p>
                <a:r>
                  <a:rPr lang="en-US" sz="2400" dirty="0">
                    <a:latin typeface="Times New Roman" panose="02020603050405020304" pitchFamily="18" charset="0"/>
                    <a:cs typeface="Times New Roman" panose="02020603050405020304" pitchFamily="18" charset="0"/>
                  </a:rPr>
                  <a:t>F</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=150 mol/s</a:t>
                </a:r>
              </a:p>
              <a:p>
                <a:r>
                  <a:rPr lang="en-US" sz="2400"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1F</a:t>
                </a:r>
                <a:r>
                  <a:rPr lang="en-US" sz="2400" dirty="0">
                    <a:latin typeface="Times New Roman" panose="02020603050405020304" pitchFamily="18" charset="0"/>
                    <a:cs typeface="Times New Roman" panose="02020603050405020304" pitchFamily="18" charset="0"/>
                  </a:rPr>
                  <a:t>= 0.90</a:t>
                </a:r>
              </a:p>
              <a:p>
                <a:r>
                  <a:rPr lang="en-US" sz="2400" dirty="0">
                    <a:latin typeface="Times New Roman" panose="02020603050405020304" pitchFamily="18" charset="0"/>
                    <a:cs typeface="Times New Roman" panose="02020603050405020304" pitchFamily="18" charset="0"/>
                  </a:rPr>
                  <a:t>X</a:t>
                </a:r>
                <a:r>
                  <a:rPr lang="en-US" sz="2400" baseline="-25000" dirty="0">
                    <a:latin typeface="Times New Roman" panose="02020603050405020304" pitchFamily="18" charset="0"/>
                    <a:cs typeface="Times New Roman" panose="02020603050405020304" pitchFamily="18" charset="0"/>
                  </a:rPr>
                  <a:t>2F</a:t>
                </a:r>
                <a:r>
                  <a:rPr lang="en-US" sz="2400" dirty="0">
                    <a:latin typeface="Times New Roman" panose="02020603050405020304" pitchFamily="18" charset="0"/>
                    <a:cs typeface="Times New Roman" panose="02020603050405020304" pitchFamily="18" charset="0"/>
                  </a:rPr>
                  <a:t>= 0.10</a:t>
                </a:r>
              </a:p>
              <a:p>
                <a:endParaRPr lang="en-US" sz="2400" baseline="-25000" dirty="0">
                  <a:latin typeface="Times New Roman" panose="02020603050405020304" pitchFamily="18" charset="0"/>
                  <a:cs typeface="Times New Roman" panose="02020603050405020304" pitchFamily="18" charset="0"/>
                </a:endParaRPr>
              </a:p>
            </p:txBody>
          </p:sp>
        </p:grpSp>
        <p:sp>
          <p:nvSpPr>
            <p:cNvPr id="9" name="Rectangle 8">
              <a:extLst>
                <a:ext uri="{FF2B5EF4-FFF2-40B4-BE49-F238E27FC236}">
                  <a16:creationId xmlns:a16="http://schemas.microsoft.com/office/drawing/2014/main" id="{DEA5EEAD-B2C3-CAA4-F4C3-E25DDE3EE37D}"/>
                </a:ext>
              </a:extLst>
            </p:cNvPr>
            <p:cNvSpPr/>
            <p:nvPr/>
          </p:nvSpPr>
          <p:spPr>
            <a:xfrm>
              <a:off x="2948971" y="2250007"/>
              <a:ext cx="2865017" cy="2186324"/>
            </a:xfrm>
            <a:prstGeom prst="rect">
              <a:avLst/>
            </a:prstGeom>
            <a:noFill/>
            <a:ln w="25400">
              <a:solidFill>
                <a:srgbClr val="FF0000"/>
              </a:solidFill>
              <a:prstDash val="sysDot"/>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grpSp>
      <p:sp>
        <p:nvSpPr>
          <p:cNvPr id="17" name="TextBox 16">
            <a:extLst>
              <a:ext uri="{FF2B5EF4-FFF2-40B4-BE49-F238E27FC236}">
                <a16:creationId xmlns:a16="http://schemas.microsoft.com/office/drawing/2014/main" id="{38966CBC-404F-B1DE-A7ED-E797A86F58F7}"/>
              </a:ext>
            </a:extLst>
          </p:cNvPr>
          <p:cNvSpPr txBox="1"/>
          <p:nvPr/>
        </p:nvSpPr>
        <p:spPr>
          <a:xfrm>
            <a:off x="830797" y="5452074"/>
            <a:ext cx="9531626" cy="461665"/>
          </a:xfrm>
          <a:prstGeom prst="rect">
            <a:avLst/>
          </a:prstGeom>
          <a:noFill/>
        </p:spPr>
        <p:txBody>
          <a:bodyPr wrap="square" rtlCol="0">
            <a:spAutoFit/>
          </a:bodyPr>
          <a:lstStyle/>
          <a:p>
            <a:r>
              <a:rPr lang="en-US" sz="2400" b="1" dirty="0">
                <a:latin typeface="Times New Roman" panose="02020603050405020304" pitchFamily="18" charset="0"/>
                <a:cs typeface="Times New Roman" panose="02020603050405020304" pitchFamily="18" charset="0"/>
              </a:rPr>
              <a:t>Figure 11.4 </a:t>
            </a:r>
            <a:r>
              <a:rPr lang="en-US" sz="2400" dirty="0">
                <a:latin typeface="Times New Roman" panose="02020603050405020304" pitchFamily="18" charset="0"/>
                <a:cs typeface="Times New Roman" panose="02020603050405020304" pitchFamily="18" charset="0"/>
              </a:rPr>
              <a:t>Integrated  material and energy balances on the reactor </a:t>
            </a:r>
          </a:p>
        </p:txBody>
      </p:sp>
    </p:spTree>
    <p:extLst>
      <p:ext uri="{BB962C8B-B14F-4D97-AF65-F5344CB8AC3E}">
        <p14:creationId xmlns:p14="http://schemas.microsoft.com/office/powerpoint/2010/main" val="2756471312"/>
      </p:ext>
    </p:extLst>
  </p:cSld>
  <p:clrMapOvr>
    <a:masterClrMapping/>
  </p:clrMapOvr>
  <mc:AlternateContent xmlns:mc="http://schemas.openxmlformats.org/markup-compatibility/2006" xmlns:p14="http://schemas.microsoft.com/office/powerpoint/2010/main">
    <mc:Choice Requires="p14">
      <p:transition spd="slow" p14:dur="2000" advTm="173832"/>
    </mc:Choice>
    <mc:Fallback xmlns="">
      <p:transition spd="slow" advTm="173832"/>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C9F6D2-661E-C0A7-4AD4-2ECC41BE990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2E07AD8-659F-042A-5349-C26A7E65263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p:sp>
        <p:nvSpPr>
          <p:cNvPr id="3" name="Content Placeholder 2">
            <a:extLst>
              <a:ext uri="{FF2B5EF4-FFF2-40B4-BE49-F238E27FC236}">
                <a16:creationId xmlns:a16="http://schemas.microsoft.com/office/drawing/2014/main" id="{36786859-4EC0-4E6B-D1D6-E5B70C4B1178}"/>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The subscripts “1, 2 and 3” refer to ethanol, acetaldehyde, and hydrogen molecule,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subscripts “F &amp; p” refer to the feed stream and product stream, respectively.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F</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and F</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are the mole flow rates for feed stream and product stream, respectively.</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and </a:t>
            </a:r>
            <a:r>
              <a:rPr lang="en-US" sz="2400" dirty="0" err="1">
                <a:latin typeface="Times New Roman" panose="02020603050405020304" pitchFamily="18" charset="0"/>
                <a:cs typeface="Times New Roman" panose="02020603050405020304" pitchFamily="18" charset="0"/>
              </a:rPr>
              <a:t>T</a:t>
            </a:r>
            <a:r>
              <a:rPr lang="en-US" sz="2400" baseline="-25000" dirty="0" err="1">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are feed stream temperature and product stream temperature, respectively.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are specific enthalpy in the feed stream and product stream, respectively.</a:t>
            </a:r>
          </a:p>
        </p:txBody>
      </p:sp>
      <p:cxnSp>
        <p:nvCxnSpPr>
          <p:cNvPr id="4" name="Straight Connector 3">
            <a:extLst>
              <a:ext uri="{FF2B5EF4-FFF2-40B4-BE49-F238E27FC236}">
                <a16:creationId xmlns:a16="http://schemas.microsoft.com/office/drawing/2014/main" id="{797ADC1E-B46A-62D5-9C7D-271389B11C9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B01EFF2-720C-03A6-E836-8CF3BABFB3A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371BD2F-7DBE-CEF0-0C72-C788012E794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52</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789732600"/>
      </p:ext>
    </p:extLst>
  </p:cSld>
  <p:clrMapOvr>
    <a:masterClrMapping/>
  </p:clrMapOvr>
  <mc:AlternateContent xmlns:mc="http://schemas.openxmlformats.org/markup-compatibility/2006" xmlns:p14="http://schemas.microsoft.com/office/powerpoint/2010/main">
    <mc:Choice Requires="p14">
      <p:transition spd="slow" p14:dur="2000" advTm="46783"/>
    </mc:Choice>
    <mc:Fallback xmlns="">
      <p:transition spd="slow" advTm="46783"/>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CD25C0-0557-F599-2E49-4F38E2E5B7A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8C7794D-F868-D625-8FF4-F400F671B360}"/>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922CC8B-E9EB-6E16-2C9D-5D087149DC4A}"/>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b="1" dirty="0">
                    <a:solidFill>
                      <a:srgbClr val="0070C0"/>
                    </a:solidFill>
                    <a:latin typeface="Times New Roman" panose="02020603050405020304" pitchFamily="18" charset="0"/>
                    <a:cs typeface="Times New Roman" panose="02020603050405020304" pitchFamily="18" charset="0"/>
                  </a:rPr>
                  <a:t>I) Material balances equation:</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 equation of </a:t>
                </a:r>
                <a:r>
                  <a:rPr lang="en-US" sz="2400" b="1" dirty="0">
                    <a:solidFill>
                      <a:srgbClr val="7030A0"/>
                    </a:solidFill>
                    <a:latin typeface="Times New Roman" panose="02020603050405020304" pitchFamily="18" charset="0"/>
                    <a:cs typeface="Times New Roman" panose="02020603050405020304" pitchFamily="18" charset="0"/>
                  </a:rPr>
                  <a:t>ethanol</a:t>
                </a:r>
                <a:r>
                  <a:rPr lang="en-US" sz="2400" dirty="0">
                    <a:latin typeface="Times New Roman" panose="02020603050405020304" pitchFamily="18" charset="0"/>
                    <a:cs typeface="Times New Roman" panose="02020603050405020304" pitchFamily="18" charset="0"/>
                  </a:rPr>
                  <a:t> for the  reactor is given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 </m:t>
                    </m:r>
                  </m:oMath>
                </a14:m>
                <a:r>
                  <a:rPr lang="en-US" sz="2400" dirty="0">
                    <a:latin typeface="Times New Roman" panose="02020603050405020304" pitchFamily="18" charset="0"/>
                    <a:cs typeface="Times New Roman" panose="02020603050405020304" pitchFamily="18" charset="0"/>
                  </a:rPr>
                  <a:t>                                                                                (11.29)</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cs typeface="Times New Roman" panose="02020603050405020304" pitchFamily="18" charset="0"/>
                          </a:rPr>
                          <m:t>𝐹</m:t>
                        </m:r>
                      </m:sub>
                    </m:sSub>
                    <m:r>
                      <a:rPr lang="en-US" sz="2400" i="1">
                        <a:latin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𝑋</m:t>
                        </m:r>
                      </m:e>
                      <m:sub>
                        <m:r>
                          <a:rPr lang="en-US" sz="2400" b="0" i="1" smtClean="0">
                            <a:latin typeface="Cambria Math" panose="02040503050406030204" pitchFamily="18" charset="0"/>
                            <a:cs typeface="Times New Roman" panose="02020603050405020304" pitchFamily="18" charset="0"/>
                          </a:rPr>
                          <m:t>1</m:t>
                        </m:r>
                        <m:r>
                          <a:rPr lang="en-US" sz="2400" b="0" i="1" smtClean="0">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90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150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135</m:t>
                    </m:r>
                  </m:oMath>
                </a14:m>
                <a:r>
                  <a:rPr lang="en-US" sz="2400" dirty="0">
                    <a:latin typeface="Times New Roman" panose="02020603050405020304" pitchFamily="18" charset="0"/>
                    <a:cs typeface="Times New Roman" panose="02020603050405020304" pitchFamily="18" charset="0"/>
                  </a:rPr>
                  <a:t> mol/s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mole flow rate of ethanol into equation (11.29), you get:</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135</m:t>
                    </m:r>
                    <m:r>
                      <a:rPr lang="en-US" sz="2400" i="1">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(11.30)</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1P</a:t>
                </a:r>
                <a:r>
                  <a:rPr lang="en-US" sz="2400" dirty="0">
                    <a:latin typeface="Times New Roman" panose="02020603050405020304" pitchFamily="18" charset="0"/>
                    <a:cs typeface="Times New Roman" panose="02020603050405020304" pitchFamily="18" charset="0"/>
                  </a:rPr>
                  <a:t> is the mole flow rate of ethanol in the product stream,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extent of reaction.</a:t>
                </a: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922CC8B-E9EB-6E16-2C9D-5D087149DC4A}"/>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EA8CC7F-1677-73B5-8E6F-D21CDBC87D0C}"/>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C5ED7593-1FAD-8714-15F3-253B391089A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FDFD3817-7F11-2DB5-53A8-BA0ACA74128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53</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4170858"/>
      </p:ext>
    </p:extLst>
  </p:cSld>
  <p:clrMapOvr>
    <a:masterClrMapping/>
  </p:clrMapOvr>
  <mc:AlternateContent xmlns:mc="http://schemas.openxmlformats.org/markup-compatibility/2006" xmlns:p14="http://schemas.microsoft.com/office/powerpoint/2010/main">
    <mc:Choice Requires="p14">
      <p:transition spd="slow" p14:dur="2000" advTm="90832"/>
    </mc:Choice>
    <mc:Fallback xmlns="">
      <p:transition spd="slow" advTm="90832"/>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782128F-DB82-DE01-AEAC-EBF149582F8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D994CAE-FEAD-B64F-9A55-BD439B02A233}"/>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E8991E2C-7F09-6107-25A0-388AEDE834C7}"/>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The material balance equation of </a:t>
                </a:r>
                <a:r>
                  <a:rPr lang="en-US" sz="2400" b="1" dirty="0">
                    <a:solidFill>
                      <a:srgbClr val="7030A0"/>
                    </a:solidFill>
                    <a:latin typeface="Times New Roman" panose="02020603050405020304" pitchFamily="18" charset="0"/>
                    <a:cs typeface="Times New Roman" panose="02020603050405020304" pitchFamily="18" charset="0"/>
                  </a:rPr>
                  <a:t>acetaldehyde</a:t>
                </a:r>
                <a:r>
                  <a:rPr lang="en-US" sz="2400" dirty="0">
                    <a:latin typeface="Times New Roman" panose="02020603050405020304" pitchFamily="18" charset="0"/>
                    <a:cs typeface="Times New Roman" panose="02020603050405020304" pitchFamily="18" charset="0"/>
                  </a:rPr>
                  <a:t> for the  reactor is given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 </m:t>
                    </m:r>
                  </m:oMath>
                </a14:m>
                <a:r>
                  <a:rPr lang="en-US" sz="2400" dirty="0">
                    <a:latin typeface="Times New Roman" panose="02020603050405020304" pitchFamily="18" charset="0"/>
                    <a:cs typeface="Times New Roman" panose="02020603050405020304" pitchFamily="18" charset="0"/>
                  </a:rPr>
                  <a:t>                                                                                (11.31)</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cs typeface="Times New Roman" panose="02020603050405020304" pitchFamily="18" charset="0"/>
                          </a:rPr>
                          <m:t>𝐹</m:t>
                        </m:r>
                      </m:sub>
                    </m:sSub>
                    <m:r>
                      <a:rPr lang="en-US" sz="2400" i="1">
                        <a:latin typeface="Cambria Math" panose="02040503050406030204" pitchFamily="18" charset="0"/>
                        <a:cs typeface="Times New Roman" panose="02020603050405020304" pitchFamily="18" charset="0"/>
                      </a:rPr>
                      <m:t>=</m:t>
                    </m:r>
                    <m:sSub>
                      <m:sSubPr>
                        <m:ctrlPr>
                          <a:rPr lang="en-US" sz="2400" i="1" smtClean="0">
                            <a:latin typeface="Cambria Math" panose="02040503050406030204" pitchFamily="18" charset="0"/>
                            <a:cs typeface="Times New Roman" panose="02020603050405020304" pitchFamily="18" charset="0"/>
                          </a:rPr>
                        </m:ctrlPr>
                      </m:sSubPr>
                      <m:e>
                        <m:r>
                          <a:rPr lang="en-US" sz="2400" b="0" i="1" smtClean="0">
                            <a:latin typeface="Cambria Math" panose="02040503050406030204" pitchFamily="18" charset="0"/>
                            <a:cs typeface="Times New Roman" panose="02020603050405020304" pitchFamily="18" charset="0"/>
                          </a:rPr>
                          <m:t>𝑋</m:t>
                        </m:r>
                      </m:e>
                      <m:sub>
                        <m:r>
                          <a:rPr lang="en-US" sz="2400" b="0" i="1" smtClean="0">
                            <a:latin typeface="Cambria Math" panose="02040503050406030204" pitchFamily="18" charset="0"/>
                            <a:cs typeface="Times New Roman" panose="02020603050405020304" pitchFamily="18" charset="0"/>
                          </a:rPr>
                          <m:t>2</m:t>
                        </m:r>
                        <m:r>
                          <a:rPr lang="en-US" sz="2400" b="0" i="1" smtClean="0">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𝐹</m:t>
                        </m:r>
                      </m:sub>
                    </m:sSub>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150</m:t>
                    </m:r>
                    <m:r>
                      <a:rPr lang="en-US" sz="2400" b="0" i="1" smtClean="0">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15</m:t>
                    </m:r>
                  </m:oMath>
                </a14:m>
                <a:r>
                  <a:rPr lang="en-US" sz="2400" dirty="0">
                    <a:latin typeface="Times New Roman" panose="02020603050405020304" pitchFamily="18" charset="0"/>
                    <a:cs typeface="Times New Roman" panose="02020603050405020304" pitchFamily="18" charset="0"/>
                  </a:rPr>
                  <a:t> mol/s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mole flow rate of </a:t>
                </a:r>
                <a:r>
                  <a:rPr lang="en-US" sz="2400" b="1" dirty="0">
                    <a:solidFill>
                      <a:srgbClr val="7030A0"/>
                    </a:solidFill>
                    <a:latin typeface="Times New Roman" panose="02020603050405020304" pitchFamily="18" charset="0"/>
                    <a:cs typeface="Times New Roman" panose="02020603050405020304" pitchFamily="18" charset="0"/>
                  </a:rPr>
                  <a:t>acetaldehyde</a:t>
                </a:r>
                <a:r>
                  <a:rPr lang="en-US" sz="2400" dirty="0">
                    <a:latin typeface="Times New Roman" panose="02020603050405020304" pitchFamily="18" charset="0"/>
                    <a:cs typeface="Times New Roman" panose="02020603050405020304" pitchFamily="18" charset="0"/>
                  </a:rPr>
                  <a:t> into equation (11.31), you get:</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15</m:t>
                    </m:r>
                    <m:r>
                      <a:rPr lang="en-US" sz="2400" b="0" i="1" smtClean="0">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oMath>
                </a14:m>
                <a:r>
                  <a:rPr lang="en-US" sz="2400" dirty="0">
                    <a:latin typeface="Times New Roman" panose="02020603050405020304" pitchFamily="18" charset="0"/>
                    <a:cs typeface="Times New Roman" panose="02020603050405020304" pitchFamily="18" charset="0"/>
                  </a:rPr>
                  <a:t>                                                                                   (11.32)</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2P</a:t>
                </a:r>
                <a:r>
                  <a:rPr lang="en-US" sz="2400" dirty="0">
                    <a:latin typeface="Times New Roman" panose="02020603050405020304" pitchFamily="18" charset="0"/>
                    <a:cs typeface="Times New Roman" panose="02020603050405020304" pitchFamily="18" charset="0"/>
                  </a:rPr>
                  <a:t> is the mole flow rate of acetaldehyde in the product stream,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the extent of reaction.</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E8991E2C-7F09-6107-25A0-388AEDE834C7}"/>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97FA2666-2467-5F91-65B3-D6DF7272763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6D051C5-6C29-7060-2585-83BDB1F63C63}"/>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C5DE986-2158-4661-C176-A5829C1BB082}"/>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54</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3597572634"/>
      </p:ext>
    </p:extLst>
  </p:cSld>
  <p:clrMapOvr>
    <a:masterClrMapping/>
  </p:clrMapOvr>
  <mc:AlternateContent xmlns:mc="http://schemas.openxmlformats.org/markup-compatibility/2006" xmlns:p14="http://schemas.microsoft.com/office/powerpoint/2010/main">
    <mc:Choice Requires="p14">
      <p:transition spd="slow" p14:dur="2000" advTm="74418"/>
    </mc:Choice>
    <mc:Fallback xmlns="">
      <p:transition spd="slow" advTm="74418"/>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2D03725-1B4E-A62A-9167-227D60442D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9CA089F-0D0C-9D3E-B138-CE603E297B14}"/>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797ACA19-0C15-3DBB-DF9D-4E896A925AA8}"/>
                  </a:ext>
                </a:extLst>
              </p:cNvPr>
              <p:cNvSpPr>
                <a:spLocks noGrp="1"/>
              </p:cNvSpPr>
              <p:nvPr>
                <p:ph idx="1"/>
              </p:nvPr>
            </p:nvSpPr>
            <p:spPr>
              <a:xfrm>
                <a:off x="278296" y="858490"/>
                <a:ext cx="11748051" cy="5229745"/>
              </a:xfrm>
            </p:spPr>
            <p:txBody>
              <a:bodyPr>
                <a:noAutofit/>
              </a:bodyPr>
              <a:lstStyle/>
              <a:p>
                <a:pPr marL="0" indent="0" algn="just">
                  <a:lnSpc>
                    <a:spcPct val="100000"/>
                  </a:lnSpc>
                  <a:buNone/>
                </a:pPr>
                <a:r>
                  <a:rPr lang="en-US" sz="2400" dirty="0">
                    <a:latin typeface="Times New Roman" panose="02020603050405020304" pitchFamily="18" charset="0"/>
                    <a:cs typeface="Times New Roman" panose="02020603050405020304" pitchFamily="18" charset="0"/>
                  </a:rPr>
                  <a:t>The material balance equation for hydrogen molecule of the  reactor is given by:</a:t>
                </a:r>
              </a:p>
              <a:p>
                <a:pPr marL="0" indent="0" algn="just">
                  <a:lnSpc>
                    <a:spcPct val="10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3</m:t>
                        </m:r>
                        <m:r>
                          <a:rPr lang="en-US" sz="2400" b="0" i="1" smtClean="0">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 </m:t>
                    </m:r>
                  </m:oMath>
                </a14:m>
                <a:r>
                  <a:rPr lang="en-US" sz="2400" dirty="0">
                    <a:latin typeface="Times New Roman" panose="02020603050405020304" pitchFamily="18" charset="0"/>
                    <a:cs typeface="Times New Roman" panose="02020603050405020304" pitchFamily="18" charset="0"/>
                  </a:rPr>
                  <a:t>                                                                                (11.33)</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F</a:t>
                </a:r>
                <a:r>
                  <a:rPr lang="en-US" sz="2400" baseline="-25000" dirty="0">
                    <a:latin typeface="Times New Roman" panose="02020603050405020304" pitchFamily="18" charset="0"/>
                    <a:cs typeface="Times New Roman" panose="02020603050405020304" pitchFamily="18" charset="0"/>
                  </a:rPr>
                  <a:t>3P</a:t>
                </a:r>
                <a:r>
                  <a:rPr lang="en-US" sz="2400" dirty="0">
                    <a:latin typeface="Times New Roman" panose="02020603050405020304" pitchFamily="18" charset="0"/>
                    <a:cs typeface="Times New Roman" panose="02020603050405020304" pitchFamily="18" charset="0"/>
                  </a:rPr>
                  <a:t> is mole flow rate of hydrogen molecule for product stream, and </a:t>
                </a:r>
                <a:r>
                  <a:rPr lang="en-US" sz="2400" dirty="0">
                    <a:latin typeface="Times New Roman" panose="02020603050405020304" pitchFamily="18" charset="0"/>
                    <a:cs typeface="Times New Roman" panose="02020603050405020304" pitchFamily="18" charset="0"/>
                    <a:sym typeface="Symbol" panose="05050102010706020507" pitchFamily="18" charset="2"/>
                  </a:rPr>
                  <a:t> is extent of reaction.</a:t>
                </a:r>
              </a:p>
              <a:p>
                <a:pPr marL="0" indent="0" algn="just">
                  <a:lnSpc>
                    <a:spcPct val="100000"/>
                  </a:lnSpc>
                  <a:buNone/>
                </a:pPr>
                <a:r>
                  <a:rPr lang="en-US" sz="2400" b="1" dirty="0">
                    <a:solidFill>
                      <a:srgbClr val="0070C0"/>
                    </a:solidFill>
                    <a:latin typeface="Times New Roman" panose="02020603050405020304" pitchFamily="18" charset="0"/>
                    <a:cs typeface="Times New Roman" panose="02020603050405020304" pitchFamily="18" charset="0"/>
                    <a:sym typeface="Symbol" panose="05050102010706020507" pitchFamily="18" charset="2"/>
                  </a:rPr>
                  <a:t>II) Energy balances equation:</a:t>
                </a:r>
              </a:p>
              <a:p>
                <a:pPr marL="0" indent="0" algn="just">
                  <a:lnSpc>
                    <a:spcPct val="10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energy balance on the reactor is given by: </a:t>
                </a:r>
              </a:p>
              <a:p>
                <a:pPr marL="0" indent="0" algn="just">
                  <a:lnSpc>
                    <a:spcPct val="100000"/>
                  </a:lnSpc>
                  <a:buNone/>
                </a:pPr>
                <a14:m>
                  <m:oMath xmlns:m="http://schemas.openxmlformats.org/officeDocument/2006/math">
                    <m:acc>
                      <m:accPr>
                        <m:chr m:val="̇"/>
                        <m:ctrlPr>
                          <a:rPr lang="en-US" sz="2400" i="1">
                            <a:latin typeface="Cambria Math" panose="02040503050406030204" pitchFamily="18" charset="0"/>
                          </a:rPr>
                        </m:ctrlPr>
                      </m:accPr>
                      <m:e>
                        <m:r>
                          <a:rPr lang="en-US" sz="2400" i="1">
                            <a:latin typeface="Cambria Math"/>
                          </a:rPr>
                          <m:t>𝑄</m:t>
                        </m:r>
                      </m:e>
                    </m:acc>
                    <m:r>
                      <a:rPr lang="en-US" sz="2400" i="1">
                        <a:latin typeface="Cambria Math" panose="02040503050406030204" pitchFamily="18" charset="0"/>
                      </a:rPr>
                      <m:t>=</m:t>
                    </m:r>
                    <m:r>
                      <a:rPr lang="en-US" sz="2400" i="1">
                        <a:latin typeface="Cambria Math" panose="02040503050406030204" pitchFamily="18" charset="0"/>
                        <a:ea typeface="Cambria Math" panose="02040503050406030204" pitchFamily="18" charset="0"/>
                      </a:rPr>
                      <m:t>∆</m:t>
                    </m:r>
                    <m:acc>
                      <m:accPr>
                        <m:chr m:val="̇"/>
                        <m:ctrlPr>
                          <a:rPr lang="en-US" sz="2400" i="1">
                            <a:latin typeface="Cambria Math" panose="02040503050406030204" pitchFamily="18" charset="0"/>
                            <a:ea typeface="Cambria Math" panose="02040503050406030204" pitchFamily="18" charset="0"/>
                          </a:rPr>
                        </m:ctrlPr>
                      </m:accPr>
                      <m:e>
                        <m:r>
                          <a:rPr lang="en-US" sz="2400" i="1">
                            <a:latin typeface="Cambria Math" panose="02040503050406030204" pitchFamily="18" charset="0"/>
                            <a:ea typeface="Cambria Math" panose="02040503050406030204" pitchFamily="18" charset="0"/>
                          </a:rPr>
                          <m:t>𝐻</m:t>
                        </m:r>
                      </m:e>
                    </m:acc>
                  </m:oMath>
                </a14:m>
                <a:r>
                  <a:rPr lang="en-US" sz="2400" dirty="0">
                    <a:latin typeface="Times New Roman" panose="02020603050405020304" pitchFamily="18" charset="0"/>
                    <a:cs typeface="Times New Roman" panose="02020603050405020304" pitchFamily="18" charset="0"/>
                    <a:sym typeface="Symbol" panose="05050102010706020507" pitchFamily="18" charset="2"/>
                  </a:rPr>
                  <a:t>                                                                                     (</a:t>
                </a:r>
                <a:r>
                  <a:rPr lang="en-US" sz="2400" dirty="0">
                    <a:latin typeface="Times New Roman" panose="02020603050405020304" pitchFamily="18" charset="0"/>
                    <a:cs typeface="Times New Roman" panose="02020603050405020304" pitchFamily="18" charset="0"/>
                  </a:rPr>
                  <a:t>11.34)</a:t>
                </a:r>
                <a:endParaRPr lang="en-US" sz="2400" dirty="0">
                  <a:latin typeface="Times New Roman" panose="02020603050405020304" pitchFamily="18" charset="0"/>
                  <a:cs typeface="Times New Roman" panose="02020603050405020304" pitchFamily="18" charset="0"/>
                  <a:sym typeface="Symbol" panose="05050102010706020507" pitchFamily="18" charset="2"/>
                </a:endParaRPr>
              </a:p>
              <a:p>
                <a:pPr marL="0" indent="0" algn="just">
                  <a:lnSpc>
                    <a:spcPct val="100000"/>
                  </a:lnSpc>
                  <a:buNone/>
                </a:pPr>
                <a:r>
                  <a:rPr lang="en-US" sz="2400" dirty="0">
                    <a:latin typeface="Times New Roman" panose="02020603050405020304" pitchFamily="18" charset="0"/>
                    <a:cs typeface="Times New Roman" panose="02020603050405020304" pitchFamily="18" charset="0"/>
                  </a:rPr>
                  <a:t>Where: </a:t>
                </a:r>
                <a14:m>
                  <m:oMath xmlns:m="http://schemas.openxmlformats.org/officeDocument/2006/math">
                    <m:acc>
                      <m:accPr>
                        <m:chr m:val="̇"/>
                        <m:ctrlPr>
                          <a:rPr lang="en-US" sz="2400" i="1">
                            <a:latin typeface="Cambria Math" panose="02040503050406030204" pitchFamily="18" charset="0"/>
                          </a:rPr>
                        </m:ctrlPr>
                      </m:accPr>
                      <m:e>
                        <m:r>
                          <a:rPr lang="en-US" sz="2400" i="1">
                            <a:latin typeface="Cambria Math"/>
                          </a:rPr>
                          <m:t>𝑄</m:t>
                        </m:r>
                      </m:e>
                    </m:acc>
                  </m:oMath>
                </a14:m>
                <a:r>
                  <a:rPr lang="en-US" sz="2400" dirty="0">
                    <a:latin typeface="Times New Roman" panose="02020603050405020304" pitchFamily="18" charset="0"/>
                    <a:cs typeface="Times New Roman" panose="02020603050405020304" pitchFamily="18" charset="0"/>
                  </a:rPr>
                  <a:t> is rate of heat addition, and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14:m>
                  <m:oMath xmlns:m="http://schemas.openxmlformats.org/officeDocument/2006/math">
                    <m:acc>
                      <m:accPr>
                        <m:chr m:val="̇"/>
                        <m:ctrlPr>
                          <a:rPr lang="en-US" sz="2400" i="1">
                            <a:latin typeface="Cambria Math" panose="02040503050406030204" pitchFamily="18" charset="0"/>
                          </a:rPr>
                        </m:ctrlPr>
                      </m:accPr>
                      <m:e>
                        <m:r>
                          <a:rPr lang="en-US" sz="2400" b="0" i="1" smtClean="0">
                            <a:latin typeface="Cambria Math" panose="02040503050406030204" pitchFamily="18" charset="0"/>
                          </a:rPr>
                          <m:t>𝐻</m:t>
                        </m:r>
                      </m:e>
                    </m:acc>
                  </m:oMath>
                </a14:m>
                <a:r>
                  <a:rPr lang="en-US" sz="2400" dirty="0">
                    <a:latin typeface="Times New Roman" panose="02020603050405020304" pitchFamily="18" charset="0"/>
                    <a:cs typeface="Times New Roman" panose="02020603050405020304" pitchFamily="18" charset="0"/>
                  </a:rPr>
                  <a:t> is the rate of change in enthalpy. </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It is given that the rate of heat addition is 2, 440 kJ/s.</a:t>
                </a:r>
              </a:p>
              <a:p>
                <a:pPr marL="0" indent="0" algn="just">
                  <a:lnSpc>
                    <a:spcPct val="100000"/>
                  </a:lnSpc>
                  <a:buNone/>
                </a:pPr>
                <a14:m>
                  <m:oMath xmlns:m="http://schemas.openxmlformats.org/officeDocument/2006/math">
                    <m:r>
                      <a:rPr lang="en-US" sz="2400" i="1">
                        <a:latin typeface="Cambria Math" panose="02040503050406030204" pitchFamily="18" charset="0"/>
                        <a:ea typeface="Cambria Math" panose="02040503050406030204" pitchFamily="18" charset="0"/>
                      </a:rPr>
                      <m:t>∆</m:t>
                    </m:r>
                    <m:acc>
                      <m:accPr>
                        <m:chr m:val="̇"/>
                        <m:ctrlPr>
                          <a:rPr lang="en-US" sz="2400" i="1">
                            <a:latin typeface="Cambria Math" panose="02040503050406030204" pitchFamily="18" charset="0"/>
                            <a:ea typeface="Cambria Math" panose="02040503050406030204" pitchFamily="18" charset="0"/>
                          </a:rPr>
                        </m:ctrlPr>
                      </m:accPr>
                      <m:e>
                        <m:r>
                          <a:rPr lang="en-US" sz="2400" i="1">
                            <a:latin typeface="Cambria Math" panose="02040503050406030204" pitchFamily="18" charset="0"/>
                            <a:ea typeface="Cambria Math" panose="02040503050406030204" pitchFamily="18" charset="0"/>
                          </a:rPr>
                          <m:t>𝐻</m:t>
                        </m:r>
                      </m:e>
                    </m:acc>
                    <m:r>
                      <a:rPr lang="en-US" sz="2400" i="1">
                        <a:latin typeface="Cambria Math" panose="02040503050406030204" pitchFamily="18" charset="0"/>
                      </a:rPr>
                      <m:t>=</m:t>
                    </m:r>
                    <m:acc>
                      <m:accPr>
                        <m:chr m:val="̇"/>
                        <m:ctrlPr>
                          <a:rPr lang="en-US" sz="2400" i="1">
                            <a:latin typeface="Cambria Math" panose="02040503050406030204" pitchFamily="18" charset="0"/>
                          </a:rPr>
                        </m:ctrlPr>
                      </m:accPr>
                      <m:e>
                        <m:r>
                          <a:rPr lang="en-US" sz="2400" i="1">
                            <a:latin typeface="Cambria Math"/>
                          </a:rPr>
                          <m:t>𝑄</m:t>
                        </m:r>
                      </m:e>
                    </m:acc>
                    <m:r>
                      <a:rPr lang="en-US" sz="2400" b="0" i="1" smtClean="0">
                        <a:latin typeface="Cambria Math" panose="02040503050406030204" pitchFamily="18" charset="0"/>
                      </a:rPr>
                      <m:t>=</m:t>
                    </m:r>
                    <m:r>
                      <a:rPr lang="en-US" sz="2400" b="1" i="1" smtClean="0">
                        <a:solidFill>
                          <a:srgbClr val="0070C0"/>
                        </a:solidFill>
                        <a:latin typeface="Cambria Math" panose="02040503050406030204" pitchFamily="18" charset="0"/>
                      </a:rPr>
                      <m:t>𝟐</m:t>
                    </m:r>
                    <m:r>
                      <a:rPr lang="en-US" sz="2400" b="1" i="1" smtClean="0">
                        <a:solidFill>
                          <a:srgbClr val="0070C0"/>
                        </a:solidFill>
                        <a:latin typeface="Cambria Math" panose="02040503050406030204" pitchFamily="18" charset="0"/>
                      </a:rPr>
                      <m:t>, </m:t>
                    </m:r>
                    <m:r>
                      <a:rPr lang="en-US" sz="2400" b="1" i="1" smtClean="0">
                        <a:solidFill>
                          <a:srgbClr val="0070C0"/>
                        </a:solidFill>
                        <a:latin typeface="Cambria Math" panose="02040503050406030204" pitchFamily="18" charset="0"/>
                      </a:rPr>
                      <m:t>𝟒𝟒𝟎</m:t>
                    </m:r>
                    <m:r>
                      <a:rPr lang="en-US" sz="2400" b="1" i="1" smtClean="0">
                        <a:solidFill>
                          <a:srgbClr val="0070C0"/>
                        </a:solidFill>
                        <a:latin typeface="Cambria Math" panose="02040503050406030204" pitchFamily="18" charset="0"/>
                      </a:rPr>
                      <m:t> </m:t>
                    </m:r>
                  </m:oMath>
                </a14:m>
                <a:r>
                  <a:rPr lang="en-US" sz="2400" b="1" dirty="0">
                    <a:solidFill>
                      <a:srgbClr val="0070C0"/>
                    </a:solidFill>
                    <a:latin typeface="Times New Roman" panose="02020603050405020304" pitchFamily="18" charset="0"/>
                    <a:cs typeface="Times New Roman" panose="02020603050405020304" pitchFamily="18" charset="0"/>
                  </a:rPr>
                  <a:t> kJ/s</a:t>
                </a:r>
              </a:p>
              <a:p>
                <a:pPr marL="0" indent="0" algn="just">
                  <a:lnSpc>
                    <a:spcPct val="100000"/>
                  </a:lnSpc>
                  <a:buNone/>
                </a:pPr>
                <a:r>
                  <a:rPr lang="en-US" sz="2400" dirty="0">
                    <a:latin typeface="Times New Roman" panose="02020603050405020304" pitchFamily="18" charset="0"/>
                    <a:cs typeface="Times New Roman" panose="02020603050405020304" pitchFamily="18" charset="0"/>
                  </a:rPr>
                  <a:t>Hence, the rate of change in enthalpy is </a:t>
                </a:r>
                <a:r>
                  <a:rPr lang="en-US" sz="2400" b="1" dirty="0">
                    <a:solidFill>
                      <a:srgbClr val="0070C0"/>
                    </a:solidFill>
                    <a:latin typeface="Times New Roman" panose="02020603050405020304" pitchFamily="18" charset="0"/>
                    <a:cs typeface="Times New Roman" panose="02020603050405020304" pitchFamily="18" charset="0"/>
                  </a:rPr>
                  <a:t>2, 440 kJ/s</a:t>
                </a:r>
                <a:r>
                  <a:rPr lang="en-US" sz="2400" dirty="0">
                    <a:latin typeface="Times New Roman" panose="02020603050405020304" pitchFamily="18" charset="0"/>
                    <a:cs typeface="Times New Roman" panose="02020603050405020304" pitchFamily="18" charset="0"/>
                  </a:rPr>
                  <a:t>.</a:t>
                </a:r>
              </a:p>
            </p:txBody>
          </p:sp>
        </mc:Choice>
        <mc:Fallback xmlns="">
          <p:sp>
            <p:nvSpPr>
              <p:cNvPr id="3" name="Content Placeholder 2">
                <a:extLst>
                  <a:ext uri="{FF2B5EF4-FFF2-40B4-BE49-F238E27FC236}">
                    <a16:creationId xmlns:a16="http://schemas.microsoft.com/office/drawing/2014/main" id="{797ACA19-0C15-3DBB-DF9D-4E896A925AA8}"/>
                  </a:ext>
                </a:extLst>
              </p:cNvPr>
              <p:cNvSpPr>
                <a:spLocks noGrp="1" noRot="1" noChangeAspect="1" noMove="1" noResize="1" noEditPoints="1" noAdjustHandles="1" noChangeArrowheads="1" noChangeShapeType="1" noTextEdit="1"/>
              </p:cNvSpPr>
              <p:nvPr>
                <p:ph idx="1"/>
              </p:nvPr>
            </p:nvSpPr>
            <p:spPr>
              <a:xfrm>
                <a:off x="278296" y="858490"/>
                <a:ext cx="11748051" cy="5229745"/>
              </a:xfrm>
              <a:blipFill>
                <a:blip r:embed="rId4"/>
                <a:stretch>
                  <a:fillRect l="-830" t="-932" r="-778" b="-4079"/>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1985120E-DCB5-70FD-9EF8-362DF9994D44}"/>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48C6762-970F-BD2D-9C05-A9B97CA79994}"/>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F052E07-1F07-6470-AEE1-9545A0AC6C5C}"/>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55</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791349064"/>
      </p:ext>
    </p:extLst>
  </p:cSld>
  <p:clrMapOvr>
    <a:masterClrMapping/>
  </p:clrMapOvr>
  <mc:AlternateContent xmlns:mc="http://schemas.openxmlformats.org/markup-compatibility/2006" xmlns:p14="http://schemas.microsoft.com/office/powerpoint/2010/main">
    <mc:Choice Requires="p14">
      <p:transition spd="slow" p14:dur="2000" advTm="99050"/>
    </mc:Choice>
    <mc:Fallback xmlns="">
      <p:transition spd="slow" advTm="99050"/>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3633A38-E693-1DC8-C2F0-5F50F7AD914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990192-656B-474E-2960-E8366C3C6738}"/>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09EFC389-5794-61EC-7EF1-9A7A653BC856}"/>
                  </a:ext>
                </a:extLst>
              </p:cNvPr>
              <p:cNvSpPr>
                <a:spLocks noGrp="1"/>
              </p:cNvSpPr>
              <p:nvPr>
                <p:ph idx="1"/>
              </p:nvPr>
            </p:nvSpPr>
            <p:spPr>
              <a:xfrm>
                <a:off x="278296" y="858491"/>
                <a:ext cx="11748051" cy="5065228"/>
              </a:xfrm>
            </p:spPr>
            <p:txBody>
              <a:bodyPr>
                <a:no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sym typeface="Symbol" panose="05050102010706020507" pitchFamily="18" charset="2"/>
                  </a:rPr>
                  <a:t>The rate  of change in enthalpy can be written as:</a:t>
                </a:r>
              </a:p>
              <a:p>
                <a:pPr marL="0" indent="0" algn="just">
                  <a:lnSpc>
                    <a:spcPct val="150000"/>
                  </a:lnSpc>
                  <a:buNone/>
                </a:pPr>
                <a14:m>
                  <m:oMath xmlns:m="http://schemas.openxmlformats.org/officeDocument/2006/math">
                    <m:r>
                      <a:rPr lang="en-US" sz="2400" b="0" i="1" smtClean="0">
                        <a:latin typeface="Cambria Math" panose="02040503050406030204" pitchFamily="18" charset="0"/>
                        <a:ea typeface="Cambria Math" panose="02040503050406030204" pitchFamily="18" charset="0"/>
                      </a:rPr>
                      <m:t>∆</m:t>
                    </m:r>
                    <m:acc>
                      <m:accPr>
                        <m:chr m:val="̇"/>
                        <m:ctrlPr>
                          <a:rPr lang="en-US" sz="2400" b="0" i="1" smtClean="0">
                            <a:latin typeface="Cambria Math" panose="02040503050406030204" pitchFamily="18" charset="0"/>
                            <a:ea typeface="Cambria Math" panose="02040503050406030204" pitchFamily="18" charset="0"/>
                          </a:rPr>
                        </m:ctrlPr>
                      </m:accPr>
                      <m:e>
                        <m:r>
                          <a:rPr lang="en-US" sz="2400" b="0" i="1" smtClean="0">
                            <a:latin typeface="Cambria Math" panose="02040503050406030204" pitchFamily="18" charset="0"/>
                            <a:ea typeface="Cambria Math" panose="02040503050406030204" pitchFamily="18" charset="0"/>
                          </a:rPr>
                          <m:t>𝐻</m:t>
                        </m:r>
                      </m:e>
                    </m:acc>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m:t>
                        </m:r>
                        <m:r>
                          <a:rPr lang="en-US" sz="2400" b="0" i="1" smtClean="0">
                            <a:latin typeface="Cambria Math" panose="02040503050406030204" pitchFamily="18" charset="0"/>
                          </a:rPr>
                          <m:t>𝐹</m:t>
                        </m:r>
                      </m:e>
                      <m:sub>
                        <m:r>
                          <a:rPr lang="en-US" sz="2400" b="0" i="1" smtClean="0">
                            <a:latin typeface="Cambria Math" panose="02040503050406030204" pitchFamily="18" charset="0"/>
                          </a:rPr>
                          <m:t>1</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1</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2</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2</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3</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3</m:t>
                        </m:r>
                        <m:r>
                          <a:rPr lang="en-US" sz="2400" b="0" i="1" smtClean="0">
                            <a:latin typeface="Cambria Math" panose="02040503050406030204" pitchFamily="18" charset="0"/>
                          </a:rPr>
                          <m:t>𝑝</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1</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1</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2</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2</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𝐹</m:t>
                        </m:r>
                      </m:e>
                      <m:sub>
                        <m:r>
                          <a:rPr lang="en-US" sz="2400" b="0" i="1" smtClean="0">
                            <a:latin typeface="Cambria Math" panose="02040503050406030204" pitchFamily="18" charset="0"/>
                          </a:rPr>
                          <m:t>3</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sSub>
                      <m:sSubPr>
                        <m:ctrlPr>
                          <a:rPr lang="en-US" sz="2400" b="0" i="1" smtClean="0">
                            <a:latin typeface="Cambria Math" panose="02040503050406030204" pitchFamily="18" charset="0"/>
                          </a:rPr>
                        </m:ctrlPr>
                      </m:sSubPr>
                      <m:e>
                        <m:r>
                          <a:rPr lang="en-US" sz="2400" b="0" i="1" smtClean="0">
                            <a:latin typeface="Cambria Math" panose="02040503050406030204" pitchFamily="18" charset="0"/>
                          </a:rPr>
                          <m:t>𝐻</m:t>
                        </m:r>
                      </m:e>
                      <m:sub>
                        <m:r>
                          <a:rPr lang="en-US" sz="2400" b="0" i="1" smtClean="0">
                            <a:latin typeface="Cambria Math" panose="02040503050406030204" pitchFamily="18" charset="0"/>
                          </a:rPr>
                          <m:t>3</m:t>
                        </m:r>
                        <m:r>
                          <a:rPr lang="en-US" sz="2400" b="0" i="1" smtClean="0">
                            <a:latin typeface="Cambria Math" panose="02040503050406030204" pitchFamily="18" charset="0"/>
                          </a:rPr>
                          <m:t>𝐹</m:t>
                        </m:r>
                      </m:sub>
                    </m:sSub>
                    <m:r>
                      <a:rPr lang="en-US" sz="2400" b="0" i="1" smtClean="0">
                        <a:latin typeface="Cambria Math" panose="02040503050406030204" pitchFamily="18" charset="0"/>
                      </a:rPr>
                      <m:t>)</m:t>
                    </m:r>
                  </m:oMath>
                </a14:m>
                <a:r>
                  <a:rPr lang="en-US" sz="2400" dirty="0">
                    <a:latin typeface="Times New Roman" panose="02020603050405020304" pitchFamily="18" charset="0"/>
                    <a:cs typeface="Times New Roman" panose="02020603050405020304" pitchFamily="18" charset="0"/>
                  </a:rPr>
                  <a:t>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r>
                  <a:rPr lang="en-US" sz="2400" dirty="0">
                    <a:latin typeface="Times New Roman" panose="02020603050405020304" pitchFamily="18" charset="0"/>
                    <a:cs typeface="Times New Roman" panose="02020603050405020304" pitchFamily="18" charset="0"/>
                  </a:rPr>
                  <a:t>11.35)</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Where: </a:t>
                </a:r>
                <a:r>
                  <a:rPr lang="en-US" sz="2400" dirty="0">
                    <a:latin typeface="Times New Roman" panose="02020603050405020304" pitchFamily="18" charset="0"/>
                    <a:cs typeface="Times New Roman" panose="02020603050405020304" pitchFamily="18" charset="0"/>
                    <a:sym typeface="Symbol" panose="05050102010706020507" pitchFamily="18" charset="2"/>
                  </a:rPr>
                  <a:t></a:t>
                </a:r>
                <a14:m>
                  <m:oMath xmlns:m="http://schemas.openxmlformats.org/officeDocument/2006/math">
                    <m:acc>
                      <m:accPr>
                        <m:chr m:val="̇"/>
                        <m:ctrlPr>
                          <a:rPr lang="en-US" sz="2400" i="1">
                            <a:latin typeface="Cambria Math" panose="02040503050406030204" pitchFamily="18" charset="0"/>
                          </a:rPr>
                        </m:ctrlPr>
                      </m:accPr>
                      <m:e>
                        <m:r>
                          <a:rPr lang="en-US" sz="2400" b="0" i="1" smtClean="0">
                            <a:latin typeface="Cambria Math" panose="02040503050406030204" pitchFamily="18" charset="0"/>
                          </a:rPr>
                          <m:t>𝐻</m:t>
                        </m:r>
                      </m:e>
                    </m:acc>
                  </m:oMath>
                </a14:m>
                <a:r>
                  <a:rPr lang="en-US" sz="2400" dirty="0">
                    <a:latin typeface="Times New Roman" panose="02020603050405020304" pitchFamily="18" charset="0"/>
                    <a:cs typeface="Times New Roman" panose="02020603050405020304" pitchFamily="18" charset="0"/>
                  </a:rPr>
                  <a:t> is rate of change in enthalpy, F</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F</a:t>
                </a:r>
                <a:r>
                  <a:rPr lang="en-US" sz="2400" dirty="0">
                    <a:latin typeface="Times New Roman" panose="02020603050405020304" pitchFamily="18" charset="0"/>
                    <a:cs typeface="Times New Roman" panose="02020603050405020304" pitchFamily="18" charset="0"/>
                  </a:rPr>
                  <a:t> are  mole flow rate and specific enthalpy of feed stream, respectively,  </a:t>
                </a:r>
                <a:r>
                  <a:rPr lang="en-US" sz="2400" dirty="0" err="1">
                    <a:latin typeface="Times New Roman" panose="02020603050405020304" pitchFamily="18" charset="0"/>
                    <a:cs typeface="Times New Roman" panose="02020603050405020304" pitchFamily="18" charset="0"/>
                  </a:rPr>
                  <a:t>F</a:t>
                </a:r>
                <a:r>
                  <a:rPr lang="en-US" sz="2400" baseline="-25000" dirty="0" err="1">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and  H</a:t>
                </a:r>
                <a:r>
                  <a:rPr lang="en-US" sz="2400" baseline="-25000" dirty="0">
                    <a:latin typeface="Times New Roman" panose="02020603050405020304" pitchFamily="18" charset="0"/>
                    <a:cs typeface="Times New Roman" panose="02020603050405020304" pitchFamily="18" charset="0"/>
                  </a:rPr>
                  <a:t>p</a:t>
                </a:r>
                <a:r>
                  <a:rPr lang="en-US" sz="2400" dirty="0">
                    <a:latin typeface="Times New Roman" panose="02020603050405020304" pitchFamily="18" charset="0"/>
                    <a:cs typeface="Times New Roman" panose="02020603050405020304" pitchFamily="18" charset="0"/>
                  </a:rPr>
                  <a:t>  are mole flow rate and specific enthalpy of product stream, respectively, and the subscripts “1, 2 &amp; 3” refer to ethanol, acetaldehyde and hydrogen molecule, respectively. </a:t>
                </a:r>
              </a:p>
            </p:txBody>
          </p:sp>
        </mc:Choice>
        <mc:Fallback xmlns="">
          <p:sp>
            <p:nvSpPr>
              <p:cNvPr id="3" name="Content Placeholder 2">
                <a:extLst>
                  <a:ext uri="{FF2B5EF4-FFF2-40B4-BE49-F238E27FC236}">
                    <a16:creationId xmlns:a16="http://schemas.microsoft.com/office/drawing/2014/main" id="{09EFC389-5794-61EC-7EF1-9A7A653BC856}"/>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259D130A-BCFB-2F67-1DCD-602F91B2064A}"/>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7EE35A0-1D0A-9789-45BF-A74420710676}"/>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878B5D36-1B60-B7B3-2F83-9704ED3D838E}"/>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56</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2420043488"/>
      </p:ext>
    </p:extLst>
  </p:cSld>
  <p:clrMapOvr>
    <a:masterClrMapping/>
  </p:clrMapOvr>
  <mc:AlternateContent xmlns:mc="http://schemas.openxmlformats.org/markup-compatibility/2006" xmlns:p14="http://schemas.microsoft.com/office/powerpoint/2010/main">
    <mc:Choice Requires="p14">
      <p:transition spd="slow" p14:dur="2000" advTm="113510"/>
    </mc:Choice>
    <mc:Fallback xmlns="">
      <p:transition spd="slow" advTm="113510"/>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694D08-6C89-03AC-D78B-086BB9C13A8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6D1DB34-5B96-11AA-56C6-8C2E660491E7}"/>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A7630DD6-E7B9-4BC9-36FC-D095D6715A4B}"/>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From the given values, the specific enthalpies are:</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1F</a:t>
                </a:r>
                <a:r>
                  <a:rPr lang="en-US" sz="2400" dirty="0">
                    <a:latin typeface="Times New Roman" panose="02020603050405020304" pitchFamily="18" charset="0"/>
                    <a:cs typeface="Times New Roman" panose="02020603050405020304" pitchFamily="18" charset="0"/>
                  </a:rPr>
                  <a:t>= -212. 19 kJ/mol, H</a:t>
                </a:r>
                <a:r>
                  <a:rPr lang="en-US" sz="2400" baseline="-25000" dirty="0">
                    <a:latin typeface="Times New Roman" panose="02020603050405020304" pitchFamily="18" charset="0"/>
                    <a:cs typeface="Times New Roman" panose="02020603050405020304" pitchFamily="18" charset="0"/>
                  </a:rPr>
                  <a:t>2F</a:t>
                </a:r>
                <a:r>
                  <a:rPr lang="en-US" sz="2400" dirty="0">
                    <a:latin typeface="Times New Roman" panose="02020603050405020304" pitchFamily="18" charset="0"/>
                    <a:cs typeface="Times New Roman" panose="02020603050405020304" pitchFamily="18" charset="0"/>
                  </a:rPr>
                  <a:t> =-147. 07 kJ/mol, H</a:t>
                </a:r>
                <a:r>
                  <a:rPr lang="en-US" sz="2400" baseline="-25000" dirty="0">
                    <a:latin typeface="Times New Roman" panose="02020603050405020304" pitchFamily="18" charset="0"/>
                    <a:cs typeface="Times New Roman" panose="02020603050405020304" pitchFamily="18" charset="0"/>
                  </a:rPr>
                  <a:t>3F</a:t>
                </a:r>
                <a:r>
                  <a:rPr lang="en-US" sz="2400" dirty="0">
                    <a:latin typeface="Times New Roman" panose="02020603050405020304" pitchFamily="18" charset="0"/>
                    <a:cs typeface="Times New Roman" panose="02020603050405020304" pitchFamily="18" charset="0"/>
                  </a:rPr>
                  <a:t> =0 (since no hydrogen molecule in the feed).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H</a:t>
                </a:r>
                <a:r>
                  <a:rPr lang="en-US" sz="2400" baseline="-25000" dirty="0">
                    <a:latin typeface="Times New Roman" panose="02020603050405020304" pitchFamily="18" charset="0"/>
                    <a:cs typeface="Times New Roman" panose="02020603050405020304" pitchFamily="18" charset="0"/>
                  </a:rPr>
                  <a:t>1P</a:t>
                </a:r>
                <a:r>
                  <a:rPr lang="en-US" sz="2400" dirty="0">
                    <a:latin typeface="Times New Roman" panose="02020603050405020304" pitchFamily="18" charset="0"/>
                    <a:cs typeface="Times New Roman" panose="02020603050405020304" pitchFamily="18" charset="0"/>
                  </a:rPr>
                  <a:t> = -216. 81 kJ/mol, H</a:t>
                </a:r>
                <a:r>
                  <a:rPr lang="en-US" sz="2400" baseline="-25000" dirty="0">
                    <a:latin typeface="Times New Roman" panose="02020603050405020304" pitchFamily="18" charset="0"/>
                    <a:cs typeface="Times New Roman" panose="02020603050405020304" pitchFamily="18" charset="0"/>
                  </a:rPr>
                  <a:t>2P</a:t>
                </a:r>
                <a:r>
                  <a:rPr lang="en-US" sz="2400" dirty="0">
                    <a:latin typeface="Times New Roman" panose="02020603050405020304" pitchFamily="18" charset="0"/>
                    <a:cs typeface="Times New Roman" panose="02020603050405020304" pitchFamily="18" charset="0"/>
                  </a:rPr>
                  <a:t> = -150. 90 kJ/mol, and H</a:t>
                </a:r>
                <a:r>
                  <a:rPr lang="en-US" sz="2400" baseline="-25000" dirty="0">
                    <a:latin typeface="Times New Roman" panose="02020603050405020304" pitchFamily="18" charset="0"/>
                    <a:cs typeface="Times New Roman" panose="02020603050405020304" pitchFamily="18" charset="0"/>
                  </a:rPr>
                  <a:t>3P</a:t>
                </a:r>
                <a:r>
                  <a:rPr lang="en-US" sz="2400" dirty="0">
                    <a:latin typeface="Times New Roman" panose="02020603050405020304" pitchFamily="18" charset="0"/>
                    <a:cs typeface="Times New Roman" panose="02020603050405020304" pitchFamily="18" charset="0"/>
                  </a:rPr>
                  <a:t> = 6.595 kJ/mol.</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Other given values are: </a:t>
                </a:r>
              </a:p>
              <a:p>
                <a:pPr marL="0" indent="0" algn="just">
                  <a:lnSpc>
                    <a:spcPct val="150000"/>
                  </a:lnSpc>
                  <a:buNone/>
                </a:pPr>
                <a14:m>
                  <m:oMath xmlns:m="http://schemas.openxmlformats.org/officeDocument/2006/math">
                    <m:acc>
                      <m:accPr>
                        <m:chr m:val="̇"/>
                        <m:ctrlPr>
                          <a:rPr lang="ar-AE" sz="2400" b="1" i="1" dirty="0">
                            <a:solidFill>
                              <a:srgbClr val="FF0000"/>
                            </a:solidFill>
                            <a:latin typeface="Cambria Math" panose="02040503050406030204" pitchFamily="18" charset="0"/>
                            <a:cs typeface="Times New Roman" panose="02020603050405020304" pitchFamily="18" charset="0"/>
                          </a:rPr>
                        </m:ctrlPr>
                      </m:accPr>
                      <m:e>
                        <m:r>
                          <a:rPr lang="ar-AE" sz="2400" b="1" dirty="0">
                            <a:solidFill>
                              <a:srgbClr val="FF0000"/>
                            </a:solidFill>
                            <a:latin typeface="Cambria Math" panose="02040503050406030204" pitchFamily="18" charset="0"/>
                            <a:cs typeface="Times New Roman" panose="02020603050405020304" pitchFamily="18" charset="0"/>
                          </a:rPr>
                          <m:t>𝑸</m:t>
                        </m:r>
                      </m:e>
                    </m:acc>
                    <m:r>
                      <a:rPr lang="en-US" sz="2400" b="1" dirty="0">
                        <a:solidFill>
                          <a:srgbClr val="FF0000"/>
                        </a:solidFill>
                        <a:latin typeface="Cambria Math" panose="02040503050406030204" pitchFamily="18" charset="0"/>
                        <a:cs typeface="Times New Roman" panose="02020603050405020304" pitchFamily="18" charset="0"/>
                      </a:rPr>
                      <m:t>=</m:t>
                    </m:r>
                    <m:r>
                      <a:rPr lang="en-US" sz="2400" b="1" i="0" dirty="0" smtClean="0">
                        <a:solidFill>
                          <a:srgbClr val="FF0000"/>
                        </a:solidFill>
                        <a:latin typeface="Cambria Math" panose="02040503050406030204" pitchFamily="18" charset="0"/>
                        <a:cs typeface="Times New Roman" panose="02020603050405020304" pitchFamily="18" charset="0"/>
                      </a:rPr>
                      <m:t>𝟐</m:t>
                    </m:r>
                    <m:r>
                      <a:rPr lang="en-US" sz="2400" b="1" i="0" dirty="0" smtClean="0">
                        <a:solidFill>
                          <a:srgbClr val="FF0000"/>
                        </a:solidFill>
                        <a:latin typeface="Cambria Math" panose="02040503050406030204" pitchFamily="18" charset="0"/>
                        <a:cs typeface="Times New Roman" panose="02020603050405020304" pitchFamily="18" charset="0"/>
                      </a:rPr>
                      <m:t>, </m:t>
                    </m:r>
                    <m:r>
                      <a:rPr lang="en-US" sz="2400" b="1" i="0" dirty="0" smtClean="0">
                        <a:solidFill>
                          <a:srgbClr val="FF0000"/>
                        </a:solidFill>
                        <a:latin typeface="Cambria Math" panose="02040503050406030204" pitchFamily="18" charset="0"/>
                        <a:cs typeface="Times New Roman" panose="02020603050405020304" pitchFamily="18" charset="0"/>
                      </a:rPr>
                      <m:t>𝟒𝟒𝟎</m:t>
                    </m:r>
                  </m:oMath>
                </a14:m>
                <a:r>
                  <a:rPr lang="ar-AE" sz="2400" b="1" dirty="0">
                    <a:solidFill>
                      <a:srgbClr val="FF0000"/>
                    </a:solidFill>
                    <a:latin typeface="Times New Roman" panose="02020603050405020304" pitchFamily="18" charset="0"/>
                    <a:cs typeface="Times New Roman" panose="02020603050405020304" pitchFamily="18" charset="0"/>
                  </a:rPr>
                  <a:t> </a:t>
                </a:r>
                <a:r>
                  <a:rPr lang="en-US" sz="2400" b="1" dirty="0">
                    <a:solidFill>
                      <a:srgbClr val="FF0000"/>
                    </a:solidFill>
                    <a:latin typeface="Times New Roman" panose="02020603050405020304" pitchFamily="18" charset="0"/>
                    <a:cs typeface="Times New Roman" panose="02020603050405020304" pitchFamily="18" charset="0"/>
                  </a:rPr>
                  <a:t>kJ/s; </a:t>
                </a:r>
                <a:r>
                  <a:rPr lang="en-US" sz="2400" dirty="0">
                    <a:solidFill>
                      <a:srgbClr val="7030A0"/>
                    </a:solidFill>
                    <a:latin typeface="Times New Roman" panose="02020603050405020304" pitchFamily="18" charset="0"/>
                    <a:cs typeface="Times New Roman" panose="02020603050405020304" pitchFamily="18" charset="0"/>
                  </a:rPr>
                  <a:t>F</a:t>
                </a:r>
                <a:r>
                  <a:rPr lang="en-US" sz="2400" baseline="-25000" dirty="0">
                    <a:solidFill>
                      <a:srgbClr val="7030A0"/>
                    </a:solidFill>
                    <a:latin typeface="Times New Roman" panose="02020603050405020304" pitchFamily="18" charset="0"/>
                    <a:cs typeface="Times New Roman" panose="02020603050405020304" pitchFamily="18" charset="0"/>
                  </a:rPr>
                  <a:t>1F</a:t>
                </a:r>
                <a:r>
                  <a:rPr lang="en-US" sz="2400" dirty="0">
                    <a:solidFill>
                      <a:srgbClr val="7030A0"/>
                    </a:solidFill>
                    <a:latin typeface="Times New Roman" panose="02020603050405020304" pitchFamily="18" charset="0"/>
                    <a:cs typeface="Times New Roman" panose="02020603050405020304" pitchFamily="18" charset="0"/>
                  </a:rPr>
                  <a:t>= 135 mol/s, and F</a:t>
                </a:r>
                <a:r>
                  <a:rPr lang="en-US" sz="2400" baseline="-25000" dirty="0">
                    <a:solidFill>
                      <a:srgbClr val="7030A0"/>
                    </a:solidFill>
                    <a:latin typeface="Times New Roman" panose="02020603050405020304" pitchFamily="18" charset="0"/>
                    <a:cs typeface="Times New Roman" panose="02020603050405020304" pitchFamily="18" charset="0"/>
                  </a:rPr>
                  <a:t>2F</a:t>
                </a:r>
                <a:r>
                  <a:rPr lang="en-US" sz="2400" dirty="0">
                    <a:solidFill>
                      <a:srgbClr val="7030A0"/>
                    </a:solidFill>
                    <a:latin typeface="Times New Roman" panose="02020603050405020304" pitchFamily="18" charset="0"/>
                    <a:cs typeface="Times New Roman" panose="02020603050405020304" pitchFamily="18" charset="0"/>
                  </a:rPr>
                  <a:t>= 15 mol/s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By substituting the above values into equation (11.35), the energy balance equation becomes: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rPr>
                        </m:ctrlPr>
                      </m:sSubPr>
                      <m:e>
                        <m:r>
                          <a:rPr lang="en-US" sz="2400" i="1">
                            <a:latin typeface="Cambria Math" panose="02040503050406030204" pitchFamily="18" charset="0"/>
                          </a:rPr>
                          <m:t>216</m:t>
                        </m:r>
                        <m:r>
                          <a:rPr lang="en-US" sz="2400" i="1">
                            <a:latin typeface="Cambria Math" panose="02040503050406030204" pitchFamily="18" charset="0"/>
                          </a:rPr>
                          <m:t>.</m:t>
                        </m:r>
                        <m:r>
                          <a:rPr lang="en-US" sz="2400" i="1">
                            <a:latin typeface="Cambria Math" panose="02040503050406030204" pitchFamily="18" charset="0"/>
                          </a:rPr>
                          <m:t>81</m:t>
                        </m:r>
                        <m:r>
                          <a:rPr lang="en-US" sz="2400" i="1">
                            <a:latin typeface="Cambria Math" panose="02040503050406030204" pitchFamily="18" charset="0"/>
                          </a:rPr>
                          <m:t>∗</m:t>
                        </m:r>
                        <m:r>
                          <a:rPr lang="en-US" sz="2400" i="1">
                            <a:latin typeface="Cambria Math" panose="02040503050406030204" pitchFamily="18" charset="0"/>
                          </a:rPr>
                          <m:t>𝐹</m:t>
                        </m:r>
                      </m:e>
                      <m:sub>
                        <m:r>
                          <a:rPr lang="en-US" sz="2400" i="1">
                            <a:latin typeface="Cambria Math" panose="02040503050406030204" pitchFamily="18" charset="0"/>
                          </a:rPr>
                          <m:t>1</m:t>
                        </m:r>
                        <m:r>
                          <a:rPr lang="en-US" sz="2400" i="1">
                            <a:latin typeface="Cambria Math" panose="02040503050406030204" pitchFamily="18" charset="0"/>
                          </a:rPr>
                          <m:t>𝑝</m:t>
                        </m:r>
                      </m:sub>
                    </m:sSub>
                    <m:r>
                      <a:rPr lang="en-US" sz="2400" i="1">
                        <a:latin typeface="Cambria Math" panose="02040503050406030204" pitchFamily="18" charset="0"/>
                      </a:rPr>
                      <m:t>+</m:t>
                    </m:r>
                    <m:r>
                      <a:rPr lang="en-US" sz="2400" i="1">
                        <a:latin typeface="Cambria Math" panose="02040503050406030204" pitchFamily="18" charset="0"/>
                      </a:rPr>
                      <m:t>150</m:t>
                    </m:r>
                    <m:r>
                      <a:rPr lang="en-US" sz="2400" i="1">
                        <a:latin typeface="Cambria Math" panose="02040503050406030204" pitchFamily="18" charset="0"/>
                      </a:rPr>
                      <m:t>.</m:t>
                    </m:r>
                    <m:r>
                      <a:rPr lang="en-US" sz="2400" i="1">
                        <a:latin typeface="Cambria Math" panose="02040503050406030204" pitchFamily="18" charset="0"/>
                      </a:rPr>
                      <m:t>90</m:t>
                    </m:r>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𝐹</m:t>
                        </m:r>
                      </m:e>
                      <m:sub>
                        <m:r>
                          <a:rPr lang="en-US" sz="2400" i="1">
                            <a:latin typeface="Cambria Math" panose="02040503050406030204" pitchFamily="18" charset="0"/>
                          </a:rPr>
                          <m:t>2</m:t>
                        </m:r>
                        <m:r>
                          <a:rPr lang="en-US" sz="2400" i="1">
                            <a:latin typeface="Cambria Math" panose="02040503050406030204" pitchFamily="18" charset="0"/>
                          </a:rPr>
                          <m:t>𝑝</m:t>
                        </m:r>
                      </m:sub>
                    </m:sSub>
                    <m:r>
                      <a:rPr lang="en-US" sz="2400" i="1">
                        <a:latin typeface="Cambria Math" panose="02040503050406030204" pitchFamily="18" charset="0"/>
                      </a:rPr>
                      <m:t>−</m:t>
                    </m:r>
                    <m:r>
                      <a:rPr lang="en-US" sz="2400" i="1">
                        <a:latin typeface="Cambria Math" panose="02040503050406030204" pitchFamily="18" charset="0"/>
                      </a:rPr>
                      <m:t>6</m:t>
                    </m:r>
                    <m:r>
                      <a:rPr lang="en-US" sz="2400" i="1">
                        <a:latin typeface="Cambria Math" panose="02040503050406030204" pitchFamily="18" charset="0"/>
                      </a:rPr>
                      <m:t>.</m:t>
                    </m:r>
                    <m:r>
                      <a:rPr lang="en-US" sz="2400" i="1">
                        <a:latin typeface="Cambria Math" panose="02040503050406030204" pitchFamily="18" charset="0"/>
                      </a:rPr>
                      <m:t>595</m:t>
                    </m:r>
                    <m:sSub>
                      <m:sSubPr>
                        <m:ctrlPr>
                          <a:rPr lang="en-US" sz="2400" i="1">
                            <a:latin typeface="Cambria Math" panose="02040503050406030204" pitchFamily="18" charset="0"/>
                          </a:rPr>
                        </m:ctrlPr>
                      </m:sSubPr>
                      <m:e>
                        <m:r>
                          <a:rPr lang="en-US" sz="2400" i="1">
                            <a:latin typeface="Cambria Math" panose="02040503050406030204" pitchFamily="18" charset="0"/>
                          </a:rPr>
                          <m:t>∗</m:t>
                        </m:r>
                        <m:r>
                          <a:rPr lang="en-US" sz="2400" i="1">
                            <a:latin typeface="Cambria Math" panose="02040503050406030204" pitchFamily="18" charset="0"/>
                          </a:rPr>
                          <m:t>𝐹</m:t>
                        </m:r>
                      </m:e>
                      <m:sub>
                        <m:r>
                          <a:rPr lang="en-US" sz="2400" i="1">
                            <a:latin typeface="Cambria Math" panose="02040503050406030204" pitchFamily="18" charset="0"/>
                          </a:rPr>
                          <m:t>3</m:t>
                        </m:r>
                        <m:r>
                          <a:rPr lang="en-US" sz="2400" i="1">
                            <a:latin typeface="Cambria Math" panose="02040503050406030204" pitchFamily="18" charset="0"/>
                          </a:rPr>
                          <m:t>𝑝</m:t>
                        </m:r>
                      </m:sub>
                    </m:sSub>
                    <m:r>
                      <a:rPr lang="en-US" sz="2400" i="1">
                        <a:latin typeface="Cambria Math" panose="02040503050406030204" pitchFamily="18" charset="0"/>
                      </a:rPr>
                      <m:t>=</m:t>
                    </m:r>
                    <m:r>
                      <a:rPr lang="en-US" sz="2400" i="1">
                        <a:latin typeface="Cambria Math" panose="02040503050406030204" pitchFamily="18" charset="0"/>
                      </a:rPr>
                      <m:t>28</m:t>
                    </m:r>
                    <m:r>
                      <a:rPr lang="en-US" sz="2400" i="1">
                        <a:latin typeface="Cambria Math" panose="02040503050406030204" pitchFamily="18" charset="0"/>
                      </a:rPr>
                      <m:t>, </m:t>
                    </m:r>
                    <m:r>
                      <a:rPr lang="en-US" sz="2400" i="1">
                        <a:latin typeface="Cambria Math" panose="02040503050406030204" pitchFamily="18" charset="0"/>
                      </a:rPr>
                      <m:t>411</m:t>
                    </m:r>
                    <m:r>
                      <a:rPr lang="en-US" sz="2400" i="1">
                        <a:latin typeface="Cambria Math" panose="02040503050406030204" pitchFamily="18" charset="0"/>
                      </a:rPr>
                      <m:t>.</m:t>
                    </m:r>
                    <m:r>
                      <a:rPr lang="en-US" sz="2400" i="1">
                        <a:latin typeface="Cambria Math" panose="02040503050406030204" pitchFamily="18" charset="0"/>
                      </a:rPr>
                      <m:t>7</m:t>
                    </m:r>
                  </m:oMath>
                </a14:m>
                <a:r>
                  <a:rPr lang="en-US" sz="2400" dirty="0">
                    <a:latin typeface="Times New Roman" panose="02020603050405020304" pitchFamily="18" charset="0"/>
                    <a:cs typeface="Times New Roman" panose="02020603050405020304" pitchFamily="18" charset="0"/>
                  </a:rPr>
                  <a:t>                     (11.36)</a:t>
                </a:r>
              </a:p>
            </p:txBody>
          </p:sp>
        </mc:Choice>
        <mc:Fallback xmlns="">
          <p:sp>
            <p:nvSpPr>
              <p:cNvPr id="3" name="Content Placeholder 2">
                <a:extLst>
                  <a:ext uri="{FF2B5EF4-FFF2-40B4-BE49-F238E27FC236}">
                    <a16:creationId xmlns:a16="http://schemas.microsoft.com/office/drawing/2014/main" id="{A7630DD6-E7B9-4BC9-36FC-D095D6715A4B}"/>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52"/>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6969EDA-D266-838B-19CD-9C7D4619D780}"/>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47359228-8D9B-FF0A-F41E-4A2848E1879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6BC20D3F-8690-9D98-949F-A113081BC97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57</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158440021"/>
      </p:ext>
    </p:extLst>
  </p:cSld>
  <p:clrMapOvr>
    <a:masterClrMapping/>
  </p:clrMapOvr>
  <mc:AlternateContent xmlns:mc="http://schemas.openxmlformats.org/markup-compatibility/2006" xmlns:p14="http://schemas.microsoft.com/office/powerpoint/2010/main">
    <mc:Choice Requires="p14">
      <p:transition spd="slow" p14:dur="2000" advTm="158821"/>
    </mc:Choice>
    <mc:Fallback xmlns="">
      <p:transition spd="slow" advTm="158821"/>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454FA2-386C-FA57-80C8-AD9120815CF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8BF0526-4FE2-6655-045F-55811A7623A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CED2FC7D-94FB-135C-FE45-5CC822E02DB1}"/>
                  </a:ext>
                </a:extLst>
              </p:cNvPr>
              <p:cNvSpPr>
                <a:spLocks noGrp="1"/>
              </p:cNvSpPr>
              <p:nvPr>
                <p:ph idx="1"/>
              </p:nvPr>
            </p:nvSpPr>
            <p:spPr>
              <a:xfrm>
                <a:off x="278296" y="858491"/>
                <a:ext cx="11748051" cy="5065228"/>
              </a:xfrm>
            </p:spPr>
            <p:txBody>
              <a:bodyPr>
                <a:normAutofit/>
              </a:bodyPr>
              <a:lstStyle/>
              <a:p>
                <a:pPr marL="0" indent="0" algn="just">
                  <a:lnSpc>
                    <a:spcPct val="150000"/>
                  </a:lnSpc>
                  <a:buNone/>
                </a:pPr>
                <a:r>
                  <a:rPr lang="en-US" sz="2400" dirty="0">
                    <a:solidFill>
                      <a:srgbClr val="7030A0"/>
                    </a:solidFill>
                    <a:latin typeface="Times New Roman" panose="02020603050405020304" pitchFamily="18" charset="0"/>
                    <a:cs typeface="Times New Roman" panose="02020603050405020304" pitchFamily="18" charset="0"/>
                  </a:rPr>
                  <a:t>To determine the extent of reaction, you can s</a:t>
                </a:r>
                <a:r>
                  <a:rPr lang="en-US" sz="2400" dirty="0">
                    <a:latin typeface="Times New Roman" panose="02020603050405020304" pitchFamily="18" charset="0"/>
                    <a:cs typeface="Times New Roman" panose="02020603050405020304" pitchFamily="18" charset="0"/>
                  </a:rPr>
                  <a:t>ubstitute the material balance equations (11.30,11.32 &amp;11.33) into energy balance equation (11.36).</a:t>
                </a:r>
              </a:p>
              <a:p>
                <a:pPr marL="0" indent="0" algn="just">
                  <a:lnSpc>
                    <a:spcPct val="150000"/>
                  </a:lnSpc>
                  <a:buNone/>
                </a:pPr>
                <a14:m>
                  <m:oMath xmlns:m="http://schemas.openxmlformats.org/officeDocument/2006/math">
                    <m:r>
                      <a:rPr lang="en-US" sz="2400" b="0" i="1" smtClean="0">
                        <a:latin typeface="Cambria Math" panose="02040503050406030204" pitchFamily="18" charset="0"/>
                      </a:rPr>
                      <m:t>216.81∗</m:t>
                    </m:r>
                    <m:d>
                      <m:dPr>
                        <m:ctrlPr>
                          <a:rPr lang="en-US" sz="2400" b="0" i="1" smtClean="0">
                            <a:latin typeface="Cambria Math" panose="02040503050406030204" pitchFamily="18" charset="0"/>
                          </a:rPr>
                        </m:ctrlPr>
                      </m:dPr>
                      <m:e>
                        <m:r>
                          <a:rPr lang="en-US" sz="2400" b="0" i="1" smtClean="0">
                            <a:latin typeface="Cambria Math" panose="02040503050406030204" pitchFamily="18" charset="0"/>
                          </a:rPr>
                          <m:t>135−</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d>
                    <m:r>
                      <a:rPr lang="en-US" sz="2400" i="1">
                        <a:latin typeface="Cambria Math" panose="02040503050406030204" pitchFamily="18" charset="0"/>
                      </a:rPr>
                      <m:t>+150.90</m:t>
                    </m:r>
                    <m:r>
                      <a:rPr lang="en-US" sz="2400" b="0" i="1" smtClean="0">
                        <a:latin typeface="Cambria Math" panose="02040503050406030204" pitchFamily="18" charset="0"/>
                      </a:rPr>
                      <m:t>∗</m:t>
                    </m:r>
                    <m:d>
                      <m:dPr>
                        <m:ctrlPr>
                          <a:rPr lang="en-US" sz="2400" i="1">
                            <a:latin typeface="Cambria Math" panose="02040503050406030204" pitchFamily="18" charset="0"/>
                          </a:rPr>
                        </m:ctrlPr>
                      </m:dPr>
                      <m:e>
                        <m:r>
                          <a:rPr lang="en-US" sz="2400" i="1">
                            <a:latin typeface="Cambria Math" panose="02040503050406030204" pitchFamily="18" charset="0"/>
                          </a:rPr>
                          <m:t>15</m:t>
                        </m:r>
                        <m:r>
                          <a:rPr lang="en-US" sz="2400" b="0" i="1" smtClean="0">
                            <a:latin typeface="Cambria Math" panose="020405030504060302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e>
                    </m:d>
                    <m:r>
                      <a:rPr lang="en-US" sz="2400" i="1">
                        <a:latin typeface="Cambria Math" panose="02040503050406030204" pitchFamily="18" charset="0"/>
                      </a:rPr>
                      <m:t>−6.595</m:t>
                    </m:r>
                    <m:r>
                      <a:rPr lang="en-US" sz="2400" b="0" i="1" smtClean="0">
                        <a:latin typeface="Cambria Math" panose="02040503050406030204" pitchFamily="18" charset="0"/>
                      </a:rPr>
                      <m:t>∗</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rPr>
                      <m:t>=28, 411.7</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m:rPr>
                        <m:nor/>
                      </m:rPr>
                      <a:rPr lang="en-US" sz="2400" b="0" i="0" dirty="0" smtClean="0">
                        <a:latin typeface="Times New Roman" panose="02020603050405020304" pitchFamily="18" charset="0"/>
                        <a:cs typeface="Times New Roman" panose="02020603050405020304" pitchFamily="18" charset="0"/>
                        <a:sym typeface="Symbol" panose="05050102010706020507" pitchFamily="18" charset="2"/>
                      </a:rPr>
                      <m:t>72.505</m:t>
                    </m:r>
                    <m:r>
                      <m:rPr>
                        <m:nor/>
                      </m:rPr>
                      <a:rPr lang="en-US" sz="2400" dirty="0">
                        <a:latin typeface="Times New Roman" panose="020206030504050203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rPr>
                      <m:t>=</m:t>
                    </m:r>
                    <m:r>
                      <a:rPr lang="en-US" sz="2400" b="0" i="1" smtClean="0">
                        <a:latin typeface="Cambria Math" panose="02040503050406030204" pitchFamily="18" charset="0"/>
                      </a:rPr>
                      <m:t>3, 121.15</m:t>
                    </m:r>
                  </m:oMath>
                </a14:m>
                <a:r>
                  <a:rPr lang="en-US" sz="2400" dirty="0">
                    <a:latin typeface="Times New Roman" panose="02020603050405020304" pitchFamily="18" charset="0"/>
                    <a:cs typeface="Times New Roman" panose="02020603050405020304" pitchFamily="18" charset="0"/>
                  </a:rPr>
                  <a:t> </a:t>
                </a:r>
              </a:p>
              <a:p>
                <a:pPr marL="0" indent="0" algn="just">
                  <a:lnSpc>
                    <a:spcPct val="150000"/>
                  </a:lnSpc>
                  <a:buNone/>
                </a:pPr>
                <a14:m>
                  <m:oMath xmlns:m="http://schemas.openxmlformats.org/officeDocument/2006/math">
                    <m:r>
                      <m:rPr>
                        <m:nor/>
                      </m:rPr>
                      <a:rPr lang="en-US" sz="2400" b="1" dirty="0" smtClean="0">
                        <a:solidFill>
                          <a:srgbClr val="0070C0"/>
                        </a:solidFill>
                        <a:latin typeface="Times New Roman" panose="02020603050405020304" pitchFamily="18" charset="0"/>
                        <a:cs typeface="Times New Roman" panose="02020603050405020304" pitchFamily="18" charset="0"/>
                        <a:sym typeface="Symbol" panose="05050102010706020507" pitchFamily="18" charset="2"/>
                      </a:rPr>
                      <m:t></m:t>
                    </m:r>
                    <m:r>
                      <a:rPr lang="en-US" sz="2400" i="1">
                        <a:latin typeface="Cambria Math" panose="02040503050406030204" pitchFamily="18" charset="0"/>
                      </a:rPr>
                      <m:t>=</m:t>
                    </m:r>
                    <m:f>
                      <m:fPr>
                        <m:ctrlPr>
                          <a:rPr lang="en-US" sz="2400" i="1" smtClean="0">
                            <a:latin typeface="Cambria Math" panose="02040503050406030204" pitchFamily="18" charset="0"/>
                          </a:rPr>
                        </m:ctrlPr>
                      </m:fPr>
                      <m:num>
                        <m:r>
                          <a:rPr lang="en-US" sz="2400" b="0" i="1" smtClean="0">
                            <a:latin typeface="Cambria Math" panose="02040503050406030204" pitchFamily="18" charset="0"/>
                          </a:rPr>
                          <m:t>3, 121.15</m:t>
                        </m:r>
                      </m:num>
                      <m:den>
                        <m:r>
                          <a:rPr lang="en-US" sz="2400" b="0" i="1" smtClean="0">
                            <a:latin typeface="Cambria Math" panose="02040503050406030204" pitchFamily="18" charset="0"/>
                          </a:rPr>
                          <m:t>72.505</m:t>
                        </m:r>
                      </m:den>
                    </m:f>
                    <m:r>
                      <a:rPr lang="en-US" sz="2400" b="0" i="1" smtClean="0">
                        <a:latin typeface="Cambria Math" panose="02040503050406030204" pitchFamily="18" charset="0"/>
                      </a:rPr>
                      <m:t>=</m:t>
                    </m:r>
                    <m:r>
                      <a:rPr lang="en-US" sz="2400" b="1" i="1" smtClean="0">
                        <a:solidFill>
                          <a:srgbClr val="0070C0"/>
                        </a:solidFill>
                        <a:latin typeface="Cambria Math" panose="02040503050406030204" pitchFamily="18" charset="0"/>
                      </a:rPr>
                      <m:t>𝟒𝟑</m:t>
                    </m:r>
                    <m:r>
                      <a:rPr lang="en-US" sz="2400" b="1" i="1" smtClean="0">
                        <a:solidFill>
                          <a:srgbClr val="0070C0"/>
                        </a:solidFill>
                        <a:latin typeface="Cambria Math" panose="02040503050406030204" pitchFamily="18" charset="0"/>
                      </a:rPr>
                      <m:t> </m:t>
                    </m:r>
                  </m:oMath>
                </a14:m>
                <a:r>
                  <a:rPr lang="en-US" sz="2400" b="1" dirty="0">
                    <a:solidFill>
                      <a:srgbClr val="0070C0"/>
                    </a:solidFill>
                    <a:latin typeface="Times New Roman" panose="02020603050405020304" pitchFamily="18" charset="0"/>
                    <a:cs typeface="Times New Roman" panose="02020603050405020304" pitchFamily="18" charset="0"/>
                  </a:rPr>
                  <a:t>  mol/s</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Now, you can use the value of extent of reaction to calculate the mole flow rates of each component in the product stream.</a:t>
                </a:r>
              </a:p>
            </p:txBody>
          </p:sp>
        </mc:Choice>
        <mc:Fallback xmlns="">
          <p:sp>
            <p:nvSpPr>
              <p:cNvPr id="3" name="Content Placeholder 2">
                <a:extLst>
                  <a:ext uri="{FF2B5EF4-FFF2-40B4-BE49-F238E27FC236}">
                    <a16:creationId xmlns:a16="http://schemas.microsoft.com/office/drawing/2014/main" id="{CED2FC7D-94FB-135C-FE45-5CC822E02DB1}"/>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830" r="-778"/>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DFF30826-C416-EAA1-3C68-203116ED8038}"/>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68D741FA-237B-6EC5-4283-8F19E601B62C}"/>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B9A51B45-C52A-75F1-1368-D07B34936D38}"/>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58</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631277414"/>
      </p:ext>
    </p:extLst>
  </p:cSld>
  <p:clrMapOvr>
    <a:masterClrMapping/>
  </p:clrMapOvr>
  <mc:AlternateContent xmlns:mc="http://schemas.openxmlformats.org/markup-compatibility/2006" xmlns:p14="http://schemas.microsoft.com/office/powerpoint/2010/main">
    <mc:Choice Requires="p14">
      <p:transition spd="slow" p14:dur="2000" advTm="43480"/>
    </mc:Choice>
    <mc:Fallback xmlns="">
      <p:transition spd="slow" advTm="43480"/>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785ED74-0683-91FE-032A-416D0EF0F3F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DDAB2FA1-DB6C-8AA4-2290-46D5C5F88796}"/>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Cont’d</a:t>
            </a:r>
          </a:p>
        </p:txBody>
      </p:sp>
      <mc:AlternateContent xmlns:mc="http://schemas.openxmlformats.org/markup-compatibility/2006" xmlns:a14="http://schemas.microsoft.com/office/drawing/2010/main">
        <mc:Choice Requires="a14">
          <p:sp>
            <p:nvSpPr>
              <p:cNvPr id="3" name="Content Placeholder 2">
                <a:extLst>
                  <a:ext uri="{FF2B5EF4-FFF2-40B4-BE49-F238E27FC236}">
                    <a16:creationId xmlns:a16="http://schemas.microsoft.com/office/drawing/2014/main" id="{35E29829-95FC-5DCC-8DB1-9860265E2317}"/>
                  </a:ext>
                </a:extLst>
              </p:cNvPr>
              <p:cNvSpPr>
                <a:spLocks noGrp="1"/>
              </p:cNvSpPr>
              <p:nvPr>
                <p:ph idx="1"/>
              </p:nvPr>
            </p:nvSpPr>
            <p:spPr>
              <a:xfrm>
                <a:off x="278296" y="858491"/>
                <a:ext cx="11748051" cy="5065228"/>
              </a:xfrm>
            </p:spPr>
            <p:txBody>
              <a:bodyPr>
                <a:normAutofit fontScale="92500"/>
              </a:bodyPr>
              <a:lstStyle/>
              <a:p>
                <a:pPr marL="0" indent="0" algn="just">
                  <a:lnSpc>
                    <a:spcPct val="150000"/>
                  </a:lnSpc>
                  <a:buNone/>
                </a:pPr>
                <a:r>
                  <a:rPr lang="en-US" sz="2400" dirty="0">
                    <a:latin typeface="Times New Roman" panose="02020603050405020304" pitchFamily="18" charset="0"/>
                    <a:cs typeface="Times New Roman" panose="02020603050405020304" pitchFamily="18" charset="0"/>
                  </a:rPr>
                  <a:t>Using equation (11.30), the mole flow rate of ethanol in the product stream (F</a:t>
                </a:r>
                <a:r>
                  <a:rPr lang="en-US" sz="2400" baseline="-25000" dirty="0">
                    <a:latin typeface="Times New Roman" panose="02020603050405020304" pitchFamily="18" charset="0"/>
                    <a:cs typeface="Times New Roman" panose="02020603050405020304" pitchFamily="18" charset="0"/>
                  </a:rPr>
                  <a:t>1p</a:t>
                </a:r>
                <a:r>
                  <a:rPr lang="en-US" sz="2400" dirty="0">
                    <a:latin typeface="Times New Roman" panose="02020603050405020304" pitchFamily="18" charset="0"/>
                    <a:cs typeface="Times New Roman" panose="02020603050405020304" pitchFamily="18" charset="0"/>
                  </a:rPr>
                  <a:t>) is calculated as:</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i="1">
                            <a:latin typeface="Cambria Math" panose="02040503050406030204" pitchFamily="18" charset="0"/>
                            <a:cs typeface="Times New Roman" panose="02020603050405020304" pitchFamily="18" charset="0"/>
                          </a:rPr>
                          <m:t>1</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135</m:t>
                    </m:r>
                    <m:r>
                      <a:rPr lang="en-US" sz="2400" b="0" i="1" smtClean="0">
                        <a:latin typeface="Cambria Math" panose="02040503050406030204" pitchFamily="18" charset="0"/>
                        <a:cs typeface="Times New Roman" panose="02020603050405020304" pitchFamily="18" charset="0"/>
                      </a:rPr>
                      <m:t>−= </m:t>
                    </m:r>
                    <m:r>
                      <a:rPr lang="en-US" sz="2400" i="1">
                        <a:latin typeface="Cambria Math" panose="02040503050406030204" pitchFamily="18" charset="0"/>
                        <a:cs typeface="Times New Roman" panose="02020603050405020304" pitchFamily="18" charset="0"/>
                      </a:rPr>
                      <m:t>135</m:t>
                    </m:r>
                    <m:r>
                      <a:rPr lang="en-US" sz="2400" i="1">
                        <a:latin typeface="Cambria Math" panose="02040503050406030204" pitchFamily="18" charset="0"/>
                        <a:cs typeface="Times New Roman" panose="02020603050405020304" pitchFamily="18" charset="0"/>
                      </a:rPr>
                      <m:t>−</m:t>
                    </m:r>
                    <m:r>
                      <m:rPr>
                        <m:nor/>
                      </m:rPr>
                      <a:rPr lang="en-US" sz="2400" b="0" i="0" smtClean="0">
                        <a:latin typeface="Cambria Math" panose="02040503050406030204" pitchFamily="18" charset="0"/>
                        <a:cs typeface="Times New Roman" panose="02020603050405020304" pitchFamily="18" charset="0"/>
                      </a:rPr>
                      <m:t>43</m:t>
                    </m:r>
                    <m:r>
                      <m:rPr>
                        <m:nor/>
                      </m:rPr>
                      <a:rPr lang="en-US" sz="2400" b="0" i="0" smtClean="0">
                        <a:latin typeface="Cambria Math" panose="02040503050406030204" pitchFamily="18" charset="0"/>
                        <a:cs typeface="Times New Roman" panose="02020603050405020304" pitchFamily="18" charset="0"/>
                      </a:rPr>
                      <m:t>= </m:t>
                    </m:r>
                    <m:r>
                      <m:rPr>
                        <m:nor/>
                      </m:rPr>
                      <a:rPr lang="en-US" sz="2400" b="1" i="0" smtClean="0">
                        <a:solidFill>
                          <a:srgbClr val="7030A0"/>
                        </a:solidFill>
                        <a:latin typeface="Cambria Math" panose="02040503050406030204" pitchFamily="18" charset="0"/>
                        <a:cs typeface="Times New Roman" panose="02020603050405020304" pitchFamily="18" charset="0"/>
                      </a:rPr>
                      <m:t>92</m:t>
                    </m:r>
                  </m:oMath>
                </a14:m>
                <a:r>
                  <a:rPr lang="en-US" sz="2400" b="1" dirty="0">
                    <a:solidFill>
                      <a:srgbClr val="7030A0"/>
                    </a:solidFill>
                    <a:latin typeface="Times New Roman" panose="02020603050405020304" pitchFamily="18" charset="0"/>
                    <a:cs typeface="Times New Roman" panose="02020603050405020304" pitchFamily="18" charset="0"/>
                  </a:rPr>
                  <a:t> mol/s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The mole flow rate of acetaldehyde in the product is also determined using equation (11.32) as:              </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2</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15</m:t>
                    </m:r>
                    <m:r>
                      <a:rPr lang="en-US" sz="2400" i="1">
                        <a:latin typeface="Cambria Math" panose="02040503050406030204" pitchFamily="18" charset="0"/>
                        <a:cs typeface="Times New Roman" panose="02020603050405020304" pitchFamily="18" charset="0"/>
                      </a:rPr>
                      <m:t>+</m:t>
                    </m:r>
                    <m:r>
                      <a:rPr lang="en-US" sz="2400" i="1">
                        <a:latin typeface="Cambria Math" panose="02040503050406030204" pitchFamily="18" charset="0"/>
                        <a:cs typeface="Times New Roman" panose="02020603050405020304" pitchFamily="18" charset="0"/>
                        <a:sym typeface="Symbol" panose="05050102010706020507" pitchFamily="18" charset="2"/>
                      </a:rPr>
                      <m:t></m:t>
                    </m:r>
                    <m:r>
                      <a:rPr lang="en-US" sz="2400" b="0" i="1" smtClean="0">
                        <a:latin typeface="Cambria Math" panose="02040503050406030204" pitchFamily="18" charset="0"/>
                        <a:cs typeface="Times New Roman" panose="02020603050405020304" pitchFamily="18" charset="0"/>
                        <a:sym typeface="Symbol" panose="05050102010706020507" pitchFamily="18" charset="2"/>
                      </a:rPr>
                      <m:t>= </m:t>
                    </m:r>
                    <m:r>
                      <a:rPr lang="en-US" sz="2400" i="1">
                        <a:latin typeface="Cambria Math" panose="02040503050406030204" pitchFamily="18" charset="0"/>
                        <a:cs typeface="Times New Roman" panose="02020603050405020304" pitchFamily="18" charset="0"/>
                      </a:rPr>
                      <m:t>15</m:t>
                    </m:r>
                    <m:r>
                      <m:rPr>
                        <m:nor/>
                      </m:rPr>
                      <a:rPr lang="en-US" sz="2400" b="0" i="0" smtClean="0">
                        <a:latin typeface="Cambria Math" panose="02040503050406030204" pitchFamily="18" charset="0"/>
                        <a:cs typeface="Times New Roman" panose="02020603050405020304" pitchFamily="18" charset="0"/>
                      </a:rPr>
                      <m:t>+</m:t>
                    </m:r>
                    <m:r>
                      <m:rPr>
                        <m:nor/>
                      </m:rPr>
                      <a:rPr lang="en-US" sz="2400" b="0" i="0" smtClean="0">
                        <a:latin typeface="Cambria Math" panose="02040503050406030204" pitchFamily="18" charset="0"/>
                        <a:cs typeface="Times New Roman" panose="02020603050405020304" pitchFamily="18" charset="0"/>
                      </a:rPr>
                      <m:t>43</m:t>
                    </m:r>
                    <m:r>
                      <m:rPr>
                        <m:nor/>
                      </m:rPr>
                      <a:rPr lang="en-US" sz="2400">
                        <a:latin typeface="Cambria Math" panose="02040503050406030204" pitchFamily="18" charset="0"/>
                        <a:cs typeface="Times New Roman" panose="02020603050405020304" pitchFamily="18" charset="0"/>
                      </a:rPr>
                      <m:t>= </m:t>
                    </m:r>
                    <m:r>
                      <m:rPr>
                        <m:nor/>
                      </m:rPr>
                      <a:rPr lang="en-US" sz="2400" b="1" i="0" smtClean="0">
                        <a:solidFill>
                          <a:srgbClr val="7030A0"/>
                        </a:solidFill>
                        <a:latin typeface="Cambria Math" panose="02040503050406030204" pitchFamily="18" charset="0"/>
                        <a:cs typeface="Times New Roman" panose="02020603050405020304" pitchFamily="18" charset="0"/>
                      </a:rPr>
                      <m:t>58</m:t>
                    </m:r>
                  </m:oMath>
                </a14:m>
                <a:r>
                  <a:rPr lang="en-US" sz="2400" b="1" dirty="0">
                    <a:solidFill>
                      <a:srgbClr val="7030A0"/>
                    </a:solidFill>
                    <a:latin typeface="Times New Roman" panose="02020603050405020304" pitchFamily="18" charset="0"/>
                    <a:cs typeface="Times New Roman" panose="02020603050405020304" pitchFamily="18" charset="0"/>
                  </a:rPr>
                  <a:t> mol/s </a:t>
                </a:r>
              </a:p>
              <a:p>
                <a:pPr marL="0" indent="0" algn="just">
                  <a:lnSpc>
                    <a:spcPct val="150000"/>
                  </a:lnSpc>
                  <a:buNone/>
                </a:pPr>
                <a:r>
                  <a:rPr lang="en-US" sz="2400" dirty="0">
                    <a:latin typeface="Times New Roman" panose="02020603050405020304" pitchFamily="18" charset="0"/>
                    <a:cs typeface="Times New Roman" panose="02020603050405020304" pitchFamily="18" charset="0"/>
                  </a:rPr>
                  <a:t>Similarly, the mole flow rate of hydrogen molecule in the product stream is determined using equation (11.33) as:              </a:t>
                </a:r>
              </a:p>
              <a:p>
                <a:pPr marL="0" indent="0" algn="just">
                  <a:lnSpc>
                    <a:spcPct val="150000"/>
                  </a:lnSpc>
                  <a:buNone/>
                </a:pPr>
                <a14:m>
                  <m:oMath xmlns:m="http://schemas.openxmlformats.org/officeDocument/2006/math">
                    <m:sSub>
                      <m:sSubPr>
                        <m:ctrlPr>
                          <a:rPr lang="en-US" sz="2400" i="1">
                            <a:latin typeface="Cambria Math" panose="02040503050406030204" pitchFamily="18" charset="0"/>
                            <a:cs typeface="Times New Roman" panose="02020603050405020304" pitchFamily="18" charset="0"/>
                          </a:rPr>
                        </m:ctrlPr>
                      </m:sSubPr>
                      <m:e>
                        <m:r>
                          <a:rPr lang="en-US" sz="2400" i="1">
                            <a:latin typeface="Cambria Math" panose="02040503050406030204" pitchFamily="18" charset="0"/>
                            <a:cs typeface="Times New Roman" panose="02020603050405020304" pitchFamily="18" charset="0"/>
                          </a:rPr>
                          <m:t>𝐹</m:t>
                        </m:r>
                      </m:e>
                      <m:sub>
                        <m:r>
                          <a:rPr lang="en-US" sz="2400" b="0" i="1" smtClean="0">
                            <a:latin typeface="Cambria Math" panose="02040503050406030204" pitchFamily="18" charset="0"/>
                            <a:cs typeface="Times New Roman" panose="02020603050405020304" pitchFamily="18" charset="0"/>
                          </a:rPr>
                          <m:t>3</m:t>
                        </m:r>
                        <m:r>
                          <a:rPr lang="en-US" sz="2400" i="1">
                            <a:latin typeface="Cambria Math" panose="02040503050406030204" pitchFamily="18" charset="0"/>
                            <a:cs typeface="Times New Roman" panose="02020603050405020304" pitchFamily="18" charset="0"/>
                          </a:rPr>
                          <m:t>𝑃</m:t>
                        </m:r>
                      </m:sub>
                    </m:sSub>
                    <m:r>
                      <a:rPr lang="en-US" sz="2400" i="1">
                        <a:latin typeface="Cambria Math" panose="02040503050406030204" pitchFamily="18" charset="0"/>
                        <a:cs typeface="Times New Roman" panose="02020603050405020304" pitchFamily="18" charset="0"/>
                      </a:rPr>
                      <m:t>=</m:t>
                    </m:r>
                    <m:r>
                      <a:rPr lang="en-US" sz="2400" b="0" i="1" smtClean="0">
                        <a:latin typeface="Cambria Math" panose="02040503050406030204" pitchFamily="18" charset="0"/>
                        <a:cs typeface="Times New Roman" panose="02020603050405020304" pitchFamily="18" charset="0"/>
                      </a:rPr>
                      <m:t>+</m:t>
                    </m:r>
                    <m:r>
                      <a:rPr lang="en-US" sz="2400" i="1" smtClean="0">
                        <a:latin typeface="Cambria Math" panose="02040503050406030204" pitchFamily="18" charset="0"/>
                        <a:cs typeface="Times New Roman" panose="02020603050405020304" pitchFamily="18" charset="0"/>
                        <a:sym typeface="Symbol" panose="05050102010706020507" pitchFamily="18" charset="2"/>
                      </a:rPr>
                      <m:t></m:t>
                    </m:r>
                    <m:r>
                      <m:rPr>
                        <m:nor/>
                      </m:rPr>
                      <a:rPr lang="en-US" sz="2400" b="0" i="0" smtClean="0">
                        <a:latin typeface="Cambria Math" panose="02040503050406030204" pitchFamily="18" charset="0"/>
                        <a:cs typeface="Times New Roman" panose="02020603050405020304" pitchFamily="18" charset="0"/>
                        <a:sym typeface="Symbol" panose="05050102010706020507" pitchFamily="18" charset="2"/>
                      </a:rPr>
                      <m:t> </m:t>
                    </m:r>
                    <m:r>
                      <m:rPr>
                        <m:nor/>
                      </m:rPr>
                      <a:rPr lang="en-US" sz="2400">
                        <a:latin typeface="Cambria Math" panose="02040503050406030204" pitchFamily="18" charset="0"/>
                        <a:cs typeface="Times New Roman" panose="02020603050405020304" pitchFamily="18" charset="0"/>
                      </a:rPr>
                      <m:t>= </m:t>
                    </m:r>
                    <m:r>
                      <m:rPr>
                        <m:nor/>
                      </m:rPr>
                      <a:rPr lang="en-US" sz="2400" b="1" i="0" smtClean="0">
                        <a:solidFill>
                          <a:srgbClr val="7030A0"/>
                        </a:solidFill>
                        <a:latin typeface="Cambria Math" panose="02040503050406030204" pitchFamily="18" charset="0"/>
                        <a:cs typeface="Times New Roman" panose="02020603050405020304" pitchFamily="18" charset="0"/>
                      </a:rPr>
                      <m:t>43</m:t>
                    </m:r>
                  </m:oMath>
                </a14:m>
                <a:r>
                  <a:rPr lang="en-US" sz="2400" b="1" dirty="0">
                    <a:solidFill>
                      <a:srgbClr val="7030A0"/>
                    </a:solidFill>
                    <a:latin typeface="Times New Roman" panose="02020603050405020304" pitchFamily="18" charset="0"/>
                    <a:cs typeface="Times New Roman" panose="02020603050405020304" pitchFamily="18" charset="0"/>
                  </a:rPr>
                  <a:t> mol/s</a:t>
                </a: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p:txBody>
          </p:sp>
        </mc:Choice>
        <mc:Fallback xmlns="">
          <p:sp>
            <p:nvSpPr>
              <p:cNvPr id="3" name="Content Placeholder 2">
                <a:extLst>
                  <a:ext uri="{FF2B5EF4-FFF2-40B4-BE49-F238E27FC236}">
                    <a16:creationId xmlns:a16="http://schemas.microsoft.com/office/drawing/2014/main" id="{35E29829-95FC-5DCC-8DB1-9860265E2317}"/>
                  </a:ext>
                </a:extLst>
              </p:cNvPr>
              <p:cNvSpPr>
                <a:spLocks noGrp="1" noRot="1" noChangeAspect="1" noMove="1" noResize="1" noEditPoints="1" noAdjustHandles="1" noChangeArrowheads="1" noChangeShapeType="1" noTextEdit="1"/>
              </p:cNvSpPr>
              <p:nvPr>
                <p:ph idx="1"/>
              </p:nvPr>
            </p:nvSpPr>
            <p:spPr>
              <a:xfrm>
                <a:off x="278296" y="858491"/>
                <a:ext cx="11748051" cy="5065228"/>
              </a:xfrm>
              <a:blipFill>
                <a:blip r:embed="rId4"/>
                <a:stretch>
                  <a:fillRect l="-675" r="-675"/>
                </a:stretch>
              </a:blipFill>
            </p:spPr>
            <p:txBody>
              <a:bodyPr/>
              <a:lstStyle/>
              <a:p>
                <a:r>
                  <a:rPr lang="en-US">
                    <a:noFill/>
                  </a:rPr>
                  <a:t> </a:t>
                </a:r>
              </a:p>
            </p:txBody>
          </p:sp>
        </mc:Fallback>
      </mc:AlternateContent>
      <p:cxnSp>
        <p:nvCxnSpPr>
          <p:cNvPr id="4" name="Straight Connector 3">
            <a:extLst>
              <a:ext uri="{FF2B5EF4-FFF2-40B4-BE49-F238E27FC236}">
                <a16:creationId xmlns:a16="http://schemas.microsoft.com/office/drawing/2014/main" id="{B4E9677C-3265-F1D3-E67F-FF671A9D106E}"/>
              </a:ext>
            </a:extLst>
          </p:cNvPr>
          <p:cNvCxnSpPr>
            <a:cxnSpLocks/>
          </p:cNvCxnSpPr>
          <p:nvPr/>
        </p:nvCxnSpPr>
        <p:spPr>
          <a:xfrm>
            <a:off x="-89452" y="769764"/>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90465EBD-C686-C9AB-E0EF-3748164683BB}"/>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594CC6CC-041F-1693-D31C-E6DDAAF67A3B}"/>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59</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707467589"/>
      </p:ext>
    </p:extLst>
  </p:cSld>
  <p:clrMapOvr>
    <a:masterClrMapping/>
  </p:clrMapOvr>
  <mc:AlternateContent xmlns:mc="http://schemas.openxmlformats.org/markup-compatibility/2006" xmlns:p14="http://schemas.microsoft.com/office/powerpoint/2010/main">
    <mc:Choice Requires="p14">
      <p:transition spd="slow" p14:dur="2000" advTm="68802"/>
    </mc:Choice>
    <mc:Fallback xmlns="">
      <p:transition spd="slow" advTm="68802"/>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35D0DF6-F901-602B-3CAD-BCD2734B7B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5098914-70B8-D46D-43C7-50A32B7F065E}"/>
              </a:ext>
            </a:extLst>
          </p:cNvPr>
          <p:cNvSpPr>
            <a:spLocks noGrp="1"/>
          </p:cNvSpPr>
          <p:nvPr>
            <p:ph type="title"/>
          </p:nvPr>
        </p:nvSpPr>
        <p:spPr>
          <a:xfrm>
            <a:off x="609600" y="119959"/>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11.4. Summary </a:t>
            </a:r>
          </a:p>
        </p:txBody>
      </p:sp>
      <p:sp>
        <p:nvSpPr>
          <p:cNvPr id="3" name="Content Placeholder 2">
            <a:extLst>
              <a:ext uri="{FF2B5EF4-FFF2-40B4-BE49-F238E27FC236}">
                <a16:creationId xmlns:a16="http://schemas.microsoft.com/office/drawing/2014/main" id="{08E0EEDB-9C15-D61F-63D9-3E1C018ADD6F}"/>
              </a:ext>
            </a:extLst>
          </p:cNvPr>
          <p:cNvSpPr>
            <a:spLocks noGrp="1"/>
          </p:cNvSpPr>
          <p:nvPr>
            <p:ph idx="1"/>
          </p:nvPr>
        </p:nvSpPr>
        <p:spPr>
          <a:xfrm>
            <a:off x="198783" y="809144"/>
            <a:ext cx="11857382" cy="5114576"/>
          </a:xfrm>
        </p:spPr>
        <p:txBody>
          <a:bodyPr>
            <a:normAutofit/>
          </a:bodyPr>
          <a:lstStyle/>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Integrated material and  energy balances without chemical reaction can be determined using  mass unit since there is no rate of generation of products/ consumption  of reactants.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Integrated material and energy balances with chemical reaction shall account </a:t>
            </a:r>
            <a:r>
              <a:rPr lang="en-US" sz="2400" dirty="0" err="1">
                <a:latin typeface="Times New Roman" panose="02020603050405020304" pitchFamily="18" charset="0"/>
                <a:cs typeface="Times New Roman" panose="02020603050405020304" pitchFamily="18" charset="0"/>
              </a:rPr>
              <a:t>account</a:t>
            </a:r>
            <a:r>
              <a:rPr lang="en-US" sz="2400" dirty="0">
                <a:latin typeface="Times New Roman" panose="02020603050405020304" pitchFamily="18" charset="0"/>
                <a:cs typeface="Times New Roman" panose="02020603050405020304" pitchFamily="18" charset="0"/>
              </a:rPr>
              <a:t> the rate of generation/consumption of species in mole unit, and heat generation by exothermic reactions/ heat absorption by endothermic reactions. </a:t>
            </a:r>
          </a:p>
          <a:p>
            <a:pPr algn="just">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Integrated material and energy balances are used to analyze process efficiency, determine yield, optimize resource usage, identify potential areas for improvement or modification in process design, and minimize environmental impact.</a:t>
            </a: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a:latin typeface="Times New Roman" panose="02020603050405020304" pitchFamily="18" charset="0"/>
              <a:cs typeface="Times New Roman" panose="02020603050405020304" pitchFamily="18" charset="0"/>
            </a:endParaRPr>
          </a:p>
          <a:p>
            <a:pPr marL="0" indent="0" algn="just">
              <a:lnSpc>
                <a:spcPct val="150000"/>
              </a:lnSpc>
              <a:spcBef>
                <a:spcPts val="0"/>
              </a:spcBef>
              <a:spcAft>
                <a:spcPts val="1200"/>
              </a:spcAft>
              <a:buNone/>
            </a:pPr>
            <a:endParaRPr lang="en-US" sz="2400" dirty="0" err="1">
              <a:latin typeface="Times New Roman" panose="02020603050405020304" pitchFamily="18" charset="0"/>
              <a:cs typeface="Times New Roman" panose="02020603050405020304" pitchFamily="18" charset="0"/>
            </a:endParaRPr>
          </a:p>
        </p:txBody>
      </p:sp>
      <p:cxnSp>
        <p:nvCxnSpPr>
          <p:cNvPr id="4" name="Straight Connector 3">
            <a:extLst>
              <a:ext uri="{FF2B5EF4-FFF2-40B4-BE49-F238E27FC236}">
                <a16:creationId xmlns:a16="http://schemas.microsoft.com/office/drawing/2014/main" id="{89F188A7-2F41-9641-9952-F36D6C00C07D}"/>
              </a:ext>
            </a:extLst>
          </p:cNvPr>
          <p:cNvCxnSpPr>
            <a:cxnSpLocks/>
          </p:cNvCxnSpPr>
          <p:nvPr/>
        </p:nvCxnSpPr>
        <p:spPr>
          <a:xfrm>
            <a:off x="-44726" y="665921"/>
            <a:ext cx="12281452"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5E356254-2A3F-AAA0-C735-331DEE909580}"/>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79DA1658-F2CA-0E0A-A30E-A845E81CF485}"/>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60</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022081716"/>
      </p:ext>
    </p:extLst>
  </p:cSld>
  <p:clrMapOvr>
    <a:masterClrMapping/>
  </p:clrMapOvr>
  <mc:AlternateContent xmlns:mc="http://schemas.openxmlformats.org/markup-compatibility/2006" xmlns:p14="http://schemas.microsoft.com/office/powerpoint/2010/main">
    <mc:Choice Requires="p14">
      <p:transition spd="slow" p14:dur="2000" advTm="74674"/>
    </mc:Choice>
    <mc:Fallback xmlns="">
      <p:transition spd="slow" advTm="74674"/>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18F45-D8F2-599C-98F1-7E9695F966C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1141C18-6446-1D28-7821-ECBB9EDCA535}"/>
              </a:ext>
            </a:extLst>
          </p:cNvPr>
          <p:cNvSpPr>
            <a:spLocks noGrp="1"/>
          </p:cNvSpPr>
          <p:nvPr>
            <p:ph type="title"/>
          </p:nvPr>
        </p:nvSpPr>
        <p:spPr>
          <a:xfrm>
            <a:off x="838200" y="278298"/>
            <a:ext cx="10515600" cy="402740"/>
          </a:xfrm>
        </p:spPr>
        <p:txBody>
          <a:bodyPr>
            <a:noAutofit/>
          </a:bodyPr>
          <a:lstStyle/>
          <a:p>
            <a:r>
              <a:rPr lang="en-US" sz="3200" b="1" dirty="0">
                <a:solidFill>
                  <a:srgbClr val="7030A0"/>
                </a:solidFill>
                <a:latin typeface="Times New Roman" panose="02020603050405020304" pitchFamily="18" charset="0"/>
                <a:cs typeface="Times New Roman" panose="02020603050405020304" pitchFamily="18" charset="0"/>
              </a:rPr>
              <a:t>References </a:t>
            </a:r>
          </a:p>
        </p:txBody>
      </p:sp>
      <p:sp>
        <p:nvSpPr>
          <p:cNvPr id="3" name="Content Placeholder 2">
            <a:extLst>
              <a:ext uri="{FF2B5EF4-FFF2-40B4-BE49-F238E27FC236}">
                <a16:creationId xmlns:a16="http://schemas.microsoft.com/office/drawing/2014/main" id="{66D90915-F537-C9C9-F67A-A70202265443}"/>
              </a:ext>
            </a:extLst>
          </p:cNvPr>
          <p:cNvSpPr>
            <a:spLocks noGrp="1"/>
          </p:cNvSpPr>
          <p:nvPr>
            <p:ph idx="1"/>
          </p:nvPr>
        </p:nvSpPr>
        <p:spPr>
          <a:xfrm>
            <a:off x="457201" y="950602"/>
            <a:ext cx="11439938" cy="4973117"/>
          </a:xfrm>
        </p:spPr>
        <p:txBody>
          <a:bodyPr>
            <a:normAutofit/>
          </a:bodyPr>
          <a:lstStyle/>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Basic Principles and Calculations in Chemical Engineering, </a:t>
            </a:r>
            <a:r>
              <a:rPr lang="en-US" sz="2400" dirty="0" err="1">
                <a:latin typeface="Times New Roman" panose="02020603050405020304" pitchFamily="18" charset="0"/>
                <a:cs typeface="Times New Roman" panose="02020603050405020304" pitchFamily="18" charset="0"/>
              </a:rPr>
              <a:t>Himmelblau</a:t>
            </a:r>
            <a:r>
              <a:rPr lang="en-US" sz="2400" dirty="0">
                <a:latin typeface="Times New Roman" panose="02020603050405020304" pitchFamily="18" charset="0"/>
                <a:cs typeface="Times New Roman" panose="02020603050405020304" pitchFamily="18" charset="0"/>
              </a:rPr>
              <a:t>, Pearson Education Inc, 9</a:t>
            </a:r>
            <a:r>
              <a:rPr lang="en-US" sz="2400" baseline="30000" dirty="0">
                <a:latin typeface="Times New Roman" panose="02020603050405020304" pitchFamily="18" charset="0"/>
                <a:cs typeface="Times New Roman" panose="02020603050405020304" pitchFamily="18" charset="0"/>
              </a:rPr>
              <a:t>th</a:t>
            </a:r>
            <a:r>
              <a:rPr lang="en-US" sz="2400" dirty="0">
                <a:latin typeface="Times New Roman" panose="02020603050405020304" pitchFamily="18" charset="0"/>
                <a:cs typeface="Times New Roman" panose="02020603050405020304" pitchFamily="18" charset="0"/>
              </a:rPr>
              <a:t> edition, 2023.</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Chemical Engineering Design, Volume 6, Coulson &amp; Richardson’s, R. K. Sinnott,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1999.</a:t>
            </a:r>
          </a:p>
          <a:p>
            <a:pPr>
              <a:lnSpc>
                <a:spcPct val="150000"/>
              </a:lnSpc>
              <a:buFont typeface="Wingdings" panose="05000000000000000000" pitchFamily="2" charset="2"/>
              <a:buChar char="§"/>
            </a:pPr>
            <a:r>
              <a:rPr lang="en-US" sz="2400" dirty="0">
                <a:latin typeface="Times New Roman" panose="02020603050405020304" pitchFamily="18" charset="0"/>
                <a:cs typeface="Times New Roman" panose="02020603050405020304" pitchFamily="18" charset="0"/>
              </a:rPr>
              <a:t>Elementary Principles of Chemical Processes, Richard M. Felder, John Wiley &amp; Sons, 3</a:t>
            </a:r>
            <a:r>
              <a:rPr lang="en-US" sz="2400" baseline="30000" dirty="0">
                <a:latin typeface="Times New Roman" panose="02020603050405020304" pitchFamily="18" charset="0"/>
                <a:cs typeface="Times New Roman" panose="02020603050405020304" pitchFamily="18" charset="0"/>
              </a:rPr>
              <a:t>rd</a:t>
            </a:r>
            <a:r>
              <a:rPr lang="en-US" sz="2400" dirty="0">
                <a:latin typeface="Times New Roman" panose="02020603050405020304" pitchFamily="18" charset="0"/>
                <a:cs typeface="Times New Roman" panose="02020603050405020304" pitchFamily="18" charset="0"/>
              </a:rPr>
              <a:t> edition, 2005.</a:t>
            </a: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a:lnSpc>
                <a:spcPct val="150000"/>
              </a:lnSpc>
              <a:buFont typeface="Wingdings" panose="05000000000000000000" pitchFamily="2" charset="2"/>
              <a:buChar char="§"/>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lnSpc>
                <a:spcPct val="150000"/>
              </a:lnSpc>
              <a:buNone/>
            </a:pPr>
            <a:endParaRPr lang="en-US" sz="2400" dirty="0">
              <a:latin typeface="Times New Roman" panose="02020603050405020304" pitchFamily="18" charset="0"/>
              <a:cs typeface="Times New Roman" panose="02020603050405020304" pitchFamily="18" charset="0"/>
            </a:endParaRPr>
          </a:p>
          <a:p>
            <a:pPr marL="0" indent="0">
              <a:buNone/>
            </a:pPr>
            <a:endParaRPr lang="en-US" dirty="0"/>
          </a:p>
        </p:txBody>
      </p:sp>
      <p:cxnSp>
        <p:nvCxnSpPr>
          <p:cNvPr id="4" name="Straight Connector 3">
            <a:extLst>
              <a:ext uri="{FF2B5EF4-FFF2-40B4-BE49-F238E27FC236}">
                <a16:creationId xmlns:a16="http://schemas.microsoft.com/office/drawing/2014/main" id="{D1D08DA4-D264-ACF3-C49F-8BAC794A0E02}"/>
              </a:ext>
            </a:extLst>
          </p:cNvPr>
          <p:cNvCxnSpPr>
            <a:cxnSpLocks/>
          </p:cNvCxnSpPr>
          <p:nvPr/>
        </p:nvCxnSpPr>
        <p:spPr>
          <a:xfrm>
            <a:off x="0" y="769764"/>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cxnSp>
        <p:nvCxnSpPr>
          <p:cNvPr id="5" name="Straight Connector 4">
            <a:extLst>
              <a:ext uri="{FF2B5EF4-FFF2-40B4-BE49-F238E27FC236}">
                <a16:creationId xmlns:a16="http://schemas.microsoft.com/office/drawing/2014/main" id="{1A9D1E7F-1D6C-746B-40C3-39122894BD92}"/>
              </a:ext>
            </a:extLst>
          </p:cNvPr>
          <p:cNvCxnSpPr>
            <a:cxnSpLocks/>
          </p:cNvCxnSpPr>
          <p:nvPr/>
        </p:nvCxnSpPr>
        <p:spPr>
          <a:xfrm>
            <a:off x="0" y="6192078"/>
            <a:ext cx="12192000" cy="0"/>
          </a:xfrm>
          <a:prstGeom prst="line">
            <a:avLst/>
          </a:prstGeom>
          <a:ln w="38100"/>
        </p:spPr>
        <p:style>
          <a:lnRef idx="3">
            <a:schemeClr val="accent1"/>
          </a:lnRef>
          <a:fillRef idx="0">
            <a:schemeClr val="accent1"/>
          </a:fillRef>
          <a:effectRef idx="2">
            <a:schemeClr val="accent1"/>
          </a:effectRef>
          <a:fontRef idx="minor">
            <a:schemeClr val="tx1"/>
          </a:fontRef>
        </p:style>
      </p:cxnSp>
      <p:sp>
        <p:nvSpPr>
          <p:cNvPr id="7" name="Slide Number Placeholder 5">
            <a:extLst>
              <a:ext uri="{FF2B5EF4-FFF2-40B4-BE49-F238E27FC236}">
                <a16:creationId xmlns:a16="http://schemas.microsoft.com/office/drawing/2014/main" id="{C38CB233-B073-BA25-D048-C4CE4D541D04}"/>
              </a:ext>
            </a:extLst>
          </p:cNvPr>
          <p:cNvSpPr txBox="1">
            <a:spLocks/>
          </p:cNvSpPr>
          <p:nvPr/>
        </p:nvSpPr>
        <p:spPr>
          <a:xfrm>
            <a:off x="3200400" y="6372916"/>
            <a:ext cx="2133600" cy="365125"/>
          </a:xfrm>
          <a:prstGeom prst="rect">
            <a:avLst/>
          </a:prstGeom>
        </p:spPr>
        <p:txBody>
          <a:bodyPr vert="horz" lIns="91440" tIns="45720" rIns="91440" bIns="45720" rtlCol="0" anchor="ctr"/>
          <a:lstStyle>
            <a:defPPr>
              <a:defRPr lang="en-US"/>
            </a:defPPr>
            <a:lvl1pPr marL="0" algn="r" defTabSz="914400" rtl="0" eaLnBrk="1" latinLnBrk="0" hangingPunct="1">
              <a:defRPr sz="1200" kern="1200">
                <a:solidFill>
                  <a:schemeClr val="tx1">
                    <a:tint val="75000"/>
                  </a:schemeClr>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19B44EC-D1D5-489E-90E0-E768BB02DA9D}" type="slidenum">
              <a:rPr kumimoji="0" lang="en-US" sz="1200" b="1" i="0" u="none" strike="noStrike" kern="1200" cap="none" spc="0" normalizeH="0" baseline="0" noProof="0" smtClean="0">
                <a:ln>
                  <a:noFill/>
                </a:ln>
                <a:solidFill>
                  <a:prstClr val="black"/>
                </a:solidFill>
                <a:effectLst/>
                <a:uLnTx/>
                <a:uFillTx/>
                <a:latin typeface="Times New Roman" panose="02020603050405020304" pitchFamily="18" charset="0"/>
                <a:ea typeface="+mn-ea"/>
                <a:cs typeface="Times New Roman" panose="02020603050405020304" pitchFamily="18" charset="0"/>
              </a:rPr>
              <a:pPr marL="0" marR="0" lvl="0" indent="0" algn="r" defTabSz="914400" rtl="0" eaLnBrk="1" fontAlgn="auto" latinLnBrk="0" hangingPunct="1">
                <a:lnSpc>
                  <a:spcPct val="100000"/>
                </a:lnSpc>
                <a:spcBef>
                  <a:spcPts val="0"/>
                </a:spcBef>
                <a:spcAft>
                  <a:spcPts val="0"/>
                </a:spcAft>
                <a:buClrTx/>
                <a:buSzTx/>
                <a:buFontTx/>
                <a:buNone/>
                <a:tabLst/>
                <a:defRPr/>
              </a:pPr>
              <a:t>61</a:t>
            </a:fld>
            <a:endParaRPr kumimoji="0" lang="en-US" sz="12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6" name="Content Placeholder 2">
            <a:extLst>
              <a:ext uri="{FF2B5EF4-FFF2-40B4-BE49-F238E27FC236}">
                <a16:creationId xmlns:a16="http://schemas.microsoft.com/office/drawing/2014/main" id="{E75CE77F-B27C-4CE4-97D6-EE0E827154DE}"/>
              </a:ext>
            </a:extLst>
          </p:cNvPr>
          <p:cNvSpPr txBox="1">
            <a:spLocks/>
          </p:cNvSpPr>
          <p:nvPr/>
        </p:nvSpPr>
        <p:spPr>
          <a:xfrm>
            <a:off x="3200400" y="4617695"/>
            <a:ext cx="5257800" cy="791816"/>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solidFill>
                  <a:srgbClr val="7030A0"/>
                </a:solidFill>
                <a:effectLst/>
                <a:uLnTx/>
                <a:uFillTx/>
                <a:latin typeface="Times New Roman" panose="02020603050405020304" pitchFamily="18" charset="0"/>
                <a:ea typeface="+mn-ea"/>
                <a:cs typeface="Times New Roman" panose="02020603050405020304" pitchFamily="18" charset="0"/>
              </a:rPr>
              <a:t>Thank you!</a:t>
            </a:r>
          </a:p>
        </p:txBody>
      </p:sp>
    </p:spTree>
    <p:extLst>
      <p:ext uri="{BB962C8B-B14F-4D97-AF65-F5344CB8AC3E}">
        <p14:creationId xmlns:p14="http://schemas.microsoft.com/office/powerpoint/2010/main" val="2512067085"/>
      </p:ext>
    </p:extLst>
  </p:cSld>
  <p:clrMapOvr>
    <a:masterClrMapping/>
  </p:clrMapOvr>
  <mc:AlternateContent xmlns:mc="http://schemas.openxmlformats.org/markup-compatibility/2006" xmlns:p14="http://schemas.microsoft.com/office/powerpoint/2010/main">
    <mc:Choice Requires="p14">
      <p:transition spd="slow" p14:dur="2000" advTm="70664"/>
    </mc:Choice>
    <mc:Fallback xmlns="">
      <p:transition spd="slow" advTm="70664"/>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1096</TotalTime>
  <Words>5911</Words>
  <Application>Microsoft Office PowerPoint</Application>
  <PresentationFormat>Widescreen</PresentationFormat>
  <Paragraphs>474</Paragraphs>
  <Slides>61</Slides>
  <Notes>0</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61</vt:i4>
      </vt:variant>
    </vt:vector>
  </HeadingPairs>
  <TitlesOfParts>
    <vt:vector size="69" baseType="lpstr">
      <vt:lpstr>Arial</vt:lpstr>
      <vt:lpstr>Calibri</vt:lpstr>
      <vt:lpstr>Calibri Light</vt:lpstr>
      <vt:lpstr>Cambria Math</vt:lpstr>
      <vt:lpstr>Times New Roman</vt:lpstr>
      <vt:lpstr>Wingdings</vt:lpstr>
      <vt:lpstr>Office Theme</vt:lpstr>
      <vt:lpstr>1_Office Theme</vt:lpstr>
      <vt:lpstr>PowerPoint Presentation</vt:lpstr>
      <vt:lpstr>Lecture learning outcomes</vt:lpstr>
      <vt:lpstr>Presentation outlines </vt:lpstr>
      <vt:lpstr>11.1. Introduction to integrated material and energy balances</vt:lpstr>
      <vt:lpstr>Cont’d</vt:lpstr>
      <vt:lpstr>Cont’d</vt:lpstr>
      <vt:lpstr>Cont’d</vt:lpstr>
      <vt:lpstr>11.2. Integrated material and energy balances without reaction </vt:lpstr>
      <vt:lpstr>Cont’d</vt:lpstr>
      <vt:lpstr>Cont’d</vt:lpstr>
      <vt:lpstr>Cont’d</vt:lpstr>
      <vt:lpstr>Cont’d</vt:lpstr>
      <vt:lpstr>Cont’d</vt:lpstr>
      <vt:lpstr>Cont’d</vt:lpstr>
      <vt:lpstr>Cont’d</vt:lpstr>
      <vt:lpstr>Cont’d</vt:lpstr>
      <vt:lpstr>Cont’d</vt:lpstr>
      <vt:lpstr>Activity 11.1</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Cont’d</vt:lpstr>
      <vt:lpstr>11.3. Integrated material and energy balances with reaction </vt:lpstr>
      <vt:lpstr>Cont’d</vt:lpstr>
      <vt:lpstr>Cont’d</vt:lpstr>
      <vt:lpstr>Cont’d</vt:lpstr>
      <vt:lpstr>Activity 11.2</vt:lpstr>
      <vt:lpstr>Cont’d</vt:lpstr>
      <vt:lpstr>Cont’d</vt:lpstr>
      <vt:lpstr>Cont’d</vt:lpstr>
      <vt:lpstr>Cont’d</vt:lpstr>
      <vt:lpstr>Cont’d</vt:lpstr>
      <vt:lpstr>Cont’d</vt:lpstr>
      <vt:lpstr>Cont’d</vt:lpstr>
      <vt:lpstr>Cont’d</vt:lpstr>
      <vt:lpstr>Cont’d</vt:lpstr>
      <vt:lpstr>Cont’d</vt:lpstr>
      <vt:lpstr>Cont’d</vt:lpstr>
      <vt:lpstr>Cont’d</vt:lpstr>
      <vt:lpstr>Cont’d</vt:lpstr>
      <vt:lpstr>11.4. Summary </vt:lpstr>
      <vt:lpstr>References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lenovo</dc:creator>
  <cp:lastModifiedBy>lenovo</cp:lastModifiedBy>
  <cp:revision>201</cp:revision>
  <dcterms:created xsi:type="dcterms:W3CDTF">2026-05-18T11:39:33Z</dcterms:created>
  <dcterms:modified xsi:type="dcterms:W3CDTF">2026-05-22T08:46:10Z</dcterms:modified>
</cp:coreProperties>
</file>