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8" r:id="rId3"/>
    <p:sldId id="329" r:id="rId4"/>
    <p:sldId id="330" r:id="rId5"/>
    <p:sldId id="339" r:id="rId6"/>
    <p:sldId id="340" r:id="rId7"/>
    <p:sldId id="476" r:id="rId8"/>
    <p:sldId id="443" r:id="rId9"/>
    <p:sldId id="444" r:id="rId10"/>
    <p:sldId id="445" r:id="rId11"/>
    <p:sldId id="458" r:id="rId12"/>
    <p:sldId id="447" r:id="rId13"/>
    <p:sldId id="450" r:id="rId14"/>
    <p:sldId id="459" r:id="rId15"/>
    <p:sldId id="464" r:id="rId16"/>
    <p:sldId id="461" r:id="rId17"/>
    <p:sldId id="462" r:id="rId18"/>
    <p:sldId id="463" r:id="rId19"/>
    <p:sldId id="467" r:id="rId20"/>
    <p:sldId id="470" r:id="rId21"/>
    <p:sldId id="471" r:id="rId22"/>
    <p:sldId id="472" r:id="rId23"/>
    <p:sldId id="473" r:id="rId24"/>
    <p:sldId id="347" r:id="rId25"/>
    <p:sldId id="349" r:id="rId26"/>
    <p:sldId id="351" r:id="rId27"/>
    <p:sldId id="350" r:id="rId28"/>
    <p:sldId id="352" r:id="rId29"/>
    <p:sldId id="484" r:id="rId30"/>
    <p:sldId id="353" r:id="rId31"/>
    <p:sldId id="486" r:id="rId32"/>
    <p:sldId id="355" r:id="rId33"/>
    <p:sldId id="485" r:id="rId34"/>
    <p:sldId id="490" r:id="rId35"/>
    <p:sldId id="489" r:id="rId36"/>
    <p:sldId id="497" r:id="rId37"/>
    <p:sldId id="498" r:id="rId38"/>
    <p:sldId id="499" r:id="rId39"/>
    <p:sldId id="500" r:id="rId40"/>
    <p:sldId id="501" r:id="rId41"/>
    <p:sldId id="502" r:id="rId42"/>
    <p:sldId id="503" r:id="rId43"/>
    <p:sldId id="386" r:id="rId44"/>
    <p:sldId id="387" r:id="rId45"/>
    <p:sldId id="479" r:id="rId46"/>
    <p:sldId id="478" r:id="rId47"/>
    <p:sldId id="423" r:id="rId48"/>
    <p:sldId id="388" r:id="rId49"/>
    <p:sldId id="390" r:id="rId50"/>
    <p:sldId id="391" r:id="rId51"/>
    <p:sldId id="392" r:id="rId52"/>
    <p:sldId id="393" r:id="rId53"/>
    <p:sldId id="358" r:id="rId54"/>
    <p:sldId id="481" r:id="rId55"/>
    <p:sldId id="360" r:id="rId56"/>
    <p:sldId id="361" r:id="rId57"/>
    <p:sldId id="362" r:id="rId58"/>
    <p:sldId id="364" r:id="rId59"/>
    <p:sldId id="365" r:id="rId60"/>
    <p:sldId id="382" r:id="rId61"/>
    <p:sldId id="448" r:id="rId62"/>
    <p:sldId id="380" r:id="rId63"/>
    <p:sldId id="441" r:id="rId64"/>
    <p:sldId id="442" r:id="rId65"/>
    <p:sldId id="504" r:id="rId66"/>
    <p:sldId id="455" r:id="rId67"/>
    <p:sldId id="456" r:id="rId68"/>
    <p:sldId id="505" r:id="rId69"/>
    <p:sldId id="506" r:id="rId70"/>
    <p:sldId id="372" r:id="rId71"/>
    <p:sldId id="373" r:id="rId72"/>
    <p:sldId id="374" r:id="rId73"/>
    <p:sldId id="433" r:id="rId74"/>
    <p:sldId id="507" r:id="rId75"/>
    <p:sldId id="434" r:id="rId7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689BE-7128-F94C-8E33-A891FA5072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B403F81-4253-A6EB-4343-CBCD1F0816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943A10D-0493-6400-E75B-BF7FE079BFBF}"/>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5" name="Footer Placeholder 4">
            <a:extLst>
              <a:ext uri="{FF2B5EF4-FFF2-40B4-BE49-F238E27FC236}">
                <a16:creationId xmlns:a16="http://schemas.microsoft.com/office/drawing/2014/main" id="{DB517A89-2888-2BAB-C79F-25563E59BF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FD34B2-3E78-0186-2CBB-18561E5BF207}"/>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729379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FDEDC-B735-701A-C2E3-654C0C9A5B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3DA738-45BC-07FA-BA11-B52E5B55C43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DC2B59-46ED-838F-956E-D75A1DAB67DF}"/>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5" name="Footer Placeholder 4">
            <a:extLst>
              <a:ext uri="{FF2B5EF4-FFF2-40B4-BE49-F238E27FC236}">
                <a16:creationId xmlns:a16="http://schemas.microsoft.com/office/drawing/2014/main" id="{0238EAB4-1D9D-B347-E520-6C9424C0F0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78B083-EF68-7A82-5731-D71C677219A2}"/>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1775311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33FB1-F5ED-FBF3-8C8E-925E0C9AF9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917743E-D940-95DB-0D4F-58DA1BD3F38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41F44D-51C6-69F5-0212-C8F3ACA06EF2}"/>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5" name="Footer Placeholder 4">
            <a:extLst>
              <a:ext uri="{FF2B5EF4-FFF2-40B4-BE49-F238E27FC236}">
                <a16:creationId xmlns:a16="http://schemas.microsoft.com/office/drawing/2014/main" id="{FCF601CF-2642-3CD6-32AC-F34008C3BE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D11439-39D1-CCEB-06B1-4482C771F15A}"/>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2367764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86CBE-9C15-5E51-B537-662B1DA7E8B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6F8865-71ED-C372-FA62-7BDB7D4F6B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A6DD48-D9DB-EE1B-FBF1-D24EE72E029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9486669-5253-0C82-7EA4-FC62B5974C20}"/>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6" name="Footer Placeholder 5">
            <a:extLst>
              <a:ext uri="{FF2B5EF4-FFF2-40B4-BE49-F238E27FC236}">
                <a16:creationId xmlns:a16="http://schemas.microsoft.com/office/drawing/2014/main" id="{510D09B8-F802-958A-1E47-5802E6E235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92F396-EC74-1E77-B562-7249FCE0F2E6}"/>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3042864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871C0-C2E1-37AD-9ACB-8EA9A16A8C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5CBA0C0-798B-701B-D970-76C3A398CB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D8B4FCD-F26E-E0FD-F8D6-CB3AE8D698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1827AC8-B891-2975-8D4B-659DD21C08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B1ED57-D925-8642-152F-5D22E1F2FBA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437DC95-8BB2-731D-B894-68DBDE738882}"/>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8" name="Footer Placeholder 7">
            <a:extLst>
              <a:ext uri="{FF2B5EF4-FFF2-40B4-BE49-F238E27FC236}">
                <a16:creationId xmlns:a16="http://schemas.microsoft.com/office/drawing/2014/main" id="{E3B4AD93-D7C7-6DBD-3364-9BAD147B4D3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3036097-2E0B-CD2C-3CDB-C8BA461B0F56}"/>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2478939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D8FBD-F201-0188-0867-4BDF7064AB7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889D26B-F2EC-52A2-9D89-CF9AAB7862FA}"/>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4" name="Footer Placeholder 3">
            <a:extLst>
              <a:ext uri="{FF2B5EF4-FFF2-40B4-BE49-F238E27FC236}">
                <a16:creationId xmlns:a16="http://schemas.microsoft.com/office/drawing/2014/main" id="{727DECC4-3BF7-09A2-6480-0EB4D4769CA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F3AF38-1029-C583-B81B-B05EA8FF54A7}"/>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910081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636121-D37F-1509-77BC-0A367789C9BF}"/>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3" name="Footer Placeholder 2">
            <a:extLst>
              <a:ext uri="{FF2B5EF4-FFF2-40B4-BE49-F238E27FC236}">
                <a16:creationId xmlns:a16="http://schemas.microsoft.com/office/drawing/2014/main" id="{3FCBB243-644C-DB4C-E164-CD5825D2F39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6D5060-72AD-EE93-ACE4-420B476447E8}"/>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3793316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4629D-1663-51B5-0047-6894104530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A0A4CE5-9190-EBB5-9B74-A5A21AF9E0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48E75BD-2DFB-9D06-74C0-F4C9B33D75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6B474A-0816-9287-C3F6-63EB596774AA}"/>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6" name="Footer Placeholder 5">
            <a:extLst>
              <a:ext uri="{FF2B5EF4-FFF2-40B4-BE49-F238E27FC236}">
                <a16:creationId xmlns:a16="http://schemas.microsoft.com/office/drawing/2014/main" id="{A20E631F-A57F-CB2D-4541-94E1B42FCE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42553B-D6C5-CBE9-9718-DC8D87E37BD8}"/>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1184618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48CAB-FB6D-2F96-DE47-C660D1FD64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675A047-54D9-78D5-24AB-1C3C2ACFC3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01867AE-8754-16D3-B0E7-0DD50C6EC5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2FD897-9216-F4B8-8573-B0FEAA30A6B0}"/>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6" name="Footer Placeholder 5">
            <a:extLst>
              <a:ext uri="{FF2B5EF4-FFF2-40B4-BE49-F238E27FC236}">
                <a16:creationId xmlns:a16="http://schemas.microsoft.com/office/drawing/2014/main" id="{20E00232-E4C3-02A4-68C1-D931C30D15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D97E6A-CF88-56FD-D54A-2A619967D63A}"/>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2819849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FA3FC-13C3-6BB4-A086-010E78BE037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5D1A4F8-94FF-C164-FA98-1AA6FBCDD0F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0AFE-14C7-2200-249C-651A19A33439}"/>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5" name="Footer Placeholder 4">
            <a:extLst>
              <a:ext uri="{FF2B5EF4-FFF2-40B4-BE49-F238E27FC236}">
                <a16:creationId xmlns:a16="http://schemas.microsoft.com/office/drawing/2014/main" id="{1439D588-98C1-498E-819F-A8944F4A40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58BCEA-4FFC-DA0E-DA1E-1E8377D4DFF5}"/>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1469615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13205D-922F-AE0F-6070-B871BBA8453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E08B47B-AD7A-D37C-1940-4C5B77DBEB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09F68E-790D-0609-95C2-0171AAAB1969}"/>
              </a:ext>
            </a:extLst>
          </p:cNvPr>
          <p:cNvSpPr>
            <a:spLocks noGrp="1"/>
          </p:cNvSpPr>
          <p:nvPr>
            <p:ph type="dt" sz="half" idx="10"/>
          </p:nvPr>
        </p:nvSpPr>
        <p:spPr/>
        <p:txBody>
          <a:bodyPr/>
          <a:lstStyle/>
          <a:p>
            <a:fld id="{54A7D191-5670-4F2B-BD38-DAD6DD4F1E49}" type="datetimeFigureOut">
              <a:rPr lang="en-US" smtClean="0"/>
              <a:t>5/29/2026</a:t>
            </a:fld>
            <a:endParaRPr lang="en-US"/>
          </a:p>
        </p:txBody>
      </p:sp>
      <p:sp>
        <p:nvSpPr>
          <p:cNvPr id="5" name="Footer Placeholder 4">
            <a:extLst>
              <a:ext uri="{FF2B5EF4-FFF2-40B4-BE49-F238E27FC236}">
                <a16:creationId xmlns:a16="http://schemas.microsoft.com/office/drawing/2014/main" id="{532C3495-8704-2E52-FDB1-D5B635C01E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776AA9-3EB1-CE5C-3808-787E2E76B8D5}"/>
              </a:ext>
            </a:extLst>
          </p:cNvPr>
          <p:cNvSpPr>
            <a:spLocks noGrp="1"/>
          </p:cNvSpPr>
          <p:nvPr>
            <p:ph type="sldNum" sz="quarter" idx="12"/>
          </p:nvPr>
        </p:nvSpPr>
        <p:spPr/>
        <p:txBody>
          <a:bodyPr/>
          <a:lstStyle/>
          <a:p>
            <a:fld id="{4D0ED5A2-F48C-4B74-9E4F-15D9985039D4}" type="slidenum">
              <a:rPr lang="en-US" smtClean="0"/>
              <a:t>‹#›</a:t>
            </a:fld>
            <a:endParaRPr lang="en-US"/>
          </a:p>
        </p:txBody>
      </p:sp>
    </p:spTree>
    <p:extLst>
      <p:ext uri="{BB962C8B-B14F-4D97-AF65-F5344CB8AC3E}">
        <p14:creationId xmlns:p14="http://schemas.microsoft.com/office/powerpoint/2010/main" val="34651279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2494515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949591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5009538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5/29/2026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8651368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5/29/2026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897687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5/29/2026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109515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5/29/2026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0663476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5/29/2026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9077134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5/29/2026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1422831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6252214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5/29/2026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40813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2481D9-20F7-674F-3BB1-A5E9B263D9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02FF3CB-5273-FC94-DBEA-2117000C2A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16BE65-A9D6-2F59-99D8-E036DF1BFA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A7D191-5670-4F2B-BD38-DAD6DD4F1E49}" type="datetimeFigureOut">
              <a:rPr lang="en-US" smtClean="0"/>
              <a:t>5/29/2026</a:t>
            </a:fld>
            <a:endParaRPr lang="en-US"/>
          </a:p>
        </p:txBody>
      </p:sp>
      <p:sp>
        <p:nvSpPr>
          <p:cNvPr id="5" name="Footer Placeholder 4">
            <a:extLst>
              <a:ext uri="{FF2B5EF4-FFF2-40B4-BE49-F238E27FC236}">
                <a16:creationId xmlns:a16="http://schemas.microsoft.com/office/drawing/2014/main" id="{56743FEA-B356-F564-BD1D-E58BFE3698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7507BBA-D6C2-11E7-31A1-6011AF916C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0ED5A2-F48C-4B74-9E4F-15D9985039D4}" type="slidenum">
              <a:rPr lang="en-US" smtClean="0"/>
              <a:t>‹#›</a:t>
            </a:fld>
            <a:endParaRPr lang="en-US"/>
          </a:p>
        </p:txBody>
      </p:sp>
    </p:spTree>
    <p:extLst>
      <p:ext uri="{BB962C8B-B14F-4D97-AF65-F5344CB8AC3E}">
        <p14:creationId xmlns:p14="http://schemas.microsoft.com/office/powerpoint/2010/main" val="31001837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5/29/2026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39942007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510.png"/><Relationship Id="rId13" Type="http://schemas.openxmlformats.org/officeDocument/2006/relationships/image" Target="../media/image10.png"/><Relationship Id="rId7" Type="http://schemas.openxmlformats.org/officeDocument/2006/relationships/image" Target="../media/image410.png"/><Relationship Id="rId12" Type="http://schemas.openxmlformats.org/officeDocument/2006/relationships/image" Target="../media/image9.png"/><Relationship Id="rId16"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310.png"/><Relationship Id="rId11" Type="http://schemas.openxmlformats.org/officeDocument/2006/relationships/image" Target="../media/image8.png"/><Relationship Id="rId5" Type="http://schemas.openxmlformats.org/officeDocument/2006/relationships/image" Target="../media/image210.png"/><Relationship Id="rId15" Type="http://schemas.openxmlformats.org/officeDocument/2006/relationships/image" Target="../media/image12.png"/><Relationship Id="rId10" Type="http://schemas.openxmlformats.org/officeDocument/2006/relationships/image" Target="../media/image710.png"/><Relationship Id="rId4" Type="http://schemas.openxmlformats.org/officeDocument/2006/relationships/image" Target="../media/image110.png"/><Relationship Id="rId9" Type="http://schemas.openxmlformats.org/officeDocument/2006/relationships/image" Target="../media/image610.png"/><Relationship Id="rId1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4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7"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190.png"/><Relationship Id="rId5" Type="http://schemas.openxmlformats.org/officeDocument/2006/relationships/image" Target="../media/image180.png"/><Relationship Id="rId4" Type="http://schemas.openxmlformats.org/officeDocument/2006/relationships/image" Target="../media/image17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30.png"/><Relationship Id="rId7"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280.png"/><Relationship Id="rId5" Type="http://schemas.openxmlformats.org/officeDocument/2006/relationships/image" Target="../media/image270.png"/><Relationship Id="rId4" Type="http://schemas.openxmlformats.org/officeDocument/2006/relationships/image" Target="../media/image26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8" Type="http://schemas.openxmlformats.org/officeDocument/2006/relationships/image" Target="../media/image39.png"/><Relationship Id="rId7"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370.png"/><Relationship Id="rId5" Type="http://schemas.openxmlformats.org/officeDocument/2006/relationships/image" Target="../media/image360.png"/><Relationship Id="rId4" Type="http://schemas.openxmlformats.org/officeDocument/2006/relationships/image" Target="../media/image35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0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7" Type="http://schemas.openxmlformats.org/officeDocument/2006/relationships/image" Target="../media/image47.png"/><Relationship Id="rId1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460.png"/><Relationship Id="rId11" Type="http://schemas.openxmlformats.org/officeDocument/2006/relationships/image" Target="../media/image51.png"/><Relationship Id="rId5" Type="http://schemas.openxmlformats.org/officeDocument/2006/relationships/image" Target="../media/image450.png"/><Relationship Id="rId10" Type="http://schemas.openxmlformats.org/officeDocument/2006/relationships/image" Target="../media/image50.png"/><Relationship Id="rId4" Type="http://schemas.openxmlformats.org/officeDocument/2006/relationships/image" Target="../media/image440.png"/><Relationship Id="rId9" Type="http://schemas.openxmlformats.org/officeDocument/2006/relationships/image" Target="../media/image4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48.png"/><Relationship Id="rId7" Type="http://schemas.openxmlformats.org/officeDocument/2006/relationships/image" Target="../media/image47.png"/><Relationship Id="rId1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460.png"/><Relationship Id="rId11" Type="http://schemas.openxmlformats.org/officeDocument/2006/relationships/image" Target="../media/image51.png"/><Relationship Id="rId5" Type="http://schemas.openxmlformats.org/officeDocument/2006/relationships/image" Target="../media/image450.png"/><Relationship Id="rId10" Type="http://schemas.openxmlformats.org/officeDocument/2006/relationships/image" Target="../media/image50.png"/><Relationship Id="rId4" Type="http://schemas.openxmlformats.org/officeDocument/2006/relationships/image" Target="../media/image440.png"/><Relationship Id="rId9" Type="http://schemas.openxmlformats.org/officeDocument/2006/relationships/image" Target="../media/image4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31.xml.rels><?xml version="1.0" encoding="UTF-8" standalone="yes"?>
<Relationships xmlns="http://schemas.openxmlformats.org/package/2006/relationships"><Relationship Id="rId7" Type="http://schemas.openxmlformats.org/officeDocument/2006/relationships/image" Target="../media/image600.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0.png"/><Relationship Id="rId4" Type="http://schemas.openxmlformats.org/officeDocument/2006/relationships/image" Target="../media/image59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30.png"/></Relationships>
</file>

<file path=ppt/slides/_rels/slide35.xml.rels><?xml version="1.0" encoding="UTF-8" standalone="yes"?>
<Relationships xmlns="http://schemas.openxmlformats.org/package/2006/relationships"><Relationship Id="rId7" Type="http://schemas.openxmlformats.org/officeDocument/2006/relationships/image" Target="../media/image670.png"/><Relationship Id="rId1" Type="http://schemas.openxmlformats.org/officeDocument/2006/relationships/slideLayout" Target="../slideLayouts/slideLayout2.xml"/><Relationship Id="rId6" Type="http://schemas.openxmlformats.org/officeDocument/2006/relationships/image" Target="../media/image660.png"/><Relationship Id="rId5" Type="http://schemas.openxmlformats.org/officeDocument/2006/relationships/image" Target="../media/image650.png"/><Relationship Id="rId4" Type="http://schemas.openxmlformats.org/officeDocument/2006/relationships/image" Target="../media/image64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6" Type="http://schemas.openxmlformats.org/officeDocument/2006/relationships/image" Target="../media/image77.png"/><Relationship Id="rId5" Type="http://schemas.openxmlformats.org/officeDocument/2006/relationships/image" Target="../media/image720.png"/><Relationship Id="rId4" Type="http://schemas.openxmlformats.org/officeDocument/2006/relationships/image" Target="../media/image71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6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8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0.png"/></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4.png"/></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8.png"/></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4.png"/></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11.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30.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40.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6" Type="http://schemas.openxmlformats.org/officeDocument/2006/relationships/image" Target="../media/image900.png"/><Relationship Id="rId5" Type="http://schemas.openxmlformats.org/officeDocument/2006/relationships/image" Target="../media/image960.png"/><Relationship Id="rId4" Type="http://schemas.openxmlformats.org/officeDocument/2006/relationships/image" Target="../media/image950.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80.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90.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00.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10.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23.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040.png"/><Relationship Id="rId4" Type="http://schemas.openxmlformats.org/officeDocument/2006/relationships/image" Target="../media/image1030.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26.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60.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70.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12</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Integrated Material and Energy Balances for Multiple Systems</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12</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a:t>
            </a:r>
            <a:r>
              <a:rPr lang="en-US" altLang="en-US" sz="2400" b="1" dirty="0">
                <a:solidFill>
                  <a:prstClr val="black"/>
                </a:solidFill>
                <a:latin typeface="Times New Roman" panose="02020603050405020304" pitchFamily="18" charset="0"/>
                <a:cs typeface="Times New Roman" panose="02020603050405020304" pitchFamily="18" charset="0"/>
              </a:rPr>
              <a:t>PhD, </a:t>
            </a:r>
            <a:r>
              <a:rPr lang="en-US" altLang="en-US" sz="2400" b="1"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B43BC80-4F79-A0E5-50B6-B31BAFEF89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30996"/>
    </mc:Choice>
    <mc:Fallback xmlns="">
      <p:transition spd="slow" advTm="309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identify the characteristics of multiple systems,</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develop integrated material and energy balances equations for multiple systems without chemical reactions and with chemical reactions, and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material and energy balances for multiple systems without chemical reactions and with chemical reactions.</a:t>
            </a:r>
            <a:endParaRPr lang="en-US" dirty="0"/>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32530"/>
    </mc:Choice>
    <mc:Fallback xmlns="">
      <p:transition spd="slow" advTm="325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4591879"/>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integrated material and energy balances for multiple systems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Integrated material and energy balances for multiple systems without chemical reactions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Integrated material and energy balances for multiple systems with chemical reactions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36365"/>
    </mc:Choice>
    <mc:Fallback xmlns="">
      <p:transition spd="slow" advTm="3636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6CE1C-A0C8-D180-F37B-75D690700B1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8C4FFB-0E7B-6BA0-2DFB-9DD9BA49B523}"/>
              </a:ext>
            </a:extLst>
          </p:cNvPr>
          <p:cNvSpPr>
            <a:spLocks noGrp="1"/>
          </p:cNvSpPr>
          <p:nvPr>
            <p:ph idx="1"/>
          </p:nvPr>
        </p:nvSpPr>
        <p:spPr>
          <a:xfrm>
            <a:off x="278297" y="858491"/>
            <a:ext cx="11638720" cy="5065228"/>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Integrated material and energy balances (IMEBs) for multiple systems involve a comprehensive approach to analyze the flow of materials and energy within interconnected processes.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Integrated material and energy balances for multiple systems consider multiple systems as a whole rather than in isolation, allowing for a better understanding of interactions and dependencies of interconnections to account the exchange of materials and energy between different systems</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265-272)</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multiple systems can be interconnections  of reactors, separators, and heat exchangers, which require integrated material and energy balances determination.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D7BCC39-9D91-C2F1-CA35-A81DED85170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F95F5B4-1ECA-DAE1-6783-476F4160173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C243595-BAAB-F9C9-5287-781E1F6BC34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00E420F-F74E-20D6-8B84-20D0F451EE54}"/>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12.1. Introduction to IMEBs for multiple systems</a:t>
            </a:r>
          </a:p>
        </p:txBody>
      </p:sp>
    </p:spTree>
    <p:extLst>
      <p:ext uri="{BB962C8B-B14F-4D97-AF65-F5344CB8AC3E}">
        <p14:creationId xmlns:p14="http://schemas.microsoft.com/office/powerpoint/2010/main" val="2594352239"/>
      </p:ext>
    </p:extLst>
  </p:cSld>
  <p:clrMapOvr>
    <a:masterClrMapping/>
  </p:clrMapOvr>
  <mc:AlternateContent xmlns:mc="http://schemas.openxmlformats.org/markup-compatibility/2006" xmlns:p14="http://schemas.microsoft.com/office/powerpoint/2010/main">
    <mc:Choice Requires="p14">
      <p:transition spd="slow" p14:dur="2000" advTm="75435"/>
    </mc:Choice>
    <mc:Fallback xmlns="">
      <p:transition spd="slow" advTm="754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01759-E56E-D03B-08FF-1BE2043166C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BDE455-D66D-5E55-5428-DB266F3BDD07}"/>
              </a:ext>
            </a:extLst>
          </p:cNvPr>
          <p:cNvSpPr>
            <a:spLocks noGrp="1"/>
          </p:cNvSpPr>
          <p:nvPr>
            <p:ph idx="1"/>
          </p:nvPr>
        </p:nvSpPr>
        <p:spPr>
          <a:xfrm>
            <a:off x="278297" y="858491"/>
            <a:ext cx="11638720" cy="5065228"/>
          </a:xfrm>
        </p:spPr>
        <p:txBody>
          <a:bodyPr>
            <a:normAutofit fontScale="25000" lnSpcReduction="20000"/>
          </a:bodyPr>
          <a:lstStyle/>
          <a:p>
            <a:pPr marL="0" indent="0" algn="just">
              <a:lnSpc>
                <a:spcPct val="150000"/>
              </a:lnSpc>
              <a:buNone/>
            </a:pPr>
            <a:r>
              <a:rPr lang="en-US" sz="9600" dirty="0">
                <a:latin typeface="Times New Roman" panose="02020603050405020304" pitchFamily="18" charset="0"/>
                <a:cs typeface="Times New Roman" panose="02020603050405020304" pitchFamily="18" charset="0"/>
              </a:rPr>
              <a:t>Multiple systems have their own characteristics to be considered to determine integrated material and energy balances.</a:t>
            </a:r>
          </a:p>
          <a:p>
            <a:pPr marL="0" indent="0" algn="just">
              <a:lnSpc>
                <a:spcPct val="150000"/>
              </a:lnSpc>
              <a:buNone/>
            </a:pPr>
            <a:r>
              <a:rPr lang="en-US" sz="9600" dirty="0">
                <a:latin typeface="Times New Roman" panose="02020603050405020304" pitchFamily="18" charset="0"/>
                <a:cs typeface="Times New Roman" panose="02020603050405020304" pitchFamily="18" charset="0"/>
              </a:rPr>
              <a:t>Some of the key characteristics multiple systems are:</a:t>
            </a:r>
          </a:p>
          <a:p>
            <a:pPr marL="0" indent="0" algn="just">
              <a:lnSpc>
                <a:spcPct val="150000"/>
              </a:lnSpc>
              <a:buNone/>
            </a:pPr>
            <a:r>
              <a:rPr lang="en-US" sz="9600" b="1" dirty="0">
                <a:latin typeface="Times New Roman" panose="02020603050405020304" pitchFamily="18" charset="0"/>
                <a:cs typeface="Times New Roman" panose="02020603050405020304" pitchFamily="18" charset="0"/>
              </a:rPr>
              <a:t>Require holistic approach: </a:t>
            </a:r>
            <a:r>
              <a:rPr lang="en-US" sz="9600" dirty="0">
                <a:latin typeface="Times New Roman" panose="02020603050405020304" pitchFamily="18" charset="0"/>
                <a:cs typeface="Times New Roman" panose="02020603050405020304" pitchFamily="18" charset="0"/>
              </a:rPr>
              <a:t>Integrated material and energy balances for multiple systems follows holistic approach by considering multiple systems as a whole rather than in isolation.</a:t>
            </a:r>
          </a:p>
          <a:p>
            <a:pPr marL="0" indent="0" algn="just">
              <a:lnSpc>
                <a:spcPct val="150000"/>
              </a:lnSpc>
              <a:buNone/>
            </a:pPr>
            <a:r>
              <a:rPr lang="en-US" sz="9600" b="1" dirty="0">
                <a:latin typeface="Times New Roman" panose="02020603050405020304" pitchFamily="18" charset="0"/>
                <a:cs typeface="Times New Roman" panose="02020603050405020304" pitchFamily="18" charset="0"/>
              </a:rPr>
              <a:t>Need to account multiple components: </a:t>
            </a:r>
            <a:r>
              <a:rPr lang="en-US" sz="9600" dirty="0">
                <a:latin typeface="Times New Roman" panose="02020603050405020304" pitchFamily="18" charset="0"/>
                <a:cs typeface="Times New Roman" panose="02020603050405020304" pitchFamily="18" charset="0"/>
              </a:rPr>
              <a:t>Interagted material and energy balances must consider multiple chemical species or components, each with its own properties and behaviors, and the heat of reactions associated with chemical reactions.</a:t>
            </a:r>
          </a:p>
          <a:p>
            <a:pPr marL="0" indent="0">
              <a:lnSpc>
                <a:spcPct val="150000"/>
              </a:lnSpc>
              <a:buNone/>
            </a:pPr>
            <a:endParaRPr lang="en-US" b="1" dirty="0"/>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br>
              <a:rPr lang="en-US" dirty="0"/>
            </a:br>
            <a:br>
              <a:rPr lang="en-US" dirty="0"/>
            </a:b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DAA142E-3464-6F78-25B8-CF12173645A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078085C-7EC1-047F-F4F3-0580DEC9C58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AF394E7-1BC5-41A4-CBEB-0602DD6D8E3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D68CB05-6907-3374-6884-908C404504C1}"/>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1219205392"/>
      </p:ext>
    </p:extLst>
  </p:cSld>
  <p:clrMapOvr>
    <a:masterClrMapping/>
  </p:clrMapOvr>
  <mc:AlternateContent xmlns:mc="http://schemas.openxmlformats.org/markup-compatibility/2006" xmlns:p14="http://schemas.microsoft.com/office/powerpoint/2010/main">
    <mc:Choice Requires="p14">
      <p:transition spd="slow" p14:dur="2000" advTm="61274"/>
    </mc:Choice>
    <mc:Fallback xmlns="">
      <p:transition spd="slow" advTm="6127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9FEC4-8ED2-1B84-7B34-08F92BE5D26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BE8AE0-16F3-D4E6-5ECC-70538E78C9F1}"/>
              </a:ext>
            </a:extLst>
          </p:cNvPr>
          <p:cNvSpPr>
            <a:spLocks noGrp="1"/>
          </p:cNvSpPr>
          <p:nvPr>
            <p:ph idx="1"/>
          </p:nvPr>
        </p:nvSpPr>
        <p:spPr>
          <a:xfrm>
            <a:off x="278297" y="858491"/>
            <a:ext cx="11638720" cy="5065228"/>
          </a:xfrm>
        </p:spPr>
        <p:txBody>
          <a:bodyPr>
            <a:normAutofit fontScale="25000" lnSpcReduction="20000"/>
          </a:bodyPr>
          <a:lstStyle/>
          <a:p>
            <a:pPr marL="0" indent="0" algn="just">
              <a:lnSpc>
                <a:spcPct val="170000"/>
              </a:lnSpc>
              <a:buNone/>
            </a:pPr>
            <a:r>
              <a:rPr lang="en-US" sz="9600" b="1" dirty="0">
                <a:latin typeface="Times New Roman" panose="02020603050405020304" pitchFamily="18" charset="0"/>
                <a:cs typeface="Times New Roman" panose="02020603050405020304" pitchFamily="18" charset="0"/>
              </a:rPr>
              <a:t>Need software tools: </a:t>
            </a:r>
            <a:r>
              <a:rPr lang="en-US" sz="9600" dirty="0">
                <a:latin typeface="Times New Roman" panose="02020603050405020304" pitchFamily="18" charset="0"/>
                <a:cs typeface="Times New Roman" panose="02020603050405020304" pitchFamily="18" charset="0"/>
              </a:rPr>
              <a:t>Integrated material and energy balances are commonly complex to perform calculations manually, which requires relevant software tools to simulate the balances for complex calculations.</a:t>
            </a:r>
          </a:p>
          <a:p>
            <a:pPr marL="0" indent="0" algn="just">
              <a:lnSpc>
                <a:spcPct val="150000"/>
              </a:lnSpc>
              <a:buNone/>
            </a:pPr>
            <a:r>
              <a:rPr lang="en-US" sz="9600" b="1" dirty="0">
                <a:latin typeface="Times New Roman" panose="02020603050405020304" pitchFamily="18" charset="0"/>
                <a:cs typeface="Times New Roman" panose="02020603050405020304" pitchFamily="18" charset="0"/>
              </a:rPr>
              <a:t>Data requirement: </a:t>
            </a:r>
            <a:r>
              <a:rPr lang="en-US" sz="9600" dirty="0">
                <a:latin typeface="Times New Roman" panose="02020603050405020304" pitchFamily="18" charset="0"/>
                <a:cs typeface="Times New Roman" panose="02020603050405020304" pitchFamily="18" charset="0"/>
              </a:rPr>
              <a:t>The inputs are required accurate data on flow rates, compositions, energy requirements, and operational conditions, which are essential for reliable integrated material and energy balances.</a:t>
            </a:r>
          </a:p>
          <a:p>
            <a:pPr marL="0" indent="0" algn="just">
              <a:lnSpc>
                <a:spcPct val="150000"/>
              </a:lnSpc>
              <a:buNone/>
            </a:pPr>
            <a:r>
              <a:rPr lang="en-US" sz="9600" b="1" dirty="0">
                <a:solidFill>
                  <a:srgbClr val="002060"/>
                </a:solidFill>
                <a:latin typeface="Times New Roman" panose="02020603050405020304" pitchFamily="18" charset="0"/>
                <a:cs typeface="Times New Roman" panose="02020603050405020304" pitchFamily="18" charset="0"/>
              </a:rPr>
              <a:t>In this lecture, </a:t>
            </a:r>
            <a:r>
              <a:rPr lang="en-US" sz="9600" dirty="0">
                <a:latin typeface="Times New Roman" panose="02020603050405020304" pitchFamily="18" charset="0"/>
                <a:cs typeface="Times New Roman" panose="02020603050405020304" pitchFamily="18" charset="0"/>
              </a:rPr>
              <a:t>integrated material and energy balances for multiple systems without chemical reactions and with chemical reactions are discussed.</a:t>
            </a:r>
          </a:p>
          <a:p>
            <a:pPr marL="0" indent="0" algn="just">
              <a:lnSpc>
                <a:spcPct val="170000"/>
              </a:lnSpc>
              <a:buNone/>
            </a:pPr>
            <a:endParaRPr lang="en-US" sz="9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F356959-E58E-6DCD-F9E7-0C4EAF344FD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4B2453A-6A26-8DA5-EA10-650514B3351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3263698-5C84-F217-334B-A632335D9DC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97FE6D61-FCEE-5DFD-3006-E53FAB84BB5C}"/>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3714049623"/>
      </p:ext>
    </p:extLst>
  </p:cSld>
  <p:clrMapOvr>
    <a:masterClrMapping/>
  </p:clrMapOvr>
  <mc:AlternateContent xmlns:mc="http://schemas.openxmlformats.org/markup-compatibility/2006" xmlns:p14="http://schemas.microsoft.com/office/powerpoint/2010/main">
    <mc:Choice Requires="p14">
      <p:transition spd="slow" p14:dur="2000" advTm="61678"/>
    </mc:Choice>
    <mc:Fallback xmlns="">
      <p:transition spd="slow" advTm="6167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8953A-FEF5-CE9F-AEA4-9D63B564A2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646BC5-4D72-0136-2683-FC140BBF8BE3}"/>
              </a:ext>
            </a:extLst>
          </p:cNvPr>
          <p:cNvSpPr>
            <a:spLocks noGrp="1"/>
          </p:cNvSpPr>
          <p:nvPr>
            <p:ph type="title"/>
          </p:nvPr>
        </p:nvSpPr>
        <p:spPr>
          <a:xfrm>
            <a:off x="838199" y="278298"/>
            <a:ext cx="11118573"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12.2 IMEBs  for multiple systems without chemical reactions</a:t>
            </a:r>
          </a:p>
        </p:txBody>
      </p:sp>
      <p:sp>
        <p:nvSpPr>
          <p:cNvPr id="3" name="Content Placeholder 2">
            <a:extLst>
              <a:ext uri="{FF2B5EF4-FFF2-40B4-BE49-F238E27FC236}">
                <a16:creationId xmlns:a16="http://schemas.microsoft.com/office/drawing/2014/main" id="{B8E3F9E0-7B23-39D7-1C95-1C0AF2E6D1AD}"/>
              </a:ext>
            </a:extLst>
          </p:cNvPr>
          <p:cNvSpPr>
            <a:spLocks noGrp="1"/>
          </p:cNvSpPr>
          <p:nvPr>
            <p:ph idx="1"/>
          </p:nvPr>
        </p:nvSpPr>
        <p:spPr>
          <a:xfrm>
            <a:off x="228600" y="886108"/>
            <a:ext cx="11728173" cy="5201070"/>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To determine integrated material and energy balances without chemical reactions for multiple systems, consider the following multiple systems as shown in </a:t>
            </a:r>
            <a:r>
              <a:rPr lang="en-US" sz="2400" b="1" dirty="0">
                <a:latin typeface="Times New Roman" pitchFamily="18" charset="0"/>
                <a:cs typeface="Times New Roman" pitchFamily="18" charset="0"/>
              </a:rPr>
              <a:t>Figure 12.1</a:t>
            </a:r>
            <a:r>
              <a:rPr lang="en-US" sz="2400" b="1" dirty="0">
                <a:solidFill>
                  <a:srgbClr val="7030A0"/>
                </a:solidFill>
                <a:latin typeface="Times New Roman" panose="02020603050405020304" pitchFamily="18" charset="0"/>
                <a:cs typeface="Times New Roman" pitchFamily="18" charset="0"/>
              </a:rPr>
              <a:t>(Coulson &amp; Richardson’s, 1999, pg. 62)</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42573A45-2444-45DF-B6DD-A515D0B7EC3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674FB8-CCB2-ECA7-3D94-509D78A1280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5C52A6E-A21A-B9DA-0EC4-07BFBD26450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7" name="TextBox 66">
            <a:extLst>
              <a:ext uri="{FF2B5EF4-FFF2-40B4-BE49-F238E27FC236}">
                <a16:creationId xmlns:a16="http://schemas.microsoft.com/office/drawing/2014/main" id="{2EC8D735-F9FA-247F-620F-26C792D6C408}"/>
              </a:ext>
            </a:extLst>
          </p:cNvPr>
          <p:cNvSpPr txBox="1"/>
          <p:nvPr/>
        </p:nvSpPr>
        <p:spPr>
          <a:xfrm>
            <a:off x="564931" y="5527617"/>
            <a:ext cx="1068113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12.1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material and energy</a:t>
            </a:r>
            <a:r>
              <a:rPr lang="en-US" sz="2400" dirty="0">
                <a:solidFill>
                  <a:prstClr val="black"/>
                </a:solidFill>
                <a:latin typeface="Times New Roman" panose="02020603050405020304" pitchFamily="18" charset="0"/>
                <a:cs typeface="Times New Roman" panose="02020603050405020304" pitchFamily="18" charset="0"/>
              </a:rPr>
              <a:t>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balances for multiple systems</a:t>
            </a:r>
          </a:p>
        </p:txBody>
      </p:sp>
      <p:cxnSp>
        <p:nvCxnSpPr>
          <p:cNvPr id="21" name="Straight Arrow Connector 20">
            <a:extLst>
              <a:ext uri="{FF2B5EF4-FFF2-40B4-BE49-F238E27FC236}">
                <a16:creationId xmlns:a16="http://schemas.microsoft.com/office/drawing/2014/main" id="{09F14E93-205A-EE35-75CA-39332519717D}"/>
              </a:ext>
            </a:extLst>
          </p:cNvPr>
          <p:cNvCxnSpPr>
            <a:cxnSpLocks/>
          </p:cNvCxnSpPr>
          <p:nvPr/>
        </p:nvCxnSpPr>
        <p:spPr>
          <a:xfrm flipV="1">
            <a:off x="3997822" y="4525405"/>
            <a:ext cx="361402" cy="330059"/>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D9AD951-477B-DFF6-53D7-41CE21FE28BC}"/>
              </a:ext>
            </a:extLst>
          </p:cNvPr>
          <p:cNvCxnSpPr>
            <a:cxnSpLocks/>
          </p:cNvCxnSpPr>
          <p:nvPr/>
        </p:nvCxnSpPr>
        <p:spPr>
          <a:xfrm flipV="1">
            <a:off x="7187173" y="3661624"/>
            <a:ext cx="323406" cy="1333859"/>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nvGrpSpPr>
          <p:cNvPr id="39" name="Group 38">
            <a:extLst>
              <a:ext uri="{FF2B5EF4-FFF2-40B4-BE49-F238E27FC236}">
                <a16:creationId xmlns:a16="http://schemas.microsoft.com/office/drawing/2014/main" id="{80881C35-DCDC-CE85-A77D-A2611A1A87F4}"/>
              </a:ext>
            </a:extLst>
          </p:cNvPr>
          <p:cNvGrpSpPr/>
          <p:nvPr/>
        </p:nvGrpSpPr>
        <p:grpSpPr>
          <a:xfrm>
            <a:off x="838200" y="2056952"/>
            <a:ext cx="9503979" cy="3263266"/>
            <a:chOff x="838200" y="2182797"/>
            <a:chExt cx="9503979" cy="3263266"/>
          </a:xfrm>
        </p:grpSpPr>
        <p:grpSp>
          <p:nvGrpSpPr>
            <p:cNvPr id="8" name="Group 7">
              <a:extLst>
                <a:ext uri="{FF2B5EF4-FFF2-40B4-BE49-F238E27FC236}">
                  <a16:creationId xmlns:a16="http://schemas.microsoft.com/office/drawing/2014/main" id="{75B27747-F037-465D-24CD-6EE0F9A5EAF5}"/>
                </a:ext>
              </a:extLst>
            </p:cNvPr>
            <p:cNvGrpSpPr/>
            <p:nvPr/>
          </p:nvGrpSpPr>
          <p:grpSpPr>
            <a:xfrm>
              <a:off x="838200" y="2182797"/>
              <a:ext cx="9503979" cy="3263266"/>
              <a:chOff x="858415" y="2112980"/>
              <a:chExt cx="9618465" cy="3303161"/>
            </a:xfrm>
          </p:grpSpPr>
          <mc:AlternateContent xmlns:mc="http://schemas.openxmlformats.org/markup-compatibility/2006" xmlns:a14="http://schemas.microsoft.com/office/drawing/2010/main">
            <mc:Choice Requires="a14">
              <p:sp>
                <p:nvSpPr>
                  <p:cNvPr id="42" name="TextBox 41">
                    <a:extLst>
                      <a:ext uri="{FF2B5EF4-FFF2-40B4-BE49-F238E27FC236}">
                        <a16:creationId xmlns:a16="http://schemas.microsoft.com/office/drawing/2014/main" id="{5D5BFC9D-A90F-21A0-D487-2256DC149EDA}"/>
                      </a:ext>
                    </a:extLst>
                  </p:cNvPr>
                  <p:cNvSpPr txBox="1"/>
                  <p:nvPr/>
                </p:nvSpPr>
                <p:spPr>
                  <a:xfrm>
                    <a:off x="2607903" y="4263944"/>
                    <a:ext cx="566527" cy="4756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sSubPr>
                            <m:e>
                              <m:acc>
                                <m:accPr>
                                  <m:chr m:val="̇"/>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accPr>
                                <m:e>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𝟏</m:t>
                              </m:r>
                            </m:sub>
                          </m:sSub>
                        </m:oMath>
                      </m:oMathPara>
                    </a14:m>
                    <a:endParaRPr/>
                  </a:p>
                </p:txBody>
              </p:sp>
            </mc:Choice>
            <mc:Fallback xmlns="">
              <p:sp>
                <p:nvSpPr>
                  <p:cNvPr id="42" name="TextBox 41">
                    <a:extLst>
                      <a:ext uri="{FF2B5EF4-FFF2-40B4-BE49-F238E27FC236}">
                        <a16:creationId xmlns:a16="http://schemas.microsoft.com/office/drawing/2014/main" id="{5D5BFC9D-A90F-21A0-D487-2256DC149EDA}"/>
                      </a:ext>
                    </a:extLst>
                  </p:cNvPr>
                  <p:cNvSpPr txBox="1">
                    <a:spLocks noRot="1" noChangeAspect="1" noMove="1" noResize="1" noEditPoints="1" noAdjustHandles="1" noChangeArrowheads="1" noChangeShapeType="1" noTextEdit="1"/>
                  </p:cNvSpPr>
                  <p:nvPr/>
                </p:nvSpPr>
                <p:spPr>
                  <a:xfrm>
                    <a:off x="2607903" y="4263944"/>
                    <a:ext cx="566527" cy="475643"/>
                  </a:xfrm>
                  <a:prstGeom prst="rect">
                    <a:avLst/>
                  </a:prstGeom>
                  <a:blipFill>
                    <a:blip r:embed="rId4"/>
                    <a:stretch>
                      <a:fillRect/>
                    </a:stretch>
                  </a:blipFill>
                </p:spPr>
                <p:txBody>
                  <a:bodyPr/>
                  <a:lstStyle/>
                  <a:p>
                    <a:r>
                      <a:rPr lang="en-US">
                        <a:noFill/>
                      </a:rPr>
                      <a:t> </a:t>
                    </a:r>
                  </a:p>
                </p:txBody>
              </p:sp>
            </mc:Fallback>
          </mc:AlternateContent>
          <p:grpSp>
            <p:nvGrpSpPr>
              <p:cNvPr id="66" name="Group 65">
                <a:extLst>
                  <a:ext uri="{FF2B5EF4-FFF2-40B4-BE49-F238E27FC236}">
                    <a16:creationId xmlns:a16="http://schemas.microsoft.com/office/drawing/2014/main" id="{3868D006-F45C-EB4A-C8F5-F14FE47388AF}"/>
                  </a:ext>
                </a:extLst>
              </p:cNvPr>
              <p:cNvGrpSpPr/>
              <p:nvPr/>
            </p:nvGrpSpPr>
            <p:grpSpPr>
              <a:xfrm>
                <a:off x="858415" y="2112980"/>
                <a:ext cx="9618465" cy="3303161"/>
                <a:chOff x="838196" y="2467403"/>
                <a:chExt cx="9618465" cy="3303161"/>
              </a:xfrm>
            </p:grpSpPr>
            <p:sp>
              <p:nvSpPr>
                <p:cNvPr id="6" name="Rectangle 5">
                  <a:extLst>
                    <a:ext uri="{FF2B5EF4-FFF2-40B4-BE49-F238E27FC236}">
                      <a16:creationId xmlns:a16="http://schemas.microsoft.com/office/drawing/2014/main" id="{1B5CBCAF-7EC1-B559-F231-B7DD674AB2EF}"/>
                    </a:ext>
                  </a:extLst>
                </p:cNvPr>
                <p:cNvSpPr/>
                <p:nvPr/>
              </p:nvSpPr>
              <p:spPr>
                <a:xfrm>
                  <a:off x="1964393" y="3149494"/>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a:t>
                  </a:r>
                </a:p>
              </p:txBody>
            </p:sp>
            <p:sp>
              <p:nvSpPr>
                <p:cNvPr id="11" name="Rectangle 10">
                  <a:extLst>
                    <a:ext uri="{FF2B5EF4-FFF2-40B4-BE49-F238E27FC236}">
                      <a16:creationId xmlns:a16="http://schemas.microsoft.com/office/drawing/2014/main" id="{F205EB26-AF93-4046-A148-0FC13E5FB541}"/>
                    </a:ext>
                  </a:extLst>
                </p:cNvPr>
                <p:cNvSpPr/>
                <p:nvPr/>
              </p:nvSpPr>
              <p:spPr>
                <a:xfrm>
                  <a:off x="4162842" y="4391318"/>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a:t>
                  </a:r>
                </a:p>
              </p:txBody>
            </p:sp>
            <p:sp>
              <p:nvSpPr>
                <p:cNvPr id="12" name="Rectangle 11">
                  <a:extLst>
                    <a:ext uri="{FF2B5EF4-FFF2-40B4-BE49-F238E27FC236}">
                      <a16:creationId xmlns:a16="http://schemas.microsoft.com/office/drawing/2014/main" id="{FD2F08AC-E206-6ACC-AE3E-E4A1C2EA63DD}"/>
                    </a:ext>
                  </a:extLst>
                </p:cNvPr>
                <p:cNvSpPr/>
                <p:nvPr/>
              </p:nvSpPr>
              <p:spPr>
                <a:xfrm>
                  <a:off x="7181024" y="3516360"/>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III</a:t>
                  </a:r>
                </a:p>
              </p:txBody>
            </p:sp>
            <mc:AlternateContent xmlns:mc="http://schemas.openxmlformats.org/markup-compatibility/2006" xmlns:a14="http://schemas.microsoft.com/office/drawing/2010/main">
              <mc:Choice Requires="a14">
                <p:sp>
                  <p:nvSpPr>
                    <p:cNvPr id="13" name="TextBox 32">
                      <a:extLst>
                        <a:ext uri="{FF2B5EF4-FFF2-40B4-BE49-F238E27FC236}">
                          <a16:creationId xmlns:a16="http://schemas.microsoft.com/office/drawing/2014/main" id="{1647AE78-DF7D-13D4-BEE0-AEE7543B7AE0}"/>
                        </a:ext>
                      </a:extLst>
                    </p:cNvPr>
                    <p:cNvSpPr txBox="1"/>
                    <p:nvPr/>
                  </p:nvSpPr>
                  <p:spPr>
                    <a:xfrm>
                      <a:off x="9596236" y="2760343"/>
                      <a:ext cx="860425" cy="145135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00206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00206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0" i="1" u="none" strike="noStrike" kern="1200" cap="none" spc="0" normalizeH="0" baseline="0" noProof="0" smtClean="0">
                                      <a:ln>
                                        <a:noFill/>
                                      </a:ln>
                                      <a:solidFill>
                                        <a:srgbClr val="00206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𝑚</m:t>
                                  </m:r>
                                </m:e>
                              </m:acc>
                            </m:e>
                            <m:sub>
                              <m:r>
                                <a:rPr kumimoji="0" lang="en-US" sz="2400" b="0" i="1" u="none" strike="noStrike" kern="1200" cap="none" spc="0" normalizeH="0" baseline="0" noProof="0" smtClean="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t>3</m:t>
                              </m:r>
                            </m:sub>
                          </m:sSub>
                        </m:oMath>
                      </a14:m>
                      <a:r>
                        <a:rPr kumimoji="0" lang="en-US" sz="2400" b="0" i="1"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3</a:t>
                      </a:r>
                      <a:endParaRPr kumimoji="0" lang="en-US" sz="2400" b="0" i="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3</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3" name="TextBox 32">
                      <a:extLst>
                        <a:ext uri="{FF2B5EF4-FFF2-40B4-BE49-F238E27FC236}">
                          <a16:creationId xmlns:a16="http://schemas.microsoft.com/office/drawing/2014/main" id="{1647AE78-DF7D-13D4-BEE0-AEE7543B7AE0}"/>
                        </a:ext>
                      </a:extLst>
                    </p:cNvPr>
                    <p:cNvSpPr txBox="1">
                      <a:spLocks noRot="1" noChangeAspect="1" noMove="1" noResize="1" noEditPoints="1" noAdjustHandles="1" noChangeArrowheads="1" noChangeShapeType="1" noTextEdit="1"/>
                    </p:cNvSpPr>
                    <p:nvPr/>
                  </p:nvSpPr>
                  <p:spPr>
                    <a:xfrm>
                      <a:off x="9596236" y="2760343"/>
                      <a:ext cx="860425" cy="1451359"/>
                    </a:xfrm>
                    <a:prstGeom prst="rect">
                      <a:avLst/>
                    </a:prstGeom>
                    <a:blipFill>
                      <a:blip r:embed="rId5"/>
                      <a:stretch>
                        <a:fillRect l="-10714" b="-723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32">
                      <a:extLst>
                        <a:ext uri="{FF2B5EF4-FFF2-40B4-BE49-F238E27FC236}">
                          <a16:creationId xmlns:a16="http://schemas.microsoft.com/office/drawing/2014/main" id="{52C3F258-6A4F-054A-2461-3AF6C59FA2B0}"/>
                        </a:ext>
                      </a:extLst>
                    </p:cNvPr>
                    <p:cNvSpPr txBox="1"/>
                    <p:nvPr/>
                  </p:nvSpPr>
                  <p:spPr>
                    <a:xfrm>
                      <a:off x="838196" y="2472677"/>
                      <a:ext cx="860425" cy="192328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𝑚</m:t>
                                  </m:r>
                                </m:e>
                              </m:acc>
                            </m:e>
                            <m:sub>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0</m:t>
                              </m:r>
                            </m:sub>
                          </m:sSub>
                        </m:oMath>
                      </a14:m>
                      <a:r>
                        <a:rPr kumimoji="0" lang="en-US" sz="2400" b="0" i="1"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endPar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endPar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4" name="TextBox 32">
                      <a:extLst>
                        <a:ext uri="{FF2B5EF4-FFF2-40B4-BE49-F238E27FC236}">
                          <a16:creationId xmlns:a16="http://schemas.microsoft.com/office/drawing/2014/main" id="{52C3F258-6A4F-054A-2461-3AF6C59FA2B0}"/>
                        </a:ext>
                      </a:extLst>
                    </p:cNvPr>
                    <p:cNvSpPr txBox="1">
                      <a:spLocks noRot="1" noChangeAspect="1" noMove="1" noResize="1" noEditPoints="1" noAdjustHandles="1" noChangeArrowheads="1" noChangeShapeType="1" noTextEdit="1"/>
                    </p:cNvSpPr>
                    <p:nvPr/>
                  </p:nvSpPr>
                  <p:spPr>
                    <a:xfrm>
                      <a:off x="838196" y="2472677"/>
                      <a:ext cx="860425" cy="1923283"/>
                    </a:xfrm>
                    <a:prstGeom prst="rect">
                      <a:avLst/>
                    </a:prstGeom>
                    <a:blipFill>
                      <a:blip r:embed="rId6"/>
                      <a:stretch>
                        <a:fillRect l="-1151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32">
                      <a:extLst>
                        <a:ext uri="{FF2B5EF4-FFF2-40B4-BE49-F238E27FC236}">
                          <a16:creationId xmlns:a16="http://schemas.microsoft.com/office/drawing/2014/main" id="{A2DA0B05-6C42-F23A-2A08-7834F2A20748}"/>
                        </a:ext>
                      </a:extLst>
                    </p:cNvPr>
                    <p:cNvSpPr txBox="1"/>
                    <p:nvPr/>
                  </p:nvSpPr>
                  <p:spPr>
                    <a:xfrm>
                      <a:off x="3292133" y="3747288"/>
                      <a:ext cx="860425" cy="192328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𝑚</m:t>
                                  </m:r>
                                </m:e>
                              </m:acc>
                            </m:e>
                            <m:sub>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t>1</m:t>
                              </m:r>
                            </m:sub>
                          </m:sSub>
                        </m:oMath>
                      </a14:m>
                      <a:r>
                        <a:rPr kumimoji="0" lang="en-US" sz="2400" b="0" i="1"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kumimoji="0" lang="en-US" sz="2400" b="0" i="0"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endPar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endPar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5" name="TextBox 32">
                      <a:extLst>
                        <a:ext uri="{FF2B5EF4-FFF2-40B4-BE49-F238E27FC236}">
                          <a16:creationId xmlns:a16="http://schemas.microsoft.com/office/drawing/2014/main" id="{A2DA0B05-6C42-F23A-2A08-7834F2A20748}"/>
                        </a:ext>
                      </a:extLst>
                    </p:cNvPr>
                    <p:cNvSpPr txBox="1">
                      <a:spLocks noRot="1" noChangeAspect="1" noMove="1" noResize="1" noEditPoints="1" noAdjustHandles="1" noChangeArrowheads="1" noChangeShapeType="1" noTextEdit="1"/>
                    </p:cNvSpPr>
                    <p:nvPr/>
                  </p:nvSpPr>
                  <p:spPr>
                    <a:xfrm>
                      <a:off x="3292133" y="3747288"/>
                      <a:ext cx="860425" cy="1923283"/>
                    </a:xfrm>
                    <a:prstGeom prst="rect">
                      <a:avLst/>
                    </a:prstGeom>
                    <a:blipFill>
                      <a:blip r:embed="rId7"/>
                      <a:stretch>
                        <a:fillRect l="-1071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32">
                      <a:extLst>
                        <a:ext uri="{FF2B5EF4-FFF2-40B4-BE49-F238E27FC236}">
                          <a16:creationId xmlns:a16="http://schemas.microsoft.com/office/drawing/2014/main" id="{7F77C363-882D-C970-17E0-B9CF45579ED2}"/>
                        </a:ext>
                      </a:extLst>
                    </p:cNvPr>
                    <p:cNvSpPr txBox="1"/>
                    <p:nvPr/>
                  </p:nvSpPr>
                  <p:spPr>
                    <a:xfrm>
                      <a:off x="6632024" y="3834889"/>
                      <a:ext cx="860425" cy="145135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𝑚</m:t>
                                  </m:r>
                                </m:e>
                              </m:acc>
                            </m:e>
                            <m:sub>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t>2</m:t>
                              </m:r>
                            </m:sub>
                          </m:sSub>
                        </m:oMath>
                      </a14:m>
                      <a:r>
                        <a:rPr kumimoji="0" lang="en-US" sz="2400" b="0" i="1"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kumimoji="0" lang="en-US" sz="2400" b="0" i="0"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2</a:t>
                      </a:r>
                      <a:endPar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2</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6" name="TextBox 32">
                      <a:extLst>
                        <a:ext uri="{FF2B5EF4-FFF2-40B4-BE49-F238E27FC236}">
                          <a16:creationId xmlns:a16="http://schemas.microsoft.com/office/drawing/2014/main" id="{7F77C363-882D-C970-17E0-B9CF45579ED2}"/>
                        </a:ext>
                      </a:extLst>
                    </p:cNvPr>
                    <p:cNvSpPr txBox="1">
                      <a:spLocks noRot="1" noChangeAspect="1" noMove="1" noResize="1" noEditPoints="1" noAdjustHandles="1" noChangeArrowheads="1" noChangeShapeType="1" noTextEdit="1"/>
                    </p:cNvSpPr>
                    <p:nvPr/>
                  </p:nvSpPr>
                  <p:spPr>
                    <a:xfrm>
                      <a:off x="6632024" y="3834889"/>
                      <a:ext cx="860425" cy="1451359"/>
                    </a:xfrm>
                    <a:prstGeom prst="rect">
                      <a:avLst/>
                    </a:prstGeom>
                    <a:blipFill>
                      <a:blip r:embed="rId8"/>
                      <a:stretch>
                        <a:fillRect l="-11511" b="-7234"/>
                      </a:stretch>
                    </a:blipFill>
                  </p:spPr>
                  <p:txBody>
                    <a:bodyPr/>
                    <a:lstStyle/>
                    <a:p>
                      <a:r>
                        <a:rPr lang="en-US">
                          <a:noFill/>
                        </a:rPr>
                        <a:t> </a:t>
                      </a:r>
                    </a:p>
                  </p:txBody>
                </p:sp>
              </mc:Fallback>
            </mc:AlternateContent>
            <p:cxnSp>
              <p:nvCxnSpPr>
                <p:cNvPr id="18" name="Straight Arrow Connector 17">
                  <a:extLst>
                    <a:ext uri="{FF2B5EF4-FFF2-40B4-BE49-F238E27FC236}">
                      <a16:creationId xmlns:a16="http://schemas.microsoft.com/office/drawing/2014/main" id="{31BED054-A9B4-F2C7-FC60-49CF4680543E}"/>
                    </a:ext>
                  </a:extLst>
                </p:cNvPr>
                <p:cNvCxnSpPr>
                  <a:cxnSpLocks/>
                </p:cNvCxnSpPr>
                <p:nvPr/>
              </p:nvCxnSpPr>
              <p:spPr>
                <a:xfrm>
                  <a:off x="1317280" y="3417166"/>
                  <a:ext cx="647113" cy="0"/>
                </a:xfrm>
                <a:prstGeom prst="straightConnector1">
                  <a:avLst/>
                </a:prstGeom>
                <a:ln w="28575">
                  <a:solidFill>
                    <a:srgbClr val="7030A0"/>
                  </a:solidFill>
                  <a:tailEnd type="triangle"/>
                </a:ln>
              </p:spPr>
              <p:style>
                <a:lnRef idx="3">
                  <a:schemeClr val="dk1"/>
                </a:lnRef>
                <a:fillRef idx="0">
                  <a:schemeClr val="dk1"/>
                </a:fillRef>
                <a:effectRef idx="2">
                  <a:schemeClr val="dk1"/>
                </a:effectRef>
                <a:fontRef idx="minor">
                  <a:schemeClr val="tx1"/>
                </a:fontRef>
              </p:style>
            </p:cxnSp>
            <p:cxnSp>
              <p:nvCxnSpPr>
                <p:cNvPr id="26" name="Connector: Elbow 25">
                  <a:extLst>
                    <a:ext uri="{FF2B5EF4-FFF2-40B4-BE49-F238E27FC236}">
                      <a16:creationId xmlns:a16="http://schemas.microsoft.com/office/drawing/2014/main" id="{ED67E46B-4E3E-FB5E-ED54-943E780C71B4}"/>
                    </a:ext>
                  </a:extLst>
                </p:cNvPr>
                <p:cNvCxnSpPr>
                  <a:cxnSpLocks/>
                  <a:stCxn id="6" idx="3"/>
                  <a:endCxn id="11" idx="1"/>
                </p:cNvCxnSpPr>
                <p:nvPr/>
              </p:nvCxnSpPr>
              <p:spPr>
                <a:xfrm>
                  <a:off x="3582815" y="3437161"/>
                  <a:ext cx="580027" cy="1241824"/>
                </a:xfrm>
                <a:prstGeom prst="bentConnector3">
                  <a:avLst>
                    <a:gd name="adj1" fmla="val 50000"/>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nector: Elbow 30">
                  <a:extLst>
                    <a:ext uri="{FF2B5EF4-FFF2-40B4-BE49-F238E27FC236}">
                      <a16:creationId xmlns:a16="http://schemas.microsoft.com/office/drawing/2014/main" id="{F4EC3250-D098-F4AF-ECB4-A8135A91FF44}"/>
                    </a:ext>
                  </a:extLst>
                </p:cNvPr>
                <p:cNvCxnSpPr>
                  <a:stCxn id="11" idx="3"/>
                  <a:endCxn id="12" idx="1"/>
                </p:cNvCxnSpPr>
                <p:nvPr/>
              </p:nvCxnSpPr>
              <p:spPr>
                <a:xfrm flipV="1">
                  <a:off x="5781264" y="3804027"/>
                  <a:ext cx="1399760" cy="874958"/>
                </a:xfrm>
                <a:prstGeom prst="bentConnector3">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5590BF0B-4D57-EB60-3B0F-59E1046D0B32}"/>
                    </a:ext>
                  </a:extLst>
                </p:cNvPr>
                <p:cNvCxnSpPr>
                  <a:cxnSpLocks/>
                </p:cNvCxnSpPr>
                <p:nvPr/>
              </p:nvCxnSpPr>
              <p:spPr>
                <a:xfrm>
                  <a:off x="8799446" y="3664923"/>
                  <a:ext cx="622850" cy="0"/>
                </a:xfrm>
                <a:prstGeom prst="straightConnector1">
                  <a:avLst/>
                </a:prstGeom>
                <a:ln w="28575">
                  <a:tailEnd type="triangle"/>
                </a:ln>
              </p:spPr>
              <p:style>
                <a:lnRef idx="3">
                  <a:schemeClr val="dk1"/>
                </a:lnRef>
                <a:fillRef idx="0">
                  <a:schemeClr val="dk1"/>
                </a:fillRef>
                <a:effectRef idx="2">
                  <a:schemeClr val="dk1"/>
                </a:effectRef>
                <a:fontRef idx="minor">
                  <a:schemeClr val="tx1"/>
                </a:fontRef>
              </p:style>
            </p:cxnSp>
            <p:cxnSp>
              <p:nvCxnSpPr>
                <p:cNvPr id="35" name="Straight Arrow Connector 34">
                  <a:extLst>
                    <a:ext uri="{FF2B5EF4-FFF2-40B4-BE49-F238E27FC236}">
                      <a16:creationId xmlns:a16="http://schemas.microsoft.com/office/drawing/2014/main" id="{14B55902-D9CC-FB84-7033-0606D47BA8F1}"/>
                    </a:ext>
                  </a:extLst>
                </p:cNvPr>
                <p:cNvCxnSpPr>
                  <a:cxnSpLocks/>
                </p:cNvCxnSpPr>
                <p:nvPr/>
              </p:nvCxnSpPr>
              <p:spPr>
                <a:xfrm flipV="1">
                  <a:off x="2653751" y="3724827"/>
                  <a:ext cx="0" cy="1706389"/>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6B99E4E1-7BA8-9401-9BF0-A8A0545E62F7}"/>
                    </a:ext>
                  </a:extLst>
                </p:cNvPr>
                <p:cNvCxnSpPr>
                  <a:cxnSpLocks/>
                </p:cNvCxnSpPr>
                <p:nvPr/>
              </p:nvCxnSpPr>
              <p:spPr>
                <a:xfrm flipH="1" flipV="1">
                  <a:off x="5002699" y="4966651"/>
                  <a:ext cx="0" cy="516679"/>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4" name="TextBox 43">
                      <a:extLst>
                        <a:ext uri="{FF2B5EF4-FFF2-40B4-BE49-F238E27FC236}">
                          <a16:creationId xmlns:a16="http://schemas.microsoft.com/office/drawing/2014/main" id="{075056E8-2404-9935-C98E-DD40C225B18C}"/>
                        </a:ext>
                      </a:extLst>
                    </p:cNvPr>
                    <p:cNvSpPr txBox="1"/>
                    <p:nvPr/>
                  </p:nvSpPr>
                  <p:spPr>
                    <a:xfrm>
                      <a:off x="5204803" y="5193395"/>
                      <a:ext cx="566527" cy="475643"/>
                    </a:xfrm>
                    <a:prstGeom prst="rect">
                      <a:avLst/>
                    </a:prstGeom>
                    <a:noFill/>
                  </p:spPr>
                  <p:txBody>
                    <a:bodyPr wrap="square" rtlCol="0">
                      <a:spAutoFit/>
                    </a:bodyPr>
                    <a:lstStyle/>
                    <a:p>
                      <a:pPr lvl="0">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a:solidFill>
                                          <a:srgbClr val="FF0000"/>
                                        </a:solidFill>
                                        <a:latin typeface="Cambria Math" panose="02040503050406030204" pitchFamily="18" charset="0"/>
                                        <a:cs typeface="Times New Roman" panose="02020603050405020304" pitchFamily="18" charset="0"/>
                                      </a:rPr>
                                      <m:t>𝑸</m:t>
                                    </m:r>
                                  </m:e>
                                </m:acc>
                              </m:e>
                              <m:sub>
                                <m:r>
                                  <a:rPr lang="en-US" sz="2400" b="1" i="1" dirty="0" smtClean="0">
                                    <a:solidFill>
                                      <a:srgbClr val="FF0000"/>
                                    </a:solidFill>
                                    <a:latin typeface="Cambria Math" panose="02040503050406030204" pitchFamily="18" charset="0"/>
                                    <a:cs typeface="Times New Roman" panose="02020603050405020304" pitchFamily="18" charset="0"/>
                                  </a:rPr>
                                  <m:t>𝟐</m:t>
                                </m:r>
                              </m:sub>
                            </m:sSub>
                          </m:oMath>
                        </m:oMathPara>
                      </a14:m>
                      <a:endParaRPr kumimoji="0" lang="en-US" sz="2400" b="1" i="0" u="none" strike="noStrike" kern="1200" cap="none" spc="0" normalizeH="0" baseline="-2500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44" name="TextBox 43">
                      <a:extLst>
                        <a:ext uri="{FF2B5EF4-FFF2-40B4-BE49-F238E27FC236}">
                          <a16:creationId xmlns:a16="http://schemas.microsoft.com/office/drawing/2014/main" id="{075056E8-2404-9935-C98E-DD40C225B18C}"/>
                        </a:ext>
                      </a:extLst>
                    </p:cNvPr>
                    <p:cNvSpPr txBox="1">
                      <a:spLocks noRot="1" noChangeAspect="1" noMove="1" noResize="1" noEditPoints="1" noAdjustHandles="1" noChangeArrowheads="1" noChangeShapeType="1" noTextEdit="1"/>
                    </p:cNvSpPr>
                    <p:nvPr/>
                  </p:nvSpPr>
                  <p:spPr>
                    <a:xfrm>
                      <a:off x="5204803" y="5193395"/>
                      <a:ext cx="566527" cy="475643"/>
                    </a:xfrm>
                    <a:prstGeom prst="rect">
                      <a:avLst/>
                    </a:prstGeom>
                    <a:blipFill>
                      <a:blip r:embed="rId9"/>
                      <a:stretch>
                        <a:fillRect/>
                      </a:stretch>
                    </a:blipFill>
                  </p:spPr>
                  <p:txBody>
                    <a:bodyPr/>
                    <a:lstStyle/>
                    <a:p>
                      <a:r>
                        <a:rPr lang="en-US">
                          <a:noFill/>
                        </a:rPr>
                        <a:t> </a:t>
                      </a:r>
                    </a:p>
                  </p:txBody>
                </p:sp>
              </mc:Fallback>
            </mc:AlternateContent>
            <p:cxnSp>
              <p:nvCxnSpPr>
                <p:cNvPr id="45" name="Straight Arrow Connector 44">
                  <a:extLst>
                    <a:ext uri="{FF2B5EF4-FFF2-40B4-BE49-F238E27FC236}">
                      <a16:creationId xmlns:a16="http://schemas.microsoft.com/office/drawing/2014/main" id="{AD06B691-9AF8-503B-9267-A1403CB53C24}"/>
                    </a:ext>
                  </a:extLst>
                </p:cNvPr>
                <p:cNvCxnSpPr>
                  <a:cxnSpLocks/>
                </p:cNvCxnSpPr>
                <p:nvPr/>
              </p:nvCxnSpPr>
              <p:spPr>
                <a:xfrm flipH="1" flipV="1">
                  <a:off x="7986925" y="4103316"/>
                  <a:ext cx="0" cy="134402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6" name="TextBox 45">
                      <a:extLst>
                        <a:ext uri="{FF2B5EF4-FFF2-40B4-BE49-F238E27FC236}">
                          <a16:creationId xmlns:a16="http://schemas.microsoft.com/office/drawing/2014/main" id="{9A08E8F2-78A0-E311-1F61-F1AF57D7C735}"/>
                        </a:ext>
                      </a:extLst>
                    </p:cNvPr>
                    <p:cNvSpPr txBox="1"/>
                    <p:nvPr/>
                  </p:nvSpPr>
                  <p:spPr>
                    <a:xfrm>
                      <a:off x="8041718" y="4546040"/>
                      <a:ext cx="566527" cy="475643"/>
                    </a:xfrm>
                    <a:prstGeom prst="rect">
                      <a:avLst/>
                    </a:prstGeom>
                    <a:noFill/>
                  </p:spPr>
                  <p:txBody>
                    <a:bodyPr wrap="square" rtlCol="0">
                      <a:spAutoFit/>
                    </a:bodyPr>
                    <a:lstStyle/>
                    <a:p>
                      <a:pPr lvl="0">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a:solidFill>
                                          <a:srgbClr val="FF0000"/>
                                        </a:solidFill>
                                        <a:latin typeface="Cambria Math" panose="02040503050406030204" pitchFamily="18" charset="0"/>
                                        <a:cs typeface="Times New Roman" panose="02020603050405020304" pitchFamily="18" charset="0"/>
                                      </a:rPr>
                                      <m:t>𝑸</m:t>
                                    </m:r>
                                  </m:e>
                                </m:acc>
                              </m:e>
                              <m:sub>
                                <m:r>
                                  <a:rPr lang="en-US" sz="2400" b="1" i="1" dirty="0" smtClean="0">
                                    <a:solidFill>
                                      <a:srgbClr val="FF0000"/>
                                    </a:solidFill>
                                    <a:latin typeface="Cambria Math" panose="02040503050406030204" pitchFamily="18" charset="0"/>
                                    <a:cs typeface="Times New Roman" panose="02020603050405020304" pitchFamily="18" charset="0"/>
                                  </a:rPr>
                                  <m:t>𝟑</m:t>
                                </m:r>
                              </m:sub>
                            </m:sSub>
                          </m:oMath>
                        </m:oMathPara>
                      </a14:m>
                      <a:endParaRPr kumimoji="0" lang="en-US" sz="2400" b="1" i="0" u="none" strike="noStrike" kern="1200" cap="none" spc="0" normalizeH="0" baseline="-2500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46" name="TextBox 45">
                      <a:extLst>
                        <a:ext uri="{FF2B5EF4-FFF2-40B4-BE49-F238E27FC236}">
                          <a16:creationId xmlns:a16="http://schemas.microsoft.com/office/drawing/2014/main" id="{9A08E8F2-78A0-E311-1F61-F1AF57D7C735}"/>
                        </a:ext>
                      </a:extLst>
                    </p:cNvPr>
                    <p:cNvSpPr txBox="1">
                      <a:spLocks noRot="1" noChangeAspect="1" noMove="1" noResize="1" noEditPoints="1" noAdjustHandles="1" noChangeArrowheads="1" noChangeShapeType="1" noTextEdit="1"/>
                    </p:cNvSpPr>
                    <p:nvPr/>
                  </p:nvSpPr>
                  <p:spPr>
                    <a:xfrm>
                      <a:off x="8041718" y="4546040"/>
                      <a:ext cx="566527" cy="475643"/>
                    </a:xfrm>
                    <a:prstGeom prst="rect">
                      <a:avLst/>
                    </a:prstGeom>
                    <a:blipFill>
                      <a:blip r:embed="rId10"/>
                      <a:stretch>
                        <a:fillRect/>
                      </a:stretch>
                    </a:blipFill>
                  </p:spPr>
                  <p:txBody>
                    <a:bodyPr/>
                    <a:lstStyle/>
                    <a:p>
                      <a:r>
                        <a:rPr lang="en-US">
                          <a:noFill/>
                        </a:rPr>
                        <a:t> </a:t>
                      </a:r>
                    </a:p>
                  </p:txBody>
                </p:sp>
              </mc:Fallback>
            </mc:AlternateContent>
            <p:cxnSp>
              <p:nvCxnSpPr>
                <p:cNvPr id="47" name="Straight Arrow Connector 46">
                  <a:extLst>
                    <a:ext uri="{FF2B5EF4-FFF2-40B4-BE49-F238E27FC236}">
                      <a16:creationId xmlns:a16="http://schemas.microsoft.com/office/drawing/2014/main" id="{A3E7D08B-E029-EDFD-FD97-B54D4932A330}"/>
                    </a:ext>
                  </a:extLst>
                </p:cNvPr>
                <p:cNvCxnSpPr>
                  <a:cxnSpLocks/>
                </p:cNvCxnSpPr>
                <p:nvPr/>
              </p:nvCxnSpPr>
              <p:spPr>
                <a:xfrm flipH="1" flipV="1">
                  <a:off x="2773604" y="2632815"/>
                  <a:ext cx="0" cy="516679"/>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4E88844A-4AEE-89B5-1AA3-CB94DADE1F90}"/>
                        </a:ext>
                      </a:extLst>
                    </p:cNvPr>
                    <p:cNvSpPr txBox="1"/>
                    <p:nvPr/>
                  </p:nvSpPr>
                  <p:spPr>
                    <a:xfrm>
                      <a:off x="2894946" y="2472677"/>
                      <a:ext cx="687868" cy="473206"/>
                    </a:xfrm>
                    <a:prstGeom prst="rect">
                      <a:avLst/>
                    </a:prstGeom>
                    <a:noFill/>
                  </p:spPr>
                  <p:txBody>
                    <a:bodyPr wrap="square" rtlCol="0">
                      <a:spAutoFit/>
                    </a:bodyPr>
                    <a:lstStyle/>
                    <a:p>
                      <a:pPr lvl="0">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a:solidFill>
                                          <a:srgbClr val="FF0000"/>
                                        </a:solidFill>
                                        <a:latin typeface="Cambria Math" panose="02040503050406030204" pitchFamily="18" charset="0"/>
                                        <a:cs typeface="Times New Roman" panose="02020603050405020304" pitchFamily="18" charset="0"/>
                                      </a:rPr>
                                      <m:t>𝑾</m:t>
                                    </m:r>
                                  </m:e>
                                </m:acc>
                              </m:e>
                              <m:sub>
                                <m:r>
                                  <a:rPr lang="en-US" sz="2400" b="1" i="1" dirty="0" smtClean="0">
                                    <a:solidFill>
                                      <a:srgbClr val="FF0000"/>
                                    </a:solidFill>
                                    <a:latin typeface="Cambria Math" panose="02040503050406030204" pitchFamily="18" charset="0"/>
                                    <a:cs typeface="Times New Roman" panose="02020603050405020304" pitchFamily="18" charset="0"/>
                                  </a:rPr>
                                  <m:t>𝟏</m:t>
                                </m:r>
                              </m:sub>
                            </m:sSub>
                          </m:oMath>
                        </m:oMathPara>
                      </a14:m>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48" name="TextBox 47">
                      <a:extLst>
                        <a:ext uri="{FF2B5EF4-FFF2-40B4-BE49-F238E27FC236}">
                          <a16:creationId xmlns:a16="http://schemas.microsoft.com/office/drawing/2014/main" id="{4E88844A-4AEE-89B5-1AA3-CB94DADE1F90}"/>
                        </a:ext>
                      </a:extLst>
                    </p:cNvPr>
                    <p:cNvSpPr txBox="1">
                      <a:spLocks noRot="1" noChangeAspect="1" noMove="1" noResize="1" noEditPoints="1" noAdjustHandles="1" noChangeArrowheads="1" noChangeShapeType="1" noTextEdit="1"/>
                    </p:cNvSpPr>
                    <p:nvPr/>
                  </p:nvSpPr>
                  <p:spPr>
                    <a:xfrm>
                      <a:off x="2894946" y="2472677"/>
                      <a:ext cx="687868" cy="473206"/>
                    </a:xfrm>
                    <a:prstGeom prst="rect">
                      <a:avLst/>
                    </a:prstGeom>
                    <a:blipFill>
                      <a:blip r:embed="rId11"/>
                      <a:stretch>
                        <a:fillRect/>
                      </a:stretch>
                    </a:blipFill>
                  </p:spPr>
                  <p:txBody>
                    <a:bodyPr/>
                    <a:lstStyle/>
                    <a:p>
                      <a:r>
                        <a:rPr lang="en-US">
                          <a:noFill/>
                        </a:rPr>
                        <a:t> </a:t>
                      </a:r>
                    </a:p>
                  </p:txBody>
                </p:sp>
              </mc:Fallback>
            </mc:AlternateContent>
            <p:cxnSp>
              <p:nvCxnSpPr>
                <p:cNvPr id="49" name="Straight Arrow Connector 48">
                  <a:extLst>
                    <a:ext uri="{FF2B5EF4-FFF2-40B4-BE49-F238E27FC236}">
                      <a16:creationId xmlns:a16="http://schemas.microsoft.com/office/drawing/2014/main" id="{4639913C-52A2-8765-FF8C-881C085580A4}"/>
                    </a:ext>
                  </a:extLst>
                </p:cNvPr>
                <p:cNvCxnSpPr>
                  <a:cxnSpLocks/>
                </p:cNvCxnSpPr>
                <p:nvPr/>
              </p:nvCxnSpPr>
              <p:spPr>
                <a:xfrm flipV="1">
                  <a:off x="5002699" y="2632815"/>
                  <a:ext cx="0" cy="1752539"/>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FD3C1785-1AEE-7873-DA80-D9FFE18A04DF}"/>
                        </a:ext>
                      </a:extLst>
                    </p:cNvPr>
                    <p:cNvSpPr txBox="1"/>
                    <p:nvPr/>
                  </p:nvSpPr>
                  <p:spPr>
                    <a:xfrm>
                      <a:off x="5154689" y="2561530"/>
                      <a:ext cx="687868" cy="473206"/>
                    </a:xfrm>
                    <a:prstGeom prst="rect">
                      <a:avLst/>
                    </a:prstGeom>
                    <a:noFill/>
                  </p:spPr>
                  <p:txBody>
                    <a:bodyPr wrap="square" rtlCol="0">
                      <a:spAutoFit/>
                    </a:bodyPr>
                    <a:lstStyle/>
                    <a:p>
                      <a:pPr lvl="0">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a:solidFill>
                                          <a:srgbClr val="FF0000"/>
                                        </a:solidFill>
                                        <a:latin typeface="Cambria Math" panose="02040503050406030204" pitchFamily="18" charset="0"/>
                                        <a:cs typeface="Times New Roman" panose="02020603050405020304" pitchFamily="18" charset="0"/>
                                      </a:rPr>
                                      <m:t>𝑾</m:t>
                                    </m:r>
                                  </m:e>
                                </m:acc>
                              </m:e>
                              <m:sub>
                                <m:r>
                                  <a:rPr lang="en-US" sz="2400" b="1" i="1" dirty="0" smtClean="0">
                                    <a:solidFill>
                                      <a:srgbClr val="FF0000"/>
                                    </a:solidFill>
                                    <a:latin typeface="Cambria Math" panose="02040503050406030204" pitchFamily="18" charset="0"/>
                                    <a:cs typeface="Times New Roman" panose="02020603050405020304" pitchFamily="18" charset="0"/>
                                  </a:rPr>
                                  <m:t>𝟐</m:t>
                                </m:r>
                              </m:sub>
                            </m:sSub>
                          </m:oMath>
                        </m:oMathPara>
                      </a14:m>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50" name="TextBox 49">
                      <a:extLst>
                        <a:ext uri="{FF2B5EF4-FFF2-40B4-BE49-F238E27FC236}">
                          <a16:creationId xmlns:a16="http://schemas.microsoft.com/office/drawing/2014/main" id="{FD3C1785-1AEE-7873-DA80-D9FFE18A04DF}"/>
                        </a:ext>
                      </a:extLst>
                    </p:cNvPr>
                    <p:cNvSpPr txBox="1">
                      <a:spLocks noRot="1" noChangeAspect="1" noMove="1" noResize="1" noEditPoints="1" noAdjustHandles="1" noChangeArrowheads="1" noChangeShapeType="1" noTextEdit="1"/>
                    </p:cNvSpPr>
                    <p:nvPr/>
                  </p:nvSpPr>
                  <p:spPr>
                    <a:xfrm>
                      <a:off x="5154689" y="2561530"/>
                      <a:ext cx="687868" cy="473206"/>
                    </a:xfrm>
                    <a:prstGeom prst="rect">
                      <a:avLst/>
                    </a:prstGeom>
                    <a:blipFill>
                      <a:blip r:embed="rId12"/>
                      <a:stretch>
                        <a:fillRect/>
                      </a:stretch>
                    </a:blipFill>
                  </p:spPr>
                  <p:txBody>
                    <a:bodyPr/>
                    <a:lstStyle/>
                    <a:p>
                      <a:r>
                        <a:rPr lang="en-US">
                          <a:noFill/>
                        </a:rPr>
                        <a:t> </a:t>
                      </a:r>
                    </a:p>
                  </p:txBody>
                </p:sp>
              </mc:Fallback>
            </mc:AlternateContent>
            <p:cxnSp>
              <p:nvCxnSpPr>
                <p:cNvPr id="54" name="Straight Arrow Connector 53">
                  <a:extLst>
                    <a:ext uri="{FF2B5EF4-FFF2-40B4-BE49-F238E27FC236}">
                      <a16:creationId xmlns:a16="http://schemas.microsoft.com/office/drawing/2014/main" id="{B1DEC9B5-B044-C9F5-D9E0-EB0622030AB4}"/>
                    </a:ext>
                  </a:extLst>
                </p:cNvPr>
                <p:cNvCxnSpPr>
                  <a:cxnSpLocks/>
                </p:cNvCxnSpPr>
                <p:nvPr/>
              </p:nvCxnSpPr>
              <p:spPr>
                <a:xfrm flipV="1">
                  <a:off x="7986925" y="2632815"/>
                  <a:ext cx="0" cy="87659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37C4940A-0BF3-16FF-7E72-30B9954B9461}"/>
                        </a:ext>
                      </a:extLst>
                    </p:cNvPr>
                    <p:cNvSpPr txBox="1"/>
                    <p:nvPr/>
                  </p:nvSpPr>
                  <p:spPr>
                    <a:xfrm>
                      <a:off x="8092372" y="2467403"/>
                      <a:ext cx="687868" cy="473206"/>
                    </a:xfrm>
                    <a:prstGeom prst="rect">
                      <a:avLst/>
                    </a:prstGeom>
                    <a:noFill/>
                  </p:spPr>
                  <p:txBody>
                    <a:bodyPr wrap="square" rtlCol="0">
                      <a:spAutoFit/>
                    </a:bodyPr>
                    <a:lstStyle/>
                    <a:p>
                      <a:pPr lvl="0">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smtClean="0">
                                        <a:solidFill>
                                          <a:srgbClr val="FF0000"/>
                                        </a:solidFill>
                                        <a:latin typeface="Cambria Math" panose="02040503050406030204" pitchFamily="18" charset="0"/>
                                        <a:cs typeface="Times New Roman" panose="02020603050405020304" pitchFamily="18" charset="0"/>
                                      </a:rPr>
                                      <m:t>𝑾</m:t>
                                    </m:r>
                                  </m:e>
                                </m:acc>
                              </m:e>
                              <m:sub>
                                <m:r>
                                  <a:rPr lang="en-US" sz="2400" b="1" i="1" dirty="0" smtClean="0">
                                    <a:solidFill>
                                      <a:srgbClr val="FF0000"/>
                                    </a:solidFill>
                                    <a:latin typeface="Cambria Math" panose="02040503050406030204" pitchFamily="18" charset="0"/>
                                    <a:cs typeface="Times New Roman" panose="02020603050405020304" pitchFamily="18" charset="0"/>
                                  </a:rPr>
                                  <m:t>𝟑</m:t>
                                </m:r>
                              </m:sub>
                            </m:sSub>
                          </m:oMath>
                        </m:oMathPara>
                      </a14:m>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55" name="TextBox 54">
                      <a:extLst>
                        <a:ext uri="{FF2B5EF4-FFF2-40B4-BE49-F238E27FC236}">
                          <a16:creationId xmlns:a16="http://schemas.microsoft.com/office/drawing/2014/main" id="{37C4940A-0BF3-16FF-7E72-30B9954B9461}"/>
                        </a:ext>
                      </a:extLst>
                    </p:cNvPr>
                    <p:cNvSpPr txBox="1">
                      <a:spLocks noRot="1" noChangeAspect="1" noMove="1" noResize="1" noEditPoints="1" noAdjustHandles="1" noChangeArrowheads="1" noChangeShapeType="1" noTextEdit="1"/>
                    </p:cNvSpPr>
                    <p:nvPr/>
                  </p:nvSpPr>
                  <p:spPr>
                    <a:xfrm>
                      <a:off x="8092372" y="2467403"/>
                      <a:ext cx="687868" cy="473206"/>
                    </a:xfrm>
                    <a:prstGeom prst="rect">
                      <a:avLst/>
                    </a:prstGeom>
                    <a:blipFill>
                      <a:blip r:embed="rId13"/>
                      <a:stretch>
                        <a:fillRect/>
                      </a:stretch>
                    </a:blipFill>
                  </p:spPr>
                  <p:txBody>
                    <a:bodyPr/>
                    <a:lstStyle/>
                    <a:p>
                      <a:r>
                        <a:rPr lang="en-US">
                          <a:noFill/>
                        </a:rPr>
                        <a:t> </a:t>
                      </a:r>
                    </a:p>
                  </p:txBody>
                </p:sp>
              </mc:Fallback>
            </mc:AlternateContent>
            <p:cxnSp>
              <p:nvCxnSpPr>
                <p:cNvPr id="57" name="Straight Connector 56">
                  <a:extLst>
                    <a:ext uri="{FF2B5EF4-FFF2-40B4-BE49-F238E27FC236}">
                      <a16:creationId xmlns:a16="http://schemas.microsoft.com/office/drawing/2014/main" id="{E27574C8-F1E8-8534-A08B-8E45692C3E47}"/>
                    </a:ext>
                  </a:extLst>
                </p:cNvPr>
                <p:cNvCxnSpPr>
                  <a:cxnSpLocks/>
                </p:cNvCxnSpPr>
                <p:nvPr/>
              </p:nvCxnSpPr>
              <p:spPr>
                <a:xfrm>
                  <a:off x="1271721" y="5757654"/>
                  <a:ext cx="8324515"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46761E46-D70D-6D1A-66D4-786FDBBE107D}"/>
                    </a:ext>
                  </a:extLst>
                </p:cNvPr>
                <p:cNvCxnSpPr/>
                <p:nvPr/>
              </p:nvCxnSpPr>
              <p:spPr>
                <a:xfrm>
                  <a:off x="1456483" y="3450070"/>
                  <a:ext cx="0" cy="2320494"/>
                </a:xfrm>
                <a:prstGeom prst="straightConnector1">
                  <a:avLst/>
                </a:prstGeom>
                <a:ln w="190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03270A2D-9144-3010-5DD1-696CB24F785F}"/>
                    </a:ext>
                  </a:extLst>
                </p:cNvPr>
                <p:cNvSpPr txBox="1"/>
                <p:nvPr/>
              </p:nvSpPr>
              <p:spPr>
                <a:xfrm>
                  <a:off x="984808" y="4629328"/>
                  <a:ext cx="66494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h</a:t>
                  </a:r>
                  <a:r>
                    <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0</a:t>
                  </a:r>
                </a:p>
              </p:txBody>
            </p:sp>
            <p:cxnSp>
              <p:nvCxnSpPr>
                <p:cNvPr id="61" name="Straight Arrow Connector 60">
                  <a:extLst>
                    <a:ext uri="{FF2B5EF4-FFF2-40B4-BE49-F238E27FC236}">
                      <a16:creationId xmlns:a16="http://schemas.microsoft.com/office/drawing/2014/main" id="{D78A024F-A575-8E17-421D-CBF5E16686C2}"/>
                    </a:ext>
                  </a:extLst>
                </p:cNvPr>
                <p:cNvCxnSpPr>
                  <a:cxnSpLocks/>
                </p:cNvCxnSpPr>
                <p:nvPr/>
              </p:nvCxnSpPr>
              <p:spPr>
                <a:xfrm>
                  <a:off x="9110871" y="3664923"/>
                  <a:ext cx="26503" cy="2092731"/>
                </a:xfrm>
                <a:prstGeom prst="straightConnector1">
                  <a:avLst/>
                </a:prstGeom>
                <a:ln w="190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id="{208A92BB-C4A8-CF53-331C-9AABAA3D16FC}"/>
                    </a:ext>
                  </a:extLst>
                </p:cNvPr>
                <p:cNvSpPr txBox="1"/>
                <p:nvPr/>
              </p:nvSpPr>
              <p:spPr>
                <a:xfrm>
                  <a:off x="9129779" y="4727159"/>
                  <a:ext cx="66494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h</a:t>
                  </a:r>
                  <a:r>
                    <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3</a:t>
                  </a:r>
                </a:p>
              </p:txBody>
            </p:sp>
            <p:sp>
              <p:nvSpPr>
                <p:cNvPr id="64" name="Rectangle 63">
                  <a:extLst>
                    <a:ext uri="{FF2B5EF4-FFF2-40B4-BE49-F238E27FC236}">
                      <a16:creationId xmlns:a16="http://schemas.microsoft.com/office/drawing/2014/main" id="{D3EBFC33-168F-1320-8778-323FDB51EBAE}"/>
                    </a:ext>
                  </a:extLst>
                </p:cNvPr>
                <p:cNvSpPr/>
                <p:nvPr/>
              </p:nvSpPr>
              <p:spPr>
                <a:xfrm>
                  <a:off x="1698621" y="3034736"/>
                  <a:ext cx="7336044" cy="2141620"/>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grpSp>
          <p:nvGrpSpPr>
            <p:cNvPr id="38" name="Group 37">
              <a:extLst>
                <a:ext uri="{FF2B5EF4-FFF2-40B4-BE49-F238E27FC236}">
                  <a16:creationId xmlns:a16="http://schemas.microsoft.com/office/drawing/2014/main" id="{1BF24DCF-F79E-136F-7D1B-62019C0B2C16}"/>
                </a:ext>
              </a:extLst>
            </p:cNvPr>
            <p:cNvGrpSpPr/>
            <p:nvPr/>
          </p:nvGrpSpPr>
          <p:grpSpPr>
            <a:xfrm>
              <a:off x="1488613" y="3415845"/>
              <a:ext cx="6042904" cy="2011176"/>
              <a:chOff x="1488613" y="3415845"/>
              <a:chExt cx="6042904" cy="2011176"/>
            </a:xfrm>
          </p:grpSpPr>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69E93D5C-FBC4-3E5A-D1EC-33AE143A8EAF}"/>
                      </a:ext>
                    </a:extLst>
                  </p:cNvPr>
                  <p:cNvSpPr txBox="1"/>
                  <p:nvPr/>
                </p:nvSpPr>
                <p:spPr>
                  <a:xfrm>
                    <a:off x="1734725" y="3776399"/>
                    <a:ext cx="664945" cy="699359"/>
                  </a:xfrm>
                  <a:prstGeom prst="rect">
                    <a:avLst/>
                  </a:prstGeom>
                  <a:noFill/>
                </p:spPr>
                <p:txBody>
                  <a:bodyPr wrap="square" rtlCol="0">
                    <a:spAutoFit/>
                  </a:bodyPr>
                  <a:lstStyle/>
                  <a:p>
                    <a:pPr lvl="0">
                      <a:defRPr/>
                    </a:pPr>
                    <a14:m>
                      <m:oMathPara xmlns:m="http://schemas.openxmlformats.org/officeDocument/2006/math">
                        <m:oMathParaPr>
                          <m:jc m:val="centerGroup"/>
                        </m:oMathParaPr>
                        <m:oMath xmlns:m="http://schemas.openxmlformats.org/officeDocument/2006/math">
                          <m:sSub>
                            <m:sSubPr>
                              <m:ctrlPr>
                                <a:rPr lang="en-US" sz="240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𝑚</m:t>
                                  </m:r>
                                </m:e>
                              </m:acc>
                            </m:e>
                            <m: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01</m:t>
                              </m:r>
                            </m:sub>
                          </m:sSub>
                        </m:oMath>
                      </m:oMathPara>
                    </a14:m>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lvl="0">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9" name="TextBox 8">
                    <a:extLst>
                      <a:ext uri="{FF2B5EF4-FFF2-40B4-BE49-F238E27FC236}">
                        <a16:creationId xmlns:a16="http://schemas.microsoft.com/office/drawing/2014/main" id="{69E93D5C-FBC4-3E5A-D1EC-33AE143A8EAF}"/>
                      </a:ext>
                    </a:extLst>
                  </p:cNvPr>
                  <p:cNvSpPr txBox="1">
                    <a:spLocks noRot="1" noChangeAspect="1" noMove="1" noResize="1" noEditPoints="1" noAdjustHandles="1" noChangeArrowheads="1" noChangeShapeType="1" noTextEdit="1"/>
                  </p:cNvSpPr>
                  <p:nvPr/>
                </p:nvSpPr>
                <p:spPr>
                  <a:xfrm>
                    <a:off x="1734725" y="3776399"/>
                    <a:ext cx="664945" cy="699359"/>
                  </a:xfrm>
                  <a:prstGeom prst="rect">
                    <a:avLst/>
                  </a:prstGeom>
                  <a:blipFill>
                    <a:blip r:embed="rId14"/>
                    <a:stretch>
                      <a:fillRect r="-1835"/>
                    </a:stretch>
                  </a:blipFill>
                </p:spPr>
                <p:txBody>
                  <a:bodyPr/>
                  <a:lstStyle/>
                  <a:p>
                    <a:r>
                      <a:rPr lang="en-US">
                        <a:noFill/>
                      </a:rPr>
                      <a:t> </a:t>
                    </a:r>
                  </a:p>
                </p:txBody>
              </p:sp>
            </mc:Fallback>
          </mc:AlternateContent>
          <p:cxnSp>
            <p:nvCxnSpPr>
              <p:cNvPr id="17" name="Straight Arrow Connector 16">
                <a:extLst>
                  <a:ext uri="{FF2B5EF4-FFF2-40B4-BE49-F238E27FC236}">
                    <a16:creationId xmlns:a16="http://schemas.microsoft.com/office/drawing/2014/main" id="{998F8A1A-1CFD-42CA-9F2A-9FF45F26AF3E}"/>
                  </a:ext>
                </a:extLst>
              </p:cNvPr>
              <p:cNvCxnSpPr>
                <a:cxnSpLocks/>
              </p:cNvCxnSpPr>
              <p:nvPr/>
            </p:nvCxnSpPr>
            <p:spPr>
              <a:xfrm flipV="1">
                <a:off x="1488613" y="3415845"/>
                <a:ext cx="664769" cy="704722"/>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AF155FA6-E4E8-B665-5B43-858BA72396E2}"/>
                      </a:ext>
                    </a:extLst>
                  </p:cNvPr>
                  <p:cNvSpPr txBox="1"/>
                  <p:nvPr/>
                </p:nvSpPr>
                <p:spPr>
                  <a:xfrm>
                    <a:off x="3997822" y="4896271"/>
                    <a:ext cx="664945" cy="453137"/>
                  </a:xfrm>
                  <a:prstGeom prst="rect">
                    <a:avLst/>
                  </a:prstGeom>
                  <a:noFill/>
                </p:spPr>
                <p:txBody>
                  <a:bodyPr wrap="square" rtlCol="0">
                    <a:spAutoFit/>
                  </a:bodyPr>
                  <a:lstStyle/>
                  <a:p>
                    <a:pPr lvl="0">
                      <a:defRPr/>
                    </a:pPr>
                    <a14:m>
                      <m:oMathPara xmlns:m="http://schemas.openxmlformats.org/officeDocument/2006/math">
                        <m:oMathParaPr>
                          <m:jc m:val="centerGroup"/>
                        </m:oMathParaPr>
                        <m:oMath xmlns:m="http://schemas.openxmlformats.org/officeDocument/2006/math">
                          <m:sSub>
                            <m:sSubPr>
                              <m:ctrlPr>
                                <a:rPr lang="en-US" sz="240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𝑚</m:t>
                                  </m:r>
                                </m:e>
                              </m:acc>
                            </m:e>
                            <m: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02</m:t>
                              </m:r>
                            </m:sub>
                          </m:sSub>
                        </m:oMath>
                      </m:oMathPara>
                    </a14:m>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22" name="TextBox 21">
                    <a:extLst>
                      <a:ext uri="{FF2B5EF4-FFF2-40B4-BE49-F238E27FC236}">
                        <a16:creationId xmlns:a16="http://schemas.microsoft.com/office/drawing/2014/main" id="{AF155FA6-E4E8-B665-5B43-858BA72396E2}"/>
                      </a:ext>
                    </a:extLst>
                  </p:cNvPr>
                  <p:cNvSpPr txBox="1">
                    <a:spLocks noRot="1" noChangeAspect="1" noMove="1" noResize="1" noEditPoints="1" noAdjustHandles="1" noChangeArrowheads="1" noChangeShapeType="1" noTextEdit="1"/>
                  </p:cNvSpPr>
                  <p:nvPr/>
                </p:nvSpPr>
                <p:spPr>
                  <a:xfrm>
                    <a:off x="3997822" y="4896271"/>
                    <a:ext cx="664945" cy="453137"/>
                  </a:xfrm>
                  <a:prstGeom prst="rect">
                    <a:avLst/>
                  </a:prstGeom>
                  <a:blipFill>
                    <a:blip r:embed="rId15"/>
                    <a:stretch>
                      <a:fillRect r="-1835" b="-40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C70FC74F-8B13-86E2-C756-1E1364658F8C}"/>
                      </a:ext>
                    </a:extLst>
                  </p:cNvPr>
                  <p:cNvSpPr txBox="1"/>
                  <p:nvPr/>
                </p:nvSpPr>
                <p:spPr>
                  <a:xfrm>
                    <a:off x="6866572" y="4973884"/>
                    <a:ext cx="664945" cy="453137"/>
                  </a:xfrm>
                  <a:prstGeom prst="rect">
                    <a:avLst/>
                  </a:prstGeom>
                  <a:noFill/>
                </p:spPr>
                <p:txBody>
                  <a:bodyPr wrap="square" rtlCol="0">
                    <a:spAutoFit/>
                  </a:bodyPr>
                  <a:lstStyle/>
                  <a:p>
                    <a:pPr lvl="0">
                      <a:defRPr/>
                    </a:pPr>
                    <a14:m>
                      <m:oMathPara xmlns:m="http://schemas.openxmlformats.org/officeDocument/2006/math">
                        <m:oMathParaPr>
                          <m:jc m:val="centerGroup"/>
                        </m:oMathParaPr>
                        <m:oMath xmlns:m="http://schemas.openxmlformats.org/officeDocument/2006/math">
                          <m:sSub>
                            <m:sSubPr>
                              <m:ctrlPr>
                                <a:rPr lang="en-US" sz="240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𝑚</m:t>
                                  </m:r>
                                </m:e>
                              </m:acc>
                            </m:e>
                            <m: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03</m:t>
                              </m:r>
                            </m:sub>
                          </m:sSub>
                        </m:oMath>
                      </m:oMathPara>
                    </a14:m>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27" name="TextBox 26">
                    <a:extLst>
                      <a:ext uri="{FF2B5EF4-FFF2-40B4-BE49-F238E27FC236}">
                        <a16:creationId xmlns:a16="http://schemas.microsoft.com/office/drawing/2014/main" id="{C70FC74F-8B13-86E2-C756-1E1364658F8C}"/>
                      </a:ext>
                    </a:extLst>
                  </p:cNvPr>
                  <p:cNvSpPr txBox="1">
                    <a:spLocks noRot="1" noChangeAspect="1" noMove="1" noResize="1" noEditPoints="1" noAdjustHandles="1" noChangeArrowheads="1" noChangeShapeType="1" noTextEdit="1"/>
                  </p:cNvSpPr>
                  <p:nvPr/>
                </p:nvSpPr>
                <p:spPr>
                  <a:xfrm>
                    <a:off x="6866572" y="4973884"/>
                    <a:ext cx="664945" cy="453137"/>
                  </a:xfrm>
                  <a:prstGeom prst="rect">
                    <a:avLst/>
                  </a:prstGeom>
                  <a:blipFill>
                    <a:blip r:embed="rId16"/>
                    <a:stretch>
                      <a:fillRect r="-1835" b="-4000"/>
                    </a:stretch>
                  </a:blipFill>
                </p:spPr>
                <p:txBody>
                  <a:bodyPr/>
                  <a:lstStyle/>
                  <a:p>
                    <a:r>
                      <a:rPr lang="en-US">
                        <a:noFill/>
                      </a:rPr>
                      <a:t> </a:t>
                    </a:r>
                  </a:p>
                </p:txBody>
              </p:sp>
            </mc:Fallback>
          </mc:AlternateContent>
        </p:grpSp>
      </p:grpSp>
    </p:spTree>
    <p:extLst>
      <p:ext uri="{BB962C8B-B14F-4D97-AF65-F5344CB8AC3E}">
        <p14:creationId xmlns:p14="http://schemas.microsoft.com/office/powerpoint/2010/main" val="386176490"/>
      </p:ext>
    </p:extLst>
  </p:cSld>
  <p:clrMapOvr>
    <a:masterClrMapping/>
  </p:clrMapOvr>
  <mc:AlternateContent xmlns:mc="http://schemas.openxmlformats.org/markup-compatibility/2006" xmlns:p14="http://schemas.microsoft.com/office/powerpoint/2010/main">
    <mc:Choice Requires="p14">
      <p:transition spd="slow" p14:dur="2000" advTm="139114"/>
    </mc:Choice>
    <mc:Fallback xmlns="">
      <p:transition spd="slow" advTm="13911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26BBD-4455-C9CD-D926-26BB38C5AF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6BFEA0-5E3E-F93A-F66F-363EE372B36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FE98755-3A0D-1746-577E-287AC7AB66AD}"/>
                  </a:ext>
                </a:extLst>
              </p:cNvPr>
              <p:cNvSpPr>
                <a:spLocks noGrp="1"/>
              </p:cNvSpPr>
              <p:nvPr>
                <p:ph idx="1"/>
              </p:nvPr>
            </p:nvSpPr>
            <p:spPr>
              <a:xfrm>
                <a:off x="437321" y="950603"/>
                <a:ext cx="11290853"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the subscript “0” is the input for system</a:t>
                </a:r>
                <a:r>
                  <a:rPr lang="en-US" sz="2400" b="1" dirty="0">
                    <a:latin typeface="Times New Roman" panose="02020603050405020304" pitchFamily="18" charset="0"/>
                    <a:cs typeface="Times New Roman" panose="02020603050405020304" pitchFamily="18" charset="0"/>
                  </a:rPr>
                  <a:t> I</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II &amp; III</a:t>
                </a:r>
                <a:r>
                  <a:rPr lang="en-US" sz="2400" dirty="0">
                    <a:latin typeface="Times New Roman" panose="02020603050405020304" pitchFamily="18" charset="0"/>
                    <a:cs typeface="Times New Roman" panose="02020603050405020304" pitchFamily="18" charset="0"/>
                  </a:rPr>
                  <a:t>,  and the subscripts “1, 2 &amp; 3” are input and outputs of  system </a:t>
                </a:r>
                <a:r>
                  <a:rPr lang="en-US" sz="2400" b="1"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II</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III</a:t>
                </a:r>
                <a:r>
                  <a:rPr lang="en-US" sz="2400" dirty="0">
                    <a:latin typeface="Times New Roman" panose="02020603050405020304" pitchFamily="18" charset="0"/>
                    <a:cs typeface="Times New Roman" panose="02020603050405020304" pitchFamily="18" charset="0"/>
                  </a:rPr>
                  <a:t>, respectively; and </a:t>
                </a:r>
                <a14:m>
                  <m:oMath xmlns:m="http://schemas.openxmlformats.org/officeDocument/2006/math">
                    <m:acc>
                      <m:accPr>
                        <m:chr m:val="̇"/>
                        <m:ctrlPr>
                          <a:rPr lang="en-US" sz="2400" i="1">
                            <a:latin typeface="Cambria Math" panose="02040503050406030204" pitchFamily="18" charset="0"/>
                            <a:cs typeface="Times New Roman" pitchFamily="18" charset="0"/>
                          </a:rPr>
                        </m:ctrlPr>
                      </m:accPr>
                      <m:e>
                        <m:r>
                          <a:rPr lang="en-US" sz="2400" b="0" i="1" smtClean="0">
                            <a:latin typeface="Cambria Math" panose="02040503050406030204" pitchFamily="18" charset="0"/>
                            <a:cs typeface="Times New Roman" pitchFamily="18" charset="0"/>
                          </a:rPr>
                          <m:t>𝐻</m:t>
                        </m:r>
                      </m:e>
                    </m:acc>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i="1" smtClean="0">
                            <a:latin typeface="Cambria Math" panose="02040503050406030204" pitchFamily="18" charset="0"/>
                            <a:cs typeface="Times New Roman" pitchFamily="18" charset="0"/>
                          </a:rPr>
                        </m:ctrlPr>
                      </m:accPr>
                      <m:e>
                        <m:r>
                          <a:rPr lang="en-US" sz="2400" b="0" i="1" smtClean="0">
                            <a:latin typeface="Cambria Math" panose="02040503050406030204" pitchFamily="18" charset="0"/>
                            <a:cs typeface="Times New Roman" pitchFamily="18" charset="0"/>
                          </a:rPr>
                          <m:t>𝑄</m:t>
                        </m:r>
                      </m:e>
                    </m:acc>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i="1">
                            <a:latin typeface="Cambria Math" panose="02040503050406030204" pitchFamily="18" charset="0"/>
                            <a:cs typeface="Times New Roman" pitchFamily="18" charset="0"/>
                          </a:rPr>
                        </m:ctrlPr>
                      </m:accPr>
                      <m:e>
                        <m:r>
                          <a:rPr lang="en-US" sz="2400" b="0" i="1" smtClean="0">
                            <a:latin typeface="Cambria Math" panose="02040503050406030204" pitchFamily="18" charset="0"/>
                            <a:cs typeface="Times New Roman" pitchFamily="18" charset="0"/>
                          </a:rPr>
                          <m:t>𝑊</m:t>
                        </m:r>
                      </m:e>
                    </m:acc>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i="1">
                            <a:latin typeface="Cambria Math" panose="02040503050406030204" pitchFamily="18" charset="0"/>
                            <a:cs typeface="Times New Roman" pitchFamily="18" charset="0"/>
                          </a:rPr>
                        </m:ctrlPr>
                      </m:accPr>
                      <m:e>
                        <m:r>
                          <a:rPr lang="en-US" sz="2400" b="0" i="1" smtClean="0">
                            <a:latin typeface="Cambria Math" panose="02040503050406030204" pitchFamily="18" charset="0"/>
                            <a:cs typeface="Times New Roman" pitchFamily="18" charset="0"/>
                          </a:rPr>
                          <m:t>𝑚</m:t>
                        </m:r>
                      </m:e>
                    </m:acc>
                  </m:oMath>
                </a14:m>
                <a:r>
                  <a:rPr lang="en-US" sz="2400" dirty="0">
                    <a:latin typeface="Times New Roman" panose="02020603050405020304" pitchFamily="18" charset="0"/>
                    <a:cs typeface="Times New Roman" panose="02020603050405020304" pitchFamily="18" charset="0"/>
                  </a:rPr>
                  <a:t>, v and h are the rates of enthalpy, the heat addition, work done by the system, mass  flow rate,  velocity of fluid, and elevation of  streams,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integrated material and energy balances for multiple systems, you can consider the whole systems as a single system; and divide the multiple systems into three single systems. </a:t>
                </a:r>
              </a:p>
            </p:txBody>
          </p:sp>
        </mc:Choice>
        <mc:Fallback xmlns="">
          <p:sp>
            <p:nvSpPr>
              <p:cNvPr id="3" name="Content Placeholder 2">
                <a:extLst>
                  <a:ext uri="{FF2B5EF4-FFF2-40B4-BE49-F238E27FC236}">
                    <a16:creationId xmlns:a16="http://schemas.microsoft.com/office/drawing/2014/main" id="{2FE98755-3A0D-1746-577E-287AC7AB66AD}"/>
                  </a:ext>
                </a:extLst>
              </p:cNvPr>
              <p:cNvSpPr>
                <a:spLocks noGrp="1" noRot="1" noChangeAspect="1" noMove="1" noResize="1" noEditPoints="1" noAdjustHandles="1" noChangeArrowheads="1" noChangeShapeType="1" noTextEdit="1"/>
              </p:cNvSpPr>
              <p:nvPr>
                <p:ph idx="1"/>
              </p:nvPr>
            </p:nvSpPr>
            <p:spPr>
              <a:xfrm>
                <a:off x="437321" y="950603"/>
                <a:ext cx="11290853" cy="4973116"/>
              </a:xfrm>
              <a:blipFill>
                <a:blip r:embed="rId4"/>
                <a:stretch>
                  <a:fillRect l="-864" r="-81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352F74E-3658-D655-B45D-4EA8B9C1E3A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DCA1986-4222-284D-0B76-AEB564882E0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ECC946D-6C57-A2A2-77A6-FDA3EFC9FD9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85101843"/>
      </p:ext>
    </p:extLst>
  </p:cSld>
  <p:clrMapOvr>
    <a:masterClrMapping/>
  </p:clrMapOvr>
  <mc:AlternateContent xmlns:mc="http://schemas.openxmlformats.org/markup-compatibility/2006" xmlns:p14="http://schemas.microsoft.com/office/powerpoint/2010/main">
    <mc:Choice Requires="p14">
      <p:transition spd="slow" p14:dur="2000" advTm="59210"/>
    </mc:Choice>
    <mc:Fallback xmlns="">
      <p:transition spd="slow" advTm="5921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4F13A-777E-56C8-FFD3-BEFE2D539A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4435B4-4778-FFC7-4D0E-15C10404858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DB1CA49-6D81-74F1-2566-24DFC69263EF}"/>
                  </a:ext>
                </a:extLst>
              </p:cNvPr>
              <p:cNvSpPr>
                <a:spLocks noGrp="1"/>
              </p:cNvSpPr>
              <p:nvPr>
                <p:ph idx="1"/>
              </p:nvPr>
            </p:nvSpPr>
            <p:spPr>
              <a:xfrm>
                <a:off x="218661" y="950603"/>
                <a:ext cx="11887200" cy="4973116"/>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  Consider multiple systems as a single system: </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By considering the whole process as a single system, the material balances equation is given by:</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0</m:t>
                        </m:r>
                      </m:sub>
                    </m:sSub>
                    <m:r>
                      <a:rPr lang="en-US" sz="2400" b="0" i="1" smtClean="0">
                        <a:latin typeface="Cambria Math" panose="02040503050406030204" pitchFamily="18" charset="0"/>
                        <a:cs typeface="Times New Roman" panose="02020603050405020304" pitchFamily="18" charset="0"/>
                      </a:rPr>
                      <m:t>+</m:t>
                    </m:r>
                  </m:oMath>
                </a14:m>
                <a:r>
                  <a:rPr lang="en-US" sz="2400" dirty="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01</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03</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(12.1)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0</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0</m:t>
                        </m:r>
                        <m:r>
                          <a:rPr lang="en-US" sz="2400" b="0" i="1" smtClean="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are mass flow rates  enter to system I,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0</m:t>
                        </m:r>
                        <m:r>
                          <a:rPr lang="en-US" sz="2400" b="0" i="1" smtClean="0">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0</m:t>
                        </m:r>
                        <m:r>
                          <a:rPr lang="en-US" sz="2400" b="0" i="1" smtClean="0">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are mass flow rates enter to system II and system III, respectively,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is mass flow rate leaves from system III.</a:t>
                </a:r>
              </a:p>
            </p:txBody>
          </p:sp>
        </mc:Choice>
        <mc:Fallback xmlns="">
          <p:sp>
            <p:nvSpPr>
              <p:cNvPr id="3" name="Content Placeholder 2">
                <a:extLst>
                  <a:ext uri="{FF2B5EF4-FFF2-40B4-BE49-F238E27FC236}">
                    <a16:creationId xmlns:a16="http://schemas.microsoft.com/office/drawing/2014/main" id="{ADB1CA49-6D81-74F1-2566-24DFC69263EF}"/>
                  </a:ext>
                </a:extLst>
              </p:cNvPr>
              <p:cNvSpPr>
                <a:spLocks noGrp="1" noRot="1" noChangeAspect="1" noMove="1" noResize="1" noEditPoints="1" noAdjustHandles="1" noChangeArrowheads="1" noChangeShapeType="1" noTextEdit="1"/>
              </p:cNvSpPr>
              <p:nvPr>
                <p:ph idx="1"/>
              </p:nvPr>
            </p:nvSpPr>
            <p:spPr>
              <a:xfrm>
                <a:off x="218661" y="950603"/>
                <a:ext cx="11887200" cy="4973116"/>
              </a:xfrm>
              <a:blipFill>
                <a:blip r:embed="rId4"/>
                <a:stretch>
                  <a:fillRect l="-821" r="-76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64C96E8-432D-99EB-65E6-AC3543D6F19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B3782AE-5EBD-AE38-4293-5DD0159EEB7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16B82B8-51CF-3159-84AC-D968AEC7017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67551076"/>
      </p:ext>
    </p:extLst>
  </p:cSld>
  <p:clrMapOvr>
    <a:masterClrMapping/>
  </p:clrMapOvr>
  <mc:AlternateContent xmlns:mc="http://schemas.openxmlformats.org/markup-compatibility/2006" xmlns:p14="http://schemas.microsoft.com/office/powerpoint/2010/main">
    <mc:Choice Requires="p14">
      <p:transition spd="slow" p14:dur="2000" advTm="57180"/>
    </mc:Choice>
    <mc:Fallback xmlns="">
      <p:transition spd="slow" advTm="5718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42907-6E63-1AC0-2C4D-FA642D1557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40F095-B837-7561-363A-1D4263A5E28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1304EE8-FC66-4C87-1D24-F51CD8CAE6BC}"/>
                  </a:ext>
                </a:extLst>
              </p:cNvPr>
              <p:cNvSpPr>
                <a:spLocks noGrp="1"/>
              </p:cNvSpPr>
              <p:nvPr>
                <p:ph idx="1"/>
              </p:nvPr>
            </p:nvSpPr>
            <p:spPr>
              <a:xfrm>
                <a:off x="218661" y="950603"/>
                <a:ext cx="11742111" cy="4973116"/>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a:t>
                </a:r>
                <a:r>
                  <a:rPr lang="en-US" sz="2400" dirty="0">
                    <a:latin typeface="Times New Roman" panose="02020603050405020304" pitchFamily="18" charset="0"/>
                    <a:cs typeface="Times New Roman" panose="02020603050405020304" pitchFamily="18" charset="0"/>
                  </a:rPr>
                  <a:t>: Similarly, by considering the whole systems as single system, the energy balances equation is given by:</a:t>
                </a:r>
              </a:p>
              <a:p>
                <a:pPr marL="0" indent="0" algn="just">
                  <a:lnSpc>
                    <a:spcPct val="16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acc>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𝐾𝐸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𝑃𝐸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(12.2)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enthalpy, </a:t>
                </a: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kinetic energy, </a:t>
                </a: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potential energy,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are the rates of heat added to system I, system II and system III,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are  the rates of work done by system I, system II and system III, respectively</a:t>
                </a:r>
                <a:r>
                  <a:rPr lang="en-US" sz="2400" b="1" dirty="0">
                    <a:solidFill>
                      <a:srgbClr val="7030A0"/>
                    </a:solidFill>
                    <a:latin typeface="Times New Roman" panose="02020603050405020304" pitchFamily="18" charset="0"/>
                    <a:cs typeface="Times New Roman" panose="02020603050405020304" pitchFamily="18" charset="0"/>
                  </a:rPr>
                  <a:t> (Richard M. Felder, 2005, pg. 322-324)</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1304EE8-FC66-4C87-1D24-F51CD8CAE6BC}"/>
                  </a:ext>
                </a:extLst>
              </p:cNvPr>
              <p:cNvSpPr>
                <a:spLocks noGrp="1" noRot="1" noChangeAspect="1" noMove="1" noResize="1" noEditPoints="1" noAdjustHandles="1" noChangeArrowheads="1" noChangeShapeType="1" noTextEdit="1"/>
              </p:cNvSpPr>
              <p:nvPr>
                <p:ph idx="1"/>
              </p:nvPr>
            </p:nvSpPr>
            <p:spPr>
              <a:xfrm>
                <a:off x="218661" y="950603"/>
                <a:ext cx="11742111" cy="4973116"/>
              </a:xfrm>
              <a:blipFill>
                <a:blip r:embed="rId4"/>
                <a:stretch>
                  <a:fillRect l="-831" r="-77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3B7FAD9-99F0-CAF4-0F2C-4C4CCA9A3A9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A1FA7E9-FB61-FAFB-786F-D24D02DF6FD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23D0A65-C69B-CF06-982A-D1AFBB263AA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9266180"/>
      </p:ext>
    </p:extLst>
  </p:cSld>
  <p:clrMapOvr>
    <a:masterClrMapping/>
  </p:clrMapOvr>
  <mc:AlternateContent xmlns:mc="http://schemas.openxmlformats.org/markup-compatibility/2006" xmlns:p14="http://schemas.microsoft.com/office/powerpoint/2010/main">
    <mc:Choice Requires="p14">
      <p:transition spd="slow" p14:dur="2000" advTm="88329"/>
    </mc:Choice>
    <mc:Fallback xmlns="">
      <p:transition spd="slow" advTm="883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798CF-E68A-B59F-5229-11A2DC224E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181408-3E81-D9A2-2EB5-37511106D7D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36106C1-E14E-272C-5EEE-25D8F55B5797}"/>
              </a:ext>
            </a:extLst>
          </p:cNvPr>
          <p:cNvSpPr>
            <a:spLocks noGrp="1"/>
          </p:cNvSpPr>
          <p:nvPr>
            <p:ph idx="1"/>
          </p:nvPr>
        </p:nvSpPr>
        <p:spPr>
          <a:xfrm>
            <a:off x="437321" y="949692"/>
            <a:ext cx="11290853" cy="497402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(B) Dividing multiple systems into three single systems: </a:t>
            </a:r>
            <a:r>
              <a:rPr lang="en-US" sz="2400" dirty="0">
                <a:latin typeface="Times New Roman" panose="02020603050405020304" pitchFamily="18" charset="0"/>
                <a:cs typeface="Times New Roman" panose="02020603050405020304" pitchFamily="18" charset="0"/>
              </a:rPr>
              <a:t>The integrated material and energy balance equations for each system can be determined sequentially as follows: </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The integrated material and energy balances is depicted in </a:t>
            </a:r>
            <a:r>
              <a:rPr lang="en-US" sz="2400" b="1" dirty="0">
                <a:latin typeface="Times New Roman" panose="02020603050405020304" pitchFamily="18" charset="0"/>
                <a:cs typeface="Times New Roman" panose="02020603050405020304" pitchFamily="18" charset="0"/>
              </a:rPr>
              <a:t>Figure 12.2.</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A8A07DF-ABA7-96BA-6BC4-851F036DCD7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B3033D8-1AF4-E129-784B-9595A49BA60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85A403B-E9D1-EFC1-956C-457E4BCC9FE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4" name="TextBox 23">
            <a:extLst>
              <a:ext uri="{FF2B5EF4-FFF2-40B4-BE49-F238E27FC236}">
                <a16:creationId xmlns:a16="http://schemas.microsoft.com/office/drawing/2014/main" id="{401A35F3-143C-6D96-697D-ABC8CB83BC03}"/>
              </a:ext>
            </a:extLst>
          </p:cNvPr>
          <p:cNvSpPr txBox="1"/>
          <p:nvPr/>
        </p:nvSpPr>
        <p:spPr>
          <a:xfrm>
            <a:off x="706529" y="5596188"/>
            <a:ext cx="912412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12.2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material and </a:t>
            </a:r>
            <a:r>
              <a:rPr lang="en-US" sz="2400" dirty="0">
                <a:solidFill>
                  <a:prstClr val="black"/>
                </a:solidFill>
                <a:latin typeface="Times New Roman" panose="02020603050405020304" pitchFamily="18" charset="0"/>
                <a:cs typeface="Times New Roman" panose="02020603050405020304" pitchFamily="18" charset="0"/>
              </a:rPr>
              <a:t>e</a:t>
            </a:r>
            <a:r>
              <a:rPr kumimoji="0" lang="en-US" sz="240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nergy</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balances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a:t>
            </a:r>
          </a:p>
        </p:txBody>
      </p:sp>
      <p:grpSp>
        <p:nvGrpSpPr>
          <p:cNvPr id="36" name="Group 35">
            <a:extLst>
              <a:ext uri="{FF2B5EF4-FFF2-40B4-BE49-F238E27FC236}">
                <a16:creationId xmlns:a16="http://schemas.microsoft.com/office/drawing/2014/main" id="{B2570E30-5697-B593-E575-66F2351184DF}"/>
              </a:ext>
            </a:extLst>
          </p:cNvPr>
          <p:cNvGrpSpPr/>
          <p:nvPr/>
        </p:nvGrpSpPr>
        <p:grpSpPr>
          <a:xfrm>
            <a:off x="2604246" y="2762410"/>
            <a:ext cx="4515480" cy="2899316"/>
            <a:chOff x="2723516" y="1749766"/>
            <a:chExt cx="4515480" cy="2899316"/>
          </a:xfrm>
        </p:grpSpPr>
        <p:grpSp>
          <p:nvGrpSpPr>
            <p:cNvPr id="6" name="Group 5">
              <a:extLst>
                <a:ext uri="{FF2B5EF4-FFF2-40B4-BE49-F238E27FC236}">
                  <a16:creationId xmlns:a16="http://schemas.microsoft.com/office/drawing/2014/main" id="{75B27747-F037-465D-24CD-6EE0F9A5EAF5}"/>
                </a:ext>
              </a:extLst>
            </p:cNvPr>
            <p:cNvGrpSpPr/>
            <p:nvPr/>
          </p:nvGrpSpPr>
          <p:grpSpPr>
            <a:xfrm>
              <a:off x="2723516" y="1749766"/>
              <a:ext cx="4515480" cy="2415579"/>
              <a:chOff x="0" y="5273"/>
              <a:chExt cx="4515528" cy="2415669"/>
            </a:xfrm>
          </p:grpSpPr>
          <mc:AlternateContent xmlns:mc="http://schemas.openxmlformats.org/markup-compatibility/2006" xmlns:a14="http://schemas.microsoft.com/office/drawing/2010/main">
            <mc:Choice Requires="a14">
              <p:sp>
                <p:nvSpPr>
                  <p:cNvPr id="8" name="TextBox 41">
                    <a:extLst>
                      <a:ext uri="{FF2B5EF4-FFF2-40B4-BE49-F238E27FC236}">
                        <a16:creationId xmlns:a16="http://schemas.microsoft.com/office/drawing/2014/main" id="{5D5BFC9D-A90F-21A0-D487-2256DC149EDA}"/>
                      </a:ext>
                    </a:extLst>
                  </p:cNvPr>
                  <p:cNvSpPr txBox="1"/>
                  <p:nvPr/>
                </p:nvSpPr>
                <p:spPr>
                  <a:xfrm>
                    <a:off x="2380844" y="1772712"/>
                    <a:ext cx="567055" cy="635775"/>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𝟏</m:t>
                              </m:r>
                            </m:sub>
                          </m:sSub>
                        </m:oMath>
                      </m:oMathPara>
                    </a14:m>
                    <a:endParaRPr/>
                  </a:p>
                </p:txBody>
              </p:sp>
            </mc:Choice>
            <mc:Fallback xmlns="">
              <p:sp>
                <p:nvSpPr>
                  <p:cNvPr id="8" name="TextBox 41">
                    <a:extLst>
                      <a:ext uri="{FF2B5EF4-FFF2-40B4-BE49-F238E27FC236}">
                        <a16:creationId xmlns:a16="http://schemas.microsoft.com/office/drawing/2014/main" id="{5D5BFC9D-A90F-21A0-D487-2256DC149EDA}"/>
                      </a:ext>
                    </a:extLst>
                  </p:cNvPr>
                  <p:cNvSpPr txBox="1">
                    <a:spLocks noRot="1" noChangeAspect="1" noMove="1" noResize="1" noEditPoints="1" noAdjustHandles="1" noChangeArrowheads="1" noChangeShapeType="1" noTextEdit="1"/>
                  </p:cNvSpPr>
                  <p:nvPr/>
                </p:nvSpPr>
                <p:spPr>
                  <a:xfrm>
                    <a:off x="2380844" y="1772712"/>
                    <a:ext cx="567055" cy="635775"/>
                  </a:xfrm>
                  <a:prstGeom prst="rect">
                    <a:avLst/>
                  </a:prstGeom>
                  <a:blipFill>
                    <a:blip r:embed="rId4"/>
                    <a:stretch>
                      <a:fillRect/>
                    </a:stretch>
                  </a:blipFill>
                </p:spPr>
                <p:txBody>
                  <a:bodyPr/>
                  <a:lstStyle/>
                  <a:p>
                    <a:r>
                      <a:rPr lang="en-US">
                        <a:noFill/>
                      </a:rPr>
                      <a:t> </a:t>
                    </a:r>
                  </a:p>
                </p:txBody>
              </p:sp>
            </mc:Fallback>
          </mc:AlternateContent>
          <p:grpSp>
            <p:nvGrpSpPr>
              <p:cNvPr id="9" name="Group 8">
                <a:extLst>
                  <a:ext uri="{FF2B5EF4-FFF2-40B4-BE49-F238E27FC236}">
                    <a16:creationId xmlns:a16="http://schemas.microsoft.com/office/drawing/2014/main" id="{3868D006-F45C-EB4A-C8F5-F14FE47388AF}"/>
                  </a:ext>
                </a:extLst>
              </p:cNvPr>
              <p:cNvGrpSpPr/>
              <p:nvPr/>
            </p:nvGrpSpPr>
            <p:grpSpPr>
              <a:xfrm>
                <a:off x="0" y="5273"/>
                <a:ext cx="4515528" cy="2415669"/>
                <a:chOff x="0" y="5273"/>
                <a:chExt cx="4515528" cy="2415669"/>
              </a:xfrm>
            </p:grpSpPr>
            <p:sp>
              <p:nvSpPr>
                <p:cNvPr id="10" name="Rectangle 9">
                  <a:extLst>
                    <a:ext uri="{FF2B5EF4-FFF2-40B4-BE49-F238E27FC236}">
                      <a16:creationId xmlns:a16="http://schemas.microsoft.com/office/drawing/2014/main" id="{1B5CBCAF-7EC1-B559-F231-B7DD674AB2EF}"/>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System I</a:t>
                  </a:r>
                  <a:endParaRPr kumimoji="0" lang="en-US" sz="1200" b="0" i="0" u="none" strike="noStrike" kern="1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32">
                      <a:extLst>
                        <a:ext uri="{FF2B5EF4-FFF2-40B4-BE49-F238E27FC236}">
                          <a16:creationId xmlns:a16="http://schemas.microsoft.com/office/drawing/2014/main" id="{52C3F258-6A4F-054A-2461-3AF6C59FA2B0}"/>
                        </a:ext>
                      </a:extLst>
                    </p:cNvPr>
                    <p:cNvSpPr txBox="1"/>
                    <p:nvPr/>
                  </p:nvSpPr>
                  <p:spPr>
                    <a:xfrm>
                      <a:off x="0" y="5273"/>
                      <a:ext cx="860425" cy="2126880"/>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𝑚</m:t>
                                  </m:r>
                                </m:e>
                              </m:acc>
                            </m:e>
                            <m:sub>
                              <m: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0</m:t>
                              </m:r>
                            </m:sub>
                          </m:sSub>
                        </m:oMath>
                      </a14:m>
                      <a:r>
                        <a:rPr kumimoji="0" lang="en-US" sz="2400" b="0" i="1"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1" name="TextBox 32">
                      <a:extLst>
                        <a:ext uri="{FF2B5EF4-FFF2-40B4-BE49-F238E27FC236}">
                          <a16:creationId xmlns:a16="http://schemas.microsoft.com/office/drawing/2014/main" id="{52C3F258-6A4F-054A-2461-3AF6C59FA2B0}"/>
                        </a:ext>
                      </a:extLst>
                    </p:cNvPr>
                    <p:cNvSpPr txBox="1">
                      <a:spLocks noRot="1" noChangeAspect="1" noMove="1" noResize="1" noEditPoints="1" noAdjustHandles="1" noChangeArrowheads="1" noChangeShapeType="1" noTextEdit="1"/>
                    </p:cNvSpPr>
                    <p:nvPr/>
                  </p:nvSpPr>
                  <p:spPr>
                    <a:xfrm>
                      <a:off x="0" y="5273"/>
                      <a:ext cx="860425" cy="2126880"/>
                    </a:xfrm>
                    <a:prstGeom prst="rect">
                      <a:avLst/>
                    </a:prstGeom>
                    <a:blipFill>
                      <a:blip r:embed="rId5"/>
                      <a:stretch>
                        <a:fillRect l="-106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32">
                      <a:extLst>
                        <a:ext uri="{FF2B5EF4-FFF2-40B4-BE49-F238E27FC236}">
                          <a16:creationId xmlns:a16="http://schemas.microsoft.com/office/drawing/2014/main" id="{A2DA0B05-6C42-F23A-2A08-7834F2A20748}"/>
                        </a:ext>
                      </a:extLst>
                    </p:cNvPr>
                    <p:cNvSpPr txBox="1"/>
                    <p:nvPr/>
                  </p:nvSpPr>
                  <p:spPr>
                    <a:xfrm>
                      <a:off x="3655103" y="292113"/>
                      <a:ext cx="860425" cy="1715225"/>
                    </a:xfrm>
                    <a:prstGeom prst="rect">
                      <a:avLst/>
                    </a:prstGeom>
                    <a:noFill/>
                  </p:spPr>
                  <p:txBody>
                    <a:bodyPr wrap="square" rtlCol="0">
                      <a:no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t>𝑚</m:t>
                                  </m:r>
                                </m:e>
                              </m:acc>
                            </m:e>
                            <m:sub>
                              <m:r>
                                <a:rPr kumimoji="0" lang="en-US" sz="2400" b="0" i="1" u="none" strike="noStrike" kern="1200" cap="none" spc="0" normalizeH="0" baseline="0" noProof="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t>1</m:t>
                              </m:r>
                            </m:sub>
                          </m:sSub>
                        </m:oMath>
                      </a14:m>
                      <a:r>
                        <a:rPr kumimoji="0" lang="en-US" sz="2400" b="0" i="1"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kumimoji="0" lang="en-US" sz="2400" b="0" i="0"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2" name="TextBox 32">
                      <a:extLst>
                        <a:ext uri="{FF2B5EF4-FFF2-40B4-BE49-F238E27FC236}">
                          <a16:creationId xmlns:a16="http://schemas.microsoft.com/office/drawing/2014/main" id="{A2DA0B05-6C42-F23A-2A08-7834F2A20748}"/>
                        </a:ext>
                      </a:extLst>
                    </p:cNvPr>
                    <p:cNvSpPr txBox="1">
                      <a:spLocks noRot="1" noChangeAspect="1" noMove="1" noResize="1" noEditPoints="1" noAdjustHandles="1" noChangeArrowheads="1" noChangeShapeType="1" noTextEdit="1"/>
                    </p:cNvSpPr>
                    <p:nvPr/>
                  </p:nvSpPr>
                  <p:spPr>
                    <a:xfrm>
                      <a:off x="3655103" y="292113"/>
                      <a:ext cx="860425" cy="1715225"/>
                    </a:xfrm>
                    <a:prstGeom prst="rect">
                      <a:avLst/>
                    </a:prstGeom>
                    <a:blipFill>
                      <a:blip r:embed="rId6"/>
                      <a:stretch>
                        <a:fillRect l="-11348"/>
                      </a:stretch>
                    </a:blipFill>
                  </p:spPr>
                  <p:txBody>
                    <a:bodyPr/>
                    <a:lstStyle/>
                    <a:p>
                      <a:r>
                        <a:rPr lang="en-US">
                          <a:noFill/>
                        </a:rPr>
                        <a:t> </a:t>
                      </a:r>
                    </a:p>
                  </p:txBody>
                </p:sp>
              </mc:Fallback>
            </mc:AlternateContent>
            <p:cxnSp>
              <p:nvCxnSpPr>
                <p:cNvPr id="13" name="Straight Arrow Connector 12">
                  <a:extLst>
                    <a:ext uri="{FF2B5EF4-FFF2-40B4-BE49-F238E27FC236}">
                      <a16:creationId xmlns:a16="http://schemas.microsoft.com/office/drawing/2014/main" id="{31BED054-A9B4-F2C7-FC60-49CF4680543E}"/>
                    </a:ext>
                  </a:extLst>
                </p:cNvPr>
                <p:cNvCxnSpPr>
                  <a:cxnSpLocks/>
                </p:cNvCxnSpPr>
                <p:nvPr/>
              </p:nvCxnSpPr>
              <p:spPr>
                <a:xfrm>
                  <a:off x="479084" y="949763"/>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5590BF0B-4D57-EB60-3B0F-59E1046D0B32}"/>
                    </a:ext>
                  </a:extLst>
                </p:cNvPr>
                <p:cNvCxnSpPr>
                  <a:cxnSpLocks/>
                </p:cNvCxnSpPr>
                <p:nvPr/>
              </p:nvCxnSpPr>
              <p:spPr>
                <a:xfrm>
                  <a:off x="2744432" y="989145"/>
                  <a:ext cx="867258"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14B55902-D9CC-FB84-7033-0606D47BA8F1}"/>
                    </a:ext>
                  </a:extLst>
                </p:cNvPr>
                <p:cNvCxnSpPr>
                  <a:cxnSpLocks/>
                </p:cNvCxnSpPr>
                <p:nvPr/>
              </p:nvCxnSpPr>
              <p:spPr>
                <a:xfrm flipH="1" flipV="1">
                  <a:off x="2491422" y="1243578"/>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3E7D08B-E029-EDFD-FD97-B54D4932A330}"/>
                    </a:ext>
                  </a:extLst>
                </p:cNvPr>
                <p:cNvCxnSpPr>
                  <a:cxnSpLocks/>
                </p:cNvCxnSpPr>
                <p:nvPr/>
              </p:nvCxnSpPr>
              <p:spPr>
                <a:xfrm flipH="1" flipV="1">
                  <a:off x="1935408" y="165412"/>
                  <a:ext cx="0" cy="516679"/>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47">
                      <a:extLst>
                        <a:ext uri="{FF2B5EF4-FFF2-40B4-BE49-F238E27FC236}">
                          <a16:creationId xmlns:a16="http://schemas.microsoft.com/office/drawing/2014/main" id="{4E88844A-4AEE-89B5-1AA3-CB94DADE1F90}"/>
                        </a:ext>
                      </a:extLst>
                    </p:cNvPr>
                    <p:cNvSpPr txBox="1"/>
                    <p:nvPr/>
                  </p:nvSpPr>
                  <p:spPr>
                    <a:xfrm>
                      <a:off x="2056727" y="5274"/>
                      <a:ext cx="687705" cy="632954"/>
                    </a:xfrm>
                    <a:prstGeom prst="rect">
                      <a:avLst/>
                    </a:prstGeom>
                    <a:noFill/>
                  </p:spPr>
                  <p:txBody>
                    <a:bodyPr wrap="square" rtlCol="0">
                      <a:spAutoFit/>
                    </a:bodyPr>
                    <a:lstStyle/>
                    <a:p>
                      <a:pPr lvl="0">
                        <a:lnSpc>
                          <a:spcPct val="115000"/>
                        </a:lnSpc>
                        <a:spcAft>
                          <a:spcPts val="800"/>
                        </a:spcAft>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dirty="0"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𝑾</m:t>
                                    </m:r>
                                  </m:e>
                                </m:acc>
                              </m:e>
                              <m:sub>
                                <m:r>
                                  <a:rPr lang="en-US" sz="2400" b="1" i="1" dirty="0">
                                    <a:solidFill>
                                      <a:srgbClr val="FF0000"/>
                                    </a:solidFill>
                                    <a:latin typeface="Cambria Math" panose="02040503050406030204" pitchFamily="18" charset="0"/>
                                    <a:ea typeface="Calibri" panose="020F0502020204030204" pitchFamily="34" charset="0"/>
                                    <a:cs typeface="Times New Roman" panose="02020603050405020304" pitchFamily="18" charset="0"/>
                                  </a:rPr>
                                  <m:t>𝟏</m:t>
                                </m:r>
                              </m:sub>
                            </m:sSub>
                          </m:oMath>
                        </m:oMathPara>
                      </a14:m>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7" name="TextBox 47">
                      <a:extLst>
                        <a:ext uri="{FF2B5EF4-FFF2-40B4-BE49-F238E27FC236}">
                          <a16:creationId xmlns:a16="http://schemas.microsoft.com/office/drawing/2014/main" id="{4E88844A-4AEE-89B5-1AA3-CB94DADE1F90}"/>
                        </a:ext>
                      </a:extLst>
                    </p:cNvPr>
                    <p:cNvSpPr txBox="1">
                      <a:spLocks noRot="1" noChangeAspect="1" noMove="1" noResize="1" noEditPoints="1" noAdjustHandles="1" noChangeArrowheads="1" noChangeShapeType="1" noTextEdit="1"/>
                    </p:cNvSpPr>
                    <p:nvPr/>
                  </p:nvSpPr>
                  <p:spPr>
                    <a:xfrm>
                      <a:off x="2056727" y="5274"/>
                      <a:ext cx="687705" cy="632954"/>
                    </a:xfrm>
                    <a:prstGeom prst="rect">
                      <a:avLst/>
                    </a:prstGeom>
                    <a:blipFill>
                      <a:blip r:embed="rId7"/>
                      <a:stretch>
                        <a:fillRect/>
                      </a:stretch>
                    </a:blipFill>
                  </p:spPr>
                  <p:txBody>
                    <a:bodyPr/>
                    <a:lstStyle/>
                    <a:p>
                      <a:r>
                        <a:rPr lang="en-US">
                          <a:noFill/>
                        </a:rPr>
                        <a:t> </a:t>
                      </a:r>
                    </a:p>
                  </p:txBody>
                </p:sp>
              </mc:Fallback>
            </mc:AlternateContent>
            <p:cxnSp>
              <p:nvCxnSpPr>
                <p:cNvPr id="18" name="Straight Connector 17">
                  <a:extLst>
                    <a:ext uri="{FF2B5EF4-FFF2-40B4-BE49-F238E27FC236}">
                      <a16:creationId xmlns:a16="http://schemas.microsoft.com/office/drawing/2014/main" id="{E27574C8-F1E8-8534-A08B-8E45692C3E47}"/>
                    </a:ext>
                  </a:extLst>
                </p:cNvPr>
                <p:cNvCxnSpPr/>
                <p:nvPr/>
              </p:nvCxnSpPr>
              <p:spPr>
                <a:xfrm>
                  <a:off x="494804" y="2420942"/>
                  <a:ext cx="3396023"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46761E46-D70D-6D1A-66D4-786FDBBE107D}"/>
                    </a:ext>
                  </a:extLst>
                </p:cNvPr>
                <p:cNvCxnSpPr>
                  <a:cxnSpLocks/>
                </p:cNvCxnSpPr>
                <p:nvPr/>
              </p:nvCxnSpPr>
              <p:spPr>
                <a:xfrm>
                  <a:off x="702369" y="969757"/>
                  <a:ext cx="0" cy="1451185"/>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59">
                  <a:extLst>
                    <a:ext uri="{FF2B5EF4-FFF2-40B4-BE49-F238E27FC236}">
                      <a16:creationId xmlns:a16="http://schemas.microsoft.com/office/drawing/2014/main" id="{03270A2D-9144-3010-5DD1-696CB24F785F}"/>
                    </a:ext>
                  </a:extLst>
                </p:cNvPr>
                <p:cNvSpPr txBox="1"/>
                <p:nvPr/>
              </p:nvSpPr>
              <p:spPr>
                <a:xfrm>
                  <a:off x="325431" y="1457148"/>
                  <a:ext cx="664845" cy="675005"/>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cxnSp>
              <p:nvCxnSpPr>
                <p:cNvPr id="21" name="Straight Arrow Connector 20">
                  <a:extLst>
                    <a:ext uri="{FF2B5EF4-FFF2-40B4-BE49-F238E27FC236}">
                      <a16:creationId xmlns:a16="http://schemas.microsoft.com/office/drawing/2014/main" id="{D78A024F-A575-8E17-421D-CBF5E16686C2}"/>
                    </a:ext>
                  </a:extLst>
                </p:cNvPr>
                <p:cNvCxnSpPr>
                  <a:cxnSpLocks/>
                </p:cNvCxnSpPr>
                <p:nvPr/>
              </p:nvCxnSpPr>
              <p:spPr>
                <a:xfrm>
                  <a:off x="3253740" y="989145"/>
                  <a:ext cx="0" cy="1431796"/>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62">
                  <a:extLst>
                    <a:ext uri="{FF2B5EF4-FFF2-40B4-BE49-F238E27FC236}">
                      <a16:creationId xmlns:a16="http://schemas.microsoft.com/office/drawing/2014/main" id="{208A92BB-C4A8-CF53-331C-9AABAA3D16FC}"/>
                    </a:ext>
                  </a:extLst>
                </p:cNvPr>
                <p:cNvSpPr txBox="1"/>
                <p:nvPr/>
              </p:nvSpPr>
              <p:spPr>
                <a:xfrm>
                  <a:off x="3238864" y="1422755"/>
                  <a:ext cx="664845" cy="490217"/>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1</a:t>
                  </a:r>
                  <a:endParaRPr kumimoji="0" lang="en-US" sz="1200" b="0" i="0" u="none" strike="noStrike" kern="100" cap="none" spc="0" normalizeH="0" baseline="0" noProof="0" dirty="0">
                    <a:ln>
                      <a:noFill/>
                    </a:ln>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23" name="Rectangle 22">
                  <a:extLst>
                    <a:ext uri="{FF2B5EF4-FFF2-40B4-BE49-F238E27FC236}">
                      <a16:creationId xmlns:a16="http://schemas.microsoft.com/office/drawing/2014/main" id="{D3EBFC33-168F-1320-8778-323FDB51EBAE}"/>
                    </a:ext>
                  </a:extLst>
                </p:cNvPr>
                <p:cNvSpPr/>
                <p:nvPr/>
              </p:nvSpPr>
              <p:spPr>
                <a:xfrm>
                  <a:off x="860423" y="567171"/>
                  <a:ext cx="2088518" cy="979635"/>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cxnSp>
          <p:nvCxnSpPr>
            <p:cNvPr id="29" name="Straight Arrow Connector 28">
              <a:extLst>
                <a:ext uri="{FF2B5EF4-FFF2-40B4-BE49-F238E27FC236}">
                  <a16:creationId xmlns:a16="http://schemas.microsoft.com/office/drawing/2014/main" id="{A8B518B5-1888-00CC-D38F-96CFD80EADFA}"/>
                </a:ext>
              </a:extLst>
            </p:cNvPr>
            <p:cNvCxnSpPr>
              <a:cxnSpLocks/>
            </p:cNvCxnSpPr>
            <p:nvPr/>
          </p:nvCxnSpPr>
          <p:spPr>
            <a:xfrm flipV="1">
              <a:off x="3609637" y="3009430"/>
              <a:ext cx="460653" cy="537207"/>
            </a:xfrm>
            <a:prstGeom prst="straightConnector1">
              <a:avLst/>
            </a:prstGeom>
            <a:ln w="2540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TextBox 41">
                  <a:extLst>
                    <a:ext uri="{FF2B5EF4-FFF2-40B4-BE49-F238E27FC236}">
                      <a16:creationId xmlns:a16="http://schemas.microsoft.com/office/drawing/2014/main" id="{B58CF37B-AA6A-B8DC-1877-CD64E8C505DA}"/>
                    </a:ext>
                  </a:extLst>
                </p:cNvPr>
                <p:cNvSpPr txBox="1"/>
                <p:nvPr/>
              </p:nvSpPr>
              <p:spPr>
                <a:xfrm>
                  <a:off x="3749397" y="3243569"/>
                  <a:ext cx="794218" cy="1405513"/>
                </a:xfrm>
                <a:prstGeom prst="rect">
                  <a:avLst/>
                </a:prstGeom>
                <a:noFill/>
              </p:spPr>
              <p:txBody>
                <a:bodyPr wrap="square" rtlCol="0">
                  <a:spAutoFit/>
                </a:bodyPr>
                <a:lstStyle/>
                <a:p>
                  <a:pPr marL="0" marR="0" lvl="0" indent="0" algn="l" defTabSz="914400" rtl="0" eaLnBrk="1" fontAlgn="auto" latinLnBrk="0" hangingPunct="1">
                    <a:spcBef>
                      <a:spcPts val="0"/>
                    </a:spcBef>
                    <a:spcAft>
                      <a:spcPts val="80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dirty="0" smtClean="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dirty="0" smtClean="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t>𝒎</m:t>
                                </m:r>
                              </m:e>
                            </m:acc>
                          </m:e>
                          <m:sub>
                            <m:r>
                              <a:rPr kumimoji="0" lang="en-US" sz="2400" b="1" i="1" u="none" strike="noStrike" kern="1200" cap="none" spc="0" normalizeH="0" baseline="0" noProof="0" dirty="0" smtClean="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t>𝒐</m:t>
                            </m:r>
                            <m:r>
                              <a:rPr kumimoji="0" lang="en-US" sz="2400" b="1" i="1" u="none" strike="noStrike" kern="1200" cap="none" spc="0" normalizeH="0" baseline="0" noProof="0" dirty="0" smtClean="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t>𝟏</m:t>
                            </m:r>
                          </m:sub>
                        </m:sSub>
                      </m:oMath>
                    </m:oMathPara>
                  </a14:m>
                  <a:endParaRPr kumimoji="0" lang="en-US" sz="2400" b="1" i="1" u="none" strike="noStrike" kern="1200" cap="none" spc="0" normalizeH="0" baseline="0" noProof="0" dirty="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endParaRPr>
                </a:p>
                <a:p>
                  <a:pPr lvl="0">
                    <a:spcAft>
                      <a:spcPts val="800"/>
                    </a:spcAft>
                    <a:defRPr/>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a:t>
                  </a:r>
                  <a:r>
                    <a:rPr lang="en-US" sz="2400" b="1"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01</a:t>
                  </a:r>
                  <a:endParaRPr lang="en-US"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spcAft>
                      <a:spcPts val="800"/>
                    </a:spcAft>
                    <a:defRPr/>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01</a:t>
                  </a:r>
                </a:p>
              </p:txBody>
            </p:sp>
          </mc:Choice>
          <mc:Fallback xmlns="">
            <p:sp>
              <p:nvSpPr>
                <p:cNvPr id="32" name="TextBox 41">
                  <a:extLst>
                    <a:ext uri="{FF2B5EF4-FFF2-40B4-BE49-F238E27FC236}">
                      <a16:creationId xmlns:a16="http://schemas.microsoft.com/office/drawing/2014/main" id="{B58CF37B-AA6A-B8DC-1877-CD64E8C505DA}"/>
                    </a:ext>
                  </a:extLst>
                </p:cNvPr>
                <p:cNvSpPr txBox="1">
                  <a:spLocks noRot="1" noChangeAspect="1" noMove="1" noResize="1" noEditPoints="1" noAdjustHandles="1" noChangeArrowheads="1" noChangeShapeType="1" noTextEdit="1"/>
                </p:cNvSpPr>
                <p:nvPr/>
              </p:nvSpPr>
              <p:spPr>
                <a:xfrm>
                  <a:off x="3749397" y="3243569"/>
                  <a:ext cx="794218" cy="1405513"/>
                </a:xfrm>
                <a:prstGeom prst="rect">
                  <a:avLst/>
                </a:prstGeom>
                <a:blipFill>
                  <a:blip r:embed="rId8"/>
                  <a:stretch>
                    <a:fillRect l="-11450" b="-9091"/>
                  </a:stretch>
                </a:blipFill>
              </p:spPr>
              <p:txBody>
                <a:bodyPr/>
                <a:lstStyle/>
                <a:p>
                  <a:r>
                    <a:rPr lang="en-US">
                      <a:noFill/>
                    </a:rPr>
                    <a:t> </a:t>
                  </a:r>
                </a:p>
              </p:txBody>
            </p:sp>
          </mc:Fallback>
        </mc:AlternateContent>
        <p:cxnSp>
          <p:nvCxnSpPr>
            <p:cNvPr id="33" name="Straight Arrow Connector 32">
              <a:extLst>
                <a:ext uri="{FF2B5EF4-FFF2-40B4-BE49-F238E27FC236}">
                  <a16:creationId xmlns:a16="http://schemas.microsoft.com/office/drawing/2014/main" id="{841271D8-18D7-B350-57BD-D9EAA084185D}"/>
                </a:ext>
              </a:extLst>
            </p:cNvPr>
            <p:cNvCxnSpPr>
              <a:cxnSpLocks/>
            </p:cNvCxnSpPr>
            <p:nvPr/>
          </p:nvCxnSpPr>
          <p:spPr>
            <a:xfrm>
              <a:off x="4482739" y="3009430"/>
              <a:ext cx="0" cy="1155914"/>
            </a:xfrm>
            <a:prstGeom prst="straightConnector1">
              <a:avLst/>
            </a:prstGeom>
            <a:ln w="19050">
              <a:solidFill>
                <a:srgbClr val="7030A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5" name="TextBox 59">
              <a:extLst>
                <a:ext uri="{FF2B5EF4-FFF2-40B4-BE49-F238E27FC236}">
                  <a16:creationId xmlns:a16="http://schemas.microsoft.com/office/drawing/2014/main" id="{37A75AEE-989A-1D06-8772-FD83B0D3CDFA}"/>
                </a:ext>
              </a:extLst>
            </p:cNvPr>
            <p:cNvSpPr txBox="1"/>
            <p:nvPr/>
          </p:nvSpPr>
          <p:spPr>
            <a:xfrm>
              <a:off x="4432060" y="3344404"/>
              <a:ext cx="664838" cy="490199"/>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01</a:t>
              </a:r>
              <a:endParaRPr kumimoji="0" lang="en-US" sz="12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715662311"/>
      </p:ext>
    </p:extLst>
  </p:cSld>
  <p:clrMapOvr>
    <a:masterClrMapping/>
  </p:clrMapOvr>
  <mc:AlternateContent xmlns:mc="http://schemas.openxmlformats.org/markup-compatibility/2006" xmlns:p14="http://schemas.microsoft.com/office/powerpoint/2010/main">
    <mc:Choice Requires="p14">
      <p:transition spd="slow" p14:dur="2000" advTm="92722"/>
    </mc:Choice>
    <mc:Fallback xmlns="">
      <p:transition spd="slow" advTm="9272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9F910-D083-F623-C58A-503960CB79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418ABB-E4B2-E88E-A30F-08974C128D3A}"/>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6626FD3-868E-C43B-2748-2166E9B4A533}"/>
                  </a:ext>
                </a:extLst>
              </p:cNvPr>
              <p:cNvSpPr>
                <a:spLocks noGrp="1"/>
              </p:cNvSpPr>
              <p:nvPr>
                <p:ph idx="1"/>
              </p:nvPr>
            </p:nvSpPr>
            <p:spPr>
              <a:xfrm>
                <a:off x="218661" y="950602"/>
                <a:ext cx="11807687" cy="4973116"/>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balances equation: </a:t>
                </a:r>
                <a:r>
                  <a:rPr lang="en-US" sz="2400" dirty="0">
                    <a:latin typeface="Times New Roman" panose="02020603050405020304" pitchFamily="18" charset="0"/>
                    <a:cs typeface="Times New Roman" panose="02020603050405020304" pitchFamily="18" charset="0"/>
                  </a:rPr>
                  <a:t>The material balances equation for </a:t>
                </a: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is expressed by:</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(12.3)</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are mass flow rates in the input streams , and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is mass flow rate in the output stream for system I.</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balances equation: </a:t>
                </a:r>
                <a:r>
                  <a:rPr lang="en-US" sz="2400" dirty="0">
                    <a:latin typeface="Times New Roman" panose="02020603050405020304" pitchFamily="18" charset="0"/>
                    <a:cs typeface="Times New Roman" panose="02020603050405020304" pitchFamily="18" charset="0"/>
                  </a:rPr>
                  <a:t>The energy balances equation for </a:t>
                </a: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is given by:</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i="1">
                            <a:latin typeface="Cambria Math" panose="02040503050406030204" pitchFamily="18" charset="0"/>
                            <a:cs typeface="Times New Roman" panose="02020603050405020304" pitchFamily="18" charset="0"/>
                          </a:rPr>
                          <m:t>1</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(12.4)</a:t>
                </a:r>
              </a:p>
            </p:txBody>
          </p:sp>
        </mc:Choice>
        <mc:Fallback xmlns="">
          <p:sp>
            <p:nvSpPr>
              <p:cNvPr id="3" name="Content Placeholder 2">
                <a:extLst>
                  <a:ext uri="{FF2B5EF4-FFF2-40B4-BE49-F238E27FC236}">
                    <a16:creationId xmlns:a16="http://schemas.microsoft.com/office/drawing/2014/main" id="{46626FD3-868E-C43B-2748-2166E9B4A533}"/>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0C89E67-0C3F-1587-BD72-84F16E1738D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107BA3E-0C28-43E4-E200-668A2CF3189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B83C238-26F9-1DFA-49AC-FD5A5AC8D60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03715674"/>
      </p:ext>
    </p:extLst>
  </p:cSld>
  <p:clrMapOvr>
    <a:masterClrMapping/>
  </p:clrMapOvr>
  <mc:AlternateContent xmlns:mc="http://schemas.openxmlformats.org/markup-compatibility/2006" xmlns:p14="http://schemas.microsoft.com/office/powerpoint/2010/main">
    <mc:Choice Requires="p14">
      <p:transition spd="slow" p14:dur="2000" advTm="54885"/>
    </mc:Choice>
    <mc:Fallback xmlns="">
      <p:transition spd="slow" advTm="5488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A3487-26E2-0E53-FC81-5E438392AD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C22145-C057-6A20-49DF-A7D75A5E5962}"/>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7BACC01-4F5B-1A18-1CCA-412113EC31F1}"/>
                  </a:ext>
                </a:extLst>
              </p:cNvPr>
              <p:cNvSpPr>
                <a:spLocks noGrp="1"/>
              </p:cNvSpPr>
              <p:nvPr>
                <p:ph idx="1"/>
              </p:nvPr>
            </p:nvSpPr>
            <p:spPr>
              <a:xfrm>
                <a:off x="218661" y="950602"/>
                <a:ext cx="11807687"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enthalpy,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kinetic energy,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potential energy,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heat addition,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work done by the system for </a:t>
                </a:r>
                <a:r>
                  <a:rPr lang="en-US" sz="2400" b="1" dirty="0">
                    <a:latin typeface="Times New Roman" panose="02020603050405020304" pitchFamily="18" charset="0"/>
                    <a:cs typeface="Times New Roman" panose="02020603050405020304" pitchFamily="18" charset="0"/>
                    <a:sym typeface="Symbol" panose="05050102010706020507" pitchFamily="18" charset="2"/>
                  </a:rPr>
                  <a:t>system I</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p>
              <a:p>
                <a:pPr marL="0" indent="0" algn="just">
                  <a:lnSpc>
                    <a:spcPct val="10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enthalpy can be written as:</a:t>
                </a: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e>
                    </m:d>
                  </m:oMath>
                </a14:m>
                <a:r>
                  <a:rPr lang="en-US" sz="2400" dirty="0">
                    <a:latin typeface="Times New Roman" panose="02020603050405020304" pitchFamily="18" charset="0"/>
                    <a:cs typeface="Times New Roman" panose="02020603050405020304" pitchFamily="18" charset="0"/>
                  </a:rPr>
                  <a:t>                                          (12.5)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change in enthalpy,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are mass flow rate and specific enthalpy of the output stream,  respectively,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0</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are mass flow rates and specific enthalpies in the input streams, respectively, for </a:t>
                </a:r>
                <a:r>
                  <a:rPr lang="en-US" sz="2400" b="1" dirty="0">
                    <a:latin typeface="Times New Roman" panose="02020603050405020304" pitchFamily="18" charset="0"/>
                    <a:cs typeface="Times New Roman" panose="02020603050405020304" pitchFamily="18" charset="0"/>
                  </a:rPr>
                  <a:t>system I</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67BACC01-4F5B-1A18-1CCA-412113EC31F1}"/>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CB68939-B9B1-84E1-0904-A8A64290175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0F8945E-5C9B-7FE6-81CA-EBAD925210D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3E61FDD-3B30-DCDC-9E28-1E06553BAB3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46314014"/>
      </p:ext>
    </p:extLst>
  </p:cSld>
  <p:clrMapOvr>
    <a:masterClrMapping/>
  </p:clrMapOvr>
  <mc:AlternateContent xmlns:mc="http://schemas.openxmlformats.org/markup-compatibility/2006" xmlns:p14="http://schemas.microsoft.com/office/powerpoint/2010/main">
    <mc:Choice Requires="p14">
      <p:transition spd="slow" p14:dur="2000" advTm="81684"/>
    </mc:Choice>
    <mc:Fallback xmlns="">
      <p:transition spd="slow" advTm="816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7ABF2-57BD-4ADE-7521-B6D19A1CAD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EBA9BD-4FC3-EFFA-891F-B7FCD34A9DD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772E271-EB4B-0CBE-C8C5-9D3D2D381A16}"/>
                  </a:ext>
                </a:extLst>
              </p:cNvPr>
              <p:cNvSpPr>
                <a:spLocks noGrp="1"/>
              </p:cNvSpPr>
              <p:nvPr>
                <p:ph idx="1"/>
              </p:nvPr>
            </p:nvSpPr>
            <p:spPr>
              <a:xfrm>
                <a:off x="218661" y="950602"/>
                <a:ext cx="11807687" cy="4973116"/>
              </a:xfrm>
            </p:spPr>
            <p:txBody>
              <a:bodyPr>
                <a:normAutofit/>
              </a:bodyPr>
              <a:lstStyle/>
              <a:p>
                <a:pPr marL="0" indent="0" algn="just">
                  <a:lnSpc>
                    <a:spcPct val="11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kinetic energy can be written as:</a:t>
                </a:r>
              </a:p>
              <a:p>
                <a:pPr marL="0" indent="0" algn="just">
                  <a:lnSpc>
                    <a:spcPct val="11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den>
                    </m:f>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e>
                    </m:d>
                  </m:oMath>
                </a14:m>
                <a:r>
                  <a:rPr lang="en-US" sz="2400" dirty="0">
                    <a:latin typeface="Times New Roman" panose="02020603050405020304" pitchFamily="18" charset="0"/>
                    <a:cs typeface="Times New Roman" panose="02020603050405020304" pitchFamily="18" charset="0"/>
                  </a:rPr>
                  <a:t>]                                (12.6)</a:t>
                </a:r>
              </a:p>
              <a:p>
                <a:pPr marL="0" indent="0" algn="just">
                  <a:lnSpc>
                    <a:spcPct val="11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potential energy is also given by:</a:t>
                </a:r>
              </a:p>
              <a:p>
                <a:pPr marL="0" indent="0" algn="just">
                  <a:lnSpc>
                    <a:spcPct val="11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𝑔</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e>
                    </m:d>
                  </m:oMath>
                </a14:m>
                <a:r>
                  <a:rPr lang="en-US" sz="2400" dirty="0">
                    <a:latin typeface="Times New Roman" panose="02020603050405020304" pitchFamily="18" charset="0"/>
                    <a:cs typeface="Times New Roman" panose="02020603050405020304" pitchFamily="18" charset="0"/>
                  </a:rPr>
                  <a:t>]                                        (12.7)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kinetic energy,</a:t>
                </a:r>
                <a:r>
                  <a:rPr lang="en-US"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potential energy,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are mass flow rate, elevation and velocity of the output stream,  respectively,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0</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are mass flow rates, elevations and velocities in the input streams, respectively, for </a:t>
                </a:r>
                <a:r>
                  <a:rPr lang="en-US" sz="2400" b="1" dirty="0">
                    <a:latin typeface="Times New Roman" panose="02020603050405020304" pitchFamily="18" charset="0"/>
                    <a:cs typeface="Times New Roman" panose="02020603050405020304" pitchFamily="18" charset="0"/>
                  </a:rPr>
                  <a:t>system I</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4772E271-EB4B-0CBE-C8C5-9D3D2D381A16}"/>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t="-735"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1EAAA26-06EA-1A02-01A3-C14521BDD89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89984CE-64AC-DACD-1984-EF7C74D9427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8ED9DE9-E65C-6B9D-EF3E-C9AEA37765E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23971890"/>
      </p:ext>
    </p:extLst>
  </p:cSld>
  <p:clrMapOvr>
    <a:masterClrMapping/>
  </p:clrMapOvr>
  <mc:AlternateContent xmlns:mc="http://schemas.openxmlformats.org/markup-compatibility/2006" xmlns:p14="http://schemas.microsoft.com/office/powerpoint/2010/main">
    <mc:Choice Requires="p14">
      <p:transition spd="slow" p14:dur="2000" advTm="94188"/>
    </mc:Choice>
    <mc:Fallback xmlns="">
      <p:transition spd="slow" advTm="9418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94CAD-C49E-661E-DE91-BF6249F7B5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12F9C4-EF20-33EF-7BC6-414192547F5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C815C56-8FF4-5B7B-26EC-D18C2BC02172}"/>
              </a:ext>
            </a:extLst>
          </p:cNvPr>
          <p:cNvSpPr>
            <a:spLocks noGrp="1"/>
          </p:cNvSpPr>
          <p:nvPr>
            <p:ph idx="1"/>
          </p:nvPr>
        </p:nvSpPr>
        <p:spPr>
          <a:xfrm>
            <a:off x="437321" y="949692"/>
            <a:ext cx="11290853" cy="497402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The integrated material and energy balances is shown in </a:t>
            </a:r>
            <a:r>
              <a:rPr lang="en-US" sz="2400" b="1" dirty="0">
                <a:latin typeface="Times New Roman" panose="02020603050405020304" pitchFamily="18" charset="0"/>
                <a:cs typeface="Times New Roman" panose="02020603050405020304" pitchFamily="18" charset="0"/>
              </a:rPr>
              <a:t>Figure 12.3.</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B78D2B2-BF1C-4300-2CB2-B3E047263EE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2F203E2-1827-F51B-E0C5-EB6C883BA27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90F5D2B-D918-000E-F2FD-1673D847DAF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4" name="TextBox 23">
            <a:extLst>
              <a:ext uri="{FF2B5EF4-FFF2-40B4-BE49-F238E27FC236}">
                <a16:creationId xmlns:a16="http://schemas.microsoft.com/office/drawing/2014/main" id="{A7B591E7-1CBC-A779-356B-484033F1C344}"/>
              </a:ext>
            </a:extLst>
          </p:cNvPr>
          <p:cNvSpPr txBox="1"/>
          <p:nvPr/>
        </p:nvSpPr>
        <p:spPr>
          <a:xfrm>
            <a:off x="771940" y="5424111"/>
            <a:ext cx="912412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12.3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material and energy balances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 </a:t>
            </a:r>
          </a:p>
        </p:txBody>
      </p:sp>
      <p:grpSp>
        <p:nvGrpSpPr>
          <p:cNvPr id="36" name="Group 35">
            <a:extLst>
              <a:ext uri="{FF2B5EF4-FFF2-40B4-BE49-F238E27FC236}">
                <a16:creationId xmlns:a16="http://schemas.microsoft.com/office/drawing/2014/main" id="{E7D9DF7A-ABCB-959C-B1E4-DA4A36642C39}"/>
              </a:ext>
            </a:extLst>
          </p:cNvPr>
          <p:cNvGrpSpPr/>
          <p:nvPr/>
        </p:nvGrpSpPr>
        <p:grpSpPr>
          <a:xfrm>
            <a:off x="2683760" y="1990378"/>
            <a:ext cx="4515480" cy="2851840"/>
            <a:chOff x="2723516" y="1749766"/>
            <a:chExt cx="4515480" cy="2851840"/>
          </a:xfrm>
        </p:grpSpPr>
        <p:grpSp>
          <p:nvGrpSpPr>
            <p:cNvPr id="6" name="Group 5">
              <a:extLst>
                <a:ext uri="{FF2B5EF4-FFF2-40B4-BE49-F238E27FC236}">
                  <a16:creationId xmlns:a16="http://schemas.microsoft.com/office/drawing/2014/main" id="{594CD179-4C60-0EDD-CFA8-42125C3EC797}"/>
                </a:ext>
              </a:extLst>
            </p:cNvPr>
            <p:cNvGrpSpPr/>
            <p:nvPr/>
          </p:nvGrpSpPr>
          <p:grpSpPr>
            <a:xfrm>
              <a:off x="2723516" y="1749766"/>
              <a:ext cx="4515480" cy="2415579"/>
              <a:chOff x="0" y="5273"/>
              <a:chExt cx="4515528" cy="2415669"/>
            </a:xfrm>
          </p:grpSpPr>
          <mc:AlternateContent xmlns:mc="http://schemas.openxmlformats.org/markup-compatibility/2006" xmlns:a14="http://schemas.microsoft.com/office/drawing/2010/main">
            <mc:Choice Requires="a14">
              <p:sp>
                <p:nvSpPr>
                  <p:cNvPr id="8" name="TextBox 41">
                    <a:extLst>
                      <a:ext uri="{FF2B5EF4-FFF2-40B4-BE49-F238E27FC236}">
                        <a16:creationId xmlns:a16="http://schemas.microsoft.com/office/drawing/2014/main" id="{F59EBE63-C0C2-AE23-C452-7EFA6878A5DE}"/>
                      </a:ext>
                    </a:extLst>
                  </p:cNvPr>
                  <p:cNvSpPr txBox="1"/>
                  <p:nvPr/>
                </p:nvSpPr>
                <p:spPr>
                  <a:xfrm>
                    <a:off x="2380844" y="1772712"/>
                    <a:ext cx="567055" cy="635775"/>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𝟐</m:t>
                              </m:r>
                            </m:sub>
                          </m:sSub>
                        </m:oMath>
                      </m:oMathPara>
                    </a14:m>
                    <a:endParaRPr/>
                  </a:p>
                </p:txBody>
              </p:sp>
            </mc:Choice>
            <mc:Fallback xmlns="">
              <p:sp>
                <p:nvSpPr>
                  <p:cNvPr id="8" name="TextBox 41">
                    <a:extLst>
                      <a:ext uri="{FF2B5EF4-FFF2-40B4-BE49-F238E27FC236}">
                        <a16:creationId xmlns:a16="http://schemas.microsoft.com/office/drawing/2014/main" id="{F59EBE63-C0C2-AE23-C452-7EFA6878A5DE}"/>
                      </a:ext>
                    </a:extLst>
                  </p:cNvPr>
                  <p:cNvSpPr txBox="1">
                    <a:spLocks noRot="1" noChangeAspect="1" noMove="1" noResize="1" noEditPoints="1" noAdjustHandles="1" noChangeArrowheads="1" noChangeShapeType="1" noTextEdit="1"/>
                  </p:cNvSpPr>
                  <p:nvPr/>
                </p:nvSpPr>
                <p:spPr>
                  <a:xfrm>
                    <a:off x="2380844" y="1772712"/>
                    <a:ext cx="567055" cy="635775"/>
                  </a:xfrm>
                  <a:prstGeom prst="rect">
                    <a:avLst/>
                  </a:prstGeom>
                  <a:blipFill>
                    <a:blip r:embed="rId4"/>
                    <a:stretch>
                      <a:fillRect/>
                    </a:stretch>
                  </a:blipFill>
                </p:spPr>
                <p:txBody>
                  <a:bodyPr/>
                  <a:lstStyle/>
                  <a:p>
                    <a:r>
                      <a:rPr lang="en-US">
                        <a:noFill/>
                      </a:rPr>
                      <a:t> </a:t>
                    </a:r>
                  </a:p>
                </p:txBody>
              </p:sp>
            </mc:Fallback>
          </mc:AlternateContent>
          <p:grpSp>
            <p:nvGrpSpPr>
              <p:cNvPr id="9" name="Group 8">
                <a:extLst>
                  <a:ext uri="{FF2B5EF4-FFF2-40B4-BE49-F238E27FC236}">
                    <a16:creationId xmlns:a16="http://schemas.microsoft.com/office/drawing/2014/main" id="{7588DF48-8805-1E40-72AB-446A3F737170}"/>
                  </a:ext>
                </a:extLst>
              </p:cNvPr>
              <p:cNvGrpSpPr/>
              <p:nvPr/>
            </p:nvGrpSpPr>
            <p:grpSpPr>
              <a:xfrm>
                <a:off x="0" y="5273"/>
                <a:ext cx="4515528" cy="2415669"/>
                <a:chOff x="0" y="5273"/>
                <a:chExt cx="4515528" cy="2415669"/>
              </a:xfrm>
            </p:grpSpPr>
            <p:sp>
              <p:nvSpPr>
                <p:cNvPr id="10" name="Rectangle 9">
                  <a:extLst>
                    <a:ext uri="{FF2B5EF4-FFF2-40B4-BE49-F238E27FC236}">
                      <a16:creationId xmlns:a16="http://schemas.microsoft.com/office/drawing/2014/main" id="{A767F179-84CA-4070-22EF-DBBD146A8F66}"/>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System II</a:t>
                  </a:r>
                  <a:endParaRPr kumimoji="0" lang="en-US" sz="1200" b="0" i="0" u="none" strike="noStrike" kern="1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32">
                      <a:extLst>
                        <a:ext uri="{FF2B5EF4-FFF2-40B4-BE49-F238E27FC236}">
                          <a16:creationId xmlns:a16="http://schemas.microsoft.com/office/drawing/2014/main" id="{6A920587-E443-83BB-E605-C378BF205DFF}"/>
                        </a:ext>
                      </a:extLst>
                    </p:cNvPr>
                    <p:cNvSpPr txBox="1"/>
                    <p:nvPr/>
                  </p:nvSpPr>
                  <p:spPr>
                    <a:xfrm>
                      <a:off x="0" y="5273"/>
                      <a:ext cx="860425" cy="2126880"/>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𝑚</m:t>
                                  </m:r>
                                </m:e>
                              </m:acc>
                            </m:e>
                            <m:sub>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1</m:t>
                              </m:r>
                            </m:sub>
                          </m:sSub>
                        </m:oMath>
                      </a14:m>
                      <a:r>
                        <a:rPr kumimoji="0" lang="en-US" sz="2400" b="0" i="1"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lang="en-US" sz="2400"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1" name="TextBox 32">
                      <a:extLst>
                        <a:ext uri="{FF2B5EF4-FFF2-40B4-BE49-F238E27FC236}">
                          <a16:creationId xmlns:a16="http://schemas.microsoft.com/office/drawing/2014/main" id="{6A920587-E443-83BB-E605-C378BF205DFF}"/>
                        </a:ext>
                      </a:extLst>
                    </p:cNvPr>
                    <p:cNvSpPr txBox="1">
                      <a:spLocks noRot="1" noChangeAspect="1" noMove="1" noResize="1" noEditPoints="1" noAdjustHandles="1" noChangeArrowheads="1" noChangeShapeType="1" noTextEdit="1"/>
                    </p:cNvSpPr>
                    <p:nvPr/>
                  </p:nvSpPr>
                  <p:spPr>
                    <a:xfrm>
                      <a:off x="0" y="5273"/>
                      <a:ext cx="860425" cy="2126880"/>
                    </a:xfrm>
                    <a:prstGeom prst="rect">
                      <a:avLst/>
                    </a:prstGeom>
                    <a:blipFill>
                      <a:blip r:embed="rId5"/>
                      <a:stretch>
                        <a:fillRect l="-106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32">
                      <a:extLst>
                        <a:ext uri="{FF2B5EF4-FFF2-40B4-BE49-F238E27FC236}">
                          <a16:creationId xmlns:a16="http://schemas.microsoft.com/office/drawing/2014/main" id="{C490FBD1-4CE7-87B3-96B9-EC3A09624391}"/>
                        </a:ext>
                      </a:extLst>
                    </p:cNvPr>
                    <p:cNvSpPr txBox="1"/>
                    <p:nvPr/>
                  </p:nvSpPr>
                  <p:spPr>
                    <a:xfrm>
                      <a:off x="3655103" y="292113"/>
                      <a:ext cx="860425" cy="1715225"/>
                    </a:xfrm>
                    <a:prstGeom prst="rect">
                      <a:avLst/>
                    </a:prstGeom>
                    <a:noFill/>
                  </p:spPr>
                  <p:txBody>
                    <a:bodyPr wrap="square" rtlCol="0">
                      <a:no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t>𝑚</m:t>
                                  </m:r>
                                </m:e>
                              </m:acc>
                            </m:e>
                            <m:sub>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t>2</m:t>
                              </m:r>
                            </m:sub>
                          </m:sSub>
                        </m:oMath>
                      </a14:m>
                      <a:r>
                        <a:rPr kumimoji="0" lang="en-US" sz="2400" b="0" i="1"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2" name="TextBox 32">
                      <a:extLst>
                        <a:ext uri="{FF2B5EF4-FFF2-40B4-BE49-F238E27FC236}">
                          <a16:creationId xmlns:a16="http://schemas.microsoft.com/office/drawing/2014/main" id="{C490FBD1-4CE7-87B3-96B9-EC3A09624391}"/>
                        </a:ext>
                      </a:extLst>
                    </p:cNvPr>
                    <p:cNvSpPr txBox="1">
                      <a:spLocks noRot="1" noChangeAspect="1" noMove="1" noResize="1" noEditPoints="1" noAdjustHandles="1" noChangeArrowheads="1" noChangeShapeType="1" noTextEdit="1"/>
                    </p:cNvSpPr>
                    <p:nvPr/>
                  </p:nvSpPr>
                  <p:spPr>
                    <a:xfrm>
                      <a:off x="3655103" y="292113"/>
                      <a:ext cx="860425" cy="1715225"/>
                    </a:xfrm>
                    <a:prstGeom prst="rect">
                      <a:avLst/>
                    </a:prstGeom>
                    <a:blipFill>
                      <a:blip r:embed="rId6"/>
                      <a:stretch>
                        <a:fillRect l="-11348"/>
                      </a:stretch>
                    </a:blipFill>
                  </p:spPr>
                  <p:txBody>
                    <a:bodyPr/>
                    <a:lstStyle/>
                    <a:p>
                      <a:r>
                        <a:rPr lang="en-US">
                          <a:noFill/>
                        </a:rPr>
                        <a:t> </a:t>
                      </a:r>
                    </a:p>
                  </p:txBody>
                </p:sp>
              </mc:Fallback>
            </mc:AlternateContent>
            <p:cxnSp>
              <p:nvCxnSpPr>
                <p:cNvPr id="13" name="Straight Arrow Connector 12">
                  <a:extLst>
                    <a:ext uri="{FF2B5EF4-FFF2-40B4-BE49-F238E27FC236}">
                      <a16:creationId xmlns:a16="http://schemas.microsoft.com/office/drawing/2014/main" id="{C7BF0561-98BA-831D-3847-76290928DD4F}"/>
                    </a:ext>
                  </a:extLst>
                </p:cNvPr>
                <p:cNvCxnSpPr>
                  <a:cxnSpLocks/>
                </p:cNvCxnSpPr>
                <p:nvPr/>
              </p:nvCxnSpPr>
              <p:spPr>
                <a:xfrm>
                  <a:off x="479084" y="949763"/>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03070AC4-12F1-2872-BCB0-8B8BA4289B22}"/>
                    </a:ext>
                  </a:extLst>
                </p:cNvPr>
                <p:cNvCxnSpPr>
                  <a:cxnSpLocks/>
                </p:cNvCxnSpPr>
                <p:nvPr/>
              </p:nvCxnSpPr>
              <p:spPr>
                <a:xfrm>
                  <a:off x="2744432" y="989145"/>
                  <a:ext cx="867258"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46FABC96-C9D7-32FA-FCB4-561492683C49}"/>
                    </a:ext>
                  </a:extLst>
                </p:cNvPr>
                <p:cNvCxnSpPr>
                  <a:cxnSpLocks/>
                </p:cNvCxnSpPr>
                <p:nvPr/>
              </p:nvCxnSpPr>
              <p:spPr>
                <a:xfrm flipH="1" flipV="1">
                  <a:off x="2491422" y="1243578"/>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ED462072-909E-EB3C-C187-706BC6651D5B}"/>
                    </a:ext>
                  </a:extLst>
                </p:cNvPr>
                <p:cNvCxnSpPr>
                  <a:cxnSpLocks/>
                </p:cNvCxnSpPr>
                <p:nvPr/>
              </p:nvCxnSpPr>
              <p:spPr>
                <a:xfrm flipH="1" flipV="1">
                  <a:off x="1935408" y="165412"/>
                  <a:ext cx="0" cy="516679"/>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47">
                      <a:extLst>
                        <a:ext uri="{FF2B5EF4-FFF2-40B4-BE49-F238E27FC236}">
                          <a16:creationId xmlns:a16="http://schemas.microsoft.com/office/drawing/2014/main" id="{24230A4D-9393-894A-15DE-3B2BD0181B23}"/>
                        </a:ext>
                      </a:extLst>
                    </p:cNvPr>
                    <p:cNvSpPr txBox="1"/>
                    <p:nvPr/>
                  </p:nvSpPr>
                  <p:spPr>
                    <a:xfrm>
                      <a:off x="2056727" y="5274"/>
                      <a:ext cx="687705" cy="632954"/>
                    </a:xfrm>
                    <a:prstGeom prst="rect">
                      <a:avLst/>
                    </a:prstGeom>
                    <a:noFill/>
                  </p:spPr>
                  <p:txBody>
                    <a:bodyPr wrap="square" rtlCol="0">
                      <a:spAutoFit/>
                    </a:bodyPr>
                    <a:lstStyle/>
                    <a:p>
                      <a:pPr lvl="0">
                        <a:lnSpc>
                          <a:spcPct val="115000"/>
                        </a:lnSpc>
                        <a:spcAft>
                          <a:spcPts val="800"/>
                        </a:spcAft>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dirty="0"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𝑾</m:t>
                                    </m:r>
                                  </m:e>
                                </m:acc>
                              </m:e>
                              <m:sub>
                                <m:r>
                                  <a:rPr lang="en-US" sz="2400" b="1" i="1" dirty="0"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𝟐</m:t>
                                </m:r>
                              </m:sub>
                            </m:sSub>
                          </m:oMath>
                        </m:oMathPara>
                      </a14:m>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7" name="TextBox 47">
                      <a:extLst>
                        <a:ext uri="{FF2B5EF4-FFF2-40B4-BE49-F238E27FC236}">
                          <a16:creationId xmlns:a16="http://schemas.microsoft.com/office/drawing/2014/main" id="{24230A4D-9393-894A-15DE-3B2BD0181B23}"/>
                        </a:ext>
                      </a:extLst>
                    </p:cNvPr>
                    <p:cNvSpPr txBox="1">
                      <a:spLocks noRot="1" noChangeAspect="1" noMove="1" noResize="1" noEditPoints="1" noAdjustHandles="1" noChangeArrowheads="1" noChangeShapeType="1" noTextEdit="1"/>
                    </p:cNvSpPr>
                    <p:nvPr/>
                  </p:nvSpPr>
                  <p:spPr>
                    <a:xfrm>
                      <a:off x="2056727" y="5274"/>
                      <a:ext cx="687705" cy="632954"/>
                    </a:xfrm>
                    <a:prstGeom prst="rect">
                      <a:avLst/>
                    </a:prstGeom>
                    <a:blipFill>
                      <a:blip r:embed="rId7"/>
                      <a:stretch>
                        <a:fillRect/>
                      </a:stretch>
                    </a:blipFill>
                  </p:spPr>
                  <p:txBody>
                    <a:bodyPr/>
                    <a:lstStyle/>
                    <a:p>
                      <a:r>
                        <a:rPr lang="en-US">
                          <a:noFill/>
                        </a:rPr>
                        <a:t> </a:t>
                      </a:r>
                    </a:p>
                  </p:txBody>
                </p:sp>
              </mc:Fallback>
            </mc:AlternateContent>
            <p:cxnSp>
              <p:nvCxnSpPr>
                <p:cNvPr id="18" name="Straight Connector 17">
                  <a:extLst>
                    <a:ext uri="{FF2B5EF4-FFF2-40B4-BE49-F238E27FC236}">
                      <a16:creationId xmlns:a16="http://schemas.microsoft.com/office/drawing/2014/main" id="{F93D6584-23D6-7080-06A9-49AC5FA6F4E9}"/>
                    </a:ext>
                  </a:extLst>
                </p:cNvPr>
                <p:cNvCxnSpPr/>
                <p:nvPr/>
              </p:nvCxnSpPr>
              <p:spPr>
                <a:xfrm>
                  <a:off x="494804" y="2420942"/>
                  <a:ext cx="3396023"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D7AAB33F-EE7E-6926-DF55-4342441B2C9E}"/>
                    </a:ext>
                  </a:extLst>
                </p:cNvPr>
                <p:cNvCxnSpPr>
                  <a:cxnSpLocks/>
                </p:cNvCxnSpPr>
                <p:nvPr/>
              </p:nvCxnSpPr>
              <p:spPr>
                <a:xfrm>
                  <a:off x="702369" y="969757"/>
                  <a:ext cx="0" cy="1451185"/>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59">
                  <a:extLst>
                    <a:ext uri="{FF2B5EF4-FFF2-40B4-BE49-F238E27FC236}">
                      <a16:creationId xmlns:a16="http://schemas.microsoft.com/office/drawing/2014/main" id="{C8030191-DA12-8B4B-8532-B1CD356FD686}"/>
                    </a:ext>
                  </a:extLst>
                </p:cNvPr>
                <p:cNvSpPr txBox="1"/>
                <p:nvPr/>
              </p:nvSpPr>
              <p:spPr>
                <a:xfrm>
                  <a:off x="325431" y="1457148"/>
                  <a:ext cx="664845" cy="490217"/>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cxnSp>
              <p:nvCxnSpPr>
                <p:cNvPr id="21" name="Straight Arrow Connector 20">
                  <a:extLst>
                    <a:ext uri="{FF2B5EF4-FFF2-40B4-BE49-F238E27FC236}">
                      <a16:creationId xmlns:a16="http://schemas.microsoft.com/office/drawing/2014/main" id="{9E5CF93C-E197-E8F9-D0CB-10D3E6F15A4C}"/>
                    </a:ext>
                  </a:extLst>
                </p:cNvPr>
                <p:cNvCxnSpPr>
                  <a:cxnSpLocks/>
                </p:cNvCxnSpPr>
                <p:nvPr/>
              </p:nvCxnSpPr>
              <p:spPr>
                <a:xfrm>
                  <a:off x="3253740" y="989145"/>
                  <a:ext cx="0" cy="1431796"/>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62">
                  <a:extLst>
                    <a:ext uri="{FF2B5EF4-FFF2-40B4-BE49-F238E27FC236}">
                      <a16:creationId xmlns:a16="http://schemas.microsoft.com/office/drawing/2014/main" id="{A867838C-5229-6613-044E-5013472C5D62}"/>
                    </a:ext>
                  </a:extLst>
                </p:cNvPr>
                <p:cNvSpPr txBox="1"/>
                <p:nvPr/>
              </p:nvSpPr>
              <p:spPr>
                <a:xfrm>
                  <a:off x="3238864" y="1422755"/>
                  <a:ext cx="664845" cy="490217"/>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latin typeface="Times New Roman" panose="02020603050405020304" pitchFamily="18" charset="0"/>
                      <a:ea typeface="Calibri" panose="020F0502020204030204" pitchFamily="34" charset="0"/>
                      <a:cs typeface="Times New Roman" panose="02020603050405020304" pitchFamily="18" charset="0"/>
                    </a:rPr>
                    <a:t>2</a:t>
                  </a:r>
                  <a:endParaRPr kumimoji="0" lang="en-US" sz="1200" b="0" i="0" u="none" strike="noStrike" kern="100" cap="none" spc="0" normalizeH="0" baseline="0" noProof="0" dirty="0">
                    <a:ln>
                      <a:noFill/>
                    </a:ln>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23" name="Rectangle 22">
                  <a:extLst>
                    <a:ext uri="{FF2B5EF4-FFF2-40B4-BE49-F238E27FC236}">
                      <a16:creationId xmlns:a16="http://schemas.microsoft.com/office/drawing/2014/main" id="{51704782-4203-F5DD-FD97-3D29C5E64A72}"/>
                    </a:ext>
                  </a:extLst>
                </p:cNvPr>
                <p:cNvSpPr/>
                <p:nvPr/>
              </p:nvSpPr>
              <p:spPr>
                <a:xfrm>
                  <a:off x="860423" y="567171"/>
                  <a:ext cx="2088518" cy="979635"/>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cxnSp>
          <p:nvCxnSpPr>
            <p:cNvPr id="29" name="Straight Arrow Connector 28">
              <a:extLst>
                <a:ext uri="{FF2B5EF4-FFF2-40B4-BE49-F238E27FC236}">
                  <a16:creationId xmlns:a16="http://schemas.microsoft.com/office/drawing/2014/main" id="{428FE64D-9109-E50E-865E-BAFBE0387304}"/>
                </a:ext>
              </a:extLst>
            </p:cNvPr>
            <p:cNvCxnSpPr>
              <a:cxnSpLocks/>
            </p:cNvCxnSpPr>
            <p:nvPr/>
          </p:nvCxnSpPr>
          <p:spPr>
            <a:xfrm flipV="1">
              <a:off x="3609637" y="3009430"/>
              <a:ext cx="460653" cy="537207"/>
            </a:xfrm>
            <a:prstGeom prst="straightConnector1">
              <a:avLst/>
            </a:prstGeom>
            <a:ln w="2540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TextBox 41">
                  <a:extLst>
                    <a:ext uri="{FF2B5EF4-FFF2-40B4-BE49-F238E27FC236}">
                      <a16:creationId xmlns:a16="http://schemas.microsoft.com/office/drawing/2014/main" id="{73381FB2-2335-EA1F-F260-6E3189AE29C5}"/>
                    </a:ext>
                  </a:extLst>
                </p:cNvPr>
                <p:cNvSpPr txBox="1"/>
                <p:nvPr/>
              </p:nvSpPr>
              <p:spPr>
                <a:xfrm>
                  <a:off x="3684627" y="3196093"/>
                  <a:ext cx="805855" cy="1405513"/>
                </a:xfrm>
                <a:prstGeom prst="rect">
                  <a:avLst/>
                </a:prstGeom>
                <a:noFill/>
              </p:spPr>
              <p:txBody>
                <a:bodyPr wrap="square" rtlCol="0">
                  <a:spAutoFit/>
                </a:bodyPr>
                <a:lstStyle/>
                <a:p>
                  <a:pPr marL="0" marR="0" lvl="0" indent="0" algn="l" defTabSz="914400" rtl="0" eaLnBrk="1" fontAlgn="auto" latinLnBrk="0" hangingPunct="1">
                    <a:spcBef>
                      <a:spcPts val="0"/>
                    </a:spcBef>
                    <a:spcAft>
                      <a:spcPts val="80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𝒎</m:t>
                                </m:r>
                              </m:e>
                            </m:acc>
                          </m:e>
                          <m:sub>
                            <m: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𝒐</m:t>
                            </m:r>
                            <m: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𝟐</m:t>
                            </m:r>
                          </m:sub>
                        </m:sSub>
                      </m:oMath>
                    </m:oMathPara>
                  </a14:m>
                  <a:endParaRPr kumimoji="0" lang="en-US" sz="2400" b="1" i="1" u="none" strike="noStrike" kern="1200" cap="none" spc="0" normalizeH="0" baseline="0" noProof="0" dirty="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endParaRPr>
                </a:p>
                <a:p>
                  <a:pPr lvl="0">
                    <a:spcAft>
                      <a:spcPts val="800"/>
                    </a:spcAft>
                    <a:defRPr/>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a:t>
                  </a:r>
                  <a:r>
                    <a:rPr lang="en-US" sz="2400" b="1"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o2</a:t>
                  </a:r>
                  <a:endParaRPr lang="en-US" sz="24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spcAft>
                      <a:spcPts val="800"/>
                    </a:spcAft>
                    <a:defRPr/>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o2</a:t>
                  </a:r>
                </a:p>
              </p:txBody>
            </p:sp>
          </mc:Choice>
          <mc:Fallback xmlns="">
            <p:sp>
              <p:nvSpPr>
                <p:cNvPr id="32" name="TextBox 41">
                  <a:extLst>
                    <a:ext uri="{FF2B5EF4-FFF2-40B4-BE49-F238E27FC236}">
                      <a16:creationId xmlns:a16="http://schemas.microsoft.com/office/drawing/2014/main" id="{73381FB2-2335-EA1F-F260-6E3189AE29C5}"/>
                    </a:ext>
                  </a:extLst>
                </p:cNvPr>
                <p:cNvSpPr txBox="1">
                  <a:spLocks noRot="1" noChangeAspect="1" noMove="1" noResize="1" noEditPoints="1" noAdjustHandles="1" noChangeArrowheads="1" noChangeShapeType="1" noTextEdit="1"/>
                </p:cNvSpPr>
                <p:nvPr/>
              </p:nvSpPr>
              <p:spPr>
                <a:xfrm>
                  <a:off x="3684627" y="3196093"/>
                  <a:ext cx="805855" cy="1405513"/>
                </a:xfrm>
                <a:prstGeom prst="rect">
                  <a:avLst/>
                </a:prstGeom>
                <a:blipFill>
                  <a:blip r:embed="rId8"/>
                  <a:stretch>
                    <a:fillRect l="-12121" b="-9565"/>
                  </a:stretch>
                </a:blipFill>
              </p:spPr>
              <p:txBody>
                <a:bodyPr/>
                <a:lstStyle/>
                <a:p>
                  <a:r>
                    <a:rPr lang="en-US">
                      <a:noFill/>
                    </a:rPr>
                    <a:t> </a:t>
                  </a:r>
                </a:p>
              </p:txBody>
            </p:sp>
          </mc:Fallback>
        </mc:AlternateContent>
        <p:cxnSp>
          <p:nvCxnSpPr>
            <p:cNvPr id="33" name="Straight Arrow Connector 32">
              <a:extLst>
                <a:ext uri="{FF2B5EF4-FFF2-40B4-BE49-F238E27FC236}">
                  <a16:creationId xmlns:a16="http://schemas.microsoft.com/office/drawing/2014/main" id="{37B7D247-7B28-4294-48BB-5CC2BA368E28}"/>
                </a:ext>
              </a:extLst>
            </p:cNvPr>
            <p:cNvCxnSpPr>
              <a:cxnSpLocks/>
            </p:cNvCxnSpPr>
            <p:nvPr/>
          </p:nvCxnSpPr>
          <p:spPr>
            <a:xfrm>
              <a:off x="4482739" y="3009430"/>
              <a:ext cx="0" cy="1155914"/>
            </a:xfrm>
            <a:prstGeom prst="straightConnector1">
              <a:avLst/>
            </a:prstGeom>
            <a:ln w="19050">
              <a:solidFill>
                <a:srgbClr val="7030A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5" name="TextBox 59">
              <a:extLst>
                <a:ext uri="{FF2B5EF4-FFF2-40B4-BE49-F238E27FC236}">
                  <a16:creationId xmlns:a16="http://schemas.microsoft.com/office/drawing/2014/main" id="{B13CD55C-BF5D-B5FE-A50B-604AD1E56CCE}"/>
                </a:ext>
              </a:extLst>
            </p:cNvPr>
            <p:cNvSpPr txBox="1"/>
            <p:nvPr/>
          </p:nvSpPr>
          <p:spPr>
            <a:xfrm>
              <a:off x="4432060" y="3344404"/>
              <a:ext cx="664838" cy="490199"/>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r>
                <a:rPr lang="en-US" sz="2400" b="1"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endParaRPr kumimoji="0" lang="en-US" sz="12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866060111"/>
      </p:ext>
    </p:extLst>
  </p:cSld>
  <p:clrMapOvr>
    <a:masterClrMapping/>
  </p:clrMapOvr>
  <mc:AlternateContent xmlns:mc="http://schemas.openxmlformats.org/markup-compatibility/2006" xmlns:p14="http://schemas.microsoft.com/office/powerpoint/2010/main">
    <mc:Choice Requires="p14">
      <p:transition spd="slow" p14:dur="2000" advTm="73469"/>
    </mc:Choice>
    <mc:Fallback xmlns="">
      <p:transition spd="slow" advTm="734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66C2FC-49E5-2ACE-1C86-4A5E982FB7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0CA631-4DB5-0C77-D270-4CF91FB982F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3C5F594-FC5D-CC22-9309-5BA22F189494}"/>
                  </a:ext>
                </a:extLst>
              </p:cNvPr>
              <p:cNvSpPr>
                <a:spLocks noGrp="1"/>
              </p:cNvSpPr>
              <p:nvPr>
                <p:ph idx="1"/>
              </p:nvPr>
            </p:nvSpPr>
            <p:spPr>
              <a:xfrm>
                <a:off x="218661" y="950602"/>
                <a:ext cx="11807687" cy="4973116"/>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balances equation: </a:t>
                </a:r>
                <a:r>
                  <a:rPr lang="en-US" sz="2400" dirty="0">
                    <a:latin typeface="Times New Roman" panose="02020603050405020304" pitchFamily="18" charset="0"/>
                    <a:cs typeface="Times New Roman" panose="02020603050405020304" pitchFamily="18" charset="0"/>
                  </a:rPr>
                  <a:t>The material balances equation for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is given by:</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(12.8)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are mass flow rates in the input streams , and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is mass flow rate in the output stream for system II.</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balances equation: </a:t>
                </a:r>
                <a:r>
                  <a:rPr lang="en-US" sz="2400" dirty="0">
                    <a:latin typeface="Times New Roman" panose="02020603050405020304" pitchFamily="18" charset="0"/>
                    <a:cs typeface="Times New Roman" panose="02020603050405020304" pitchFamily="18" charset="0"/>
                  </a:rPr>
                  <a:t>The energy balances equation for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is expressed by:</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cs typeface="Times New Roman" panose="02020603050405020304" pitchFamily="18" charset="0"/>
                          </a:rPr>
                          <m:t>2</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(12.9)</a:t>
                </a:r>
              </a:p>
            </p:txBody>
          </p:sp>
        </mc:Choice>
        <mc:Fallback xmlns="">
          <p:sp>
            <p:nvSpPr>
              <p:cNvPr id="3" name="Content Placeholder 2">
                <a:extLst>
                  <a:ext uri="{FF2B5EF4-FFF2-40B4-BE49-F238E27FC236}">
                    <a16:creationId xmlns:a16="http://schemas.microsoft.com/office/drawing/2014/main" id="{03C5F594-FC5D-CC22-9309-5BA22F189494}"/>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609749C-3AF6-9630-D1EB-45233B5F616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4777F1E-184F-DC93-88E9-389CE9ACC7A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60BB6F-7C9E-EB4D-FCDF-14474F62ACF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97620868"/>
      </p:ext>
    </p:extLst>
  </p:cSld>
  <p:clrMapOvr>
    <a:masterClrMapping/>
  </p:clrMapOvr>
  <mc:AlternateContent xmlns:mc="http://schemas.openxmlformats.org/markup-compatibility/2006" xmlns:p14="http://schemas.microsoft.com/office/powerpoint/2010/main">
    <mc:Choice Requires="p14">
      <p:transition spd="slow" p14:dur="2000" advTm="49767"/>
    </mc:Choice>
    <mc:Fallback xmlns="">
      <p:transition spd="slow" advTm="4976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A8D87-9C83-12A2-4652-DE261CEC25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D548FE-31AD-5124-C70F-177DC0190C3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541EAF3-1B54-64A9-7A47-A6B707180668}"/>
                  </a:ext>
                </a:extLst>
              </p:cNvPr>
              <p:cNvSpPr>
                <a:spLocks noGrp="1"/>
              </p:cNvSpPr>
              <p:nvPr>
                <p:ph idx="1"/>
              </p:nvPr>
            </p:nvSpPr>
            <p:spPr>
              <a:xfrm>
                <a:off x="218661" y="950602"/>
                <a:ext cx="11807687"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enthalpy,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kinetic energy,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potential energy,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heat addition,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work done by the system for </a:t>
                </a:r>
                <a:r>
                  <a:rPr lang="en-US" sz="2400" b="1" dirty="0">
                    <a:latin typeface="Times New Roman" panose="02020603050405020304" pitchFamily="18" charset="0"/>
                    <a:cs typeface="Times New Roman" panose="02020603050405020304" pitchFamily="18" charset="0"/>
                    <a:sym typeface="Symbol" panose="05050102010706020507" pitchFamily="18" charset="2"/>
                  </a:rPr>
                  <a:t>system II</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p>
              <a:p>
                <a:pPr marL="0" indent="0" algn="just">
                  <a:lnSpc>
                    <a:spcPct val="10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enthalpy for system II can be written as:</a:t>
                </a: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e>
                    </m:d>
                  </m:oMath>
                </a14:m>
                <a:r>
                  <a:rPr lang="en-US" sz="2400" dirty="0">
                    <a:latin typeface="Times New Roman" panose="02020603050405020304" pitchFamily="18" charset="0"/>
                    <a:cs typeface="Times New Roman" panose="02020603050405020304" pitchFamily="18" charset="0"/>
                  </a:rPr>
                  <a:t>                                           (12.10)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change in enthalpy,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are mass flow rate and specific enthalpy of the output stream,  respectively,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are mass flow rates and specific enthalpies in the input stream, respectively, for </a:t>
                </a:r>
                <a:r>
                  <a:rPr lang="en-US" sz="2400" b="1" dirty="0">
                    <a:latin typeface="Times New Roman" panose="02020603050405020304" pitchFamily="18" charset="0"/>
                    <a:cs typeface="Times New Roman" panose="02020603050405020304" pitchFamily="18" charset="0"/>
                  </a:rPr>
                  <a:t>system II</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B541EAF3-1B54-64A9-7A47-A6B707180668}"/>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26476D0-FA6D-1CAE-9B0C-2454ABCCDFA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2C7BCC6-05C4-90AD-6620-4225B205687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2483860-BA7A-AB7F-086D-F5ADF8B0202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88009903"/>
      </p:ext>
    </p:extLst>
  </p:cSld>
  <p:clrMapOvr>
    <a:masterClrMapping/>
  </p:clrMapOvr>
  <mc:AlternateContent xmlns:mc="http://schemas.openxmlformats.org/markup-compatibility/2006" xmlns:p14="http://schemas.microsoft.com/office/powerpoint/2010/main">
    <mc:Choice Requires="p14">
      <p:transition spd="slow" p14:dur="2000" advTm="80845"/>
    </mc:Choice>
    <mc:Fallback xmlns="">
      <p:transition spd="slow" advTm="8084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9B28F-A1EC-CB4C-DB99-397FE76229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21EBEE-C38E-6591-C162-61E37B08AA7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5062C44-CCA6-4494-5353-79166F446F40}"/>
                  </a:ext>
                </a:extLst>
              </p:cNvPr>
              <p:cNvSpPr>
                <a:spLocks noGrp="1"/>
              </p:cNvSpPr>
              <p:nvPr>
                <p:ph idx="1"/>
              </p:nvPr>
            </p:nvSpPr>
            <p:spPr>
              <a:xfrm>
                <a:off x="218661" y="950602"/>
                <a:ext cx="11807687" cy="4973116"/>
              </a:xfrm>
            </p:spPr>
            <p:txBody>
              <a:bodyPr>
                <a:normAutofit/>
              </a:bodyPr>
              <a:lstStyle/>
              <a:p>
                <a:pPr marL="0" indent="0" algn="just">
                  <a:lnSpc>
                    <a:spcPct val="110000"/>
                  </a:lnSpc>
                  <a:buNone/>
                </a:pPr>
                <a:r>
                  <a:rPr lang="en-US" sz="2400" noProof="0" dirty="0">
                    <a:latin typeface="Times New Roman" panose="02020603050405020304" pitchFamily="18" charset="0"/>
                    <a:cs typeface="Times New Roman" panose="02020603050405020304" pitchFamily="18" charset="0"/>
                    <a:sym typeface="Symbol" panose="05050102010706020507" pitchFamily="18" charset="2"/>
                  </a:rPr>
                  <a:t>The rate of change in kinetic energy can be written as:</a:t>
                </a:r>
              </a:p>
              <a:p>
                <a:pPr marL="0" indent="0" algn="just">
                  <a:lnSpc>
                    <a:spcPct val="11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den>
                    </m:f>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e>
                    </m:d>
                  </m:oMath>
                </a14:m>
                <a:r>
                  <a:rPr lang="en-US" sz="2400" dirty="0">
                    <a:latin typeface="Times New Roman" panose="02020603050405020304" pitchFamily="18" charset="0"/>
                    <a:cs typeface="Times New Roman" panose="02020603050405020304" pitchFamily="18" charset="0"/>
                  </a:rPr>
                  <a:t>]                             (12.11)</a:t>
                </a:r>
              </a:p>
              <a:p>
                <a:pPr marL="0" indent="0" algn="just">
                  <a:lnSpc>
                    <a:spcPct val="11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potential energy can be written as:</a:t>
                </a:r>
              </a:p>
              <a:p>
                <a:pPr marL="0" indent="0" algn="just">
                  <a:lnSpc>
                    <a:spcPct val="11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𝑔</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e>
                    </m:d>
                  </m:oMath>
                </a14:m>
                <a:r>
                  <a:rPr lang="en-US" sz="2400" dirty="0">
                    <a:latin typeface="Times New Roman" panose="02020603050405020304" pitchFamily="18" charset="0"/>
                    <a:cs typeface="Times New Roman" panose="02020603050405020304" pitchFamily="18" charset="0"/>
                  </a:rPr>
                  <a:t>]                                     (12.12)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kinetic energy,</a:t>
                </a:r>
                <a:r>
                  <a:rPr lang="en-US"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potential energy,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are mass flow rate, elevation and velocity of the output stream,  respectively,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are mass flow rates, elevations and velocities in the input streams, respectively, for </a:t>
                </a:r>
                <a:r>
                  <a:rPr lang="en-US" sz="2400" b="1" dirty="0">
                    <a:latin typeface="Times New Roman" panose="02020603050405020304" pitchFamily="18" charset="0"/>
                    <a:cs typeface="Times New Roman" panose="02020603050405020304" pitchFamily="18" charset="0"/>
                  </a:rPr>
                  <a:t>system II</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5062C44-CCA6-4494-5353-79166F446F40}"/>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t="-735"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3469FA5-F392-E12A-B55B-38646AB7BFF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BD9233D-5C38-8A1B-9199-7591B6D165A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A240AE3-2BAB-703D-D528-25CDF6B2683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57269010"/>
      </p:ext>
    </p:extLst>
  </p:cSld>
  <p:clrMapOvr>
    <a:masterClrMapping/>
  </p:clrMapOvr>
  <mc:AlternateContent xmlns:mc="http://schemas.openxmlformats.org/markup-compatibility/2006" xmlns:p14="http://schemas.microsoft.com/office/powerpoint/2010/main">
    <mc:Choice Requires="p14">
      <p:transition spd="slow" p14:dur="2000" advTm="88361"/>
    </mc:Choice>
    <mc:Fallback xmlns="">
      <p:transition spd="slow" advTm="8836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4D3F7-9115-F18D-890A-744DBC4B7F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60F35C-FE31-6158-5745-2762718C841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9F01D24-197C-9859-8E3D-92B9E6943168}"/>
              </a:ext>
            </a:extLst>
          </p:cNvPr>
          <p:cNvSpPr>
            <a:spLocks noGrp="1"/>
          </p:cNvSpPr>
          <p:nvPr>
            <p:ph idx="1"/>
          </p:nvPr>
        </p:nvSpPr>
        <p:spPr>
          <a:xfrm>
            <a:off x="437321" y="949692"/>
            <a:ext cx="11290853" cy="497402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The integrated material and energy balances is shown in </a:t>
            </a:r>
            <a:r>
              <a:rPr lang="en-US" sz="2400" b="1" dirty="0">
                <a:latin typeface="Times New Roman" panose="02020603050405020304" pitchFamily="18" charset="0"/>
                <a:cs typeface="Times New Roman" panose="02020603050405020304" pitchFamily="18" charset="0"/>
              </a:rPr>
              <a:t>Figure 12.4.</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90D277B-94B4-EA45-6BC0-6BF9EFDCFD3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25732D0-7DD7-9477-4535-CF025F611D4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BCD4DED-9FBC-B925-D12F-B6B0E2E5CEF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4" name="TextBox 23">
            <a:extLst>
              <a:ext uri="{FF2B5EF4-FFF2-40B4-BE49-F238E27FC236}">
                <a16:creationId xmlns:a16="http://schemas.microsoft.com/office/drawing/2014/main" id="{F460E2D5-5250-C83A-2472-5E8B2B186235}"/>
              </a:ext>
            </a:extLst>
          </p:cNvPr>
          <p:cNvSpPr txBox="1"/>
          <p:nvPr/>
        </p:nvSpPr>
        <p:spPr>
          <a:xfrm>
            <a:off x="771940" y="5424111"/>
            <a:ext cx="912412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12.4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material and energy balances for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III </a:t>
            </a:r>
          </a:p>
        </p:txBody>
      </p:sp>
      <p:grpSp>
        <p:nvGrpSpPr>
          <p:cNvPr id="36" name="Group 35">
            <a:extLst>
              <a:ext uri="{FF2B5EF4-FFF2-40B4-BE49-F238E27FC236}">
                <a16:creationId xmlns:a16="http://schemas.microsoft.com/office/drawing/2014/main" id="{2D387589-7311-1408-312D-6226EA0F2FC6}"/>
              </a:ext>
            </a:extLst>
          </p:cNvPr>
          <p:cNvGrpSpPr/>
          <p:nvPr/>
        </p:nvGrpSpPr>
        <p:grpSpPr>
          <a:xfrm>
            <a:off x="2683760" y="1990378"/>
            <a:ext cx="4515480" cy="2851840"/>
            <a:chOff x="2723516" y="1749766"/>
            <a:chExt cx="4515480" cy="2851840"/>
          </a:xfrm>
        </p:grpSpPr>
        <p:grpSp>
          <p:nvGrpSpPr>
            <p:cNvPr id="6" name="Group 5">
              <a:extLst>
                <a:ext uri="{FF2B5EF4-FFF2-40B4-BE49-F238E27FC236}">
                  <a16:creationId xmlns:a16="http://schemas.microsoft.com/office/drawing/2014/main" id="{ECE23F3E-65C8-AE7B-423F-84331B6BCF29}"/>
                </a:ext>
              </a:extLst>
            </p:cNvPr>
            <p:cNvGrpSpPr/>
            <p:nvPr/>
          </p:nvGrpSpPr>
          <p:grpSpPr>
            <a:xfrm>
              <a:off x="2723516" y="1749766"/>
              <a:ext cx="4515480" cy="2415579"/>
              <a:chOff x="0" y="5273"/>
              <a:chExt cx="4515528" cy="2415669"/>
            </a:xfrm>
          </p:grpSpPr>
          <mc:AlternateContent xmlns:mc="http://schemas.openxmlformats.org/markup-compatibility/2006" xmlns:a14="http://schemas.microsoft.com/office/drawing/2010/main">
            <mc:Choice Requires="a14">
              <p:sp>
                <p:nvSpPr>
                  <p:cNvPr id="8" name="TextBox 41">
                    <a:extLst>
                      <a:ext uri="{FF2B5EF4-FFF2-40B4-BE49-F238E27FC236}">
                        <a16:creationId xmlns:a16="http://schemas.microsoft.com/office/drawing/2014/main" id="{7A7107F4-DEFD-415E-5EF2-02A2F27A8192}"/>
                      </a:ext>
                    </a:extLst>
                  </p:cNvPr>
                  <p:cNvSpPr txBox="1"/>
                  <p:nvPr/>
                </p:nvSpPr>
                <p:spPr>
                  <a:xfrm>
                    <a:off x="2380844" y="1772712"/>
                    <a:ext cx="567055" cy="635775"/>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𝟑</m:t>
                              </m:r>
                            </m:sub>
                          </m:sSub>
                        </m:oMath>
                      </m:oMathPara>
                    </a14:m>
                    <a:endParaRPr/>
                  </a:p>
                </p:txBody>
              </p:sp>
            </mc:Choice>
            <mc:Fallback xmlns="">
              <p:sp>
                <p:nvSpPr>
                  <p:cNvPr id="8" name="TextBox 41">
                    <a:extLst>
                      <a:ext uri="{FF2B5EF4-FFF2-40B4-BE49-F238E27FC236}">
                        <a16:creationId xmlns:a16="http://schemas.microsoft.com/office/drawing/2014/main" id="{7A7107F4-DEFD-415E-5EF2-02A2F27A8192}"/>
                      </a:ext>
                    </a:extLst>
                  </p:cNvPr>
                  <p:cNvSpPr txBox="1">
                    <a:spLocks noRot="1" noChangeAspect="1" noMove="1" noResize="1" noEditPoints="1" noAdjustHandles="1" noChangeArrowheads="1" noChangeShapeType="1" noTextEdit="1"/>
                  </p:cNvSpPr>
                  <p:nvPr/>
                </p:nvSpPr>
                <p:spPr>
                  <a:xfrm>
                    <a:off x="2380844" y="1772712"/>
                    <a:ext cx="567055" cy="635775"/>
                  </a:xfrm>
                  <a:prstGeom prst="rect">
                    <a:avLst/>
                  </a:prstGeom>
                  <a:blipFill>
                    <a:blip r:embed="rId4"/>
                    <a:stretch>
                      <a:fillRect/>
                    </a:stretch>
                  </a:blipFill>
                </p:spPr>
                <p:txBody>
                  <a:bodyPr/>
                  <a:lstStyle/>
                  <a:p>
                    <a:r>
                      <a:rPr lang="en-US">
                        <a:noFill/>
                      </a:rPr>
                      <a:t> </a:t>
                    </a:r>
                  </a:p>
                </p:txBody>
              </p:sp>
            </mc:Fallback>
          </mc:AlternateContent>
          <p:grpSp>
            <p:nvGrpSpPr>
              <p:cNvPr id="9" name="Group 8">
                <a:extLst>
                  <a:ext uri="{FF2B5EF4-FFF2-40B4-BE49-F238E27FC236}">
                    <a16:creationId xmlns:a16="http://schemas.microsoft.com/office/drawing/2014/main" id="{04805B30-1E5A-4293-9B89-6F38C11ED99A}"/>
                  </a:ext>
                </a:extLst>
              </p:cNvPr>
              <p:cNvGrpSpPr/>
              <p:nvPr/>
            </p:nvGrpSpPr>
            <p:grpSpPr>
              <a:xfrm>
                <a:off x="0" y="5273"/>
                <a:ext cx="4515528" cy="2415669"/>
                <a:chOff x="0" y="5273"/>
                <a:chExt cx="4515528" cy="2415669"/>
              </a:xfrm>
            </p:grpSpPr>
            <p:sp>
              <p:nvSpPr>
                <p:cNvPr id="10" name="Rectangle 9">
                  <a:extLst>
                    <a:ext uri="{FF2B5EF4-FFF2-40B4-BE49-F238E27FC236}">
                      <a16:creationId xmlns:a16="http://schemas.microsoft.com/office/drawing/2014/main" id="{9A456051-9F07-E8CA-8625-6F98DF69D71D}"/>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System III</a:t>
                  </a:r>
                  <a:endParaRPr kumimoji="0" lang="en-US" sz="1200" b="0" i="0" u="none" strike="noStrike" kern="1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32">
                      <a:extLst>
                        <a:ext uri="{FF2B5EF4-FFF2-40B4-BE49-F238E27FC236}">
                          <a16:creationId xmlns:a16="http://schemas.microsoft.com/office/drawing/2014/main" id="{B47E9854-34F6-5961-35D0-C7293916F8ED}"/>
                        </a:ext>
                      </a:extLst>
                    </p:cNvPr>
                    <p:cNvSpPr txBox="1"/>
                    <p:nvPr/>
                  </p:nvSpPr>
                  <p:spPr>
                    <a:xfrm>
                      <a:off x="0" y="5273"/>
                      <a:ext cx="860425" cy="2126880"/>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𝑚</m:t>
                                  </m:r>
                                </m:e>
                              </m:acc>
                            </m:e>
                            <m:sub>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2</m:t>
                              </m:r>
                            </m:sub>
                          </m:sSub>
                        </m:oMath>
                      </a14:m>
                      <a:r>
                        <a:rPr kumimoji="0" lang="en-US" sz="2400" b="0" i="1"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lang="en-US" sz="2400"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2</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2</a:t>
                      </a:r>
                      <a:endParaRPr kumimoji="0" lang="en-US" sz="12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1" name="TextBox 32">
                      <a:extLst>
                        <a:ext uri="{FF2B5EF4-FFF2-40B4-BE49-F238E27FC236}">
                          <a16:creationId xmlns:a16="http://schemas.microsoft.com/office/drawing/2014/main" id="{B47E9854-34F6-5961-35D0-C7293916F8ED}"/>
                        </a:ext>
                      </a:extLst>
                    </p:cNvPr>
                    <p:cNvSpPr txBox="1">
                      <a:spLocks noRot="1" noChangeAspect="1" noMove="1" noResize="1" noEditPoints="1" noAdjustHandles="1" noChangeArrowheads="1" noChangeShapeType="1" noTextEdit="1"/>
                    </p:cNvSpPr>
                    <p:nvPr/>
                  </p:nvSpPr>
                  <p:spPr>
                    <a:xfrm>
                      <a:off x="0" y="5273"/>
                      <a:ext cx="860425" cy="2126880"/>
                    </a:xfrm>
                    <a:prstGeom prst="rect">
                      <a:avLst/>
                    </a:prstGeom>
                    <a:blipFill>
                      <a:blip r:embed="rId5"/>
                      <a:stretch>
                        <a:fillRect l="-106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32">
                      <a:extLst>
                        <a:ext uri="{FF2B5EF4-FFF2-40B4-BE49-F238E27FC236}">
                          <a16:creationId xmlns:a16="http://schemas.microsoft.com/office/drawing/2014/main" id="{2D9577DD-C0D8-5A4D-1D19-07F2785D43E9}"/>
                        </a:ext>
                      </a:extLst>
                    </p:cNvPr>
                    <p:cNvSpPr txBox="1"/>
                    <p:nvPr/>
                  </p:nvSpPr>
                  <p:spPr>
                    <a:xfrm>
                      <a:off x="3655103" y="292113"/>
                      <a:ext cx="860425" cy="1715225"/>
                    </a:xfrm>
                    <a:prstGeom prst="rect">
                      <a:avLst/>
                    </a:prstGeom>
                    <a:noFill/>
                  </p:spPr>
                  <p:txBody>
                    <a:bodyPr wrap="square" rtlCol="0">
                      <a:no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t>𝑚</m:t>
                                  </m:r>
                                </m:e>
                              </m:acc>
                            </m:e>
                            <m:sub>
                              <m:r>
                                <a:rPr kumimoji="0" lang="en-US" sz="2400" b="0" i="1" u="none" strike="noStrike" kern="1200" cap="none" spc="0" normalizeH="0" baseline="0" noProof="0" smtClean="0">
                                  <a:ln>
                                    <a:noFill/>
                                  </a:ln>
                                  <a:solidFill>
                                    <a:srgbClr val="000000"/>
                                  </a:solidFill>
                                  <a:effectLst/>
                                  <a:uLnTx/>
                                  <a:uFillTx/>
                                  <a:latin typeface="Cambria Math" panose="02040503050406030204" pitchFamily="18" charset="0"/>
                                  <a:ea typeface="Calibri" panose="020F0502020204030204" pitchFamily="34" charset="0"/>
                                  <a:cs typeface="Times New Roman" panose="02020603050405020304" pitchFamily="18" charset="0"/>
                                </a:rPr>
                                <m:t>3</m:t>
                              </m:r>
                            </m:sub>
                          </m:sSub>
                        </m:oMath>
                      </a14:m>
                      <a:r>
                        <a:rPr kumimoji="0" lang="en-US" sz="2400" b="0" i="1" u="none" strike="noStrike" kern="1200" cap="none" spc="0" normalizeH="0" baseline="-25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2" name="TextBox 32">
                      <a:extLst>
                        <a:ext uri="{FF2B5EF4-FFF2-40B4-BE49-F238E27FC236}">
                          <a16:creationId xmlns:a16="http://schemas.microsoft.com/office/drawing/2014/main" id="{2D9577DD-C0D8-5A4D-1D19-07F2785D43E9}"/>
                        </a:ext>
                      </a:extLst>
                    </p:cNvPr>
                    <p:cNvSpPr txBox="1">
                      <a:spLocks noRot="1" noChangeAspect="1" noMove="1" noResize="1" noEditPoints="1" noAdjustHandles="1" noChangeArrowheads="1" noChangeShapeType="1" noTextEdit="1"/>
                    </p:cNvSpPr>
                    <p:nvPr/>
                  </p:nvSpPr>
                  <p:spPr>
                    <a:xfrm>
                      <a:off x="3655103" y="292113"/>
                      <a:ext cx="860425" cy="1715225"/>
                    </a:xfrm>
                    <a:prstGeom prst="rect">
                      <a:avLst/>
                    </a:prstGeom>
                    <a:blipFill>
                      <a:blip r:embed="rId6"/>
                      <a:stretch>
                        <a:fillRect l="-11348"/>
                      </a:stretch>
                    </a:blipFill>
                  </p:spPr>
                  <p:txBody>
                    <a:bodyPr/>
                    <a:lstStyle/>
                    <a:p>
                      <a:r>
                        <a:rPr lang="en-US">
                          <a:noFill/>
                        </a:rPr>
                        <a:t> </a:t>
                      </a:r>
                    </a:p>
                  </p:txBody>
                </p:sp>
              </mc:Fallback>
            </mc:AlternateContent>
            <p:cxnSp>
              <p:nvCxnSpPr>
                <p:cNvPr id="13" name="Straight Arrow Connector 12">
                  <a:extLst>
                    <a:ext uri="{FF2B5EF4-FFF2-40B4-BE49-F238E27FC236}">
                      <a16:creationId xmlns:a16="http://schemas.microsoft.com/office/drawing/2014/main" id="{6BB77953-0CB2-B8A2-A5E2-E8E941180FD3}"/>
                    </a:ext>
                  </a:extLst>
                </p:cNvPr>
                <p:cNvCxnSpPr>
                  <a:cxnSpLocks/>
                </p:cNvCxnSpPr>
                <p:nvPr/>
              </p:nvCxnSpPr>
              <p:spPr>
                <a:xfrm>
                  <a:off x="479084" y="949763"/>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7AA133E0-E4E5-72DD-36E0-F726352E201E}"/>
                    </a:ext>
                  </a:extLst>
                </p:cNvPr>
                <p:cNvCxnSpPr>
                  <a:cxnSpLocks/>
                </p:cNvCxnSpPr>
                <p:nvPr/>
              </p:nvCxnSpPr>
              <p:spPr>
                <a:xfrm>
                  <a:off x="2744432" y="989145"/>
                  <a:ext cx="867258"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7C4605ED-EFF1-18E1-2149-E15C98F89508}"/>
                    </a:ext>
                  </a:extLst>
                </p:cNvPr>
                <p:cNvCxnSpPr>
                  <a:cxnSpLocks/>
                </p:cNvCxnSpPr>
                <p:nvPr/>
              </p:nvCxnSpPr>
              <p:spPr>
                <a:xfrm flipH="1" flipV="1">
                  <a:off x="2491422" y="1243578"/>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B659C648-45A2-5E1F-8DCA-E95F7208FE41}"/>
                    </a:ext>
                  </a:extLst>
                </p:cNvPr>
                <p:cNvCxnSpPr>
                  <a:cxnSpLocks/>
                </p:cNvCxnSpPr>
                <p:nvPr/>
              </p:nvCxnSpPr>
              <p:spPr>
                <a:xfrm flipH="1" flipV="1">
                  <a:off x="1935408" y="165412"/>
                  <a:ext cx="0" cy="516679"/>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47">
                      <a:extLst>
                        <a:ext uri="{FF2B5EF4-FFF2-40B4-BE49-F238E27FC236}">
                          <a16:creationId xmlns:a16="http://schemas.microsoft.com/office/drawing/2014/main" id="{BE0A60E9-ED1D-27ED-254C-0E4CB934DE2C}"/>
                        </a:ext>
                      </a:extLst>
                    </p:cNvPr>
                    <p:cNvSpPr txBox="1"/>
                    <p:nvPr/>
                  </p:nvSpPr>
                  <p:spPr>
                    <a:xfrm>
                      <a:off x="2056727" y="5274"/>
                      <a:ext cx="687705" cy="632954"/>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𝑾</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𝟑</m:t>
                                </m:r>
                              </m:sub>
                            </m:sSub>
                          </m:oMath>
                        </m:oMathPara>
                      </a14:m>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7" name="TextBox 47">
                      <a:extLst>
                        <a:ext uri="{FF2B5EF4-FFF2-40B4-BE49-F238E27FC236}">
                          <a16:creationId xmlns:a16="http://schemas.microsoft.com/office/drawing/2014/main" id="{BE0A60E9-ED1D-27ED-254C-0E4CB934DE2C}"/>
                        </a:ext>
                      </a:extLst>
                    </p:cNvPr>
                    <p:cNvSpPr txBox="1">
                      <a:spLocks noRot="1" noChangeAspect="1" noMove="1" noResize="1" noEditPoints="1" noAdjustHandles="1" noChangeArrowheads="1" noChangeShapeType="1" noTextEdit="1"/>
                    </p:cNvSpPr>
                    <p:nvPr/>
                  </p:nvSpPr>
                  <p:spPr>
                    <a:xfrm>
                      <a:off x="2056727" y="5274"/>
                      <a:ext cx="687705" cy="632954"/>
                    </a:xfrm>
                    <a:prstGeom prst="rect">
                      <a:avLst/>
                    </a:prstGeom>
                    <a:blipFill>
                      <a:blip r:embed="rId7"/>
                      <a:stretch>
                        <a:fillRect/>
                      </a:stretch>
                    </a:blipFill>
                  </p:spPr>
                  <p:txBody>
                    <a:bodyPr/>
                    <a:lstStyle/>
                    <a:p>
                      <a:r>
                        <a:rPr lang="en-US">
                          <a:noFill/>
                        </a:rPr>
                        <a:t> </a:t>
                      </a:r>
                    </a:p>
                  </p:txBody>
                </p:sp>
              </mc:Fallback>
            </mc:AlternateContent>
            <p:cxnSp>
              <p:nvCxnSpPr>
                <p:cNvPr id="18" name="Straight Connector 17">
                  <a:extLst>
                    <a:ext uri="{FF2B5EF4-FFF2-40B4-BE49-F238E27FC236}">
                      <a16:creationId xmlns:a16="http://schemas.microsoft.com/office/drawing/2014/main" id="{57E61F15-5E36-FB49-1752-33D097490FFA}"/>
                    </a:ext>
                  </a:extLst>
                </p:cNvPr>
                <p:cNvCxnSpPr/>
                <p:nvPr/>
              </p:nvCxnSpPr>
              <p:spPr>
                <a:xfrm>
                  <a:off x="494804" y="2420942"/>
                  <a:ext cx="3396023"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CC3202F-7D07-543C-86BA-435463E501B1}"/>
                    </a:ext>
                  </a:extLst>
                </p:cNvPr>
                <p:cNvCxnSpPr>
                  <a:cxnSpLocks/>
                </p:cNvCxnSpPr>
                <p:nvPr/>
              </p:nvCxnSpPr>
              <p:spPr>
                <a:xfrm>
                  <a:off x="702369" y="969757"/>
                  <a:ext cx="0" cy="1451185"/>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59">
                  <a:extLst>
                    <a:ext uri="{FF2B5EF4-FFF2-40B4-BE49-F238E27FC236}">
                      <a16:creationId xmlns:a16="http://schemas.microsoft.com/office/drawing/2014/main" id="{617492BD-4989-8D3D-B12C-2E347F02FCF0}"/>
                    </a:ext>
                  </a:extLst>
                </p:cNvPr>
                <p:cNvSpPr txBox="1"/>
                <p:nvPr/>
              </p:nvSpPr>
              <p:spPr>
                <a:xfrm>
                  <a:off x="325431" y="1457148"/>
                  <a:ext cx="664845" cy="490217"/>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2</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cxnSp>
              <p:nvCxnSpPr>
                <p:cNvPr id="21" name="Straight Arrow Connector 20">
                  <a:extLst>
                    <a:ext uri="{FF2B5EF4-FFF2-40B4-BE49-F238E27FC236}">
                      <a16:creationId xmlns:a16="http://schemas.microsoft.com/office/drawing/2014/main" id="{FE2A9141-0EE9-23C1-91F4-AF1D5ABA16C2}"/>
                    </a:ext>
                  </a:extLst>
                </p:cNvPr>
                <p:cNvCxnSpPr>
                  <a:cxnSpLocks/>
                </p:cNvCxnSpPr>
                <p:nvPr/>
              </p:nvCxnSpPr>
              <p:spPr>
                <a:xfrm>
                  <a:off x="3253740" y="989145"/>
                  <a:ext cx="0" cy="1431796"/>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62">
                  <a:extLst>
                    <a:ext uri="{FF2B5EF4-FFF2-40B4-BE49-F238E27FC236}">
                      <a16:creationId xmlns:a16="http://schemas.microsoft.com/office/drawing/2014/main" id="{493E1A84-CE48-68B3-E9A1-D22F930086B7}"/>
                    </a:ext>
                  </a:extLst>
                </p:cNvPr>
                <p:cNvSpPr txBox="1"/>
                <p:nvPr/>
              </p:nvSpPr>
              <p:spPr>
                <a:xfrm>
                  <a:off x="3238864" y="1422755"/>
                  <a:ext cx="664845" cy="490217"/>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3</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23" name="Rectangle 22">
                  <a:extLst>
                    <a:ext uri="{FF2B5EF4-FFF2-40B4-BE49-F238E27FC236}">
                      <a16:creationId xmlns:a16="http://schemas.microsoft.com/office/drawing/2014/main" id="{E879F77F-D064-A94E-F57D-69D8D401A458}"/>
                    </a:ext>
                  </a:extLst>
                </p:cNvPr>
                <p:cNvSpPr/>
                <p:nvPr/>
              </p:nvSpPr>
              <p:spPr>
                <a:xfrm>
                  <a:off x="860423" y="567171"/>
                  <a:ext cx="2088518" cy="979635"/>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cxnSp>
          <p:nvCxnSpPr>
            <p:cNvPr id="29" name="Straight Arrow Connector 28">
              <a:extLst>
                <a:ext uri="{FF2B5EF4-FFF2-40B4-BE49-F238E27FC236}">
                  <a16:creationId xmlns:a16="http://schemas.microsoft.com/office/drawing/2014/main" id="{09F8985B-3F8E-83CA-ED4D-B8E141D4DEED}"/>
                </a:ext>
              </a:extLst>
            </p:cNvPr>
            <p:cNvCxnSpPr>
              <a:cxnSpLocks/>
            </p:cNvCxnSpPr>
            <p:nvPr/>
          </p:nvCxnSpPr>
          <p:spPr>
            <a:xfrm flipV="1">
              <a:off x="3609637" y="3009430"/>
              <a:ext cx="460653" cy="537207"/>
            </a:xfrm>
            <a:prstGeom prst="straightConnector1">
              <a:avLst/>
            </a:prstGeom>
            <a:ln w="2540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TextBox 41">
                  <a:extLst>
                    <a:ext uri="{FF2B5EF4-FFF2-40B4-BE49-F238E27FC236}">
                      <a16:creationId xmlns:a16="http://schemas.microsoft.com/office/drawing/2014/main" id="{D52DB098-7DA1-E58F-9400-FB407D8BC257}"/>
                    </a:ext>
                  </a:extLst>
                </p:cNvPr>
                <p:cNvSpPr txBox="1"/>
                <p:nvPr/>
              </p:nvSpPr>
              <p:spPr>
                <a:xfrm>
                  <a:off x="3684627" y="3196093"/>
                  <a:ext cx="805855" cy="14055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𝒎</m:t>
                                </m:r>
                              </m:e>
                            </m:acc>
                          </m:e>
                          <m:sub>
                            <m: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𝒐</m:t>
                            </m:r>
                            <m:r>
                              <a:rPr kumimoji="0" lang="en-US" sz="2400" b="1" i="1" u="none" strike="noStrike" kern="1200" cap="none" spc="0" normalizeH="0" baseline="0" noProof="0" dirty="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𝟑</m:t>
                            </m:r>
                          </m:sub>
                        </m:sSub>
                      </m:oMath>
                    </m:oMathPara>
                  </a14:m>
                  <a:endParaRPr kumimoji="0" lang="en-US" sz="2400" b="1" i="1" u="none" strike="noStrike" kern="1200" cap="none" spc="0" normalizeH="0" baseline="0" noProof="0" dirty="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kumimoji="0" lang="en-US" sz="2400" b="1"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o3</a:t>
                  </a:r>
                  <a:endParaRPr kumimoji="0" lang="en-US" sz="2400" b="1"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o3</a:t>
                  </a:r>
                </a:p>
              </p:txBody>
            </p:sp>
          </mc:Choice>
          <mc:Fallback xmlns="">
            <p:sp>
              <p:nvSpPr>
                <p:cNvPr id="32" name="TextBox 41">
                  <a:extLst>
                    <a:ext uri="{FF2B5EF4-FFF2-40B4-BE49-F238E27FC236}">
                      <a16:creationId xmlns:a16="http://schemas.microsoft.com/office/drawing/2014/main" id="{D52DB098-7DA1-E58F-9400-FB407D8BC257}"/>
                    </a:ext>
                  </a:extLst>
                </p:cNvPr>
                <p:cNvSpPr txBox="1">
                  <a:spLocks noRot="1" noChangeAspect="1" noMove="1" noResize="1" noEditPoints="1" noAdjustHandles="1" noChangeArrowheads="1" noChangeShapeType="1" noTextEdit="1"/>
                </p:cNvSpPr>
                <p:nvPr/>
              </p:nvSpPr>
              <p:spPr>
                <a:xfrm>
                  <a:off x="3684627" y="3196093"/>
                  <a:ext cx="805855" cy="1405513"/>
                </a:xfrm>
                <a:prstGeom prst="rect">
                  <a:avLst/>
                </a:prstGeom>
                <a:blipFill>
                  <a:blip r:embed="rId8"/>
                  <a:stretch>
                    <a:fillRect l="-12121" b="-9565"/>
                  </a:stretch>
                </a:blipFill>
              </p:spPr>
              <p:txBody>
                <a:bodyPr/>
                <a:lstStyle/>
                <a:p>
                  <a:r>
                    <a:rPr lang="en-US">
                      <a:noFill/>
                    </a:rPr>
                    <a:t> </a:t>
                  </a:r>
                </a:p>
              </p:txBody>
            </p:sp>
          </mc:Fallback>
        </mc:AlternateContent>
        <p:cxnSp>
          <p:nvCxnSpPr>
            <p:cNvPr id="33" name="Straight Arrow Connector 32">
              <a:extLst>
                <a:ext uri="{FF2B5EF4-FFF2-40B4-BE49-F238E27FC236}">
                  <a16:creationId xmlns:a16="http://schemas.microsoft.com/office/drawing/2014/main" id="{585AF2C3-10DE-527A-DB0D-18F0A1703DFE}"/>
                </a:ext>
              </a:extLst>
            </p:cNvPr>
            <p:cNvCxnSpPr>
              <a:cxnSpLocks/>
            </p:cNvCxnSpPr>
            <p:nvPr/>
          </p:nvCxnSpPr>
          <p:spPr>
            <a:xfrm>
              <a:off x="4482739" y="3009430"/>
              <a:ext cx="0" cy="1155914"/>
            </a:xfrm>
            <a:prstGeom prst="straightConnector1">
              <a:avLst/>
            </a:prstGeom>
            <a:ln w="19050">
              <a:solidFill>
                <a:srgbClr val="7030A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5" name="TextBox 59">
              <a:extLst>
                <a:ext uri="{FF2B5EF4-FFF2-40B4-BE49-F238E27FC236}">
                  <a16:creationId xmlns:a16="http://schemas.microsoft.com/office/drawing/2014/main" id="{CE7324D3-0502-9012-E840-67A0CEC0C275}"/>
                </a:ext>
              </a:extLst>
            </p:cNvPr>
            <p:cNvSpPr txBox="1"/>
            <p:nvPr/>
          </p:nvSpPr>
          <p:spPr>
            <a:xfrm>
              <a:off x="4432060" y="3344404"/>
              <a:ext cx="664838" cy="490199"/>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r>
                <a:rPr lang="en-US" sz="2400" b="1"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a:t>
              </a:r>
              <a:endParaRPr kumimoji="0" lang="en-US" sz="12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026421792"/>
      </p:ext>
    </p:extLst>
  </p:cSld>
  <p:clrMapOvr>
    <a:masterClrMapping/>
  </p:clrMapOvr>
  <mc:AlternateContent xmlns:mc="http://schemas.openxmlformats.org/markup-compatibility/2006" xmlns:p14="http://schemas.microsoft.com/office/powerpoint/2010/main">
    <mc:Choice Requires="p14">
      <p:transition spd="slow" p14:dur="2000" advTm="86484"/>
    </mc:Choice>
    <mc:Fallback xmlns="">
      <p:transition spd="slow" advTm="864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ED057-C1FF-630C-8FCF-D726E59A27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E26DD3-6B02-B811-B291-E1B211C4169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B51F3A3-CED9-98F3-C017-7BA419B19FD6}"/>
                  </a:ext>
                </a:extLst>
              </p:cNvPr>
              <p:cNvSpPr>
                <a:spLocks noGrp="1"/>
              </p:cNvSpPr>
              <p:nvPr>
                <p:ph idx="1"/>
              </p:nvPr>
            </p:nvSpPr>
            <p:spPr>
              <a:xfrm>
                <a:off x="218661" y="950602"/>
                <a:ext cx="11807687" cy="4973116"/>
              </a:xfrm>
            </p:spPr>
            <p:txBody>
              <a:bodyPr>
                <a:no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balances equation: </a:t>
                </a:r>
                <a:r>
                  <a:rPr lang="en-US" sz="2400" dirty="0">
                    <a:latin typeface="Times New Roman" panose="02020603050405020304" pitchFamily="18" charset="0"/>
                    <a:cs typeface="Times New Roman" panose="02020603050405020304" pitchFamily="18" charset="0"/>
                  </a:rPr>
                  <a:t>The material balances equation for </a:t>
                </a:r>
                <a:r>
                  <a:rPr lang="en-US" sz="2400" b="1" dirty="0">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is given by:</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(12.13)</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are mass flow rates in the input streams , and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is mass flow rate in the output stream for system III.</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balances equation: </a:t>
                </a:r>
                <a:r>
                  <a:rPr lang="en-US" sz="2400" dirty="0">
                    <a:latin typeface="Times New Roman" panose="02020603050405020304" pitchFamily="18" charset="0"/>
                    <a:cs typeface="Times New Roman" panose="02020603050405020304" pitchFamily="18" charset="0"/>
                  </a:rPr>
                  <a:t>The energy balances equation for </a:t>
                </a:r>
                <a:r>
                  <a:rPr lang="en-US" sz="2400" b="1" dirty="0">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is expressed by:</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cs typeface="Times New Roman" panose="02020603050405020304" pitchFamily="18" charset="0"/>
                          </a:rPr>
                          <m:t>3</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(12.14)</a:t>
                </a:r>
              </a:p>
            </p:txBody>
          </p:sp>
        </mc:Choice>
        <mc:Fallback xmlns="">
          <p:sp>
            <p:nvSpPr>
              <p:cNvPr id="3" name="Content Placeholder 2">
                <a:extLst>
                  <a:ext uri="{FF2B5EF4-FFF2-40B4-BE49-F238E27FC236}">
                    <a16:creationId xmlns:a16="http://schemas.microsoft.com/office/drawing/2014/main" id="{4B51F3A3-CED9-98F3-C017-7BA419B19FD6}"/>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AFEF0A0-D1AE-5A11-6093-4662C857AD7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CAAF257-0366-9B25-17A7-CF282A318E2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8A72B1B-C4F6-C995-3BF8-A3D191DD91F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09381674"/>
      </p:ext>
    </p:extLst>
  </p:cSld>
  <p:clrMapOvr>
    <a:masterClrMapping/>
  </p:clrMapOvr>
  <mc:AlternateContent xmlns:mc="http://schemas.openxmlformats.org/markup-compatibility/2006" xmlns:p14="http://schemas.microsoft.com/office/powerpoint/2010/main">
    <mc:Choice Requires="p14">
      <p:transition spd="slow" p14:dur="2000" advTm="54742"/>
    </mc:Choice>
    <mc:Fallback xmlns="">
      <p:transition spd="slow" advTm="5474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89DD6-D73A-00F5-0887-4CBA11E062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1A04F8-AC21-3677-E7B1-08650B9CC7B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6C7E633-B7AB-2D6F-E8A6-9EB63B75B051}"/>
                  </a:ext>
                </a:extLst>
              </p:cNvPr>
              <p:cNvSpPr>
                <a:spLocks noGrp="1"/>
              </p:cNvSpPr>
              <p:nvPr>
                <p:ph idx="1"/>
              </p:nvPr>
            </p:nvSpPr>
            <p:spPr>
              <a:xfrm>
                <a:off x="218661" y="950602"/>
                <a:ext cx="11807687"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enthalpy,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kinetic energy,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potential energy,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heat addition,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𝑊</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work done by the system for </a:t>
                </a:r>
                <a:r>
                  <a:rPr lang="en-US" sz="2400" b="1" dirty="0">
                    <a:latin typeface="Times New Roman" panose="02020603050405020304" pitchFamily="18" charset="0"/>
                    <a:cs typeface="Times New Roman" panose="02020603050405020304" pitchFamily="18" charset="0"/>
                    <a:sym typeface="Symbol" panose="05050102010706020507" pitchFamily="18" charset="2"/>
                  </a:rPr>
                  <a:t>system III</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p>
              <a:p>
                <a:pPr marL="0" indent="0" algn="just">
                  <a:lnSpc>
                    <a:spcPct val="10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enthalpy for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system III </a:t>
                </a:r>
                <a:r>
                  <a:rPr lang="en-US" sz="2400" dirty="0">
                    <a:latin typeface="Times New Roman" panose="02020603050405020304" pitchFamily="18" charset="0"/>
                    <a:cs typeface="Times New Roman" panose="02020603050405020304" pitchFamily="18" charset="0"/>
                    <a:sym typeface="Symbol" panose="05050102010706020507" pitchFamily="18" charset="2"/>
                  </a:rPr>
                  <a:t>can be written as:</a:t>
                </a: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e>
                    </m:d>
                  </m:oMath>
                </a14:m>
                <a:r>
                  <a:rPr lang="en-US" sz="2400" dirty="0">
                    <a:latin typeface="Times New Roman" panose="02020603050405020304" pitchFamily="18" charset="0"/>
                    <a:cs typeface="Times New Roman" panose="02020603050405020304" pitchFamily="18" charset="0"/>
                  </a:rPr>
                  <a:t>                                 (12.15)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change in enthalpy,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are mass flow rate and specific enthalpy of the output stream,  respectively,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are mass flow rates and specific enthalpies in the input stream, respectively, for </a:t>
                </a:r>
                <a:r>
                  <a:rPr lang="en-US" sz="2400" b="1" dirty="0">
                    <a:latin typeface="Times New Roman" panose="02020603050405020304" pitchFamily="18" charset="0"/>
                    <a:cs typeface="Times New Roman" panose="02020603050405020304" pitchFamily="18" charset="0"/>
                  </a:rPr>
                  <a:t>system III</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46C7E633-B7AB-2D6F-E8A6-9EB63B75B051}"/>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6FA049D-5928-A5F0-33EE-E44C376ED64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0964507-7859-D49E-B485-4567AA7B0D0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4AE3EF9-4C18-BAC2-DC5F-0B85319AB1D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3212286"/>
      </p:ext>
    </p:extLst>
  </p:cSld>
  <p:clrMapOvr>
    <a:masterClrMapping/>
  </p:clrMapOvr>
  <mc:AlternateContent xmlns:mc="http://schemas.openxmlformats.org/markup-compatibility/2006" xmlns:p14="http://schemas.microsoft.com/office/powerpoint/2010/main">
    <mc:Choice Requires="p14">
      <p:transition spd="slow" p14:dur="2000" advTm="74770"/>
    </mc:Choice>
    <mc:Fallback xmlns="">
      <p:transition spd="slow" advTm="7477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743DD-9BD6-C82D-7F5D-7625E55367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AFFA1C-39E1-4083-4FAE-B65ABFF40AB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45CCA75-4239-1070-299B-7EF715152875}"/>
                  </a:ext>
                </a:extLst>
              </p:cNvPr>
              <p:cNvSpPr>
                <a:spLocks noGrp="1"/>
              </p:cNvSpPr>
              <p:nvPr>
                <p:ph idx="1"/>
              </p:nvPr>
            </p:nvSpPr>
            <p:spPr>
              <a:xfrm>
                <a:off x="218661" y="950602"/>
                <a:ext cx="11807687" cy="4973116"/>
              </a:xfrm>
            </p:spPr>
            <p:txBody>
              <a:bodyPr>
                <a:normAutofit/>
              </a:bodyPr>
              <a:lstStyle/>
              <a:p>
                <a:pPr marL="0" indent="0" algn="just">
                  <a:lnSpc>
                    <a:spcPct val="11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a:t>
                </a:r>
                <a:r>
                  <a:rPr lang="en-US" sz="2400" noProof="0" dirty="0">
                    <a:latin typeface="Times New Roman" panose="02020603050405020304" pitchFamily="18" charset="0"/>
                    <a:cs typeface="Times New Roman" panose="02020603050405020304" pitchFamily="18" charset="0"/>
                    <a:sym typeface="Symbol" panose="05050102010706020507" pitchFamily="18" charset="2"/>
                  </a:rPr>
                  <a:t>he rate of change in kinetic energy for </a:t>
                </a:r>
                <a:r>
                  <a:rPr lang="en-US" sz="2400" b="1" noProof="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system III </a:t>
                </a:r>
                <a:r>
                  <a:rPr lang="en-US" sz="2400" noProof="0" dirty="0">
                    <a:latin typeface="Times New Roman" panose="02020603050405020304" pitchFamily="18" charset="0"/>
                    <a:cs typeface="Times New Roman" panose="02020603050405020304" pitchFamily="18" charset="0"/>
                    <a:sym typeface="Symbol" panose="05050102010706020507" pitchFamily="18" charset="2"/>
                  </a:rPr>
                  <a:t>can be expressed by:</a:t>
                </a:r>
              </a:p>
              <a:p>
                <a:pPr marL="0" indent="0" algn="just">
                  <a:lnSpc>
                    <a:spcPct val="11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den>
                    </m:f>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e>
                    </m:d>
                  </m:oMath>
                </a14:m>
                <a:r>
                  <a:rPr lang="en-US" sz="2400" dirty="0">
                    <a:latin typeface="Times New Roman" panose="02020603050405020304" pitchFamily="18" charset="0"/>
                    <a:cs typeface="Times New Roman" panose="02020603050405020304" pitchFamily="18" charset="0"/>
                  </a:rPr>
                  <a:t>]                            (12.16)</a:t>
                </a:r>
              </a:p>
              <a:p>
                <a:pPr marL="0" indent="0" algn="just">
                  <a:lnSpc>
                    <a:spcPct val="11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potential energy for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system III</a:t>
                </a:r>
                <a:r>
                  <a:rPr lang="en-US" sz="2400" dirty="0">
                    <a:latin typeface="Times New Roman" panose="02020603050405020304" pitchFamily="18" charset="0"/>
                    <a:cs typeface="Times New Roman" panose="02020603050405020304" pitchFamily="18" charset="0"/>
                    <a:sym typeface="Symbol" panose="05050102010706020507" pitchFamily="18" charset="2"/>
                  </a:rPr>
                  <a:t> can be written as:</a:t>
                </a:r>
              </a:p>
              <a:p>
                <a:pPr marL="0" indent="0" algn="just">
                  <a:lnSpc>
                    <a:spcPct val="11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𝑔</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e>
                    </m:d>
                  </m:oMath>
                </a14:m>
                <a:r>
                  <a:rPr lang="en-US" sz="2400" dirty="0">
                    <a:latin typeface="Times New Roman" panose="02020603050405020304" pitchFamily="18" charset="0"/>
                    <a:cs typeface="Times New Roman" panose="02020603050405020304" pitchFamily="18" charset="0"/>
                  </a:rPr>
                  <a:t>]                                    (12.17)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kinetic energy,</a:t>
                </a:r>
                <a:r>
                  <a:rPr lang="en-US"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potential energy,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are mass flow rate, elevation and velocity of the output stream,  respectively,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a:t>
                </a:r>
                <a:r>
                  <a:rPr lang="en-US"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are mass flow rates, elevations and velocities in the input streams, respectively, for </a:t>
                </a:r>
                <a:r>
                  <a:rPr lang="en-US" sz="2400" b="1" dirty="0">
                    <a:latin typeface="Times New Roman" panose="02020603050405020304" pitchFamily="18" charset="0"/>
                    <a:cs typeface="Times New Roman" panose="02020603050405020304" pitchFamily="18" charset="0"/>
                  </a:rPr>
                  <a:t>system III</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445CCA75-4239-1070-299B-7EF715152875}"/>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t="-735"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21B6C9C-BF02-91EF-2E8D-3227AE8E8E5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68C43AF-5B6E-C508-BA1E-E49B7C8E01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2D60F89-9E51-8923-3EA8-003CD4570EE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54928264"/>
      </p:ext>
    </p:extLst>
  </p:cSld>
  <p:clrMapOvr>
    <a:masterClrMapping/>
  </p:clrMapOvr>
  <mc:AlternateContent xmlns:mc="http://schemas.openxmlformats.org/markup-compatibility/2006" xmlns:p14="http://schemas.microsoft.com/office/powerpoint/2010/main">
    <mc:Choice Requires="p14">
      <p:transition spd="slow" p14:dur="2000" advTm="83416"/>
    </mc:Choice>
    <mc:Fallback xmlns="">
      <p:transition spd="slow" advTm="8341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1EFBB-834B-134A-F4E9-0FCC672C3AB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9E232E-AD15-1649-2D9C-78AC588E13EA}"/>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1. Water is supplied into multiple systems at temperature of 45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with a mass flow rate of 700kg/s. In the process, 15% and 30% of the feed mass flow rate is discharged from </a:t>
            </a:r>
            <a:r>
              <a:rPr lang="en-US" sz="2400" b="1" dirty="0">
                <a:solidFill>
                  <a:srgbClr val="7030A0"/>
                </a:solidFill>
                <a:latin typeface="Times New Roman" panose="02020603050405020304" pitchFamily="18" charset="0"/>
                <a:cs typeface="Times New Roman" panose="02020603050405020304" pitchFamily="18" charset="0"/>
              </a:rPr>
              <a:t>system I </a:t>
            </a:r>
            <a:r>
              <a:rPr lang="en-US" sz="2400" dirty="0">
                <a:solidFill>
                  <a:srgbClr val="7030A0"/>
                </a:solidFill>
                <a:latin typeface="Times New Roman" panose="02020603050405020304" pitchFamily="18" charset="0"/>
                <a:cs typeface="Times New Roman" panose="02020603050405020304" pitchFamily="18" charset="0"/>
              </a:rPr>
              <a:t>and </a:t>
            </a:r>
            <a:r>
              <a:rPr lang="en-US" sz="2400" b="1" dirty="0">
                <a:solidFill>
                  <a:srgbClr val="7030A0"/>
                </a:solidFill>
                <a:latin typeface="Times New Roman" panose="02020603050405020304" pitchFamily="18" charset="0"/>
                <a:cs typeface="Times New Roman" panose="02020603050405020304" pitchFamily="18" charset="0"/>
              </a:rPr>
              <a:t>system II </a:t>
            </a:r>
            <a:r>
              <a:rPr lang="en-US" sz="2400" dirty="0">
                <a:solidFill>
                  <a:srgbClr val="7030A0"/>
                </a:solidFill>
                <a:latin typeface="Times New Roman" panose="02020603050405020304" pitchFamily="18" charset="0"/>
                <a:cs typeface="Times New Roman" panose="02020603050405020304" pitchFamily="18" charset="0"/>
              </a:rPr>
              <a:t>outlet streams, respectively,</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solidFill>
                  <a:srgbClr val="7030A0"/>
                </a:solidFill>
                <a:latin typeface="Times New Roman" panose="02020603050405020304" pitchFamily="18" charset="0"/>
                <a:cs typeface="Times New Roman" panose="02020603050405020304" pitchFamily="18" charset="0"/>
              </a:rPr>
              <a:t>as shown in Figure </a:t>
            </a:r>
            <a:r>
              <a:rPr lang="en-US" sz="2400" b="1" dirty="0">
                <a:solidFill>
                  <a:srgbClr val="7030A0"/>
                </a:solidFill>
                <a:latin typeface="Times New Roman" panose="02020603050405020304" pitchFamily="18" charset="0"/>
                <a:cs typeface="Times New Roman" panose="02020603050405020304" pitchFamily="18" charset="0"/>
              </a:rPr>
              <a:t>12.5. </a:t>
            </a:r>
            <a:r>
              <a:rPr lang="en-US" sz="2400" dirty="0">
                <a:solidFill>
                  <a:srgbClr val="7030A0"/>
                </a:solidFill>
                <a:latin typeface="Times New Roman" panose="02020603050405020304" pitchFamily="18" charset="0"/>
                <a:cs typeface="Times New Roman" panose="02020603050405020304" pitchFamily="18" charset="0"/>
              </a:rPr>
              <a:t>The supply energy rates into  system I, II and III are 10,000kJ/s, 12,000kJ/s and 14, 000kJ/s, respectively. Assume that the specific heat capacity of water is 4.2kJ/</a:t>
            </a:r>
            <a:r>
              <a:rPr lang="en-US" sz="2400" dirty="0" err="1">
                <a:solidFill>
                  <a:srgbClr val="7030A0"/>
                </a:solidFill>
                <a:latin typeface="Times New Roman" panose="02020603050405020304" pitchFamily="18" charset="0"/>
                <a:cs typeface="Times New Roman" panose="02020603050405020304" pitchFamily="18" charset="0"/>
              </a:rPr>
              <a:t>kg.</a:t>
            </a:r>
            <a:r>
              <a:rPr lang="en-US" sz="2400" baseline="30000" dirty="0" err="1">
                <a:solidFill>
                  <a:srgbClr val="7030A0"/>
                </a:solidFill>
                <a:latin typeface="Times New Roman" panose="02020603050405020304" pitchFamily="18" charset="0"/>
                <a:cs typeface="Times New Roman" panose="02020603050405020304" pitchFamily="18" charset="0"/>
              </a:rPr>
              <a:t>o</a:t>
            </a:r>
            <a:r>
              <a:rPr lang="en-US" sz="2400" dirty="0" err="1">
                <a:solidFill>
                  <a:srgbClr val="7030A0"/>
                </a:solidFill>
                <a:latin typeface="Times New Roman" panose="02020603050405020304" pitchFamily="18" charset="0"/>
                <a:cs typeface="Times New Roman" panose="02020603050405020304" pitchFamily="18" charset="0"/>
              </a:rPr>
              <a:t>C</a:t>
            </a:r>
            <a:r>
              <a:rPr lang="en-US" sz="2400" dirty="0">
                <a:solidFill>
                  <a:srgbClr val="7030A0"/>
                </a:solidFill>
                <a:latin typeface="Times New Roman" panose="02020603050405020304" pitchFamily="18" charset="0"/>
                <a:cs typeface="Times New Roman" panose="02020603050405020304" pitchFamily="18" charset="0"/>
              </a:rPr>
              <a:t> which is constant for all temperatures, and the reference temperature is 25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Determine: (a) the mass flow rates of each stream of  system I, II &amp; III, (b) the outlet temperatures from </a:t>
            </a:r>
            <a:r>
              <a:rPr lang="en-US" sz="2400" b="1" dirty="0">
                <a:solidFill>
                  <a:srgbClr val="7030A0"/>
                </a:solidFill>
                <a:latin typeface="Times New Roman" panose="02020603050405020304" pitchFamily="18" charset="0"/>
                <a:cs typeface="Times New Roman" panose="02020603050405020304" pitchFamily="18" charset="0"/>
              </a:rPr>
              <a:t>system</a:t>
            </a:r>
            <a:r>
              <a:rPr lang="en-US" sz="2400" dirty="0">
                <a:solidFill>
                  <a:srgbClr val="7030A0"/>
                </a:solidFill>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I, II &amp; III</a:t>
            </a:r>
            <a:r>
              <a:rPr lang="en-US" sz="2400" dirty="0">
                <a:solidFill>
                  <a:srgbClr val="7030A0"/>
                </a:solidFill>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solidFill>
                  <a:srgbClr val="7030A0"/>
                </a:solidFill>
                <a:latin typeface="Times New Roman" panose="02020603050405020304" pitchFamily="18" charset="0"/>
                <a:cs typeface="Times New Roman" panose="02020603050405020304" pitchFamily="18" charset="0"/>
              </a:rPr>
              <a:t>and (c) the rate of overall change in enthalpy of multiple systems.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FB4FF9A-13F3-4B84-1984-114C5E6E3A8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C75121B-2E6A-2A8A-841D-6CCECDE0122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CEAE9CB-EE1A-57C1-AACC-E2CFED81343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EA94705-81E0-355D-53B0-6269299FB8A6}"/>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Activity 12.1</a:t>
            </a:r>
          </a:p>
        </p:txBody>
      </p:sp>
    </p:spTree>
    <p:extLst>
      <p:ext uri="{BB962C8B-B14F-4D97-AF65-F5344CB8AC3E}">
        <p14:creationId xmlns:p14="http://schemas.microsoft.com/office/powerpoint/2010/main" val="1153539904"/>
      </p:ext>
    </p:extLst>
  </p:cSld>
  <p:clrMapOvr>
    <a:masterClrMapping/>
  </p:clrMapOvr>
  <mc:AlternateContent xmlns:mc="http://schemas.openxmlformats.org/markup-compatibility/2006" xmlns:p14="http://schemas.microsoft.com/office/powerpoint/2010/main">
    <mc:Choice Requires="p14">
      <p:transition spd="slow" p14:dur="2000" advTm="90989"/>
    </mc:Choice>
    <mc:Fallback xmlns="">
      <p:transition spd="slow" advTm="9098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81C1E-93C7-E237-C664-7DE64454A8D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5B526C-18C5-9CEB-35D5-CE62A618BB26}"/>
              </a:ext>
            </a:extLst>
          </p:cNvPr>
          <p:cNvSpPr>
            <a:spLocks noGrp="1"/>
          </p:cNvSpPr>
          <p:nvPr>
            <p:ph idx="1"/>
          </p:nvPr>
        </p:nvSpPr>
        <p:spPr>
          <a:xfrm>
            <a:off x="276640" y="959946"/>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process flows sheet of </a:t>
            </a:r>
            <a:r>
              <a:rPr lang="en-US" sz="2400" b="1" dirty="0">
                <a:solidFill>
                  <a:srgbClr val="7030A0"/>
                </a:solidFill>
                <a:latin typeface="Times New Roman" panose="02020603050405020304" pitchFamily="18" charset="0"/>
                <a:cs typeface="Times New Roman" panose="02020603050405020304" pitchFamily="18" charset="0"/>
              </a:rPr>
              <a:t>Activity 12.1 </a:t>
            </a:r>
            <a:r>
              <a:rPr lang="en-US" sz="2400" dirty="0">
                <a:latin typeface="Times New Roman" panose="02020603050405020304" pitchFamily="18" charset="0"/>
                <a:cs typeface="Times New Roman" panose="02020603050405020304" pitchFamily="18" charset="0"/>
              </a:rPr>
              <a:t>is depicted in </a:t>
            </a:r>
            <a:r>
              <a:rPr lang="en-US" sz="2400" b="1" dirty="0">
                <a:latin typeface="Times New Roman" panose="02020603050405020304" pitchFamily="18" charset="0"/>
                <a:cs typeface="Times New Roman" panose="02020603050405020304" pitchFamily="18" charset="0"/>
              </a:rPr>
              <a:t>Figure 12.5</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9B2F8B1-CBA5-54B5-07C5-2849D2808AF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FFF9C63-FF61-6791-18DD-18227F5264C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52E9617-182E-D05E-8547-BD241DE1359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51D4B95-C76B-0C81-1AAB-80DE5218EF30}"/>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grpSp>
        <p:nvGrpSpPr>
          <p:cNvPr id="68" name="Group 67">
            <a:extLst>
              <a:ext uri="{FF2B5EF4-FFF2-40B4-BE49-F238E27FC236}">
                <a16:creationId xmlns:a16="http://schemas.microsoft.com/office/drawing/2014/main" id="{36DAEDD8-62A9-145C-5D3F-E8897AF51449}"/>
              </a:ext>
            </a:extLst>
          </p:cNvPr>
          <p:cNvGrpSpPr/>
          <p:nvPr/>
        </p:nvGrpSpPr>
        <p:grpSpPr>
          <a:xfrm>
            <a:off x="591777" y="1725635"/>
            <a:ext cx="10369917" cy="3419568"/>
            <a:chOff x="343298" y="832826"/>
            <a:chExt cx="10369917" cy="3419568"/>
          </a:xfrm>
        </p:grpSpPr>
        <p:cxnSp>
          <p:nvCxnSpPr>
            <p:cNvPr id="56" name="Straight Arrow Connector 55">
              <a:extLst>
                <a:ext uri="{FF2B5EF4-FFF2-40B4-BE49-F238E27FC236}">
                  <a16:creationId xmlns:a16="http://schemas.microsoft.com/office/drawing/2014/main" id="{869BF6C8-5575-DC1A-2DC9-11F44660B442}"/>
                </a:ext>
              </a:extLst>
            </p:cNvPr>
            <p:cNvCxnSpPr>
              <a:cxnSpLocks/>
            </p:cNvCxnSpPr>
            <p:nvPr/>
          </p:nvCxnSpPr>
          <p:spPr>
            <a:xfrm flipV="1">
              <a:off x="5847521" y="1720362"/>
              <a:ext cx="0" cy="616350"/>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nvGrpSpPr>
            <p:cNvPr id="67" name="Group 66">
              <a:extLst>
                <a:ext uri="{FF2B5EF4-FFF2-40B4-BE49-F238E27FC236}">
                  <a16:creationId xmlns:a16="http://schemas.microsoft.com/office/drawing/2014/main" id="{1539FD62-6980-FE29-0A01-AAFFD20A4F53}"/>
                </a:ext>
              </a:extLst>
            </p:cNvPr>
            <p:cNvGrpSpPr/>
            <p:nvPr/>
          </p:nvGrpSpPr>
          <p:grpSpPr>
            <a:xfrm>
              <a:off x="343298" y="832826"/>
              <a:ext cx="10369917" cy="3419568"/>
              <a:chOff x="343298" y="832826"/>
              <a:chExt cx="10369917" cy="3419568"/>
            </a:xfrm>
          </p:grpSpPr>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28742D60-3D80-190D-7FCF-2383C1DD19D4}"/>
                      </a:ext>
                    </a:extLst>
                  </p:cNvPr>
                  <p:cNvSpPr txBox="1"/>
                  <p:nvPr/>
                </p:nvSpPr>
                <p:spPr>
                  <a:xfrm>
                    <a:off x="4998600" y="899535"/>
                    <a:ext cx="1068937" cy="1889428"/>
                  </a:xfrm>
                  <a:prstGeom prst="rect">
                    <a:avLst/>
                  </a:prstGeom>
                  <a:noFill/>
                </p:spPr>
                <p:txBody>
                  <a:bodyPr wrap="square" rtlCol="0">
                    <a:spAutoFit/>
                  </a:bodyPr>
                  <a:lstStyle/>
                  <a:p>
                    <a:pPr lvl="0">
                      <a:defRPr/>
                    </a:pPr>
                    <a14:m>
                      <m:oMath xmlns:m="http://schemas.openxmlformats.org/officeDocument/2006/math">
                        <m:sSub>
                          <m:sSubPr>
                            <m:ctrlPr>
                              <a:rPr lang="en-US" sz="240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II</m:t>
                            </m:r>
                          </m:sub>
                        </m:sSub>
                      </m:oMath>
                    </a14:m>
                    <a:r>
                      <a:rPr kumimoji="0" lang="en-US" sz="2400" b="1" u="none" strike="noStrike" kern="1200" cap="none" spc="0" normalizeH="0" baseline="-25000" noProof="0" dirty="0">
                        <a:ln>
                          <a:noFill/>
                        </a:ln>
                        <a:solidFill>
                          <a:srgbClr val="7030A0"/>
                        </a:solidFill>
                        <a:effectLst/>
                        <a:uLnTx/>
                        <a:uFillTx/>
                        <a:latin typeface="Times New Roman" panose="02020603050405020304" pitchFamily="18" charset="0"/>
                        <a:cs typeface="Times New Roman" panose="02020603050405020304" pitchFamily="18" charset="0"/>
                      </a:rPr>
                      <a:t> </a:t>
                    </a:r>
                  </a:p>
                  <a:p>
                    <a:pPr lvl="0">
                      <a:spcAft>
                        <a:spcPts val="800"/>
                      </a:spcAft>
                      <a:defRPr/>
                    </a:pP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2II</a:t>
                    </a:r>
                  </a:p>
                  <a:p>
                    <a:pPr lvl="0">
                      <a:spcAft>
                        <a:spcPts val="800"/>
                      </a:spcAft>
                      <a:defRPr/>
                    </a:pP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a:t>
                    </a:r>
                    <a:r>
                      <a:rPr lang="en-US" sz="2400"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2II</a:t>
                    </a: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lvl="0">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57" name="TextBox 56">
                    <a:extLst>
                      <a:ext uri="{FF2B5EF4-FFF2-40B4-BE49-F238E27FC236}">
                        <a16:creationId xmlns:a16="http://schemas.microsoft.com/office/drawing/2014/main" id="{28742D60-3D80-190D-7FCF-2383C1DD19D4}"/>
                      </a:ext>
                    </a:extLst>
                  </p:cNvPr>
                  <p:cNvSpPr txBox="1">
                    <a:spLocks noRot="1" noChangeAspect="1" noMove="1" noResize="1" noEditPoints="1" noAdjustHandles="1" noChangeArrowheads="1" noChangeShapeType="1" noTextEdit="1"/>
                  </p:cNvSpPr>
                  <p:nvPr/>
                </p:nvSpPr>
                <p:spPr>
                  <a:xfrm>
                    <a:off x="4998600" y="899535"/>
                    <a:ext cx="1068937" cy="1889428"/>
                  </a:xfrm>
                  <a:prstGeom prst="rect">
                    <a:avLst/>
                  </a:prstGeom>
                  <a:blipFill>
                    <a:blip r:embed="rId4"/>
                    <a:stretch>
                      <a:fillRect l="-9143"/>
                    </a:stretch>
                  </a:blipFill>
                </p:spPr>
                <p:txBody>
                  <a:bodyPr/>
                  <a:lstStyle/>
                  <a:p>
                    <a:r>
                      <a:rPr lang="en-US">
                        <a:noFill/>
                      </a:rPr>
                      <a:t> </a:t>
                    </a:r>
                  </a:p>
                </p:txBody>
              </p:sp>
            </mc:Fallback>
          </mc:AlternateContent>
          <p:grpSp>
            <p:nvGrpSpPr>
              <p:cNvPr id="66" name="Group 65">
                <a:extLst>
                  <a:ext uri="{FF2B5EF4-FFF2-40B4-BE49-F238E27FC236}">
                    <a16:creationId xmlns:a16="http://schemas.microsoft.com/office/drawing/2014/main" id="{3C4785F8-B9F8-339B-BF83-8A1E5087C60D}"/>
                  </a:ext>
                </a:extLst>
              </p:cNvPr>
              <p:cNvGrpSpPr/>
              <p:nvPr/>
            </p:nvGrpSpPr>
            <p:grpSpPr>
              <a:xfrm>
                <a:off x="343298" y="832826"/>
                <a:ext cx="10369917" cy="3419568"/>
                <a:chOff x="343298" y="832826"/>
                <a:chExt cx="10369917" cy="3419568"/>
              </a:xfrm>
            </p:grpSpPr>
            <p:cxnSp>
              <p:nvCxnSpPr>
                <p:cNvPr id="48" name="Straight Arrow Connector 47">
                  <a:extLst>
                    <a:ext uri="{FF2B5EF4-FFF2-40B4-BE49-F238E27FC236}">
                      <a16:creationId xmlns:a16="http://schemas.microsoft.com/office/drawing/2014/main" id="{D7139B1D-204C-0E2D-DBA4-1D8C93BBC2EF}"/>
                    </a:ext>
                  </a:extLst>
                </p:cNvPr>
                <p:cNvCxnSpPr>
                  <a:cxnSpLocks/>
                  <a:endCxn id="17" idx="1"/>
                </p:cNvCxnSpPr>
                <p:nvPr/>
              </p:nvCxnSpPr>
              <p:spPr>
                <a:xfrm>
                  <a:off x="4239872" y="2612807"/>
                  <a:ext cx="850184" cy="8096"/>
                </a:xfrm>
                <a:prstGeom prst="straightConnector1">
                  <a:avLst/>
                </a:prstGeom>
                <a:ln w="28575">
                  <a:solidFill>
                    <a:srgbClr val="FFC000"/>
                  </a:solidFill>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63" name="TextBox 32">
                      <a:extLst>
                        <a:ext uri="{FF2B5EF4-FFF2-40B4-BE49-F238E27FC236}">
                          <a16:creationId xmlns:a16="http://schemas.microsoft.com/office/drawing/2014/main" id="{8054BB58-6201-8D2B-7B66-F8CFEFE197E3}"/>
                        </a:ext>
                      </a:extLst>
                    </p:cNvPr>
                    <p:cNvSpPr txBox="1"/>
                    <p:nvPr/>
                  </p:nvSpPr>
                  <p:spPr>
                    <a:xfrm>
                      <a:off x="4380435" y="2748531"/>
                      <a:ext cx="850184" cy="14055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𝟏</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1</a:t>
                      </a:r>
                      <a:endPar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lvl="0">
                        <a:spcAft>
                          <a:spcPts val="800"/>
                        </a:spcAft>
                        <a:defRPr/>
                      </a:pPr>
                      <a:r>
                        <a:rPr lang="en-US" sz="2400" b="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T</a:t>
                      </a:r>
                      <a:r>
                        <a:rPr lang="en-US" sz="2400" b="1" baseline="-250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1</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3" name="TextBox 32">
                      <a:extLst>
                        <a:ext uri="{FF2B5EF4-FFF2-40B4-BE49-F238E27FC236}">
                          <a16:creationId xmlns:a16="http://schemas.microsoft.com/office/drawing/2014/main" id="{8054BB58-6201-8D2B-7B66-F8CFEFE197E3}"/>
                        </a:ext>
                      </a:extLst>
                    </p:cNvPr>
                    <p:cNvSpPr txBox="1">
                      <a:spLocks noRot="1" noChangeAspect="1" noMove="1" noResize="1" noEditPoints="1" noAdjustHandles="1" noChangeArrowheads="1" noChangeShapeType="1" noTextEdit="1"/>
                    </p:cNvSpPr>
                    <p:nvPr/>
                  </p:nvSpPr>
                  <p:spPr>
                    <a:xfrm>
                      <a:off x="4380435" y="2748531"/>
                      <a:ext cx="850184" cy="1405513"/>
                    </a:xfrm>
                    <a:prstGeom prst="rect">
                      <a:avLst/>
                    </a:prstGeom>
                    <a:blipFill>
                      <a:blip r:embed="rId5"/>
                      <a:stretch>
                        <a:fillRect l="-10714" b="-9091"/>
                      </a:stretch>
                    </a:blipFill>
                  </p:spPr>
                  <p:txBody>
                    <a:bodyPr/>
                    <a:lstStyle/>
                    <a:p>
                      <a:r>
                        <a:rPr lang="en-US">
                          <a:noFill/>
                        </a:rPr>
                        <a:t> </a:t>
                      </a:r>
                    </a:p>
                  </p:txBody>
                </p:sp>
              </mc:Fallback>
            </mc:AlternateContent>
            <p:grpSp>
              <p:nvGrpSpPr>
                <p:cNvPr id="65" name="Group 64">
                  <a:extLst>
                    <a:ext uri="{FF2B5EF4-FFF2-40B4-BE49-F238E27FC236}">
                      <a16:creationId xmlns:a16="http://schemas.microsoft.com/office/drawing/2014/main" id="{D42F4F1C-569E-71ED-084D-46859A19276F}"/>
                    </a:ext>
                  </a:extLst>
                </p:cNvPr>
                <p:cNvGrpSpPr/>
                <p:nvPr/>
              </p:nvGrpSpPr>
              <p:grpSpPr>
                <a:xfrm>
                  <a:off x="343298" y="832826"/>
                  <a:ext cx="10369917" cy="3419568"/>
                  <a:chOff x="343298" y="832826"/>
                  <a:chExt cx="10369917" cy="3419568"/>
                </a:xfrm>
              </p:grpSpPr>
              <p:grpSp>
                <p:nvGrpSpPr>
                  <p:cNvPr id="2" name="Group 1">
                    <a:extLst>
                      <a:ext uri="{FF2B5EF4-FFF2-40B4-BE49-F238E27FC236}">
                        <a16:creationId xmlns:a16="http://schemas.microsoft.com/office/drawing/2014/main" id="{263DA9F8-76CD-615C-A572-5F89633A5E3C}"/>
                      </a:ext>
                    </a:extLst>
                  </p:cNvPr>
                  <p:cNvGrpSpPr/>
                  <p:nvPr/>
                </p:nvGrpSpPr>
                <p:grpSpPr>
                  <a:xfrm>
                    <a:off x="343298" y="832826"/>
                    <a:ext cx="10369917" cy="3419568"/>
                    <a:chOff x="-346424" y="1341108"/>
                    <a:chExt cx="10369917" cy="3419568"/>
                  </a:xfrm>
                </p:grpSpPr>
                <p:grpSp>
                  <p:nvGrpSpPr>
                    <p:cNvPr id="6" name="Group 5">
                      <a:extLst>
                        <a:ext uri="{FF2B5EF4-FFF2-40B4-BE49-F238E27FC236}">
                          <a16:creationId xmlns:a16="http://schemas.microsoft.com/office/drawing/2014/main" id="{82E75419-1262-B587-28FA-AF98191C2638}"/>
                        </a:ext>
                      </a:extLst>
                    </p:cNvPr>
                    <p:cNvGrpSpPr/>
                    <p:nvPr/>
                  </p:nvGrpSpPr>
                  <p:grpSpPr>
                    <a:xfrm>
                      <a:off x="-346424" y="1723672"/>
                      <a:ext cx="10369917" cy="3037004"/>
                      <a:chOff x="-340479" y="1648242"/>
                      <a:chExt cx="10494834" cy="3074132"/>
                    </a:xfrm>
                  </p:grpSpPr>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281294DA-AE8F-B375-4E45-45C2DE55124E}"/>
                              </a:ext>
                            </a:extLst>
                          </p:cNvPr>
                          <p:cNvSpPr txBox="1"/>
                          <p:nvPr/>
                        </p:nvSpPr>
                        <p:spPr>
                          <a:xfrm>
                            <a:off x="1108709" y="3860978"/>
                            <a:ext cx="2413351" cy="761843"/>
                          </a:xfrm>
                          <a:prstGeom prst="rect">
                            <a:avLst/>
                          </a:prstGeom>
                          <a:noFill/>
                        </p:spPr>
                        <p:txBody>
                          <a:bodyPr wrap="square" rtlCol="0">
                            <a:spAutoFit/>
                          </a:bodyPr>
                          <a:lstStyle/>
                          <a:p>
                            <a:pPr>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a:solidFill>
                                                <a:srgbClr val="FF0000"/>
                                              </a:solidFill>
                                              <a:latin typeface="Cambria Math" panose="02040503050406030204" pitchFamily="18" charset="0"/>
                                              <a:cs typeface="Times New Roman" panose="02020603050405020304" pitchFamily="18" charset="0"/>
                                            </a:rPr>
                                            <m:t>𝑸</m:t>
                                          </m:r>
                                        </m:e>
                                      </m:acc>
                                    </m:e>
                                    <m:sub>
                                      <m:r>
                                        <a:rPr lang="en-US" sz="2400" b="1" i="1" dirty="0" smtClean="0">
                                          <a:solidFill>
                                            <a:srgbClr val="FF0000"/>
                                          </a:solidFill>
                                          <a:latin typeface="Cambria Math" panose="02040503050406030204" pitchFamily="18" charset="0"/>
                                          <a:cs typeface="Times New Roman" panose="02020603050405020304" pitchFamily="18" charset="0"/>
                                        </a:rPr>
                                        <m:t>𝟏</m:t>
                                      </m:r>
                                    </m:sub>
                                  </m:sSub>
                                  <m:r>
                                    <m:rPr>
                                      <m:nor/>
                                    </m:rPr>
                                    <a:rPr lang="en-US" sz="2400" b="1" dirty="0">
                                      <a:solidFill>
                                        <a:srgbClr val="FF0000"/>
                                      </a:solidFill>
                                      <a:latin typeface="Times New Roman" panose="02020603050405020304" pitchFamily="18" charset="0"/>
                                      <a:cs typeface="Times New Roman" panose="02020603050405020304" pitchFamily="18" charset="0"/>
                                    </a:rPr>
                                    <m:t>= 10, 000 </m:t>
                                  </m:r>
                                  <m:r>
                                    <m:rPr>
                                      <m:nor/>
                                    </m:rPr>
                                    <a:rPr lang="en-US" sz="2400" b="1" dirty="0">
                                      <a:solidFill>
                                        <a:srgbClr val="FF0000"/>
                                      </a:solidFill>
                                      <a:latin typeface="Times New Roman" panose="02020603050405020304" pitchFamily="18" charset="0"/>
                                      <a:cs typeface="Times New Roman" panose="02020603050405020304" pitchFamily="18" charset="0"/>
                                    </a:rPr>
                                    <m:t>kJ</m:t>
                                  </m:r>
                                  <m:r>
                                    <m:rPr>
                                      <m:nor/>
                                    </m:rPr>
                                    <a:rPr lang="en-US" sz="2400" b="1" dirty="0">
                                      <a:solidFill>
                                        <a:srgbClr val="FF0000"/>
                                      </a:solidFill>
                                      <a:latin typeface="Times New Roman" panose="02020603050405020304" pitchFamily="18" charset="0"/>
                                      <a:cs typeface="Times New Roman" panose="02020603050405020304" pitchFamily="18" charset="0"/>
                                    </a:rPr>
                                    <m:t>/</m:t>
                                  </m:r>
                                  <m:r>
                                    <m:rPr>
                                      <m:nor/>
                                    </m:rPr>
                                    <a:rPr lang="en-US" sz="2400" b="1" dirty="0">
                                      <a:solidFill>
                                        <a:srgbClr val="FF0000"/>
                                      </a:solidFill>
                                      <a:latin typeface="Times New Roman" panose="02020603050405020304" pitchFamily="18" charset="0"/>
                                      <a:cs typeface="Times New Roman" panose="02020603050405020304" pitchFamily="18" charset="0"/>
                                    </a:rPr>
                                    <m:t>s</m:t>
                                  </m:r>
                                </m:oMath>
                              </m:oMathPara>
                            </a14:m>
                            <a:endParaRPr lang="en-US" sz="2400" b="1" dirty="0">
                              <a:solidFill>
                                <a:srgbClr val="FF0000"/>
                              </a:solidFill>
                              <a:latin typeface="Times New Roman" panose="02020603050405020304" pitchFamily="18" charset="0"/>
                              <a:cs typeface="Times New Roman" panose="02020603050405020304" pitchFamily="18" charset="0"/>
                            </a:endParaRPr>
                          </a:p>
                          <a:p>
                            <a:pPr>
                              <a:defRPr/>
                            </a:pPr>
                            <a:endParaRPr dirty="0"/>
                          </a:p>
                        </p:txBody>
                      </p:sp>
                    </mc:Choice>
                    <mc:Fallback xmlns="">
                      <p:sp>
                        <p:nvSpPr>
                          <p:cNvPr id="14" name="TextBox 13">
                            <a:extLst>
                              <a:ext uri="{FF2B5EF4-FFF2-40B4-BE49-F238E27FC236}">
                                <a16:creationId xmlns:a16="http://schemas.microsoft.com/office/drawing/2014/main" id="{281294DA-AE8F-B375-4E45-45C2DE55124E}"/>
                              </a:ext>
                            </a:extLst>
                          </p:cNvPr>
                          <p:cNvSpPr txBox="1">
                            <a:spLocks noRot="1" noChangeAspect="1" noMove="1" noResize="1" noEditPoints="1" noAdjustHandles="1" noChangeArrowheads="1" noChangeShapeType="1" noTextEdit="1"/>
                          </p:cNvSpPr>
                          <p:nvPr/>
                        </p:nvSpPr>
                        <p:spPr>
                          <a:xfrm>
                            <a:off x="1108709" y="3860978"/>
                            <a:ext cx="2413351" cy="761843"/>
                          </a:xfrm>
                          <a:prstGeom prst="rect">
                            <a:avLst/>
                          </a:prstGeom>
                          <a:blipFill>
                            <a:blip r:embed="rId6"/>
                            <a:stretch>
                              <a:fillRect/>
                            </a:stretch>
                          </a:blipFill>
                        </p:spPr>
                        <p:txBody>
                          <a:bodyPr/>
                          <a:lstStyle/>
                          <a:p>
                            <a:r>
                              <a:rPr lang="en-US">
                                <a:noFill/>
                              </a:rPr>
                              <a:t> </a:t>
                            </a:r>
                          </a:p>
                        </p:txBody>
                      </p:sp>
                    </mc:Fallback>
                  </mc:AlternateContent>
                  <p:grpSp>
                    <p:nvGrpSpPr>
                      <p:cNvPr id="15" name="Group 14">
                        <a:extLst>
                          <a:ext uri="{FF2B5EF4-FFF2-40B4-BE49-F238E27FC236}">
                            <a16:creationId xmlns:a16="http://schemas.microsoft.com/office/drawing/2014/main" id="{D5D350B5-E033-EB48-C5D6-C31B5A4A5989}"/>
                          </a:ext>
                        </a:extLst>
                      </p:cNvPr>
                      <p:cNvGrpSpPr/>
                      <p:nvPr/>
                    </p:nvGrpSpPr>
                    <p:grpSpPr>
                      <a:xfrm>
                        <a:off x="-340479" y="1648242"/>
                        <a:ext cx="10494834" cy="3074132"/>
                        <a:chOff x="-360698" y="2002665"/>
                        <a:chExt cx="10494834" cy="3074132"/>
                      </a:xfrm>
                    </p:grpSpPr>
                    <p:sp>
                      <p:nvSpPr>
                        <p:cNvPr id="16" name="Rectangle 15">
                          <a:extLst>
                            <a:ext uri="{FF2B5EF4-FFF2-40B4-BE49-F238E27FC236}">
                              <a16:creationId xmlns:a16="http://schemas.microsoft.com/office/drawing/2014/main" id="{FF73D888-7DDF-86A4-3BB6-120AD6E157CB}"/>
                            </a:ext>
                          </a:extLst>
                        </p:cNvPr>
                        <p:cNvSpPr/>
                        <p:nvPr/>
                      </p:nvSpPr>
                      <p:spPr>
                        <a:xfrm>
                          <a:off x="1964393" y="3149494"/>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a:t>
                          </a:r>
                        </a:p>
                      </p:txBody>
                    </p:sp>
                    <p:sp>
                      <p:nvSpPr>
                        <p:cNvPr id="17" name="Rectangle 16">
                          <a:extLst>
                            <a:ext uri="{FF2B5EF4-FFF2-40B4-BE49-F238E27FC236}">
                              <a16:creationId xmlns:a16="http://schemas.microsoft.com/office/drawing/2014/main" id="{3B474504-36E8-5719-3F93-BFF951B0B64B}"/>
                            </a:ext>
                          </a:extLst>
                        </p:cNvPr>
                        <p:cNvSpPr/>
                        <p:nvPr/>
                      </p:nvSpPr>
                      <p:spPr>
                        <a:xfrm>
                          <a:off x="4443240" y="3137695"/>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a:t>
                          </a:r>
                        </a:p>
                      </p:txBody>
                    </p:sp>
                    <p:sp>
                      <p:nvSpPr>
                        <p:cNvPr id="18" name="Rectangle 17">
                          <a:extLst>
                            <a:ext uri="{FF2B5EF4-FFF2-40B4-BE49-F238E27FC236}">
                              <a16:creationId xmlns:a16="http://schemas.microsoft.com/office/drawing/2014/main" id="{EFE37A54-B38C-AD67-61A3-71A92DF95788}"/>
                            </a:ext>
                          </a:extLst>
                        </p:cNvPr>
                        <p:cNvSpPr/>
                        <p:nvPr/>
                      </p:nvSpPr>
                      <p:spPr>
                        <a:xfrm>
                          <a:off x="6909832" y="3175969"/>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III</a:t>
                          </a:r>
                        </a:p>
                      </p:txBody>
                    </p:sp>
                    <mc:AlternateContent xmlns:mc="http://schemas.openxmlformats.org/markup-compatibility/2006" xmlns:a14="http://schemas.microsoft.com/office/drawing/2010/main">
                      <mc:Choice Requires="a14">
                        <p:sp>
                          <p:nvSpPr>
                            <p:cNvPr id="20" name="TextBox 32">
                              <a:extLst>
                                <a:ext uri="{FF2B5EF4-FFF2-40B4-BE49-F238E27FC236}">
                                  <a16:creationId xmlns:a16="http://schemas.microsoft.com/office/drawing/2014/main" id="{721E1BC9-B016-83DB-131E-4CFCC6744257}"/>
                                </a:ext>
                              </a:extLst>
                            </p:cNvPr>
                            <p:cNvSpPr txBox="1"/>
                            <p:nvPr/>
                          </p:nvSpPr>
                          <p:spPr>
                            <a:xfrm>
                              <a:off x="-360698" y="2472677"/>
                              <a:ext cx="2261234" cy="14226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0</m:t>
                                      </m:r>
                                    </m:sub>
                                  </m:sSub>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=700</m:t>
                                  </m:r>
                                </m:oMath>
                              </a14:m>
                              <a:r>
                                <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kg/s</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p>
                            <a:p>
                              <a:pPr>
                                <a:spcAft>
                                  <a:spcPts val="800"/>
                                </a:spcAft>
                                <a:defRPr/>
                              </a:pPr>
                              <a:r>
                                <a:rPr lang="en-US" sz="24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T</a:t>
                              </a:r>
                              <a:r>
                                <a:rPr lang="en-US" sz="2400"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0</a:t>
                              </a:r>
                              <a:r>
                                <a:rPr lang="en-US" sz="24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45</a:t>
                              </a:r>
                              <a:r>
                                <a:rPr lang="en-US" sz="2400" baseline="30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o</a:t>
                              </a:r>
                              <a:r>
                                <a:rPr lang="en-US" sz="24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C</a:t>
                              </a:r>
                              <a:endParaRPr lang="en-US" sz="2400" kern="1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0" name="TextBox 32">
                              <a:extLst>
                                <a:ext uri="{FF2B5EF4-FFF2-40B4-BE49-F238E27FC236}">
                                  <a16:creationId xmlns:a16="http://schemas.microsoft.com/office/drawing/2014/main" id="{721E1BC9-B016-83DB-131E-4CFCC6744257}"/>
                                </a:ext>
                              </a:extLst>
                            </p:cNvPr>
                            <p:cNvSpPr txBox="1">
                              <a:spLocks noRot="1" noChangeAspect="1" noMove="1" noResize="1" noEditPoints="1" noAdjustHandles="1" noChangeArrowheads="1" noChangeShapeType="1" noTextEdit="1"/>
                            </p:cNvSpPr>
                            <p:nvPr/>
                          </p:nvSpPr>
                          <p:spPr>
                            <a:xfrm>
                              <a:off x="-360698" y="2472677"/>
                              <a:ext cx="2261234" cy="1422696"/>
                            </a:xfrm>
                            <a:prstGeom prst="rect">
                              <a:avLst/>
                            </a:prstGeom>
                            <a:blipFill>
                              <a:blip r:embed="rId7"/>
                              <a:stretch>
                                <a:fillRect l="-4087" t="-3463" b="-909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TextBox 32">
                              <a:extLst>
                                <a:ext uri="{FF2B5EF4-FFF2-40B4-BE49-F238E27FC236}">
                                  <a16:creationId xmlns:a16="http://schemas.microsoft.com/office/drawing/2014/main" id="{472C7B89-FE01-9530-F0CC-8178BE3A06A1}"/>
                                </a:ext>
                              </a:extLst>
                            </p:cNvPr>
                            <p:cNvSpPr txBox="1"/>
                            <p:nvPr/>
                          </p:nvSpPr>
                          <p:spPr>
                            <a:xfrm>
                              <a:off x="6312475" y="2002665"/>
                              <a:ext cx="860425" cy="14226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Calibri" panose="020F0502020204030204" pitchFamily="34" charset="0"/>
                                          <a:cs typeface="Times New Roman" panose="02020603050405020304" pitchFamily="18" charset="0"/>
                                        </a:rPr>
                                        <m:t>𝟐</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2</a:t>
                              </a:r>
                            </a:p>
                            <a:p>
                              <a:pPr lvl="0">
                                <a:spcAft>
                                  <a:spcPts val="800"/>
                                </a:spcAft>
                                <a:defRPr/>
                              </a:pPr>
                              <a:r>
                                <a:rPr lang="en-US" sz="2400" b="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T</a:t>
                              </a:r>
                              <a:r>
                                <a:rPr lang="en-US" sz="2400" b="1" baseline="-250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2</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2" name="TextBox 32">
                              <a:extLst>
                                <a:ext uri="{FF2B5EF4-FFF2-40B4-BE49-F238E27FC236}">
                                  <a16:creationId xmlns:a16="http://schemas.microsoft.com/office/drawing/2014/main" id="{472C7B89-FE01-9530-F0CC-8178BE3A06A1}"/>
                                </a:ext>
                              </a:extLst>
                            </p:cNvPr>
                            <p:cNvSpPr txBox="1">
                              <a:spLocks noRot="1" noChangeAspect="1" noMove="1" noResize="1" noEditPoints="1" noAdjustHandles="1" noChangeArrowheads="1" noChangeShapeType="1" noTextEdit="1"/>
                            </p:cNvSpPr>
                            <p:nvPr/>
                          </p:nvSpPr>
                          <p:spPr>
                            <a:xfrm>
                              <a:off x="6312475" y="2002665"/>
                              <a:ext cx="860425" cy="1422696"/>
                            </a:xfrm>
                            <a:prstGeom prst="rect">
                              <a:avLst/>
                            </a:prstGeom>
                            <a:blipFill>
                              <a:blip r:embed="rId8"/>
                              <a:stretch>
                                <a:fillRect l="-11511" b="-9565"/>
                              </a:stretch>
                            </a:blipFill>
                          </p:spPr>
                          <p:txBody>
                            <a:bodyPr/>
                            <a:lstStyle/>
                            <a:p>
                              <a:r>
                                <a:rPr lang="en-US">
                                  <a:noFill/>
                                </a:rPr>
                                <a:t> </a:t>
                              </a:r>
                            </a:p>
                          </p:txBody>
                        </p:sp>
                      </mc:Fallback>
                    </mc:AlternateContent>
                    <p:cxnSp>
                      <p:nvCxnSpPr>
                        <p:cNvPr id="23" name="Straight Arrow Connector 22">
                          <a:extLst>
                            <a:ext uri="{FF2B5EF4-FFF2-40B4-BE49-F238E27FC236}">
                              <a16:creationId xmlns:a16="http://schemas.microsoft.com/office/drawing/2014/main" id="{45D3EAF3-2108-3FFB-55BD-6D95CD420365}"/>
                            </a:ext>
                          </a:extLst>
                        </p:cNvPr>
                        <p:cNvCxnSpPr>
                          <a:cxnSpLocks/>
                        </p:cNvCxnSpPr>
                        <p:nvPr/>
                      </p:nvCxnSpPr>
                      <p:spPr>
                        <a:xfrm>
                          <a:off x="1317280" y="3417166"/>
                          <a:ext cx="647113" cy="0"/>
                        </a:xfrm>
                        <a:prstGeom prst="straightConnector1">
                          <a:avLst/>
                        </a:prstGeom>
                        <a:ln w="28575">
                          <a:solidFill>
                            <a:srgbClr val="7030A0"/>
                          </a:solidFill>
                          <a:tailEnd type="triangle"/>
                        </a:ln>
                      </p:spPr>
                      <p:style>
                        <a:lnRef idx="3">
                          <a:schemeClr val="dk1"/>
                        </a:lnRef>
                        <a:fillRef idx="0">
                          <a:schemeClr val="dk1"/>
                        </a:fillRef>
                        <a:effectRef idx="2">
                          <a:schemeClr val="dk1"/>
                        </a:effectRef>
                        <a:fontRef idx="minor">
                          <a:schemeClr val="tx1"/>
                        </a:fontRef>
                      </p:style>
                    </p:cxnSp>
                    <p:cxnSp>
                      <p:nvCxnSpPr>
                        <p:cNvPr id="26" name="Straight Arrow Connector 25">
                          <a:extLst>
                            <a:ext uri="{FF2B5EF4-FFF2-40B4-BE49-F238E27FC236}">
                              <a16:creationId xmlns:a16="http://schemas.microsoft.com/office/drawing/2014/main" id="{98BDE90D-C5AD-4028-033C-2391E42A7D4D}"/>
                            </a:ext>
                          </a:extLst>
                        </p:cNvPr>
                        <p:cNvCxnSpPr>
                          <a:cxnSpLocks/>
                        </p:cNvCxnSpPr>
                        <p:nvPr/>
                      </p:nvCxnSpPr>
                      <p:spPr>
                        <a:xfrm>
                          <a:off x="8528254" y="3486023"/>
                          <a:ext cx="622850" cy="0"/>
                        </a:xfrm>
                        <a:prstGeom prst="straightConnector1">
                          <a:avLst/>
                        </a:prstGeom>
                        <a:ln w="28575">
                          <a:solidFill>
                            <a:srgbClr val="00B050"/>
                          </a:solidFill>
                          <a:tailEnd type="triangle"/>
                        </a:ln>
                      </p:spPr>
                      <p:style>
                        <a:lnRef idx="3">
                          <a:schemeClr val="dk1"/>
                        </a:lnRef>
                        <a:fillRef idx="0">
                          <a:schemeClr val="dk1"/>
                        </a:fillRef>
                        <a:effectRef idx="2">
                          <a:schemeClr val="dk1"/>
                        </a:effectRef>
                        <a:fontRef idx="minor">
                          <a:schemeClr val="tx1"/>
                        </a:fontRef>
                      </p:style>
                    </p:cxnSp>
                    <p:cxnSp>
                      <p:nvCxnSpPr>
                        <p:cNvPr id="27" name="Straight Arrow Connector 26">
                          <a:extLst>
                            <a:ext uri="{FF2B5EF4-FFF2-40B4-BE49-F238E27FC236}">
                              <a16:creationId xmlns:a16="http://schemas.microsoft.com/office/drawing/2014/main" id="{976579F5-16D8-F8FF-49A8-AE99519EB8E6}"/>
                            </a:ext>
                          </a:extLst>
                        </p:cNvPr>
                        <p:cNvCxnSpPr>
                          <a:cxnSpLocks/>
                        </p:cNvCxnSpPr>
                        <p:nvPr/>
                      </p:nvCxnSpPr>
                      <p:spPr>
                        <a:xfrm flipV="1">
                          <a:off x="2653751" y="3724827"/>
                          <a:ext cx="0" cy="486875"/>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704C428-560A-B8EA-0D17-30D9CC696A51}"/>
                            </a:ext>
                          </a:extLst>
                        </p:cNvPr>
                        <p:cNvCxnSpPr>
                          <a:cxnSpLocks/>
                        </p:cNvCxnSpPr>
                        <p:nvPr/>
                      </p:nvCxnSpPr>
                      <p:spPr>
                        <a:xfrm flipV="1">
                          <a:off x="5002699" y="3724827"/>
                          <a:ext cx="0" cy="553944"/>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9" name="TextBox 28">
                              <a:extLst>
                                <a:ext uri="{FF2B5EF4-FFF2-40B4-BE49-F238E27FC236}">
                                  <a16:creationId xmlns:a16="http://schemas.microsoft.com/office/drawing/2014/main" id="{D46B7736-9860-EC3E-D449-2C9BCF2F5FD4}"/>
                                </a:ext>
                              </a:extLst>
                            </p:cNvPr>
                            <p:cNvSpPr txBox="1"/>
                            <p:nvPr/>
                          </p:nvSpPr>
                          <p:spPr>
                            <a:xfrm>
                              <a:off x="4290530" y="4325699"/>
                              <a:ext cx="2446000" cy="730689"/>
                            </a:xfrm>
                            <a:prstGeom prst="rect">
                              <a:avLst/>
                            </a:prstGeom>
                            <a:noFill/>
                          </p:spPr>
                          <p:txBody>
                            <a:bodyPr wrap="square" rtlCol="0">
                              <a:spAutoFit/>
                            </a:bodyPr>
                            <a:lstStyle/>
                            <a:p>
                              <a:pPr lvl="0">
                                <a:defRPr/>
                              </a:pPr>
                              <a14:m>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a:solidFill>
                                                <a:srgbClr val="FF0000"/>
                                              </a:solidFill>
                                              <a:latin typeface="Cambria Math" panose="02040503050406030204" pitchFamily="18" charset="0"/>
                                              <a:cs typeface="Times New Roman" panose="02020603050405020304" pitchFamily="18" charset="0"/>
                                            </a:rPr>
                                            <m:t>𝑸</m:t>
                                          </m:r>
                                        </m:e>
                                      </m:acc>
                                    </m:e>
                                    <m:sub>
                                      <m:r>
                                        <a:rPr lang="en-US" sz="2400" b="1" i="1" dirty="0" smtClean="0">
                                          <a:solidFill>
                                            <a:srgbClr val="FF0000"/>
                                          </a:solidFill>
                                          <a:latin typeface="Cambria Math" panose="02040503050406030204" pitchFamily="18" charset="0"/>
                                          <a:cs typeface="Times New Roman" panose="02020603050405020304" pitchFamily="18" charset="0"/>
                                        </a:rPr>
                                        <m:t>𝟐</m:t>
                                      </m:r>
                                    </m:sub>
                                  </m:sSub>
                                </m:oMath>
                              </a14:m>
                              <a:r>
                                <a:rPr lang="en-US" sz="2400" b="1" i="0" dirty="0">
                                  <a:solidFill>
                                    <a:srgbClr val="FF0000"/>
                                  </a:solidFill>
                                  <a:latin typeface="Times New Roman" panose="02020603050405020304" pitchFamily="18" charset="0"/>
                                  <a:cs typeface="Times New Roman" panose="02020603050405020304" pitchFamily="18" charset="0"/>
                                </a:rPr>
                                <a:t> = 12, 000 kJ/s</a:t>
                              </a:r>
                            </a:p>
                            <a:p>
                              <a:pPr lvl="0">
                                <a:defRPr/>
                              </a:pPr>
                              <a:endParaRPr kumimoji="0" lang="en-US" sz="2400" b="1" i="0" u="none" strike="noStrike" kern="1200" cap="none" spc="0" normalizeH="0" baseline="-2500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29" name="TextBox 28">
                              <a:extLst>
                                <a:ext uri="{FF2B5EF4-FFF2-40B4-BE49-F238E27FC236}">
                                  <a16:creationId xmlns:a16="http://schemas.microsoft.com/office/drawing/2014/main" id="{D46B7736-9860-EC3E-D449-2C9BCF2F5FD4}"/>
                                </a:ext>
                              </a:extLst>
                            </p:cNvPr>
                            <p:cNvSpPr txBox="1">
                              <a:spLocks noRot="1" noChangeAspect="1" noMove="1" noResize="1" noEditPoints="1" noAdjustHandles="1" noChangeArrowheads="1" noChangeShapeType="1" noTextEdit="1"/>
                            </p:cNvSpPr>
                            <p:nvPr/>
                          </p:nvSpPr>
                          <p:spPr>
                            <a:xfrm>
                              <a:off x="4290530" y="4325699"/>
                              <a:ext cx="2446000" cy="730689"/>
                            </a:xfrm>
                            <a:prstGeom prst="rect">
                              <a:avLst/>
                            </a:prstGeom>
                            <a:blipFill>
                              <a:blip r:embed="rId9"/>
                              <a:stretch>
                                <a:fillRect t="-4202" r="-2778"/>
                              </a:stretch>
                            </a:blipFill>
                          </p:spPr>
                          <p:txBody>
                            <a:bodyPr/>
                            <a:lstStyle/>
                            <a:p>
                              <a:r>
                                <a:rPr lang="en-US">
                                  <a:noFill/>
                                </a:rPr>
                                <a:t> </a:t>
                              </a:r>
                            </a:p>
                          </p:txBody>
                        </p:sp>
                      </mc:Fallback>
                    </mc:AlternateContent>
                    <p:cxnSp>
                      <p:nvCxnSpPr>
                        <p:cNvPr id="30" name="Straight Arrow Connector 29">
                          <a:extLst>
                            <a:ext uri="{FF2B5EF4-FFF2-40B4-BE49-F238E27FC236}">
                              <a16:creationId xmlns:a16="http://schemas.microsoft.com/office/drawing/2014/main" id="{14263628-C0C6-F562-FFE7-724AEEACB406}"/>
                            </a:ext>
                          </a:extLst>
                        </p:cNvPr>
                        <p:cNvCxnSpPr>
                          <a:cxnSpLocks/>
                        </p:cNvCxnSpPr>
                        <p:nvPr/>
                      </p:nvCxnSpPr>
                      <p:spPr>
                        <a:xfrm flipV="1">
                          <a:off x="7654982" y="3751301"/>
                          <a:ext cx="0" cy="66306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2B5106DE-1483-258A-2FD5-4366E7A86463}"/>
                                </a:ext>
                              </a:extLst>
                            </p:cNvPr>
                            <p:cNvSpPr txBox="1"/>
                            <p:nvPr/>
                          </p:nvSpPr>
                          <p:spPr>
                            <a:xfrm>
                              <a:off x="7302745" y="4346108"/>
                              <a:ext cx="2831391" cy="730689"/>
                            </a:xfrm>
                            <a:prstGeom prst="rect">
                              <a:avLst/>
                            </a:prstGeom>
                            <a:noFill/>
                          </p:spPr>
                          <p:txBody>
                            <a:bodyPr wrap="square" rtlCol="0">
                              <a:spAutoFit/>
                            </a:bodyPr>
                            <a:lstStyle/>
                            <a:p>
                              <a:pPr>
                                <a:defRPr/>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a:solidFill>
                                                  <a:srgbClr val="FF0000"/>
                                                </a:solidFill>
                                                <a:latin typeface="Cambria Math" panose="02040503050406030204" pitchFamily="18" charset="0"/>
                                                <a:cs typeface="Times New Roman" panose="02020603050405020304" pitchFamily="18" charset="0"/>
                                              </a:rPr>
                                              <m:t>𝑸</m:t>
                                            </m:r>
                                          </m:e>
                                        </m:acc>
                                      </m:e>
                                      <m:sub>
                                        <m:r>
                                          <a:rPr lang="en-US" sz="2400" b="1" i="1" dirty="0" smtClean="0">
                                            <a:solidFill>
                                              <a:srgbClr val="FF0000"/>
                                            </a:solidFill>
                                            <a:latin typeface="Cambria Math" panose="02040503050406030204" pitchFamily="18" charset="0"/>
                                            <a:cs typeface="Times New Roman" panose="02020603050405020304" pitchFamily="18" charset="0"/>
                                          </a:rPr>
                                          <m:t>𝟑</m:t>
                                        </m:r>
                                      </m:sub>
                                    </m:sSub>
                                    <m:r>
                                      <m:rPr>
                                        <m:nor/>
                                      </m:rPr>
                                      <a:rPr lang="en-US" sz="2400" b="1" dirty="0">
                                        <a:solidFill>
                                          <a:srgbClr val="FF0000"/>
                                        </a:solidFill>
                                        <a:latin typeface="Times New Roman" panose="02020603050405020304" pitchFamily="18" charset="0"/>
                                        <a:cs typeface="Times New Roman" panose="02020603050405020304" pitchFamily="18" charset="0"/>
                                      </a:rPr>
                                      <m:t> = 14, 000 </m:t>
                                    </m:r>
                                    <m:r>
                                      <m:rPr>
                                        <m:nor/>
                                      </m:rPr>
                                      <a:rPr lang="en-US" sz="2400" b="1" dirty="0">
                                        <a:solidFill>
                                          <a:srgbClr val="FF0000"/>
                                        </a:solidFill>
                                        <a:latin typeface="Times New Roman" panose="02020603050405020304" pitchFamily="18" charset="0"/>
                                        <a:cs typeface="Times New Roman" panose="02020603050405020304" pitchFamily="18" charset="0"/>
                                      </a:rPr>
                                      <m:t>kJ</m:t>
                                    </m:r>
                                    <m:r>
                                      <m:rPr>
                                        <m:nor/>
                                      </m:rPr>
                                      <a:rPr lang="en-US" sz="2400" b="1" dirty="0">
                                        <a:solidFill>
                                          <a:srgbClr val="FF0000"/>
                                        </a:solidFill>
                                        <a:latin typeface="Times New Roman" panose="02020603050405020304" pitchFamily="18" charset="0"/>
                                        <a:cs typeface="Times New Roman" panose="02020603050405020304" pitchFamily="18" charset="0"/>
                                      </a:rPr>
                                      <m:t>/</m:t>
                                    </m:r>
                                    <m:r>
                                      <m:rPr>
                                        <m:nor/>
                                      </m:rPr>
                                      <a:rPr lang="en-US" sz="2400" b="1" dirty="0">
                                        <a:solidFill>
                                          <a:srgbClr val="FF0000"/>
                                        </a:solidFill>
                                        <a:latin typeface="Times New Roman" panose="02020603050405020304" pitchFamily="18" charset="0"/>
                                        <a:cs typeface="Times New Roman" panose="02020603050405020304" pitchFamily="18" charset="0"/>
                                      </a:rPr>
                                      <m:t>s</m:t>
                                    </m:r>
                                  </m:oMath>
                                </m:oMathPara>
                              </a14:m>
                              <a:endParaRPr lang="en-US" sz="2400" b="1" dirty="0">
                                <a:solidFill>
                                  <a:srgbClr val="FF0000"/>
                                </a:solidFill>
                                <a:latin typeface="Times New Roman" panose="02020603050405020304" pitchFamily="18" charset="0"/>
                                <a:cs typeface="Times New Roman" panose="02020603050405020304" pitchFamily="18" charset="0"/>
                              </a:endParaRPr>
                            </a:p>
                            <a:p>
                              <a:pPr lvl="0">
                                <a:defRPr/>
                              </a:pPr>
                              <a:endParaRPr kumimoji="0" lang="en-US" sz="2400" b="1" i="0" u="none" strike="noStrike" kern="1200" cap="none" spc="0" normalizeH="0" baseline="-2500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31" name="TextBox 30">
                              <a:extLst>
                                <a:ext uri="{FF2B5EF4-FFF2-40B4-BE49-F238E27FC236}">
                                  <a16:creationId xmlns:a16="http://schemas.microsoft.com/office/drawing/2014/main" id="{2B5106DE-1483-258A-2FD5-4366E7A86463}"/>
                                </a:ext>
                              </a:extLst>
                            </p:cNvPr>
                            <p:cNvSpPr txBox="1">
                              <a:spLocks noRot="1" noChangeAspect="1" noMove="1" noResize="1" noEditPoints="1" noAdjustHandles="1" noChangeArrowheads="1" noChangeShapeType="1" noTextEdit="1"/>
                            </p:cNvSpPr>
                            <p:nvPr/>
                          </p:nvSpPr>
                          <p:spPr>
                            <a:xfrm>
                              <a:off x="7302745" y="4346108"/>
                              <a:ext cx="2831391" cy="730689"/>
                            </a:xfrm>
                            <a:prstGeom prst="rect">
                              <a:avLst/>
                            </a:prstGeom>
                            <a:blipFill>
                              <a:blip r:embed="rId10"/>
                              <a:stretch>
                                <a:fillRect/>
                              </a:stretch>
                            </a:blipFill>
                          </p:spPr>
                          <p:txBody>
                            <a:bodyPr/>
                            <a:lstStyle/>
                            <a:p>
                              <a:r>
                                <a:rPr lang="en-US">
                                  <a:noFill/>
                                </a:rPr>
                                <a:t> </a:t>
                              </a:r>
                            </a:p>
                          </p:txBody>
                        </p:sp>
                      </mc:Fallback>
                    </mc:AlternateContent>
                  </p:grpSp>
                </p:grpSp>
                <p:grpSp>
                  <p:nvGrpSpPr>
                    <p:cNvPr id="8" name="Group 7">
                      <a:extLst>
                        <a:ext uri="{FF2B5EF4-FFF2-40B4-BE49-F238E27FC236}">
                          <a16:creationId xmlns:a16="http://schemas.microsoft.com/office/drawing/2014/main" id="{4C655E73-6B8A-DAFB-A73A-EF7224151491}"/>
                        </a:ext>
                      </a:extLst>
                    </p:cNvPr>
                    <p:cNvGrpSpPr/>
                    <p:nvPr/>
                  </p:nvGrpSpPr>
                  <p:grpSpPr>
                    <a:xfrm>
                      <a:off x="2632145" y="1341108"/>
                      <a:ext cx="1103987" cy="1897955"/>
                      <a:chOff x="2632145" y="1341108"/>
                      <a:chExt cx="1103987" cy="1897955"/>
                    </a:xfrm>
                  </p:grpSpPr>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94ABCD29-129A-C560-28DC-5C93298681AF}"/>
                              </a:ext>
                            </a:extLst>
                          </p:cNvPr>
                          <p:cNvSpPr txBox="1"/>
                          <p:nvPr/>
                        </p:nvSpPr>
                        <p:spPr>
                          <a:xfrm>
                            <a:off x="2812226" y="1341108"/>
                            <a:ext cx="923906" cy="1897955"/>
                          </a:xfrm>
                          <a:prstGeom prst="rect">
                            <a:avLst/>
                          </a:prstGeom>
                          <a:noFill/>
                        </p:spPr>
                        <p:txBody>
                          <a:bodyPr wrap="square" rtlCol="0">
                            <a:spAutoFit/>
                          </a:bodyPr>
                          <a:lstStyle/>
                          <a:p>
                            <a:pPr lvl="0">
                              <a:defRPr/>
                            </a:pPr>
                            <a14:m>
                              <m:oMath xmlns:m="http://schemas.openxmlformats.org/officeDocument/2006/math">
                                <m:sSub>
                                  <m:sSubPr>
                                    <m:ctrlPr>
                                      <a:rPr lang="en-US" sz="240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m:t>
                                    </m:r>
                                  </m:sub>
                                </m:sSub>
                              </m:oMath>
                            </a14:m>
                            <a:r>
                              <a:rPr lang="en-US" sz="2400"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spcAft>
                                <a:spcPts val="800"/>
                              </a:spcAft>
                              <a:defRPr/>
                            </a:pP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1I</a:t>
                            </a:r>
                          </a:p>
                          <a:p>
                            <a:pPr lvl="0">
                              <a:spcAft>
                                <a:spcPts val="800"/>
                              </a:spcAft>
                              <a:defRPr/>
                            </a:pP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a:t>
                            </a:r>
                            <a:r>
                              <a:rPr lang="en-US" sz="2400"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1I</a:t>
                            </a: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lvl="0">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10" name="TextBox 9">
                            <a:extLst>
                              <a:ext uri="{FF2B5EF4-FFF2-40B4-BE49-F238E27FC236}">
                                <a16:creationId xmlns:a16="http://schemas.microsoft.com/office/drawing/2014/main" id="{94ABCD29-129A-C560-28DC-5C93298681AF}"/>
                              </a:ext>
                            </a:extLst>
                          </p:cNvPr>
                          <p:cNvSpPr txBox="1">
                            <a:spLocks noRot="1" noChangeAspect="1" noMove="1" noResize="1" noEditPoints="1" noAdjustHandles="1" noChangeArrowheads="1" noChangeShapeType="1" noTextEdit="1"/>
                          </p:cNvSpPr>
                          <p:nvPr/>
                        </p:nvSpPr>
                        <p:spPr>
                          <a:xfrm>
                            <a:off x="2812226" y="1341108"/>
                            <a:ext cx="923906" cy="1897955"/>
                          </a:xfrm>
                          <a:prstGeom prst="rect">
                            <a:avLst/>
                          </a:prstGeom>
                          <a:blipFill>
                            <a:blip r:embed="rId11"/>
                            <a:stretch>
                              <a:fillRect l="-9868"/>
                            </a:stretch>
                          </a:blipFill>
                        </p:spPr>
                        <p:txBody>
                          <a:bodyPr/>
                          <a:lstStyle/>
                          <a:p>
                            <a:r>
                              <a:rPr lang="en-US">
                                <a:noFill/>
                              </a:rPr>
                              <a:t> </a:t>
                            </a:r>
                          </a:p>
                        </p:txBody>
                      </p:sp>
                    </mc:Fallback>
                  </mc:AlternateContent>
                  <p:cxnSp>
                    <p:nvCxnSpPr>
                      <p:cNvPr id="11" name="Straight Arrow Connector 10">
                        <a:extLst>
                          <a:ext uri="{FF2B5EF4-FFF2-40B4-BE49-F238E27FC236}">
                            <a16:creationId xmlns:a16="http://schemas.microsoft.com/office/drawing/2014/main" id="{D8BBA6A8-D395-67E7-386F-BA0AC7B23C3C}"/>
                          </a:ext>
                        </a:extLst>
                      </p:cNvPr>
                      <p:cNvCxnSpPr>
                        <a:cxnSpLocks/>
                      </p:cNvCxnSpPr>
                      <p:nvPr/>
                    </p:nvCxnSpPr>
                    <p:spPr>
                      <a:xfrm flipV="1">
                        <a:off x="2632145" y="2212398"/>
                        <a:ext cx="0" cy="661325"/>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grpSp>
              <p:cxnSp>
                <p:nvCxnSpPr>
                  <p:cNvPr id="55" name="Straight Arrow Connector 54">
                    <a:extLst>
                      <a:ext uri="{FF2B5EF4-FFF2-40B4-BE49-F238E27FC236}">
                        <a16:creationId xmlns:a16="http://schemas.microsoft.com/office/drawing/2014/main" id="{B65C8D59-1431-B365-FFD6-A7318D19EDA3}"/>
                      </a:ext>
                    </a:extLst>
                  </p:cNvPr>
                  <p:cNvCxnSpPr>
                    <a:cxnSpLocks/>
                    <a:endCxn id="18" idx="1"/>
                  </p:cNvCxnSpPr>
                  <p:nvPr/>
                </p:nvCxnSpPr>
                <p:spPr>
                  <a:xfrm>
                    <a:off x="6689214" y="2612807"/>
                    <a:ext cx="838075" cy="0"/>
                  </a:xfrm>
                  <a:prstGeom prst="straightConnector1">
                    <a:avLst/>
                  </a:prstGeom>
                  <a:ln w="28575">
                    <a:solidFill>
                      <a:srgbClr val="FFC000"/>
                    </a:solidFill>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64" name="TextBox 32">
                        <a:extLst>
                          <a:ext uri="{FF2B5EF4-FFF2-40B4-BE49-F238E27FC236}">
                            <a16:creationId xmlns:a16="http://schemas.microsoft.com/office/drawing/2014/main" id="{5E654627-F959-CF70-14E7-7B0F4D0D82ED}"/>
                          </a:ext>
                        </a:extLst>
                      </p:cNvPr>
                      <p:cNvSpPr txBox="1"/>
                      <p:nvPr/>
                    </p:nvSpPr>
                    <p:spPr>
                      <a:xfrm>
                        <a:off x="9785167" y="2125017"/>
                        <a:ext cx="850184" cy="14055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𝟑</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3</a:t>
                        </a:r>
                        <a:endPar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lvl="0">
                          <a:spcAft>
                            <a:spcPts val="800"/>
                          </a:spcAft>
                          <a:defRPr/>
                        </a:pPr>
                        <a:r>
                          <a:rPr lang="en-US" sz="2400" b="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T</a:t>
                        </a:r>
                        <a:r>
                          <a:rPr lang="en-US" sz="2400" b="1" baseline="-250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3</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4" name="TextBox 32">
                        <a:extLst>
                          <a:ext uri="{FF2B5EF4-FFF2-40B4-BE49-F238E27FC236}">
                            <a16:creationId xmlns:a16="http://schemas.microsoft.com/office/drawing/2014/main" id="{5E654627-F959-CF70-14E7-7B0F4D0D82ED}"/>
                          </a:ext>
                        </a:extLst>
                      </p:cNvPr>
                      <p:cNvSpPr txBox="1">
                        <a:spLocks noRot="1" noChangeAspect="1" noMove="1" noResize="1" noEditPoints="1" noAdjustHandles="1" noChangeArrowheads="1" noChangeShapeType="1" noTextEdit="1"/>
                      </p:cNvSpPr>
                      <p:nvPr/>
                    </p:nvSpPr>
                    <p:spPr>
                      <a:xfrm>
                        <a:off x="9785167" y="2125017"/>
                        <a:ext cx="850184" cy="1405513"/>
                      </a:xfrm>
                      <a:prstGeom prst="rect">
                        <a:avLst/>
                      </a:prstGeom>
                      <a:blipFill>
                        <a:blip r:embed="rId12"/>
                        <a:stretch>
                          <a:fillRect l="-11511" b="-9091"/>
                        </a:stretch>
                      </a:blipFill>
                    </p:spPr>
                    <p:txBody>
                      <a:bodyPr/>
                      <a:lstStyle/>
                      <a:p>
                        <a:r>
                          <a:rPr lang="en-US">
                            <a:noFill/>
                          </a:rPr>
                          <a:t> </a:t>
                        </a:r>
                      </a:p>
                    </p:txBody>
                  </p:sp>
                </mc:Fallback>
              </mc:AlternateContent>
            </p:grpSp>
          </p:grpSp>
        </p:grpSp>
      </p:grpSp>
      <p:sp>
        <p:nvSpPr>
          <p:cNvPr id="69" name="TextBox 68">
            <a:extLst>
              <a:ext uri="{FF2B5EF4-FFF2-40B4-BE49-F238E27FC236}">
                <a16:creationId xmlns:a16="http://schemas.microsoft.com/office/drawing/2014/main" id="{094074B1-E02D-BBAA-AF57-CC87F2C6E5CF}"/>
              </a:ext>
            </a:extLst>
          </p:cNvPr>
          <p:cNvSpPr txBox="1"/>
          <p:nvPr/>
        </p:nvSpPr>
        <p:spPr>
          <a:xfrm>
            <a:off x="771939" y="5424111"/>
            <a:ext cx="97489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12.5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material and energy balances for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multiple systems</a:t>
            </a:r>
          </a:p>
        </p:txBody>
      </p:sp>
    </p:spTree>
    <p:extLst>
      <p:ext uri="{BB962C8B-B14F-4D97-AF65-F5344CB8AC3E}">
        <p14:creationId xmlns:p14="http://schemas.microsoft.com/office/powerpoint/2010/main" val="2512446604"/>
      </p:ext>
    </p:extLst>
  </p:cSld>
  <p:clrMapOvr>
    <a:masterClrMapping/>
  </p:clrMapOvr>
  <mc:AlternateContent xmlns:mc="http://schemas.openxmlformats.org/markup-compatibility/2006" xmlns:p14="http://schemas.microsoft.com/office/powerpoint/2010/main">
    <mc:Choice Requires="p14">
      <p:transition spd="slow" p14:dur="2000" advTm="56264"/>
    </mc:Choice>
    <mc:Fallback xmlns="">
      <p:transition spd="slow" advTm="5626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B48FD-E267-FE64-7E17-CE1E233FD02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A85C9A0-F825-DD24-D434-582600FD54DB}"/>
                  </a:ext>
                </a:extLst>
              </p:cNvPr>
              <p:cNvSpPr>
                <a:spLocks noGrp="1"/>
              </p:cNvSpPr>
              <p:nvPr>
                <p:ph idx="1"/>
              </p:nvPr>
            </p:nvSpPr>
            <p:spPr>
              <a:xfrm>
                <a:off x="278297" y="858491"/>
                <a:ext cx="11638720" cy="506522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b="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𝑚</m:t>
                            </m:r>
                          </m:e>
                        </m:acc>
                      </m:e>
                      <m:sub>
                        <m:r>
                          <a:rPr lang="en-US" sz="2400" b="0" i="1">
                            <a:solidFill>
                              <a:schemeClr val="tx1"/>
                            </a:solidFill>
                            <a:latin typeface="Cambria Math" panose="02040503050406030204" pitchFamily="18" charset="0"/>
                            <a:ea typeface="Calibri" panose="020F0502020204030204" pitchFamily="34" charset="0"/>
                            <a:cs typeface="Times New Roman" panose="02020603050405020304" pitchFamily="18" charset="0"/>
                          </a:rPr>
                          <m:t>0</m:t>
                        </m:r>
                      </m:sub>
                    </m:sSub>
                  </m:oMath>
                </a14:m>
                <a:r>
                  <a:rPr lang="en-US" sz="2400" dirty="0">
                    <a:solidFill>
                      <a:schemeClr val="tx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are mass flow rate, specific enthalpy and temperature of feed to system I, respectively;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Q</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Q</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Q</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are rates of heat addition to system I, II &amp; III; </a:t>
                </a:r>
                <a14:m>
                  <m:oMath xmlns:m="http://schemas.openxmlformats.org/officeDocument/2006/math">
                    <m:sSub>
                      <m:sSubPr>
                        <m:ctrlPr>
                          <a:rPr lang="en-US" sz="2400" i="1"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b="0" i="0"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I</m:t>
                        </m:r>
                      </m:sub>
                    </m:sSub>
                  </m:oMath>
                </a14:m>
                <a:r>
                  <a:rPr lang="en-US" sz="2400" dirty="0">
                    <a:solidFill>
                      <a:schemeClr val="tx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1I</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1I</a:t>
                </a:r>
                <a:r>
                  <a:rPr lang="en-US" sz="2400" dirty="0">
                    <a:latin typeface="Times New Roman" panose="02020603050405020304" pitchFamily="18" charset="0"/>
                    <a:cs typeface="Times New Roman" panose="02020603050405020304" pitchFamily="18" charset="0"/>
                  </a:rPr>
                  <a:t> are  mass flow rate, specific enthalpy and temperature of water leaves from system I; </a:t>
                </a:r>
                <a14:m>
                  <m:oMath xmlns:m="http://schemas.openxmlformats.org/officeDocument/2006/math">
                    <m:sSub>
                      <m:sSubPr>
                        <m:ctrlPr>
                          <a:rPr lang="en-US" sz="2400" i="1"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are  mass flow rate, specific enthalpy and temperature water of leaves from system I;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II</m:t>
                        </m:r>
                      </m:sub>
                    </m:sSub>
                  </m:oMath>
                </a14:m>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2II</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2II</a:t>
                </a:r>
                <a:r>
                  <a:rPr lang="en-US" sz="2400" dirty="0">
                    <a:latin typeface="Times New Roman" panose="02020603050405020304" pitchFamily="18" charset="0"/>
                    <a:cs typeface="Times New Roman" panose="02020603050405020304" pitchFamily="18" charset="0"/>
                  </a:rPr>
                  <a:t> are  mass flow rate, specific enthalpy and temperature  of water leaves from system II;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are  mass flow rate, specific enthalpy and temperature of water leaves from system II; and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are  mass flow rate, specific enthalpy and temperature of water leaves from system III, respectively.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A85C9A0-F825-DD24-D434-582600FD54DB}"/>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4A8791D-A5DF-9393-D8A7-2B9D9362EFE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BE0034D-A2BB-3CC3-C372-5CDCF663524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3BD8409-7ACD-D652-C016-2AD1BA5A0A6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D98CA650-65B4-011A-AA18-10714AF9FD81}"/>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3245658261"/>
      </p:ext>
    </p:extLst>
  </p:cSld>
  <p:clrMapOvr>
    <a:masterClrMapping/>
  </p:clrMapOvr>
  <mc:AlternateContent xmlns:mc="http://schemas.openxmlformats.org/markup-compatibility/2006" xmlns:p14="http://schemas.microsoft.com/office/powerpoint/2010/main">
    <mc:Choice Requires="p14">
      <p:transition spd="slow" p14:dur="2000" advTm="97204"/>
    </mc:Choice>
    <mc:Fallback xmlns="">
      <p:transition spd="slow" advTm="972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14AC4-96DF-12E8-5F55-7E7206DB81E5}"/>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522D1A3-9A02-45FB-E649-4E2203EE94AF}"/>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0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Multiple systems without chemical reaction.</a:t>
                </a:r>
              </a:p>
              <a:p>
                <a:pPr marL="0" indent="0" algn="just">
                  <a:lnSpc>
                    <a:spcPct val="100000"/>
                  </a:lnSpc>
                  <a:buNone/>
                </a:pPr>
                <a:r>
                  <a:rPr lang="en-US" sz="2400" b="1" dirty="0">
                    <a:solidFill>
                      <a:srgbClr val="7030A0"/>
                    </a:solidFill>
                    <a:latin typeface="Times New Roman" panose="02020603050405020304" pitchFamily="18" charset="0"/>
                    <a:cs typeface="Times New Roman" panose="02020603050405020304" pitchFamily="18" charset="0"/>
                  </a:rPr>
                  <a:t>Input streams</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a:latin typeface="Cambria Math" panose="02040503050406030204" pitchFamily="18" charset="0"/>
                                <a:ea typeface="Times New Roman" panose="02020603050405020304" pitchFamily="18" charset="0"/>
                                <a:cs typeface="Times New Roman" panose="02020603050405020304" pitchFamily="18" charset="0"/>
                              </a:rPr>
                              <m:t>𝑚</m:t>
                            </m:r>
                          </m:e>
                        </m:acc>
                      </m:e>
                      <m:sub>
                        <m:r>
                          <a:rPr lang="en-US" sz="2400" i="1">
                            <a:latin typeface="Cambria Math" panose="02040503050406030204" pitchFamily="18" charset="0"/>
                            <a:ea typeface="Calibri" panose="020F0502020204030204" pitchFamily="34" charset="0"/>
                            <a:cs typeface="Times New Roman" panose="02020603050405020304" pitchFamily="18" charset="0"/>
                          </a:rPr>
                          <m:t>0</m:t>
                        </m:r>
                      </m:sub>
                    </m:sSub>
                    <m:r>
                      <a:rPr lang="en-US" sz="2400" b="0" i="0" smtClean="0">
                        <a:latin typeface="Cambria Math" panose="02040503050406030204" pitchFamily="18" charset="0"/>
                        <a:ea typeface="Calibri" panose="020F0502020204030204" pitchFamily="34" charset="0"/>
                        <a:cs typeface="Times New Roman" panose="02020603050405020304" pitchFamily="18" charset="0"/>
                      </a:rPr>
                      <m:t>=700</m:t>
                    </m:r>
                  </m:oMath>
                </a14:m>
                <a:r>
                  <a:rPr lang="en-US" sz="2400" dirty="0">
                    <a:latin typeface="Times New Roman" panose="02020603050405020304" pitchFamily="18" charset="0"/>
                    <a:cs typeface="Times New Roman" panose="02020603050405020304" pitchFamily="18" charset="0"/>
                  </a:rPr>
                  <a:t> kg/s,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45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Q</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1</m:t>
                        </m:r>
                      </m:sub>
                    </m:sSub>
                    <m: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=10, 000</m:t>
                    </m:r>
                  </m:oMath>
                </a14:m>
                <a:r>
                  <a:rPr lang="en-US" sz="2400" dirty="0">
                    <a:latin typeface="Times New Roman" panose="02020603050405020304" pitchFamily="18" charset="0"/>
                    <a:cs typeface="Times New Roman" panose="02020603050405020304" pitchFamily="18" charset="0"/>
                  </a:rPr>
                  <a:t> kJ/s,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Q</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2</m:t>
                        </m:r>
                      </m:sub>
                    </m:sSub>
                    <m:r>
                      <a:rPr lang="en-US" sz="2400" b="0" i="1" smtClean="0">
                        <a:latin typeface="Cambria Math" panose="02040503050406030204" pitchFamily="18" charset="0"/>
                        <a:ea typeface="Times New Roman" panose="02020603050405020304" pitchFamily="18" charset="0"/>
                        <a:cs typeface="Times New Roman" panose="02020603050405020304" pitchFamily="18" charset="0"/>
                      </a:rPr>
                      <m:t>=12, 000</m:t>
                    </m:r>
                  </m:oMath>
                </a14:m>
                <a:r>
                  <a:rPr lang="en-US" sz="2400" dirty="0">
                    <a:latin typeface="Times New Roman" panose="02020603050405020304" pitchFamily="18" charset="0"/>
                    <a:cs typeface="Times New Roman" panose="02020603050405020304" pitchFamily="18" charset="0"/>
                  </a:rPr>
                  <a:t> kJ/s, </a:t>
                </a:r>
              </a:p>
              <a:p>
                <a:pPr marL="0" indent="0" algn="just">
                  <a:lnSpc>
                    <a:spcPct val="100000"/>
                  </a:lnSpc>
                  <a:buNone/>
                </a:pP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Q</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3</m:t>
                        </m:r>
                      </m:sub>
                    </m:sSub>
                    <m:r>
                      <a:rPr lang="en-US" sz="2400" b="0" i="1" smtClean="0">
                        <a:latin typeface="Cambria Math" panose="02040503050406030204" pitchFamily="18" charset="0"/>
                        <a:ea typeface="Times New Roman" panose="02020603050405020304" pitchFamily="18" charset="0"/>
                        <a:cs typeface="Times New Roman" panose="02020603050405020304" pitchFamily="18" charset="0"/>
                      </a:rPr>
                      <m:t>=14, 000</m:t>
                    </m:r>
                  </m:oMath>
                </a14:m>
                <a:r>
                  <a:rPr lang="en-US" sz="2400" dirty="0">
                    <a:latin typeface="Times New Roman" panose="02020603050405020304" pitchFamily="18" charset="0"/>
                    <a:cs typeface="Times New Roman" panose="02020603050405020304" pitchFamily="18" charset="0"/>
                  </a:rPr>
                  <a:t> kJ/s</a:t>
                </a:r>
              </a:p>
              <a:p>
                <a:pPr marL="0" indent="0" algn="just">
                  <a:lnSpc>
                    <a:spcPct val="100000"/>
                  </a:lnSpc>
                  <a:buNone/>
                </a:pPr>
                <a:r>
                  <a:rPr lang="en-US" sz="2400" b="1" dirty="0">
                    <a:solidFill>
                      <a:srgbClr val="7030A0"/>
                    </a:solidFill>
                    <a:latin typeface="Times New Roman" panose="02020603050405020304" pitchFamily="18" charset="0"/>
                    <a:cs typeface="Times New Roman" panose="02020603050405020304" pitchFamily="18" charset="0"/>
                  </a:rPr>
                  <a:t>Output streams: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i="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I</m:t>
                        </m:r>
                      </m:sub>
                    </m:sSub>
                    <m:r>
                      <a:rPr lang="en-US" sz="2400" b="0" i="0" smtClean="0">
                        <a:latin typeface="Cambria Math" panose="02040503050406030204" pitchFamily="18" charset="0"/>
                        <a:ea typeface="Calibri" panose="020F0502020204030204" pitchFamily="34" charset="0"/>
                        <a:cs typeface="Times New Roman" panose="02020603050405020304" pitchFamily="18" charset="0"/>
                      </a:rPr>
                      <m:t>=0.15∗</m:t>
                    </m:r>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i="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i="0">
                            <a:latin typeface="Cambria Math" panose="02040503050406030204" pitchFamily="18" charset="0"/>
                            <a:ea typeface="Calibri" panose="020F0502020204030204" pitchFamily="34" charset="0"/>
                            <a:cs typeface="Times New Roman" panose="02020603050405020304" pitchFamily="18" charset="0"/>
                          </a:rPr>
                          <m:t>0</m:t>
                        </m:r>
                      </m:sub>
                    </m:sSub>
                    <m:r>
                      <a:rPr lang="en-US" sz="2400" b="0" i="0" smtClean="0">
                        <a:latin typeface="Cambria Math" panose="02040503050406030204" pitchFamily="18" charset="0"/>
                        <a:ea typeface="Calibri" panose="020F0502020204030204" pitchFamily="34" charset="0"/>
                        <a:cs typeface="Times New Roman" panose="02020603050405020304" pitchFamily="18" charset="0"/>
                      </a:rPr>
                      <m:t>=0.15∗700=105</m:t>
                    </m:r>
                  </m:oMath>
                </a14:m>
                <a:r>
                  <a:rPr lang="en-US" sz="2400" dirty="0">
                    <a:latin typeface="Times New Roman" panose="02020603050405020304" pitchFamily="18" charset="0"/>
                    <a:cs typeface="Times New Roman" panose="02020603050405020304" pitchFamily="18" charset="0"/>
                  </a:rPr>
                  <a:t> kg/s,</a:t>
                </a:r>
                <a:r>
                  <a:rPr lang="en-US" sz="2400" dirty="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II</m:t>
                        </m:r>
                      </m:sub>
                    </m:sSub>
                    <m:r>
                      <a:rPr lang="en-US" sz="2400">
                        <a:latin typeface="Cambria Math" panose="02040503050406030204" pitchFamily="18" charset="0"/>
                        <a:ea typeface="Calibri" panose="020F0502020204030204" pitchFamily="34" charset="0"/>
                        <a:cs typeface="Times New Roman" panose="02020603050405020304" pitchFamily="18" charset="0"/>
                      </a:rPr>
                      <m:t>=0.</m:t>
                    </m:r>
                    <m:r>
                      <a:rPr lang="en-US" sz="2400" b="0" i="0" smtClean="0">
                        <a:latin typeface="Cambria Math" panose="02040503050406030204" pitchFamily="18" charset="0"/>
                        <a:ea typeface="Calibri" panose="020F0502020204030204" pitchFamily="34" charset="0"/>
                        <a:cs typeface="Times New Roman" panose="02020603050405020304" pitchFamily="18" charset="0"/>
                      </a:rPr>
                      <m:t>30</m:t>
                    </m:r>
                    <m:r>
                      <a:rPr lang="en-US" sz="2400">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latin typeface="Cambria Math" panose="02040503050406030204" pitchFamily="18" charset="0"/>
                            <a:ea typeface="Calibri" panose="020F0502020204030204" pitchFamily="34" charset="0"/>
                            <a:cs typeface="Times New Roman" panose="02020603050405020304" pitchFamily="18" charset="0"/>
                          </a:rPr>
                          <m:t>0</m:t>
                        </m:r>
                      </m:sub>
                    </m:sSub>
                    <m:r>
                      <a:rPr lang="en-US" sz="2400">
                        <a:latin typeface="Cambria Math" panose="02040503050406030204" pitchFamily="18" charset="0"/>
                        <a:ea typeface="Calibri" panose="020F0502020204030204" pitchFamily="34" charset="0"/>
                        <a:cs typeface="Times New Roman" panose="02020603050405020304" pitchFamily="18" charset="0"/>
                      </a:rPr>
                      <m:t>=0.</m:t>
                    </m:r>
                    <m:r>
                      <a:rPr lang="en-US" sz="2400" b="0" i="0" smtClean="0">
                        <a:latin typeface="Cambria Math" panose="02040503050406030204" pitchFamily="18" charset="0"/>
                        <a:ea typeface="Calibri" panose="020F0502020204030204" pitchFamily="34" charset="0"/>
                        <a:cs typeface="Times New Roman" panose="02020603050405020304" pitchFamily="18" charset="0"/>
                      </a:rPr>
                      <m:t>30</m:t>
                    </m:r>
                    <m:r>
                      <a:rPr lang="en-US" sz="2400">
                        <a:latin typeface="Cambria Math" panose="02040503050406030204" pitchFamily="18" charset="0"/>
                        <a:ea typeface="Calibri" panose="020F0502020204030204" pitchFamily="34" charset="0"/>
                        <a:cs typeface="Times New Roman" panose="02020603050405020304" pitchFamily="18" charset="0"/>
                      </a:rPr>
                      <m:t>∗700=</m:t>
                    </m:r>
                    <m:r>
                      <a:rPr lang="en-US" sz="2400" b="0" i="0" smtClean="0">
                        <a:latin typeface="Cambria Math" panose="02040503050406030204" pitchFamily="18" charset="0"/>
                        <a:ea typeface="Calibri" panose="020F0502020204030204" pitchFamily="34" charset="0"/>
                        <a:cs typeface="Times New Roman" panose="02020603050405020304" pitchFamily="18" charset="0"/>
                      </a:rPr>
                      <m:t>210</m:t>
                    </m:r>
                  </m:oMath>
                </a14:m>
                <a:r>
                  <a:rPr lang="en-US" sz="2400" dirty="0">
                    <a:latin typeface="Times New Roman" panose="02020603050405020304" pitchFamily="18" charset="0"/>
                    <a:cs typeface="Times New Roman" panose="02020603050405020304" pitchFamily="18" charset="0"/>
                  </a:rPr>
                  <a:t> kg/s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(a) the mass flow rates of each stream of system I, II &amp; III, (b) the outlet temperatures from </a:t>
                </a:r>
                <a:r>
                  <a:rPr lang="en-US" sz="2400" b="1" dirty="0">
                    <a:latin typeface="Times New Roman" panose="02020603050405020304" pitchFamily="18" charset="0"/>
                    <a:cs typeface="Times New Roman" panose="02020603050405020304" pitchFamily="18" charset="0"/>
                  </a:rPr>
                  <a:t>system</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I, II &amp; III</a:t>
                </a:r>
                <a:r>
                  <a:rPr lang="en-US" sz="2400" dirty="0">
                    <a:latin typeface="Times New Roman" panose="02020603050405020304" pitchFamily="18" charset="0"/>
                    <a:cs typeface="Times New Roman" panose="02020603050405020304" pitchFamily="18" charset="0"/>
                  </a:rPr>
                  <a:t>, and (c) the rate of overall change in enthalpy of multiple systems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522D1A3-9A02-45FB-E649-4E2203EE94AF}"/>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B7320F5-B0E9-8FB9-0404-F7765516274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0A453AD-086F-7A64-C71D-87AA0183BC2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48A4E2D-4C88-39EF-E7B1-DF84CCD2C11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D61FCE6-7659-7ED4-C4DD-38E8CC7F9784}"/>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3203509340"/>
      </p:ext>
    </p:extLst>
  </p:cSld>
  <p:clrMapOvr>
    <a:masterClrMapping/>
  </p:clrMapOvr>
  <mc:AlternateContent xmlns:mc="http://schemas.openxmlformats.org/markup-compatibility/2006" xmlns:p14="http://schemas.microsoft.com/office/powerpoint/2010/main">
    <mc:Choice Requires="p14">
      <p:transition spd="slow" p14:dur="2000" advTm="75561"/>
    </mc:Choice>
    <mc:Fallback xmlns="">
      <p:transition spd="slow" advTm="7556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24935-B050-AE2B-DFE8-F64EDF7D8C8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A5ACAE-BBAA-9DD3-9B2F-20FF7B2D79A4}"/>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integrated material and energy balances, you have to state your assumptions.</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Assumptions: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operation is carried out at steady state conditions.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no chemical reaction.</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specific heat capacity of water is constant in all temperatures.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rates of change in kinetic energy, potential energy, and work done by the system all are negligible as compared with  rates of heat addition and change in enthalpy. </a:t>
            </a: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C0AD005-98AE-3D8C-56A4-60F9513A325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933C089-ADDA-6863-73FA-9F21D60C68A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645A1B6-6BCA-520F-2BF8-6627E8D5103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F55C54A4-D943-57C4-7ED0-7B9077ADB457}"/>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2171491885"/>
      </p:ext>
    </p:extLst>
  </p:cSld>
  <p:clrMapOvr>
    <a:masterClrMapping/>
  </p:clrMapOvr>
  <mc:AlternateContent xmlns:mc="http://schemas.openxmlformats.org/markup-compatibility/2006" xmlns:p14="http://schemas.microsoft.com/office/powerpoint/2010/main">
    <mc:Choice Requires="p14">
      <p:transition spd="slow" p14:dur="2000" advTm="37920"/>
    </mc:Choice>
    <mc:Fallback xmlns="">
      <p:transition spd="slow" advTm="3792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2EB43-0F33-A41C-3903-7F9135FE9CF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2D7338-C228-D18E-DF19-22E294A80884}"/>
              </a:ext>
            </a:extLst>
          </p:cNvPr>
          <p:cNvSpPr>
            <a:spLocks noGrp="1"/>
          </p:cNvSpPr>
          <p:nvPr>
            <p:ph idx="1"/>
          </p:nvPr>
        </p:nvSpPr>
        <p:spPr>
          <a:xfrm>
            <a:off x="276640" y="959946"/>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process flows sheet for </a:t>
            </a:r>
            <a:r>
              <a:rPr lang="en-US" sz="2400" b="1" dirty="0">
                <a:solidFill>
                  <a:srgbClr val="7030A0"/>
                </a:solidFill>
                <a:latin typeface="Times New Roman" panose="02020603050405020304" pitchFamily="18" charset="0"/>
                <a:cs typeface="Times New Roman" panose="02020603050405020304" pitchFamily="18" charset="0"/>
              </a:rPr>
              <a:t>Activity 12.1 </a:t>
            </a:r>
            <a:r>
              <a:rPr lang="en-US" sz="2400" dirty="0">
                <a:latin typeface="Times New Roman" panose="02020603050405020304" pitchFamily="18" charset="0"/>
                <a:cs typeface="Times New Roman" panose="02020603050405020304" pitchFamily="18" charset="0"/>
              </a:rPr>
              <a:t>with boundary line is illustrated in </a:t>
            </a:r>
            <a:r>
              <a:rPr lang="en-US" sz="2400" b="1" dirty="0">
                <a:latin typeface="Times New Roman" panose="02020603050405020304" pitchFamily="18" charset="0"/>
                <a:cs typeface="Times New Roman" panose="02020603050405020304" pitchFamily="18" charset="0"/>
              </a:rPr>
              <a:t>Figure 12.6</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11F53C0-85F1-C270-FCA9-2D2698027E2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E2E290D-EBAF-018E-3D72-E753DF24AB9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0E50430-F2BA-23FE-E9E0-C604F9DEB28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931DE2BC-2FC7-E31B-E0B2-EF770E46B7EC}"/>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grpSp>
        <p:nvGrpSpPr>
          <p:cNvPr id="68" name="Group 67">
            <a:extLst>
              <a:ext uri="{FF2B5EF4-FFF2-40B4-BE49-F238E27FC236}">
                <a16:creationId xmlns:a16="http://schemas.microsoft.com/office/drawing/2014/main" id="{1F0AEA8D-F137-46D1-53A8-49A5A8581578}"/>
              </a:ext>
            </a:extLst>
          </p:cNvPr>
          <p:cNvGrpSpPr/>
          <p:nvPr/>
        </p:nvGrpSpPr>
        <p:grpSpPr>
          <a:xfrm>
            <a:off x="591777" y="1725635"/>
            <a:ext cx="10369917" cy="3419568"/>
            <a:chOff x="343298" y="832826"/>
            <a:chExt cx="10369917" cy="3419568"/>
          </a:xfrm>
        </p:grpSpPr>
        <p:cxnSp>
          <p:nvCxnSpPr>
            <p:cNvPr id="56" name="Straight Arrow Connector 55">
              <a:extLst>
                <a:ext uri="{FF2B5EF4-FFF2-40B4-BE49-F238E27FC236}">
                  <a16:creationId xmlns:a16="http://schemas.microsoft.com/office/drawing/2014/main" id="{E333A199-E9E5-2CAE-58ED-FA72B1F8AF99}"/>
                </a:ext>
              </a:extLst>
            </p:cNvPr>
            <p:cNvCxnSpPr>
              <a:cxnSpLocks/>
            </p:cNvCxnSpPr>
            <p:nvPr/>
          </p:nvCxnSpPr>
          <p:spPr>
            <a:xfrm flipV="1">
              <a:off x="5847521" y="1720362"/>
              <a:ext cx="0" cy="616350"/>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nvGrpSpPr>
            <p:cNvPr id="67" name="Group 66">
              <a:extLst>
                <a:ext uri="{FF2B5EF4-FFF2-40B4-BE49-F238E27FC236}">
                  <a16:creationId xmlns:a16="http://schemas.microsoft.com/office/drawing/2014/main" id="{F64342F6-DEBA-4DD9-5964-C1871F193E17}"/>
                </a:ext>
              </a:extLst>
            </p:cNvPr>
            <p:cNvGrpSpPr/>
            <p:nvPr/>
          </p:nvGrpSpPr>
          <p:grpSpPr>
            <a:xfrm>
              <a:off x="343298" y="832826"/>
              <a:ext cx="10369917" cy="3419568"/>
              <a:chOff x="343298" y="832826"/>
              <a:chExt cx="10369917" cy="3419568"/>
            </a:xfrm>
          </p:grpSpPr>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0602292A-A9A0-6689-447C-B7A0C772BCA6}"/>
                      </a:ext>
                    </a:extLst>
                  </p:cNvPr>
                  <p:cNvSpPr txBox="1"/>
                  <p:nvPr/>
                </p:nvSpPr>
                <p:spPr>
                  <a:xfrm>
                    <a:off x="4998600" y="899535"/>
                    <a:ext cx="1068937" cy="1889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2</m:t>
                            </m:r>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II</m:t>
                            </m:r>
                          </m:sub>
                        </m:sSub>
                      </m:oMath>
                    </a14:m>
                    <a:r>
                      <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2II</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2II</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57" name="TextBox 56">
                    <a:extLst>
                      <a:ext uri="{FF2B5EF4-FFF2-40B4-BE49-F238E27FC236}">
                        <a16:creationId xmlns:a16="http://schemas.microsoft.com/office/drawing/2014/main" id="{0602292A-A9A0-6689-447C-B7A0C772BCA6}"/>
                      </a:ext>
                    </a:extLst>
                  </p:cNvPr>
                  <p:cNvSpPr txBox="1">
                    <a:spLocks noRot="1" noChangeAspect="1" noMove="1" noResize="1" noEditPoints="1" noAdjustHandles="1" noChangeArrowheads="1" noChangeShapeType="1" noTextEdit="1"/>
                  </p:cNvSpPr>
                  <p:nvPr/>
                </p:nvSpPr>
                <p:spPr>
                  <a:xfrm>
                    <a:off x="4998600" y="899535"/>
                    <a:ext cx="1068937" cy="1889428"/>
                  </a:xfrm>
                  <a:prstGeom prst="rect">
                    <a:avLst/>
                  </a:prstGeom>
                  <a:blipFill>
                    <a:blip r:embed="rId4"/>
                    <a:stretch>
                      <a:fillRect l="-9143"/>
                    </a:stretch>
                  </a:blipFill>
                </p:spPr>
                <p:txBody>
                  <a:bodyPr/>
                  <a:lstStyle/>
                  <a:p>
                    <a:r>
                      <a:rPr lang="en-US">
                        <a:noFill/>
                      </a:rPr>
                      <a:t> </a:t>
                    </a:r>
                  </a:p>
                </p:txBody>
              </p:sp>
            </mc:Fallback>
          </mc:AlternateContent>
          <p:grpSp>
            <p:nvGrpSpPr>
              <p:cNvPr id="66" name="Group 65">
                <a:extLst>
                  <a:ext uri="{FF2B5EF4-FFF2-40B4-BE49-F238E27FC236}">
                    <a16:creationId xmlns:a16="http://schemas.microsoft.com/office/drawing/2014/main" id="{CB1D7E7B-4145-F3A8-692D-149E52561B91}"/>
                  </a:ext>
                </a:extLst>
              </p:cNvPr>
              <p:cNvGrpSpPr/>
              <p:nvPr/>
            </p:nvGrpSpPr>
            <p:grpSpPr>
              <a:xfrm>
                <a:off x="343298" y="832826"/>
                <a:ext cx="10369917" cy="3419568"/>
                <a:chOff x="343298" y="832826"/>
                <a:chExt cx="10369917" cy="3419568"/>
              </a:xfrm>
            </p:grpSpPr>
            <p:cxnSp>
              <p:nvCxnSpPr>
                <p:cNvPr id="48" name="Straight Arrow Connector 47">
                  <a:extLst>
                    <a:ext uri="{FF2B5EF4-FFF2-40B4-BE49-F238E27FC236}">
                      <a16:creationId xmlns:a16="http://schemas.microsoft.com/office/drawing/2014/main" id="{944E2330-F40F-58DD-13B2-2DC56E6B63EC}"/>
                    </a:ext>
                  </a:extLst>
                </p:cNvPr>
                <p:cNvCxnSpPr>
                  <a:cxnSpLocks/>
                  <a:endCxn id="17" idx="1"/>
                </p:cNvCxnSpPr>
                <p:nvPr/>
              </p:nvCxnSpPr>
              <p:spPr>
                <a:xfrm>
                  <a:off x="4239872" y="2612807"/>
                  <a:ext cx="850184" cy="8096"/>
                </a:xfrm>
                <a:prstGeom prst="straightConnector1">
                  <a:avLst/>
                </a:prstGeom>
                <a:ln w="28575">
                  <a:solidFill>
                    <a:srgbClr val="FFC000"/>
                  </a:solidFill>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63" name="TextBox 32">
                      <a:extLst>
                        <a:ext uri="{FF2B5EF4-FFF2-40B4-BE49-F238E27FC236}">
                          <a16:creationId xmlns:a16="http://schemas.microsoft.com/office/drawing/2014/main" id="{F72B5C51-49FE-ED96-A95E-BD3F718CF5B7}"/>
                        </a:ext>
                      </a:extLst>
                    </p:cNvPr>
                    <p:cNvSpPr txBox="1"/>
                    <p:nvPr/>
                  </p:nvSpPr>
                  <p:spPr>
                    <a:xfrm>
                      <a:off x="4380435" y="2748531"/>
                      <a:ext cx="850184" cy="14055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𝟏</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3" name="TextBox 32">
                      <a:extLst>
                        <a:ext uri="{FF2B5EF4-FFF2-40B4-BE49-F238E27FC236}">
                          <a16:creationId xmlns:a16="http://schemas.microsoft.com/office/drawing/2014/main" id="{F72B5C51-49FE-ED96-A95E-BD3F718CF5B7}"/>
                        </a:ext>
                      </a:extLst>
                    </p:cNvPr>
                    <p:cNvSpPr txBox="1">
                      <a:spLocks noRot="1" noChangeAspect="1" noMove="1" noResize="1" noEditPoints="1" noAdjustHandles="1" noChangeArrowheads="1" noChangeShapeType="1" noTextEdit="1"/>
                    </p:cNvSpPr>
                    <p:nvPr/>
                  </p:nvSpPr>
                  <p:spPr>
                    <a:xfrm>
                      <a:off x="4380435" y="2748531"/>
                      <a:ext cx="850184" cy="1405513"/>
                    </a:xfrm>
                    <a:prstGeom prst="rect">
                      <a:avLst/>
                    </a:prstGeom>
                    <a:blipFill>
                      <a:blip r:embed="rId5"/>
                      <a:stretch>
                        <a:fillRect l="-10714" b="-9091"/>
                      </a:stretch>
                    </a:blipFill>
                  </p:spPr>
                  <p:txBody>
                    <a:bodyPr/>
                    <a:lstStyle/>
                    <a:p>
                      <a:r>
                        <a:rPr lang="en-US">
                          <a:noFill/>
                        </a:rPr>
                        <a:t> </a:t>
                      </a:r>
                    </a:p>
                  </p:txBody>
                </p:sp>
              </mc:Fallback>
            </mc:AlternateContent>
            <p:grpSp>
              <p:nvGrpSpPr>
                <p:cNvPr id="65" name="Group 64">
                  <a:extLst>
                    <a:ext uri="{FF2B5EF4-FFF2-40B4-BE49-F238E27FC236}">
                      <a16:creationId xmlns:a16="http://schemas.microsoft.com/office/drawing/2014/main" id="{32E23CF2-4301-3E39-3707-67ADC248535C}"/>
                    </a:ext>
                  </a:extLst>
                </p:cNvPr>
                <p:cNvGrpSpPr/>
                <p:nvPr/>
              </p:nvGrpSpPr>
              <p:grpSpPr>
                <a:xfrm>
                  <a:off x="343298" y="832826"/>
                  <a:ext cx="10369917" cy="3419568"/>
                  <a:chOff x="343298" y="832826"/>
                  <a:chExt cx="10369917" cy="3419568"/>
                </a:xfrm>
              </p:grpSpPr>
              <p:grpSp>
                <p:nvGrpSpPr>
                  <p:cNvPr id="2" name="Group 1">
                    <a:extLst>
                      <a:ext uri="{FF2B5EF4-FFF2-40B4-BE49-F238E27FC236}">
                        <a16:creationId xmlns:a16="http://schemas.microsoft.com/office/drawing/2014/main" id="{E692A2CF-74A2-2A23-EE34-C12D2F324D98}"/>
                      </a:ext>
                    </a:extLst>
                  </p:cNvPr>
                  <p:cNvGrpSpPr/>
                  <p:nvPr/>
                </p:nvGrpSpPr>
                <p:grpSpPr>
                  <a:xfrm>
                    <a:off x="343298" y="832826"/>
                    <a:ext cx="10369917" cy="3419568"/>
                    <a:chOff x="-346424" y="1341108"/>
                    <a:chExt cx="10369917" cy="3419568"/>
                  </a:xfrm>
                </p:grpSpPr>
                <p:grpSp>
                  <p:nvGrpSpPr>
                    <p:cNvPr id="6" name="Group 5">
                      <a:extLst>
                        <a:ext uri="{FF2B5EF4-FFF2-40B4-BE49-F238E27FC236}">
                          <a16:creationId xmlns:a16="http://schemas.microsoft.com/office/drawing/2014/main" id="{9261AF45-08CF-C98E-1587-25C3AFB81F78}"/>
                        </a:ext>
                      </a:extLst>
                    </p:cNvPr>
                    <p:cNvGrpSpPr/>
                    <p:nvPr/>
                  </p:nvGrpSpPr>
                  <p:grpSpPr>
                    <a:xfrm>
                      <a:off x="-346424" y="1723672"/>
                      <a:ext cx="10369917" cy="3037004"/>
                      <a:chOff x="-340479" y="1648242"/>
                      <a:chExt cx="10494834" cy="3074132"/>
                    </a:xfrm>
                  </p:grpSpPr>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521648D6-8FB9-2081-9350-D8A63BC479F1}"/>
                              </a:ext>
                            </a:extLst>
                          </p:cNvPr>
                          <p:cNvSpPr txBox="1"/>
                          <p:nvPr/>
                        </p:nvSpPr>
                        <p:spPr>
                          <a:xfrm>
                            <a:off x="1108709" y="3860978"/>
                            <a:ext cx="2413351" cy="7618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sSubPr>
                                    <m:e>
                                      <m:acc>
                                        <m:accPr>
                                          <m:chr m:val="̇"/>
                                          <m:ctrlP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ctrlPr>
                                        </m:accPr>
                                        <m:e>
                                          <m: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𝟏</m:t>
                                      </m:r>
                                    </m:sub>
                                  </m:sSub>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10</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000 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kJ</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s</m:t>
                                  </m:r>
                                </m:oMath>
                              </m:oMathPara>
                            </a14:m>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4" name="TextBox 13">
                            <a:extLst>
                              <a:ext uri="{FF2B5EF4-FFF2-40B4-BE49-F238E27FC236}">
                                <a16:creationId xmlns:a16="http://schemas.microsoft.com/office/drawing/2014/main" id="{521648D6-8FB9-2081-9350-D8A63BC479F1}"/>
                              </a:ext>
                            </a:extLst>
                          </p:cNvPr>
                          <p:cNvSpPr txBox="1">
                            <a:spLocks noRot="1" noChangeAspect="1" noMove="1" noResize="1" noEditPoints="1" noAdjustHandles="1" noChangeArrowheads="1" noChangeShapeType="1" noTextEdit="1"/>
                          </p:cNvSpPr>
                          <p:nvPr/>
                        </p:nvSpPr>
                        <p:spPr>
                          <a:xfrm>
                            <a:off x="1108709" y="3860978"/>
                            <a:ext cx="2413351" cy="761843"/>
                          </a:xfrm>
                          <a:prstGeom prst="rect">
                            <a:avLst/>
                          </a:prstGeom>
                          <a:blipFill>
                            <a:blip r:embed="rId6"/>
                            <a:stretch>
                              <a:fillRect/>
                            </a:stretch>
                          </a:blipFill>
                        </p:spPr>
                        <p:txBody>
                          <a:bodyPr/>
                          <a:lstStyle/>
                          <a:p>
                            <a:r>
                              <a:rPr lang="en-US">
                                <a:noFill/>
                              </a:rPr>
                              <a:t> </a:t>
                            </a:r>
                          </a:p>
                        </p:txBody>
                      </p:sp>
                    </mc:Fallback>
                  </mc:AlternateContent>
                  <p:grpSp>
                    <p:nvGrpSpPr>
                      <p:cNvPr id="15" name="Group 14">
                        <a:extLst>
                          <a:ext uri="{FF2B5EF4-FFF2-40B4-BE49-F238E27FC236}">
                            <a16:creationId xmlns:a16="http://schemas.microsoft.com/office/drawing/2014/main" id="{C663EED4-A694-50CE-DED4-FD2E132E6AB1}"/>
                          </a:ext>
                        </a:extLst>
                      </p:cNvPr>
                      <p:cNvGrpSpPr/>
                      <p:nvPr/>
                    </p:nvGrpSpPr>
                    <p:grpSpPr>
                      <a:xfrm>
                        <a:off x="-340479" y="1648242"/>
                        <a:ext cx="10494834" cy="3074132"/>
                        <a:chOff x="-360698" y="2002665"/>
                        <a:chExt cx="10494834" cy="3074132"/>
                      </a:xfrm>
                    </p:grpSpPr>
                    <p:sp>
                      <p:nvSpPr>
                        <p:cNvPr id="16" name="Rectangle 15">
                          <a:extLst>
                            <a:ext uri="{FF2B5EF4-FFF2-40B4-BE49-F238E27FC236}">
                              <a16:creationId xmlns:a16="http://schemas.microsoft.com/office/drawing/2014/main" id="{96B6BB6D-7BF8-BC72-F052-5FE6A2EBBC91}"/>
                            </a:ext>
                          </a:extLst>
                        </p:cNvPr>
                        <p:cNvSpPr/>
                        <p:nvPr/>
                      </p:nvSpPr>
                      <p:spPr>
                        <a:xfrm>
                          <a:off x="1964393" y="3149494"/>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a:t>
                          </a:r>
                        </a:p>
                      </p:txBody>
                    </p:sp>
                    <p:sp>
                      <p:nvSpPr>
                        <p:cNvPr id="17" name="Rectangle 16">
                          <a:extLst>
                            <a:ext uri="{FF2B5EF4-FFF2-40B4-BE49-F238E27FC236}">
                              <a16:creationId xmlns:a16="http://schemas.microsoft.com/office/drawing/2014/main" id="{67840D16-6892-DF7C-DBD5-BF893850D9B1}"/>
                            </a:ext>
                          </a:extLst>
                        </p:cNvPr>
                        <p:cNvSpPr/>
                        <p:nvPr/>
                      </p:nvSpPr>
                      <p:spPr>
                        <a:xfrm>
                          <a:off x="4443240" y="3137695"/>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a:t>
                          </a:r>
                        </a:p>
                      </p:txBody>
                    </p:sp>
                    <p:sp>
                      <p:nvSpPr>
                        <p:cNvPr id="18" name="Rectangle 17">
                          <a:extLst>
                            <a:ext uri="{FF2B5EF4-FFF2-40B4-BE49-F238E27FC236}">
                              <a16:creationId xmlns:a16="http://schemas.microsoft.com/office/drawing/2014/main" id="{8B17980D-9951-160D-D721-5783D1DE4D84}"/>
                            </a:ext>
                          </a:extLst>
                        </p:cNvPr>
                        <p:cNvSpPr/>
                        <p:nvPr/>
                      </p:nvSpPr>
                      <p:spPr>
                        <a:xfrm>
                          <a:off x="6909832" y="3175969"/>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III</a:t>
                          </a:r>
                        </a:p>
                      </p:txBody>
                    </p:sp>
                    <mc:AlternateContent xmlns:mc="http://schemas.openxmlformats.org/markup-compatibility/2006" xmlns:a14="http://schemas.microsoft.com/office/drawing/2010/main">
                      <mc:Choice Requires="a14">
                        <p:sp>
                          <p:nvSpPr>
                            <p:cNvPr id="20" name="TextBox 32">
                              <a:extLst>
                                <a:ext uri="{FF2B5EF4-FFF2-40B4-BE49-F238E27FC236}">
                                  <a16:creationId xmlns:a16="http://schemas.microsoft.com/office/drawing/2014/main" id="{1BBA8919-5318-A845-7C3B-BFBE9863D6A0}"/>
                                </a:ext>
                              </a:extLst>
                            </p:cNvPr>
                            <p:cNvSpPr txBox="1"/>
                            <p:nvPr/>
                          </p:nvSpPr>
                          <p:spPr>
                            <a:xfrm>
                              <a:off x="-360698" y="2472677"/>
                              <a:ext cx="2261234" cy="14226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0</m:t>
                                      </m:r>
                                    </m:sub>
                                  </m:sSub>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700</m:t>
                                  </m:r>
                                </m:oMath>
                              </a14:m>
                              <a:r>
                                <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kg/s</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45</a:t>
                              </a:r>
                              <a:r>
                                <a:rPr kumimoji="0" lang="en-US" sz="2400" b="0" i="0" u="none" strike="noStrike" kern="1200" cap="none" spc="0" normalizeH="0" baseline="30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o</a:t>
                              </a: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C</a:t>
                              </a:r>
                              <a:endPar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0" name="TextBox 32">
                              <a:extLst>
                                <a:ext uri="{FF2B5EF4-FFF2-40B4-BE49-F238E27FC236}">
                                  <a16:creationId xmlns:a16="http://schemas.microsoft.com/office/drawing/2014/main" id="{1BBA8919-5318-A845-7C3B-BFBE9863D6A0}"/>
                                </a:ext>
                              </a:extLst>
                            </p:cNvPr>
                            <p:cNvSpPr txBox="1">
                              <a:spLocks noRot="1" noChangeAspect="1" noMove="1" noResize="1" noEditPoints="1" noAdjustHandles="1" noChangeArrowheads="1" noChangeShapeType="1" noTextEdit="1"/>
                            </p:cNvSpPr>
                            <p:nvPr/>
                          </p:nvSpPr>
                          <p:spPr>
                            <a:xfrm>
                              <a:off x="-360698" y="2472677"/>
                              <a:ext cx="2261234" cy="1422696"/>
                            </a:xfrm>
                            <a:prstGeom prst="rect">
                              <a:avLst/>
                            </a:prstGeom>
                            <a:blipFill>
                              <a:blip r:embed="rId7"/>
                              <a:stretch>
                                <a:fillRect l="-4087" t="-3463" b="-909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TextBox 32">
                              <a:extLst>
                                <a:ext uri="{FF2B5EF4-FFF2-40B4-BE49-F238E27FC236}">
                                  <a16:creationId xmlns:a16="http://schemas.microsoft.com/office/drawing/2014/main" id="{1201F5F3-32D3-D271-34B4-995FC348606A}"/>
                                </a:ext>
                              </a:extLst>
                            </p:cNvPr>
                            <p:cNvSpPr txBox="1"/>
                            <p:nvPr/>
                          </p:nvSpPr>
                          <p:spPr>
                            <a:xfrm>
                              <a:off x="6312475" y="2002665"/>
                              <a:ext cx="860425" cy="14226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Calibri" panose="020F0502020204030204" pitchFamily="34" charset="0"/>
                                          <a:cs typeface="Times New Roman" panose="02020603050405020304" pitchFamily="18" charset="0"/>
                                        </a:rPr>
                                        <m:t>𝟐</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2</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2</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2" name="TextBox 32">
                              <a:extLst>
                                <a:ext uri="{FF2B5EF4-FFF2-40B4-BE49-F238E27FC236}">
                                  <a16:creationId xmlns:a16="http://schemas.microsoft.com/office/drawing/2014/main" id="{1201F5F3-32D3-D271-34B4-995FC348606A}"/>
                                </a:ext>
                              </a:extLst>
                            </p:cNvPr>
                            <p:cNvSpPr txBox="1">
                              <a:spLocks noRot="1" noChangeAspect="1" noMove="1" noResize="1" noEditPoints="1" noAdjustHandles="1" noChangeArrowheads="1" noChangeShapeType="1" noTextEdit="1"/>
                            </p:cNvSpPr>
                            <p:nvPr/>
                          </p:nvSpPr>
                          <p:spPr>
                            <a:xfrm>
                              <a:off x="6312475" y="2002665"/>
                              <a:ext cx="860425" cy="1422696"/>
                            </a:xfrm>
                            <a:prstGeom prst="rect">
                              <a:avLst/>
                            </a:prstGeom>
                            <a:blipFill>
                              <a:blip r:embed="rId8"/>
                              <a:stretch>
                                <a:fillRect l="-11511" b="-9565"/>
                              </a:stretch>
                            </a:blipFill>
                          </p:spPr>
                          <p:txBody>
                            <a:bodyPr/>
                            <a:lstStyle/>
                            <a:p>
                              <a:r>
                                <a:rPr lang="en-US">
                                  <a:noFill/>
                                </a:rPr>
                                <a:t> </a:t>
                              </a:r>
                            </a:p>
                          </p:txBody>
                        </p:sp>
                      </mc:Fallback>
                    </mc:AlternateContent>
                    <p:cxnSp>
                      <p:nvCxnSpPr>
                        <p:cNvPr id="23" name="Straight Arrow Connector 22">
                          <a:extLst>
                            <a:ext uri="{FF2B5EF4-FFF2-40B4-BE49-F238E27FC236}">
                              <a16:creationId xmlns:a16="http://schemas.microsoft.com/office/drawing/2014/main" id="{4DCC5BAD-251C-8F2F-9C3B-A88C1BDE8131}"/>
                            </a:ext>
                          </a:extLst>
                        </p:cNvPr>
                        <p:cNvCxnSpPr>
                          <a:cxnSpLocks/>
                        </p:cNvCxnSpPr>
                        <p:nvPr/>
                      </p:nvCxnSpPr>
                      <p:spPr>
                        <a:xfrm>
                          <a:off x="1317280" y="3417166"/>
                          <a:ext cx="647113" cy="0"/>
                        </a:xfrm>
                        <a:prstGeom prst="straightConnector1">
                          <a:avLst/>
                        </a:prstGeom>
                        <a:ln w="28575">
                          <a:solidFill>
                            <a:srgbClr val="7030A0"/>
                          </a:solidFill>
                          <a:tailEnd type="triangle"/>
                        </a:ln>
                      </p:spPr>
                      <p:style>
                        <a:lnRef idx="3">
                          <a:schemeClr val="dk1"/>
                        </a:lnRef>
                        <a:fillRef idx="0">
                          <a:schemeClr val="dk1"/>
                        </a:fillRef>
                        <a:effectRef idx="2">
                          <a:schemeClr val="dk1"/>
                        </a:effectRef>
                        <a:fontRef idx="minor">
                          <a:schemeClr val="tx1"/>
                        </a:fontRef>
                      </p:style>
                    </p:cxnSp>
                    <p:cxnSp>
                      <p:nvCxnSpPr>
                        <p:cNvPr id="26" name="Straight Arrow Connector 25">
                          <a:extLst>
                            <a:ext uri="{FF2B5EF4-FFF2-40B4-BE49-F238E27FC236}">
                              <a16:creationId xmlns:a16="http://schemas.microsoft.com/office/drawing/2014/main" id="{18DF5831-69D3-43CF-08DC-95B8A7FF43B8}"/>
                            </a:ext>
                          </a:extLst>
                        </p:cNvPr>
                        <p:cNvCxnSpPr>
                          <a:cxnSpLocks/>
                        </p:cNvCxnSpPr>
                        <p:nvPr/>
                      </p:nvCxnSpPr>
                      <p:spPr>
                        <a:xfrm>
                          <a:off x="8528254" y="3486023"/>
                          <a:ext cx="622850" cy="0"/>
                        </a:xfrm>
                        <a:prstGeom prst="straightConnector1">
                          <a:avLst/>
                        </a:prstGeom>
                        <a:ln w="28575">
                          <a:solidFill>
                            <a:srgbClr val="00B050"/>
                          </a:solidFill>
                          <a:tailEnd type="triangle"/>
                        </a:ln>
                      </p:spPr>
                      <p:style>
                        <a:lnRef idx="3">
                          <a:schemeClr val="dk1"/>
                        </a:lnRef>
                        <a:fillRef idx="0">
                          <a:schemeClr val="dk1"/>
                        </a:fillRef>
                        <a:effectRef idx="2">
                          <a:schemeClr val="dk1"/>
                        </a:effectRef>
                        <a:fontRef idx="minor">
                          <a:schemeClr val="tx1"/>
                        </a:fontRef>
                      </p:style>
                    </p:cxnSp>
                    <p:cxnSp>
                      <p:nvCxnSpPr>
                        <p:cNvPr id="27" name="Straight Arrow Connector 26">
                          <a:extLst>
                            <a:ext uri="{FF2B5EF4-FFF2-40B4-BE49-F238E27FC236}">
                              <a16:creationId xmlns:a16="http://schemas.microsoft.com/office/drawing/2014/main" id="{FECA91CC-39CC-74E5-1DAB-AA4C7B31F381}"/>
                            </a:ext>
                          </a:extLst>
                        </p:cNvPr>
                        <p:cNvCxnSpPr>
                          <a:cxnSpLocks/>
                        </p:cNvCxnSpPr>
                        <p:nvPr/>
                      </p:nvCxnSpPr>
                      <p:spPr>
                        <a:xfrm flipV="1">
                          <a:off x="2653751" y="3724827"/>
                          <a:ext cx="0" cy="486875"/>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BAD847F7-9833-B141-B1A0-2A531A9C2B06}"/>
                            </a:ext>
                          </a:extLst>
                        </p:cNvPr>
                        <p:cNvCxnSpPr>
                          <a:cxnSpLocks/>
                        </p:cNvCxnSpPr>
                        <p:nvPr/>
                      </p:nvCxnSpPr>
                      <p:spPr>
                        <a:xfrm flipV="1">
                          <a:off x="5002699" y="3724827"/>
                          <a:ext cx="0" cy="553944"/>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9" name="TextBox 28">
                              <a:extLst>
                                <a:ext uri="{FF2B5EF4-FFF2-40B4-BE49-F238E27FC236}">
                                  <a16:creationId xmlns:a16="http://schemas.microsoft.com/office/drawing/2014/main" id="{DA175EA8-38B8-8F9D-41F1-E6CADFB208F1}"/>
                                </a:ext>
                              </a:extLst>
                            </p:cNvPr>
                            <p:cNvSpPr txBox="1"/>
                            <p:nvPr/>
                          </p:nvSpPr>
                          <p:spPr>
                            <a:xfrm>
                              <a:off x="4290530" y="4325699"/>
                              <a:ext cx="2446000" cy="73068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sSubPr>
                                    <m:e>
                                      <m:acc>
                                        <m:accPr>
                                          <m:chr m:val="̇"/>
                                          <m:ctrlP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ctrlPr>
                                        </m:accPr>
                                        <m:e>
                                          <m: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𝟐</m:t>
                                      </m:r>
                                    </m:sub>
                                  </m:sSub>
                                </m:oMath>
                              </a14:m>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 12, 000 kJ/s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29" name="TextBox 28">
                              <a:extLst>
                                <a:ext uri="{FF2B5EF4-FFF2-40B4-BE49-F238E27FC236}">
                                  <a16:creationId xmlns:a16="http://schemas.microsoft.com/office/drawing/2014/main" id="{DA175EA8-38B8-8F9D-41F1-E6CADFB208F1}"/>
                                </a:ext>
                              </a:extLst>
                            </p:cNvPr>
                            <p:cNvSpPr txBox="1">
                              <a:spLocks noRot="1" noChangeAspect="1" noMove="1" noResize="1" noEditPoints="1" noAdjustHandles="1" noChangeArrowheads="1" noChangeShapeType="1" noTextEdit="1"/>
                            </p:cNvSpPr>
                            <p:nvPr/>
                          </p:nvSpPr>
                          <p:spPr>
                            <a:xfrm>
                              <a:off x="4290530" y="4325699"/>
                              <a:ext cx="2446000" cy="730689"/>
                            </a:xfrm>
                            <a:prstGeom prst="rect">
                              <a:avLst/>
                            </a:prstGeom>
                            <a:blipFill>
                              <a:blip r:embed="rId9"/>
                              <a:stretch>
                                <a:fillRect t="-4202" r="-2778"/>
                              </a:stretch>
                            </a:blipFill>
                          </p:spPr>
                          <p:txBody>
                            <a:bodyPr/>
                            <a:lstStyle/>
                            <a:p>
                              <a:r>
                                <a:rPr lang="en-US">
                                  <a:noFill/>
                                </a:rPr>
                                <a:t> </a:t>
                              </a:r>
                            </a:p>
                          </p:txBody>
                        </p:sp>
                      </mc:Fallback>
                    </mc:AlternateContent>
                    <p:cxnSp>
                      <p:nvCxnSpPr>
                        <p:cNvPr id="30" name="Straight Arrow Connector 29">
                          <a:extLst>
                            <a:ext uri="{FF2B5EF4-FFF2-40B4-BE49-F238E27FC236}">
                              <a16:creationId xmlns:a16="http://schemas.microsoft.com/office/drawing/2014/main" id="{70051472-8885-8BC3-9B08-53F7CE13C5C0}"/>
                            </a:ext>
                          </a:extLst>
                        </p:cNvPr>
                        <p:cNvCxnSpPr>
                          <a:cxnSpLocks/>
                        </p:cNvCxnSpPr>
                        <p:nvPr/>
                      </p:nvCxnSpPr>
                      <p:spPr>
                        <a:xfrm flipV="1">
                          <a:off x="7654982" y="3751301"/>
                          <a:ext cx="0" cy="66306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A0C4F818-9E63-8569-3175-0D1C6849519E}"/>
                                </a:ext>
                              </a:extLst>
                            </p:cNvPr>
                            <p:cNvSpPr txBox="1"/>
                            <p:nvPr/>
                          </p:nvSpPr>
                          <p:spPr>
                            <a:xfrm>
                              <a:off x="7302745" y="4346108"/>
                              <a:ext cx="2831391" cy="73068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sSubPr>
                                      <m:e>
                                        <m:acc>
                                          <m:accPr>
                                            <m:chr m:val="̇"/>
                                            <m:ctrlP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ctrlPr>
                                          </m:accPr>
                                          <m:e>
                                            <m: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𝟑</m:t>
                                        </m:r>
                                      </m:sub>
                                    </m:sSub>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14</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000 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kJ</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s</m:t>
                                    </m:r>
                                  </m:oMath>
                                </m:oMathPara>
                              </a14:m>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31" name="TextBox 30">
                              <a:extLst>
                                <a:ext uri="{FF2B5EF4-FFF2-40B4-BE49-F238E27FC236}">
                                  <a16:creationId xmlns:a16="http://schemas.microsoft.com/office/drawing/2014/main" id="{A0C4F818-9E63-8569-3175-0D1C6849519E}"/>
                                </a:ext>
                              </a:extLst>
                            </p:cNvPr>
                            <p:cNvSpPr txBox="1">
                              <a:spLocks noRot="1" noChangeAspect="1" noMove="1" noResize="1" noEditPoints="1" noAdjustHandles="1" noChangeArrowheads="1" noChangeShapeType="1" noTextEdit="1"/>
                            </p:cNvSpPr>
                            <p:nvPr/>
                          </p:nvSpPr>
                          <p:spPr>
                            <a:xfrm>
                              <a:off x="7302745" y="4346108"/>
                              <a:ext cx="2831391" cy="730689"/>
                            </a:xfrm>
                            <a:prstGeom prst="rect">
                              <a:avLst/>
                            </a:prstGeom>
                            <a:blipFill>
                              <a:blip r:embed="rId10"/>
                              <a:stretch>
                                <a:fillRect/>
                              </a:stretch>
                            </a:blipFill>
                          </p:spPr>
                          <p:txBody>
                            <a:bodyPr/>
                            <a:lstStyle/>
                            <a:p>
                              <a:r>
                                <a:rPr lang="en-US">
                                  <a:noFill/>
                                </a:rPr>
                                <a:t> </a:t>
                              </a:r>
                            </a:p>
                          </p:txBody>
                        </p:sp>
                      </mc:Fallback>
                    </mc:AlternateContent>
                    <p:sp>
                      <p:nvSpPr>
                        <p:cNvPr id="43" name="Rectangle 42">
                          <a:extLst>
                            <a:ext uri="{FF2B5EF4-FFF2-40B4-BE49-F238E27FC236}">
                              <a16:creationId xmlns:a16="http://schemas.microsoft.com/office/drawing/2014/main" id="{508B7EFF-2BCD-02A8-C70E-2BB57D49A6A2}"/>
                            </a:ext>
                          </a:extLst>
                        </p:cNvPr>
                        <p:cNvSpPr/>
                        <p:nvPr/>
                      </p:nvSpPr>
                      <p:spPr>
                        <a:xfrm>
                          <a:off x="1698622" y="2995850"/>
                          <a:ext cx="7108927" cy="1058210"/>
                        </a:xfrm>
                        <a:prstGeom prst="rect">
                          <a:avLst/>
                        </a:prstGeom>
                        <a:noFill/>
                        <a:ln w="25400">
                          <a:solidFill>
                            <a:srgbClr val="0070C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grpSp>
                  <p:nvGrpSpPr>
                    <p:cNvPr id="8" name="Group 7">
                      <a:extLst>
                        <a:ext uri="{FF2B5EF4-FFF2-40B4-BE49-F238E27FC236}">
                          <a16:creationId xmlns:a16="http://schemas.microsoft.com/office/drawing/2014/main" id="{1E8A7D6D-7E20-65BC-78A3-5252361ECA97}"/>
                        </a:ext>
                      </a:extLst>
                    </p:cNvPr>
                    <p:cNvGrpSpPr/>
                    <p:nvPr/>
                  </p:nvGrpSpPr>
                  <p:grpSpPr>
                    <a:xfrm>
                      <a:off x="2632145" y="1341108"/>
                      <a:ext cx="1103987" cy="1897955"/>
                      <a:chOff x="2632145" y="1341108"/>
                      <a:chExt cx="1103987" cy="1897955"/>
                    </a:xfrm>
                  </p:grpSpPr>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8AC0B456-ACE0-0353-DC65-0285ABDC4E51}"/>
                              </a:ext>
                            </a:extLst>
                          </p:cNvPr>
                          <p:cNvSpPr txBox="1"/>
                          <p:nvPr/>
                        </p:nvSpPr>
                        <p:spPr>
                          <a:xfrm>
                            <a:off x="2812226" y="1341108"/>
                            <a:ext cx="923906" cy="18979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1</m:t>
                                    </m:r>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I</m:t>
                                    </m:r>
                                  </m:sub>
                                </m:sSub>
                              </m:oMath>
                            </a14:m>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1I</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1I</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10" name="TextBox 9">
                            <a:extLst>
                              <a:ext uri="{FF2B5EF4-FFF2-40B4-BE49-F238E27FC236}">
                                <a16:creationId xmlns:a16="http://schemas.microsoft.com/office/drawing/2014/main" id="{8AC0B456-ACE0-0353-DC65-0285ABDC4E51}"/>
                              </a:ext>
                            </a:extLst>
                          </p:cNvPr>
                          <p:cNvSpPr txBox="1">
                            <a:spLocks noRot="1" noChangeAspect="1" noMove="1" noResize="1" noEditPoints="1" noAdjustHandles="1" noChangeArrowheads="1" noChangeShapeType="1" noTextEdit="1"/>
                          </p:cNvSpPr>
                          <p:nvPr/>
                        </p:nvSpPr>
                        <p:spPr>
                          <a:xfrm>
                            <a:off x="2812226" y="1341108"/>
                            <a:ext cx="923906" cy="1897955"/>
                          </a:xfrm>
                          <a:prstGeom prst="rect">
                            <a:avLst/>
                          </a:prstGeom>
                          <a:blipFill>
                            <a:blip r:embed="rId11"/>
                            <a:stretch>
                              <a:fillRect l="-9868"/>
                            </a:stretch>
                          </a:blipFill>
                        </p:spPr>
                        <p:txBody>
                          <a:bodyPr/>
                          <a:lstStyle/>
                          <a:p>
                            <a:r>
                              <a:rPr lang="en-US">
                                <a:noFill/>
                              </a:rPr>
                              <a:t> </a:t>
                            </a:r>
                          </a:p>
                        </p:txBody>
                      </p:sp>
                    </mc:Fallback>
                  </mc:AlternateContent>
                  <p:cxnSp>
                    <p:nvCxnSpPr>
                      <p:cNvPr id="11" name="Straight Arrow Connector 10">
                        <a:extLst>
                          <a:ext uri="{FF2B5EF4-FFF2-40B4-BE49-F238E27FC236}">
                            <a16:creationId xmlns:a16="http://schemas.microsoft.com/office/drawing/2014/main" id="{715C25CF-B621-71F2-24FA-1B1826D1AD2E}"/>
                          </a:ext>
                        </a:extLst>
                      </p:cNvPr>
                      <p:cNvCxnSpPr>
                        <a:cxnSpLocks/>
                      </p:cNvCxnSpPr>
                      <p:nvPr/>
                    </p:nvCxnSpPr>
                    <p:spPr>
                      <a:xfrm flipV="1">
                        <a:off x="2632145" y="2212398"/>
                        <a:ext cx="0" cy="661325"/>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grpSp>
              <p:cxnSp>
                <p:nvCxnSpPr>
                  <p:cNvPr id="55" name="Straight Arrow Connector 54">
                    <a:extLst>
                      <a:ext uri="{FF2B5EF4-FFF2-40B4-BE49-F238E27FC236}">
                        <a16:creationId xmlns:a16="http://schemas.microsoft.com/office/drawing/2014/main" id="{B3F98F74-68C9-40FC-3A98-4718040EE633}"/>
                      </a:ext>
                    </a:extLst>
                  </p:cNvPr>
                  <p:cNvCxnSpPr>
                    <a:cxnSpLocks/>
                    <a:endCxn id="18" idx="1"/>
                  </p:cNvCxnSpPr>
                  <p:nvPr/>
                </p:nvCxnSpPr>
                <p:spPr>
                  <a:xfrm>
                    <a:off x="6689214" y="2612807"/>
                    <a:ext cx="838075" cy="0"/>
                  </a:xfrm>
                  <a:prstGeom prst="straightConnector1">
                    <a:avLst/>
                  </a:prstGeom>
                  <a:ln w="28575">
                    <a:solidFill>
                      <a:srgbClr val="FFC000"/>
                    </a:solidFill>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64" name="TextBox 32">
                        <a:extLst>
                          <a:ext uri="{FF2B5EF4-FFF2-40B4-BE49-F238E27FC236}">
                            <a16:creationId xmlns:a16="http://schemas.microsoft.com/office/drawing/2014/main" id="{BC007E44-A64C-4B67-3270-380993B3E4D5}"/>
                          </a:ext>
                        </a:extLst>
                      </p:cNvPr>
                      <p:cNvSpPr txBox="1"/>
                      <p:nvPr/>
                    </p:nvSpPr>
                    <p:spPr>
                      <a:xfrm>
                        <a:off x="9785167" y="2125017"/>
                        <a:ext cx="850184" cy="14055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𝟑</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3</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3</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4" name="TextBox 32">
                        <a:extLst>
                          <a:ext uri="{FF2B5EF4-FFF2-40B4-BE49-F238E27FC236}">
                            <a16:creationId xmlns:a16="http://schemas.microsoft.com/office/drawing/2014/main" id="{BC007E44-A64C-4B67-3270-380993B3E4D5}"/>
                          </a:ext>
                        </a:extLst>
                      </p:cNvPr>
                      <p:cNvSpPr txBox="1">
                        <a:spLocks noRot="1" noChangeAspect="1" noMove="1" noResize="1" noEditPoints="1" noAdjustHandles="1" noChangeArrowheads="1" noChangeShapeType="1" noTextEdit="1"/>
                      </p:cNvSpPr>
                      <p:nvPr/>
                    </p:nvSpPr>
                    <p:spPr>
                      <a:xfrm>
                        <a:off x="9785167" y="2125017"/>
                        <a:ext cx="850184" cy="1405513"/>
                      </a:xfrm>
                      <a:prstGeom prst="rect">
                        <a:avLst/>
                      </a:prstGeom>
                      <a:blipFill>
                        <a:blip r:embed="rId12"/>
                        <a:stretch>
                          <a:fillRect l="-11511" b="-9091"/>
                        </a:stretch>
                      </a:blipFill>
                    </p:spPr>
                    <p:txBody>
                      <a:bodyPr/>
                      <a:lstStyle/>
                      <a:p>
                        <a:r>
                          <a:rPr lang="en-US">
                            <a:noFill/>
                          </a:rPr>
                          <a:t> </a:t>
                        </a:r>
                      </a:p>
                    </p:txBody>
                  </p:sp>
                </mc:Fallback>
              </mc:AlternateContent>
            </p:grpSp>
          </p:grpSp>
        </p:grpSp>
      </p:grpSp>
      <p:sp>
        <p:nvSpPr>
          <p:cNvPr id="69" name="TextBox 68">
            <a:extLst>
              <a:ext uri="{FF2B5EF4-FFF2-40B4-BE49-F238E27FC236}">
                <a16:creationId xmlns:a16="http://schemas.microsoft.com/office/drawing/2014/main" id="{EC189460-D8DA-F749-6563-AB12FC8BA01B}"/>
              </a:ext>
            </a:extLst>
          </p:cNvPr>
          <p:cNvSpPr txBox="1"/>
          <p:nvPr/>
        </p:nvSpPr>
        <p:spPr>
          <a:xfrm>
            <a:off x="907089" y="5175136"/>
            <a:ext cx="9748915"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12.6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material and energy balances of multiple systems for </a:t>
            </a: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Activity 12.1</a:t>
            </a:r>
          </a:p>
        </p:txBody>
      </p:sp>
    </p:spTree>
    <p:extLst>
      <p:ext uri="{BB962C8B-B14F-4D97-AF65-F5344CB8AC3E}">
        <p14:creationId xmlns:p14="http://schemas.microsoft.com/office/powerpoint/2010/main" val="4116083804"/>
      </p:ext>
    </p:extLst>
  </p:cSld>
  <p:clrMapOvr>
    <a:masterClrMapping/>
  </p:clrMapOvr>
  <mc:AlternateContent xmlns:mc="http://schemas.openxmlformats.org/markup-compatibility/2006" xmlns:p14="http://schemas.microsoft.com/office/powerpoint/2010/main">
    <mc:Choice Requires="p14">
      <p:transition spd="slow" p14:dur="2000" advTm="115841"/>
    </mc:Choice>
    <mc:Fallback xmlns="">
      <p:transition spd="slow" advTm="1158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3738F-0F80-0A20-99A8-74A22BC0A00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F568A4F-D961-3ED3-BD61-1AAC7B7506A2}"/>
                  </a:ext>
                </a:extLst>
              </p:cNvPr>
              <p:cNvSpPr>
                <a:spLocks noGrp="1"/>
              </p:cNvSpPr>
              <p:nvPr>
                <p:ph idx="1"/>
              </p:nvPr>
            </p:nvSpPr>
            <p:spPr>
              <a:xfrm>
                <a:off x="278297" y="858491"/>
                <a:ext cx="11638720" cy="5065228"/>
              </a:xfrm>
            </p:spPr>
            <p:txBody>
              <a:bodyPr>
                <a:normAutofit lnSpcReduction="10000"/>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Overall material balances equation</a:t>
                </a:r>
                <a:r>
                  <a:rPr lang="en-US" sz="2400" dirty="0">
                    <a:latin typeface="Times New Roman" panose="02020603050405020304" pitchFamily="18" charset="0"/>
                    <a:cs typeface="Times New Roman" panose="02020603050405020304" pitchFamily="18" charset="0"/>
                  </a:rPr>
                  <a:t>: The overall material balance equation is given by:</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i="0">
                            <a:solidFill>
                              <a:srgbClr val="7030A0"/>
                            </a:solidFill>
                            <a:latin typeface="Cambria Math" panose="02040503050406030204" pitchFamily="18" charset="0"/>
                            <a:ea typeface="Calibri" panose="020F0502020204030204" pitchFamily="34" charset="0"/>
                            <a:cs typeface="Times New Roman" panose="02020603050405020304" pitchFamily="18" charset="0"/>
                          </a:rPr>
                          <m:t>0</m:t>
                        </m:r>
                      </m:sub>
                    </m:sSub>
                    <m:r>
                      <a:rPr lang="en-US" sz="2400" b="0" i="0" smtClean="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m:t>
                        </m:r>
                      </m:sub>
                    </m:sSub>
                    <m:r>
                      <a:rPr lang="en-US" sz="2400" b="0" i="0" smtClean="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II</m:t>
                        </m:r>
                      </m:sub>
                    </m:sSub>
                    <m:r>
                      <a:rPr lang="en-US" sz="2400" b="0" i="0" smtClean="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(12.18)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rearranging equation (12.18), you can get:</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o</m:t>
                        </m:r>
                      </m:sub>
                    </m:s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II</m:t>
                        </m:r>
                      </m:sub>
                    </m:sSub>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(12.19)</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a:latin typeface="Cambria Math" panose="02040503050406030204" pitchFamily="18" charset="0"/>
                                <a:ea typeface="Times New Roman" panose="02020603050405020304" pitchFamily="18" charset="0"/>
                                <a:cs typeface="Times New Roman" panose="02020603050405020304" pitchFamily="18" charset="0"/>
                              </a:rPr>
                              <m:t>𝑚</m:t>
                            </m:r>
                          </m:e>
                        </m:acc>
                      </m:e>
                      <m:sub>
                        <m:r>
                          <a:rPr lang="en-US" sz="2400" i="1">
                            <a:latin typeface="Cambria Math" panose="02040503050406030204" pitchFamily="18" charset="0"/>
                            <a:ea typeface="Calibri" panose="020F0502020204030204" pitchFamily="34" charset="0"/>
                            <a:cs typeface="Times New Roman" panose="02020603050405020304" pitchFamily="18" charset="0"/>
                          </a:rPr>
                          <m:t>0</m:t>
                        </m:r>
                      </m:sub>
                    </m:sSub>
                    <m:r>
                      <a:rPr lang="en-US" sz="2400">
                        <a:latin typeface="Cambria Math" panose="02040503050406030204" pitchFamily="18" charset="0"/>
                        <a:ea typeface="Calibri" panose="020F0502020204030204" pitchFamily="34" charset="0"/>
                        <a:cs typeface="Times New Roman" panose="02020603050405020304" pitchFamily="18" charset="0"/>
                      </a:rPr>
                      <m:t>=</m:t>
                    </m:r>
                    <m:r>
                      <a:rPr lang="en-US" sz="2400">
                        <a:latin typeface="Cambria Math" panose="02040503050406030204" pitchFamily="18" charset="0"/>
                        <a:ea typeface="Calibri" panose="020F0502020204030204" pitchFamily="34" charset="0"/>
                        <a:cs typeface="Times New Roman" panose="02020603050405020304" pitchFamily="18" charset="0"/>
                      </a:rPr>
                      <m:t>700</m:t>
                    </m:r>
                  </m:oMath>
                </a14:m>
                <a:r>
                  <a:rPr lang="en-US" sz="2400" dirty="0">
                    <a:latin typeface="Times New Roman" panose="02020603050405020304" pitchFamily="18" charset="0"/>
                    <a:cs typeface="Times New Roman" panose="02020603050405020304" pitchFamily="18" charset="0"/>
                  </a:rPr>
                  <a:t> kg/s,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I</m:t>
                        </m:r>
                      </m:sub>
                    </m:sSub>
                    <m:r>
                      <a:rPr lang="en-US" sz="2400">
                        <a:latin typeface="Cambria Math" panose="02040503050406030204" pitchFamily="18" charset="0"/>
                        <a:ea typeface="Calibri" panose="020F0502020204030204" pitchFamily="34" charset="0"/>
                        <a:cs typeface="Times New Roman" panose="02020603050405020304" pitchFamily="18" charset="0"/>
                      </a:rPr>
                      <m:t>=</m:t>
                    </m:r>
                    <m:r>
                      <a:rPr lang="en-US" sz="2400">
                        <a:latin typeface="Cambria Math" panose="02040503050406030204" pitchFamily="18" charset="0"/>
                        <a:ea typeface="Calibri" panose="020F0502020204030204" pitchFamily="34" charset="0"/>
                        <a:cs typeface="Times New Roman" panose="02020603050405020304" pitchFamily="18" charset="0"/>
                      </a:rPr>
                      <m:t>105</m:t>
                    </m:r>
                    <m:r>
                      <a:rPr lang="en-US" sz="2400">
                        <a:latin typeface="Cambria Math" panose="02040503050406030204" pitchFamily="18" charset="0"/>
                        <a:ea typeface="Calibri" panose="020F0502020204030204" pitchFamily="34"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kg/s and </a:t>
                </a:r>
                <a:r>
                  <a:rPr lang="en-US" sz="2400" dirty="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a:latin typeface="Cambria Math" panose="02040503050406030204" pitchFamily="18" charset="0"/>
                            <a:ea typeface="Times New Roman" panose="02020603050405020304" pitchFamily="18" charset="0"/>
                            <a:cs typeface="Times New Roman" panose="02020603050405020304" pitchFamily="18" charset="0"/>
                          </a:rPr>
                          <m:t>II</m:t>
                        </m:r>
                      </m:sub>
                    </m:sSub>
                    <m:r>
                      <a:rPr lang="en-US" sz="2400">
                        <a:latin typeface="Cambria Math" panose="02040503050406030204" pitchFamily="18" charset="0"/>
                        <a:ea typeface="Calibri" panose="020F0502020204030204" pitchFamily="34" charset="0"/>
                        <a:cs typeface="Times New Roman" panose="02020603050405020304" pitchFamily="18" charset="0"/>
                      </a:rPr>
                      <m:t>=</m:t>
                    </m:r>
                    <m:r>
                      <a:rPr lang="en-US" sz="2400">
                        <a:latin typeface="Cambria Math" panose="02040503050406030204" pitchFamily="18" charset="0"/>
                        <a:ea typeface="Calibri" panose="020F0502020204030204" pitchFamily="34" charset="0"/>
                        <a:cs typeface="Times New Roman" panose="02020603050405020304" pitchFamily="18" charset="0"/>
                      </a:rPr>
                      <m:t>210</m:t>
                    </m:r>
                  </m:oMath>
                </a14:m>
                <a:r>
                  <a:rPr lang="en-US" sz="2400" dirty="0">
                    <a:latin typeface="Times New Roman" panose="02020603050405020304" pitchFamily="18" charset="0"/>
                    <a:cs typeface="Times New Roman" panose="02020603050405020304" pitchFamily="18" charset="0"/>
                  </a:rPr>
                  <a:t> kg/s into equation (12.19), the  of mass flow rate of water leaves from system III is calculated as:</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700</m:t>
                    </m:r>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d>
                      <m:d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dPr>
                      <m:e>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105</m:t>
                        </m:r>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210</m:t>
                        </m:r>
                      </m:e>
                    </m:d>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385</m:t>
                    </m:r>
                  </m:oMath>
                </a14:m>
                <a:r>
                  <a:rPr lang="en-US" sz="2400" dirty="0">
                    <a:latin typeface="Times New Roman" panose="02020603050405020304" pitchFamily="18" charset="0"/>
                    <a:cs typeface="Times New Roman" panose="02020603050405020304" pitchFamily="18" charset="0"/>
                  </a:rPr>
                  <a:t> kg/s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Hence, the mass flow rate of water leaves from system III is </a:t>
                </a:r>
                <a:r>
                  <a:rPr lang="en-US" sz="2400" b="1" dirty="0">
                    <a:solidFill>
                      <a:srgbClr val="7030A0"/>
                    </a:solidFill>
                    <a:latin typeface="Times New Roman" panose="02020603050405020304" pitchFamily="18" charset="0"/>
                    <a:cs typeface="Times New Roman" panose="02020603050405020304" pitchFamily="18" charset="0"/>
                  </a:rPr>
                  <a:t>385 kg/s</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F568A4F-D961-3ED3-BD61-1AAC7B7506A2}"/>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97B5683-5768-B845-2E36-6CFE7652BA0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4AC28AD-84A9-1159-6EC6-22B891FA881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1010CA5-8B23-2FDE-EE9F-DABACC526CA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EC38E82-FDDB-73C0-92BE-F3B62EE4940E}"/>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2326247119"/>
      </p:ext>
    </p:extLst>
  </p:cSld>
  <p:clrMapOvr>
    <a:masterClrMapping/>
  </p:clrMapOvr>
  <mc:AlternateContent xmlns:mc="http://schemas.openxmlformats.org/markup-compatibility/2006" xmlns:p14="http://schemas.microsoft.com/office/powerpoint/2010/main">
    <mc:Choice Requires="p14">
      <p:transition spd="slow" p14:dur="2000" advTm="70673"/>
    </mc:Choice>
    <mc:Fallback xmlns="">
      <p:transition spd="slow" advTm="7067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7C7E8-17EF-4FF6-6184-83453C72E88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3F61B0F-B7E5-A594-643F-4ACC03CC14BB}"/>
                  </a:ext>
                </a:extLst>
              </p:cNvPr>
              <p:cNvSpPr>
                <a:spLocks noGrp="1"/>
              </p:cNvSpPr>
              <p:nvPr>
                <p:ph idx="1"/>
              </p:nvPr>
            </p:nvSpPr>
            <p:spPr>
              <a:xfrm>
                <a:off x="278297" y="858491"/>
                <a:ext cx="11638720" cy="5065228"/>
              </a:xfrm>
            </p:spPr>
            <p:txBody>
              <a:bodyPr>
                <a:normAutofit/>
              </a:bodyPr>
              <a:lstStyle/>
              <a:p>
                <a:pPr marL="0" indent="0" algn="just">
                  <a:lnSpc>
                    <a:spcPct val="120000"/>
                  </a:lnSpc>
                  <a:buNone/>
                </a:pPr>
                <a:r>
                  <a:rPr lang="en-US" sz="2400" b="1" dirty="0">
                    <a:solidFill>
                      <a:srgbClr val="7030A0"/>
                    </a:solidFill>
                    <a:latin typeface="Times New Roman" panose="02020603050405020304" pitchFamily="18" charset="0"/>
                    <a:cs typeface="Times New Roman" panose="02020603050405020304" pitchFamily="18" charset="0"/>
                  </a:rPr>
                  <a:t>Overall energy balances equation</a:t>
                </a:r>
                <a:r>
                  <a:rPr lang="en-US" sz="2400" dirty="0">
                    <a:latin typeface="Times New Roman" panose="02020603050405020304" pitchFamily="18" charset="0"/>
                    <a:cs typeface="Times New Roman" panose="02020603050405020304" pitchFamily="18" charset="0"/>
                  </a:rPr>
                  <a:t>: The overall energy balance equation is given by:</a:t>
                </a:r>
              </a:p>
              <a:p>
                <a:pPr marL="0" indent="0" algn="just">
                  <a:lnSpc>
                    <a:spcPct val="12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(12.20)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is the rate of change in enthalpy,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are the rates of heat added to system I, system II and system III,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b="0" i="1" smtClean="0">
                                <a:latin typeface="Cambria Math" panose="02040503050406030204" pitchFamily="18" charset="0"/>
                                <a:ea typeface="Times New Roman" panose="02020603050405020304" pitchFamily="18" charset="0"/>
                                <a:cs typeface="Times New Roman" panose="02020603050405020304" pitchFamily="18" charset="0"/>
                              </a:rPr>
                              <m:t>𝑄</m:t>
                            </m:r>
                          </m:e>
                        </m:acc>
                      </m:e>
                      <m:sub>
                        <m:r>
                          <a:rPr lang="en-US" sz="2400" b="0" i="1" smtClean="0">
                            <a:latin typeface="Cambria Math" panose="02040503050406030204" pitchFamily="18" charset="0"/>
                            <a:ea typeface="Times New Roman" panose="02020603050405020304" pitchFamily="18" charset="0"/>
                            <a:cs typeface="Times New Roman" panose="02020603050405020304" pitchFamily="18" charset="0"/>
                          </a:rPr>
                          <m:t>1</m:t>
                        </m:r>
                      </m:sub>
                    </m:sSub>
                    <m:r>
                      <a:rPr lang="en-US" sz="2400">
                        <a:latin typeface="Cambria Math" panose="02040503050406030204" pitchFamily="18" charset="0"/>
                        <a:ea typeface="Calibri" panose="020F0502020204030204" pitchFamily="34" charset="0"/>
                        <a:cs typeface="Times New Roman" panose="02020603050405020304" pitchFamily="18" charset="0"/>
                      </a:rPr>
                      <m:t>=</m:t>
                    </m:r>
                    <m:r>
                      <a:rPr lang="en-US" sz="2400" b="0" i="0" smtClean="0">
                        <a:latin typeface="Cambria Math" panose="02040503050406030204" pitchFamily="18" charset="0"/>
                        <a:ea typeface="Calibri" panose="020F0502020204030204" pitchFamily="34" charset="0"/>
                        <a:cs typeface="Times New Roman" panose="02020603050405020304" pitchFamily="18" charset="0"/>
                      </a:rPr>
                      <m:t>10, 000</m:t>
                    </m:r>
                  </m:oMath>
                </a14:m>
                <a:r>
                  <a:rPr lang="en-US" sz="2400" dirty="0">
                    <a:latin typeface="Times New Roman" panose="02020603050405020304" pitchFamily="18" charset="0"/>
                    <a:cs typeface="Times New Roman" panose="02020603050405020304" pitchFamily="18" charset="0"/>
                  </a:rPr>
                  <a:t> kJ/s,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Q</m:t>
                            </m:r>
                          </m:e>
                        </m:acc>
                      </m:e>
                      <m:sub>
                        <m: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2</m:t>
                        </m:r>
                      </m:sub>
                    </m:sSub>
                    <m:r>
                      <a:rPr lang="en-US" sz="2400">
                        <a:latin typeface="Cambria Math" panose="02040503050406030204" pitchFamily="18" charset="0"/>
                        <a:ea typeface="Calibri" panose="020F0502020204030204" pitchFamily="34" charset="0"/>
                        <a:cs typeface="Times New Roman" panose="02020603050405020304" pitchFamily="18" charset="0"/>
                      </a:rPr>
                      <m:t>=</m:t>
                    </m:r>
                    <m:r>
                      <a:rPr lang="en-US" sz="2400" b="0" i="0" smtClean="0">
                        <a:latin typeface="Cambria Math" panose="02040503050406030204" pitchFamily="18" charset="0"/>
                        <a:ea typeface="Calibri" panose="020F0502020204030204" pitchFamily="34" charset="0"/>
                        <a:cs typeface="Times New Roman" panose="02020603050405020304" pitchFamily="18" charset="0"/>
                      </a:rPr>
                      <m:t>12, 000</m:t>
                    </m:r>
                    <m:r>
                      <a:rPr lang="en-US" sz="2400">
                        <a:latin typeface="Cambria Math" panose="02040503050406030204" pitchFamily="18" charset="0"/>
                        <a:ea typeface="Calibri" panose="020F0502020204030204" pitchFamily="34"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kJ/s and </a:t>
                </a:r>
                <a:r>
                  <a:rPr lang="en-US" sz="2400" dirty="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Q</m:t>
                            </m:r>
                          </m:e>
                        </m:acc>
                      </m:e>
                      <m:sub>
                        <m:r>
                          <a:rPr lang="en-US" sz="2400" b="0" i="0" smtClean="0">
                            <a:latin typeface="Cambria Math" panose="02040503050406030204" pitchFamily="18" charset="0"/>
                            <a:ea typeface="Times New Roman" panose="02020603050405020304" pitchFamily="18" charset="0"/>
                            <a:cs typeface="Times New Roman" panose="02020603050405020304" pitchFamily="18" charset="0"/>
                          </a:rPr>
                          <m:t>3</m:t>
                        </m:r>
                      </m:sub>
                    </m:sSub>
                    <m:r>
                      <a:rPr lang="en-US" sz="2400">
                        <a:latin typeface="Cambria Math" panose="02040503050406030204" pitchFamily="18" charset="0"/>
                        <a:ea typeface="Calibri" panose="020F0502020204030204" pitchFamily="34" charset="0"/>
                        <a:cs typeface="Times New Roman" panose="02020603050405020304" pitchFamily="18" charset="0"/>
                      </a:rPr>
                      <m:t>=</m:t>
                    </m:r>
                    <m:r>
                      <a:rPr lang="en-US" sz="2400" b="0" i="0" smtClean="0">
                        <a:latin typeface="Cambria Math" panose="02040503050406030204" pitchFamily="18" charset="0"/>
                        <a:ea typeface="Calibri" panose="020F0502020204030204" pitchFamily="34" charset="0"/>
                        <a:cs typeface="Times New Roman" panose="02020603050405020304" pitchFamily="18" charset="0"/>
                      </a:rPr>
                      <m:t>14, 000</m:t>
                    </m:r>
                  </m:oMath>
                </a14:m>
                <a:r>
                  <a:rPr lang="en-US" sz="2400" dirty="0">
                    <a:latin typeface="Times New Roman" panose="02020603050405020304" pitchFamily="18" charset="0"/>
                    <a:cs typeface="Times New Roman" panose="02020603050405020304" pitchFamily="18" charset="0"/>
                  </a:rPr>
                  <a:t> kJ/s into equation (12.20), the rate of change in enthalpy is calculated as:</a:t>
                </a:r>
              </a:p>
              <a:p>
                <a:pPr marL="0" indent="0" algn="just">
                  <a:lnSpc>
                    <a:spcPct val="15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=10, 000+12, 000+14, 0000=36, 000</m:t>
                    </m:r>
                  </m:oMath>
                </a14:m>
                <a:r>
                  <a:rPr lang="en-US" sz="2400" dirty="0">
                    <a:latin typeface="Times New Roman" panose="02020603050405020304" pitchFamily="18" charset="0"/>
                    <a:cs typeface="Times New Roman" panose="02020603050405020304" pitchFamily="18" charset="0"/>
                  </a:rPr>
                  <a:t> kJ/s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Hence, the rate of overall change in enthalpy is </a:t>
                </a:r>
                <a:r>
                  <a:rPr lang="en-US" sz="2400" b="1" dirty="0">
                    <a:solidFill>
                      <a:srgbClr val="7030A0"/>
                    </a:solidFill>
                    <a:latin typeface="Times New Roman" panose="02020603050405020304" pitchFamily="18" charset="0"/>
                    <a:cs typeface="Times New Roman" panose="02020603050405020304" pitchFamily="18" charset="0"/>
                  </a:rPr>
                  <a:t>36, 000 kJ/s</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3F61B0F-B7E5-A594-643F-4ACC03CC14BB}"/>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t="-241"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42FAB6B-939E-2805-3169-0D99FA7C4A8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D0EC085-DE16-6394-791A-72E3A710828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2E6C58B-0B3E-6DA0-E3D8-0C5D2F96F50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2C2D96A-6CBA-18EA-DF17-E5BD3F5F7BD6}"/>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3226335788"/>
      </p:ext>
    </p:extLst>
  </p:cSld>
  <p:clrMapOvr>
    <a:masterClrMapping/>
  </p:clrMapOvr>
  <mc:AlternateContent xmlns:mc="http://schemas.openxmlformats.org/markup-compatibility/2006" xmlns:p14="http://schemas.microsoft.com/office/powerpoint/2010/main">
    <mc:Choice Requires="p14">
      <p:transition spd="slow" p14:dur="2000" advTm="63665"/>
    </mc:Choice>
    <mc:Fallback xmlns="">
      <p:transition spd="slow" advTm="6366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E7D3B9-6295-DAF0-54E8-66EF5F59CFC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8E9BD6-EC99-BC6A-D257-64524350DB68}"/>
              </a:ext>
            </a:extLst>
          </p:cNvPr>
          <p:cNvSpPr>
            <a:spLocks noGrp="1"/>
          </p:cNvSpPr>
          <p:nvPr>
            <p:ph idx="1"/>
          </p:nvPr>
        </p:nvSpPr>
        <p:spPr>
          <a:xfrm>
            <a:off x="278297" y="950601"/>
            <a:ext cx="11708294" cy="5137634"/>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a:t>
            </a:r>
            <a:r>
              <a:rPr lang="en-US" sz="2400" dirty="0">
                <a:latin typeface="Times New Roman" panose="02020603050405020304" pitchFamily="18" charset="0"/>
                <a:cs typeface="Times New Roman" panose="02020603050405020304" pitchFamily="18" charset="0"/>
              </a:rPr>
              <a:t>: Integrated material and energy balances on system I for </a:t>
            </a:r>
            <a:r>
              <a:rPr lang="en-US" sz="2400" b="1" dirty="0">
                <a:solidFill>
                  <a:srgbClr val="7030A0"/>
                </a:solidFill>
                <a:latin typeface="Times New Roman" panose="02020603050405020304" pitchFamily="18" charset="0"/>
                <a:cs typeface="Times New Roman" panose="02020603050405020304" pitchFamily="18" charset="0"/>
              </a:rPr>
              <a:t>Activity 12.1  </a:t>
            </a:r>
            <a:r>
              <a:rPr lang="en-US" sz="2400" dirty="0">
                <a:latin typeface="Times New Roman" panose="02020603050405020304" pitchFamily="18" charset="0"/>
                <a:cs typeface="Times New Roman" panose="02020603050405020304" pitchFamily="18" charset="0"/>
              </a:rPr>
              <a:t>is depicted in </a:t>
            </a:r>
            <a:r>
              <a:rPr lang="en-US" sz="2400" b="1" dirty="0">
                <a:latin typeface="Times New Roman" panose="02020603050405020304" pitchFamily="18" charset="0"/>
                <a:cs typeface="Times New Roman" panose="02020603050405020304" pitchFamily="18" charset="0"/>
              </a:rPr>
              <a:t>Figure 12.7</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DB41BA5D-4BE2-E794-03B9-71A4BBA8320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10A48F1-D9F0-4BB9-2514-2771F8E5239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8ED59E3-E60F-A06C-C934-BF7AF030A18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50383451-FFD1-179B-F143-AEBDE6A6C21B}"/>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grpSp>
        <p:nvGrpSpPr>
          <p:cNvPr id="2" name="Group 1">
            <a:extLst>
              <a:ext uri="{FF2B5EF4-FFF2-40B4-BE49-F238E27FC236}">
                <a16:creationId xmlns:a16="http://schemas.microsoft.com/office/drawing/2014/main" id="{AB740FD0-BB87-6138-5696-8F9B15B283EC}"/>
              </a:ext>
            </a:extLst>
          </p:cNvPr>
          <p:cNvGrpSpPr/>
          <p:nvPr/>
        </p:nvGrpSpPr>
        <p:grpSpPr>
          <a:xfrm>
            <a:off x="1649746" y="2036941"/>
            <a:ext cx="5671862" cy="3321218"/>
            <a:chOff x="343298" y="832826"/>
            <a:chExt cx="5671862" cy="3321218"/>
          </a:xfrm>
        </p:grpSpPr>
        <p:cxnSp>
          <p:nvCxnSpPr>
            <p:cNvPr id="6" name="Straight Arrow Connector 5">
              <a:extLst>
                <a:ext uri="{FF2B5EF4-FFF2-40B4-BE49-F238E27FC236}">
                  <a16:creationId xmlns:a16="http://schemas.microsoft.com/office/drawing/2014/main" id="{33E02E8F-3CD2-C93E-EC07-EFFBBED5E956}"/>
                </a:ext>
              </a:extLst>
            </p:cNvPr>
            <p:cNvCxnSpPr>
              <a:cxnSpLocks/>
            </p:cNvCxnSpPr>
            <p:nvPr/>
          </p:nvCxnSpPr>
          <p:spPr>
            <a:xfrm>
              <a:off x="4239872" y="2612807"/>
              <a:ext cx="850184" cy="8096"/>
            </a:xfrm>
            <a:prstGeom prst="straightConnector1">
              <a:avLst/>
            </a:prstGeom>
            <a:ln w="28575">
              <a:solidFill>
                <a:srgbClr val="FFC000"/>
              </a:solidFill>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8" name="TextBox 32">
                  <a:extLst>
                    <a:ext uri="{FF2B5EF4-FFF2-40B4-BE49-F238E27FC236}">
                      <a16:creationId xmlns:a16="http://schemas.microsoft.com/office/drawing/2014/main" id="{4B9ED901-8DDC-3E56-039E-0FB319E25217}"/>
                    </a:ext>
                  </a:extLst>
                </p:cNvPr>
                <p:cNvSpPr txBox="1"/>
                <p:nvPr/>
              </p:nvSpPr>
              <p:spPr>
                <a:xfrm>
                  <a:off x="5164976" y="2142692"/>
                  <a:ext cx="850184" cy="14055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𝟏</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8" name="TextBox 32">
                  <a:extLst>
                    <a:ext uri="{FF2B5EF4-FFF2-40B4-BE49-F238E27FC236}">
                      <a16:creationId xmlns:a16="http://schemas.microsoft.com/office/drawing/2014/main" id="{4B9ED901-8DDC-3E56-039E-0FB319E25217}"/>
                    </a:ext>
                  </a:extLst>
                </p:cNvPr>
                <p:cNvSpPr txBox="1">
                  <a:spLocks noRot="1" noChangeAspect="1" noMove="1" noResize="1" noEditPoints="1" noAdjustHandles="1" noChangeArrowheads="1" noChangeShapeType="1" noTextEdit="1"/>
                </p:cNvSpPr>
                <p:nvPr/>
              </p:nvSpPr>
              <p:spPr>
                <a:xfrm>
                  <a:off x="5164976" y="2142692"/>
                  <a:ext cx="850184" cy="1405513"/>
                </a:xfrm>
                <a:prstGeom prst="rect">
                  <a:avLst/>
                </a:prstGeom>
                <a:blipFill>
                  <a:blip r:embed="rId4"/>
                  <a:stretch>
                    <a:fillRect l="-11511" b="-9091"/>
                  </a:stretch>
                </a:blipFill>
              </p:spPr>
              <p:txBody>
                <a:bodyPr/>
                <a:lstStyle/>
                <a:p>
                  <a:r>
                    <a:rPr lang="en-US">
                      <a:noFill/>
                    </a:rPr>
                    <a:t> </a:t>
                  </a:r>
                </a:p>
              </p:txBody>
            </p:sp>
          </mc:Fallback>
        </mc:AlternateContent>
        <p:grpSp>
          <p:nvGrpSpPr>
            <p:cNvPr id="10" name="Group 9">
              <a:extLst>
                <a:ext uri="{FF2B5EF4-FFF2-40B4-BE49-F238E27FC236}">
                  <a16:creationId xmlns:a16="http://schemas.microsoft.com/office/drawing/2014/main" id="{6787F46C-49C4-B396-0FB7-27E574727B14}"/>
                </a:ext>
              </a:extLst>
            </p:cNvPr>
            <p:cNvGrpSpPr/>
            <p:nvPr/>
          </p:nvGrpSpPr>
          <p:grpSpPr>
            <a:xfrm>
              <a:off x="343298" y="832826"/>
              <a:ext cx="5371701" cy="3321218"/>
              <a:chOff x="-346424" y="1341108"/>
              <a:chExt cx="5371701" cy="3321218"/>
            </a:xfrm>
          </p:grpSpPr>
          <p:grpSp>
            <p:nvGrpSpPr>
              <p:cNvPr id="11" name="Group 10">
                <a:extLst>
                  <a:ext uri="{FF2B5EF4-FFF2-40B4-BE49-F238E27FC236}">
                    <a16:creationId xmlns:a16="http://schemas.microsoft.com/office/drawing/2014/main" id="{1D279A1E-677F-7FAE-13DE-306E34CF1B96}"/>
                  </a:ext>
                </a:extLst>
              </p:cNvPr>
              <p:cNvGrpSpPr/>
              <p:nvPr/>
            </p:nvGrpSpPr>
            <p:grpSpPr>
              <a:xfrm>
                <a:off x="-346424" y="2188008"/>
                <a:ext cx="4140527" cy="2474318"/>
                <a:chOff x="-340479" y="2118254"/>
                <a:chExt cx="4190404" cy="2504567"/>
              </a:xfrm>
            </p:grpSpPr>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C119FD43-26BB-9D4A-A042-962A4FB8C894}"/>
                        </a:ext>
                      </a:extLst>
                    </p:cNvPr>
                    <p:cNvSpPr txBox="1"/>
                    <p:nvPr/>
                  </p:nvSpPr>
                  <p:spPr>
                    <a:xfrm>
                      <a:off x="1108709" y="3860978"/>
                      <a:ext cx="2413351" cy="7618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sSubPr>
                              <m:e>
                                <m:acc>
                                  <m:accPr>
                                    <m:chr m:val="̇"/>
                                    <m:ctrlP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ctrlPr>
                                  </m:accPr>
                                  <m:e>
                                    <m: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𝟏</m:t>
                                </m:r>
                              </m:sub>
                            </m:sSub>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10</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000 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kJ</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s</m:t>
                            </m:r>
                          </m:oMath>
                        </m:oMathPara>
                      </a14:m>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4" name="TextBox 13">
                      <a:extLst>
                        <a:ext uri="{FF2B5EF4-FFF2-40B4-BE49-F238E27FC236}">
                          <a16:creationId xmlns:a16="http://schemas.microsoft.com/office/drawing/2014/main" id="{521648D6-8FB9-2081-9350-D8A63BC479F1}"/>
                        </a:ext>
                      </a:extLst>
                    </p:cNvPr>
                    <p:cNvSpPr txBox="1">
                      <a:spLocks noRot="1" noChangeAspect="1" noMove="1" noResize="1" noEditPoints="1" noAdjustHandles="1" noChangeArrowheads="1" noChangeShapeType="1" noTextEdit="1"/>
                    </p:cNvSpPr>
                    <p:nvPr/>
                  </p:nvSpPr>
                  <p:spPr>
                    <a:xfrm>
                      <a:off x="1108709" y="3860978"/>
                      <a:ext cx="2413351" cy="761843"/>
                    </a:xfrm>
                    <a:prstGeom prst="rect">
                      <a:avLst/>
                    </a:prstGeom>
                    <a:blipFill>
                      <a:blip r:embed="rId5"/>
                      <a:stretch>
                        <a:fillRect/>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A4EE8F31-52A0-5007-4749-511393796787}"/>
                    </a:ext>
                  </a:extLst>
                </p:cNvPr>
                <p:cNvGrpSpPr/>
                <p:nvPr/>
              </p:nvGrpSpPr>
              <p:grpSpPr>
                <a:xfrm>
                  <a:off x="-340479" y="2118254"/>
                  <a:ext cx="4190404" cy="1739025"/>
                  <a:chOff x="-360698" y="2472677"/>
                  <a:chExt cx="4190404" cy="1739025"/>
                </a:xfrm>
              </p:grpSpPr>
              <p:sp>
                <p:nvSpPr>
                  <p:cNvPr id="17" name="Rectangle 16">
                    <a:extLst>
                      <a:ext uri="{FF2B5EF4-FFF2-40B4-BE49-F238E27FC236}">
                        <a16:creationId xmlns:a16="http://schemas.microsoft.com/office/drawing/2014/main" id="{CD89AF8F-2C7B-C102-BA19-80F399A57BD1}"/>
                      </a:ext>
                    </a:extLst>
                  </p:cNvPr>
                  <p:cNvSpPr/>
                  <p:nvPr/>
                </p:nvSpPr>
                <p:spPr>
                  <a:xfrm>
                    <a:off x="1964393" y="3149494"/>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a:t>
                    </a:r>
                  </a:p>
                </p:txBody>
              </p:sp>
              <mc:AlternateContent xmlns:mc="http://schemas.openxmlformats.org/markup-compatibility/2006" xmlns:a14="http://schemas.microsoft.com/office/drawing/2010/main">
                <mc:Choice Requires="a14">
                  <p:sp>
                    <p:nvSpPr>
                      <p:cNvPr id="18" name="TextBox 32">
                        <a:extLst>
                          <a:ext uri="{FF2B5EF4-FFF2-40B4-BE49-F238E27FC236}">
                            <a16:creationId xmlns:a16="http://schemas.microsoft.com/office/drawing/2014/main" id="{6341D289-70AF-29D4-E19C-4303A8E42506}"/>
                          </a:ext>
                        </a:extLst>
                      </p:cNvPr>
                      <p:cNvSpPr txBox="1"/>
                      <p:nvPr/>
                    </p:nvSpPr>
                    <p:spPr>
                      <a:xfrm>
                        <a:off x="-360698" y="2472677"/>
                        <a:ext cx="2261234" cy="14226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0</m:t>
                                </m:r>
                              </m:sub>
                            </m:sSub>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700</m:t>
                            </m:r>
                          </m:oMath>
                        </a14:m>
                        <a:r>
                          <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kg/s</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0</a:t>
                        </a: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45</a:t>
                        </a:r>
                        <a:r>
                          <a:rPr kumimoji="0" lang="en-US" sz="2400" b="0" i="0" u="none" strike="noStrike" kern="1200" cap="none" spc="0" normalizeH="0" baseline="30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o</a:t>
                        </a: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C</a:t>
                        </a:r>
                        <a:endPar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0" name="TextBox 32">
                        <a:extLst>
                          <a:ext uri="{FF2B5EF4-FFF2-40B4-BE49-F238E27FC236}">
                            <a16:creationId xmlns:a16="http://schemas.microsoft.com/office/drawing/2014/main" id="{1BBA8919-5318-A845-7C3B-BFBE9863D6A0}"/>
                          </a:ext>
                        </a:extLst>
                      </p:cNvPr>
                      <p:cNvSpPr txBox="1">
                        <a:spLocks noRot="1" noChangeAspect="1" noMove="1" noResize="1" noEditPoints="1" noAdjustHandles="1" noChangeArrowheads="1" noChangeShapeType="1" noTextEdit="1"/>
                      </p:cNvSpPr>
                      <p:nvPr/>
                    </p:nvSpPr>
                    <p:spPr>
                      <a:xfrm>
                        <a:off x="-360698" y="2472677"/>
                        <a:ext cx="2261234" cy="1422696"/>
                      </a:xfrm>
                      <a:prstGeom prst="rect">
                        <a:avLst/>
                      </a:prstGeom>
                      <a:blipFill>
                        <a:blip r:embed="rId6"/>
                        <a:stretch>
                          <a:fillRect l="-4087" t="-3463" b="-9091"/>
                        </a:stretch>
                      </a:blipFill>
                    </p:spPr>
                    <p:txBody>
                      <a:bodyPr/>
                      <a:lstStyle/>
                      <a:p>
                        <a:r>
                          <a:rPr lang="en-US">
                            <a:noFill/>
                          </a:rPr>
                          <a:t> </a:t>
                        </a:r>
                      </a:p>
                    </p:txBody>
                  </p:sp>
                </mc:Fallback>
              </mc:AlternateContent>
              <p:cxnSp>
                <p:nvCxnSpPr>
                  <p:cNvPr id="19" name="Straight Arrow Connector 18">
                    <a:extLst>
                      <a:ext uri="{FF2B5EF4-FFF2-40B4-BE49-F238E27FC236}">
                        <a16:creationId xmlns:a16="http://schemas.microsoft.com/office/drawing/2014/main" id="{71CBAB14-2969-C46A-B7B9-1809A37ED629}"/>
                      </a:ext>
                    </a:extLst>
                  </p:cNvPr>
                  <p:cNvCxnSpPr>
                    <a:cxnSpLocks/>
                  </p:cNvCxnSpPr>
                  <p:nvPr/>
                </p:nvCxnSpPr>
                <p:spPr>
                  <a:xfrm>
                    <a:off x="1317280" y="3417166"/>
                    <a:ext cx="647113" cy="0"/>
                  </a:xfrm>
                  <a:prstGeom prst="straightConnector1">
                    <a:avLst/>
                  </a:prstGeom>
                  <a:ln w="28575">
                    <a:solidFill>
                      <a:srgbClr val="7030A0"/>
                    </a:solidFill>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2292D577-11DF-5E64-7A64-E2D80DB593BB}"/>
                      </a:ext>
                    </a:extLst>
                  </p:cNvPr>
                  <p:cNvCxnSpPr>
                    <a:cxnSpLocks/>
                  </p:cNvCxnSpPr>
                  <p:nvPr/>
                </p:nvCxnSpPr>
                <p:spPr>
                  <a:xfrm flipV="1">
                    <a:off x="2653751" y="3724827"/>
                    <a:ext cx="0" cy="486875"/>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BA262849-52E3-06AA-7A6E-EDEE55C9D765}"/>
                      </a:ext>
                    </a:extLst>
                  </p:cNvPr>
                  <p:cNvSpPr/>
                  <p:nvPr/>
                </p:nvSpPr>
                <p:spPr>
                  <a:xfrm>
                    <a:off x="1698624" y="2995850"/>
                    <a:ext cx="2131082" cy="1058210"/>
                  </a:xfrm>
                  <a:prstGeom prst="rect">
                    <a:avLst/>
                  </a:prstGeom>
                  <a:noFill/>
                  <a:ln w="25400">
                    <a:solidFill>
                      <a:srgbClr val="0070C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grpSp>
            <p:nvGrpSpPr>
              <p:cNvPr id="12" name="Group 11">
                <a:extLst>
                  <a:ext uri="{FF2B5EF4-FFF2-40B4-BE49-F238E27FC236}">
                    <a16:creationId xmlns:a16="http://schemas.microsoft.com/office/drawing/2014/main" id="{A3FCAF62-6E49-6F94-067C-CB898F2D2728}"/>
                  </a:ext>
                </a:extLst>
              </p:cNvPr>
              <p:cNvGrpSpPr/>
              <p:nvPr/>
            </p:nvGrpSpPr>
            <p:grpSpPr>
              <a:xfrm>
                <a:off x="2632145" y="1341108"/>
                <a:ext cx="2393132" cy="1897955"/>
                <a:chOff x="2632145" y="1341108"/>
                <a:chExt cx="2393132" cy="1897955"/>
              </a:xfrm>
            </p:grpSpPr>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0CABDF1D-34F1-602D-4EA7-81AC8C96A948}"/>
                        </a:ext>
                      </a:extLst>
                    </p:cNvPr>
                    <p:cNvSpPr txBox="1"/>
                    <p:nvPr/>
                  </p:nvSpPr>
                  <p:spPr>
                    <a:xfrm>
                      <a:off x="2695243" y="1341108"/>
                      <a:ext cx="2330034" cy="18979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1</m:t>
                              </m:r>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I</m:t>
                              </m:r>
                            </m:sub>
                          </m:s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105</m:t>
                          </m:r>
                        </m:oMath>
                      </a14:m>
                      <a:r>
                        <a:rPr kumimoji="0" lang="en-US" sz="2400" b="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kg/s</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1I</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1I</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13" name="TextBox 12">
                      <a:extLst>
                        <a:ext uri="{FF2B5EF4-FFF2-40B4-BE49-F238E27FC236}">
                          <a16:creationId xmlns:a16="http://schemas.microsoft.com/office/drawing/2014/main" id="{0CABDF1D-34F1-602D-4EA7-81AC8C96A948}"/>
                        </a:ext>
                      </a:extLst>
                    </p:cNvPr>
                    <p:cNvSpPr txBox="1">
                      <a:spLocks noRot="1" noChangeAspect="1" noMove="1" noResize="1" noEditPoints="1" noAdjustHandles="1" noChangeArrowheads="1" noChangeShapeType="1" noTextEdit="1"/>
                    </p:cNvSpPr>
                    <p:nvPr/>
                  </p:nvSpPr>
                  <p:spPr>
                    <a:xfrm>
                      <a:off x="2695243" y="1341108"/>
                      <a:ext cx="2330034" cy="1897955"/>
                    </a:xfrm>
                    <a:prstGeom prst="rect">
                      <a:avLst/>
                    </a:prstGeom>
                    <a:blipFill>
                      <a:blip r:embed="rId7"/>
                      <a:stretch>
                        <a:fillRect l="-4188" t="-2572"/>
                      </a:stretch>
                    </a:blipFill>
                  </p:spPr>
                  <p:txBody>
                    <a:bodyPr/>
                    <a:lstStyle/>
                    <a:p>
                      <a:r>
                        <a:rPr lang="en-US">
                          <a:noFill/>
                        </a:rPr>
                        <a:t> </a:t>
                      </a:r>
                    </a:p>
                  </p:txBody>
                </p:sp>
              </mc:Fallback>
            </mc:AlternateContent>
            <p:cxnSp>
              <p:nvCxnSpPr>
                <p:cNvPr id="14" name="Straight Arrow Connector 13">
                  <a:extLst>
                    <a:ext uri="{FF2B5EF4-FFF2-40B4-BE49-F238E27FC236}">
                      <a16:creationId xmlns:a16="http://schemas.microsoft.com/office/drawing/2014/main" id="{336BE8CE-64C8-2502-B7C6-4250DB67C8BB}"/>
                    </a:ext>
                  </a:extLst>
                </p:cNvPr>
                <p:cNvCxnSpPr>
                  <a:cxnSpLocks/>
                </p:cNvCxnSpPr>
                <p:nvPr/>
              </p:nvCxnSpPr>
              <p:spPr>
                <a:xfrm flipV="1">
                  <a:off x="2632145" y="2212398"/>
                  <a:ext cx="0" cy="661325"/>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grpSp>
      </p:grpSp>
      <p:sp>
        <p:nvSpPr>
          <p:cNvPr id="22" name="TextBox 21">
            <a:extLst>
              <a:ext uri="{FF2B5EF4-FFF2-40B4-BE49-F238E27FC236}">
                <a16:creationId xmlns:a16="http://schemas.microsoft.com/office/drawing/2014/main" id="{8D52269F-0E2A-B67E-7EBE-06BF3E98AE61}"/>
              </a:ext>
            </a:extLst>
          </p:cNvPr>
          <p:cNvSpPr txBox="1"/>
          <p:nvPr/>
        </p:nvSpPr>
        <p:spPr>
          <a:xfrm>
            <a:off x="7084544" y="2649924"/>
            <a:ext cx="4350019"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12.7  </a:t>
            </a:r>
            <a:r>
              <a:rPr lang="en-US" sz="2400" dirty="0">
                <a:latin typeface="Times New Roman" panose="02020603050405020304" pitchFamily="18" charset="0"/>
                <a:cs typeface="Times New Roman" panose="02020603050405020304" pitchFamily="18" charset="0"/>
              </a:rPr>
              <a:t>Integrated material and energy balances on system I for </a:t>
            </a:r>
            <a:r>
              <a:rPr lang="en-US" sz="2400" b="1" dirty="0">
                <a:solidFill>
                  <a:srgbClr val="7030A0"/>
                </a:solidFill>
                <a:latin typeface="Times New Roman" panose="02020603050405020304" pitchFamily="18" charset="0"/>
                <a:cs typeface="Times New Roman" panose="02020603050405020304" pitchFamily="18" charset="0"/>
              </a:rPr>
              <a:t>Activity 12.1</a:t>
            </a:r>
          </a:p>
        </p:txBody>
      </p:sp>
    </p:spTree>
    <p:extLst>
      <p:ext uri="{BB962C8B-B14F-4D97-AF65-F5344CB8AC3E}">
        <p14:creationId xmlns:p14="http://schemas.microsoft.com/office/powerpoint/2010/main" val="65323772"/>
      </p:ext>
    </p:extLst>
  </p:cSld>
  <p:clrMapOvr>
    <a:masterClrMapping/>
  </p:clrMapOvr>
  <mc:AlternateContent xmlns:mc="http://schemas.openxmlformats.org/markup-compatibility/2006" xmlns:p14="http://schemas.microsoft.com/office/powerpoint/2010/main">
    <mc:Choice Requires="p14">
      <p:transition spd="slow" p14:dur="2000" advTm="76041"/>
    </mc:Choice>
    <mc:Fallback xmlns="">
      <p:transition spd="slow" advTm="760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78184-8830-F1C2-0DCF-B0780DB94535}"/>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6651A48-AADB-7331-5A3B-1166F48D545E}"/>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The material balance equation for </a:t>
                </a: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is expressed by:</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o</m:t>
                        </m:r>
                      </m:sub>
                    </m:s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m:t>
                        </m:r>
                      </m:sub>
                    </m:sSub>
                  </m:oMath>
                </a14:m>
                <a:r>
                  <a:rPr lang="en-US" sz="2400" dirty="0">
                    <a:latin typeface="Times New Roman" panose="02020603050405020304" pitchFamily="18" charset="0"/>
                    <a:cs typeface="Times New Roman" panose="02020603050405020304" pitchFamily="18" charset="0"/>
                  </a:rPr>
                  <a:t>                                                       (12.21)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0</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are mass flow rates of water enters to system I, and leaves from it,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a:t>
                </a: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o</m:t>
                        </m:r>
                      </m:sub>
                    </m:s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700</m:t>
                    </m:r>
                  </m:oMath>
                </a14:m>
                <a:r>
                  <a:rPr lang="en-US" sz="2400" dirty="0">
                    <a:latin typeface="Times New Roman" panose="02020603050405020304" pitchFamily="18" charset="0"/>
                    <a:cs typeface="Times New Roman" panose="02020603050405020304" pitchFamily="18" charset="0"/>
                  </a:rPr>
                  <a:t> kg/s and </a:t>
                </a: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m:t>
                        </m:r>
                      </m:sub>
                    </m:s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105</m:t>
                    </m:r>
                  </m:oMath>
                </a14:m>
                <a:r>
                  <a:rPr lang="en-US" sz="2400" dirty="0">
                    <a:latin typeface="Times New Roman" panose="02020603050405020304" pitchFamily="18" charset="0"/>
                    <a:cs typeface="Times New Roman" panose="02020603050405020304" pitchFamily="18" charset="0"/>
                  </a:rPr>
                  <a:t> kg/s into equation (12.21),  the mass flow rate of water leaves from system I and enters to system II (</a:t>
                </a:r>
                <a14:m>
                  <m:oMath xmlns:m="http://schemas.openxmlformats.org/officeDocument/2006/math">
                    <m:sSub>
                      <m:sSubPr>
                        <m:ctrlPr>
                          <a:rPr lang="en-US" sz="240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is determined as:</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o</m:t>
                        </m:r>
                      </m:sub>
                    </m:s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m:t>
                        </m:r>
                      </m:sub>
                    </m:s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700</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105</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1"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𝟓𝟗𝟓</m:t>
                    </m:r>
                  </m:oMath>
                </a14:m>
                <a:r>
                  <a:rPr lang="en-US" sz="2400" b="1" dirty="0">
                    <a:solidFill>
                      <a:srgbClr val="7030A0"/>
                    </a:solidFill>
                    <a:latin typeface="Times New Roman" panose="02020603050405020304" pitchFamily="18" charset="0"/>
                    <a:cs typeface="Times New Roman" panose="02020603050405020304" pitchFamily="18" charset="0"/>
                  </a:rPr>
                  <a:t> kg/s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6651A48-AADB-7331-5A3B-1166F48D545E}"/>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ADBDE08-1C5B-A832-6086-91D324646C3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469DAFE-91AA-BAB4-8E98-10B8DC0F541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C4FFA9C-F0E2-60A0-F0EA-EEB4092232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A5253E9A-7B1F-049B-3467-259B0D6A9B7B}"/>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3262522130"/>
      </p:ext>
    </p:extLst>
  </p:cSld>
  <p:clrMapOvr>
    <a:masterClrMapping/>
  </p:clrMapOvr>
  <mc:AlternateContent xmlns:mc="http://schemas.openxmlformats.org/markup-compatibility/2006" xmlns:p14="http://schemas.microsoft.com/office/powerpoint/2010/main">
    <mc:Choice Requires="p14">
      <p:transition spd="slow" p14:dur="2000" advTm="47996"/>
    </mc:Choice>
    <mc:Fallback xmlns="">
      <p:transition spd="slow" advTm="4799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84348-352D-046F-92CA-EDAACC0DB0C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CAC87F4-846F-7906-F3DB-317671F20CD3}"/>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equation for </a:t>
                </a: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is expressed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𝐼</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𝐼</m:t>
                            </m:r>
                          </m:sub>
                        </m:sSub>
                      </m:e>
                    </m:d>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(12.22)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But, H</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 H</a:t>
                </a:r>
                <a:r>
                  <a:rPr lang="en-US" sz="2400" baseline="-25000" dirty="0">
                    <a:latin typeface="Times New Roman" panose="02020603050405020304" pitchFamily="18" charset="0"/>
                    <a:cs typeface="Times New Roman" panose="02020603050405020304" pitchFamily="18" charset="0"/>
                  </a:rPr>
                  <a:t>1I</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T</a:t>
                </a:r>
                <a:r>
                  <a:rPr lang="en-US" sz="2400" baseline="-25000" dirty="0">
                    <a:latin typeface="Times New Roman" panose="02020603050405020304" pitchFamily="18" charset="0"/>
                    <a:cs typeface="Times New Roman" panose="02020603050405020304" pitchFamily="18" charset="0"/>
                  </a:rPr>
                  <a:t>1I</a:t>
                </a:r>
                <a:r>
                  <a:rPr lang="en-US" sz="2400" dirty="0">
                    <a:latin typeface="Times New Roman" panose="02020603050405020304" pitchFamily="18" charset="0"/>
                    <a:cs typeface="Times New Roman" panose="02020603050405020304" pitchFamily="18" charset="0"/>
                  </a:rPr>
                  <a:t> since they are the same source.</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𝐼</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𝑝𝑤</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𝑅</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(12.23)</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(12.24)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is specific heat capacity of water, T</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is outlet temperature of steam I and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reference temperature.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CAC87F4-846F-7906-F3DB-317671F20CD3}"/>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FDFCE7A-8847-8AC9-FAAA-1D0357D94E4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0F8852B-F084-6F47-6356-F50C1E9A891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19228B9-4CA5-B9C3-F4A7-B4F129DFC38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9E531C45-4043-8BC6-D044-876EDE300C6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3173723051"/>
      </p:ext>
    </p:extLst>
  </p:cSld>
  <p:clrMapOvr>
    <a:masterClrMapping/>
  </p:clrMapOvr>
  <mc:AlternateContent xmlns:mc="http://schemas.openxmlformats.org/markup-compatibility/2006" xmlns:p14="http://schemas.microsoft.com/office/powerpoint/2010/main">
    <mc:Choice Requires="p14">
      <p:transition spd="slow" p14:dur="2000" advTm="89264"/>
    </mc:Choice>
    <mc:Fallback xmlns="">
      <p:transition spd="slow" advTm="892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E2F94-1F1F-B46D-6EE3-DAB2CBA272DC}"/>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BB368B4-EBB9-3CC6-F89F-DEFA50D6ECFB}"/>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equations (12.23&amp; 12.24) into equation (12.22), and solving for the outlet temperature </a:t>
                </a:r>
                <a:r>
                  <a:rPr lang="en-US" sz="2400" b="1" dirty="0">
                    <a:solidFill>
                      <a:srgbClr val="7030A0"/>
                    </a:solidFill>
                    <a:latin typeface="Times New Roman" panose="02020603050405020304" pitchFamily="18" charset="0"/>
                    <a:cs typeface="Times New Roman" panose="02020603050405020304" pitchFamily="18" charset="0"/>
                  </a:rPr>
                  <a:t>(T</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you can get:</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i="1" smtClean="0">
                        <a:latin typeface="Cambria Math" panose="02040503050406030204" pitchFamily="18" charset="0"/>
                        <a:ea typeface="Cambria Math" panose="02040503050406030204" pitchFamily="18" charset="0"/>
                        <a:cs typeface="Times New Roman" panose="02020603050405020304" pitchFamily="18" charset="0"/>
                      </a:rPr>
                      <m:t> </m:t>
                    </m:r>
                    <m:f>
                      <m:f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num>
                      <m:den>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den>
                    </m:f>
                  </m:oMath>
                </a14:m>
                <a:r>
                  <a:rPr lang="en-US" sz="2400" dirty="0">
                    <a:latin typeface="Times New Roman" panose="02020603050405020304" pitchFamily="18" charset="0"/>
                    <a:cs typeface="Times New Roman" panose="02020603050405020304" pitchFamily="18" charset="0"/>
                  </a:rPr>
                  <a:t>                                                   (12.25)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45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=700</m:t>
                    </m:r>
                  </m:oMath>
                </a14:m>
                <a:r>
                  <a:rPr lang="en-US" sz="2400" dirty="0">
                    <a:latin typeface="Times New Roman" panose="02020603050405020304" pitchFamily="18" charset="0"/>
                    <a:cs typeface="Times New Roman" panose="02020603050405020304" pitchFamily="18" charset="0"/>
                  </a:rPr>
                  <a:t> kg/s,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4.2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=10, 000</m:t>
                    </m:r>
                  </m:oMath>
                </a14:m>
                <a:r>
                  <a:rPr lang="en-US" sz="2400" dirty="0">
                    <a:latin typeface="Times New Roman" panose="02020603050405020304" pitchFamily="18" charset="0"/>
                    <a:cs typeface="Times New Roman" panose="02020603050405020304" pitchFamily="18" charset="0"/>
                  </a:rPr>
                  <a:t> kJ/s into equation (12.25), the outlet temperature (T</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is calculated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1</m:t>
                            </m:r>
                          </m:sub>
                        </m:sSub>
                      </m:num>
                      <m:den>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den>
                    </m:f>
                    <m:r>
                      <a:rPr lang="en-US" sz="2400" b="0" i="1" smtClean="0">
                        <a:latin typeface="Cambria Math" panose="02040503050406030204" pitchFamily="18" charset="0"/>
                        <a:ea typeface="Cambria Math" panose="02040503050406030204" pitchFamily="18" charset="0"/>
                        <a:cs typeface="Times New Roman" panose="02020603050405020304" pitchFamily="18" charset="0"/>
                      </a:rPr>
                      <m:t>=45+</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10, 000</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700∗4.2</m:t>
                        </m:r>
                      </m:den>
                    </m:f>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𝟒𝟖</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𝟒</m:t>
                    </m:r>
                  </m:oMath>
                </a14:m>
                <a:r>
                  <a:rPr lang="en-US" sz="2400" b="1" baseline="30000" dirty="0" err="1">
                    <a:solidFill>
                      <a:srgbClr val="7030A0"/>
                    </a:solidFill>
                    <a:latin typeface="Times New Roman" panose="02020603050405020304" pitchFamily="18" charset="0"/>
                    <a:ea typeface="Cambria Math" panose="02040503050406030204" pitchFamily="18" charset="0"/>
                    <a:cs typeface="Times New Roman" panose="02020603050405020304" pitchFamily="18" charset="0"/>
                  </a:rPr>
                  <a:t>o</a:t>
                </a:r>
                <a:r>
                  <a:rPr lang="en-US" sz="2400" b="1" dirty="0" err="1">
                    <a:solidFill>
                      <a:srgbClr val="7030A0"/>
                    </a:solidFill>
                    <a:latin typeface="Times New Roman" panose="02020603050405020304" pitchFamily="18" charset="0"/>
                    <a:ea typeface="Cambria Math" panose="02040503050406030204" pitchFamily="18" charset="0"/>
                    <a:cs typeface="Times New Roman" panose="02020603050405020304" pitchFamily="18" charset="0"/>
                  </a:rPr>
                  <a:t>C</a:t>
                </a:r>
                <a:endParaRPr lang="en-US" sz="2400" b="1" dirty="0">
                  <a:solidFill>
                    <a:srgbClr val="7030A0"/>
                  </a:solidFill>
                  <a:latin typeface="Times New Roman" panose="02020603050405020304" pitchFamily="18" charset="0"/>
                  <a:ea typeface="Cambria Math" panose="020405030504060302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BB368B4-EBB9-3CC6-F89F-DEFA50D6ECFB}"/>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6279AD2-FEE0-FD17-332C-BE942A654C1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4EE3D88-D9AB-9287-F603-A5AD2081711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D796171-CF73-4859-AF4B-4E8754B9462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F339F6E2-2C7F-FB40-8DBF-AC9225B7237A}"/>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1426317302"/>
      </p:ext>
    </p:extLst>
  </p:cSld>
  <p:clrMapOvr>
    <a:masterClrMapping/>
  </p:clrMapOvr>
  <mc:AlternateContent xmlns:mc="http://schemas.openxmlformats.org/markup-compatibility/2006" xmlns:p14="http://schemas.microsoft.com/office/powerpoint/2010/main">
    <mc:Choice Requires="p14">
      <p:transition spd="slow" p14:dur="2000" advTm="63317"/>
    </mc:Choice>
    <mc:Fallback xmlns="">
      <p:transition spd="slow" advTm="6331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97E20-FAA3-6A58-4C5D-83ED775D758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1B9B26-AB68-A625-58CD-156975AA8882}"/>
              </a:ext>
            </a:extLst>
          </p:cNvPr>
          <p:cNvSpPr>
            <a:spLocks noGrp="1"/>
          </p:cNvSpPr>
          <p:nvPr>
            <p:ph idx="1"/>
          </p:nvPr>
        </p:nvSpPr>
        <p:spPr>
          <a:xfrm>
            <a:off x="278297" y="950601"/>
            <a:ext cx="11708294" cy="5137634"/>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II</a:t>
            </a:r>
            <a:r>
              <a:rPr lang="en-US" sz="2400" dirty="0">
                <a:latin typeface="Times New Roman" panose="02020603050405020304" pitchFamily="18" charset="0"/>
                <a:cs typeface="Times New Roman" panose="02020603050405020304" pitchFamily="18" charset="0"/>
              </a:rPr>
              <a:t>: Integrated material and energy balances for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for </a:t>
            </a:r>
            <a:r>
              <a:rPr lang="en-US" sz="2400" b="1" dirty="0">
                <a:solidFill>
                  <a:srgbClr val="7030A0"/>
                </a:solidFill>
                <a:latin typeface="Times New Roman" panose="02020603050405020304" pitchFamily="18" charset="0"/>
                <a:cs typeface="Times New Roman" panose="02020603050405020304" pitchFamily="18" charset="0"/>
              </a:rPr>
              <a:t>Activity 12.1  </a:t>
            </a:r>
            <a:r>
              <a:rPr lang="en-US" sz="2400" dirty="0">
                <a:latin typeface="Times New Roman" panose="02020603050405020304" pitchFamily="18" charset="0"/>
                <a:cs typeface="Times New Roman" panose="02020603050405020304" pitchFamily="18" charset="0"/>
              </a:rPr>
              <a:t>is depicted in </a:t>
            </a:r>
            <a:r>
              <a:rPr lang="en-US" sz="2400" b="1" dirty="0">
                <a:latin typeface="Times New Roman" panose="02020603050405020304" pitchFamily="18" charset="0"/>
                <a:cs typeface="Times New Roman" panose="02020603050405020304" pitchFamily="18" charset="0"/>
              </a:rPr>
              <a:t>Figure 12.8</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0D80D89A-0C6C-7B07-C31A-1BB59ABB7D7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63B6B48-B846-2654-7893-66F4B31DE44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85DAFE0-BAD1-0152-5730-001920CD2B5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E3EF99EE-9FE6-586F-C00B-3D539900E300}"/>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grpSp>
        <p:nvGrpSpPr>
          <p:cNvPr id="2" name="Group 1">
            <a:extLst>
              <a:ext uri="{FF2B5EF4-FFF2-40B4-BE49-F238E27FC236}">
                <a16:creationId xmlns:a16="http://schemas.microsoft.com/office/drawing/2014/main" id="{AD656845-5F60-F224-F822-01CC1B77EB5B}"/>
              </a:ext>
            </a:extLst>
          </p:cNvPr>
          <p:cNvGrpSpPr/>
          <p:nvPr/>
        </p:nvGrpSpPr>
        <p:grpSpPr>
          <a:xfrm>
            <a:off x="1649746" y="2036941"/>
            <a:ext cx="5671862" cy="3321218"/>
            <a:chOff x="343298" y="832826"/>
            <a:chExt cx="5671862" cy="3321218"/>
          </a:xfrm>
        </p:grpSpPr>
        <p:cxnSp>
          <p:nvCxnSpPr>
            <p:cNvPr id="6" name="Straight Arrow Connector 5">
              <a:extLst>
                <a:ext uri="{FF2B5EF4-FFF2-40B4-BE49-F238E27FC236}">
                  <a16:creationId xmlns:a16="http://schemas.microsoft.com/office/drawing/2014/main" id="{0D68DE80-DE67-3133-407C-4DC0401E59CD}"/>
                </a:ext>
              </a:extLst>
            </p:cNvPr>
            <p:cNvCxnSpPr>
              <a:cxnSpLocks/>
            </p:cNvCxnSpPr>
            <p:nvPr/>
          </p:nvCxnSpPr>
          <p:spPr>
            <a:xfrm>
              <a:off x="4239872" y="2612807"/>
              <a:ext cx="850184" cy="8096"/>
            </a:xfrm>
            <a:prstGeom prst="straightConnector1">
              <a:avLst/>
            </a:prstGeom>
            <a:ln w="28575">
              <a:solidFill>
                <a:srgbClr val="FFC000"/>
              </a:solidFill>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8" name="TextBox 32">
                  <a:extLst>
                    <a:ext uri="{FF2B5EF4-FFF2-40B4-BE49-F238E27FC236}">
                      <a16:creationId xmlns:a16="http://schemas.microsoft.com/office/drawing/2014/main" id="{8D28D688-5F78-D87A-CA4C-F23F603AA0CB}"/>
                    </a:ext>
                  </a:extLst>
                </p:cNvPr>
                <p:cNvSpPr txBox="1"/>
                <p:nvPr/>
              </p:nvSpPr>
              <p:spPr>
                <a:xfrm>
                  <a:off x="5164976" y="2142692"/>
                  <a:ext cx="850184" cy="14055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𝟐</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2</a:t>
                  </a:r>
                  <a:endPar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lang="en-US" sz="2400" b="1" baseline="-250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2</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8" name="TextBox 32">
                  <a:extLst>
                    <a:ext uri="{FF2B5EF4-FFF2-40B4-BE49-F238E27FC236}">
                      <a16:creationId xmlns:a16="http://schemas.microsoft.com/office/drawing/2014/main" id="{8D28D688-5F78-D87A-CA4C-F23F603AA0CB}"/>
                    </a:ext>
                  </a:extLst>
                </p:cNvPr>
                <p:cNvSpPr txBox="1">
                  <a:spLocks noRot="1" noChangeAspect="1" noMove="1" noResize="1" noEditPoints="1" noAdjustHandles="1" noChangeArrowheads="1" noChangeShapeType="1" noTextEdit="1"/>
                </p:cNvSpPr>
                <p:nvPr/>
              </p:nvSpPr>
              <p:spPr>
                <a:xfrm>
                  <a:off x="5164976" y="2142692"/>
                  <a:ext cx="850184" cy="1405513"/>
                </a:xfrm>
                <a:prstGeom prst="rect">
                  <a:avLst/>
                </a:prstGeom>
                <a:blipFill>
                  <a:blip r:embed="rId4"/>
                  <a:stretch>
                    <a:fillRect l="-11511" b="-9091"/>
                  </a:stretch>
                </a:blipFill>
              </p:spPr>
              <p:txBody>
                <a:bodyPr/>
                <a:lstStyle/>
                <a:p>
                  <a:r>
                    <a:rPr lang="en-US">
                      <a:noFill/>
                    </a:rPr>
                    <a:t> </a:t>
                  </a:r>
                </a:p>
              </p:txBody>
            </p:sp>
          </mc:Fallback>
        </mc:AlternateContent>
        <p:grpSp>
          <p:nvGrpSpPr>
            <p:cNvPr id="10" name="Group 9">
              <a:extLst>
                <a:ext uri="{FF2B5EF4-FFF2-40B4-BE49-F238E27FC236}">
                  <a16:creationId xmlns:a16="http://schemas.microsoft.com/office/drawing/2014/main" id="{E7498D8A-CF34-995F-82E9-0CEEACB56F12}"/>
                </a:ext>
              </a:extLst>
            </p:cNvPr>
            <p:cNvGrpSpPr/>
            <p:nvPr/>
          </p:nvGrpSpPr>
          <p:grpSpPr>
            <a:xfrm>
              <a:off x="343298" y="832826"/>
              <a:ext cx="5371701" cy="3321218"/>
              <a:chOff x="-346424" y="1341108"/>
              <a:chExt cx="5371701" cy="3321218"/>
            </a:xfrm>
          </p:grpSpPr>
          <p:grpSp>
            <p:nvGrpSpPr>
              <p:cNvPr id="11" name="Group 10">
                <a:extLst>
                  <a:ext uri="{FF2B5EF4-FFF2-40B4-BE49-F238E27FC236}">
                    <a16:creationId xmlns:a16="http://schemas.microsoft.com/office/drawing/2014/main" id="{1D30272D-4422-D598-F761-46DEB36A2D20}"/>
                  </a:ext>
                </a:extLst>
              </p:cNvPr>
              <p:cNvGrpSpPr/>
              <p:nvPr/>
            </p:nvGrpSpPr>
            <p:grpSpPr>
              <a:xfrm>
                <a:off x="-346424" y="2188008"/>
                <a:ext cx="4140527" cy="2474318"/>
                <a:chOff x="-340479" y="2118254"/>
                <a:chExt cx="4190404" cy="2504567"/>
              </a:xfrm>
            </p:grpSpPr>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A2C52816-F290-FEE9-42B3-558A5C489A6D}"/>
                        </a:ext>
                      </a:extLst>
                    </p:cNvPr>
                    <p:cNvSpPr txBox="1"/>
                    <p:nvPr/>
                  </p:nvSpPr>
                  <p:spPr>
                    <a:xfrm>
                      <a:off x="1108709" y="3860978"/>
                      <a:ext cx="2413351" cy="7618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sSubPr>
                              <m:e>
                                <m:acc>
                                  <m:accPr>
                                    <m:chr m:val="̇"/>
                                    <m:ctrlP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ctrlPr>
                                  </m:accPr>
                                  <m:e>
                                    <m: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𝟐</m:t>
                                </m:r>
                              </m:sub>
                            </m:sSub>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12</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000 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kJ</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s</m:t>
                            </m:r>
                          </m:oMath>
                        </m:oMathPara>
                      </a14:m>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5" name="TextBox 14">
                      <a:extLst>
                        <a:ext uri="{FF2B5EF4-FFF2-40B4-BE49-F238E27FC236}">
                          <a16:creationId xmlns:a16="http://schemas.microsoft.com/office/drawing/2014/main" id="{A2C52816-F290-FEE9-42B3-558A5C489A6D}"/>
                        </a:ext>
                      </a:extLst>
                    </p:cNvPr>
                    <p:cNvSpPr txBox="1">
                      <a:spLocks noRot="1" noChangeAspect="1" noMove="1" noResize="1" noEditPoints="1" noAdjustHandles="1" noChangeArrowheads="1" noChangeShapeType="1" noTextEdit="1"/>
                    </p:cNvSpPr>
                    <p:nvPr/>
                  </p:nvSpPr>
                  <p:spPr>
                    <a:xfrm>
                      <a:off x="1108709" y="3860978"/>
                      <a:ext cx="2413351" cy="761843"/>
                    </a:xfrm>
                    <a:prstGeom prst="rect">
                      <a:avLst/>
                    </a:prstGeom>
                    <a:blipFill>
                      <a:blip r:embed="rId5"/>
                      <a:stretch>
                        <a:fillRect/>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8F35FB15-EB4F-8FD7-25AB-A0715901919C}"/>
                    </a:ext>
                  </a:extLst>
                </p:cNvPr>
                <p:cNvGrpSpPr/>
                <p:nvPr/>
              </p:nvGrpSpPr>
              <p:grpSpPr>
                <a:xfrm>
                  <a:off x="-340479" y="2118254"/>
                  <a:ext cx="4190404" cy="1739025"/>
                  <a:chOff x="-360698" y="2472677"/>
                  <a:chExt cx="4190404" cy="1739025"/>
                </a:xfrm>
              </p:grpSpPr>
              <p:sp>
                <p:nvSpPr>
                  <p:cNvPr id="17" name="Rectangle 16">
                    <a:extLst>
                      <a:ext uri="{FF2B5EF4-FFF2-40B4-BE49-F238E27FC236}">
                        <a16:creationId xmlns:a16="http://schemas.microsoft.com/office/drawing/2014/main" id="{FDD83C57-06B2-2FF4-C949-E95B52B2CB4D}"/>
                      </a:ext>
                    </a:extLst>
                  </p:cNvPr>
                  <p:cNvSpPr/>
                  <p:nvPr/>
                </p:nvSpPr>
                <p:spPr>
                  <a:xfrm>
                    <a:off x="1964393" y="3149494"/>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a:t>
                    </a:r>
                  </a:p>
                </p:txBody>
              </p:sp>
              <mc:AlternateContent xmlns:mc="http://schemas.openxmlformats.org/markup-compatibility/2006" xmlns:a14="http://schemas.microsoft.com/office/drawing/2010/main">
                <mc:Choice Requires="a14">
                  <p:sp>
                    <p:nvSpPr>
                      <p:cNvPr id="18" name="TextBox 32">
                        <a:extLst>
                          <a:ext uri="{FF2B5EF4-FFF2-40B4-BE49-F238E27FC236}">
                            <a16:creationId xmlns:a16="http://schemas.microsoft.com/office/drawing/2014/main" id="{032F3F55-C3AF-8F1B-ADE6-59D78A45021E}"/>
                          </a:ext>
                        </a:extLst>
                      </p:cNvPr>
                      <p:cNvSpPr txBox="1"/>
                      <p:nvPr/>
                    </p:nvSpPr>
                    <p:spPr>
                      <a:xfrm>
                        <a:off x="-360698" y="2472677"/>
                        <a:ext cx="2261234" cy="14226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1</m:t>
                                </m:r>
                              </m:sub>
                            </m:sSub>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595</m:t>
                            </m:r>
                          </m:oMath>
                        </a14:m>
                        <a:r>
                          <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kg/s</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a:t>
                        </a:r>
                        <a:endPar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lang="en-US" sz="2400"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a:t>
                        </a: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48.4</a:t>
                        </a:r>
                        <a:r>
                          <a:rPr kumimoji="0" lang="en-US" sz="2400" b="0" i="0" u="none" strike="noStrike" kern="1200" cap="none" spc="0" normalizeH="0" baseline="30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o</a:t>
                        </a: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C</a:t>
                        </a:r>
                        <a:endPar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8" name="TextBox 32">
                        <a:extLst>
                          <a:ext uri="{FF2B5EF4-FFF2-40B4-BE49-F238E27FC236}">
                            <a16:creationId xmlns:a16="http://schemas.microsoft.com/office/drawing/2014/main" id="{032F3F55-C3AF-8F1B-ADE6-59D78A45021E}"/>
                          </a:ext>
                        </a:extLst>
                      </p:cNvPr>
                      <p:cNvSpPr txBox="1">
                        <a:spLocks noRot="1" noChangeAspect="1" noMove="1" noResize="1" noEditPoints="1" noAdjustHandles="1" noChangeArrowheads="1" noChangeShapeType="1" noTextEdit="1"/>
                      </p:cNvSpPr>
                      <p:nvPr/>
                    </p:nvSpPr>
                    <p:spPr>
                      <a:xfrm>
                        <a:off x="-360698" y="2472677"/>
                        <a:ext cx="2261234" cy="1422696"/>
                      </a:xfrm>
                      <a:prstGeom prst="rect">
                        <a:avLst/>
                      </a:prstGeom>
                      <a:blipFill>
                        <a:blip r:embed="rId6"/>
                        <a:stretch>
                          <a:fillRect l="-4372" t="-3463" b="-9091"/>
                        </a:stretch>
                      </a:blipFill>
                    </p:spPr>
                    <p:txBody>
                      <a:bodyPr/>
                      <a:lstStyle/>
                      <a:p>
                        <a:r>
                          <a:rPr lang="en-US">
                            <a:noFill/>
                          </a:rPr>
                          <a:t> </a:t>
                        </a:r>
                      </a:p>
                    </p:txBody>
                  </p:sp>
                </mc:Fallback>
              </mc:AlternateContent>
              <p:cxnSp>
                <p:nvCxnSpPr>
                  <p:cNvPr id="19" name="Straight Arrow Connector 18">
                    <a:extLst>
                      <a:ext uri="{FF2B5EF4-FFF2-40B4-BE49-F238E27FC236}">
                        <a16:creationId xmlns:a16="http://schemas.microsoft.com/office/drawing/2014/main" id="{0A57C84F-8163-8B57-3722-CA268EE63685}"/>
                      </a:ext>
                    </a:extLst>
                  </p:cNvPr>
                  <p:cNvCxnSpPr>
                    <a:cxnSpLocks/>
                  </p:cNvCxnSpPr>
                  <p:nvPr/>
                </p:nvCxnSpPr>
                <p:spPr>
                  <a:xfrm>
                    <a:off x="1317280" y="3417166"/>
                    <a:ext cx="647113" cy="0"/>
                  </a:xfrm>
                  <a:prstGeom prst="straightConnector1">
                    <a:avLst/>
                  </a:prstGeom>
                  <a:ln w="28575">
                    <a:solidFill>
                      <a:srgbClr val="7030A0"/>
                    </a:solidFill>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4D3E6F5C-3090-FAEF-A77A-A0B394682D1D}"/>
                      </a:ext>
                    </a:extLst>
                  </p:cNvPr>
                  <p:cNvCxnSpPr>
                    <a:cxnSpLocks/>
                  </p:cNvCxnSpPr>
                  <p:nvPr/>
                </p:nvCxnSpPr>
                <p:spPr>
                  <a:xfrm flipV="1">
                    <a:off x="2653751" y="3724827"/>
                    <a:ext cx="0" cy="486875"/>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415BDE3A-F155-097C-29E8-0ED4B8504ACD}"/>
                      </a:ext>
                    </a:extLst>
                  </p:cNvPr>
                  <p:cNvSpPr/>
                  <p:nvPr/>
                </p:nvSpPr>
                <p:spPr>
                  <a:xfrm>
                    <a:off x="1698624" y="2995850"/>
                    <a:ext cx="2131082" cy="1058210"/>
                  </a:xfrm>
                  <a:prstGeom prst="rect">
                    <a:avLst/>
                  </a:prstGeom>
                  <a:noFill/>
                  <a:ln w="25400">
                    <a:solidFill>
                      <a:srgbClr val="0070C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grpSp>
            <p:nvGrpSpPr>
              <p:cNvPr id="12" name="Group 11">
                <a:extLst>
                  <a:ext uri="{FF2B5EF4-FFF2-40B4-BE49-F238E27FC236}">
                    <a16:creationId xmlns:a16="http://schemas.microsoft.com/office/drawing/2014/main" id="{099F5546-AFD7-E3E8-A212-3FE8EDE6E0A3}"/>
                  </a:ext>
                </a:extLst>
              </p:cNvPr>
              <p:cNvGrpSpPr/>
              <p:nvPr/>
            </p:nvGrpSpPr>
            <p:grpSpPr>
              <a:xfrm>
                <a:off x="2632145" y="1341108"/>
                <a:ext cx="2393132" cy="1897955"/>
                <a:chOff x="2632145" y="1341108"/>
                <a:chExt cx="2393132" cy="1897955"/>
              </a:xfrm>
            </p:grpSpPr>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F13B4600-90DF-F645-20D5-CECDF1E72B82}"/>
                        </a:ext>
                      </a:extLst>
                    </p:cNvPr>
                    <p:cNvSpPr txBox="1"/>
                    <p:nvPr/>
                  </p:nvSpPr>
                  <p:spPr>
                    <a:xfrm>
                      <a:off x="2695243" y="1341108"/>
                      <a:ext cx="2330034" cy="18979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2</m:t>
                              </m:r>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II</m:t>
                              </m:r>
                            </m:sub>
                          </m:s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210</m:t>
                          </m:r>
                        </m:oMath>
                      </a14:m>
                      <a:r>
                        <a:rPr kumimoji="0" lang="en-US" sz="2400" b="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kg/s</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II</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lang="en-US" sz="2400"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r>
                        <a:rPr kumimoji="0" lang="en-US" sz="2400" b="0"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II</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0" i="0" u="none" strike="noStrike" kern="1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13" name="TextBox 12">
                      <a:extLst>
                        <a:ext uri="{FF2B5EF4-FFF2-40B4-BE49-F238E27FC236}">
                          <a16:creationId xmlns:a16="http://schemas.microsoft.com/office/drawing/2014/main" id="{F13B4600-90DF-F645-20D5-CECDF1E72B82}"/>
                        </a:ext>
                      </a:extLst>
                    </p:cNvPr>
                    <p:cNvSpPr txBox="1">
                      <a:spLocks noRot="1" noChangeAspect="1" noMove="1" noResize="1" noEditPoints="1" noAdjustHandles="1" noChangeArrowheads="1" noChangeShapeType="1" noTextEdit="1"/>
                    </p:cNvSpPr>
                    <p:nvPr/>
                  </p:nvSpPr>
                  <p:spPr>
                    <a:xfrm>
                      <a:off x="2695243" y="1341108"/>
                      <a:ext cx="2330034" cy="1897955"/>
                    </a:xfrm>
                    <a:prstGeom prst="rect">
                      <a:avLst/>
                    </a:prstGeom>
                    <a:blipFill>
                      <a:blip r:embed="rId7"/>
                      <a:stretch>
                        <a:fillRect l="-4188" t="-2572"/>
                      </a:stretch>
                    </a:blipFill>
                  </p:spPr>
                  <p:txBody>
                    <a:bodyPr/>
                    <a:lstStyle/>
                    <a:p>
                      <a:r>
                        <a:rPr lang="en-US">
                          <a:noFill/>
                        </a:rPr>
                        <a:t> </a:t>
                      </a:r>
                    </a:p>
                  </p:txBody>
                </p:sp>
              </mc:Fallback>
            </mc:AlternateContent>
            <p:cxnSp>
              <p:nvCxnSpPr>
                <p:cNvPr id="14" name="Straight Arrow Connector 13">
                  <a:extLst>
                    <a:ext uri="{FF2B5EF4-FFF2-40B4-BE49-F238E27FC236}">
                      <a16:creationId xmlns:a16="http://schemas.microsoft.com/office/drawing/2014/main" id="{4C109762-8CB1-776D-1EEF-85B8543AFB93}"/>
                    </a:ext>
                  </a:extLst>
                </p:cNvPr>
                <p:cNvCxnSpPr>
                  <a:cxnSpLocks/>
                </p:cNvCxnSpPr>
                <p:nvPr/>
              </p:nvCxnSpPr>
              <p:spPr>
                <a:xfrm flipV="1">
                  <a:off x="2632145" y="2212398"/>
                  <a:ext cx="0" cy="661325"/>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grpSp>
      </p:grpSp>
      <p:sp>
        <p:nvSpPr>
          <p:cNvPr id="22" name="TextBox 21">
            <a:extLst>
              <a:ext uri="{FF2B5EF4-FFF2-40B4-BE49-F238E27FC236}">
                <a16:creationId xmlns:a16="http://schemas.microsoft.com/office/drawing/2014/main" id="{830391F8-91E9-DE3F-AEAE-EED59084064B}"/>
              </a:ext>
            </a:extLst>
          </p:cNvPr>
          <p:cNvSpPr txBox="1"/>
          <p:nvPr/>
        </p:nvSpPr>
        <p:spPr>
          <a:xfrm>
            <a:off x="7317864" y="2656225"/>
            <a:ext cx="4372309"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12.8  </a:t>
            </a:r>
            <a:r>
              <a:rPr lang="en-US" sz="2400" dirty="0">
                <a:latin typeface="Times New Roman" panose="02020603050405020304" pitchFamily="18" charset="0"/>
                <a:cs typeface="Times New Roman" panose="02020603050405020304" pitchFamily="18" charset="0"/>
              </a:rPr>
              <a:t>Integrated material and energy balances on system II for </a:t>
            </a:r>
            <a:r>
              <a:rPr lang="en-US" sz="2400" b="1" dirty="0">
                <a:solidFill>
                  <a:srgbClr val="7030A0"/>
                </a:solidFill>
                <a:latin typeface="Times New Roman" panose="02020603050405020304" pitchFamily="18" charset="0"/>
                <a:cs typeface="Times New Roman" panose="02020603050405020304" pitchFamily="18" charset="0"/>
              </a:rPr>
              <a:t>Activity 12.1</a:t>
            </a:r>
          </a:p>
        </p:txBody>
      </p:sp>
    </p:spTree>
    <p:extLst>
      <p:ext uri="{BB962C8B-B14F-4D97-AF65-F5344CB8AC3E}">
        <p14:creationId xmlns:p14="http://schemas.microsoft.com/office/powerpoint/2010/main" val="2261803451"/>
      </p:ext>
    </p:extLst>
  </p:cSld>
  <p:clrMapOvr>
    <a:masterClrMapping/>
  </p:clrMapOvr>
  <mc:AlternateContent xmlns:mc="http://schemas.openxmlformats.org/markup-compatibility/2006" xmlns:p14="http://schemas.microsoft.com/office/powerpoint/2010/main">
    <mc:Choice Requires="p14">
      <p:transition spd="slow" p14:dur="2000" advTm="65976"/>
    </mc:Choice>
    <mc:Fallback xmlns="">
      <p:transition spd="slow" advTm="659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6D9D5-A8D9-0BA8-6903-C417D8AA9A3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2A1FE78-01BB-CB56-6DCD-D2A3DF390A99}"/>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The material balance equation for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is expressed by:</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sub>
                    </m:s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II</m:t>
                        </m:r>
                      </m:sub>
                    </m:sSub>
                  </m:oMath>
                </a14:m>
                <a:r>
                  <a:rPr lang="en-US" sz="2400" dirty="0">
                    <a:latin typeface="Times New Roman" panose="02020603050405020304" pitchFamily="18" charset="0"/>
                    <a:cs typeface="Times New Roman" panose="02020603050405020304" pitchFamily="18" charset="0"/>
                  </a:rPr>
                  <a:t>                                                       (12.26)</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a:t>
                </a: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sub>
                    </m:s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595</m:t>
                    </m:r>
                  </m:oMath>
                </a14:m>
                <a:r>
                  <a:rPr lang="en-US" sz="2400" dirty="0">
                    <a:latin typeface="Times New Roman" panose="02020603050405020304" pitchFamily="18" charset="0"/>
                    <a:cs typeface="Times New Roman" panose="02020603050405020304" pitchFamily="18" charset="0"/>
                  </a:rPr>
                  <a:t> kg/s and </a:t>
                </a: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II</m:t>
                        </m:r>
                      </m:sub>
                    </m:s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210</m:t>
                    </m:r>
                  </m:oMath>
                </a14:m>
                <a:r>
                  <a:rPr lang="en-US" sz="2400" dirty="0">
                    <a:latin typeface="Times New Roman" panose="02020603050405020304" pitchFamily="18" charset="0"/>
                    <a:cs typeface="Times New Roman" panose="02020603050405020304" pitchFamily="18" charset="0"/>
                  </a:rPr>
                  <a:t> kg/s into equation (12.26),  the mass flow rate of water leaves from system II and enters to system III (</a:t>
                </a:r>
                <a14:m>
                  <m:oMath xmlns:m="http://schemas.openxmlformats.org/officeDocument/2006/math">
                    <m:sSub>
                      <m:sSubPr>
                        <m:ctrlPr>
                          <a:rPr lang="en-US" sz="240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is determined as:</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1</m:t>
                        </m:r>
                      </m:sub>
                    </m:sSub>
                    <m: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I</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𝐼</m:t>
                        </m:r>
                      </m:sub>
                    </m:s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595</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210</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385</m:t>
                    </m:r>
                  </m:oMath>
                </a14:m>
                <a:r>
                  <a:rPr lang="en-US" sz="2400" dirty="0">
                    <a:latin typeface="Times New Roman" panose="02020603050405020304" pitchFamily="18" charset="0"/>
                    <a:cs typeface="Times New Roman" panose="02020603050405020304" pitchFamily="18" charset="0"/>
                  </a:rPr>
                  <a:t> kg/s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2A1FE78-01BB-CB56-6DCD-D2A3DF390A99}"/>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79EB672-2DCB-79F6-68E3-2870B528ECE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9F0ED69-4D3F-11C6-EF1B-A9C6EEE1C01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C58B2F6-D140-A944-4F17-F58847B2832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D2883A51-E690-2C7F-C894-D7F5BBB251DB}"/>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1566186820"/>
      </p:ext>
    </p:extLst>
  </p:cSld>
  <p:clrMapOvr>
    <a:masterClrMapping/>
  </p:clrMapOvr>
  <mc:AlternateContent xmlns:mc="http://schemas.openxmlformats.org/markup-compatibility/2006" xmlns:p14="http://schemas.microsoft.com/office/powerpoint/2010/main">
    <mc:Choice Requires="p14">
      <p:transition spd="slow" p14:dur="2000" advTm="45390"/>
    </mc:Choice>
    <mc:Fallback xmlns="">
      <p:transition spd="slow" advTm="4539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DAE384-74AF-6044-B65A-1C4DB79299C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DAB7FDB-74E4-BF97-7F44-B3C6768138EF}"/>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equation for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is expressed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𝐼𝐼</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𝐼𝐼</m:t>
                            </m:r>
                          </m:sub>
                        </m:sSub>
                      </m:e>
                    </m:d>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(12.27)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But,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H</a:t>
                </a:r>
                <a:r>
                  <a:rPr lang="en-US" sz="2400" baseline="-25000" dirty="0">
                    <a:latin typeface="Times New Roman" panose="02020603050405020304" pitchFamily="18" charset="0"/>
                    <a:cs typeface="Times New Roman" panose="02020603050405020304" pitchFamily="18" charset="0"/>
                  </a:rPr>
                  <a:t>2II</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T</a:t>
                </a:r>
                <a:r>
                  <a:rPr lang="en-US" sz="2400" baseline="-25000" dirty="0">
                    <a:latin typeface="Times New Roman" panose="02020603050405020304" pitchFamily="18" charset="0"/>
                    <a:cs typeface="Times New Roman" panose="02020603050405020304" pitchFamily="18" charset="0"/>
                  </a:rPr>
                  <a:t>2II</a:t>
                </a:r>
                <a:r>
                  <a:rPr lang="en-US" sz="2400" dirty="0">
                    <a:latin typeface="Times New Roman" panose="02020603050405020304" pitchFamily="18" charset="0"/>
                    <a:cs typeface="Times New Roman" panose="02020603050405020304" pitchFamily="18" charset="0"/>
                  </a:rPr>
                  <a:t> since they are the same source.</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𝐼𝐼</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𝑝𝑤</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𝑅</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(12.28)</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(12.29)</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is specific heat capacity of water, 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is outlet temperature of system II and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reference temperature.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DAB7FDB-74E4-BF97-7F44-B3C6768138EF}"/>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A27E039-CCE9-0DD8-1E61-AD7D284DC2B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3994130-2CB6-542D-625E-61FBB88A542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E292D88-96A2-A3EE-B373-8EEE2EC801D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D219DF3E-A08C-9297-1FE5-016D20309B03}"/>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4177750238"/>
      </p:ext>
    </p:extLst>
  </p:cSld>
  <p:clrMapOvr>
    <a:masterClrMapping/>
  </p:clrMapOvr>
  <mc:AlternateContent xmlns:mc="http://schemas.openxmlformats.org/markup-compatibility/2006" xmlns:p14="http://schemas.microsoft.com/office/powerpoint/2010/main">
    <mc:Choice Requires="p14">
      <p:transition spd="slow" p14:dur="2000" advTm="66680"/>
    </mc:Choice>
    <mc:Fallback xmlns="">
      <p:transition spd="slow" advTm="6668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34849C-1F24-86DB-D88F-2DE3F53C1549}"/>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F24DFD8-7DB5-5AAF-0AB5-5127590E4582}"/>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equations (12.28 &amp; 12.29) into equation (12.27), and solving for the outlet temperature </a:t>
                </a:r>
                <a:r>
                  <a:rPr lang="en-US" sz="2400" b="1" dirty="0">
                    <a:solidFill>
                      <a:srgbClr val="7030A0"/>
                    </a:solidFill>
                    <a:latin typeface="Times New Roman" panose="02020603050405020304" pitchFamily="18" charset="0"/>
                    <a:cs typeface="Times New Roman" panose="02020603050405020304" pitchFamily="18" charset="0"/>
                  </a:rPr>
                  <a:t>(T</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you can get:</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i="1" smtClean="0">
                        <a:latin typeface="Cambria Math" panose="02040503050406030204" pitchFamily="18" charset="0"/>
                        <a:ea typeface="Cambria Math" panose="02040503050406030204" pitchFamily="18" charset="0"/>
                        <a:cs typeface="Times New Roman" panose="02020603050405020304" pitchFamily="18" charset="0"/>
                      </a:rPr>
                      <m:t> </m:t>
                    </m:r>
                    <m:f>
                      <m:f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num>
                      <m:den>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den>
                    </m:f>
                  </m:oMath>
                </a14:m>
                <a:r>
                  <a:rPr lang="en-US" sz="2400" dirty="0">
                    <a:latin typeface="Times New Roman" panose="02020603050405020304" pitchFamily="18" charset="0"/>
                    <a:cs typeface="Times New Roman" panose="02020603050405020304" pitchFamily="18" charset="0"/>
                  </a:rPr>
                  <a:t>                                                   (12.30)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T</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48.4</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=595</m:t>
                    </m:r>
                  </m:oMath>
                </a14:m>
                <a:r>
                  <a:rPr lang="en-US" sz="2400" dirty="0">
                    <a:latin typeface="Times New Roman" panose="02020603050405020304" pitchFamily="18" charset="0"/>
                    <a:cs typeface="Times New Roman" panose="02020603050405020304" pitchFamily="18" charset="0"/>
                  </a:rPr>
                  <a:t> kg/s,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4.2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=12, 000</m:t>
                    </m:r>
                  </m:oMath>
                </a14:m>
                <a:r>
                  <a:rPr lang="en-US" sz="2400" dirty="0">
                    <a:latin typeface="Times New Roman" panose="02020603050405020304" pitchFamily="18" charset="0"/>
                    <a:cs typeface="Times New Roman" panose="02020603050405020304" pitchFamily="18" charset="0"/>
                  </a:rPr>
                  <a:t> kJ/s into equation (12.30), the outlet temperature (T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is calculated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num>
                      <m:den>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den>
                    </m:f>
                    <m:r>
                      <a:rPr lang="en-US" sz="2400" b="0" i="1" smtClean="0">
                        <a:latin typeface="Cambria Math" panose="02040503050406030204" pitchFamily="18" charset="0"/>
                        <a:ea typeface="Cambria Math" panose="02040503050406030204" pitchFamily="18" charset="0"/>
                        <a:cs typeface="Times New Roman" panose="02020603050405020304" pitchFamily="18" charset="0"/>
                      </a:rPr>
                      <m:t>=48.4+</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12, 000</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595∗4.2</m:t>
                        </m:r>
                      </m:den>
                    </m:f>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𝟓𝟑</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𝟐</m:t>
                    </m:r>
                  </m:oMath>
                </a14:m>
                <a:r>
                  <a:rPr lang="en-US" sz="2400" b="1" baseline="30000" dirty="0" err="1">
                    <a:solidFill>
                      <a:srgbClr val="7030A0"/>
                    </a:solidFill>
                    <a:latin typeface="Times New Roman" panose="02020603050405020304" pitchFamily="18" charset="0"/>
                    <a:ea typeface="Cambria Math" panose="02040503050406030204" pitchFamily="18" charset="0"/>
                    <a:cs typeface="Times New Roman" panose="02020603050405020304" pitchFamily="18" charset="0"/>
                  </a:rPr>
                  <a:t>o</a:t>
                </a:r>
                <a:r>
                  <a:rPr lang="en-US" sz="2400" b="1" dirty="0" err="1">
                    <a:solidFill>
                      <a:srgbClr val="7030A0"/>
                    </a:solidFill>
                    <a:latin typeface="Times New Roman" panose="02020603050405020304" pitchFamily="18" charset="0"/>
                    <a:ea typeface="Cambria Math" panose="02040503050406030204" pitchFamily="18" charset="0"/>
                    <a:cs typeface="Times New Roman" panose="02020603050405020304" pitchFamily="18" charset="0"/>
                  </a:rPr>
                  <a:t>C</a:t>
                </a:r>
                <a:endParaRPr lang="en-US" sz="2400" b="1" dirty="0">
                  <a:solidFill>
                    <a:srgbClr val="7030A0"/>
                  </a:solidFill>
                  <a:latin typeface="Times New Roman" panose="02020603050405020304" pitchFamily="18" charset="0"/>
                  <a:ea typeface="Cambria Math" panose="020405030504060302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F24DFD8-7DB5-5AAF-0AB5-5127590E4582}"/>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03383EF-5DD6-7D87-BD7C-90F16B75AC9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9E1181B-6C5C-C65B-1D99-01273868EAC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D6F028F-1B6D-016C-E76E-84539676403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D33F4C3-8E0A-CAE7-BC2E-993D13DAA155}"/>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2559313283"/>
      </p:ext>
    </p:extLst>
  </p:cSld>
  <p:clrMapOvr>
    <a:masterClrMapping/>
  </p:clrMapOvr>
  <mc:AlternateContent xmlns:mc="http://schemas.openxmlformats.org/markup-compatibility/2006" xmlns:p14="http://schemas.microsoft.com/office/powerpoint/2010/main">
    <mc:Choice Requires="p14">
      <p:transition spd="slow" p14:dur="2000" advTm="51670"/>
    </mc:Choice>
    <mc:Fallback xmlns="">
      <p:transition spd="slow" advTm="5167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33B33-767B-F308-861E-E7FBD1F8AA4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7B409C-B75B-7686-A488-8CC6E762C8ED}"/>
              </a:ext>
            </a:extLst>
          </p:cNvPr>
          <p:cNvSpPr>
            <a:spLocks noGrp="1"/>
          </p:cNvSpPr>
          <p:nvPr>
            <p:ph idx="1"/>
          </p:nvPr>
        </p:nvSpPr>
        <p:spPr>
          <a:xfrm>
            <a:off x="278297" y="950601"/>
            <a:ext cx="11708294" cy="5137634"/>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III</a:t>
            </a:r>
            <a:r>
              <a:rPr lang="en-US" sz="2400" dirty="0">
                <a:latin typeface="Times New Roman" panose="02020603050405020304" pitchFamily="18" charset="0"/>
                <a:cs typeface="Times New Roman" panose="02020603050405020304" pitchFamily="18" charset="0"/>
              </a:rPr>
              <a:t>: Integrated material and energy balances for </a:t>
            </a:r>
            <a:r>
              <a:rPr lang="en-US" sz="2400" b="1" dirty="0">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for </a:t>
            </a:r>
            <a:r>
              <a:rPr lang="en-US" sz="2400" b="1" dirty="0">
                <a:solidFill>
                  <a:srgbClr val="7030A0"/>
                </a:solidFill>
                <a:latin typeface="Times New Roman" panose="02020603050405020304" pitchFamily="18" charset="0"/>
                <a:cs typeface="Times New Roman" panose="02020603050405020304" pitchFamily="18" charset="0"/>
              </a:rPr>
              <a:t>Activity 12.1  </a:t>
            </a:r>
            <a:r>
              <a:rPr lang="en-US" sz="2400" dirty="0">
                <a:latin typeface="Times New Roman" panose="02020603050405020304" pitchFamily="18" charset="0"/>
                <a:cs typeface="Times New Roman" panose="02020603050405020304" pitchFamily="18" charset="0"/>
              </a:rPr>
              <a:t>is depicted in </a:t>
            </a:r>
            <a:r>
              <a:rPr lang="en-US" sz="2400" b="1" dirty="0">
                <a:latin typeface="Times New Roman" panose="02020603050405020304" pitchFamily="18" charset="0"/>
                <a:cs typeface="Times New Roman" panose="02020603050405020304" pitchFamily="18" charset="0"/>
              </a:rPr>
              <a:t>Figure 12.9</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F32B2D19-D190-EB17-B49A-DF94CAF42CF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2B887FC-D86E-CBF6-16FA-2C15351EB02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4C6A031-5D7B-1067-F904-A9B838CC845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E6F686B-3868-D101-152F-79BB7D068383}"/>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grpSp>
        <p:nvGrpSpPr>
          <p:cNvPr id="2" name="Group 1">
            <a:extLst>
              <a:ext uri="{FF2B5EF4-FFF2-40B4-BE49-F238E27FC236}">
                <a16:creationId xmlns:a16="http://schemas.microsoft.com/office/drawing/2014/main" id="{078AE908-F8BE-FB0F-3FD9-157659BDE3C2}"/>
              </a:ext>
            </a:extLst>
          </p:cNvPr>
          <p:cNvGrpSpPr/>
          <p:nvPr/>
        </p:nvGrpSpPr>
        <p:grpSpPr>
          <a:xfrm>
            <a:off x="1520538" y="2571021"/>
            <a:ext cx="5671862" cy="2474318"/>
            <a:chOff x="343298" y="1679726"/>
            <a:chExt cx="5671862" cy="2474318"/>
          </a:xfrm>
        </p:grpSpPr>
        <p:cxnSp>
          <p:nvCxnSpPr>
            <p:cNvPr id="6" name="Straight Arrow Connector 5">
              <a:extLst>
                <a:ext uri="{FF2B5EF4-FFF2-40B4-BE49-F238E27FC236}">
                  <a16:creationId xmlns:a16="http://schemas.microsoft.com/office/drawing/2014/main" id="{E6F905FF-722D-6EF8-96C8-F215BBD687B1}"/>
                </a:ext>
              </a:extLst>
            </p:cNvPr>
            <p:cNvCxnSpPr>
              <a:cxnSpLocks/>
            </p:cNvCxnSpPr>
            <p:nvPr/>
          </p:nvCxnSpPr>
          <p:spPr>
            <a:xfrm>
              <a:off x="4239872" y="2612807"/>
              <a:ext cx="850184" cy="8096"/>
            </a:xfrm>
            <a:prstGeom prst="straightConnector1">
              <a:avLst/>
            </a:prstGeom>
            <a:ln w="28575">
              <a:solidFill>
                <a:srgbClr val="FFC000"/>
              </a:solidFill>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8" name="TextBox 32">
                  <a:extLst>
                    <a:ext uri="{FF2B5EF4-FFF2-40B4-BE49-F238E27FC236}">
                      <a16:creationId xmlns:a16="http://schemas.microsoft.com/office/drawing/2014/main" id="{6E8A4C7D-51D1-131E-31D2-2746E03D04AD}"/>
                    </a:ext>
                  </a:extLst>
                </p:cNvPr>
                <p:cNvSpPr txBox="1"/>
                <p:nvPr/>
              </p:nvSpPr>
              <p:spPr>
                <a:xfrm>
                  <a:off x="5164976" y="2142692"/>
                  <a:ext cx="850184" cy="14055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FFC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𝟑</m:t>
                          </m:r>
                        </m:sub>
                      </m:sSub>
                    </m:oMath>
                  </a14:m>
                  <a:r>
                    <a:rPr kumimoji="0" lang="en-US" sz="2400" b="1" i="1"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2</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1" i="0" u="none" strike="noStrike" kern="1200" cap="none" spc="0" normalizeH="0" baseline="-2500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3</a:t>
                  </a: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2400" b="1" i="0" u="none" strike="noStrike" kern="100" cap="none" spc="0" normalizeH="0" baseline="0" noProof="0" dirty="0">
                    <a:ln>
                      <a:noFill/>
                    </a:ln>
                    <a:solidFill>
                      <a:srgbClr val="FFC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8" name="TextBox 32">
                  <a:extLst>
                    <a:ext uri="{FF2B5EF4-FFF2-40B4-BE49-F238E27FC236}">
                      <a16:creationId xmlns:a16="http://schemas.microsoft.com/office/drawing/2014/main" id="{6E8A4C7D-51D1-131E-31D2-2746E03D04AD}"/>
                    </a:ext>
                  </a:extLst>
                </p:cNvPr>
                <p:cNvSpPr txBox="1">
                  <a:spLocks noRot="1" noChangeAspect="1" noMove="1" noResize="1" noEditPoints="1" noAdjustHandles="1" noChangeArrowheads="1" noChangeShapeType="1" noTextEdit="1"/>
                </p:cNvSpPr>
                <p:nvPr/>
              </p:nvSpPr>
              <p:spPr>
                <a:xfrm>
                  <a:off x="5164976" y="2142692"/>
                  <a:ext cx="850184" cy="1405513"/>
                </a:xfrm>
                <a:prstGeom prst="rect">
                  <a:avLst/>
                </a:prstGeom>
                <a:blipFill>
                  <a:blip r:embed="rId4"/>
                  <a:stretch>
                    <a:fillRect l="-10714" b="-9565"/>
                  </a:stretch>
                </a:blipFill>
              </p:spPr>
              <p:txBody>
                <a:bodyPr/>
                <a:lstStyle/>
                <a:p>
                  <a:r>
                    <a:rPr lang="en-US">
                      <a:noFill/>
                    </a:rPr>
                    <a:t> </a:t>
                  </a:r>
                </a:p>
              </p:txBody>
            </p:sp>
          </mc:Fallback>
        </mc:AlternateContent>
        <p:grpSp>
          <p:nvGrpSpPr>
            <p:cNvPr id="11" name="Group 10">
              <a:extLst>
                <a:ext uri="{FF2B5EF4-FFF2-40B4-BE49-F238E27FC236}">
                  <a16:creationId xmlns:a16="http://schemas.microsoft.com/office/drawing/2014/main" id="{A12B1807-C1A6-5556-0468-2F0AD78CCF02}"/>
                </a:ext>
              </a:extLst>
            </p:cNvPr>
            <p:cNvGrpSpPr/>
            <p:nvPr/>
          </p:nvGrpSpPr>
          <p:grpSpPr>
            <a:xfrm>
              <a:off x="343298" y="1679726"/>
              <a:ext cx="4140527" cy="2474318"/>
              <a:chOff x="-340479" y="2118254"/>
              <a:chExt cx="4190404" cy="2504567"/>
            </a:xfrm>
          </p:grpSpPr>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63278D3C-C3AE-D9B8-42C8-35438B3E4BFF}"/>
                      </a:ext>
                    </a:extLst>
                  </p:cNvPr>
                  <p:cNvSpPr txBox="1"/>
                  <p:nvPr/>
                </p:nvSpPr>
                <p:spPr>
                  <a:xfrm>
                    <a:off x="1108709" y="3860978"/>
                    <a:ext cx="2413351" cy="7618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sSubPr>
                            <m:e>
                              <m:acc>
                                <m:accPr>
                                  <m:chr m:val="̇"/>
                                  <m:ctrlP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ctrlPr>
                                </m:accPr>
                                <m:e>
                                  <m:r>
                                    <a:rPr kumimoji="0" lang="en-US" sz="2400" b="1" i="1" u="none" strike="noStrike" kern="1200" cap="none" spc="0" normalizeH="0" baseline="0" noProof="0" dirty="0">
                                      <a:ln>
                                        <a:noFill/>
                                      </a:ln>
                                      <a:solidFill>
                                        <a:srgbClr val="FF0000"/>
                                      </a:solidFill>
                                      <a:effectLst/>
                                      <a:uLnTx/>
                                      <a:uFillTx/>
                                      <a:latin typeface="Cambria Math" panose="02040503050406030204" pitchFamily="18" charset="0"/>
                                      <a:ea typeface="+mn-ea"/>
                                      <a:cs typeface="Times New Roman" panose="02020603050405020304" pitchFamily="18" charset="0"/>
                                    </a:rPr>
                                    <m:t>𝑸</m:t>
                                  </m:r>
                                </m:e>
                              </m:acc>
                            </m:e>
                            <m:sub>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𝟑</m:t>
                              </m:r>
                            </m:sub>
                          </m:sSub>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14</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000 </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kJ</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m:t>
                          </m:r>
                          <m:r>
                            <m:rPr>
                              <m:nor/>
                            </m:rP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m:t>s</m:t>
                          </m:r>
                        </m:oMath>
                      </m:oMathPara>
                    </a14:m>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5" name="TextBox 14">
                    <a:extLst>
                      <a:ext uri="{FF2B5EF4-FFF2-40B4-BE49-F238E27FC236}">
                        <a16:creationId xmlns:a16="http://schemas.microsoft.com/office/drawing/2014/main" id="{63278D3C-C3AE-D9B8-42C8-35438B3E4BFF}"/>
                      </a:ext>
                    </a:extLst>
                  </p:cNvPr>
                  <p:cNvSpPr txBox="1">
                    <a:spLocks noRot="1" noChangeAspect="1" noMove="1" noResize="1" noEditPoints="1" noAdjustHandles="1" noChangeArrowheads="1" noChangeShapeType="1" noTextEdit="1"/>
                  </p:cNvSpPr>
                  <p:nvPr/>
                </p:nvSpPr>
                <p:spPr>
                  <a:xfrm>
                    <a:off x="1108709" y="3860978"/>
                    <a:ext cx="2413351" cy="761843"/>
                  </a:xfrm>
                  <a:prstGeom prst="rect">
                    <a:avLst/>
                  </a:prstGeom>
                  <a:blipFill>
                    <a:blip r:embed="rId5"/>
                    <a:stretch>
                      <a:fillRect/>
                    </a:stretch>
                  </a:blipFill>
                </p:spPr>
                <p:txBody>
                  <a:bodyPr/>
                  <a:lstStyle/>
                  <a:p>
                    <a:r>
                      <a:rPr lang="en-US">
                        <a:noFill/>
                      </a:rPr>
                      <a:t> </a:t>
                    </a:r>
                  </a:p>
                </p:txBody>
              </p:sp>
            </mc:Fallback>
          </mc:AlternateContent>
          <p:grpSp>
            <p:nvGrpSpPr>
              <p:cNvPr id="16" name="Group 15">
                <a:extLst>
                  <a:ext uri="{FF2B5EF4-FFF2-40B4-BE49-F238E27FC236}">
                    <a16:creationId xmlns:a16="http://schemas.microsoft.com/office/drawing/2014/main" id="{03EF12BF-B49B-C261-C00B-98264CF44BB4}"/>
                  </a:ext>
                </a:extLst>
              </p:cNvPr>
              <p:cNvGrpSpPr/>
              <p:nvPr/>
            </p:nvGrpSpPr>
            <p:grpSpPr>
              <a:xfrm>
                <a:off x="-340479" y="2118254"/>
                <a:ext cx="4190404" cy="1739025"/>
                <a:chOff x="-360698" y="2472677"/>
                <a:chExt cx="4190404" cy="1739025"/>
              </a:xfrm>
            </p:grpSpPr>
            <p:sp>
              <p:nvSpPr>
                <p:cNvPr id="17" name="Rectangle 16">
                  <a:extLst>
                    <a:ext uri="{FF2B5EF4-FFF2-40B4-BE49-F238E27FC236}">
                      <a16:creationId xmlns:a16="http://schemas.microsoft.com/office/drawing/2014/main" id="{A70CEB51-F5FF-1E78-5461-9635F76FAD73}"/>
                    </a:ext>
                  </a:extLst>
                </p:cNvPr>
                <p:cNvSpPr/>
                <p:nvPr/>
              </p:nvSpPr>
              <p:spPr>
                <a:xfrm>
                  <a:off x="1964393" y="3149494"/>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III</a:t>
                  </a:r>
                </a:p>
              </p:txBody>
            </p:sp>
            <mc:AlternateContent xmlns:mc="http://schemas.openxmlformats.org/markup-compatibility/2006" xmlns:a14="http://schemas.microsoft.com/office/drawing/2010/main">
              <mc:Choice Requires="a14">
                <p:sp>
                  <p:nvSpPr>
                    <p:cNvPr id="18" name="TextBox 32">
                      <a:extLst>
                        <a:ext uri="{FF2B5EF4-FFF2-40B4-BE49-F238E27FC236}">
                          <a16:creationId xmlns:a16="http://schemas.microsoft.com/office/drawing/2014/main" id="{84949046-F071-5177-9B65-D076BF83D930}"/>
                        </a:ext>
                      </a:extLst>
                    </p:cNvPr>
                    <p:cNvSpPr txBox="1"/>
                    <p:nvPr/>
                  </p:nvSpPr>
                  <p:spPr>
                    <a:xfrm>
                      <a:off x="-360698" y="2472677"/>
                      <a:ext cx="2261234" cy="14226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kumimoji="0" lang="en-US" sz="2400" b="0" i="1" u="none" strike="noStrike" kern="1200" cap="none" spc="0" normalizeH="0" baseline="0" noProof="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m:t>
                                  </m:r>
                                </m:e>
                              </m:acc>
                            </m:e>
                            <m:sub>
                              <m:r>
                                <a:rPr kumimoji="0" lang="en-US" sz="2400" b="0" i="0" u="none" strike="noStrike" kern="1200" cap="none" spc="0" normalizeH="0" baseline="0" noProof="0" smtClean="0">
                                  <a:ln>
                                    <a:noFill/>
                                  </a:ln>
                                  <a:solidFill>
                                    <a:srgbClr val="7030A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2</m:t>
                              </m:r>
                            </m:sub>
                          </m:sSub>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US" sz="2400" b="0"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385</m:t>
                          </m:r>
                        </m:oMath>
                      </a14:m>
                      <a:r>
                        <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kg/s</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2</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kumimoji="0" lang="en-US" sz="2400" b="0"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2</a:t>
                      </a: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53.2</a:t>
                      </a:r>
                      <a:r>
                        <a:rPr kumimoji="0" lang="en-US" sz="2400" b="0" i="0" u="none" strike="noStrike" kern="1200" cap="none" spc="0" normalizeH="0" baseline="30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o</a:t>
                      </a:r>
                      <a:r>
                        <a:rPr kumimoji="0" lang="en-US" sz="2400" b="0"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C</a:t>
                      </a:r>
                      <a:endParaRPr kumimoji="0" lang="en-US" sz="2400" b="0" i="0" u="none" strike="noStrike" kern="1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8" name="TextBox 32">
                      <a:extLst>
                        <a:ext uri="{FF2B5EF4-FFF2-40B4-BE49-F238E27FC236}">
                          <a16:creationId xmlns:a16="http://schemas.microsoft.com/office/drawing/2014/main" id="{84949046-F071-5177-9B65-D076BF83D930}"/>
                        </a:ext>
                      </a:extLst>
                    </p:cNvPr>
                    <p:cNvSpPr txBox="1">
                      <a:spLocks noRot="1" noChangeAspect="1" noMove="1" noResize="1" noEditPoints="1" noAdjustHandles="1" noChangeArrowheads="1" noChangeShapeType="1" noTextEdit="1"/>
                    </p:cNvSpPr>
                    <p:nvPr/>
                  </p:nvSpPr>
                  <p:spPr>
                    <a:xfrm>
                      <a:off x="-360698" y="2472677"/>
                      <a:ext cx="2261234" cy="1422696"/>
                    </a:xfrm>
                    <a:prstGeom prst="rect">
                      <a:avLst/>
                    </a:prstGeom>
                    <a:blipFill>
                      <a:blip r:embed="rId6"/>
                      <a:stretch>
                        <a:fillRect l="-4087" t="-3478" b="-9565"/>
                      </a:stretch>
                    </a:blipFill>
                  </p:spPr>
                  <p:txBody>
                    <a:bodyPr/>
                    <a:lstStyle/>
                    <a:p>
                      <a:r>
                        <a:rPr lang="en-US">
                          <a:noFill/>
                        </a:rPr>
                        <a:t> </a:t>
                      </a:r>
                    </a:p>
                  </p:txBody>
                </p:sp>
              </mc:Fallback>
            </mc:AlternateContent>
            <p:cxnSp>
              <p:nvCxnSpPr>
                <p:cNvPr id="19" name="Straight Arrow Connector 18">
                  <a:extLst>
                    <a:ext uri="{FF2B5EF4-FFF2-40B4-BE49-F238E27FC236}">
                      <a16:creationId xmlns:a16="http://schemas.microsoft.com/office/drawing/2014/main" id="{176C27BB-AD18-38CC-CD5C-DE0A4A30E59D}"/>
                    </a:ext>
                  </a:extLst>
                </p:cNvPr>
                <p:cNvCxnSpPr>
                  <a:cxnSpLocks/>
                </p:cNvCxnSpPr>
                <p:nvPr/>
              </p:nvCxnSpPr>
              <p:spPr>
                <a:xfrm>
                  <a:off x="1317280" y="3417166"/>
                  <a:ext cx="647113" cy="0"/>
                </a:xfrm>
                <a:prstGeom prst="straightConnector1">
                  <a:avLst/>
                </a:prstGeom>
                <a:ln w="28575">
                  <a:solidFill>
                    <a:srgbClr val="7030A0"/>
                  </a:solidFill>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45962076-7848-9C3C-5FC1-84365D6C824B}"/>
                    </a:ext>
                  </a:extLst>
                </p:cNvPr>
                <p:cNvCxnSpPr>
                  <a:cxnSpLocks/>
                </p:cNvCxnSpPr>
                <p:nvPr/>
              </p:nvCxnSpPr>
              <p:spPr>
                <a:xfrm flipV="1">
                  <a:off x="2653751" y="3724827"/>
                  <a:ext cx="0" cy="486875"/>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15094E76-1208-A9B1-7DC0-618EBE62832F}"/>
                    </a:ext>
                  </a:extLst>
                </p:cNvPr>
                <p:cNvSpPr/>
                <p:nvPr/>
              </p:nvSpPr>
              <p:spPr>
                <a:xfrm>
                  <a:off x="1698624" y="2995850"/>
                  <a:ext cx="2131082" cy="1058210"/>
                </a:xfrm>
                <a:prstGeom prst="rect">
                  <a:avLst/>
                </a:prstGeom>
                <a:noFill/>
                <a:ln w="25400">
                  <a:solidFill>
                    <a:srgbClr val="0070C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grpSp>
      <p:sp>
        <p:nvSpPr>
          <p:cNvPr id="22" name="TextBox 21">
            <a:extLst>
              <a:ext uri="{FF2B5EF4-FFF2-40B4-BE49-F238E27FC236}">
                <a16:creationId xmlns:a16="http://schemas.microsoft.com/office/drawing/2014/main" id="{B006618C-2455-C2DE-3DD3-0C1097A254EB}"/>
              </a:ext>
            </a:extLst>
          </p:cNvPr>
          <p:cNvSpPr txBox="1"/>
          <p:nvPr/>
        </p:nvSpPr>
        <p:spPr>
          <a:xfrm>
            <a:off x="7173587" y="2343405"/>
            <a:ext cx="4206718"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12.9  </a:t>
            </a:r>
            <a:r>
              <a:rPr lang="en-US" sz="2400" dirty="0">
                <a:latin typeface="Times New Roman" panose="02020603050405020304" pitchFamily="18" charset="0"/>
                <a:cs typeface="Times New Roman" panose="02020603050405020304" pitchFamily="18" charset="0"/>
              </a:rPr>
              <a:t>Integrated material and energy balances on system III for </a:t>
            </a:r>
            <a:r>
              <a:rPr lang="en-US" sz="2400" b="1" dirty="0">
                <a:solidFill>
                  <a:srgbClr val="7030A0"/>
                </a:solidFill>
                <a:latin typeface="Times New Roman" panose="02020603050405020304" pitchFamily="18" charset="0"/>
                <a:cs typeface="Times New Roman" panose="02020603050405020304" pitchFamily="18" charset="0"/>
              </a:rPr>
              <a:t>Activity 12.1</a:t>
            </a:r>
          </a:p>
        </p:txBody>
      </p:sp>
    </p:spTree>
    <p:extLst>
      <p:ext uri="{BB962C8B-B14F-4D97-AF65-F5344CB8AC3E}">
        <p14:creationId xmlns:p14="http://schemas.microsoft.com/office/powerpoint/2010/main" val="486295700"/>
      </p:ext>
    </p:extLst>
  </p:cSld>
  <p:clrMapOvr>
    <a:masterClrMapping/>
  </p:clrMapOvr>
  <mc:AlternateContent xmlns:mc="http://schemas.openxmlformats.org/markup-compatibility/2006" xmlns:p14="http://schemas.microsoft.com/office/powerpoint/2010/main">
    <mc:Choice Requires="p14">
      <p:transition spd="slow" p14:dur="2000" advTm="36604"/>
    </mc:Choice>
    <mc:Fallback xmlns="">
      <p:transition spd="slow" advTm="3660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F20336-FE01-709E-7EA1-00BAE9A87CED}"/>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BBF77E4-C04D-AB83-1D48-38B807DAB4F2}"/>
                  </a:ext>
                </a:extLst>
              </p:cNvPr>
              <p:cNvSpPr>
                <a:spLocks noGrp="1"/>
              </p:cNvSpPr>
              <p:nvPr>
                <p:ph idx="1"/>
              </p:nvPr>
            </p:nvSpPr>
            <p:spPr>
              <a:xfrm>
                <a:off x="278297" y="858491"/>
                <a:ext cx="11638720" cy="5065228"/>
              </a:xfrm>
            </p:spPr>
            <p:txBody>
              <a:bodyPr>
                <a:normAutofit lnSpcReduction="10000"/>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The material balance equation for </a:t>
                </a:r>
                <a:r>
                  <a:rPr lang="en-US" sz="2400" b="1" dirty="0">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is expressed by:</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(12.31)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a:t>
                </a: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sub>
                    </m:s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385</m:t>
                    </m:r>
                  </m:oMath>
                </a14:m>
                <a:r>
                  <a:rPr lang="en-US" sz="2400" dirty="0">
                    <a:latin typeface="Times New Roman" panose="02020603050405020304" pitchFamily="18" charset="0"/>
                    <a:cs typeface="Times New Roman" panose="02020603050405020304" pitchFamily="18" charset="0"/>
                  </a:rPr>
                  <a:t> kg/s  into equation (12.31),  the mass flow rate of water leaves from system III (</a:t>
                </a:r>
                <a14:m>
                  <m:oMath xmlns:m="http://schemas.openxmlformats.org/officeDocument/2006/math">
                    <m:sSub>
                      <m:sSubPr>
                        <m:ctrlPr>
                          <a:rPr lang="en-US" sz="240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is obtained as:</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2</m:t>
                        </m:r>
                      </m:sub>
                    </m:sSub>
                    <m:r>
                      <a:rPr lang="en-US" sz="2400">
                        <a:solidFill>
                          <a:srgbClr val="7030A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m:t>
                            </m:r>
                          </m:e>
                        </m:acc>
                      </m:e>
                      <m:sub>
                        <m:r>
                          <a:rPr lang="en-US" sz="2400" b="0" i="0"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m:t>
                        </m:r>
                      </m:sub>
                    </m:sSub>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0" i="1" smtClean="0">
                        <a:solidFill>
                          <a:srgbClr val="7030A0"/>
                        </a:solidFill>
                        <a:latin typeface="Cambria Math" panose="02040503050406030204" pitchFamily="18" charset="0"/>
                        <a:ea typeface="Times New Roman" panose="02020603050405020304" pitchFamily="18" charset="0"/>
                        <a:cs typeface="Times New Roman" panose="02020603050405020304" pitchFamily="18" charset="0"/>
                      </a:rPr>
                      <m:t>385</m:t>
                    </m:r>
                  </m:oMath>
                </a14:m>
                <a:r>
                  <a:rPr lang="en-US" sz="2400" dirty="0">
                    <a:latin typeface="Times New Roman" panose="02020603050405020304" pitchFamily="18" charset="0"/>
                    <a:cs typeface="Times New Roman" panose="02020603050405020304" pitchFamily="18" charset="0"/>
                  </a:rPr>
                  <a:t> kg/s</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equation for </a:t>
                </a:r>
                <a:r>
                  <a:rPr lang="en-US" sz="2400" b="1" dirty="0">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is expressed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(12.32)</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(12.33)</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BBF77E4-C04D-AB83-1D48-38B807DAB4F2}"/>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b="-24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002F680-1E2A-9C1B-EF81-E6D1491D397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F30DB04-6DA4-29EC-5E74-0A83355D673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B96AB8D-9C32-CF86-806A-00A597EFD8B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E8EF6D2-1516-9F50-F938-966B3AC75AC3}"/>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3136009065"/>
      </p:ext>
    </p:extLst>
  </p:cSld>
  <p:clrMapOvr>
    <a:masterClrMapping/>
  </p:clrMapOvr>
  <mc:AlternateContent xmlns:mc="http://schemas.openxmlformats.org/markup-compatibility/2006" xmlns:p14="http://schemas.microsoft.com/office/powerpoint/2010/main">
    <mc:Choice Requires="p14">
      <p:transition spd="slow" p14:dur="2000" advTm="50453"/>
    </mc:Choice>
    <mc:Fallback xmlns="">
      <p:transition spd="slow" advTm="5045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B014B-3729-2E66-2624-A36D6E486D64}"/>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7E79BBA-508B-4C10-794A-635DFE56067E}"/>
                  </a:ext>
                </a:extLst>
              </p:cNvPr>
              <p:cNvSpPr>
                <a:spLocks noGrp="1"/>
              </p:cNvSpPr>
              <p:nvPr>
                <p:ph idx="1"/>
              </p:nvPr>
            </p:nvSpPr>
            <p:spPr>
              <a:xfrm>
                <a:off x="278297" y="858491"/>
                <a:ext cx="11638720" cy="5065228"/>
              </a:xfrm>
            </p:spPr>
            <p:txBody>
              <a:bodyPr>
                <a:normAutofit lnSpcReduction="10000"/>
              </a:bodyPr>
              <a:lstStyle/>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(12.34)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equations (12.33 &amp; 12.34) into equation (12.32), and solving for the outlet temperature </a:t>
                </a:r>
                <a:r>
                  <a:rPr lang="en-US" sz="2400" b="1" dirty="0">
                    <a:solidFill>
                      <a:srgbClr val="7030A0"/>
                    </a:solidFill>
                    <a:latin typeface="Times New Roman" panose="02020603050405020304" pitchFamily="18" charset="0"/>
                    <a:cs typeface="Times New Roman" panose="02020603050405020304" pitchFamily="18" charset="0"/>
                  </a:rPr>
                  <a:t>(T</a:t>
                </a:r>
                <a:r>
                  <a:rPr lang="en-US" sz="2400" b="1" baseline="-25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you can get:</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num>
                      <m:den>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den>
                    </m:f>
                  </m:oMath>
                </a14:m>
                <a:r>
                  <a:rPr lang="en-US" sz="2400" dirty="0">
                    <a:latin typeface="Times New Roman" panose="02020603050405020304" pitchFamily="18" charset="0"/>
                    <a:cs typeface="Times New Roman" panose="02020603050405020304" pitchFamily="18" charset="0"/>
                  </a:rPr>
                  <a:t>                                                            (12.35)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53.2</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38</m:t>
                    </m:r>
                    <m:r>
                      <a:rPr lang="en-US" sz="2400" i="1">
                        <a:latin typeface="Cambria Math" panose="02040503050406030204" pitchFamily="18" charset="0"/>
                        <a:ea typeface="Cambria Math" panose="02040503050406030204" pitchFamily="18" charset="0"/>
                        <a:cs typeface="Times New Roman" panose="02020603050405020304" pitchFamily="18" charset="0"/>
                      </a:rPr>
                      <m:t>5</m:t>
                    </m:r>
                  </m:oMath>
                </a14:m>
                <a:r>
                  <a:rPr lang="en-US" sz="2400" dirty="0">
                    <a:latin typeface="Times New Roman" panose="02020603050405020304" pitchFamily="18" charset="0"/>
                    <a:cs typeface="Times New Roman" panose="02020603050405020304" pitchFamily="18" charset="0"/>
                  </a:rPr>
                  <a:t> kg/s,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4.2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14</m:t>
                    </m:r>
                    <m:r>
                      <a:rPr lang="en-US" sz="2400" i="1">
                        <a:latin typeface="Cambria Math" panose="02040503050406030204" pitchFamily="18" charset="0"/>
                        <a:ea typeface="Cambria Math" panose="02040503050406030204" pitchFamily="18" charset="0"/>
                        <a:cs typeface="Times New Roman" panose="02020603050405020304" pitchFamily="18" charset="0"/>
                      </a:rPr>
                      <m:t>, </m:t>
                    </m:r>
                    <m:r>
                      <a:rPr lang="en-US" sz="2400" i="1">
                        <a:latin typeface="Cambria Math" panose="02040503050406030204" pitchFamily="18" charset="0"/>
                        <a:ea typeface="Cambria Math" panose="02040503050406030204" pitchFamily="18" charset="0"/>
                        <a:cs typeface="Times New Roman" panose="02020603050405020304" pitchFamily="18" charset="0"/>
                      </a:rPr>
                      <m:t>000</m:t>
                    </m:r>
                  </m:oMath>
                </a14:m>
                <a:r>
                  <a:rPr lang="en-US" sz="2400" dirty="0">
                    <a:latin typeface="Times New Roman" panose="02020603050405020304" pitchFamily="18" charset="0"/>
                    <a:cs typeface="Times New Roman" panose="02020603050405020304" pitchFamily="18" charset="0"/>
                  </a:rPr>
                  <a:t> kJ/s into equation (12.35), the outlet temperature (T</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 calculated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 </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num>
                      <m:den>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𝑝𝑤</m:t>
                            </m:r>
                          </m:sub>
                        </m:sSub>
                      </m:den>
                    </m:f>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53</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r>
                      <a:rPr lang="en-US" sz="24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4</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000</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38</m:t>
                        </m:r>
                        <m:r>
                          <a:rPr lang="en-US" sz="2400" i="1">
                            <a:latin typeface="Cambria Math" panose="02040503050406030204" pitchFamily="18" charset="0"/>
                            <a:ea typeface="Cambria Math" panose="02040503050406030204" pitchFamily="18" charset="0"/>
                            <a:cs typeface="Times New Roman" panose="02020603050405020304" pitchFamily="18" charset="0"/>
                          </a:rPr>
                          <m:t>5</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4</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2</m:t>
                        </m:r>
                      </m:den>
                    </m:f>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𝟔𝟏</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𝟗</m:t>
                    </m:r>
                  </m:oMath>
                </a14:m>
                <a:r>
                  <a:rPr lang="en-US" sz="2400" b="1" baseline="30000" dirty="0" err="1">
                    <a:solidFill>
                      <a:srgbClr val="7030A0"/>
                    </a:solidFill>
                    <a:latin typeface="Times New Roman" panose="02020603050405020304" pitchFamily="18" charset="0"/>
                    <a:ea typeface="Cambria Math" panose="02040503050406030204" pitchFamily="18" charset="0"/>
                    <a:cs typeface="Times New Roman" panose="02020603050405020304" pitchFamily="18" charset="0"/>
                  </a:rPr>
                  <a:t>o</a:t>
                </a:r>
                <a:r>
                  <a:rPr lang="en-US" sz="2400" b="1" dirty="0" err="1">
                    <a:solidFill>
                      <a:srgbClr val="7030A0"/>
                    </a:solidFill>
                    <a:latin typeface="Times New Roman" panose="02020603050405020304" pitchFamily="18" charset="0"/>
                    <a:ea typeface="Cambria Math" panose="02040503050406030204" pitchFamily="18" charset="0"/>
                    <a:cs typeface="Times New Roman" panose="02020603050405020304" pitchFamily="18" charset="0"/>
                  </a:rPr>
                  <a:t>C</a:t>
                </a:r>
                <a:endParaRPr lang="en-US" sz="2400" b="1" dirty="0">
                  <a:solidFill>
                    <a:srgbClr val="7030A0"/>
                  </a:solidFill>
                  <a:latin typeface="Times New Roman" panose="02020603050405020304" pitchFamily="18" charset="0"/>
                  <a:ea typeface="Cambria Math" panose="020405030504060302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7E79BBA-508B-4C10-794A-635DFE56067E}"/>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F3A061A-5212-C2C7-6198-0AD28159A92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C6E2A5E-3ADE-C3FB-4D17-5EC79DD6F90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F5D6DFD-5C92-9ABA-04D7-8B0820CD8E5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7FBFB5AF-F8E3-06EB-710D-358473CD40A4}"/>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548907771"/>
      </p:ext>
    </p:extLst>
  </p:cSld>
  <p:clrMapOvr>
    <a:masterClrMapping/>
  </p:clrMapOvr>
  <mc:AlternateContent xmlns:mc="http://schemas.openxmlformats.org/markup-compatibility/2006" xmlns:p14="http://schemas.microsoft.com/office/powerpoint/2010/main">
    <mc:Choice Requires="p14">
      <p:transition spd="slow" p14:dur="2000" advTm="66126"/>
    </mc:Choice>
    <mc:Fallback xmlns="">
      <p:transition spd="slow" advTm="6612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D7BE5-CB88-CF70-036B-D738FE559D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DB7FB1-5A55-08AC-997D-C050F1BF66FB}"/>
              </a:ext>
            </a:extLst>
          </p:cNvPr>
          <p:cNvSpPr>
            <a:spLocks noGrp="1"/>
          </p:cNvSpPr>
          <p:nvPr>
            <p:ph type="title"/>
          </p:nvPr>
        </p:nvSpPr>
        <p:spPr>
          <a:xfrm>
            <a:off x="500269" y="165339"/>
            <a:ext cx="11237844" cy="497675"/>
          </a:xfrm>
        </p:spPr>
        <p:txBody>
          <a:bodyPr>
            <a:noAutofit/>
          </a:bodyPr>
          <a:lstStyle/>
          <a:p>
            <a:pPr>
              <a:lnSpc>
                <a:spcPct val="150000"/>
              </a:lnSpc>
            </a:pPr>
            <a:r>
              <a:rPr lang="en-US" sz="3200" b="1" dirty="0">
                <a:solidFill>
                  <a:srgbClr val="7030A0"/>
                </a:solidFill>
                <a:latin typeface="Times New Roman" panose="02020603050405020304" pitchFamily="18" charset="0"/>
                <a:cs typeface="Times New Roman" panose="02020603050405020304" pitchFamily="18" charset="0"/>
              </a:rPr>
              <a:t>12.3. IMEBs for multiple systems with chemical reactions</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2F2F2C2-85A0-D776-220B-C79A95EB74D9}"/>
              </a:ext>
            </a:extLst>
          </p:cNvPr>
          <p:cNvSpPr>
            <a:spLocks noGrp="1"/>
          </p:cNvSpPr>
          <p:nvPr>
            <p:ph idx="1"/>
          </p:nvPr>
        </p:nvSpPr>
        <p:spPr>
          <a:xfrm>
            <a:off x="318052" y="843861"/>
            <a:ext cx="11698357" cy="5244373"/>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develop integrated material and energy balance equations, consider the following multiple systems with chemical reactions as shown in </a:t>
            </a:r>
            <a:r>
              <a:rPr lang="en-US" sz="2400" b="1" dirty="0">
                <a:latin typeface="Times New Roman" panose="02020603050405020304" pitchFamily="18" charset="0"/>
                <a:cs typeface="Times New Roman" panose="02020603050405020304" pitchFamily="18" charset="0"/>
              </a:rPr>
              <a:t>Figure 12.10</a:t>
            </a:r>
            <a:r>
              <a:rPr lang="en-US" sz="2400" dirty="0">
                <a:latin typeface="Times New Roman" panose="02020603050405020304" pitchFamily="18" charset="0"/>
                <a:cs typeface="Times New Roman" panose="02020603050405020304" pitchFamily="18" charset="0"/>
              </a:rPr>
              <a:t>.</a:t>
            </a:r>
          </a:p>
          <a:p>
            <a:pPr marL="0" indent="0">
              <a:buNone/>
            </a:pPr>
            <a:endParaRPr lang="en-US" dirty="0"/>
          </a:p>
        </p:txBody>
      </p:sp>
      <p:cxnSp>
        <p:nvCxnSpPr>
          <p:cNvPr id="4" name="Straight Connector 3">
            <a:extLst>
              <a:ext uri="{FF2B5EF4-FFF2-40B4-BE49-F238E27FC236}">
                <a16:creationId xmlns:a16="http://schemas.microsoft.com/office/drawing/2014/main" id="{24157D99-7A3B-C41E-0ED3-3DF85A63F53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FB6D63F-DF5A-E98B-420B-26BD1CB9892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52941D-0C07-6C73-BA2C-1D805DE28E3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87FA0F5D-8593-1067-A4E8-B12CF08C62C2}"/>
              </a:ext>
            </a:extLst>
          </p:cNvPr>
          <p:cNvSpPr txBox="1"/>
          <p:nvPr/>
        </p:nvSpPr>
        <p:spPr>
          <a:xfrm>
            <a:off x="894522" y="5552473"/>
            <a:ext cx="8527774" cy="4616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12.10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Multiple systems with chemical reaction</a:t>
            </a:r>
          </a:p>
        </p:txBody>
      </p:sp>
      <p:pic>
        <p:nvPicPr>
          <p:cNvPr id="16" name="Picture 15">
            <a:extLst>
              <a:ext uri="{FF2B5EF4-FFF2-40B4-BE49-F238E27FC236}">
                <a16:creationId xmlns:a16="http://schemas.microsoft.com/office/drawing/2014/main" id="{F8BF5299-5106-C018-5E02-CB9621FF90E1}"/>
              </a:ext>
            </a:extLst>
          </p:cNvPr>
          <p:cNvPicPr>
            <a:picLocks noChangeAspect="1"/>
          </p:cNvPicPr>
          <p:nvPr/>
        </p:nvPicPr>
        <p:blipFill>
          <a:blip r:embed="rId2"/>
          <a:srcRect l="2284" t="2397" r="3744" b="4146"/>
          <a:stretch>
            <a:fillRect/>
          </a:stretch>
        </p:blipFill>
        <p:spPr>
          <a:xfrm>
            <a:off x="914401" y="2132473"/>
            <a:ext cx="7560688" cy="3420000"/>
          </a:xfrm>
          <a:prstGeom prst="rect">
            <a:avLst/>
          </a:prstGeom>
        </p:spPr>
      </p:pic>
    </p:spTree>
    <p:extLst>
      <p:ext uri="{BB962C8B-B14F-4D97-AF65-F5344CB8AC3E}">
        <p14:creationId xmlns:p14="http://schemas.microsoft.com/office/powerpoint/2010/main" val="2124289253"/>
      </p:ext>
    </p:extLst>
  </p:cSld>
  <p:clrMapOvr>
    <a:masterClrMapping/>
  </p:clrMapOvr>
  <mc:AlternateContent xmlns:mc="http://schemas.openxmlformats.org/markup-compatibility/2006" xmlns:p14="http://schemas.microsoft.com/office/powerpoint/2010/main">
    <mc:Choice Requires="p14">
      <p:transition spd="slow" p14:dur="2000" advTm="162955"/>
    </mc:Choice>
    <mc:Fallback xmlns="">
      <p:transition spd="slow" advTm="16295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96AD7-E582-26E3-9087-C2F38BE98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941FB-47E1-D2F4-7BED-360EEE5249CD}"/>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6969A18-DC9D-41FB-8DB8-30C91D7FE566}"/>
                  </a:ext>
                </a:extLst>
              </p:cNvPr>
              <p:cNvSpPr>
                <a:spLocks noGrp="1"/>
              </p:cNvSpPr>
              <p:nvPr>
                <p:ph idx="1"/>
              </p:nvPr>
            </p:nvSpPr>
            <p:spPr>
              <a:xfrm>
                <a:off x="367749" y="864705"/>
                <a:ext cx="11628782" cy="5223526"/>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r>
                  <a:rPr lang="en-US" sz="2400" b="1" dirty="0">
                    <a:solidFill>
                      <a:srgbClr val="7030A0"/>
                    </a:solidFill>
                    <a:latin typeface="Times New Roman" panose="02020603050405020304" pitchFamily="18" charset="0"/>
                    <a:cs typeface="Times New Roman" panose="02020603050405020304" pitchFamily="18" charset="0"/>
                  </a:rPr>
                  <a:t>F</a:t>
                </a:r>
                <a:r>
                  <a:rPr lang="en-US" sz="2400" b="1" baseline="-25000" dirty="0">
                    <a:solidFill>
                      <a:srgbClr val="7030A0"/>
                    </a:solidFill>
                    <a:latin typeface="Times New Roman" panose="02020603050405020304" pitchFamily="18" charset="0"/>
                    <a:cs typeface="Times New Roman" panose="02020603050405020304" pitchFamily="18" charset="0"/>
                  </a:rPr>
                  <a:t>io</a:t>
                </a:r>
                <a:r>
                  <a:rPr lang="en-US" sz="2400" b="1"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F</a:t>
                </a:r>
                <a:r>
                  <a:rPr lang="en-US" sz="2400" b="1" baseline="-25000" dirty="0">
                    <a:solidFill>
                      <a:srgbClr val="7030A0"/>
                    </a:solidFill>
                    <a:latin typeface="Times New Roman" panose="02020603050405020304" pitchFamily="18" charset="0"/>
                    <a:cs typeface="Times New Roman" panose="02020603050405020304" pitchFamily="18" charset="0"/>
                  </a:rPr>
                  <a:t>ir</a:t>
                </a:r>
                <a:r>
                  <a:rPr lang="en-US" sz="2400" b="1" dirty="0">
                    <a:solidFill>
                      <a:srgbClr val="7030A0"/>
                    </a:solidFill>
                    <a:latin typeface="Times New Roman" panose="02020603050405020304" pitchFamily="18" charset="0"/>
                    <a:cs typeface="Times New Roman" panose="02020603050405020304" pitchFamily="18" charset="0"/>
                  </a:rPr>
                  <a:t>, F</a:t>
                </a:r>
                <a:r>
                  <a:rPr lang="en-US" sz="2400" b="1" baseline="-25000" dirty="0">
                    <a:solidFill>
                      <a:srgbClr val="7030A0"/>
                    </a:solidFill>
                    <a:latin typeface="Times New Roman" panose="02020603050405020304" pitchFamily="18" charset="0"/>
                    <a:cs typeface="Times New Roman" panose="02020603050405020304" pitchFamily="18" charset="0"/>
                  </a:rPr>
                  <a:t>ic</a:t>
                </a:r>
                <a:r>
                  <a:rPr lang="en-US" sz="2400" b="1" dirty="0">
                    <a:solidFill>
                      <a:srgbClr val="7030A0"/>
                    </a:solidFill>
                    <a:latin typeface="Times New Roman" panose="02020603050405020304" pitchFamily="18" charset="0"/>
                    <a:cs typeface="Times New Roman" panose="02020603050405020304" pitchFamily="18" charset="0"/>
                  </a:rPr>
                  <a:t>, F</a:t>
                </a:r>
                <a:r>
                  <a:rPr lang="en-US" sz="2400" b="1" baseline="-25000" dirty="0">
                    <a:solidFill>
                      <a:srgbClr val="7030A0"/>
                    </a:solidFill>
                    <a:latin typeface="Times New Roman" panose="02020603050405020304" pitchFamily="18" charset="0"/>
                    <a:cs typeface="Times New Roman" panose="02020603050405020304" pitchFamily="18" charset="0"/>
                  </a:rPr>
                  <a:t>ip</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a:t>
                </a:r>
                <a:r>
                  <a:rPr lang="en-US" sz="2400" b="1" dirty="0">
                    <a:solidFill>
                      <a:srgbClr val="7030A0"/>
                    </a:solidFill>
                    <a:latin typeface="Times New Roman" panose="02020603050405020304" pitchFamily="18" charset="0"/>
                    <a:cs typeface="Times New Roman" panose="02020603050405020304" pitchFamily="18" charset="0"/>
                  </a:rPr>
                  <a:t>F</a:t>
                </a:r>
                <a:r>
                  <a:rPr lang="en-US" sz="2400" b="1" baseline="-25000" dirty="0">
                    <a:solidFill>
                      <a:srgbClr val="7030A0"/>
                    </a:solidFill>
                    <a:latin typeface="Times New Roman" panose="02020603050405020304" pitchFamily="18" charset="0"/>
                    <a:cs typeface="Times New Roman" panose="02020603050405020304" pitchFamily="18" charset="0"/>
                  </a:rPr>
                  <a:t>ib</a:t>
                </a:r>
                <a:r>
                  <a:rPr lang="en-US" sz="2400" dirty="0">
                    <a:latin typeface="Times New Roman" panose="02020603050405020304" pitchFamily="18" charset="0"/>
                    <a:cs typeface="Times New Roman" panose="02020603050405020304" pitchFamily="18" charset="0"/>
                  </a:rPr>
                  <a:t> are mole flow rates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enter to the reactor,  leave from the reactor, leave from cooler and leave from separator in the top product and bottom product, respectively;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a:latin typeface="Cambria Math" panose="02040503050406030204" pitchFamily="18" charset="0"/>
                                <a:cs typeface="Times New Roman" panose="02020603050405020304" pitchFamily="18" charset="0"/>
                              </a:rPr>
                              <m:t>𝑸</m:t>
                            </m:r>
                          </m:e>
                        </m:acc>
                      </m:e>
                      <m:sub>
                        <m:r>
                          <a:rPr lang="en-US" sz="2400">
                            <a:latin typeface="Cambria Math" panose="02040503050406030204" pitchFamily="18" charset="0"/>
                            <a:cs typeface="Times New Roman" panose="02020603050405020304" pitchFamily="18" charset="0"/>
                          </a:rPr>
                          <m:t>𝟏</m:t>
                        </m:r>
                      </m:sub>
                    </m:sSub>
                  </m:oMath>
                </a14:m>
                <a:r>
                  <a:rPr lang="en-US" sz="2400" dirty="0">
                    <a:latin typeface="Times New Roman" panose="02020603050405020304" pitchFamily="18" charset="0"/>
                    <a:cs typeface="Times New Roman" panose="02020603050405020304" pitchFamily="18" charset="0"/>
                  </a:rPr>
                  <a:t>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a:latin typeface="Cambria Math" panose="02040503050406030204" pitchFamily="18" charset="0"/>
                                <a:cs typeface="Times New Roman" panose="02020603050405020304" pitchFamily="18" charset="0"/>
                              </a:rPr>
                              <m:t>𝑸</m:t>
                            </m:r>
                          </m:e>
                        </m:acc>
                      </m:e>
                      <m:sub>
                        <m:r>
                          <a:rPr lang="en-US" sz="2400">
                            <a:latin typeface="Cambria Math" panose="02040503050406030204" pitchFamily="18" charset="0"/>
                            <a:cs typeface="Times New Roman" panose="02020603050405020304" pitchFamily="18" charset="0"/>
                          </a:rPr>
                          <m:t>𝟐</m:t>
                        </m:r>
                      </m:sub>
                    </m:sSub>
                  </m:oMath>
                </a14:m>
                <a:r>
                  <a:rPr lang="en-US" sz="2400" dirty="0">
                    <a:latin typeface="Times New Roman" panose="02020603050405020304" pitchFamily="18" charset="0"/>
                    <a:cs typeface="Times New Roman" panose="02020603050405020304" pitchFamily="18" charset="0"/>
                  </a:rPr>
                  <a:t> are rate of heat addition to the preheater and reactor, respectively;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a:latin typeface="Cambria Math" panose="02040503050406030204" pitchFamily="18" charset="0"/>
                            <a:cs typeface="Times New Roman" panose="02020603050405020304" pitchFamily="18" charset="0"/>
                          </a:rPr>
                          <m:t>𝐖</m:t>
                        </m:r>
                      </m:e>
                    </m:acc>
                  </m:oMath>
                </a14:m>
                <a:r>
                  <a:rPr lang="en-US" sz="2400" dirty="0">
                    <a:latin typeface="Times New Roman" panose="02020603050405020304" pitchFamily="18" charset="0"/>
                    <a:cs typeface="Times New Roman" panose="02020603050405020304" pitchFamily="18" charset="0"/>
                  </a:rPr>
                  <a:t> is work done by the reactor; </a:t>
                </a:r>
                <a:r>
                  <a:rPr lang="en-US" sz="2400" b="1" dirty="0">
                    <a:solidFill>
                      <a:srgbClr val="7030A0"/>
                    </a:solidFill>
                    <a:latin typeface="Times New Roman" panose="02020603050405020304" pitchFamily="18" charset="0"/>
                    <a:cs typeface="Times New Roman" panose="02020603050405020304" pitchFamily="18" charset="0"/>
                  </a:rPr>
                  <a:t>T</a:t>
                </a:r>
                <a:r>
                  <a:rPr lang="en-US" sz="2400" b="1" baseline="-25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 T, T</a:t>
                </a:r>
                <a:r>
                  <a:rPr lang="en-US" sz="2400" b="1" baseline="-25000" dirty="0">
                    <a:solidFill>
                      <a:srgbClr val="7030A0"/>
                    </a:solidFill>
                    <a:latin typeface="Times New Roman" panose="02020603050405020304" pitchFamily="18" charset="0"/>
                    <a:cs typeface="Times New Roman" panose="02020603050405020304" pitchFamily="18" charset="0"/>
                  </a:rPr>
                  <a:t>r</a:t>
                </a:r>
                <a:r>
                  <a:rPr lang="en-US" sz="2400" b="1" dirty="0">
                    <a:solidFill>
                      <a:srgbClr val="7030A0"/>
                    </a:solidFill>
                    <a:latin typeface="Times New Roman" panose="02020603050405020304" pitchFamily="18" charset="0"/>
                    <a:cs typeface="Times New Roman" panose="02020603050405020304" pitchFamily="18" charset="0"/>
                  </a:rPr>
                  <a:t>, T</a:t>
                </a:r>
                <a:r>
                  <a:rPr lang="en-US" sz="2400" b="1" baseline="-25000" dirty="0">
                    <a:solidFill>
                      <a:srgbClr val="7030A0"/>
                    </a:solidFill>
                    <a:latin typeface="Times New Roman" panose="02020603050405020304" pitchFamily="18" charset="0"/>
                    <a:cs typeface="Times New Roman" panose="02020603050405020304" pitchFamily="18" charset="0"/>
                  </a:rPr>
                  <a:t>c</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T</a:t>
                </a:r>
                <a:r>
                  <a:rPr lang="en-US" sz="2400" b="1" baseline="-25000" dirty="0" err="1">
                    <a:solidFill>
                      <a:srgbClr val="7030A0"/>
                    </a:solidFill>
                    <a:latin typeface="Times New Roman" panose="02020603050405020304" pitchFamily="18" charset="0"/>
                    <a:cs typeface="Times New Roman" panose="02020603050405020304" pitchFamily="18" charset="0"/>
                  </a:rPr>
                  <a:t>p</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a:t>
                </a:r>
                <a:r>
                  <a:rPr lang="en-US" sz="2400" b="1" dirty="0">
                    <a:solidFill>
                      <a:srgbClr val="7030A0"/>
                    </a:solidFill>
                    <a:latin typeface="Times New Roman" panose="02020603050405020304" pitchFamily="18" charset="0"/>
                    <a:cs typeface="Times New Roman" panose="02020603050405020304" pitchFamily="18" charset="0"/>
                  </a:rPr>
                  <a:t>T</a:t>
                </a:r>
                <a:r>
                  <a:rPr lang="en-US" sz="2400" b="1" baseline="-25000" dirty="0">
                    <a:solidFill>
                      <a:srgbClr val="7030A0"/>
                    </a:solidFill>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are temperatures enter to preheater, enter to the reactor, leave from the reactor, leave from cooler, and leave from separator to product and bottom product, respectively. </a:t>
                </a:r>
              </a:p>
              <a:p>
                <a:pPr marL="0" indent="0" algn="just">
                  <a:lnSpc>
                    <a:spcPct val="150000"/>
                  </a:lnSpc>
                  <a:spcBef>
                    <a:spcPts val="0"/>
                  </a:spcBef>
                  <a:spcAft>
                    <a:spcPts val="1200"/>
                  </a:spcAft>
                  <a:buNone/>
                </a:pPr>
                <a:endParaRPr lang="en-US" sz="2000" dirty="0"/>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66969A18-DC9D-41FB-8DB8-30C91D7FE566}"/>
                  </a:ext>
                </a:extLst>
              </p:cNvPr>
              <p:cNvSpPr>
                <a:spLocks noGrp="1" noRot="1" noChangeAspect="1" noMove="1" noResize="1" noEditPoints="1" noAdjustHandles="1" noChangeArrowheads="1" noChangeShapeType="1" noTextEdit="1"/>
              </p:cNvSpPr>
              <p:nvPr>
                <p:ph idx="1"/>
              </p:nvPr>
            </p:nvSpPr>
            <p:spPr>
              <a:xfrm>
                <a:off x="367749" y="864705"/>
                <a:ext cx="11628782" cy="5223526"/>
              </a:xfrm>
              <a:blipFill>
                <a:blip r:embed="rId4"/>
                <a:stretch>
                  <a:fillRect l="-786" r="-83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D483CAB-CBA2-9F10-0BA4-D19BE7D93F3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31563A9-974C-1E72-C3BD-FED9389F508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BE572E2-9435-9DB0-CFC7-16FEAD9EBF5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8529523"/>
      </p:ext>
    </p:extLst>
  </p:cSld>
  <p:clrMapOvr>
    <a:masterClrMapping/>
  </p:clrMapOvr>
  <mc:AlternateContent xmlns:mc="http://schemas.openxmlformats.org/markup-compatibility/2006" xmlns:p14="http://schemas.microsoft.com/office/powerpoint/2010/main">
    <mc:Choice Requires="p14">
      <p:transition spd="slow" p14:dur="2000" advTm="48814"/>
    </mc:Choice>
    <mc:Fallback xmlns="">
      <p:transition spd="slow" advTm="4881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28BA4-A84A-111E-05E8-888EDD55E7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64F8FC-33E6-47C7-7F73-7210726F64FE}"/>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233C774-04B6-F613-67ED-30FEA68B68E6}"/>
                  </a:ext>
                </a:extLst>
              </p:cNvPr>
              <p:cNvSpPr>
                <a:spLocks noGrp="1"/>
              </p:cNvSpPr>
              <p:nvPr>
                <p:ph idx="1"/>
              </p:nvPr>
            </p:nvSpPr>
            <p:spPr>
              <a:xfrm>
                <a:off x="367749" y="864705"/>
                <a:ext cx="11628782" cy="5223526"/>
              </a:xfrm>
            </p:spPr>
            <p:txBody>
              <a:bodyPr>
                <a:normAutofit/>
              </a:bodyPr>
              <a:lstStyle/>
              <a:p>
                <a:pPr marL="0" indent="0" algn="just">
                  <a:lnSpc>
                    <a:spcPct val="150000"/>
                  </a:lnSpc>
                  <a:spcBef>
                    <a:spcPts val="0"/>
                  </a:spcBef>
                  <a:spcAft>
                    <a:spcPts val="1200"/>
                  </a:spcAft>
                  <a:buNone/>
                </a:pPr>
                <a:r>
                  <a:rPr lang="en-US" sz="2400" b="1" dirty="0" err="1">
                    <a:solidFill>
                      <a:srgbClr val="7030A0"/>
                    </a:solidFill>
                    <a:latin typeface="Times New Roman" panose="02020603050405020304" pitchFamily="18" charset="0"/>
                    <a:cs typeface="Times New Roman" panose="02020603050405020304" pitchFamily="18" charset="0"/>
                  </a:rPr>
                  <a:t>H</a:t>
                </a:r>
                <a:r>
                  <a:rPr lang="en-US" sz="2400" b="1" baseline="-25000" dirty="0" err="1">
                    <a:solidFill>
                      <a:srgbClr val="7030A0"/>
                    </a:solidFill>
                    <a:latin typeface="Times New Roman" panose="02020603050405020304" pitchFamily="18" charset="0"/>
                    <a:cs typeface="Times New Roman" panose="02020603050405020304" pitchFamily="18" charset="0"/>
                  </a:rPr>
                  <a:t>io</a:t>
                </a:r>
                <a:r>
                  <a:rPr lang="en-US" sz="2400" b="1" dirty="0">
                    <a:solidFill>
                      <a:srgbClr val="7030A0"/>
                    </a:solidFill>
                    <a:latin typeface="Times New Roman" panose="02020603050405020304" pitchFamily="18" charset="0"/>
                    <a:cs typeface="Times New Roman" panose="02020603050405020304" pitchFamily="18" charset="0"/>
                  </a:rPr>
                  <a:t>, H</a:t>
                </a:r>
                <a:r>
                  <a:rPr lang="en-US" sz="2400" b="1" baseline="-25000" dirty="0">
                    <a:solidFill>
                      <a:srgbClr val="7030A0"/>
                    </a:solidFill>
                    <a:latin typeface="Times New Roman" panose="02020603050405020304" pitchFamily="18" charset="0"/>
                    <a:cs typeface="Times New Roman" panose="02020603050405020304" pitchFamily="18" charset="0"/>
                  </a:rPr>
                  <a:t>i</a:t>
                </a:r>
                <a:r>
                  <a:rPr lang="en-US" sz="2400" b="1" dirty="0">
                    <a:solidFill>
                      <a:srgbClr val="7030A0"/>
                    </a:solidFill>
                    <a:latin typeface="Times New Roman" panose="02020603050405020304" pitchFamily="18" charset="0"/>
                    <a:cs typeface="Times New Roman" panose="02020603050405020304" pitchFamily="18" charset="0"/>
                  </a:rPr>
                  <a:t>, H</a:t>
                </a:r>
                <a:r>
                  <a:rPr lang="en-US" sz="2400" b="1" baseline="-25000" dirty="0">
                    <a:solidFill>
                      <a:srgbClr val="7030A0"/>
                    </a:solidFill>
                    <a:latin typeface="Times New Roman" panose="02020603050405020304" pitchFamily="18" charset="0"/>
                    <a:cs typeface="Times New Roman" panose="02020603050405020304" pitchFamily="18" charset="0"/>
                  </a:rPr>
                  <a:t>ir</a:t>
                </a:r>
                <a:r>
                  <a:rPr lang="en-US" sz="2400" b="1" dirty="0">
                    <a:solidFill>
                      <a:srgbClr val="7030A0"/>
                    </a:solidFill>
                    <a:latin typeface="Times New Roman" panose="02020603050405020304" pitchFamily="18" charset="0"/>
                    <a:cs typeface="Times New Roman" panose="02020603050405020304" pitchFamily="18" charset="0"/>
                  </a:rPr>
                  <a:t>, H</a:t>
                </a:r>
                <a:r>
                  <a:rPr lang="en-US" sz="2400" b="1" baseline="-25000" dirty="0">
                    <a:solidFill>
                      <a:srgbClr val="7030A0"/>
                    </a:solidFill>
                    <a:latin typeface="Times New Roman" panose="02020603050405020304" pitchFamily="18" charset="0"/>
                    <a:cs typeface="Times New Roman" panose="02020603050405020304" pitchFamily="18" charset="0"/>
                  </a:rPr>
                  <a:t>ic</a:t>
                </a:r>
                <a:r>
                  <a:rPr lang="en-US" sz="2400" b="1" dirty="0">
                    <a:solidFill>
                      <a:srgbClr val="7030A0"/>
                    </a:solidFill>
                    <a:latin typeface="Times New Roman" panose="02020603050405020304" pitchFamily="18" charset="0"/>
                    <a:cs typeface="Times New Roman" panose="02020603050405020304" pitchFamily="18" charset="0"/>
                  </a:rPr>
                  <a:t>, H</a:t>
                </a:r>
                <a:r>
                  <a:rPr lang="en-US" sz="2400" b="1" baseline="-25000" dirty="0">
                    <a:solidFill>
                      <a:srgbClr val="7030A0"/>
                    </a:solidFill>
                    <a:latin typeface="Times New Roman" panose="02020603050405020304" pitchFamily="18" charset="0"/>
                    <a:cs typeface="Times New Roman" panose="02020603050405020304" pitchFamily="18" charset="0"/>
                  </a:rPr>
                  <a:t>ip</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a:t>
                </a:r>
                <a:r>
                  <a:rPr lang="en-US" sz="2400" b="1" dirty="0">
                    <a:solidFill>
                      <a:srgbClr val="7030A0"/>
                    </a:solidFill>
                    <a:latin typeface="Times New Roman" panose="02020603050405020304" pitchFamily="18" charset="0"/>
                    <a:cs typeface="Times New Roman" panose="02020603050405020304" pitchFamily="18" charset="0"/>
                  </a:rPr>
                  <a:t>H</a:t>
                </a:r>
                <a:r>
                  <a:rPr lang="en-US" sz="2400" b="1" baseline="-25000" dirty="0">
                    <a:solidFill>
                      <a:srgbClr val="7030A0"/>
                    </a:solidFill>
                    <a:latin typeface="Times New Roman" panose="02020603050405020304" pitchFamily="18" charset="0"/>
                    <a:cs typeface="Times New Roman" panose="02020603050405020304" pitchFamily="18" charset="0"/>
                  </a:rPr>
                  <a:t>ib</a:t>
                </a:r>
                <a:r>
                  <a:rPr lang="en-US" sz="2400" dirty="0">
                    <a:latin typeface="Times New Roman" panose="02020603050405020304" pitchFamily="18" charset="0"/>
                    <a:cs typeface="Times New Roman" panose="02020603050405020304" pitchFamily="18" charset="0"/>
                  </a:rPr>
                  <a:t> are specific enthalpies enter to preheater, enter to the reactor, leave from the reactor, leave from cooler, and leave from separator to top product and bottom product, respectively; and </a:t>
                </a: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b="0" i="1">
                                <a:latin typeface="Cambria Math" panose="02040503050406030204" pitchFamily="18" charset="0"/>
                              </a:rPr>
                              <m:t>𝑄</m:t>
                            </m:r>
                          </m:e>
                        </m:acc>
                      </m:e>
                      <m:sub>
                        <m:r>
                          <a:rPr lang="en-US" sz="2400" b="0" i="1">
                            <a:latin typeface="Cambria Math" panose="02040503050406030204" pitchFamily="18" charset="0"/>
                          </a:rPr>
                          <m:t>𝑐</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panose="02040503050406030204" pitchFamily="18" charset="0"/>
                              </a:rPr>
                              <m:t>𝑚</m:t>
                            </m:r>
                          </m:e>
                        </m:acc>
                      </m:e>
                      <m:sub>
                        <m:r>
                          <a:rPr lang="en-US" sz="2400" i="1">
                            <a:latin typeface="Cambria Math" panose="02040503050406030204" pitchFamily="18" charset="0"/>
                          </a:rPr>
                          <m:t>𝑤</m:t>
                        </m:r>
                      </m:sub>
                    </m:sSub>
                  </m:oMath>
                </a14:m>
                <a:r>
                  <a:rPr lang="en-US" sz="2400" dirty="0">
                    <a:latin typeface="Times New Roman" panose="02020603050405020304" pitchFamily="18" charset="0"/>
                    <a:cs typeface="Times New Roman" panose="02020603050405020304" pitchFamily="18" charset="0"/>
                  </a:rPr>
                  <a:t>, T</a:t>
                </a:r>
                <a:r>
                  <a:rPr lang="en-US" sz="2400" baseline="-25000" dirty="0">
                    <a:latin typeface="Times New Roman" panose="02020603050405020304" pitchFamily="18" charset="0"/>
                    <a:cs typeface="Times New Roman" panose="02020603050405020304" pitchFamily="18" charset="0"/>
                  </a:rPr>
                  <a:t>R </a:t>
                </a:r>
                <a:r>
                  <a:rPr lang="en-US" sz="2400" dirty="0">
                    <a:latin typeface="Times New Roman" panose="02020603050405020304" pitchFamily="18" charset="0"/>
                    <a:cs typeface="Times New Roman" panose="02020603050405020304" pitchFamily="18" charset="0"/>
                  </a:rPr>
                  <a:t>and </a:t>
                </a:r>
                <a:r>
                  <a:rPr lang="en-US" sz="2400" dirty="0" err="1">
                    <a:latin typeface="Times New Roman" panose="02020603050405020304" pitchFamily="18" charset="0"/>
                    <a:cs typeface="Times New Roman" panose="02020603050405020304" pitchFamily="18" charset="0"/>
                  </a:rPr>
                  <a:t>T</a:t>
                </a:r>
                <a:r>
                  <a:rPr lang="en-US" sz="2400" baseline="-25000" dirty="0" err="1">
                    <a:latin typeface="Times New Roman" panose="02020603050405020304" pitchFamily="18" charset="0"/>
                    <a:cs typeface="Times New Roman" panose="02020603050405020304" pitchFamily="18" charset="0"/>
                  </a:rPr>
                  <a:t>cw</a:t>
                </a:r>
                <a:r>
                  <a:rPr lang="en-US" sz="2400" dirty="0">
                    <a:latin typeface="Times New Roman" panose="02020603050405020304" pitchFamily="18" charset="0"/>
                    <a:cs typeface="Times New Roman" panose="02020603050405020304" pitchFamily="18" charset="0"/>
                  </a:rPr>
                  <a:t>  are rate of heat removal by the cooler, mass flow rate of cooling water, input temperature of cooling water, and cooling water outlet temperature, respectively.</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develop integrated material and energy balance equations, first you have to state assumptions, and then you can consider the whole process as a single system, and divide the multiple systems into several single systems.</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5233C774-04B6-F613-67ED-30FEA68B68E6}"/>
                  </a:ext>
                </a:extLst>
              </p:cNvPr>
              <p:cNvSpPr>
                <a:spLocks noGrp="1" noRot="1" noChangeAspect="1" noMove="1" noResize="1" noEditPoints="1" noAdjustHandles="1" noChangeArrowheads="1" noChangeShapeType="1" noTextEdit="1"/>
              </p:cNvSpPr>
              <p:nvPr>
                <p:ph idx="1"/>
              </p:nvPr>
            </p:nvSpPr>
            <p:spPr>
              <a:xfrm>
                <a:off x="367749" y="864705"/>
                <a:ext cx="11628782" cy="5223526"/>
              </a:xfrm>
              <a:blipFill>
                <a:blip r:embed="rId4"/>
                <a:stretch>
                  <a:fillRect l="-786" r="-83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B3B4209-69E8-6F86-4430-62AFE591F40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986264A-240C-3BE2-92C2-B85FE93A0F2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E58FB52-6B2D-2C31-E005-34CDC5000C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17884369"/>
      </p:ext>
    </p:extLst>
  </p:cSld>
  <p:clrMapOvr>
    <a:masterClrMapping/>
  </p:clrMapOvr>
  <mc:AlternateContent xmlns:mc="http://schemas.openxmlformats.org/markup-compatibility/2006" xmlns:p14="http://schemas.microsoft.com/office/powerpoint/2010/main">
    <mc:Choice Requires="p14">
      <p:transition spd="slow" p14:dur="2000" advTm="54391"/>
    </mc:Choice>
    <mc:Fallback xmlns="">
      <p:transition spd="slow" advTm="5439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CAB18-7451-8132-316F-20E4320A80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662D1D-BB32-C911-8383-7753B3FBA2A1}"/>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6FA4167-ECB2-8318-8B2E-B11B0BC87EAA}"/>
              </a:ext>
            </a:extLst>
          </p:cNvPr>
          <p:cNvSpPr>
            <a:spLocks noGrp="1"/>
          </p:cNvSpPr>
          <p:nvPr>
            <p:ph idx="1"/>
          </p:nvPr>
        </p:nvSpPr>
        <p:spPr>
          <a:xfrm>
            <a:off x="367749" y="864705"/>
            <a:ext cx="11628782" cy="5223526"/>
          </a:xfrm>
        </p:spPr>
        <p:txBody>
          <a:bodyPr>
            <a:normAutofit/>
          </a:bodyPr>
          <a:lstStyle/>
          <a:p>
            <a:pPr marL="0" indent="0" algn="just">
              <a:lnSpc>
                <a:spcPct val="15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Assumptions:</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whole process is operated at steady state condition.</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rates of the change in kinetic energy and potential energy are assumed negligible as compared with heat addition and heat of reaction.</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There is no heat loss due to materials resistance.</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Water at reference temperature is used as a coolant fluid.</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Chemical reaction is only carried out in the reactor. </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0291B64A-C670-FD4C-ADA3-E101A32B77A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CB601B5-1457-64F4-1384-D0F6BA0EBA0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5232AC0-57B2-AD41-19E6-90B34686971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78494743"/>
      </p:ext>
    </p:extLst>
  </p:cSld>
  <p:clrMapOvr>
    <a:masterClrMapping/>
  </p:clrMapOvr>
  <mc:AlternateContent xmlns:mc="http://schemas.openxmlformats.org/markup-compatibility/2006" xmlns:p14="http://schemas.microsoft.com/office/powerpoint/2010/main">
    <mc:Choice Requires="p14">
      <p:transition spd="slow" p14:dur="2000" advTm="36025"/>
    </mc:Choice>
    <mc:Fallback xmlns="">
      <p:transition spd="slow" advTm="3602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CF6F2-B7A5-E23E-B25B-CF36F8A577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33316D-E551-5E12-885A-1B769FF66804}"/>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65CBE3A-123B-0A7E-400A-28804607AADC}"/>
                  </a:ext>
                </a:extLst>
              </p:cNvPr>
              <p:cNvSpPr>
                <a:spLocks noGrp="1"/>
              </p:cNvSpPr>
              <p:nvPr>
                <p:ph idx="1"/>
              </p:nvPr>
            </p:nvSpPr>
            <p:spPr>
              <a:xfrm>
                <a:off x="238539" y="864705"/>
                <a:ext cx="11757992" cy="5223531"/>
              </a:xfrm>
            </p:spPr>
            <p:txBody>
              <a:bodyPr>
                <a:normAutofit fontScale="25000" lnSpcReduction="20000"/>
              </a:bodyPr>
              <a:lstStyle/>
              <a:p>
                <a:pPr marL="0" lvl="0" indent="0" algn="just">
                  <a:lnSpc>
                    <a:spcPct val="150000"/>
                  </a:lnSpc>
                  <a:spcBef>
                    <a:spcPts val="0"/>
                  </a:spcBef>
                  <a:spcAft>
                    <a:spcPts val="1200"/>
                  </a:spcAft>
                  <a:buNone/>
                </a:pPr>
                <a:r>
                  <a:rPr lang="en-US" sz="9600" b="1" dirty="0">
                    <a:solidFill>
                      <a:srgbClr val="7030A0"/>
                    </a:solidFill>
                    <a:latin typeface="Times New Roman" panose="02020603050405020304" pitchFamily="18" charset="0"/>
                    <a:cs typeface="Times New Roman" panose="02020603050405020304" pitchFamily="18" charset="0"/>
                  </a:rPr>
                  <a:t>A)  Overall material  and energy balances</a:t>
                </a:r>
              </a:p>
              <a:p>
                <a:pPr marL="0" lvl="0" indent="0" algn="just">
                  <a:lnSpc>
                    <a:spcPct val="15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By considering multiple systems as a single system, the material and energy balance equations are developed as follows: </a:t>
                </a:r>
              </a:p>
              <a:p>
                <a:pPr marL="0" lvl="0" indent="0" algn="just">
                  <a:lnSpc>
                    <a:spcPct val="150000"/>
                  </a:lnSpc>
                  <a:spcBef>
                    <a:spcPts val="0"/>
                  </a:spcBef>
                  <a:spcAft>
                    <a:spcPts val="1200"/>
                  </a:spcAft>
                  <a:buNone/>
                </a:pPr>
                <a:r>
                  <a:rPr lang="en-US" sz="9600" b="1" dirty="0">
                    <a:solidFill>
                      <a:srgbClr val="7030A0"/>
                    </a:solidFill>
                    <a:latin typeface="Times New Roman" panose="02020603050405020304" pitchFamily="18" charset="0"/>
                    <a:cs typeface="Times New Roman" panose="02020603050405020304" pitchFamily="18" charset="0"/>
                  </a:rPr>
                  <a:t>Material balance equation: </a:t>
                </a:r>
                <a:r>
                  <a:rPr lang="en-US" sz="9600" dirty="0">
                    <a:latin typeface="Times New Roman" panose="02020603050405020304" pitchFamily="18" charset="0"/>
                    <a:cs typeface="Times New Roman" panose="02020603050405020304" pitchFamily="18" charset="0"/>
                  </a:rPr>
                  <a:t>The overall material balance equation can be written as:</a:t>
                </a:r>
              </a:p>
              <a:p>
                <a:pPr marL="0" lvl="0" indent="0" algn="just">
                  <a:lnSpc>
                    <a:spcPct val="150000"/>
                  </a:lnSpc>
                  <a:spcBef>
                    <a:spcPts val="0"/>
                  </a:spcBef>
                  <a:spcAft>
                    <a:spcPts val="1200"/>
                  </a:spcAft>
                  <a:buNone/>
                </a:pPr>
                <a14:m>
                  <m:oMath xmlns:m="http://schemas.openxmlformats.org/officeDocument/2006/math">
                    <m:sSub>
                      <m:sSubPr>
                        <m:ctrlPr>
                          <a:rPr lang="en-US" sz="9600" i="1" smtClean="0">
                            <a:latin typeface="Cambria Math" panose="02040503050406030204" pitchFamily="18" charset="0"/>
                            <a:cs typeface="Times New Roman" panose="02020603050405020304" pitchFamily="18" charset="0"/>
                          </a:rPr>
                        </m:ctrlPr>
                      </m:sSubPr>
                      <m:e>
                        <m:r>
                          <a:rPr lang="en-US" sz="9600" b="0" i="1" smtClean="0">
                            <a:latin typeface="Cambria Math" panose="02040503050406030204" pitchFamily="18" charset="0"/>
                            <a:cs typeface="Times New Roman" panose="02020603050405020304" pitchFamily="18" charset="0"/>
                          </a:rPr>
                          <m:t>𝐹</m:t>
                        </m:r>
                      </m:e>
                      <m:sub>
                        <m:r>
                          <a:rPr lang="en-US" sz="9600" b="0" i="1" smtClean="0">
                            <a:latin typeface="Cambria Math" panose="02040503050406030204" pitchFamily="18" charset="0"/>
                            <a:cs typeface="Times New Roman" panose="02020603050405020304" pitchFamily="18" charset="0"/>
                          </a:rPr>
                          <m:t>𝑖𝑃</m:t>
                        </m:r>
                      </m:sub>
                    </m:sSub>
                    <m:r>
                      <a:rPr lang="en-US" sz="9600" b="0" i="1" smtClean="0">
                        <a:latin typeface="Cambria Math" panose="02040503050406030204" pitchFamily="18" charset="0"/>
                        <a:cs typeface="Times New Roman" panose="02020603050405020304" pitchFamily="18" charset="0"/>
                      </a:rPr>
                      <m:t>+</m:t>
                    </m:r>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𝐹</m:t>
                        </m:r>
                      </m:e>
                      <m:sub>
                        <m:r>
                          <a:rPr lang="en-US" sz="9600" i="1">
                            <a:latin typeface="Cambria Math" panose="02040503050406030204" pitchFamily="18" charset="0"/>
                            <a:cs typeface="Times New Roman" panose="02020603050405020304" pitchFamily="18" charset="0"/>
                          </a:rPr>
                          <m:t>𝑖</m:t>
                        </m:r>
                        <m:r>
                          <a:rPr lang="en-US" sz="9600" b="0" i="1" smtClean="0">
                            <a:latin typeface="Cambria Math" panose="02040503050406030204" pitchFamily="18" charset="0"/>
                            <a:cs typeface="Times New Roman" panose="02020603050405020304" pitchFamily="18" charset="0"/>
                          </a:rPr>
                          <m:t>𝑏</m:t>
                        </m:r>
                      </m:sub>
                    </m:sSub>
                    <m:r>
                      <a:rPr lang="en-US" sz="9600" i="1">
                        <a:latin typeface="Cambria Math" panose="02040503050406030204" pitchFamily="18" charset="0"/>
                        <a:cs typeface="Times New Roman" panose="02020603050405020304" pitchFamily="18" charset="0"/>
                      </a:rPr>
                      <m:t>=</m:t>
                    </m:r>
                    <m:sSub>
                      <m:sSubPr>
                        <m:ctrlPr>
                          <a:rPr lang="en-US" sz="9600" b="0" i="1" smtClean="0">
                            <a:latin typeface="Cambria Math" panose="02040503050406030204" pitchFamily="18" charset="0"/>
                            <a:cs typeface="Times New Roman" panose="02020603050405020304" pitchFamily="18" charset="0"/>
                          </a:rPr>
                        </m:ctrlPr>
                      </m:sSubPr>
                      <m:e>
                        <m:r>
                          <a:rPr lang="en-US" sz="9600" b="0" i="1" smtClean="0">
                            <a:latin typeface="Cambria Math" panose="02040503050406030204" pitchFamily="18" charset="0"/>
                            <a:cs typeface="Times New Roman" panose="02020603050405020304" pitchFamily="18" charset="0"/>
                          </a:rPr>
                          <m:t>𝐹</m:t>
                        </m:r>
                      </m:e>
                      <m:sub>
                        <m:r>
                          <a:rPr lang="en-US" sz="9600" b="0" i="1" smtClean="0">
                            <a:latin typeface="Cambria Math" panose="02040503050406030204" pitchFamily="18" charset="0"/>
                            <a:cs typeface="Times New Roman" panose="02020603050405020304" pitchFamily="18" charset="0"/>
                          </a:rPr>
                          <m:t>𝑖𝑜</m:t>
                        </m:r>
                      </m:sub>
                    </m:sSub>
                    <m:r>
                      <a:rPr lang="en-US" sz="9600" b="0" i="1" smtClean="0">
                        <a:latin typeface="Cambria Math" panose="02040503050406030204" pitchFamily="18" charset="0"/>
                        <a:cs typeface="Times New Roman" panose="02020603050405020304" pitchFamily="18" charset="0"/>
                      </a:rPr>
                      <m:t>+</m:t>
                    </m:r>
                    <m:sSub>
                      <m:sSubPr>
                        <m:ctrlPr>
                          <a:rPr lang="en-US" sz="9600" b="0" i="1" smtClean="0">
                            <a:latin typeface="Cambria Math" panose="02040503050406030204" pitchFamily="18" charset="0"/>
                            <a:cs typeface="Times New Roman" panose="02020603050405020304" pitchFamily="18" charset="0"/>
                          </a:rPr>
                        </m:ctrlPr>
                      </m:sSubPr>
                      <m:e>
                        <m:r>
                          <a:rPr lang="en-US" sz="9600" b="0" i="1" smtClean="0">
                            <a:latin typeface="Cambria Math" panose="02040503050406030204" pitchFamily="18" charset="0"/>
                            <a:cs typeface="Times New Roman" panose="02020603050405020304" pitchFamily="18" charset="0"/>
                          </a:rPr>
                          <m:t>𝑣</m:t>
                        </m:r>
                      </m:e>
                      <m:sub>
                        <m:r>
                          <a:rPr lang="en-US" sz="9600" b="0" i="1" smtClean="0">
                            <a:latin typeface="Cambria Math" panose="02040503050406030204" pitchFamily="18" charset="0"/>
                            <a:cs typeface="Times New Roman" panose="02020603050405020304" pitchFamily="18" charset="0"/>
                          </a:rPr>
                          <m:t>𝑖</m:t>
                        </m:r>
                      </m:sub>
                    </m:sSub>
                    <m:r>
                      <a:rPr lang="en-US" sz="9600" b="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9600" dirty="0">
                    <a:latin typeface="Times New Roman" panose="02020603050405020304" pitchFamily="18" charset="0"/>
                    <a:cs typeface="Times New Roman" panose="02020603050405020304" pitchFamily="18" charset="0"/>
                  </a:rPr>
                  <a:t>                                                                                           (12.36)</a:t>
                </a:r>
              </a:p>
              <a:p>
                <a:pPr marL="0" lvl="0" indent="0" algn="just">
                  <a:lnSpc>
                    <a:spcPct val="15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Where: F</a:t>
                </a:r>
                <a:r>
                  <a:rPr lang="en-US" sz="9600" baseline="-25000" dirty="0">
                    <a:latin typeface="Times New Roman" panose="02020603050405020304" pitchFamily="18" charset="0"/>
                    <a:cs typeface="Times New Roman" panose="02020603050405020304" pitchFamily="18" charset="0"/>
                  </a:rPr>
                  <a:t>ip</a:t>
                </a:r>
                <a:r>
                  <a:rPr lang="en-US" sz="9600" dirty="0">
                    <a:latin typeface="Times New Roman" panose="02020603050405020304" pitchFamily="18" charset="0"/>
                    <a:cs typeface="Times New Roman" panose="02020603050405020304" pitchFamily="18" charset="0"/>
                  </a:rPr>
                  <a:t> is the mole rate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in the top product, F</a:t>
                </a:r>
                <a:r>
                  <a:rPr lang="en-US" sz="9600" baseline="-25000" dirty="0">
                    <a:latin typeface="Times New Roman" panose="02020603050405020304" pitchFamily="18" charset="0"/>
                    <a:cs typeface="Times New Roman" panose="02020603050405020304" pitchFamily="18" charset="0"/>
                  </a:rPr>
                  <a:t>ib</a:t>
                </a:r>
                <a:r>
                  <a:rPr lang="en-US" sz="9600" dirty="0">
                    <a:latin typeface="Times New Roman" panose="02020603050405020304" pitchFamily="18" charset="0"/>
                    <a:cs typeface="Times New Roman" panose="02020603050405020304" pitchFamily="18" charset="0"/>
                  </a:rPr>
                  <a:t> is the mole rate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in the bottom product, F</a:t>
                </a:r>
                <a:r>
                  <a:rPr lang="en-US" sz="9600" baseline="-25000" dirty="0">
                    <a:latin typeface="Times New Roman" panose="02020603050405020304" pitchFamily="18" charset="0"/>
                    <a:cs typeface="Times New Roman" panose="02020603050405020304" pitchFamily="18" charset="0"/>
                  </a:rPr>
                  <a:t>io</a:t>
                </a:r>
                <a:r>
                  <a:rPr lang="en-US" sz="9600" dirty="0">
                    <a:latin typeface="Times New Roman" panose="02020603050405020304" pitchFamily="18" charset="0"/>
                    <a:cs typeface="Times New Roman" panose="02020603050405020304" pitchFamily="18" charset="0"/>
                  </a:rPr>
                  <a:t> is the mole rate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in the feed, v</a:t>
                </a:r>
                <a:r>
                  <a:rPr lang="en-US" sz="9600" baseline="-25000" dirty="0">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is stochiometric coefficient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and </a:t>
                </a:r>
                <a:r>
                  <a:rPr lang="en-US" sz="9600" dirty="0">
                    <a:latin typeface="Times New Roman" panose="02020603050405020304" pitchFamily="18" charset="0"/>
                    <a:cs typeface="Times New Roman" panose="02020603050405020304" pitchFamily="18" charset="0"/>
                    <a:sym typeface="Symbol" panose="05050102010706020507" pitchFamily="18" charset="2"/>
                  </a:rPr>
                  <a:t> is extent of reaction.</a:t>
                </a:r>
                <a:r>
                  <a:rPr lang="en-US" sz="96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E65CBE3A-123B-0A7E-400A-28804607AADC}"/>
                  </a:ext>
                </a:extLst>
              </p:cNvPr>
              <p:cNvSpPr>
                <a:spLocks noGrp="1" noRot="1" noChangeAspect="1" noMove="1" noResize="1" noEditPoints="1" noAdjustHandles="1" noChangeArrowheads="1" noChangeShapeType="1" noTextEdit="1"/>
              </p:cNvSpPr>
              <p:nvPr>
                <p:ph idx="1"/>
              </p:nvPr>
            </p:nvSpPr>
            <p:spPr>
              <a:xfrm>
                <a:off x="238539" y="864705"/>
                <a:ext cx="11757992" cy="5223531"/>
              </a:xfrm>
              <a:blipFill>
                <a:blip r:embed="rId4"/>
                <a:stretch>
                  <a:fillRect l="-778" r="-82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EEEF970-3D5F-A512-5BD3-D7711DFC2FB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F2476F3-A259-91B3-2798-E0A4471CE00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095191-59E4-916D-6BB4-BF32A4D8691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78792172"/>
      </p:ext>
    </p:extLst>
  </p:cSld>
  <p:clrMapOvr>
    <a:masterClrMapping/>
  </p:clrMapOvr>
  <mc:AlternateContent xmlns:mc="http://schemas.openxmlformats.org/markup-compatibility/2006" xmlns:p14="http://schemas.microsoft.com/office/powerpoint/2010/main">
    <mc:Choice Requires="p14">
      <p:transition spd="slow" p14:dur="2000" advTm="74675"/>
    </mc:Choice>
    <mc:Fallback xmlns="">
      <p:transition spd="slow" advTm="7467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17DAF-4983-95DF-0293-C2F453540E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19B76E-E22A-523D-5069-9D26104B9C56}"/>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DD1BBD8-C090-FABB-3BC2-46FD55738DCD}"/>
                  </a:ext>
                </a:extLst>
              </p:cNvPr>
              <p:cNvSpPr>
                <a:spLocks noGrp="1"/>
              </p:cNvSpPr>
              <p:nvPr>
                <p:ph idx="1"/>
              </p:nvPr>
            </p:nvSpPr>
            <p:spPr>
              <a:xfrm>
                <a:off x="500269" y="971450"/>
                <a:ext cx="11526079" cy="4952270"/>
              </a:xfrm>
            </p:spPr>
            <p:txBody>
              <a:bodyPr>
                <a:normAutofit fontScale="25000" lnSpcReduction="20000"/>
              </a:bodyPr>
              <a:lstStyle/>
              <a:p>
                <a:pPr marL="0" lvl="0" indent="0" algn="just">
                  <a:lnSpc>
                    <a:spcPct val="170000"/>
                  </a:lnSpc>
                  <a:spcBef>
                    <a:spcPts val="0"/>
                  </a:spcBef>
                  <a:spcAft>
                    <a:spcPts val="1200"/>
                  </a:spcAft>
                  <a:buNone/>
                </a:pPr>
                <a:r>
                  <a:rPr lang="en-US" sz="9600" b="1" dirty="0">
                    <a:solidFill>
                      <a:srgbClr val="7030A0"/>
                    </a:solidFill>
                    <a:latin typeface="Times New Roman" panose="02020603050405020304" pitchFamily="18" charset="0"/>
                    <a:cs typeface="Times New Roman" panose="02020603050405020304" pitchFamily="18" charset="0"/>
                  </a:rPr>
                  <a:t>  Energy balance equation: </a:t>
                </a:r>
                <a:r>
                  <a:rPr lang="en-US" sz="9600" dirty="0">
                    <a:latin typeface="Times New Roman" panose="02020603050405020304" pitchFamily="18" charset="0"/>
                    <a:cs typeface="Times New Roman" panose="02020603050405020304" pitchFamily="18" charset="0"/>
                  </a:rPr>
                  <a:t>The overall energy balance equation is given by:</a:t>
                </a:r>
              </a:p>
              <a:p>
                <a:pPr marL="0" indent="0" algn="just">
                  <a:lnSpc>
                    <a:spcPct val="170000"/>
                  </a:lnSpc>
                  <a:buNone/>
                </a:pPr>
                <a14:m>
                  <m:oMath xmlns:m="http://schemas.openxmlformats.org/officeDocument/2006/math">
                    <m:sSub>
                      <m:sSubPr>
                        <m:ctrlPr>
                          <a:rPr lang="en-US" sz="9600" i="1" smtClean="0">
                            <a:latin typeface="Cambria Math" panose="02040503050406030204" pitchFamily="18" charset="0"/>
                          </a:rPr>
                        </m:ctrlPr>
                      </m:sSubPr>
                      <m:e>
                        <m:acc>
                          <m:accPr>
                            <m:chr m:val="̇"/>
                            <m:ctrlPr>
                              <a:rPr lang="en-US" sz="9600" i="1" smtClean="0">
                                <a:latin typeface="Cambria Math" panose="02040503050406030204" pitchFamily="18" charset="0"/>
                              </a:rPr>
                            </m:ctrlPr>
                          </m:accPr>
                          <m:e>
                            <m:r>
                              <a:rPr lang="en-US" sz="9600" b="0" i="1" smtClean="0">
                                <a:latin typeface="Cambria Math" panose="02040503050406030204" pitchFamily="18" charset="0"/>
                              </a:rPr>
                              <m:t>𝑄</m:t>
                            </m:r>
                          </m:e>
                        </m:acc>
                      </m:e>
                      <m:sub>
                        <m:r>
                          <a:rPr lang="en-US" sz="9600" b="0" i="1" smtClean="0">
                            <a:latin typeface="Cambria Math" panose="02040503050406030204" pitchFamily="18" charset="0"/>
                          </a:rPr>
                          <m:t>1</m:t>
                        </m:r>
                      </m:sub>
                    </m:sSub>
                    <m:r>
                      <a:rPr lang="en-US" sz="9600" b="0" i="1" smtClean="0">
                        <a:latin typeface="Cambria Math" panose="02040503050406030204" pitchFamily="18" charset="0"/>
                      </a:rPr>
                      <m:t>+</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panose="02040503050406030204" pitchFamily="18" charset="0"/>
                              </a:rPr>
                              <m:t>𝑄</m:t>
                            </m:r>
                          </m:e>
                        </m:acc>
                      </m:e>
                      <m:sub>
                        <m:r>
                          <a:rPr lang="en-US" sz="9600" b="0" i="1" smtClean="0">
                            <a:latin typeface="Cambria Math" panose="02040503050406030204" pitchFamily="18" charset="0"/>
                          </a:rPr>
                          <m:t>2</m:t>
                        </m:r>
                      </m:sub>
                    </m:sSub>
                    <m:r>
                      <a:rPr lang="en-US" sz="9600" i="1">
                        <a:latin typeface="Cambria Math"/>
                      </a:rPr>
                      <m:t> +</m:t>
                    </m:r>
                    <m:sSub>
                      <m:sSubPr>
                        <m:ctrlPr>
                          <a:rPr lang="en-US" sz="9600" i="1" smtClean="0">
                            <a:latin typeface="Cambria Math" panose="02040503050406030204" pitchFamily="18" charset="0"/>
                          </a:rPr>
                        </m:ctrlPr>
                      </m:sSubPr>
                      <m:e>
                        <m:r>
                          <a:rPr lang="en-US" sz="9600" b="0" i="1" smtClean="0">
                            <a:latin typeface="Cambria Math" panose="02040503050406030204" pitchFamily="18" charset="0"/>
                          </a:rPr>
                          <m:t>𝐹</m:t>
                        </m:r>
                      </m:e>
                      <m:sub>
                        <m:r>
                          <a:rPr lang="en-US" sz="9600" b="0" i="1" smtClean="0">
                            <a:latin typeface="Cambria Math" panose="02040503050406030204" pitchFamily="18" charset="0"/>
                          </a:rPr>
                          <m:t>𝑖𝑜</m:t>
                        </m:r>
                      </m:sub>
                    </m:sSub>
                    <m:sSub>
                      <m:sSubPr>
                        <m:ctrlPr>
                          <a:rPr lang="en-US" sz="9600" i="1" smtClean="0">
                            <a:latin typeface="Cambria Math" panose="02040503050406030204" pitchFamily="18" charset="0"/>
                          </a:rPr>
                        </m:ctrlPr>
                      </m:sSubPr>
                      <m:e>
                        <m:r>
                          <a:rPr lang="en-US" sz="9600" b="0" i="1" smtClean="0">
                            <a:latin typeface="Cambria Math" panose="02040503050406030204" pitchFamily="18" charset="0"/>
                          </a:rPr>
                          <m:t>𝐻</m:t>
                        </m:r>
                      </m:e>
                      <m:sub>
                        <m:r>
                          <a:rPr lang="en-US" sz="9600" b="0" i="1" smtClean="0">
                            <a:latin typeface="Cambria Math" panose="02040503050406030204" pitchFamily="18" charset="0"/>
                          </a:rPr>
                          <m:t>𝑖𝑜</m:t>
                        </m:r>
                      </m:sub>
                    </m:sSub>
                    <m:r>
                      <a:rPr lang="en-US" sz="9600" b="0" i="1" smtClean="0">
                        <a:latin typeface="Cambria Math" panose="02040503050406030204" pitchFamily="18" charset="0"/>
                      </a:rPr>
                      <m:t>=</m:t>
                    </m:r>
                    <m:sSub>
                      <m:sSubPr>
                        <m:ctrlPr>
                          <a:rPr lang="en-US" sz="9600" i="1">
                            <a:latin typeface="Cambria Math" panose="02040503050406030204" pitchFamily="18" charset="0"/>
                          </a:rPr>
                        </m:ctrlPr>
                      </m:sSubPr>
                      <m:e>
                        <m:r>
                          <a:rPr lang="en-US" sz="9600" i="1">
                            <a:latin typeface="Cambria Math" panose="02040503050406030204" pitchFamily="18" charset="0"/>
                          </a:rPr>
                          <m:t>𝐹</m:t>
                        </m:r>
                      </m:e>
                      <m:sub>
                        <m:r>
                          <a:rPr lang="en-US" sz="9600" i="1">
                            <a:latin typeface="Cambria Math" panose="02040503050406030204" pitchFamily="18" charset="0"/>
                          </a:rPr>
                          <m:t>𝑖</m:t>
                        </m:r>
                        <m:r>
                          <a:rPr lang="en-US" sz="9600" b="0" i="1" smtClean="0">
                            <a:latin typeface="Cambria Math" panose="02040503050406030204" pitchFamily="18" charset="0"/>
                          </a:rPr>
                          <m:t>𝑝</m:t>
                        </m:r>
                      </m:sub>
                    </m:sSub>
                    <m:sSub>
                      <m:sSubPr>
                        <m:ctrlPr>
                          <a:rPr lang="en-US" sz="9600" i="1">
                            <a:latin typeface="Cambria Math" panose="02040503050406030204" pitchFamily="18" charset="0"/>
                          </a:rPr>
                        </m:ctrlPr>
                      </m:sSubPr>
                      <m:e>
                        <m:r>
                          <a:rPr lang="en-US" sz="9600" i="1">
                            <a:latin typeface="Cambria Math" panose="02040503050406030204" pitchFamily="18" charset="0"/>
                          </a:rPr>
                          <m:t>𝐻</m:t>
                        </m:r>
                      </m:e>
                      <m:sub>
                        <m:r>
                          <a:rPr lang="en-US" sz="9600" i="1">
                            <a:latin typeface="Cambria Math" panose="02040503050406030204" pitchFamily="18" charset="0"/>
                          </a:rPr>
                          <m:t>𝑖</m:t>
                        </m:r>
                        <m:r>
                          <a:rPr lang="en-US" sz="9600" b="0" i="1" smtClean="0">
                            <a:latin typeface="Cambria Math" panose="02040503050406030204" pitchFamily="18" charset="0"/>
                          </a:rPr>
                          <m:t>𝑝</m:t>
                        </m:r>
                      </m:sub>
                    </m:sSub>
                    <m:r>
                      <a:rPr lang="en-US" sz="9600" b="0" i="1" smtClean="0">
                        <a:latin typeface="Cambria Math" panose="02040503050406030204" pitchFamily="18" charset="0"/>
                      </a:rPr>
                      <m:t>+</m:t>
                    </m:r>
                    <m:sSub>
                      <m:sSubPr>
                        <m:ctrlPr>
                          <a:rPr lang="en-US" sz="9600" i="1">
                            <a:latin typeface="Cambria Math" panose="02040503050406030204" pitchFamily="18" charset="0"/>
                          </a:rPr>
                        </m:ctrlPr>
                      </m:sSubPr>
                      <m:e>
                        <m:r>
                          <a:rPr lang="en-US" sz="9600" i="1">
                            <a:latin typeface="Cambria Math" panose="02040503050406030204" pitchFamily="18" charset="0"/>
                          </a:rPr>
                          <m:t>𝐹</m:t>
                        </m:r>
                      </m:e>
                      <m:sub>
                        <m:r>
                          <a:rPr lang="en-US" sz="9600" i="1">
                            <a:latin typeface="Cambria Math" panose="02040503050406030204" pitchFamily="18" charset="0"/>
                          </a:rPr>
                          <m:t>𝑖</m:t>
                        </m:r>
                        <m:r>
                          <a:rPr lang="en-US" sz="9600" b="0" i="1" smtClean="0">
                            <a:latin typeface="Cambria Math" panose="02040503050406030204" pitchFamily="18" charset="0"/>
                          </a:rPr>
                          <m:t>𝑏</m:t>
                        </m:r>
                      </m:sub>
                    </m:sSub>
                    <m:sSub>
                      <m:sSubPr>
                        <m:ctrlPr>
                          <a:rPr lang="en-US" sz="9600" i="1">
                            <a:latin typeface="Cambria Math" panose="02040503050406030204" pitchFamily="18" charset="0"/>
                          </a:rPr>
                        </m:ctrlPr>
                      </m:sSubPr>
                      <m:e>
                        <m:r>
                          <a:rPr lang="en-US" sz="9600" i="1">
                            <a:latin typeface="Cambria Math" panose="02040503050406030204" pitchFamily="18" charset="0"/>
                          </a:rPr>
                          <m:t>𝐻</m:t>
                        </m:r>
                      </m:e>
                      <m:sub>
                        <m:r>
                          <a:rPr lang="en-US" sz="9600" i="1">
                            <a:latin typeface="Cambria Math" panose="02040503050406030204" pitchFamily="18" charset="0"/>
                          </a:rPr>
                          <m:t>𝑖</m:t>
                        </m:r>
                        <m:r>
                          <a:rPr lang="en-US" sz="9600" b="0" i="1" smtClean="0">
                            <a:latin typeface="Cambria Math" panose="02040503050406030204" pitchFamily="18" charset="0"/>
                          </a:rPr>
                          <m:t>𝑏</m:t>
                        </m:r>
                      </m:sub>
                    </m:sSub>
                    <m:r>
                      <a:rPr lang="en-US" sz="9600" b="0" i="1" smtClean="0">
                        <a:latin typeface="Cambria Math" panose="02040503050406030204" pitchFamily="18" charset="0"/>
                      </a:rPr>
                      <m:t>+</m:t>
                    </m:r>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panose="02040503050406030204" pitchFamily="18" charset="0"/>
                              </a:rPr>
                              <m:t>𝑄</m:t>
                            </m:r>
                          </m:e>
                        </m:acc>
                      </m:e>
                      <m:sub>
                        <m:r>
                          <a:rPr lang="en-US" sz="9600" b="0" i="1" smtClean="0">
                            <a:latin typeface="Cambria Math" panose="02040503050406030204" pitchFamily="18" charset="0"/>
                          </a:rPr>
                          <m:t>𝑐</m:t>
                        </m:r>
                      </m:sub>
                    </m:sSub>
                    <m:r>
                      <a:rPr lang="en-US" sz="9600" b="0" i="1" smtClean="0">
                        <a:latin typeface="Cambria Math" panose="02040503050406030204" pitchFamily="18" charset="0"/>
                      </a:rPr>
                      <m:t>+</m:t>
                    </m:r>
                    <m:acc>
                      <m:accPr>
                        <m:chr m:val="̇"/>
                        <m:ctrlPr>
                          <a:rPr lang="en-US" sz="9600" b="0" i="1" smtClean="0">
                            <a:latin typeface="Cambria Math" panose="02040503050406030204" pitchFamily="18" charset="0"/>
                          </a:rPr>
                        </m:ctrlPr>
                      </m:accPr>
                      <m:e>
                        <m:r>
                          <a:rPr lang="en-US" sz="9600" b="0" i="1" smtClean="0">
                            <a:latin typeface="Cambria Math" panose="02040503050406030204" pitchFamily="18" charset="0"/>
                          </a:rPr>
                          <m:t>𝑊</m:t>
                        </m:r>
                      </m:e>
                    </m:acc>
                  </m:oMath>
                </a14:m>
                <a:r>
                  <a:rPr lang="en-US" sz="9600" dirty="0">
                    <a:latin typeface="Times New Roman" panose="02020603050405020304" pitchFamily="18" charset="0"/>
                    <a:cs typeface="Times New Roman" panose="02020603050405020304" pitchFamily="18" charset="0"/>
                  </a:rPr>
                  <a:t>                       (12.37)</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panose="02040503050406030204" pitchFamily="18" charset="0"/>
                              </a:rPr>
                              <m:t>𝑄</m:t>
                            </m:r>
                          </m:e>
                        </m:acc>
                      </m:e>
                      <m:sub>
                        <m:r>
                          <a:rPr lang="en-US" sz="9600" i="1">
                            <a:latin typeface="Cambria Math" panose="02040503050406030204" pitchFamily="18" charset="0"/>
                          </a:rPr>
                          <m:t>1</m:t>
                        </m:r>
                      </m:sub>
                    </m:sSub>
                    <m:r>
                      <a:rPr lang="en-US" sz="9600" i="1">
                        <a:latin typeface="Cambria Math" panose="02040503050406030204" pitchFamily="18" charset="0"/>
                      </a:rPr>
                      <m:t> </m:t>
                    </m:r>
                  </m:oMath>
                </a14:m>
                <a:r>
                  <a:rPr lang="en-US" sz="9600" dirty="0">
                    <a:latin typeface="Times New Roman" panose="02020603050405020304" pitchFamily="18" charset="0"/>
                    <a:cs typeface="Times New Roman" panose="02020603050405020304" pitchFamily="18" charset="0"/>
                  </a:rPr>
                  <a:t>and </a:t>
                </a:r>
                <a14:m>
                  <m:oMath xmlns:m="http://schemas.openxmlformats.org/officeDocument/2006/math">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panose="02040503050406030204" pitchFamily="18" charset="0"/>
                              </a:rPr>
                              <m:t>𝑄</m:t>
                            </m:r>
                          </m:e>
                        </m:acc>
                      </m:e>
                      <m:sub>
                        <m:r>
                          <a:rPr lang="en-US" sz="9600" b="0" i="1" smtClean="0">
                            <a:latin typeface="Cambria Math" panose="02040503050406030204" pitchFamily="18" charset="0"/>
                          </a:rPr>
                          <m:t>2</m:t>
                        </m:r>
                      </m:sub>
                    </m:sSub>
                  </m:oMath>
                </a14:m>
                <a:r>
                  <a:rPr lang="en-US" sz="9600" dirty="0">
                    <a:latin typeface="Times New Roman" panose="02020603050405020304" pitchFamily="18" charset="0"/>
                    <a:cs typeface="Times New Roman" panose="02020603050405020304" pitchFamily="18" charset="0"/>
                  </a:rPr>
                  <a:t> are rates of heat addition to preheater and reactor; </a:t>
                </a:r>
                <a14:m>
                  <m:oMath xmlns:m="http://schemas.openxmlformats.org/officeDocument/2006/math">
                    <m:acc>
                      <m:accPr>
                        <m:chr m:val="̇"/>
                        <m:ctrlPr>
                          <a:rPr lang="en-US" sz="9600" i="1">
                            <a:latin typeface="Cambria Math" panose="02040503050406030204" pitchFamily="18" charset="0"/>
                          </a:rPr>
                        </m:ctrlPr>
                      </m:accPr>
                      <m:e>
                        <m:r>
                          <a:rPr lang="en-US" sz="9600" i="1">
                            <a:latin typeface="Cambria Math" panose="02040503050406030204" pitchFamily="18" charset="0"/>
                          </a:rPr>
                          <m:t>𝑊</m:t>
                        </m:r>
                      </m:e>
                    </m:acc>
                  </m:oMath>
                </a14:m>
                <a:r>
                  <a:rPr lang="en-US" sz="9600" dirty="0">
                    <a:latin typeface="Times New Roman" panose="02020603050405020304" pitchFamily="18" charset="0"/>
                    <a:cs typeface="Times New Roman" panose="02020603050405020304" pitchFamily="18" charset="0"/>
                  </a:rPr>
                  <a:t> is rate of work done by the reactor; </a:t>
                </a:r>
                <a:r>
                  <a:rPr lang="en-US" sz="9600" b="1" dirty="0">
                    <a:solidFill>
                      <a:srgbClr val="7030A0"/>
                    </a:solidFill>
                    <a:latin typeface="Times New Roman" panose="02020603050405020304" pitchFamily="18" charset="0"/>
                    <a:cs typeface="Times New Roman" panose="02020603050405020304" pitchFamily="18" charset="0"/>
                  </a:rPr>
                  <a:t>F</a:t>
                </a:r>
                <a:r>
                  <a:rPr lang="en-US" sz="9600" b="1" baseline="-25000" dirty="0">
                    <a:solidFill>
                      <a:srgbClr val="7030A0"/>
                    </a:solidFill>
                    <a:latin typeface="Times New Roman" panose="02020603050405020304" pitchFamily="18" charset="0"/>
                    <a:cs typeface="Times New Roman" panose="02020603050405020304" pitchFamily="18" charset="0"/>
                  </a:rPr>
                  <a:t>io</a:t>
                </a:r>
                <a:r>
                  <a:rPr lang="en-US" sz="9600" b="1" dirty="0">
                    <a:latin typeface="Times New Roman" panose="02020603050405020304" pitchFamily="18" charset="0"/>
                    <a:cs typeface="Times New Roman" panose="02020603050405020304" pitchFamily="18" charset="0"/>
                  </a:rPr>
                  <a:t> </a:t>
                </a:r>
                <a:r>
                  <a:rPr lang="en-US" sz="9600" b="1" dirty="0">
                    <a:solidFill>
                      <a:srgbClr val="7030A0"/>
                    </a:solidFill>
                    <a:latin typeface="Times New Roman" panose="02020603050405020304" pitchFamily="18" charset="0"/>
                    <a:cs typeface="Times New Roman" panose="02020603050405020304" pitchFamily="18" charset="0"/>
                  </a:rPr>
                  <a:t>F</a:t>
                </a:r>
                <a:r>
                  <a:rPr lang="en-US" sz="9600" b="1" baseline="-25000" dirty="0">
                    <a:solidFill>
                      <a:srgbClr val="7030A0"/>
                    </a:solidFill>
                    <a:latin typeface="Times New Roman" panose="02020603050405020304" pitchFamily="18" charset="0"/>
                    <a:cs typeface="Times New Roman" panose="02020603050405020304" pitchFamily="18" charset="0"/>
                  </a:rPr>
                  <a:t>ip</a:t>
                </a:r>
                <a:r>
                  <a:rPr lang="en-US" sz="9600" b="1" dirty="0">
                    <a:solidFill>
                      <a:srgbClr val="7030A0"/>
                    </a:solidFill>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and </a:t>
                </a:r>
                <a:r>
                  <a:rPr lang="en-US" sz="9600" b="1" dirty="0">
                    <a:solidFill>
                      <a:srgbClr val="7030A0"/>
                    </a:solidFill>
                    <a:latin typeface="Times New Roman" panose="02020603050405020304" pitchFamily="18" charset="0"/>
                    <a:cs typeface="Times New Roman" panose="02020603050405020304" pitchFamily="18" charset="0"/>
                  </a:rPr>
                  <a:t>F</a:t>
                </a:r>
                <a:r>
                  <a:rPr lang="en-US" sz="9600" b="1" baseline="-25000" dirty="0">
                    <a:solidFill>
                      <a:srgbClr val="7030A0"/>
                    </a:solidFill>
                    <a:latin typeface="Times New Roman" panose="02020603050405020304" pitchFamily="18" charset="0"/>
                    <a:cs typeface="Times New Roman" panose="02020603050405020304" pitchFamily="18" charset="0"/>
                  </a:rPr>
                  <a:t>ib</a:t>
                </a:r>
                <a:r>
                  <a:rPr lang="en-US" sz="9600" dirty="0">
                    <a:latin typeface="Times New Roman" panose="02020603050405020304" pitchFamily="18" charset="0"/>
                    <a:cs typeface="Times New Roman" panose="02020603050405020304" pitchFamily="18" charset="0"/>
                  </a:rPr>
                  <a:t> are mole flow rates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enter to the reactor, leave from separator in top product and bottom product; </a:t>
                </a:r>
                <a:r>
                  <a:rPr lang="en-US" sz="9600" b="1" dirty="0" err="1">
                    <a:solidFill>
                      <a:srgbClr val="7030A0"/>
                    </a:solidFill>
                    <a:latin typeface="Times New Roman" panose="02020603050405020304" pitchFamily="18" charset="0"/>
                    <a:cs typeface="Times New Roman" panose="02020603050405020304" pitchFamily="18" charset="0"/>
                  </a:rPr>
                  <a:t>H</a:t>
                </a:r>
                <a:r>
                  <a:rPr lang="en-US" sz="9600" b="1" baseline="-25000" dirty="0" err="1">
                    <a:solidFill>
                      <a:srgbClr val="7030A0"/>
                    </a:solidFill>
                    <a:latin typeface="Times New Roman" panose="02020603050405020304" pitchFamily="18" charset="0"/>
                    <a:cs typeface="Times New Roman" panose="02020603050405020304" pitchFamily="18" charset="0"/>
                  </a:rPr>
                  <a:t>io</a:t>
                </a:r>
                <a:r>
                  <a:rPr lang="en-US" sz="9600" b="1" dirty="0">
                    <a:solidFill>
                      <a:srgbClr val="7030A0"/>
                    </a:solidFill>
                    <a:latin typeface="Times New Roman" panose="02020603050405020304" pitchFamily="18" charset="0"/>
                    <a:cs typeface="Times New Roman" panose="02020603050405020304" pitchFamily="18" charset="0"/>
                  </a:rPr>
                  <a:t>, H</a:t>
                </a:r>
                <a:r>
                  <a:rPr lang="en-US" sz="9600" b="1" baseline="-25000" dirty="0">
                    <a:solidFill>
                      <a:srgbClr val="7030A0"/>
                    </a:solidFill>
                    <a:latin typeface="Times New Roman" panose="02020603050405020304" pitchFamily="18" charset="0"/>
                    <a:cs typeface="Times New Roman" panose="02020603050405020304" pitchFamily="18" charset="0"/>
                  </a:rPr>
                  <a:t>ip</a:t>
                </a:r>
                <a:r>
                  <a:rPr lang="en-US" sz="9600" b="1" dirty="0">
                    <a:solidFill>
                      <a:srgbClr val="7030A0"/>
                    </a:solidFill>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and </a:t>
                </a:r>
                <a:r>
                  <a:rPr lang="en-US" sz="9600" b="1" dirty="0">
                    <a:solidFill>
                      <a:srgbClr val="7030A0"/>
                    </a:solidFill>
                    <a:latin typeface="Times New Roman" panose="02020603050405020304" pitchFamily="18" charset="0"/>
                    <a:cs typeface="Times New Roman" panose="02020603050405020304" pitchFamily="18" charset="0"/>
                  </a:rPr>
                  <a:t>H</a:t>
                </a:r>
                <a:r>
                  <a:rPr lang="en-US" sz="9600" b="1" baseline="-25000" dirty="0">
                    <a:solidFill>
                      <a:srgbClr val="7030A0"/>
                    </a:solidFill>
                    <a:latin typeface="Times New Roman" panose="02020603050405020304" pitchFamily="18" charset="0"/>
                    <a:cs typeface="Times New Roman" panose="02020603050405020304" pitchFamily="18" charset="0"/>
                  </a:rPr>
                  <a:t>ib</a:t>
                </a:r>
                <a:r>
                  <a:rPr lang="en-US" sz="9600" dirty="0">
                    <a:latin typeface="Times New Roman" panose="02020603050405020304" pitchFamily="18" charset="0"/>
                    <a:cs typeface="Times New Roman" panose="02020603050405020304" pitchFamily="18" charset="0"/>
                  </a:rPr>
                  <a:t> are specific enthalpies enter to preheater, and leave from separator to top product and bottom product, respectively; and </a:t>
                </a:r>
                <a14:m>
                  <m:oMath xmlns:m="http://schemas.openxmlformats.org/officeDocument/2006/math">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panose="02040503050406030204" pitchFamily="18" charset="0"/>
                              </a:rPr>
                              <m:t>𝑄</m:t>
                            </m:r>
                          </m:e>
                        </m:acc>
                      </m:e>
                      <m:sub>
                        <m:r>
                          <a:rPr lang="en-US" sz="9600" i="1">
                            <a:latin typeface="Cambria Math" panose="02040503050406030204" pitchFamily="18" charset="0"/>
                          </a:rPr>
                          <m:t>𝑐</m:t>
                        </m:r>
                      </m:sub>
                    </m:sSub>
                  </m:oMath>
                </a14:m>
                <a:r>
                  <a:rPr lang="en-US" sz="9600" dirty="0">
                    <a:latin typeface="Times New Roman" panose="02020603050405020304" pitchFamily="18" charset="0"/>
                    <a:cs typeface="Times New Roman" panose="02020603050405020304" pitchFamily="18" charset="0"/>
                  </a:rPr>
                  <a:t>  is rate of heat removal by the cooler</a:t>
                </a:r>
                <a:r>
                  <a:rPr lang="en-US" sz="9600" b="1" dirty="0">
                    <a:solidFill>
                      <a:srgbClr val="7030A0"/>
                    </a:solidFill>
                    <a:latin typeface="Times New Roman" panose="02020603050405020304" pitchFamily="18" charset="0"/>
                    <a:cs typeface="Times New Roman" panose="02020603050405020304" pitchFamily="18" charset="0"/>
                  </a:rPr>
                  <a:t> (</a:t>
                </a:r>
                <a:r>
                  <a:rPr lang="en-US" sz="9600" b="1" dirty="0" err="1">
                    <a:solidFill>
                      <a:srgbClr val="7030A0"/>
                    </a:solidFill>
                    <a:latin typeface="Times New Roman" panose="02020603050405020304" pitchFamily="18" charset="0"/>
                    <a:cs typeface="Times New Roman" panose="02020603050405020304" pitchFamily="18" charset="0"/>
                  </a:rPr>
                  <a:t>Himmelblau</a:t>
                </a:r>
                <a:r>
                  <a:rPr lang="en-US" sz="9600" b="1" dirty="0">
                    <a:solidFill>
                      <a:srgbClr val="7030A0"/>
                    </a:solidFill>
                    <a:latin typeface="Times New Roman" panose="02020603050405020304" pitchFamily="18" charset="0"/>
                    <a:cs typeface="Times New Roman" panose="02020603050405020304" pitchFamily="18" charset="0"/>
                  </a:rPr>
                  <a:t>, 2023, pg. 568-571)</a:t>
                </a:r>
                <a:r>
                  <a:rPr lang="en-US" sz="96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7DD1BBD8-C090-FABB-3BC2-46FD55738DCD}"/>
                  </a:ext>
                </a:extLst>
              </p:cNvPr>
              <p:cNvSpPr>
                <a:spLocks noGrp="1" noRot="1" noChangeAspect="1" noMove="1" noResize="1" noEditPoints="1" noAdjustHandles="1" noChangeArrowheads="1" noChangeShapeType="1" noTextEdit="1"/>
              </p:cNvSpPr>
              <p:nvPr>
                <p:ph idx="1"/>
              </p:nvPr>
            </p:nvSpPr>
            <p:spPr>
              <a:xfrm>
                <a:off x="500269" y="971450"/>
                <a:ext cx="11526079" cy="4952270"/>
              </a:xfrm>
              <a:blipFill>
                <a:blip r:embed="rId4"/>
                <a:stretch>
                  <a:fillRect l="-793" r="-84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EEA5470-974C-2578-D2AD-7255C1C0A48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DD0B552-FD73-9E4A-66DC-17A37BFFABA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34AFFDC-5A1F-0A58-DAE6-6E9B5FE06DC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99847402"/>
      </p:ext>
    </p:extLst>
  </p:cSld>
  <p:clrMapOvr>
    <a:masterClrMapping/>
  </p:clrMapOvr>
  <mc:AlternateContent xmlns:mc="http://schemas.openxmlformats.org/markup-compatibility/2006" xmlns:p14="http://schemas.microsoft.com/office/powerpoint/2010/main">
    <mc:Choice Requires="p14">
      <p:transition spd="slow" p14:dur="2000" advTm="91542"/>
    </mc:Choice>
    <mc:Fallback xmlns="">
      <p:transition spd="slow" advTm="9154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FDC40-79C9-1475-FE33-65D55BDF57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3E3977-4862-E583-E68A-8A543E2C7B98}"/>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51164FE-AA16-5839-1358-D101751A7296}"/>
              </a:ext>
            </a:extLst>
          </p:cNvPr>
          <p:cNvSpPr>
            <a:spLocks noGrp="1"/>
          </p:cNvSpPr>
          <p:nvPr>
            <p:ph idx="1"/>
          </p:nvPr>
        </p:nvSpPr>
        <p:spPr>
          <a:xfrm>
            <a:off x="500269" y="971450"/>
            <a:ext cx="11337235" cy="4952270"/>
          </a:xfrm>
        </p:spPr>
        <p:txBody>
          <a:bodyPr>
            <a:normAutofit/>
          </a:bodyPr>
          <a:lstStyle/>
          <a:p>
            <a:pPr marL="0" indent="0" algn="just">
              <a:lnSpc>
                <a:spcPct val="15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B)  Integrated material  and energy balances for each system</a:t>
            </a:r>
          </a:p>
          <a:p>
            <a:pPr marL="0" indent="0" algn="just">
              <a:lnSpc>
                <a:spcPct val="15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Preheater: </a:t>
            </a:r>
            <a:r>
              <a:rPr lang="en-US" sz="2400" dirty="0">
                <a:latin typeface="Times New Roman" panose="02020603050405020304" pitchFamily="18" charset="0"/>
                <a:cs typeface="Times New Roman" panose="02020603050405020304" pitchFamily="18" charset="0"/>
              </a:rPr>
              <a:t>Integrated material and energy balances on the preheater is shown </a:t>
            </a:r>
            <a:r>
              <a:rPr lang="en-US" sz="2400" b="1" dirty="0">
                <a:latin typeface="Times New Roman" panose="02020603050405020304" pitchFamily="18" charset="0"/>
                <a:cs typeface="Times New Roman" panose="02020603050405020304" pitchFamily="18" charset="0"/>
              </a:rPr>
              <a:t>Figure 12.11</a:t>
            </a:r>
            <a:r>
              <a:rPr lang="en-US" sz="2400" dirty="0">
                <a:latin typeface="Times New Roman" panose="02020603050405020304" pitchFamily="18" charset="0"/>
                <a:cs typeface="Times New Roman" panose="02020603050405020304" pitchFamily="18" charset="0"/>
              </a:rPr>
              <a:t>.</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48C55612-363F-A1DF-8586-9E72F753BB3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1424C70-748A-9BCE-6E88-AFD3550FC4D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5D7C063-4529-C787-D7AE-24B5ED750A5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D77F297B-A703-C3E2-3C7C-DA6621ACD8BB}"/>
              </a:ext>
            </a:extLst>
          </p:cNvPr>
          <p:cNvSpPr txBox="1"/>
          <p:nvPr/>
        </p:nvSpPr>
        <p:spPr>
          <a:xfrm>
            <a:off x="884583" y="5409162"/>
            <a:ext cx="9273208" cy="4616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12.11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material</a:t>
            </a:r>
            <a:r>
              <a:rPr lang="en-US" sz="2400" dirty="0">
                <a:solidFill>
                  <a:prstClr val="black"/>
                </a:solidFill>
                <a:latin typeface="Times New Roman" panose="02020603050405020304" pitchFamily="18" charset="0"/>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energy balances on the preheater</a:t>
            </a:r>
          </a:p>
        </p:txBody>
      </p:sp>
      <p:pic>
        <p:nvPicPr>
          <p:cNvPr id="12" name="Picture 11">
            <a:extLst>
              <a:ext uri="{FF2B5EF4-FFF2-40B4-BE49-F238E27FC236}">
                <a16:creationId xmlns:a16="http://schemas.microsoft.com/office/drawing/2014/main" id="{E8BEAE4B-76E3-FD97-ACA9-9376B4D80018}"/>
              </a:ext>
            </a:extLst>
          </p:cNvPr>
          <p:cNvPicPr>
            <a:picLocks noChangeAspect="1"/>
          </p:cNvPicPr>
          <p:nvPr/>
        </p:nvPicPr>
        <p:blipFill>
          <a:blip r:embed="rId2"/>
          <a:srcRect l="4548" t="6970" r="3926"/>
          <a:stretch>
            <a:fillRect/>
          </a:stretch>
        </p:blipFill>
        <p:spPr>
          <a:xfrm>
            <a:off x="2173354" y="2529162"/>
            <a:ext cx="4485280" cy="2880000"/>
          </a:xfrm>
          <a:prstGeom prst="rect">
            <a:avLst/>
          </a:prstGeom>
        </p:spPr>
      </p:pic>
    </p:spTree>
    <p:extLst>
      <p:ext uri="{BB962C8B-B14F-4D97-AF65-F5344CB8AC3E}">
        <p14:creationId xmlns:p14="http://schemas.microsoft.com/office/powerpoint/2010/main" val="1345313136"/>
      </p:ext>
    </p:extLst>
  </p:cSld>
  <p:clrMapOvr>
    <a:masterClrMapping/>
  </p:clrMapOvr>
  <mc:AlternateContent xmlns:mc="http://schemas.openxmlformats.org/markup-compatibility/2006" xmlns:p14="http://schemas.microsoft.com/office/powerpoint/2010/main">
    <mc:Choice Requires="p14">
      <p:transition spd="slow" p14:dur="2000" advTm="57359"/>
    </mc:Choice>
    <mc:Fallback xmlns="">
      <p:transition spd="slow" advTm="5735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AC264-DB06-77FD-3619-20A114D888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E0823C-C23F-BAEC-B512-3C24FD9C3F7D}"/>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325FF94-68C8-CF8E-3975-B52B4FA44950}"/>
                  </a:ext>
                </a:extLst>
              </p:cNvPr>
              <p:cNvSpPr>
                <a:spLocks noGrp="1"/>
              </p:cNvSpPr>
              <p:nvPr>
                <p:ph idx="1"/>
              </p:nvPr>
            </p:nvSpPr>
            <p:spPr>
              <a:xfrm>
                <a:off x="500269" y="971450"/>
                <a:ext cx="11436627" cy="4952270"/>
              </a:xfrm>
            </p:spPr>
            <p:txBody>
              <a:bodyPr>
                <a:normAutofit fontScale="40000" lnSpcReduction="20000"/>
              </a:bodyPr>
              <a:lstStyle/>
              <a:p>
                <a:pPr marL="0" lvl="0" indent="0" algn="just">
                  <a:lnSpc>
                    <a:spcPct val="150000"/>
                  </a:lnSpc>
                  <a:spcBef>
                    <a:spcPts val="0"/>
                  </a:spcBef>
                  <a:spcAft>
                    <a:spcPts val="1200"/>
                  </a:spcAft>
                  <a:buNone/>
                </a:pPr>
                <a:r>
                  <a:rPr lang="en-US" sz="6000" b="1" dirty="0">
                    <a:solidFill>
                      <a:srgbClr val="7030A0"/>
                    </a:solidFill>
                    <a:latin typeface="Times New Roman" panose="02020603050405020304" pitchFamily="18" charset="0"/>
                    <a:cs typeface="Times New Roman" panose="02020603050405020304" pitchFamily="18" charset="0"/>
                  </a:rPr>
                  <a:t>Material balance equation: </a:t>
                </a:r>
                <a:r>
                  <a:rPr lang="en-US" sz="6000" dirty="0">
                    <a:latin typeface="Times New Roman" panose="02020603050405020304" pitchFamily="18" charset="0"/>
                    <a:cs typeface="Times New Roman" panose="02020603050405020304" pitchFamily="18" charset="0"/>
                  </a:rPr>
                  <a:t>The material balance equation on the preheater is given by:</a:t>
                </a:r>
              </a:p>
              <a:p>
                <a:pPr marL="0" lvl="0" indent="0" algn="just">
                  <a:lnSpc>
                    <a:spcPct val="150000"/>
                  </a:lnSpc>
                  <a:spcBef>
                    <a:spcPts val="0"/>
                  </a:spcBef>
                  <a:spcAft>
                    <a:spcPts val="1200"/>
                  </a:spcAft>
                  <a:buNone/>
                </a:pPr>
                <a14:m>
                  <m:oMath xmlns:m="http://schemas.openxmlformats.org/officeDocument/2006/math">
                    <m:sSub>
                      <m:sSubPr>
                        <m:ctrlPr>
                          <a:rPr lang="en-US" sz="6000" i="1">
                            <a:latin typeface="Cambria Math" panose="02040503050406030204" pitchFamily="18" charset="0"/>
                            <a:cs typeface="Times New Roman" panose="02020603050405020304" pitchFamily="18" charset="0"/>
                          </a:rPr>
                        </m:ctrlPr>
                      </m:sSubPr>
                      <m:e>
                        <m:r>
                          <a:rPr lang="en-US" sz="6000" i="1">
                            <a:latin typeface="Cambria Math" panose="02040503050406030204" pitchFamily="18" charset="0"/>
                            <a:cs typeface="Times New Roman" panose="02020603050405020304" pitchFamily="18" charset="0"/>
                          </a:rPr>
                          <m:t>𝐹</m:t>
                        </m:r>
                      </m:e>
                      <m:sub>
                        <m:r>
                          <a:rPr lang="en-US" sz="6000" i="1">
                            <a:latin typeface="Cambria Math" panose="02040503050406030204" pitchFamily="18" charset="0"/>
                            <a:cs typeface="Times New Roman" panose="02020603050405020304" pitchFamily="18" charset="0"/>
                          </a:rPr>
                          <m:t>𝑖</m:t>
                        </m:r>
                        <m:r>
                          <a:rPr lang="en-US" sz="6000" b="0" i="1" smtClean="0">
                            <a:latin typeface="Cambria Math" panose="02040503050406030204" pitchFamily="18" charset="0"/>
                            <a:cs typeface="Times New Roman" panose="02020603050405020304" pitchFamily="18" charset="0"/>
                          </a:rPr>
                          <m:t>𝑜</m:t>
                        </m:r>
                      </m:sub>
                    </m:sSub>
                    <m:r>
                      <a:rPr lang="en-US" sz="6000" i="1">
                        <a:latin typeface="Cambria Math" panose="02040503050406030204" pitchFamily="18" charset="0"/>
                        <a:cs typeface="Times New Roman" panose="02020603050405020304" pitchFamily="18" charset="0"/>
                      </a:rPr>
                      <m:t>=</m:t>
                    </m:r>
                    <m:sSub>
                      <m:sSubPr>
                        <m:ctrlPr>
                          <a:rPr lang="en-US" sz="6000" i="1">
                            <a:latin typeface="Cambria Math" panose="02040503050406030204" pitchFamily="18" charset="0"/>
                            <a:cs typeface="Times New Roman" panose="02020603050405020304" pitchFamily="18" charset="0"/>
                          </a:rPr>
                        </m:ctrlPr>
                      </m:sSubPr>
                      <m:e>
                        <m:r>
                          <a:rPr lang="en-US" sz="6000" i="1">
                            <a:latin typeface="Cambria Math" panose="02040503050406030204" pitchFamily="18" charset="0"/>
                            <a:cs typeface="Times New Roman" panose="02020603050405020304" pitchFamily="18" charset="0"/>
                          </a:rPr>
                          <m:t>𝐹</m:t>
                        </m:r>
                      </m:e>
                      <m:sub>
                        <m:r>
                          <a:rPr lang="en-US" sz="6000" i="1">
                            <a:latin typeface="Cambria Math" panose="02040503050406030204" pitchFamily="18" charset="0"/>
                            <a:cs typeface="Times New Roman" panose="02020603050405020304" pitchFamily="18" charset="0"/>
                          </a:rPr>
                          <m:t>𝑖</m:t>
                        </m:r>
                      </m:sub>
                    </m:sSub>
                    <m:r>
                      <a:rPr lang="en-US" sz="6000" i="1" smtClean="0">
                        <a:latin typeface="Cambria Math" panose="02040503050406030204" pitchFamily="18" charset="0"/>
                        <a:cs typeface="Times New Roman" panose="02020603050405020304" pitchFamily="18" charset="0"/>
                      </a:rPr>
                      <m:t> </m:t>
                    </m:r>
                  </m:oMath>
                </a14:m>
                <a:r>
                  <a:rPr lang="en-US" sz="6000" dirty="0">
                    <a:latin typeface="Times New Roman" panose="02020603050405020304" pitchFamily="18" charset="0"/>
                    <a:cs typeface="Times New Roman" panose="02020603050405020304" pitchFamily="18" charset="0"/>
                  </a:rPr>
                  <a:t>                                                       (12.38)</a:t>
                </a:r>
              </a:p>
              <a:p>
                <a:pPr marL="0" lvl="0" indent="0" algn="just">
                  <a:lnSpc>
                    <a:spcPct val="170000"/>
                  </a:lnSpc>
                  <a:spcBef>
                    <a:spcPts val="0"/>
                  </a:spcBef>
                  <a:spcAft>
                    <a:spcPts val="1200"/>
                  </a:spcAft>
                  <a:buNone/>
                </a:pPr>
                <a:r>
                  <a:rPr lang="en-US" sz="6000" b="1" dirty="0">
                    <a:solidFill>
                      <a:srgbClr val="7030A0"/>
                    </a:solidFill>
                    <a:latin typeface="Times New Roman" panose="02020603050405020304" pitchFamily="18" charset="0"/>
                    <a:cs typeface="Times New Roman" panose="02020603050405020304" pitchFamily="18" charset="0"/>
                  </a:rPr>
                  <a:t>Energy  balance equation: </a:t>
                </a:r>
                <a:r>
                  <a:rPr lang="en-US" sz="6000" dirty="0">
                    <a:latin typeface="Times New Roman" panose="02020603050405020304" pitchFamily="18" charset="0"/>
                    <a:cs typeface="Times New Roman" panose="02020603050405020304" pitchFamily="18" charset="0"/>
                  </a:rPr>
                  <a:t>The energy balance equation on the preheater is expressed by:</a:t>
                </a:r>
              </a:p>
              <a:p>
                <a:pPr marL="0" indent="0" algn="just">
                  <a:lnSpc>
                    <a:spcPct val="170000"/>
                  </a:lnSpc>
                  <a:spcBef>
                    <a:spcPts val="0"/>
                  </a:spcBef>
                  <a:spcAft>
                    <a:spcPts val="1200"/>
                  </a:spcAft>
                  <a:buNone/>
                </a:pPr>
                <a14:m>
                  <m:oMath xmlns:m="http://schemas.openxmlformats.org/officeDocument/2006/math">
                    <m:sSub>
                      <m:sSubPr>
                        <m:ctrlPr>
                          <a:rPr lang="en-US" sz="6000" i="1">
                            <a:latin typeface="Cambria Math" panose="02040503050406030204" pitchFamily="18" charset="0"/>
                          </a:rPr>
                        </m:ctrlPr>
                      </m:sSubPr>
                      <m:e>
                        <m:acc>
                          <m:accPr>
                            <m:chr m:val="̇"/>
                            <m:ctrlPr>
                              <a:rPr lang="en-US" sz="6000" i="1">
                                <a:latin typeface="Cambria Math" panose="02040503050406030204" pitchFamily="18" charset="0"/>
                              </a:rPr>
                            </m:ctrlPr>
                          </m:accPr>
                          <m:e>
                            <m:r>
                              <a:rPr lang="en-US" sz="6000" i="1">
                                <a:latin typeface="Cambria Math" panose="02040503050406030204" pitchFamily="18" charset="0"/>
                              </a:rPr>
                              <m:t>𝑄</m:t>
                            </m:r>
                          </m:e>
                        </m:acc>
                      </m:e>
                      <m:sub>
                        <m:r>
                          <a:rPr lang="en-US" sz="6000" i="1">
                            <a:latin typeface="Cambria Math" panose="02040503050406030204" pitchFamily="18" charset="0"/>
                          </a:rPr>
                          <m:t>1</m:t>
                        </m:r>
                      </m:sub>
                    </m:sSub>
                    <m:r>
                      <a:rPr lang="en-US" sz="6000" i="1">
                        <a:latin typeface="Cambria Math"/>
                      </a:rPr>
                      <m:t>+</m:t>
                    </m:r>
                    <m:sSub>
                      <m:sSubPr>
                        <m:ctrlPr>
                          <a:rPr lang="en-US" sz="6000" i="1">
                            <a:latin typeface="Cambria Math" panose="02040503050406030204" pitchFamily="18" charset="0"/>
                          </a:rPr>
                        </m:ctrlPr>
                      </m:sSubPr>
                      <m:e>
                        <m:r>
                          <a:rPr lang="en-US" sz="6000" i="1">
                            <a:latin typeface="Cambria Math" panose="02040503050406030204" pitchFamily="18" charset="0"/>
                          </a:rPr>
                          <m:t>𝐹</m:t>
                        </m:r>
                      </m:e>
                      <m:sub>
                        <m:r>
                          <a:rPr lang="en-US" sz="6000" i="1">
                            <a:latin typeface="Cambria Math" panose="02040503050406030204" pitchFamily="18" charset="0"/>
                          </a:rPr>
                          <m:t>𝑖𝑜</m:t>
                        </m:r>
                      </m:sub>
                    </m:sSub>
                    <m:sSub>
                      <m:sSubPr>
                        <m:ctrlPr>
                          <a:rPr lang="en-US" sz="6000" i="1">
                            <a:latin typeface="Cambria Math" panose="02040503050406030204" pitchFamily="18" charset="0"/>
                          </a:rPr>
                        </m:ctrlPr>
                      </m:sSubPr>
                      <m:e>
                        <m:r>
                          <a:rPr lang="en-US" sz="6000" i="1">
                            <a:latin typeface="Cambria Math" panose="02040503050406030204" pitchFamily="18" charset="0"/>
                          </a:rPr>
                          <m:t>𝐻</m:t>
                        </m:r>
                      </m:e>
                      <m:sub>
                        <m:r>
                          <a:rPr lang="en-US" sz="6000" i="1">
                            <a:latin typeface="Cambria Math" panose="02040503050406030204" pitchFamily="18" charset="0"/>
                          </a:rPr>
                          <m:t>𝑖𝑜</m:t>
                        </m:r>
                      </m:sub>
                    </m:sSub>
                    <m:r>
                      <a:rPr lang="en-US" sz="6000" i="1">
                        <a:latin typeface="Cambria Math" panose="02040503050406030204" pitchFamily="18" charset="0"/>
                      </a:rPr>
                      <m:t>=</m:t>
                    </m:r>
                    <m:sSub>
                      <m:sSubPr>
                        <m:ctrlPr>
                          <a:rPr lang="en-US" sz="6000" i="1">
                            <a:latin typeface="Cambria Math" panose="02040503050406030204" pitchFamily="18" charset="0"/>
                          </a:rPr>
                        </m:ctrlPr>
                      </m:sSubPr>
                      <m:e>
                        <m:r>
                          <a:rPr lang="en-US" sz="6000" i="1">
                            <a:latin typeface="Cambria Math" panose="02040503050406030204" pitchFamily="18" charset="0"/>
                          </a:rPr>
                          <m:t>𝐹</m:t>
                        </m:r>
                      </m:e>
                      <m:sub>
                        <m:r>
                          <a:rPr lang="en-US" sz="6000" i="1">
                            <a:latin typeface="Cambria Math" panose="02040503050406030204" pitchFamily="18" charset="0"/>
                          </a:rPr>
                          <m:t>𝑖</m:t>
                        </m:r>
                      </m:sub>
                    </m:sSub>
                    <m:sSub>
                      <m:sSubPr>
                        <m:ctrlPr>
                          <a:rPr lang="en-US" sz="6000" i="1">
                            <a:latin typeface="Cambria Math" panose="02040503050406030204" pitchFamily="18" charset="0"/>
                          </a:rPr>
                        </m:ctrlPr>
                      </m:sSubPr>
                      <m:e>
                        <m:r>
                          <a:rPr lang="en-US" sz="6000" i="1">
                            <a:latin typeface="Cambria Math" panose="02040503050406030204" pitchFamily="18" charset="0"/>
                          </a:rPr>
                          <m:t>𝐻</m:t>
                        </m:r>
                      </m:e>
                      <m:sub>
                        <m:r>
                          <a:rPr lang="en-US" sz="6000" i="1">
                            <a:latin typeface="Cambria Math" panose="02040503050406030204" pitchFamily="18" charset="0"/>
                          </a:rPr>
                          <m:t>𝑖</m:t>
                        </m:r>
                      </m:sub>
                    </m:sSub>
                    <m:r>
                      <a:rPr lang="en-US" sz="6000" i="1">
                        <a:latin typeface="Cambria Math" panose="02040503050406030204" pitchFamily="18" charset="0"/>
                      </a:rPr>
                      <m:t> </m:t>
                    </m:r>
                  </m:oMath>
                </a14:m>
                <a:r>
                  <a:rPr lang="en-US" sz="6000" dirty="0">
                    <a:latin typeface="Times New Roman" panose="02020603050405020304" pitchFamily="18" charset="0"/>
                    <a:cs typeface="Times New Roman" panose="02020603050405020304" pitchFamily="18" charset="0"/>
                  </a:rPr>
                  <a:t>                                    (12.39)</a:t>
                </a:r>
              </a:p>
              <a:p>
                <a:pPr marL="0" indent="0" algn="just">
                  <a:lnSpc>
                    <a:spcPct val="170000"/>
                  </a:lnSpc>
                  <a:spcBef>
                    <a:spcPts val="0"/>
                  </a:spcBef>
                  <a:spcAft>
                    <a:spcPts val="1200"/>
                  </a:spcAft>
                  <a:buNone/>
                </a:pPr>
                <a:r>
                  <a:rPr lang="en-US" sz="60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6000" i="1">
                            <a:latin typeface="Cambria Math" panose="02040503050406030204" pitchFamily="18" charset="0"/>
                          </a:rPr>
                        </m:ctrlPr>
                      </m:sSubPr>
                      <m:e>
                        <m:acc>
                          <m:accPr>
                            <m:chr m:val="̇"/>
                            <m:ctrlPr>
                              <a:rPr lang="en-US" sz="6000" i="1">
                                <a:latin typeface="Cambria Math" panose="02040503050406030204" pitchFamily="18" charset="0"/>
                              </a:rPr>
                            </m:ctrlPr>
                          </m:accPr>
                          <m:e>
                            <m:r>
                              <a:rPr lang="en-US" sz="6000" i="1">
                                <a:latin typeface="Cambria Math" panose="02040503050406030204" pitchFamily="18" charset="0"/>
                              </a:rPr>
                              <m:t>𝑄</m:t>
                            </m:r>
                          </m:e>
                        </m:acc>
                      </m:e>
                      <m:sub>
                        <m:r>
                          <a:rPr lang="en-US" sz="6000" i="1">
                            <a:latin typeface="Cambria Math" panose="02040503050406030204" pitchFamily="18" charset="0"/>
                          </a:rPr>
                          <m:t>1</m:t>
                        </m:r>
                      </m:sub>
                    </m:sSub>
                    <m:r>
                      <a:rPr lang="en-US" sz="6000" i="1">
                        <a:latin typeface="Cambria Math" panose="02040503050406030204" pitchFamily="18" charset="0"/>
                      </a:rPr>
                      <m:t> </m:t>
                    </m:r>
                  </m:oMath>
                </a14:m>
                <a:r>
                  <a:rPr lang="en-US" sz="6000" dirty="0">
                    <a:latin typeface="Times New Roman" panose="02020603050405020304" pitchFamily="18" charset="0"/>
                    <a:cs typeface="Times New Roman" panose="02020603050405020304" pitchFamily="18" charset="0"/>
                  </a:rPr>
                  <a:t> is rate of heat addition;  F</a:t>
                </a:r>
                <a:r>
                  <a:rPr lang="en-US" sz="6000" baseline="-25000" dirty="0">
                    <a:latin typeface="Times New Roman" panose="02020603050405020304" pitchFamily="18" charset="0"/>
                    <a:cs typeface="Times New Roman" panose="02020603050405020304" pitchFamily="18" charset="0"/>
                  </a:rPr>
                  <a:t>io</a:t>
                </a:r>
                <a:r>
                  <a:rPr lang="en-US" sz="6000" dirty="0">
                    <a:latin typeface="Times New Roman" panose="02020603050405020304" pitchFamily="18" charset="0"/>
                    <a:cs typeface="Times New Roman" panose="02020603050405020304" pitchFamily="18" charset="0"/>
                  </a:rPr>
                  <a:t> and F</a:t>
                </a:r>
                <a:r>
                  <a:rPr lang="en-US" sz="6000" baseline="-25000" dirty="0">
                    <a:latin typeface="Times New Roman" panose="02020603050405020304" pitchFamily="18" charset="0"/>
                    <a:cs typeface="Times New Roman" panose="02020603050405020304" pitchFamily="18" charset="0"/>
                  </a:rPr>
                  <a:t>i</a:t>
                </a:r>
                <a:r>
                  <a:rPr lang="en-US" sz="6000" dirty="0">
                    <a:latin typeface="Times New Roman" panose="02020603050405020304" pitchFamily="18" charset="0"/>
                    <a:cs typeface="Times New Roman" panose="02020603050405020304" pitchFamily="18" charset="0"/>
                  </a:rPr>
                  <a:t> are  the mole rates of species </a:t>
                </a:r>
                <a:r>
                  <a:rPr lang="en-US" sz="6000" dirty="0" err="1">
                    <a:latin typeface="Times New Roman" panose="02020603050405020304" pitchFamily="18" charset="0"/>
                    <a:cs typeface="Times New Roman" panose="02020603050405020304" pitchFamily="18" charset="0"/>
                  </a:rPr>
                  <a:t>i</a:t>
                </a:r>
                <a:r>
                  <a:rPr lang="en-US" sz="6000" dirty="0">
                    <a:latin typeface="Times New Roman" panose="02020603050405020304" pitchFamily="18" charset="0"/>
                    <a:cs typeface="Times New Roman" panose="02020603050405020304" pitchFamily="18" charset="0"/>
                  </a:rPr>
                  <a:t> in the input  and output of  the preheater, respectively; and </a:t>
                </a:r>
                <a:r>
                  <a:rPr lang="en-US" sz="6000" dirty="0" err="1">
                    <a:latin typeface="Times New Roman" panose="02020603050405020304" pitchFamily="18" charset="0"/>
                    <a:cs typeface="Times New Roman" panose="02020603050405020304" pitchFamily="18" charset="0"/>
                  </a:rPr>
                  <a:t>H</a:t>
                </a:r>
                <a:r>
                  <a:rPr lang="en-US" sz="6000" baseline="-25000" dirty="0" err="1">
                    <a:latin typeface="Times New Roman" panose="02020603050405020304" pitchFamily="18" charset="0"/>
                    <a:cs typeface="Times New Roman" panose="02020603050405020304" pitchFamily="18" charset="0"/>
                  </a:rPr>
                  <a:t>io</a:t>
                </a:r>
                <a:r>
                  <a:rPr lang="en-US" sz="6000" dirty="0">
                    <a:latin typeface="Times New Roman" panose="02020603050405020304" pitchFamily="18" charset="0"/>
                    <a:cs typeface="Times New Roman" panose="02020603050405020304" pitchFamily="18" charset="0"/>
                  </a:rPr>
                  <a:t> and H</a:t>
                </a:r>
                <a:r>
                  <a:rPr lang="en-US" sz="6000" baseline="-25000" dirty="0">
                    <a:latin typeface="Times New Roman" panose="02020603050405020304" pitchFamily="18" charset="0"/>
                    <a:cs typeface="Times New Roman" panose="02020603050405020304" pitchFamily="18" charset="0"/>
                  </a:rPr>
                  <a:t>i</a:t>
                </a:r>
                <a:r>
                  <a:rPr lang="en-US" sz="6000" dirty="0">
                    <a:latin typeface="Times New Roman" panose="02020603050405020304" pitchFamily="18" charset="0"/>
                    <a:cs typeface="Times New Roman" panose="02020603050405020304" pitchFamily="18" charset="0"/>
                  </a:rPr>
                  <a:t> are  the specific enthalpies of species </a:t>
                </a:r>
                <a:r>
                  <a:rPr lang="en-US" sz="6000" dirty="0" err="1">
                    <a:latin typeface="Times New Roman" panose="02020603050405020304" pitchFamily="18" charset="0"/>
                    <a:cs typeface="Times New Roman" panose="02020603050405020304" pitchFamily="18" charset="0"/>
                  </a:rPr>
                  <a:t>i</a:t>
                </a:r>
                <a:r>
                  <a:rPr lang="en-US" sz="6000" dirty="0">
                    <a:latin typeface="Times New Roman" panose="02020603050405020304" pitchFamily="18" charset="0"/>
                    <a:cs typeface="Times New Roman" panose="02020603050405020304" pitchFamily="18" charset="0"/>
                  </a:rPr>
                  <a:t> in the input  and output streams  of  the preheater, respectively.</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C325FF94-68C8-CF8E-3975-B52B4FA44950}"/>
                  </a:ext>
                </a:extLst>
              </p:cNvPr>
              <p:cNvSpPr>
                <a:spLocks noGrp="1" noRot="1" noChangeAspect="1" noMove="1" noResize="1" noEditPoints="1" noAdjustHandles="1" noChangeArrowheads="1" noChangeShapeType="1" noTextEdit="1"/>
              </p:cNvSpPr>
              <p:nvPr>
                <p:ph idx="1"/>
              </p:nvPr>
            </p:nvSpPr>
            <p:spPr>
              <a:xfrm>
                <a:off x="500269" y="971450"/>
                <a:ext cx="11436627" cy="4952270"/>
              </a:xfrm>
              <a:blipFill>
                <a:blip r:embed="rId4"/>
                <a:stretch>
                  <a:fillRect l="-800" r="-85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F1228E5-77EC-46A0-8FB8-60362D4D5B0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78177D9-3FF4-BA5F-6EF1-FAA3AE40CBA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C5BB3F0-21D6-E2F2-9403-EC2B30DEDD1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05232844"/>
      </p:ext>
    </p:extLst>
  </p:cSld>
  <p:clrMapOvr>
    <a:masterClrMapping/>
  </p:clrMapOvr>
  <mc:AlternateContent xmlns:mc="http://schemas.openxmlformats.org/markup-compatibility/2006" xmlns:p14="http://schemas.microsoft.com/office/powerpoint/2010/main">
    <mc:Choice Requires="p14">
      <p:transition spd="slow" p14:dur="2000" advTm="56657"/>
    </mc:Choice>
    <mc:Fallback xmlns="">
      <p:transition spd="slow" advTm="56657"/>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1EAC7-2C43-9CA1-6CA8-2EDA70E390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91D201-A1DD-7344-5182-CAD620D44058}"/>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E054E68-F2FB-524C-5807-D0DC5D281B40}"/>
              </a:ext>
            </a:extLst>
          </p:cNvPr>
          <p:cNvSpPr>
            <a:spLocks noGrp="1"/>
          </p:cNvSpPr>
          <p:nvPr>
            <p:ph idx="1"/>
          </p:nvPr>
        </p:nvSpPr>
        <p:spPr>
          <a:xfrm>
            <a:off x="500269" y="971450"/>
            <a:ext cx="11337235" cy="4952270"/>
          </a:xfrm>
        </p:spPr>
        <p:txBody>
          <a:bodyPr>
            <a:normAutofit/>
          </a:bodyPr>
          <a:lstStyle/>
          <a:p>
            <a:pPr marL="0" indent="0" algn="just">
              <a:lnSpc>
                <a:spcPct val="150000"/>
              </a:lnSpc>
              <a:spcBef>
                <a:spcPts val="0"/>
              </a:spcBef>
              <a:spcAft>
                <a:spcPts val="1200"/>
              </a:spcAft>
              <a:buNone/>
            </a:pPr>
            <a:r>
              <a:rPr lang="en-US" sz="2400" b="1" dirty="0">
                <a:solidFill>
                  <a:srgbClr val="002060"/>
                </a:solidFill>
                <a:latin typeface="Times New Roman" panose="02020603050405020304" pitchFamily="18" charset="0"/>
                <a:cs typeface="Times New Roman" panose="02020603050405020304" pitchFamily="18" charset="0"/>
              </a:rPr>
              <a:t>Reactor: </a:t>
            </a:r>
            <a:r>
              <a:rPr lang="en-US" sz="2400" dirty="0">
                <a:latin typeface="Times New Roman" panose="02020603050405020304" pitchFamily="18" charset="0"/>
                <a:cs typeface="Times New Roman" panose="02020603050405020304" pitchFamily="18" charset="0"/>
              </a:rPr>
              <a:t>Integrated material and energy balances across reactor boundary line is shown </a:t>
            </a:r>
            <a:r>
              <a:rPr lang="en-US" sz="2400" b="1" dirty="0">
                <a:latin typeface="Times New Roman" panose="02020603050405020304" pitchFamily="18" charset="0"/>
                <a:cs typeface="Times New Roman" panose="02020603050405020304" pitchFamily="18" charset="0"/>
              </a:rPr>
              <a:t>Figure 12.12</a:t>
            </a:r>
            <a:r>
              <a:rPr lang="en-US" sz="2400" dirty="0">
                <a:latin typeface="Times New Roman" panose="02020603050405020304" pitchFamily="18" charset="0"/>
                <a:cs typeface="Times New Roman" panose="02020603050405020304" pitchFamily="18" charset="0"/>
              </a:rPr>
              <a:t>.</a:t>
            </a:r>
          </a:p>
          <a:p>
            <a:pPr marL="0" indent="0">
              <a:buNone/>
            </a:pPr>
            <a:endParaRPr lang="en-US" dirty="0"/>
          </a:p>
        </p:txBody>
      </p:sp>
      <p:cxnSp>
        <p:nvCxnSpPr>
          <p:cNvPr id="4" name="Straight Connector 3">
            <a:extLst>
              <a:ext uri="{FF2B5EF4-FFF2-40B4-BE49-F238E27FC236}">
                <a16:creationId xmlns:a16="http://schemas.microsoft.com/office/drawing/2014/main" id="{434BE3BC-038F-C38B-EF92-4C704EFB79E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073B65C-5853-05C5-97A3-052697E856D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410E076-AE7C-8788-D867-CAA89659F75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1783CA9D-4C5B-65A9-C7E2-F78414AE039C}"/>
              </a:ext>
            </a:extLst>
          </p:cNvPr>
          <p:cNvSpPr txBox="1"/>
          <p:nvPr/>
        </p:nvSpPr>
        <p:spPr>
          <a:xfrm>
            <a:off x="863048" y="5321641"/>
            <a:ext cx="8941904" cy="4616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12.12</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Integrated material and energy balances on the reactor </a:t>
            </a:r>
          </a:p>
        </p:txBody>
      </p:sp>
      <p:pic>
        <p:nvPicPr>
          <p:cNvPr id="8" name="Picture 7">
            <a:extLst>
              <a:ext uri="{FF2B5EF4-FFF2-40B4-BE49-F238E27FC236}">
                <a16:creationId xmlns:a16="http://schemas.microsoft.com/office/drawing/2014/main" id="{0ADF335D-6EE7-463A-D35B-E281513895D8}"/>
              </a:ext>
            </a:extLst>
          </p:cNvPr>
          <p:cNvPicPr>
            <a:picLocks noChangeAspect="1"/>
          </p:cNvPicPr>
          <p:nvPr/>
        </p:nvPicPr>
        <p:blipFill>
          <a:blip r:embed="rId2"/>
          <a:srcRect l="10711" t="7182" r="16029" b="3002"/>
          <a:stretch>
            <a:fillRect/>
          </a:stretch>
        </p:blipFill>
        <p:spPr>
          <a:xfrm>
            <a:off x="3607902" y="1786271"/>
            <a:ext cx="3840348" cy="3132000"/>
          </a:xfrm>
          <a:prstGeom prst="rect">
            <a:avLst/>
          </a:prstGeom>
        </p:spPr>
      </p:pic>
    </p:spTree>
    <p:extLst>
      <p:ext uri="{BB962C8B-B14F-4D97-AF65-F5344CB8AC3E}">
        <p14:creationId xmlns:p14="http://schemas.microsoft.com/office/powerpoint/2010/main" val="2060346753"/>
      </p:ext>
    </p:extLst>
  </p:cSld>
  <p:clrMapOvr>
    <a:masterClrMapping/>
  </p:clrMapOvr>
  <mc:AlternateContent xmlns:mc="http://schemas.openxmlformats.org/markup-compatibility/2006" xmlns:p14="http://schemas.microsoft.com/office/powerpoint/2010/main">
    <mc:Choice Requires="p14">
      <p:transition spd="slow" p14:dur="2000" advTm="68023"/>
    </mc:Choice>
    <mc:Fallback xmlns="">
      <p:transition spd="slow" advTm="6802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B4060-34D2-976F-288F-A2191D51C7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9CC267-1250-195D-486D-4144359726C0}"/>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2A2C44B-118A-F2F0-F85F-B56479C557C8}"/>
                  </a:ext>
                </a:extLst>
              </p:cNvPr>
              <p:cNvSpPr>
                <a:spLocks noGrp="1"/>
              </p:cNvSpPr>
              <p:nvPr>
                <p:ph idx="1"/>
              </p:nvPr>
            </p:nvSpPr>
            <p:spPr>
              <a:xfrm>
                <a:off x="500269" y="971450"/>
                <a:ext cx="11516140" cy="4952270"/>
              </a:xfrm>
            </p:spPr>
            <p:txBody>
              <a:bodyPr>
                <a:normAutofit fontScale="25000" lnSpcReduction="20000"/>
              </a:bodyPr>
              <a:lstStyle/>
              <a:p>
                <a:pPr marL="0" lvl="0" indent="0" algn="just">
                  <a:lnSpc>
                    <a:spcPct val="120000"/>
                  </a:lnSpc>
                  <a:spcBef>
                    <a:spcPts val="0"/>
                  </a:spcBef>
                  <a:spcAft>
                    <a:spcPts val="1200"/>
                  </a:spcAft>
                  <a:buNone/>
                </a:pPr>
                <a:r>
                  <a:rPr lang="en-US" sz="9600" b="1" dirty="0">
                    <a:solidFill>
                      <a:srgbClr val="7030A0"/>
                    </a:solidFill>
                    <a:latin typeface="Times New Roman" panose="02020603050405020304" pitchFamily="18" charset="0"/>
                    <a:cs typeface="Times New Roman" panose="02020603050405020304" pitchFamily="18" charset="0"/>
                  </a:rPr>
                  <a:t>Material balance equation: </a:t>
                </a:r>
                <a:r>
                  <a:rPr lang="en-US" sz="9600" dirty="0">
                    <a:latin typeface="Times New Roman" panose="02020603050405020304" pitchFamily="18" charset="0"/>
                    <a:cs typeface="Times New Roman" panose="02020603050405020304" pitchFamily="18" charset="0"/>
                  </a:rPr>
                  <a:t>The material balance equation on the reactor  can be written as:</a:t>
                </a:r>
              </a:p>
              <a:p>
                <a:pPr marL="0" lvl="0" indent="0" algn="just">
                  <a:lnSpc>
                    <a:spcPct val="120000"/>
                  </a:lnSpc>
                  <a:spcBef>
                    <a:spcPts val="0"/>
                  </a:spcBef>
                  <a:spcAft>
                    <a:spcPts val="1200"/>
                  </a:spcAft>
                  <a:buNone/>
                </a:pPr>
                <a14:m>
                  <m:oMath xmlns:m="http://schemas.openxmlformats.org/officeDocument/2006/math">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𝐹</m:t>
                        </m:r>
                      </m:e>
                      <m:sub>
                        <m:r>
                          <a:rPr lang="en-US" sz="9600" i="1">
                            <a:latin typeface="Cambria Math" panose="02040503050406030204" pitchFamily="18" charset="0"/>
                            <a:cs typeface="Times New Roman" panose="02020603050405020304" pitchFamily="18" charset="0"/>
                          </a:rPr>
                          <m:t>𝑖</m:t>
                        </m:r>
                        <m:r>
                          <a:rPr lang="en-US" sz="9600" b="0" i="1" smtClean="0">
                            <a:latin typeface="Cambria Math" panose="02040503050406030204" pitchFamily="18" charset="0"/>
                            <a:cs typeface="Times New Roman" panose="02020603050405020304" pitchFamily="18" charset="0"/>
                          </a:rPr>
                          <m:t>𝑟</m:t>
                        </m:r>
                      </m:sub>
                    </m:sSub>
                    <m:r>
                      <a:rPr lang="en-US" sz="9600" i="1">
                        <a:latin typeface="Cambria Math" panose="02040503050406030204" pitchFamily="18" charset="0"/>
                        <a:cs typeface="Times New Roman" panose="02020603050405020304" pitchFamily="18" charset="0"/>
                      </a:rPr>
                      <m:t>=</m:t>
                    </m:r>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𝐹</m:t>
                        </m:r>
                      </m:e>
                      <m:sub>
                        <m:r>
                          <a:rPr lang="en-US" sz="9600" i="1">
                            <a:latin typeface="Cambria Math" panose="02040503050406030204" pitchFamily="18" charset="0"/>
                            <a:cs typeface="Times New Roman" panose="02020603050405020304" pitchFamily="18" charset="0"/>
                          </a:rPr>
                          <m:t>𝑖</m:t>
                        </m:r>
                      </m:sub>
                    </m:sSub>
                    <m:r>
                      <a:rPr lang="en-US" sz="9600" i="1">
                        <a:latin typeface="Cambria Math" panose="02040503050406030204" pitchFamily="18" charset="0"/>
                        <a:cs typeface="Times New Roman" panose="02020603050405020304" pitchFamily="18" charset="0"/>
                      </a:rPr>
                      <m:t>+</m:t>
                    </m:r>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𝑣</m:t>
                        </m:r>
                      </m:e>
                      <m:sub>
                        <m:r>
                          <a:rPr lang="en-US" sz="9600" i="1">
                            <a:latin typeface="Cambria Math" panose="02040503050406030204" pitchFamily="18" charset="0"/>
                            <a:cs typeface="Times New Roman" panose="02020603050405020304" pitchFamily="18" charset="0"/>
                          </a:rPr>
                          <m:t>𝑖</m:t>
                        </m:r>
                      </m:sub>
                    </m:sSub>
                    <m:r>
                      <a:rPr lang="en-US" sz="9600" i="1">
                        <a:latin typeface="Cambria Math" panose="02040503050406030204" pitchFamily="18" charset="0"/>
                        <a:cs typeface="Times New Roman" panose="02020603050405020304" pitchFamily="18" charset="0"/>
                        <a:sym typeface="Symbol" panose="05050102010706020507" pitchFamily="18" charset="2"/>
                      </a:rPr>
                      <m:t></m:t>
                    </m:r>
                  </m:oMath>
                </a14:m>
                <a:r>
                  <a:rPr lang="en-US" sz="9600" dirty="0">
                    <a:latin typeface="Times New Roman" panose="02020603050405020304" pitchFamily="18" charset="0"/>
                    <a:cs typeface="Times New Roman" panose="02020603050405020304" pitchFamily="18" charset="0"/>
                  </a:rPr>
                  <a:t>                                                              (12.40)                              </a:t>
                </a:r>
              </a:p>
              <a:p>
                <a:pPr marL="0" lvl="0" indent="0" algn="just">
                  <a:lnSpc>
                    <a:spcPct val="120000"/>
                  </a:lnSpc>
                  <a:spcBef>
                    <a:spcPts val="0"/>
                  </a:spcBef>
                  <a:spcAft>
                    <a:spcPts val="1200"/>
                  </a:spcAft>
                  <a:buNone/>
                </a:pPr>
                <a:r>
                  <a:rPr lang="en-US" sz="9600" b="1" dirty="0">
                    <a:solidFill>
                      <a:srgbClr val="7030A0"/>
                    </a:solidFill>
                    <a:latin typeface="Times New Roman" panose="02020603050405020304" pitchFamily="18" charset="0"/>
                    <a:cs typeface="Times New Roman" panose="02020603050405020304" pitchFamily="18" charset="0"/>
                  </a:rPr>
                  <a:t>Energy balance equation: </a:t>
                </a:r>
                <a:r>
                  <a:rPr lang="en-US" sz="9600" dirty="0">
                    <a:latin typeface="Times New Roman" panose="02020603050405020304" pitchFamily="18" charset="0"/>
                    <a:cs typeface="Times New Roman" panose="02020603050405020304" pitchFamily="18" charset="0"/>
                  </a:rPr>
                  <a:t>The energy balance equation on the reactor  can be written as:</a:t>
                </a:r>
              </a:p>
              <a:p>
                <a:pPr marL="0" indent="0" algn="just">
                  <a:lnSpc>
                    <a:spcPct val="120000"/>
                  </a:lnSpc>
                  <a:spcBef>
                    <a:spcPts val="0"/>
                  </a:spcBef>
                  <a:spcAft>
                    <a:spcPts val="1200"/>
                  </a:spcAft>
                  <a:buNone/>
                </a:pPr>
                <a14:m>
                  <m:oMath xmlns:m="http://schemas.openxmlformats.org/officeDocument/2006/math">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panose="02040503050406030204" pitchFamily="18" charset="0"/>
                              </a:rPr>
                              <m:t>𝑄</m:t>
                            </m:r>
                          </m:e>
                        </m:acc>
                      </m:e>
                      <m:sub>
                        <m:r>
                          <a:rPr lang="en-US" sz="9600" i="1">
                            <a:latin typeface="Cambria Math" panose="02040503050406030204" pitchFamily="18" charset="0"/>
                          </a:rPr>
                          <m:t>2</m:t>
                        </m:r>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panose="02040503050406030204" pitchFamily="18" charset="0"/>
                          </a:rPr>
                          <m:t>𝐹</m:t>
                        </m:r>
                      </m:e>
                      <m:sub>
                        <m:r>
                          <a:rPr lang="en-US" sz="9600" i="1">
                            <a:latin typeface="Cambria Math" panose="02040503050406030204" pitchFamily="18" charset="0"/>
                          </a:rPr>
                          <m:t>𝑖</m:t>
                        </m:r>
                      </m:sub>
                    </m:sSub>
                    <m:sSub>
                      <m:sSubPr>
                        <m:ctrlPr>
                          <a:rPr lang="en-US" sz="9600" i="1">
                            <a:latin typeface="Cambria Math" panose="02040503050406030204" pitchFamily="18" charset="0"/>
                          </a:rPr>
                        </m:ctrlPr>
                      </m:sSubPr>
                      <m:e>
                        <m:r>
                          <a:rPr lang="en-US" sz="9600" i="1">
                            <a:latin typeface="Cambria Math" panose="02040503050406030204" pitchFamily="18" charset="0"/>
                          </a:rPr>
                          <m:t>𝐻</m:t>
                        </m:r>
                      </m:e>
                      <m:sub>
                        <m:r>
                          <a:rPr lang="en-US" sz="9600" i="1">
                            <a:latin typeface="Cambria Math" panose="02040503050406030204" pitchFamily="18" charset="0"/>
                          </a:rPr>
                          <m:t>𝑖</m:t>
                        </m:r>
                      </m:sub>
                    </m:sSub>
                    <m:r>
                      <a:rPr lang="en-US" sz="9600" i="1">
                        <a:latin typeface="Cambria Math" panose="02040503050406030204" pitchFamily="18" charset="0"/>
                      </a:rPr>
                      <m:t>=</m:t>
                    </m:r>
                    <m:sSub>
                      <m:sSubPr>
                        <m:ctrlPr>
                          <a:rPr lang="en-US" sz="9600" i="1">
                            <a:latin typeface="Cambria Math" panose="02040503050406030204" pitchFamily="18" charset="0"/>
                          </a:rPr>
                        </m:ctrlPr>
                      </m:sSubPr>
                      <m:e>
                        <m:r>
                          <a:rPr lang="en-US" sz="9600" i="1">
                            <a:latin typeface="Cambria Math" panose="02040503050406030204" pitchFamily="18" charset="0"/>
                          </a:rPr>
                          <m:t>𝐹</m:t>
                        </m:r>
                      </m:e>
                      <m:sub>
                        <m:r>
                          <a:rPr lang="en-US" sz="9600" i="1">
                            <a:latin typeface="Cambria Math" panose="02040503050406030204" pitchFamily="18" charset="0"/>
                          </a:rPr>
                          <m:t>𝑖𝑟</m:t>
                        </m:r>
                      </m:sub>
                    </m:sSub>
                    <m:sSub>
                      <m:sSubPr>
                        <m:ctrlPr>
                          <a:rPr lang="en-US" sz="9600" i="1">
                            <a:latin typeface="Cambria Math" panose="02040503050406030204" pitchFamily="18" charset="0"/>
                          </a:rPr>
                        </m:ctrlPr>
                      </m:sSubPr>
                      <m:e>
                        <m:r>
                          <a:rPr lang="en-US" sz="9600" i="1">
                            <a:latin typeface="Cambria Math" panose="02040503050406030204" pitchFamily="18" charset="0"/>
                          </a:rPr>
                          <m:t>𝐻</m:t>
                        </m:r>
                      </m:e>
                      <m:sub>
                        <m:r>
                          <a:rPr lang="en-US" sz="9600" i="1">
                            <a:latin typeface="Cambria Math" panose="02040503050406030204" pitchFamily="18" charset="0"/>
                          </a:rPr>
                          <m:t>𝑖𝑟</m:t>
                        </m:r>
                      </m:sub>
                    </m:sSub>
                    <m:r>
                      <a:rPr lang="en-US" sz="9600" i="1">
                        <a:latin typeface="Cambria Math" panose="02040503050406030204" pitchFamily="18" charset="0"/>
                      </a:rPr>
                      <m:t>+</m:t>
                    </m:r>
                    <m:acc>
                      <m:accPr>
                        <m:chr m:val="̇"/>
                        <m:ctrlPr>
                          <a:rPr lang="en-US" sz="9600" i="1">
                            <a:latin typeface="Cambria Math" panose="02040503050406030204" pitchFamily="18" charset="0"/>
                          </a:rPr>
                        </m:ctrlPr>
                      </m:accPr>
                      <m:e>
                        <m:r>
                          <a:rPr lang="en-US" sz="9600" i="1">
                            <a:latin typeface="Cambria Math" panose="02040503050406030204" pitchFamily="18" charset="0"/>
                          </a:rPr>
                          <m:t>𝑊</m:t>
                        </m:r>
                      </m:e>
                    </m:acc>
                  </m:oMath>
                </a14:m>
                <a:r>
                  <a:rPr lang="en-US" sz="9600" dirty="0">
                    <a:latin typeface="Times New Roman" panose="02020603050405020304" pitchFamily="18" charset="0"/>
                    <a:cs typeface="Times New Roman" panose="02020603050405020304" pitchFamily="18" charset="0"/>
                  </a:rPr>
                  <a:t>                                              (12.41)                                      </a:t>
                </a:r>
              </a:p>
              <a:p>
                <a:pPr marL="0" indent="0" algn="just">
                  <a:lnSpc>
                    <a:spcPct val="17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9600" i="1">
                            <a:latin typeface="Cambria Math" panose="02040503050406030204" pitchFamily="18" charset="0"/>
                          </a:rPr>
                        </m:ctrlPr>
                      </m:sSubPr>
                      <m:e>
                        <m:acc>
                          <m:accPr>
                            <m:chr m:val="̇"/>
                            <m:ctrlPr>
                              <a:rPr lang="en-US" sz="9600" i="1">
                                <a:latin typeface="Cambria Math" panose="02040503050406030204" pitchFamily="18" charset="0"/>
                              </a:rPr>
                            </m:ctrlPr>
                          </m:accPr>
                          <m:e>
                            <m:r>
                              <a:rPr lang="en-US" sz="9600" i="1">
                                <a:latin typeface="Cambria Math" panose="02040503050406030204" pitchFamily="18" charset="0"/>
                              </a:rPr>
                              <m:t>𝑄</m:t>
                            </m:r>
                          </m:e>
                        </m:acc>
                      </m:e>
                      <m:sub>
                        <m:r>
                          <a:rPr lang="en-US" sz="9600" i="1">
                            <a:latin typeface="Cambria Math" panose="02040503050406030204" pitchFamily="18" charset="0"/>
                          </a:rPr>
                          <m:t>2</m:t>
                        </m:r>
                      </m:sub>
                    </m:sSub>
                    <m:r>
                      <a:rPr lang="en-US" sz="9600" i="1">
                        <a:latin typeface="Cambria Math" panose="02040503050406030204" pitchFamily="18" charset="0"/>
                      </a:rPr>
                      <m:t> </m:t>
                    </m:r>
                  </m:oMath>
                </a14:m>
                <a:r>
                  <a:rPr lang="en-US" sz="9600" dirty="0">
                    <a:latin typeface="Times New Roman" panose="02020603050405020304" pitchFamily="18" charset="0"/>
                    <a:cs typeface="Times New Roman" panose="02020603050405020304" pitchFamily="18" charset="0"/>
                  </a:rPr>
                  <a:t> is rate of heat addition; </a:t>
                </a:r>
                <a14:m>
                  <m:oMath xmlns:m="http://schemas.openxmlformats.org/officeDocument/2006/math">
                    <m:acc>
                      <m:accPr>
                        <m:chr m:val="̇"/>
                        <m:ctrlPr>
                          <a:rPr lang="en-US" sz="9600" i="1">
                            <a:latin typeface="Cambria Math" panose="02040503050406030204" pitchFamily="18" charset="0"/>
                          </a:rPr>
                        </m:ctrlPr>
                      </m:accPr>
                      <m:e>
                        <m:r>
                          <m:rPr>
                            <m:sty m:val="p"/>
                          </m:rPr>
                          <a:rPr lang="en-US" sz="9600">
                            <a:latin typeface="Cambria Math" panose="02040503050406030204" pitchFamily="18" charset="0"/>
                          </a:rPr>
                          <m:t>W</m:t>
                        </m:r>
                      </m:e>
                    </m:acc>
                  </m:oMath>
                </a14:m>
                <a:r>
                  <a:rPr lang="en-US" sz="9600" dirty="0">
                    <a:latin typeface="Times New Roman" panose="02020603050405020304" pitchFamily="18" charset="0"/>
                    <a:cs typeface="Times New Roman" panose="02020603050405020304" pitchFamily="18" charset="0"/>
                  </a:rPr>
                  <a:t> is rate of work done; F</a:t>
                </a:r>
                <a:r>
                  <a:rPr lang="en-US" sz="9600" baseline="-25000" dirty="0">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and F</a:t>
                </a:r>
                <a:r>
                  <a:rPr lang="en-US" sz="9600" baseline="-25000" dirty="0">
                    <a:latin typeface="Times New Roman" panose="02020603050405020304" pitchFamily="18" charset="0"/>
                    <a:cs typeface="Times New Roman" panose="02020603050405020304" pitchFamily="18" charset="0"/>
                  </a:rPr>
                  <a:t>ir</a:t>
                </a:r>
                <a:r>
                  <a:rPr lang="en-US" sz="9600" dirty="0">
                    <a:latin typeface="Times New Roman" panose="02020603050405020304" pitchFamily="18" charset="0"/>
                    <a:cs typeface="Times New Roman" panose="02020603050405020304" pitchFamily="18" charset="0"/>
                  </a:rPr>
                  <a:t> are  the mole rates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in the input  and output of  the reactor, respectively; v</a:t>
                </a:r>
                <a:r>
                  <a:rPr lang="en-US" sz="9600" baseline="-25000" dirty="0">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is stochiometric coefficient of species i;  </a:t>
                </a:r>
                <a:r>
                  <a:rPr lang="en-US" sz="9600" dirty="0">
                    <a:latin typeface="Times New Roman" panose="02020603050405020304" pitchFamily="18" charset="0"/>
                    <a:cs typeface="Times New Roman" panose="02020603050405020304" pitchFamily="18" charset="0"/>
                    <a:sym typeface="Symbol" panose="05050102010706020507" pitchFamily="18" charset="2"/>
                  </a:rPr>
                  <a:t> is extent of reaction; </a:t>
                </a:r>
                <a:r>
                  <a:rPr lang="en-US" sz="9600" dirty="0">
                    <a:latin typeface="Times New Roman" panose="02020603050405020304" pitchFamily="18" charset="0"/>
                    <a:cs typeface="Times New Roman" panose="02020603050405020304" pitchFamily="18" charset="0"/>
                  </a:rPr>
                  <a:t>and H</a:t>
                </a:r>
                <a:r>
                  <a:rPr lang="en-US" sz="9600" baseline="-25000" dirty="0">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and H</a:t>
                </a:r>
                <a:r>
                  <a:rPr lang="en-US" sz="9600" baseline="-25000" dirty="0">
                    <a:latin typeface="Times New Roman" panose="02020603050405020304" pitchFamily="18" charset="0"/>
                    <a:cs typeface="Times New Roman" panose="02020603050405020304" pitchFamily="18" charset="0"/>
                  </a:rPr>
                  <a:t>ir</a:t>
                </a:r>
                <a:r>
                  <a:rPr lang="en-US" sz="9600" dirty="0">
                    <a:latin typeface="Times New Roman" panose="02020603050405020304" pitchFamily="18" charset="0"/>
                    <a:cs typeface="Times New Roman" panose="02020603050405020304" pitchFamily="18" charset="0"/>
                  </a:rPr>
                  <a:t> are  the specific enthalpies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in the input  and output streams of  the reactor, respectively.</a:t>
                </a:r>
              </a:p>
              <a:p>
                <a:pPr marL="0" indent="0">
                  <a:buNone/>
                </a:pPr>
                <a:endParaRPr lang="en-US" sz="96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2A2C44B-118A-F2F0-F85F-B56479C557C8}"/>
                  </a:ext>
                </a:extLst>
              </p:cNvPr>
              <p:cNvSpPr>
                <a:spLocks noGrp="1" noRot="1" noChangeAspect="1" noMove="1" noResize="1" noEditPoints="1" noAdjustHandles="1" noChangeArrowheads="1" noChangeShapeType="1" noTextEdit="1"/>
              </p:cNvSpPr>
              <p:nvPr>
                <p:ph idx="1"/>
              </p:nvPr>
            </p:nvSpPr>
            <p:spPr>
              <a:xfrm>
                <a:off x="500269" y="971450"/>
                <a:ext cx="11516140" cy="4952270"/>
              </a:xfrm>
              <a:blipFill>
                <a:blip r:embed="rId4"/>
                <a:stretch>
                  <a:fillRect l="-794" t="-984" r="-84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B41D7BB-5AA2-F67D-17B8-22FF3CA5BDB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850CEAF-0E78-541A-1A8B-6E7F0CD55C2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7D44B9-B7FC-2924-2CCB-C9F415C87DE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02384252"/>
      </p:ext>
    </p:extLst>
  </p:cSld>
  <p:clrMapOvr>
    <a:masterClrMapping/>
  </p:clrMapOvr>
  <mc:AlternateContent xmlns:mc="http://schemas.openxmlformats.org/markup-compatibility/2006" xmlns:p14="http://schemas.microsoft.com/office/powerpoint/2010/main">
    <mc:Choice Requires="p14">
      <p:transition spd="slow" p14:dur="2000" advTm="72664"/>
    </mc:Choice>
    <mc:Fallback xmlns="">
      <p:transition spd="slow" advTm="7266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28501-6C54-514B-C744-B7DC890A522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EE4A23-66EE-CBDA-4B15-3436C9ABFEF9}"/>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Cooler: </a:t>
            </a:r>
            <a:r>
              <a:rPr lang="en-US" sz="2400" dirty="0">
                <a:latin typeface="Times New Roman" panose="02020603050405020304" pitchFamily="18" charset="0"/>
                <a:cs typeface="Times New Roman" panose="02020603050405020304" pitchFamily="18" charset="0"/>
              </a:rPr>
              <a:t>Integrated material and energy balance flows across cooler boundary line is depicted </a:t>
            </a:r>
            <a:r>
              <a:rPr lang="en-US" sz="2400" b="1" dirty="0">
                <a:latin typeface="Times New Roman" panose="02020603050405020304" pitchFamily="18" charset="0"/>
                <a:cs typeface="Times New Roman" panose="02020603050405020304" pitchFamily="18" charset="0"/>
              </a:rPr>
              <a:t>Figure 12.13</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5BECC78-1EA9-E71C-9607-4A2C52213C5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8D61458-5BAF-C9D4-F91A-510C1DF8291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3434B99-26AE-825E-13DA-5CFD0120E19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1CB7DB77-620F-DAEA-E96B-1CB80836FFE7}"/>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pic>
        <p:nvPicPr>
          <p:cNvPr id="6" name="Picture 5">
            <a:extLst>
              <a:ext uri="{FF2B5EF4-FFF2-40B4-BE49-F238E27FC236}">
                <a16:creationId xmlns:a16="http://schemas.microsoft.com/office/drawing/2014/main" id="{3D1AE7AB-24BF-C15E-8C4E-58F343F77027}"/>
              </a:ext>
            </a:extLst>
          </p:cNvPr>
          <p:cNvPicPr>
            <a:picLocks noChangeAspect="1"/>
          </p:cNvPicPr>
          <p:nvPr/>
        </p:nvPicPr>
        <p:blipFill>
          <a:blip r:embed="rId2"/>
          <a:srcRect l="23783" t="7931" r="14259" b="7208"/>
          <a:stretch>
            <a:fillRect/>
          </a:stretch>
        </p:blipFill>
        <p:spPr>
          <a:xfrm>
            <a:off x="3130825" y="1726664"/>
            <a:ext cx="3936543" cy="3600000"/>
          </a:xfrm>
          <a:prstGeom prst="rect">
            <a:avLst/>
          </a:prstGeom>
        </p:spPr>
      </p:pic>
      <p:sp>
        <p:nvSpPr>
          <p:cNvPr id="8" name="TextBox 7">
            <a:extLst>
              <a:ext uri="{FF2B5EF4-FFF2-40B4-BE49-F238E27FC236}">
                <a16:creationId xmlns:a16="http://schemas.microsoft.com/office/drawing/2014/main" id="{F4117BE6-4F65-0A8F-9C1D-1FEC6C1CDA07}"/>
              </a:ext>
            </a:extLst>
          </p:cNvPr>
          <p:cNvSpPr txBox="1"/>
          <p:nvPr/>
        </p:nvSpPr>
        <p:spPr>
          <a:xfrm>
            <a:off x="863048" y="5321641"/>
            <a:ext cx="8941904" cy="4616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12.13</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Integrated material and energy balances on the cooler </a:t>
            </a:r>
          </a:p>
        </p:txBody>
      </p:sp>
    </p:spTree>
    <p:extLst>
      <p:ext uri="{BB962C8B-B14F-4D97-AF65-F5344CB8AC3E}">
        <p14:creationId xmlns:p14="http://schemas.microsoft.com/office/powerpoint/2010/main" val="2213619047"/>
      </p:ext>
    </p:extLst>
  </p:cSld>
  <p:clrMapOvr>
    <a:masterClrMapping/>
  </p:clrMapOvr>
  <mc:AlternateContent xmlns:mc="http://schemas.openxmlformats.org/markup-compatibility/2006" xmlns:p14="http://schemas.microsoft.com/office/powerpoint/2010/main">
    <mc:Choice Requires="p14">
      <p:transition spd="slow" p14:dur="2000" advTm="89899"/>
    </mc:Choice>
    <mc:Fallback xmlns="">
      <p:transition spd="slow" advTm="89899"/>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B4FD4-A656-2F73-4F8F-6BDE76EA42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8910E9-298D-D87A-3502-0F3A4B2C8070}"/>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BC3E08A-6CD3-DD1A-CA0F-E7642F18D2F0}"/>
                  </a:ext>
                </a:extLst>
              </p:cNvPr>
              <p:cNvSpPr>
                <a:spLocks noGrp="1"/>
              </p:cNvSpPr>
              <p:nvPr>
                <p:ph idx="1"/>
              </p:nvPr>
            </p:nvSpPr>
            <p:spPr>
              <a:xfrm>
                <a:off x="500269" y="971450"/>
                <a:ext cx="11337235" cy="4952270"/>
              </a:xfrm>
            </p:spPr>
            <p:txBody>
              <a:bodyPr>
                <a:normAutofit/>
              </a:bodyPr>
              <a:lstStyle/>
              <a:p>
                <a:pPr marL="0" lvl="0" indent="0" algn="just">
                  <a:lnSpc>
                    <a:spcPct val="10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The material balance equation on the cooler is expressed by:</a:t>
                </a:r>
              </a:p>
              <a:p>
                <a:pPr marL="0" lvl="0" indent="0" algn="just">
                  <a:lnSpc>
                    <a:spcPct val="10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𝑟</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𝑐</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(12.42)</a:t>
                </a:r>
              </a:p>
              <a:p>
                <a:pPr marL="0" lvl="0" indent="0" algn="just">
                  <a:lnSpc>
                    <a:spcPct val="10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equation on the cooler is given  by:</a:t>
                </a:r>
              </a:p>
              <a:p>
                <a:pPr marL="0" indent="0" algn="just">
                  <a:lnSpc>
                    <a:spcPct val="10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rPr>
                        </m:ctrlPr>
                      </m:sSubPr>
                      <m:e>
                        <m:r>
                          <m:rPr>
                            <m:sty m:val="p"/>
                          </m:rPr>
                          <a:rPr lang="en-US" sz="2400">
                            <a:latin typeface="Cambria Math" panose="02040503050406030204" pitchFamily="18" charset="0"/>
                          </a:rPr>
                          <m:t>F</m:t>
                        </m:r>
                      </m:e>
                      <m:sub>
                        <m:r>
                          <m:rPr>
                            <m:sty m:val="p"/>
                          </m:rPr>
                          <a:rPr lang="en-US" sz="2400">
                            <a:latin typeface="Cambria Math" panose="02040503050406030204" pitchFamily="18" charset="0"/>
                          </a:rPr>
                          <m:t>ir</m:t>
                        </m:r>
                      </m:sub>
                    </m:sSub>
                    <m:sSub>
                      <m:sSubPr>
                        <m:ctrlPr>
                          <a:rPr lang="en-US" sz="2400" i="1">
                            <a:latin typeface="Cambria Math" panose="02040503050406030204" pitchFamily="18" charset="0"/>
                          </a:rPr>
                        </m:ctrlPr>
                      </m:sSubPr>
                      <m:e>
                        <m:r>
                          <m:rPr>
                            <m:sty m:val="p"/>
                          </m:rPr>
                          <a:rPr lang="en-US" sz="2400">
                            <a:latin typeface="Cambria Math" panose="02040503050406030204" pitchFamily="18" charset="0"/>
                          </a:rPr>
                          <m:t>H</m:t>
                        </m:r>
                      </m:e>
                      <m:sub>
                        <m:r>
                          <m:rPr>
                            <m:sty m:val="p"/>
                          </m:rPr>
                          <a:rPr lang="en-US" sz="2400">
                            <a:latin typeface="Cambria Math" panose="02040503050406030204" pitchFamily="18" charset="0"/>
                          </a:rPr>
                          <m:t>ir</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m:rPr>
                            <m:sty m:val="p"/>
                          </m:rPr>
                          <a:rPr lang="en-US" sz="2400">
                            <a:latin typeface="Cambria Math" panose="02040503050406030204" pitchFamily="18" charset="0"/>
                          </a:rPr>
                          <m:t>F</m:t>
                        </m:r>
                      </m:e>
                      <m:sub>
                        <m:r>
                          <m:rPr>
                            <m:sty m:val="p"/>
                          </m:rPr>
                          <a:rPr lang="en-US" sz="2400">
                            <a:latin typeface="Cambria Math" panose="02040503050406030204" pitchFamily="18" charset="0"/>
                          </a:rPr>
                          <m:t>ic</m:t>
                        </m:r>
                      </m:sub>
                    </m:sSub>
                    <m:sSub>
                      <m:sSubPr>
                        <m:ctrlPr>
                          <a:rPr lang="en-US" sz="2400" i="1">
                            <a:latin typeface="Cambria Math" panose="02040503050406030204" pitchFamily="18" charset="0"/>
                          </a:rPr>
                        </m:ctrlPr>
                      </m:sSubPr>
                      <m:e>
                        <m:r>
                          <m:rPr>
                            <m:sty m:val="p"/>
                          </m:rPr>
                          <a:rPr lang="en-US" sz="2400">
                            <a:latin typeface="Cambria Math" panose="02040503050406030204" pitchFamily="18" charset="0"/>
                          </a:rPr>
                          <m:t>H</m:t>
                        </m:r>
                      </m:e>
                      <m:sub>
                        <m:r>
                          <m:rPr>
                            <m:sty m:val="p"/>
                          </m:rPr>
                          <a:rPr lang="en-US" sz="2400">
                            <a:latin typeface="Cambria Math" panose="02040503050406030204" pitchFamily="18" charset="0"/>
                          </a:rPr>
                          <m:t>ic</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m:rPr>
                                <m:sty m:val="p"/>
                              </m:rPr>
                              <a:rPr lang="en-US" sz="2400">
                                <a:latin typeface="Cambria Math" panose="02040503050406030204" pitchFamily="18" charset="0"/>
                              </a:rPr>
                              <m:t>Q</m:t>
                            </m:r>
                          </m:e>
                        </m:acc>
                      </m:e>
                      <m:sub>
                        <m:r>
                          <m:rPr>
                            <m:sty m:val="p"/>
                          </m:rPr>
                          <a:rPr lang="en-US" sz="2400">
                            <a:latin typeface="Cambria Math" panose="02040503050406030204" pitchFamily="18" charset="0"/>
                          </a:rPr>
                          <m:t>c</m:t>
                        </m:r>
                      </m:sub>
                    </m:sSub>
                  </m:oMath>
                </a14:m>
                <a:r>
                  <a:rPr lang="en-US" sz="2400" dirty="0">
                    <a:latin typeface="Cambria Math" panose="020405030504060302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(12.43)</a:t>
                </a:r>
              </a:p>
              <a:p>
                <a:pPr marL="0" indent="0"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panose="02040503050406030204" pitchFamily="18" charset="0"/>
                              </a:rPr>
                              <m:t>𝑄</m:t>
                            </m:r>
                          </m:e>
                        </m:acc>
                      </m:e>
                      <m:sub>
                        <m:r>
                          <a:rPr lang="en-US" sz="2400" i="1">
                            <a:latin typeface="Cambria Math" panose="02040503050406030204" pitchFamily="18" charset="0"/>
                          </a:rPr>
                          <m:t>𝑐</m:t>
                        </m:r>
                      </m:sub>
                    </m:sSub>
                    <m:r>
                      <a:rPr lang="en-US" sz="2400" i="1">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is rate of heat removed by the cooler;  F</a:t>
                </a:r>
                <a:r>
                  <a:rPr lang="en-US" sz="2400" baseline="-25000" dirty="0">
                    <a:latin typeface="Times New Roman" panose="02020603050405020304" pitchFamily="18" charset="0"/>
                    <a:cs typeface="Times New Roman" panose="02020603050405020304" pitchFamily="18" charset="0"/>
                  </a:rPr>
                  <a:t>ir</a:t>
                </a:r>
                <a:r>
                  <a:rPr lang="en-US" sz="2400" dirty="0">
                    <a:latin typeface="Times New Roman" panose="02020603050405020304" pitchFamily="18" charset="0"/>
                    <a:cs typeface="Times New Roman" panose="02020603050405020304" pitchFamily="18" charset="0"/>
                  </a:rPr>
                  <a:t> and F</a:t>
                </a:r>
                <a:r>
                  <a:rPr lang="en-US" sz="2400" baseline="-25000" dirty="0">
                    <a:latin typeface="Times New Roman" panose="02020603050405020304" pitchFamily="18" charset="0"/>
                    <a:cs typeface="Times New Roman" panose="02020603050405020304" pitchFamily="18" charset="0"/>
                  </a:rPr>
                  <a:t>ic</a:t>
                </a:r>
                <a:r>
                  <a:rPr lang="en-US" sz="2400" dirty="0">
                    <a:latin typeface="Times New Roman" panose="02020603050405020304" pitchFamily="18" charset="0"/>
                    <a:cs typeface="Times New Roman" panose="02020603050405020304" pitchFamily="18" charset="0"/>
                  </a:rPr>
                  <a:t> are  the mole rates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and output streams of the cooler, respectively; and H</a:t>
                </a:r>
                <a:r>
                  <a:rPr lang="en-US" sz="2400" baseline="-25000" dirty="0">
                    <a:latin typeface="Times New Roman" panose="02020603050405020304" pitchFamily="18" charset="0"/>
                    <a:cs typeface="Times New Roman" panose="02020603050405020304" pitchFamily="18" charset="0"/>
                  </a:rPr>
                  <a:t>ir</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ic</a:t>
                </a:r>
                <a:r>
                  <a:rPr lang="en-US" sz="2400" dirty="0">
                    <a:latin typeface="Times New Roman" panose="02020603050405020304" pitchFamily="18" charset="0"/>
                    <a:cs typeface="Times New Roman" panose="02020603050405020304" pitchFamily="18" charset="0"/>
                  </a:rPr>
                  <a:t> are the specific enthalpies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and output streams  of the cooler, respectively.</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2BC3E08A-6CD3-DD1A-CA0F-E7642F18D2F0}"/>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t="-984" r="-8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D467936-C97F-D0C0-1F17-D4AE7AAD194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7172FE7-E032-C71E-EC7B-5829D1C3BA4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4079BF0-F693-EE75-C35B-9ADB4D1F9D3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99054668"/>
      </p:ext>
    </p:extLst>
  </p:cSld>
  <p:clrMapOvr>
    <a:masterClrMapping/>
  </p:clrMapOvr>
  <mc:AlternateContent xmlns:mc="http://schemas.openxmlformats.org/markup-compatibility/2006" xmlns:p14="http://schemas.microsoft.com/office/powerpoint/2010/main">
    <mc:Choice Requires="p14">
      <p:transition spd="slow" p14:dur="2000" advTm="59591"/>
    </mc:Choice>
    <mc:Fallback xmlns="">
      <p:transition spd="slow" advTm="5959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B9277-1425-F07F-A0FE-A958B123CC6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D4A7268-B551-E40D-03F0-B091A924F3E9}"/>
                  </a:ext>
                </a:extLst>
              </p:cNvPr>
              <p:cNvSpPr>
                <a:spLocks noGrp="1"/>
              </p:cNvSpPr>
              <p:nvPr>
                <p:ph idx="1"/>
              </p:nvPr>
            </p:nvSpPr>
            <p:spPr>
              <a:xfrm>
                <a:off x="278297" y="858491"/>
                <a:ext cx="11638720" cy="5065228"/>
              </a:xfrm>
            </p:spPr>
            <p:txBody>
              <a:bodyPr>
                <a:normAutofit/>
              </a:bodyPr>
              <a:lstStyle/>
              <a:p>
                <a:pPr marL="0" indent="0"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rate of heat removal by the cooler is given by:</a:t>
                </a:r>
              </a:p>
              <a:p>
                <a:pPr marL="0" indent="0" algn="just">
                  <a:lnSpc>
                    <a:spcPct val="17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m:rPr>
                                <m:sty m:val="p"/>
                              </m:rPr>
                              <a:rPr lang="en-US" sz="2400">
                                <a:latin typeface="Cambria Math" panose="02040503050406030204" pitchFamily="18" charset="0"/>
                              </a:rPr>
                              <m:t>Q</m:t>
                            </m:r>
                          </m:e>
                        </m:acc>
                      </m:e>
                      <m:sub>
                        <m:r>
                          <m:rPr>
                            <m:sty m:val="p"/>
                          </m:rPr>
                          <a:rPr lang="en-US" sz="2400">
                            <a:latin typeface="Cambria Math" panose="02040503050406030204" pitchFamily="18" charset="0"/>
                          </a:rPr>
                          <m:t>c</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m:rPr>
                                <m:sty m:val="p"/>
                              </m:rPr>
                              <a:rPr lang="en-US" sz="2400">
                                <a:latin typeface="Cambria Math" panose="02040503050406030204" pitchFamily="18" charset="0"/>
                              </a:rPr>
                              <m:t>m</m:t>
                            </m:r>
                          </m:e>
                        </m:acc>
                      </m:e>
                      <m:sub>
                        <m:r>
                          <m:rPr>
                            <m:sty m:val="p"/>
                          </m:rPr>
                          <a:rPr lang="en-US" sz="2400">
                            <a:latin typeface="Cambria Math" panose="02040503050406030204" pitchFamily="18" charset="0"/>
                          </a:rPr>
                          <m:t>w</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𝑝𝑤</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𝑐𝑤</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𝑅</m:t>
                        </m:r>
                      </m:sub>
                    </m:sSub>
                    <m:r>
                      <a:rPr lang="en-US" sz="2400" i="1">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(12.44)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panose="02040503050406030204" pitchFamily="18" charset="0"/>
                              </a:rPr>
                              <m:t>𝑄</m:t>
                            </m:r>
                          </m:e>
                        </m:acc>
                      </m:e>
                      <m:sub>
                        <m:r>
                          <a:rPr lang="en-US" sz="2400" i="1">
                            <a:latin typeface="Cambria Math" panose="02040503050406030204" pitchFamily="18" charset="0"/>
                          </a:rPr>
                          <m:t>𝑐</m:t>
                        </m:r>
                      </m:sub>
                    </m:sSub>
                    <m:r>
                      <a:rPr lang="en-US" sz="2400" i="1">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is rate of heat removed by the cooler; </a:t>
                </a: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b="0" i="1" smtClean="0">
                                <a:latin typeface="Cambria Math" panose="02040503050406030204" pitchFamily="18" charset="0"/>
                              </a:rPr>
                              <m:t>𝑚</m:t>
                            </m:r>
                          </m:e>
                        </m:acc>
                      </m:e>
                      <m:sub>
                        <m:r>
                          <a:rPr lang="en-US" sz="2400" b="0" i="1" smtClean="0">
                            <a:latin typeface="Cambria Math" panose="02040503050406030204" pitchFamily="18" charset="0"/>
                          </a:rPr>
                          <m:t>𝑤</m:t>
                        </m:r>
                      </m:sub>
                    </m:sSub>
                    <m:r>
                      <a:rPr lang="en-US" sz="2400" i="1">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is mass flow rate of cooling water,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is specific heat capacity of water, </a:t>
                </a:r>
                <a:r>
                  <a:rPr lang="en-US" sz="2400" dirty="0" err="1">
                    <a:latin typeface="Times New Roman" panose="02020603050405020304" pitchFamily="18" charset="0"/>
                    <a:cs typeface="Times New Roman" panose="02020603050405020304" pitchFamily="18" charset="0"/>
                  </a:rPr>
                  <a:t>T</a:t>
                </a:r>
                <a:r>
                  <a:rPr lang="en-US" sz="2400" baseline="-25000" dirty="0" err="1">
                    <a:latin typeface="Times New Roman" panose="02020603050405020304" pitchFamily="18" charset="0"/>
                    <a:cs typeface="Times New Roman" panose="02020603050405020304" pitchFamily="18" charset="0"/>
                  </a:rPr>
                  <a:t>cw</a:t>
                </a:r>
                <a:r>
                  <a:rPr lang="en-US" sz="2400" dirty="0">
                    <a:latin typeface="Times New Roman" panose="02020603050405020304" pitchFamily="18" charset="0"/>
                    <a:cs typeface="Times New Roman" panose="02020603050405020304" pitchFamily="18" charset="0"/>
                  </a:rPr>
                  <a:t> is temperature of cooling water  after cooling operation, and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the input temperature of cooling water (reference temperature).</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D4A7268-B551-E40D-03F0-B091A924F3E9}"/>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25E5638-5723-2A73-1EE8-F88B4B2D2EF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8DDDF8F-FFCC-A43C-754B-EFDFC1ADBA5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05A53E6-D207-68E1-5A2A-A55F568EF14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71A2E730-3600-A81A-BE8B-3B3969257179}"/>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79963702"/>
      </p:ext>
    </p:extLst>
  </p:cSld>
  <p:clrMapOvr>
    <a:masterClrMapping/>
  </p:clrMapOvr>
  <mc:AlternateContent xmlns:mc="http://schemas.openxmlformats.org/markup-compatibility/2006" xmlns:p14="http://schemas.microsoft.com/office/powerpoint/2010/main">
    <mc:Choice Requires="p14">
      <p:transition spd="slow" p14:dur="2000" advTm="50080"/>
    </mc:Choice>
    <mc:Fallback xmlns="">
      <p:transition spd="slow" advTm="5008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7E309-6914-D1B1-8EFC-86A44F9CB47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B20B6B-8367-B342-74BD-53A4D9B1302A}"/>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Separator: </a:t>
            </a:r>
            <a:r>
              <a:rPr lang="en-US" sz="2400" dirty="0">
                <a:solidFill>
                  <a:srgbClr val="002060"/>
                </a:solidFill>
                <a:latin typeface="Times New Roman" panose="02020603050405020304" pitchFamily="18" charset="0"/>
                <a:cs typeface="Times New Roman" panose="02020603050405020304" pitchFamily="18" charset="0"/>
              </a:rPr>
              <a:t>Integrated</a:t>
            </a:r>
            <a:r>
              <a:rPr lang="en-US" sz="2400" dirty="0">
                <a:latin typeface="Times New Roman" panose="02020603050405020304" pitchFamily="18" charset="0"/>
                <a:cs typeface="Times New Roman" panose="02020603050405020304" pitchFamily="18" charset="0"/>
              </a:rPr>
              <a:t> material and energy balance flows across separator boundary line  is illustrated </a:t>
            </a:r>
            <a:r>
              <a:rPr lang="en-US" sz="2400" b="1" dirty="0">
                <a:latin typeface="Times New Roman" panose="02020603050405020304" pitchFamily="18" charset="0"/>
                <a:cs typeface="Times New Roman" panose="02020603050405020304" pitchFamily="18" charset="0"/>
              </a:rPr>
              <a:t>Figure 12.14</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D0FD81D-6ECF-6C97-F09D-3813F8AD365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E582F42-10A5-ECF5-8A1B-DDF2A93476D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99C8314-4D04-F091-A50C-E6E0ADF2BA5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68661681-2689-598A-F372-C524D8CAB949}"/>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pic>
        <p:nvPicPr>
          <p:cNvPr id="6" name="Picture 5">
            <a:extLst>
              <a:ext uri="{FF2B5EF4-FFF2-40B4-BE49-F238E27FC236}">
                <a16:creationId xmlns:a16="http://schemas.microsoft.com/office/drawing/2014/main" id="{40B2D93A-A275-0D51-ACC4-F660357C48E9}"/>
              </a:ext>
            </a:extLst>
          </p:cNvPr>
          <p:cNvPicPr>
            <a:picLocks noChangeAspect="1"/>
          </p:cNvPicPr>
          <p:nvPr/>
        </p:nvPicPr>
        <p:blipFill>
          <a:blip r:embed="rId2"/>
          <a:srcRect l="7834" t="12368" r="15222" b="10377"/>
          <a:stretch>
            <a:fillRect/>
          </a:stretch>
        </p:blipFill>
        <p:spPr>
          <a:xfrm>
            <a:off x="4124738" y="1719000"/>
            <a:ext cx="2723660" cy="3420000"/>
          </a:xfrm>
          <a:prstGeom prst="rect">
            <a:avLst/>
          </a:prstGeom>
        </p:spPr>
      </p:pic>
      <p:sp>
        <p:nvSpPr>
          <p:cNvPr id="8" name="TextBox 7">
            <a:extLst>
              <a:ext uri="{FF2B5EF4-FFF2-40B4-BE49-F238E27FC236}">
                <a16:creationId xmlns:a16="http://schemas.microsoft.com/office/drawing/2014/main" id="{58DEEF76-F384-A5D7-B34A-8053007BE3D2}"/>
              </a:ext>
            </a:extLst>
          </p:cNvPr>
          <p:cNvSpPr txBox="1"/>
          <p:nvPr/>
        </p:nvSpPr>
        <p:spPr>
          <a:xfrm>
            <a:off x="863048" y="5321641"/>
            <a:ext cx="8941904" cy="4616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12.14</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Integrated material and energy balances on the separator </a:t>
            </a:r>
          </a:p>
        </p:txBody>
      </p:sp>
    </p:spTree>
    <p:extLst>
      <p:ext uri="{BB962C8B-B14F-4D97-AF65-F5344CB8AC3E}">
        <p14:creationId xmlns:p14="http://schemas.microsoft.com/office/powerpoint/2010/main" val="3058036423"/>
      </p:ext>
    </p:extLst>
  </p:cSld>
  <p:clrMapOvr>
    <a:masterClrMapping/>
  </p:clrMapOvr>
  <mc:AlternateContent xmlns:mc="http://schemas.openxmlformats.org/markup-compatibility/2006" xmlns:p14="http://schemas.microsoft.com/office/powerpoint/2010/main">
    <mc:Choice Requires="p14">
      <p:transition spd="slow" p14:dur="2000" advTm="54406"/>
    </mc:Choice>
    <mc:Fallback xmlns="">
      <p:transition spd="slow" advTm="54406"/>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E1A79-B08E-E6FD-6C6C-5E1D36AB143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658D2BF-99D0-361C-4946-B67E10CD96C9}"/>
                  </a:ext>
                </a:extLst>
              </p:cNvPr>
              <p:cNvSpPr>
                <a:spLocks noGrp="1"/>
              </p:cNvSpPr>
              <p:nvPr>
                <p:ph idx="1"/>
              </p:nvPr>
            </p:nvSpPr>
            <p:spPr>
              <a:xfrm>
                <a:off x="278297" y="858491"/>
                <a:ext cx="11638720" cy="5065228"/>
              </a:xfrm>
            </p:spPr>
            <p:txBody>
              <a:bodyPr>
                <a:noAutofit/>
              </a:bodyPr>
              <a:lstStyle/>
              <a:p>
                <a:pPr marL="0" lvl="0" indent="0" algn="just">
                  <a:lnSpc>
                    <a:spcPct val="10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The material balance equation on the separator is given by:</a:t>
                </a:r>
              </a:p>
              <a:p>
                <a:pPr marL="0" lvl="0" indent="0" algn="just">
                  <a:lnSpc>
                    <a:spcPct val="10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𝑝</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𝑏</m:t>
                        </m:r>
                      </m:sub>
                    </m:sSub>
                  </m:oMath>
                </a14:m>
                <a:r>
                  <a:rPr lang="en-US" sz="2400" dirty="0">
                    <a:latin typeface="Times New Roman" panose="02020603050405020304" pitchFamily="18" charset="0"/>
                    <a:cs typeface="Times New Roman" panose="02020603050405020304" pitchFamily="18" charset="0"/>
                  </a:rPr>
                  <a:t>                                                              (12.45)</a:t>
                </a:r>
              </a:p>
              <a:p>
                <a:pPr marL="0" lvl="0" indent="0" algn="just">
                  <a:lnSpc>
                    <a:spcPct val="10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equation on the separator is given  by:</a:t>
                </a:r>
              </a:p>
              <a:p>
                <a:pPr marL="0" indent="0" algn="just">
                  <a:lnSpc>
                    <a:spcPct val="10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rPr>
                        </m:ctrlPr>
                      </m:sSubPr>
                      <m:e>
                        <m:r>
                          <m:rPr>
                            <m:sty m:val="p"/>
                          </m:rPr>
                          <a:rPr lang="en-US" sz="2400">
                            <a:latin typeface="Cambria Math" panose="02040503050406030204" pitchFamily="18" charset="0"/>
                          </a:rPr>
                          <m:t>F</m:t>
                        </m:r>
                      </m:e>
                      <m:sub>
                        <m:r>
                          <m:rPr>
                            <m:sty m:val="p"/>
                          </m:rPr>
                          <a:rPr lang="en-US" sz="2400">
                            <a:latin typeface="Cambria Math" panose="02040503050406030204" pitchFamily="18" charset="0"/>
                          </a:rPr>
                          <m:t>i</m:t>
                        </m:r>
                        <m:r>
                          <a:rPr lang="en-US" sz="2400" i="1">
                            <a:latin typeface="Cambria Math" panose="02040503050406030204" pitchFamily="18" charset="0"/>
                          </a:rPr>
                          <m:t>𝑐</m:t>
                        </m:r>
                      </m:sub>
                    </m:sSub>
                    <m:sSub>
                      <m:sSubPr>
                        <m:ctrlPr>
                          <a:rPr lang="en-US" sz="2400" i="1">
                            <a:latin typeface="Cambria Math" panose="02040503050406030204" pitchFamily="18" charset="0"/>
                          </a:rPr>
                        </m:ctrlPr>
                      </m:sSubPr>
                      <m:e>
                        <m:r>
                          <m:rPr>
                            <m:sty m:val="p"/>
                          </m:rPr>
                          <a:rPr lang="en-US" sz="2400">
                            <a:latin typeface="Cambria Math" panose="02040503050406030204" pitchFamily="18" charset="0"/>
                          </a:rPr>
                          <m:t>H</m:t>
                        </m:r>
                      </m:e>
                      <m:sub>
                        <m:r>
                          <m:rPr>
                            <m:sty m:val="p"/>
                          </m:rPr>
                          <a:rPr lang="en-US" sz="2400">
                            <a:latin typeface="Cambria Math" panose="02040503050406030204" pitchFamily="18" charset="0"/>
                          </a:rPr>
                          <m:t>i</m:t>
                        </m:r>
                        <m:r>
                          <a:rPr lang="en-US" sz="2400" i="1">
                            <a:latin typeface="Cambria Math" panose="02040503050406030204" pitchFamily="18" charset="0"/>
                          </a:rPr>
                          <m:t>𝑐</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m:rPr>
                            <m:sty m:val="p"/>
                          </m:rPr>
                          <a:rPr lang="en-US" sz="2400">
                            <a:latin typeface="Cambria Math" panose="02040503050406030204" pitchFamily="18" charset="0"/>
                          </a:rPr>
                          <m:t>F</m:t>
                        </m:r>
                      </m:e>
                      <m:sub>
                        <m:r>
                          <m:rPr>
                            <m:sty m:val="p"/>
                          </m:rPr>
                          <a:rPr lang="en-US" sz="2400">
                            <a:latin typeface="Cambria Math" panose="02040503050406030204" pitchFamily="18" charset="0"/>
                          </a:rPr>
                          <m:t>i</m:t>
                        </m:r>
                        <m:r>
                          <a:rPr lang="en-US" sz="2400" i="1">
                            <a:latin typeface="Cambria Math" panose="02040503050406030204" pitchFamily="18" charset="0"/>
                          </a:rPr>
                          <m:t>𝑝</m:t>
                        </m:r>
                      </m:sub>
                    </m:sSub>
                    <m:sSub>
                      <m:sSubPr>
                        <m:ctrlPr>
                          <a:rPr lang="en-US" sz="2400" i="1">
                            <a:latin typeface="Cambria Math" panose="02040503050406030204" pitchFamily="18" charset="0"/>
                          </a:rPr>
                        </m:ctrlPr>
                      </m:sSubPr>
                      <m:e>
                        <m:r>
                          <m:rPr>
                            <m:sty m:val="p"/>
                          </m:rPr>
                          <a:rPr lang="en-US" sz="2400">
                            <a:latin typeface="Cambria Math" panose="02040503050406030204" pitchFamily="18" charset="0"/>
                          </a:rPr>
                          <m:t>H</m:t>
                        </m:r>
                      </m:e>
                      <m:sub>
                        <m:r>
                          <m:rPr>
                            <m:sty m:val="p"/>
                          </m:rPr>
                          <a:rPr lang="en-US" sz="2400">
                            <a:latin typeface="Cambria Math" panose="02040503050406030204" pitchFamily="18" charset="0"/>
                          </a:rPr>
                          <m:t>i</m:t>
                        </m:r>
                        <m:r>
                          <a:rPr lang="en-US" sz="2400" i="1">
                            <a:latin typeface="Cambria Math" panose="02040503050406030204" pitchFamily="18" charset="0"/>
                          </a:rPr>
                          <m:t>𝑝</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m:rPr>
                            <m:sty m:val="p"/>
                          </m:rPr>
                          <a:rPr lang="en-US" sz="2400">
                            <a:latin typeface="Cambria Math" panose="02040503050406030204" pitchFamily="18" charset="0"/>
                          </a:rPr>
                          <m:t>F</m:t>
                        </m:r>
                      </m:e>
                      <m:sub>
                        <m:r>
                          <m:rPr>
                            <m:sty m:val="p"/>
                          </m:rPr>
                          <a:rPr lang="en-US" sz="2400">
                            <a:latin typeface="Cambria Math" panose="02040503050406030204" pitchFamily="18" charset="0"/>
                          </a:rPr>
                          <m:t>i</m:t>
                        </m:r>
                        <m:r>
                          <a:rPr lang="en-US" sz="2400" i="1">
                            <a:latin typeface="Cambria Math" panose="02040503050406030204" pitchFamily="18" charset="0"/>
                          </a:rPr>
                          <m:t>𝑏</m:t>
                        </m:r>
                      </m:sub>
                    </m:sSub>
                    <m:sSub>
                      <m:sSubPr>
                        <m:ctrlPr>
                          <a:rPr lang="en-US" sz="2400" i="1">
                            <a:latin typeface="Cambria Math" panose="02040503050406030204" pitchFamily="18" charset="0"/>
                          </a:rPr>
                        </m:ctrlPr>
                      </m:sSubPr>
                      <m:e>
                        <m:r>
                          <m:rPr>
                            <m:sty m:val="p"/>
                          </m:rPr>
                          <a:rPr lang="en-US" sz="2400">
                            <a:latin typeface="Cambria Math" panose="02040503050406030204" pitchFamily="18" charset="0"/>
                          </a:rPr>
                          <m:t>H</m:t>
                        </m:r>
                      </m:e>
                      <m:sub>
                        <m:r>
                          <m:rPr>
                            <m:sty m:val="p"/>
                          </m:rPr>
                          <a:rPr lang="en-US" sz="2400">
                            <a:latin typeface="Cambria Math" panose="02040503050406030204" pitchFamily="18" charset="0"/>
                          </a:rPr>
                          <m:t>i</m:t>
                        </m:r>
                        <m:r>
                          <a:rPr lang="en-US" sz="2400" i="1">
                            <a:latin typeface="Cambria Math" panose="02040503050406030204" pitchFamily="18" charset="0"/>
                          </a:rPr>
                          <m:t>𝑏</m:t>
                        </m:r>
                      </m:sub>
                    </m:sSub>
                  </m:oMath>
                </a14:m>
                <a:r>
                  <a:rPr lang="en-US" sz="2400" dirty="0">
                    <a:latin typeface="Times New Roman" panose="02020603050405020304" pitchFamily="18" charset="0"/>
                    <a:cs typeface="Times New Roman" panose="02020603050405020304" pitchFamily="18" charset="0"/>
                  </a:rPr>
                  <a:t>                                              (12.46)</a:t>
                </a:r>
              </a:p>
              <a:p>
                <a:pPr marL="0" indent="0"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ic</a:t>
                </a:r>
                <a:r>
                  <a:rPr lang="en-US" sz="2400" dirty="0">
                    <a:latin typeface="Times New Roman" panose="02020603050405020304" pitchFamily="18" charset="0"/>
                    <a:cs typeface="Times New Roman" panose="02020603050405020304" pitchFamily="18" charset="0"/>
                  </a:rPr>
                  <a:t>,</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ip</a:t>
                </a:r>
                <a:r>
                  <a:rPr lang="en-US" sz="2400" dirty="0">
                    <a:latin typeface="Times New Roman" panose="02020603050405020304" pitchFamily="18" charset="0"/>
                    <a:cs typeface="Times New Roman" panose="02020603050405020304" pitchFamily="18" charset="0"/>
                  </a:rPr>
                  <a:t> and F</a:t>
                </a:r>
                <a:r>
                  <a:rPr lang="en-US" sz="2400" baseline="-25000" dirty="0">
                    <a:latin typeface="Times New Roman" panose="02020603050405020304" pitchFamily="18" charset="0"/>
                    <a:cs typeface="Times New Roman" panose="02020603050405020304" pitchFamily="18" charset="0"/>
                  </a:rPr>
                  <a:t>ib</a:t>
                </a:r>
                <a:r>
                  <a:rPr lang="en-US" sz="2400" dirty="0">
                    <a:latin typeface="Times New Roman" panose="02020603050405020304" pitchFamily="18" charset="0"/>
                    <a:cs typeface="Times New Roman" panose="02020603050405020304" pitchFamily="18" charset="0"/>
                  </a:rPr>
                  <a:t> are  the mole rates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of separator,  and output of the separator top product and bottom product, respectively; and H</a:t>
                </a:r>
                <a:r>
                  <a:rPr lang="en-US" sz="2400" baseline="-25000" dirty="0">
                    <a:latin typeface="Times New Roman" panose="02020603050405020304" pitchFamily="18" charset="0"/>
                    <a:cs typeface="Times New Roman" panose="02020603050405020304" pitchFamily="18" charset="0"/>
                  </a:rPr>
                  <a:t>ic</a:t>
                </a:r>
                <a:r>
                  <a:rPr lang="en-US" sz="2400" dirty="0">
                    <a:latin typeface="Times New Roman" panose="02020603050405020304" pitchFamily="18" charset="0"/>
                    <a:cs typeface="Times New Roman" panose="02020603050405020304" pitchFamily="18" charset="0"/>
                  </a:rPr>
                  <a:t>,</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ip</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ib</a:t>
                </a:r>
                <a:r>
                  <a:rPr lang="en-US" sz="2400" dirty="0">
                    <a:latin typeface="Times New Roman" panose="02020603050405020304" pitchFamily="18" charset="0"/>
                    <a:cs typeface="Times New Roman" panose="02020603050405020304" pitchFamily="18" charset="0"/>
                  </a:rPr>
                  <a:t> are  the specific enthalpies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of </a:t>
                </a:r>
                <a:r>
                  <a:rPr lang="en-US" sz="2400">
                    <a:latin typeface="Times New Roman" panose="02020603050405020304" pitchFamily="18" charset="0"/>
                    <a:cs typeface="Times New Roman" panose="02020603050405020304" pitchFamily="18" charset="0"/>
                  </a:rPr>
                  <a:t>separator, and </a:t>
                </a:r>
                <a:r>
                  <a:rPr lang="en-US" sz="2400" dirty="0">
                    <a:latin typeface="Times New Roman" panose="02020603050405020304" pitchFamily="18" charset="0"/>
                    <a:cs typeface="Times New Roman" panose="02020603050405020304" pitchFamily="18" charset="0"/>
                  </a:rPr>
                  <a:t>output of the separator top product and bottom product, respectively.</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1658D2BF-99D0-361C-4946-B67E10CD96C9}"/>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t="-963"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EEE3DF8-68B5-DEAB-A954-E6BB1DE19AB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07BE47A-44D6-749F-BB5B-6FA87324EC5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2ED43DD-B2FF-0095-9A73-3D9D55BBF70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1032A02-5715-020E-3A30-8C2FFDB357C8}"/>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4239777630"/>
      </p:ext>
    </p:extLst>
  </p:cSld>
  <p:clrMapOvr>
    <a:masterClrMapping/>
  </p:clrMapOvr>
  <mc:AlternateContent xmlns:mc="http://schemas.openxmlformats.org/markup-compatibility/2006" xmlns:p14="http://schemas.microsoft.com/office/powerpoint/2010/main">
    <mc:Choice Requires="p14">
      <p:transition spd="slow" p14:dur="2000" advTm="76164"/>
    </mc:Choice>
    <mc:Fallback xmlns="">
      <p:transition spd="slow" advTm="76164"/>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8A0CC-E85F-3446-B4C4-0D3E4FC0B476}"/>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3E657C3-ABF6-4B69-0295-7213A788DC00}"/>
                  </a:ext>
                </a:extLst>
              </p:cNvPr>
              <p:cNvSpPr>
                <a:spLocks noGrp="1"/>
              </p:cNvSpPr>
              <p:nvPr>
                <p:ph idx="1"/>
              </p:nvPr>
            </p:nvSpPr>
            <p:spPr>
              <a:xfrm>
                <a:off x="278297" y="858491"/>
                <a:ext cx="11638720" cy="5065228"/>
              </a:xfrm>
            </p:spPr>
            <p:txBody>
              <a:bodyPr>
                <a:normAutofit/>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1. </a:t>
                </a:r>
                <a:r>
                  <a:rPr lang="en-US" sz="2400" dirty="0">
                    <a:solidFill>
                      <a:srgbClr val="002060"/>
                    </a:solidFill>
                    <a:latin typeface="Times New Roman" panose="02020603050405020304" pitchFamily="18" charset="0"/>
                    <a:cs typeface="Times New Roman" panose="02020603050405020304" pitchFamily="18" charset="0"/>
                  </a:rPr>
                  <a:t>The  dehydrogenation of ethanol to form acetaldehyde is given by:</a:t>
                </a:r>
              </a:p>
              <a:p>
                <a:pPr marL="0" indent="0" algn="just">
                  <a:lnSpc>
                    <a:spcPct val="100000"/>
                  </a:lnSpc>
                  <a:buNone/>
                </a:pPr>
                <a14:m>
                  <m:oMath xmlns:m="http://schemas.openxmlformats.org/officeDocument/2006/math">
                    <m:sSub>
                      <m:sSubPr>
                        <m:ctrlPr>
                          <a:rPr lang="en-US" sz="2400" i="1">
                            <a:solidFill>
                              <a:srgbClr val="002060"/>
                            </a:solidFill>
                            <a:latin typeface="Cambria Math" panose="02040503050406030204" pitchFamily="18" charset="0"/>
                            <a:cs typeface="Times New Roman" panose="02020603050405020304" pitchFamily="18" charset="0"/>
                          </a:rPr>
                        </m:ctrlPr>
                      </m:sSubPr>
                      <m:e>
                        <m:r>
                          <a:rPr lang="en-US" sz="2400" i="1">
                            <a:solidFill>
                              <a:srgbClr val="002060"/>
                            </a:solidFill>
                            <a:latin typeface="Cambria Math" panose="02040503050406030204" pitchFamily="18" charset="0"/>
                            <a:cs typeface="Times New Roman" panose="02020603050405020304" pitchFamily="18" charset="0"/>
                          </a:rPr>
                          <m:t>𝐶</m:t>
                        </m:r>
                      </m:e>
                      <m:sub>
                        <m:r>
                          <a:rPr lang="en-US" sz="2400" i="1">
                            <a:solidFill>
                              <a:srgbClr val="002060"/>
                            </a:solidFill>
                            <a:latin typeface="Cambria Math" panose="02040503050406030204" pitchFamily="18" charset="0"/>
                            <a:cs typeface="Times New Roman" panose="02020603050405020304" pitchFamily="18" charset="0"/>
                          </a:rPr>
                          <m:t>2</m:t>
                        </m:r>
                      </m:sub>
                    </m:sSub>
                    <m:sSub>
                      <m:sSubPr>
                        <m:ctrlPr>
                          <a:rPr lang="en-US" sz="2400" i="1">
                            <a:solidFill>
                              <a:srgbClr val="002060"/>
                            </a:solidFill>
                            <a:latin typeface="Cambria Math" panose="02040503050406030204" pitchFamily="18" charset="0"/>
                            <a:cs typeface="Times New Roman" panose="02020603050405020304" pitchFamily="18" charset="0"/>
                          </a:rPr>
                        </m:ctrlPr>
                      </m:sSubPr>
                      <m:e>
                        <m:r>
                          <a:rPr lang="en-US" sz="2400" i="1">
                            <a:solidFill>
                              <a:srgbClr val="002060"/>
                            </a:solidFill>
                            <a:latin typeface="Cambria Math" panose="02040503050406030204" pitchFamily="18" charset="0"/>
                            <a:cs typeface="Times New Roman" panose="02020603050405020304" pitchFamily="18" charset="0"/>
                          </a:rPr>
                          <m:t>𝐻</m:t>
                        </m:r>
                      </m:e>
                      <m:sub>
                        <m:r>
                          <a:rPr lang="en-US" sz="2400" i="1">
                            <a:solidFill>
                              <a:srgbClr val="002060"/>
                            </a:solidFill>
                            <a:latin typeface="Cambria Math" panose="02040503050406030204" pitchFamily="18" charset="0"/>
                            <a:cs typeface="Times New Roman" panose="02020603050405020304" pitchFamily="18" charset="0"/>
                          </a:rPr>
                          <m:t>5</m:t>
                        </m:r>
                      </m:sub>
                    </m:sSub>
                    <m:r>
                      <a:rPr lang="en-US" sz="2400" i="1">
                        <a:solidFill>
                          <a:srgbClr val="002060"/>
                        </a:solidFill>
                        <a:latin typeface="Cambria Math" panose="02040503050406030204" pitchFamily="18" charset="0"/>
                        <a:cs typeface="Times New Roman" panose="02020603050405020304" pitchFamily="18" charset="0"/>
                      </a:rPr>
                      <m:t>𝑂𝐻</m:t>
                    </m:r>
                    <m:r>
                      <a:rPr lang="en-US" sz="2400" i="1">
                        <a:solidFill>
                          <a:srgbClr val="002060"/>
                        </a:solidFill>
                        <a:latin typeface="Cambria Math" panose="02040503050406030204" pitchFamily="18" charset="0"/>
                        <a:cs typeface="Times New Roman" panose="02020603050405020304" pitchFamily="18" charset="0"/>
                      </a:rPr>
                      <m:t>(</m:t>
                    </m:r>
                    <m:r>
                      <a:rPr lang="en-US" sz="2400" i="1">
                        <a:solidFill>
                          <a:srgbClr val="002060"/>
                        </a:solidFill>
                        <a:latin typeface="Cambria Math" panose="02040503050406030204" pitchFamily="18" charset="0"/>
                        <a:cs typeface="Times New Roman" panose="02020603050405020304" pitchFamily="18" charset="0"/>
                      </a:rPr>
                      <m:t>𝑣</m:t>
                    </m:r>
                    <m:r>
                      <a:rPr lang="en-US" sz="2400" i="1">
                        <a:solidFill>
                          <a:srgbClr val="002060"/>
                        </a:solidFill>
                        <a:latin typeface="Cambria Math" panose="02040503050406030204" pitchFamily="18" charset="0"/>
                        <a:cs typeface="Times New Roman" panose="02020603050405020304" pitchFamily="18" charset="0"/>
                      </a:rPr>
                      <m:t>)→</m:t>
                    </m:r>
                    <m:sSub>
                      <m:sSubPr>
                        <m:ctrlP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𝐶𝐻</m:t>
                        </m:r>
                      </m:e>
                      <m:sub>
                        <m: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𝐶𝐻𝑂</m:t>
                    </m:r>
                    <m: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𝑣</m:t>
                    </m:r>
                    <m: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solidFill>
                      <a:srgbClr val="002060"/>
                    </a:solidFill>
                    <a:latin typeface="Times New Roman" panose="02020603050405020304" pitchFamily="18" charset="0"/>
                    <a:cs typeface="Times New Roman" panose="02020603050405020304" pitchFamily="18" charset="0"/>
                  </a:rPr>
                  <a:t>(g)                             (12.47)</a:t>
                </a:r>
              </a:p>
              <a:p>
                <a:pPr marL="0" indent="0" algn="just">
                  <a:lnSpc>
                    <a:spcPct val="150000"/>
                  </a:lnSpc>
                  <a:buNone/>
                </a:pPr>
                <a:r>
                  <a:rPr lang="en-US" sz="2400" dirty="0">
                    <a:solidFill>
                      <a:srgbClr val="002060"/>
                    </a:solidFill>
                    <a:latin typeface="Times New Roman" panose="02020603050405020304" pitchFamily="18" charset="0"/>
                    <a:cs typeface="Times New Roman" panose="02020603050405020304" pitchFamily="18" charset="0"/>
                  </a:rPr>
                  <a:t>The ethanol dehydrogenation reaction is carried out with the feed entering at 300</a:t>
                </a:r>
                <a:r>
                  <a:rPr lang="en-US" sz="2400" baseline="30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C. The feed contains 90% ethanol and the balance acetaldehyde and enters the reactor at a rate of 150 mol/s. To keep the temperature from dropping too much and thereby decreasing the reaction rate to an unacceptably low level, heat is transferred to the reactor. When the heat addition rate is 2,440kJ/s, the outlet temperature is 253</a:t>
                </a:r>
                <a:r>
                  <a:rPr lang="en-US" sz="2400" baseline="30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C. After chemical reaction, the outlet stream is passed through a cooler to recover heat using water as a coolant. </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3E657C3-ABF6-4B69-0295-7213A788DC00}"/>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t="-963"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6090F94-64A5-7485-2D82-B63BCAFADC9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828308D-1344-1168-07D7-C39B16E37A9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178127F-A908-B52F-DB35-4C54E99DC4A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E4CFE6F4-C694-FBFA-44D5-2F7C05B3D280}"/>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Activity 12.2</a:t>
            </a:r>
          </a:p>
        </p:txBody>
      </p:sp>
    </p:spTree>
    <p:extLst>
      <p:ext uri="{BB962C8B-B14F-4D97-AF65-F5344CB8AC3E}">
        <p14:creationId xmlns:p14="http://schemas.microsoft.com/office/powerpoint/2010/main" val="574991154"/>
      </p:ext>
    </p:extLst>
  </p:cSld>
  <p:clrMapOvr>
    <a:masterClrMapping/>
  </p:clrMapOvr>
  <mc:AlternateContent xmlns:mc="http://schemas.openxmlformats.org/markup-compatibility/2006" xmlns:p14="http://schemas.microsoft.com/office/powerpoint/2010/main">
    <mc:Choice Requires="p14">
      <p:transition spd="slow" p14:dur="2000" advTm="70944"/>
    </mc:Choice>
    <mc:Fallback xmlns="">
      <p:transition spd="slow" advTm="70944"/>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2940B-B560-1919-0953-A63F513EA72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9E3B5A-3ADB-DB11-39EB-FD5AE16EBCBD}"/>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solidFill>
                  <a:srgbClr val="002060"/>
                </a:solidFill>
                <a:latin typeface="Times New Roman" panose="02020603050405020304" pitchFamily="18" charset="0"/>
                <a:cs typeface="Times New Roman" panose="02020603050405020304" pitchFamily="18" charset="0"/>
              </a:rPr>
              <a:t>Water is used as  a coolant and enters to a cooler at 25</a:t>
            </a:r>
            <a:r>
              <a:rPr lang="en-US" sz="2400" baseline="30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C, and the cooling water temperature is increased by 30</a:t>
            </a:r>
            <a:r>
              <a:rPr lang="en-US" sz="2400" baseline="30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C. Calculate the change in enthalpy, the extent of reaction, the mole flow rates of each component in the reactor outlet stream, and mass flow rate of cooling water.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Additional data: </a:t>
            </a:r>
            <a:r>
              <a:rPr lang="en-US" sz="2400" dirty="0">
                <a:solidFill>
                  <a:srgbClr val="7030A0"/>
                </a:solidFill>
                <a:latin typeface="Times New Roman" panose="02020603050405020304" pitchFamily="18" charset="0"/>
                <a:cs typeface="Times New Roman" panose="02020603050405020304" pitchFamily="18" charset="0"/>
              </a:rPr>
              <a:t>The specific enthalpy of ethanol (H</a:t>
            </a:r>
            <a:r>
              <a:rPr lang="en-US" sz="2400" baseline="-25000" dirty="0">
                <a:solidFill>
                  <a:srgbClr val="7030A0"/>
                </a:solidFill>
                <a:latin typeface="Times New Roman" panose="02020603050405020304" pitchFamily="18" charset="0"/>
                <a:cs typeface="Times New Roman" panose="02020603050405020304" pitchFamily="18" charset="0"/>
              </a:rPr>
              <a:t>1F</a:t>
            </a:r>
            <a:r>
              <a:rPr lang="en-US" sz="2400" dirty="0">
                <a:solidFill>
                  <a:srgbClr val="7030A0"/>
                </a:solidFill>
                <a:latin typeface="Times New Roman" panose="02020603050405020304" pitchFamily="18" charset="0"/>
                <a:cs typeface="Times New Roman" panose="02020603050405020304" pitchFamily="18" charset="0"/>
              </a:rPr>
              <a:t>) at 300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-212. 19 kJ/mol, and the specific enthalpy of acetaldehyde (H</a:t>
            </a:r>
            <a:r>
              <a:rPr lang="en-US" sz="2400" baseline="-25000" dirty="0">
                <a:solidFill>
                  <a:srgbClr val="7030A0"/>
                </a:solidFill>
                <a:latin typeface="Times New Roman" panose="02020603050405020304" pitchFamily="18" charset="0"/>
                <a:cs typeface="Times New Roman" panose="02020603050405020304" pitchFamily="18" charset="0"/>
              </a:rPr>
              <a:t>2F</a:t>
            </a:r>
            <a:r>
              <a:rPr lang="en-US" sz="2400" dirty="0">
                <a:solidFill>
                  <a:srgbClr val="7030A0"/>
                </a:solidFill>
                <a:latin typeface="Times New Roman" panose="02020603050405020304" pitchFamily="18" charset="0"/>
                <a:cs typeface="Times New Roman" panose="02020603050405020304" pitchFamily="18" charset="0"/>
              </a:rPr>
              <a:t>) at 300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-147. 07 kJ/mol; and  the specific enthalpy of ethanol (H</a:t>
            </a:r>
            <a:r>
              <a:rPr lang="en-US" sz="2400" baseline="-25000" dirty="0">
                <a:solidFill>
                  <a:srgbClr val="7030A0"/>
                </a:solidFill>
                <a:latin typeface="Times New Roman" panose="02020603050405020304" pitchFamily="18" charset="0"/>
                <a:cs typeface="Times New Roman" panose="02020603050405020304" pitchFamily="18" charset="0"/>
              </a:rPr>
              <a:t>1P</a:t>
            </a:r>
            <a:r>
              <a:rPr lang="en-US" sz="2400" dirty="0">
                <a:solidFill>
                  <a:srgbClr val="7030A0"/>
                </a:solidFill>
                <a:latin typeface="Times New Roman" panose="02020603050405020304" pitchFamily="18" charset="0"/>
                <a:cs typeface="Times New Roman" panose="02020603050405020304" pitchFamily="18" charset="0"/>
              </a:rPr>
              <a:t>) at 253</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-216. 81 kJ/mol, the specific enthalpy of acetaldehyde (H</a:t>
            </a:r>
            <a:r>
              <a:rPr lang="en-US" sz="2400" baseline="-25000" dirty="0">
                <a:solidFill>
                  <a:srgbClr val="7030A0"/>
                </a:solidFill>
                <a:latin typeface="Times New Roman" panose="02020603050405020304" pitchFamily="18" charset="0"/>
                <a:cs typeface="Times New Roman" panose="02020603050405020304" pitchFamily="18" charset="0"/>
              </a:rPr>
              <a:t>2P</a:t>
            </a:r>
            <a:r>
              <a:rPr lang="en-US" sz="2400" dirty="0">
                <a:solidFill>
                  <a:srgbClr val="7030A0"/>
                </a:solidFill>
                <a:latin typeface="Times New Roman" panose="02020603050405020304" pitchFamily="18" charset="0"/>
                <a:cs typeface="Times New Roman" panose="02020603050405020304" pitchFamily="18" charset="0"/>
              </a:rPr>
              <a:t>) at 253</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-150. 90 kJ/mol, and the specific enthalpy of hydrogen molecule (H</a:t>
            </a:r>
            <a:r>
              <a:rPr lang="en-US" sz="2400" baseline="-25000" dirty="0">
                <a:solidFill>
                  <a:srgbClr val="7030A0"/>
                </a:solidFill>
                <a:latin typeface="Times New Roman" panose="02020603050405020304" pitchFamily="18" charset="0"/>
                <a:cs typeface="Times New Roman" panose="02020603050405020304" pitchFamily="18" charset="0"/>
              </a:rPr>
              <a:t>3P</a:t>
            </a:r>
            <a:r>
              <a:rPr lang="en-US" sz="2400" dirty="0">
                <a:solidFill>
                  <a:srgbClr val="7030A0"/>
                </a:solidFill>
                <a:latin typeface="Times New Roman" panose="02020603050405020304" pitchFamily="18" charset="0"/>
                <a:cs typeface="Times New Roman" panose="02020603050405020304" pitchFamily="18" charset="0"/>
              </a:rPr>
              <a:t>) at 253</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6.595 kJ/mol </a:t>
            </a:r>
            <a:r>
              <a:rPr lang="en-US" sz="2400" b="1" dirty="0">
                <a:solidFill>
                  <a:srgbClr val="002060"/>
                </a:solidFill>
                <a:latin typeface="Times New Roman" panose="02020603050405020304" pitchFamily="18" charset="0"/>
                <a:cs typeface="Times New Roman" panose="02020603050405020304" pitchFamily="18" charset="0"/>
              </a:rPr>
              <a:t>(Richard M. Felder, 2005, pg. 458-460).</a:t>
            </a:r>
            <a:endParaRPr lang="en-US" sz="2400" dirty="0">
              <a:solidFill>
                <a:srgbClr val="00206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solidFill>
                <a:srgbClr val="00206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E3F9AD3-9A2C-4E18-6E85-281832B6FD4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E911FE4-1D02-256D-716F-DC464915E39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9B3D66C-5A99-704D-5BC0-7C06F212D43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7CA9A7D1-1A39-283B-A449-55EBCE9D6F24}"/>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1595481801"/>
      </p:ext>
    </p:extLst>
  </p:cSld>
  <p:clrMapOvr>
    <a:masterClrMapping/>
  </p:clrMapOvr>
  <mc:AlternateContent xmlns:mc="http://schemas.openxmlformats.org/markup-compatibility/2006" xmlns:p14="http://schemas.microsoft.com/office/powerpoint/2010/main">
    <mc:Choice Requires="p14">
      <p:transition spd="slow" p14:dur="2000" advTm="104789"/>
    </mc:Choice>
    <mc:Fallback xmlns="">
      <p:transition spd="slow" advTm="104789"/>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0D11A-81FA-B10F-BF68-3FDB88F897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61B153-A3BF-A4DF-2DA7-87A4EEF72F9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C06C53A-2613-A016-F54B-1A0115187E98}"/>
                  </a:ext>
                </a:extLst>
              </p:cNvPr>
              <p:cNvSpPr>
                <a:spLocks noGrp="1"/>
              </p:cNvSpPr>
              <p:nvPr>
                <p:ph idx="1"/>
              </p:nvPr>
            </p:nvSpPr>
            <p:spPr>
              <a:xfrm>
                <a:off x="278296" y="858491"/>
                <a:ext cx="11748051" cy="5065228"/>
              </a:xfrm>
            </p:spPr>
            <p:txBody>
              <a:bodyPr>
                <a:normAutofit fontScale="92500" lnSpcReduction="20000"/>
              </a:bodyPr>
              <a:lstStyle/>
              <a:p>
                <a:pPr marL="0" indent="0" algn="just">
                  <a:lnSpc>
                    <a:spcPct val="150000"/>
                  </a:lnSpc>
                  <a:buNone/>
                </a:pPr>
                <a:r>
                  <a:rPr lang="en-US" sz="2600" b="1" dirty="0">
                    <a:solidFill>
                      <a:srgbClr val="7030A0"/>
                    </a:solidFill>
                    <a:latin typeface="Times New Roman" panose="02020603050405020304" pitchFamily="18" charset="0"/>
                    <a:cs typeface="Times New Roman" panose="02020603050405020304" pitchFamily="18" charset="0"/>
                  </a:rPr>
                  <a:t>#Q</a:t>
                </a:r>
                <a:r>
                  <a:rPr lang="en-US" sz="2600" b="1" baseline="-25000" dirty="0">
                    <a:solidFill>
                      <a:srgbClr val="7030A0"/>
                    </a:solidFill>
                    <a:latin typeface="Times New Roman" panose="02020603050405020304" pitchFamily="18" charset="0"/>
                    <a:cs typeface="Times New Roman" panose="02020603050405020304" pitchFamily="18" charset="0"/>
                  </a:rPr>
                  <a:t>1</a:t>
                </a:r>
                <a:r>
                  <a:rPr lang="en-US" sz="26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600" b="1" dirty="0">
                    <a:latin typeface="Times New Roman" panose="02020603050405020304" pitchFamily="18" charset="0"/>
                    <a:cs typeface="Times New Roman" panose="02020603050405020304" pitchFamily="18" charset="0"/>
                  </a:rPr>
                  <a:t>Given: </a:t>
                </a:r>
                <a:r>
                  <a:rPr lang="en-US" sz="2600" dirty="0">
                    <a:latin typeface="Times New Roman" panose="02020603050405020304" pitchFamily="18" charset="0"/>
                    <a:cs typeface="Times New Roman" panose="02020603050405020304" pitchFamily="18" charset="0"/>
                  </a:rPr>
                  <a:t>Chemical reaction with balanced stoichiometric equation:</a:t>
                </a:r>
              </a:p>
              <a:p>
                <a:pPr marL="0" indent="0" algn="just">
                  <a:lnSpc>
                    <a:spcPct val="150000"/>
                  </a:lnSpc>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𝐶</m:t>
                        </m:r>
                      </m:e>
                      <m:sub>
                        <m:r>
                          <a:rPr lang="en-US" sz="2600" i="1">
                            <a:latin typeface="Cambria Math" panose="02040503050406030204" pitchFamily="18" charset="0"/>
                            <a:cs typeface="Times New Roman" panose="02020603050405020304" pitchFamily="18" charset="0"/>
                          </a:rPr>
                          <m:t>2</m:t>
                        </m:r>
                      </m:sub>
                    </m:sSub>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𝐻</m:t>
                        </m:r>
                      </m:e>
                      <m:sub>
                        <m:r>
                          <a:rPr lang="en-US" sz="2600" i="1">
                            <a:latin typeface="Cambria Math" panose="02040503050406030204" pitchFamily="18" charset="0"/>
                            <a:cs typeface="Times New Roman" panose="02020603050405020304" pitchFamily="18" charset="0"/>
                          </a:rPr>
                          <m:t>5</m:t>
                        </m:r>
                      </m:sub>
                    </m:sSub>
                    <m:r>
                      <a:rPr lang="en-US" sz="2600" i="1">
                        <a:latin typeface="Cambria Math" panose="02040503050406030204" pitchFamily="18" charset="0"/>
                        <a:cs typeface="Times New Roman" panose="02020603050405020304" pitchFamily="18" charset="0"/>
                      </a:rPr>
                      <m:t>𝑂𝐻</m:t>
                    </m:r>
                    <m:r>
                      <a:rPr lang="en-US" sz="2600" i="1">
                        <a:latin typeface="Cambria Math" panose="02040503050406030204" pitchFamily="18" charset="0"/>
                        <a:cs typeface="Times New Roman" panose="02020603050405020304" pitchFamily="18" charset="0"/>
                      </a:rPr>
                      <m:t>(</m:t>
                    </m:r>
                    <m:r>
                      <a:rPr lang="en-US" sz="2600" i="1">
                        <a:latin typeface="Cambria Math" panose="02040503050406030204" pitchFamily="18" charset="0"/>
                        <a:cs typeface="Times New Roman" panose="02020603050405020304" pitchFamily="18" charset="0"/>
                      </a:rPr>
                      <m:t>𝑣</m:t>
                    </m:r>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ea typeface="Cambria Math" panose="02040503050406030204" pitchFamily="18" charset="0"/>
                            <a:cs typeface="Times New Roman" panose="02020603050405020304" pitchFamily="18" charset="0"/>
                          </a:rPr>
                          <m:t>𝐶𝐻</m:t>
                        </m:r>
                      </m:e>
                      <m:sub>
                        <m:r>
                          <a:rPr lang="en-US" sz="26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600" i="1">
                        <a:latin typeface="Cambria Math" panose="02040503050406030204" pitchFamily="18" charset="0"/>
                        <a:ea typeface="Cambria Math" panose="02040503050406030204" pitchFamily="18" charset="0"/>
                        <a:cs typeface="Times New Roman" panose="02020603050405020304" pitchFamily="18" charset="0"/>
                      </a:rPr>
                      <m:t>𝐶𝐻𝑂</m:t>
                    </m:r>
                    <m:r>
                      <a:rPr lang="en-US" sz="2600" i="1">
                        <a:latin typeface="Cambria Math" panose="02040503050406030204" pitchFamily="18" charset="0"/>
                        <a:ea typeface="Cambria Math" panose="02040503050406030204" pitchFamily="18" charset="0"/>
                        <a:cs typeface="Times New Roman" panose="02020603050405020304" pitchFamily="18" charset="0"/>
                      </a:rPr>
                      <m:t>(</m:t>
                    </m:r>
                    <m:r>
                      <a:rPr lang="en-US" sz="2600" i="1">
                        <a:latin typeface="Cambria Math" panose="02040503050406030204" pitchFamily="18" charset="0"/>
                        <a:ea typeface="Cambria Math" panose="02040503050406030204" pitchFamily="18" charset="0"/>
                        <a:cs typeface="Times New Roman" panose="02020603050405020304" pitchFamily="18" charset="0"/>
                      </a:rPr>
                      <m:t>𝑣</m:t>
                    </m:r>
                    <m:r>
                      <a:rPr lang="en-US" sz="26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6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600" dirty="0">
                    <a:latin typeface="Times New Roman" panose="02020603050405020304" pitchFamily="18" charset="0"/>
                    <a:cs typeface="Times New Roman" panose="02020603050405020304" pitchFamily="18" charset="0"/>
                  </a:rPr>
                  <a:t>(g)</a:t>
                </a:r>
              </a:p>
              <a:p>
                <a:pPr marL="0" indent="0" algn="just">
                  <a:lnSpc>
                    <a:spcPct val="150000"/>
                  </a:lnSpc>
                  <a:buNone/>
                </a:pPr>
                <a:r>
                  <a:rPr lang="en-US" sz="2600" b="1" dirty="0">
                    <a:latin typeface="Times New Roman" panose="02020603050405020304" pitchFamily="18" charset="0"/>
                    <a:cs typeface="Times New Roman" panose="02020603050405020304" pitchFamily="18" charset="0"/>
                  </a:rPr>
                  <a:t>Input stream: </a:t>
                </a:r>
                <a:r>
                  <a:rPr lang="en-US" sz="2600" dirty="0">
                    <a:latin typeface="Times New Roman" panose="02020603050405020304" pitchFamily="18" charset="0"/>
                    <a:cs typeface="Times New Roman" panose="02020603050405020304" pitchFamily="18" charset="0"/>
                  </a:rPr>
                  <a:t>Feed is a mixture of ethanol and acetaldehyde with total feed rate of 150 mol/s, and 90% ethanol and 10% acetaldehyde at 300</a:t>
                </a:r>
                <a:r>
                  <a:rPr lang="en-US" sz="2600" baseline="30000" dirty="0">
                    <a:latin typeface="Times New Roman" panose="02020603050405020304" pitchFamily="18" charset="0"/>
                    <a:cs typeface="Times New Roman" panose="02020603050405020304" pitchFamily="18" charset="0"/>
                  </a:rPr>
                  <a:t>o</a:t>
                </a:r>
                <a:r>
                  <a:rPr lang="en-US" sz="2600" dirty="0">
                    <a:latin typeface="Times New Roman" panose="02020603050405020304" pitchFamily="18" charset="0"/>
                    <a:cs typeface="Times New Roman" panose="02020603050405020304" pitchFamily="18" charset="0"/>
                  </a:rPr>
                  <a:t>C.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Heat added to the reactor 2, 440 kJ/s.</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 specific enthalpy of ethanol (H</a:t>
                </a:r>
                <a:r>
                  <a:rPr lang="en-US" sz="2600" baseline="-25000" dirty="0">
                    <a:latin typeface="Times New Roman" panose="02020603050405020304" pitchFamily="18" charset="0"/>
                    <a:cs typeface="Times New Roman" panose="02020603050405020304" pitchFamily="18" charset="0"/>
                  </a:rPr>
                  <a:t>1F</a:t>
                </a:r>
                <a:r>
                  <a:rPr lang="en-US" sz="2600" dirty="0">
                    <a:latin typeface="Times New Roman" panose="02020603050405020304" pitchFamily="18" charset="0"/>
                    <a:cs typeface="Times New Roman" panose="02020603050405020304" pitchFamily="18" charset="0"/>
                  </a:rPr>
                  <a:t>) at 300</a:t>
                </a:r>
                <a:r>
                  <a:rPr lang="en-US" sz="2600" baseline="30000" dirty="0">
                    <a:latin typeface="Times New Roman" panose="02020603050405020304" pitchFamily="18" charset="0"/>
                    <a:cs typeface="Times New Roman" panose="02020603050405020304" pitchFamily="18" charset="0"/>
                  </a:rPr>
                  <a:t>o</a:t>
                </a:r>
                <a:r>
                  <a:rPr lang="en-US" sz="2600" dirty="0">
                    <a:latin typeface="Times New Roman" panose="02020603050405020304" pitchFamily="18" charset="0"/>
                    <a:cs typeface="Times New Roman" panose="02020603050405020304" pitchFamily="18" charset="0"/>
                  </a:rPr>
                  <a:t>C = -212. 19 kJ/mol, and the specific enthalpy of acetaldehyde (H</a:t>
                </a:r>
                <a:r>
                  <a:rPr lang="en-US" sz="2600" baseline="-25000" dirty="0">
                    <a:latin typeface="Times New Roman" panose="02020603050405020304" pitchFamily="18" charset="0"/>
                    <a:cs typeface="Times New Roman" panose="02020603050405020304" pitchFamily="18" charset="0"/>
                  </a:rPr>
                  <a:t>2F</a:t>
                </a:r>
                <a:r>
                  <a:rPr lang="en-US" sz="2600" dirty="0">
                    <a:latin typeface="Times New Roman" panose="02020603050405020304" pitchFamily="18" charset="0"/>
                    <a:cs typeface="Times New Roman" panose="02020603050405020304" pitchFamily="18" charset="0"/>
                  </a:rPr>
                  <a:t>)  at 300</a:t>
                </a:r>
                <a:r>
                  <a:rPr lang="en-US" sz="2600" baseline="30000" dirty="0">
                    <a:latin typeface="Times New Roman" panose="02020603050405020304" pitchFamily="18" charset="0"/>
                    <a:cs typeface="Times New Roman" panose="02020603050405020304" pitchFamily="18" charset="0"/>
                  </a:rPr>
                  <a:t>o</a:t>
                </a:r>
                <a:r>
                  <a:rPr lang="en-US" sz="2600" dirty="0">
                    <a:latin typeface="Times New Roman" panose="02020603050405020304" pitchFamily="18" charset="0"/>
                    <a:cs typeface="Times New Roman" panose="02020603050405020304" pitchFamily="18" charset="0"/>
                  </a:rPr>
                  <a:t>C = -147. 07 kJ/mol.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7C06C53A-2613-A016-F54B-1A0115187E98}"/>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6F544AB-C30B-1B50-658E-B4AE275DDCB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445517A-58C6-28D3-F087-3CBD13DE61C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3A3F3AC-A204-ED6A-4D7E-1BF2AB378A6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34928355"/>
      </p:ext>
    </p:extLst>
  </p:cSld>
  <p:clrMapOvr>
    <a:masterClrMapping/>
  </p:clrMapOvr>
  <mc:AlternateContent xmlns:mc="http://schemas.openxmlformats.org/markup-compatibility/2006" xmlns:p14="http://schemas.microsoft.com/office/powerpoint/2010/main">
    <mc:Choice Requires="p14">
      <p:transition spd="slow" p14:dur="2000" advTm="66712"/>
    </mc:Choice>
    <mc:Fallback xmlns="">
      <p:transition spd="slow" advTm="66712"/>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14E17-5B6B-F5D8-9FF3-38EA26C99B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AB5162-A994-8467-86F5-D83446DDBF2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D42F257-4EA2-FFC8-6482-3B33E2C99298}"/>
                  </a:ext>
                </a:extLst>
              </p:cNvPr>
              <p:cNvSpPr>
                <a:spLocks noGrp="1"/>
              </p:cNvSpPr>
              <p:nvPr>
                <p:ph idx="1"/>
              </p:nvPr>
            </p:nvSpPr>
            <p:spPr>
              <a:xfrm>
                <a:off x="278296" y="858491"/>
                <a:ext cx="11748051" cy="5065228"/>
              </a:xfrm>
            </p:spPr>
            <p:txBody>
              <a:bodyPr>
                <a:no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Reactor output stream: </a:t>
                </a:r>
                <a:r>
                  <a:rPr lang="en-US" sz="2400" dirty="0">
                    <a:latin typeface="Times New Roman" panose="02020603050405020304" pitchFamily="18" charset="0"/>
                    <a:cs typeface="Times New Roman" panose="02020603050405020304" pitchFamily="18" charset="0"/>
                  </a:rPr>
                  <a:t>The outlet temperature for the reactor is 253</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The specific enthalpy of ethanol (H</a:t>
                </a:r>
                <a:r>
                  <a:rPr lang="en-US" sz="2400" baseline="-25000" dirty="0">
                    <a:latin typeface="Times New Roman" panose="02020603050405020304" pitchFamily="18" charset="0"/>
                    <a:cs typeface="Times New Roman" panose="02020603050405020304" pitchFamily="18" charset="0"/>
                  </a:rPr>
                  <a:t>1p</a:t>
                </a:r>
                <a:r>
                  <a:rPr lang="en-US" sz="2400" dirty="0">
                    <a:latin typeface="Times New Roman" panose="02020603050405020304" pitchFamily="18" charset="0"/>
                    <a:cs typeface="Times New Roman" panose="02020603050405020304" pitchFamily="18" charset="0"/>
                  </a:rPr>
                  <a:t>) at 253</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-216.81 kJ/mol, the specific enthalpy of acetaldehyde (H</a:t>
                </a:r>
                <a:r>
                  <a:rPr lang="en-US" sz="2400" baseline="-25000" dirty="0">
                    <a:latin typeface="Times New Roman" panose="02020603050405020304" pitchFamily="18" charset="0"/>
                    <a:cs typeface="Times New Roman" panose="02020603050405020304" pitchFamily="18" charset="0"/>
                  </a:rPr>
                  <a:t>2p</a:t>
                </a:r>
                <a:r>
                  <a:rPr lang="en-US" sz="2400" dirty="0">
                    <a:latin typeface="Times New Roman" panose="02020603050405020304" pitchFamily="18" charset="0"/>
                    <a:cs typeface="Times New Roman" panose="02020603050405020304" pitchFamily="18" charset="0"/>
                  </a:rPr>
                  <a:t>) at 253</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-150.90 kJ/mol, and specific enthalpy of hydrogen molecule (H</a:t>
                </a:r>
                <a:r>
                  <a:rPr lang="en-US" sz="2400" baseline="-25000" dirty="0">
                    <a:latin typeface="Times New Roman" panose="02020603050405020304" pitchFamily="18" charset="0"/>
                    <a:cs typeface="Times New Roman" panose="02020603050405020304" pitchFamily="18" charset="0"/>
                  </a:rPr>
                  <a:t>3p</a:t>
                </a:r>
                <a:r>
                  <a:rPr lang="en-US" sz="2400" dirty="0">
                    <a:latin typeface="Times New Roman" panose="02020603050405020304" pitchFamily="18" charset="0"/>
                    <a:cs typeface="Times New Roman" panose="02020603050405020304" pitchFamily="18" charset="0"/>
                  </a:rPr>
                  <a:t>) at 253</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6.595 kJ/mol.</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Cooler  output stream: </a:t>
                </a:r>
                <a:r>
                  <a:rPr lang="en-US" sz="2400" dirty="0">
                    <a:latin typeface="Times New Roman" panose="02020603050405020304" pitchFamily="18" charset="0"/>
                    <a:cs typeface="Times New Roman" panose="02020603050405020304" pitchFamily="18" charset="0"/>
                  </a:rPr>
                  <a:t>The specific enthalpy of ethanol (H</a:t>
                </a:r>
                <a:r>
                  <a:rPr lang="en-US" sz="2400" baseline="-25000" dirty="0">
                    <a:latin typeface="Times New Roman" panose="02020603050405020304" pitchFamily="18" charset="0"/>
                    <a:cs typeface="Times New Roman" panose="02020603050405020304" pitchFamily="18" charset="0"/>
                  </a:rPr>
                  <a:t>1c</a:t>
                </a:r>
                <a:r>
                  <a:rPr lang="en-US" sz="2400" dirty="0">
                    <a:latin typeface="Times New Roman" panose="02020603050405020304" pitchFamily="18" charset="0"/>
                    <a:cs typeface="Times New Roman" panose="02020603050405020304" pitchFamily="18" charset="0"/>
                  </a:rPr>
                  <a:t>) at 125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-108.4 kJ/mol, the specific enthalpy of acetaldehyde (H</a:t>
                </a:r>
                <a:r>
                  <a:rPr lang="en-US" sz="2400" baseline="-25000" dirty="0">
                    <a:latin typeface="Times New Roman" panose="02020603050405020304" pitchFamily="18" charset="0"/>
                    <a:cs typeface="Times New Roman" panose="02020603050405020304" pitchFamily="18" charset="0"/>
                  </a:rPr>
                  <a:t>2c</a:t>
                </a:r>
                <a:r>
                  <a:rPr lang="en-US" sz="2400" dirty="0">
                    <a:latin typeface="Times New Roman" panose="02020603050405020304" pitchFamily="18" charset="0"/>
                    <a:cs typeface="Times New Roman" panose="02020603050405020304" pitchFamily="18" charset="0"/>
                  </a:rPr>
                  <a:t>) at 125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-75.45 kJ/mol, and the specific enthalpy of hydrogen molecule (H</a:t>
                </a:r>
                <a:r>
                  <a:rPr lang="en-US" sz="2400" baseline="-25000" dirty="0">
                    <a:latin typeface="Times New Roman" panose="02020603050405020304" pitchFamily="18" charset="0"/>
                    <a:cs typeface="Times New Roman" panose="02020603050405020304" pitchFamily="18" charset="0"/>
                  </a:rPr>
                  <a:t>3c</a:t>
                </a:r>
                <a:r>
                  <a:rPr lang="en-US" sz="2400" dirty="0">
                    <a:latin typeface="Times New Roman" panose="02020603050405020304" pitchFamily="18" charset="0"/>
                    <a:cs typeface="Times New Roman" panose="02020603050405020304" pitchFamily="18" charset="0"/>
                  </a:rPr>
                  <a:t>) at 125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3.280 kJ/mol.</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Calculate </a:t>
                </a: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acc>
                  </m:oMath>
                </a14:m>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F and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𝑤</m:t>
                        </m:r>
                      </m:sub>
                    </m:sSub>
                  </m:oMath>
                </a14:m>
                <a:r>
                  <a:rPr lang="en-US" sz="2400"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D42F257-4EA2-FFC8-6482-3B33E2C99298}"/>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F15DA51-2248-8FD1-CF1D-CD14B6A54E7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B57A941-112D-FFB0-5C82-8D8884CF55C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43EA742-26F0-3538-CF83-8AE01E0EB8F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57019116"/>
      </p:ext>
    </p:extLst>
  </p:cSld>
  <p:clrMapOvr>
    <a:masterClrMapping/>
  </p:clrMapOvr>
  <mc:AlternateContent xmlns:mc="http://schemas.openxmlformats.org/markup-compatibility/2006" xmlns:p14="http://schemas.microsoft.com/office/powerpoint/2010/main">
    <mc:Choice Requires="p14">
      <p:transition spd="slow" p14:dur="2000" advTm="87462"/>
    </mc:Choice>
    <mc:Fallback xmlns="">
      <p:transition spd="slow" advTm="87462"/>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88360-3139-694F-9C8C-D4FEC39D5C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532F5B-3F11-70E1-4221-23C403DE8D6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CB92D74-2226-D0A9-5D89-44CB50AC1CDE}"/>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Assumptions:</a:t>
            </a:r>
          </a:p>
          <a:p>
            <a:pPr algn="just">
              <a:lnSpc>
                <a:spcPct val="150000"/>
              </a:lnSpc>
            </a:pPr>
            <a:r>
              <a:rPr lang="en-US" sz="2400" dirty="0">
                <a:latin typeface="Times New Roman" panose="02020603050405020304" pitchFamily="18" charset="0"/>
                <a:cs typeface="Times New Roman" panose="02020603050405020304" pitchFamily="18" charset="0"/>
              </a:rPr>
              <a:t>The reaction and cooling process is carried out at steady state condition.</a:t>
            </a:r>
          </a:p>
          <a:p>
            <a:pPr algn="just">
              <a:lnSpc>
                <a:spcPct val="150000"/>
              </a:lnSpc>
            </a:pPr>
            <a:r>
              <a:rPr lang="en-US" sz="2400" dirty="0">
                <a:latin typeface="Times New Roman" panose="02020603050405020304" pitchFamily="18" charset="0"/>
                <a:cs typeface="Times New Roman" panose="02020603050405020304" pitchFamily="18" charset="0"/>
              </a:rPr>
              <a:t>The specific heat capacity of water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4.2 kJ/ </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which is constant. </a:t>
            </a:r>
          </a:p>
          <a:p>
            <a:pPr algn="just">
              <a:lnSpc>
                <a:spcPct val="150000"/>
              </a:lnSpc>
            </a:pPr>
            <a:r>
              <a:rPr lang="en-US" sz="2400" dirty="0">
                <a:latin typeface="Times New Roman" panose="02020603050405020304" pitchFamily="18" charset="0"/>
                <a:cs typeface="Times New Roman" panose="02020603050405020304" pitchFamily="18" charset="0"/>
              </a:rPr>
              <a:t>It is assumed that the rates of the change in kinetic energy, potential energy, and work done by the system are neglected.</a:t>
            </a:r>
          </a:p>
        </p:txBody>
      </p:sp>
      <p:cxnSp>
        <p:nvCxnSpPr>
          <p:cNvPr id="4" name="Straight Connector 3">
            <a:extLst>
              <a:ext uri="{FF2B5EF4-FFF2-40B4-BE49-F238E27FC236}">
                <a16:creationId xmlns:a16="http://schemas.microsoft.com/office/drawing/2014/main" id="{DE1891F7-9AC0-FAAE-8525-E475E9C57C9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E5F8992-8A32-5122-3EB9-5BBDADC3CD0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5E4DB99-C564-108F-0BFB-BBC9F28C219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13758231"/>
      </p:ext>
    </p:extLst>
  </p:cSld>
  <p:clrMapOvr>
    <a:masterClrMapping/>
  </p:clrMapOvr>
  <mc:AlternateContent xmlns:mc="http://schemas.openxmlformats.org/markup-compatibility/2006" xmlns:p14="http://schemas.microsoft.com/office/powerpoint/2010/main">
    <mc:Choice Requires="p14">
      <p:transition spd="slow" p14:dur="2000" advTm="30478"/>
    </mc:Choice>
    <mc:Fallback xmlns="">
      <p:transition spd="slow" advTm="30478"/>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D0ED9-4DE1-D4B7-9C46-17E9DEACAF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7B6EE3-35F3-171B-EF71-B780903750A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669014F-0FC5-53D0-C8B4-9B06F891F4F8}"/>
              </a:ext>
            </a:extLst>
          </p:cNvPr>
          <p:cNvSpPr>
            <a:spLocks noGrp="1"/>
          </p:cNvSpPr>
          <p:nvPr>
            <p:ph idx="1"/>
          </p:nvPr>
        </p:nvSpPr>
        <p:spPr>
          <a:xfrm>
            <a:off x="113399" y="858491"/>
            <a:ext cx="11748051" cy="521423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process flow diagram of integrated material and energy balances with chemical reaction is shown in </a:t>
            </a:r>
            <a:r>
              <a:rPr lang="en-US" sz="2400" b="1" dirty="0">
                <a:latin typeface="Times New Roman" panose="02020603050405020304" pitchFamily="18" charset="0"/>
                <a:cs typeface="Times New Roman" panose="02020603050405020304" pitchFamily="18" charset="0"/>
              </a:rPr>
              <a:t>Figure 12.15</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74416FE-5663-EE19-41CA-38FD47D2A9A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6D1D604-E996-888D-5310-FAB5997498F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15FEED-1F87-4C32-7005-E1DAA3CC32F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TextBox 16">
            <a:extLst>
              <a:ext uri="{FF2B5EF4-FFF2-40B4-BE49-F238E27FC236}">
                <a16:creationId xmlns:a16="http://schemas.microsoft.com/office/drawing/2014/main" id="{38966CBC-404F-B1DE-A7ED-E797A86F58F7}"/>
              </a:ext>
            </a:extLst>
          </p:cNvPr>
          <p:cNvSpPr txBox="1"/>
          <p:nvPr/>
        </p:nvSpPr>
        <p:spPr>
          <a:xfrm>
            <a:off x="692253" y="5562627"/>
            <a:ext cx="953162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12.15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material and energy balances with reaction</a:t>
            </a:r>
          </a:p>
        </p:txBody>
      </p:sp>
      <p:grpSp>
        <p:nvGrpSpPr>
          <p:cNvPr id="20" name="Group 19">
            <a:extLst>
              <a:ext uri="{FF2B5EF4-FFF2-40B4-BE49-F238E27FC236}">
                <a16:creationId xmlns:a16="http://schemas.microsoft.com/office/drawing/2014/main" id="{75A72EA6-63E1-60D8-ABD7-4CEAB02AFA63}"/>
              </a:ext>
            </a:extLst>
          </p:cNvPr>
          <p:cNvGrpSpPr/>
          <p:nvPr/>
        </p:nvGrpSpPr>
        <p:grpSpPr>
          <a:xfrm>
            <a:off x="408500" y="2051774"/>
            <a:ext cx="11452950" cy="3600305"/>
            <a:chOff x="625650" y="1816083"/>
            <a:chExt cx="11452950" cy="3600305"/>
          </a:xfrm>
        </p:grpSpPr>
        <p:cxnSp>
          <p:nvCxnSpPr>
            <p:cNvPr id="39" name="Straight Arrow Connector 38">
              <a:extLst>
                <a:ext uri="{FF2B5EF4-FFF2-40B4-BE49-F238E27FC236}">
                  <a16:creationId xmlns:a16="http://schemas.microsoft.com/office/drawing/2014/main" id="{F739B3E0-ED29-0236-4E9D-08BDAF0023BE}"/>
                </a:ext>
              </a:extLst>
            </p:cNvPr>
            <p:cNvCxnSpPr>
              <a:cxnSpLocks/>
            </p:cNvCxnSpPr>
            <p:nvPr/>
          </p:nvCxnSpPr>
          <p:spPr>
            <a:xfrm flipV="1">
              <a:off x="9035283" y="3225341"/>
              <a:ext cx="724943" cy="5172"/>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BA6C2A11-4450-9D9D-117F-FEE39C29FBCF}"/>
                </a:ext>
              </a:extLst>
            </p:cNvPr>
            <p:cNvGrpSpPr/>
            <p:nvPr/>
          </p:nvGrpSpPr>
          <p:grpSpPr>
            <a:xfrm>
              <a:off x="625650" y="1816083"/>
              <a:ext cx="11452950" cy="3600305"/>
              <a:chOff x="625650" y="1816083"/>
              <a:chExt cx="11452950" cy="3600305"/>
            </a:xfrm>
          </p:grpSpPr>
          <p:grpSp>
            <p:nvGrpSpPr>
              <p:cNvPr id="18" name="Group 17">
                <a:extLst>
                  <a:ext uri="{FF2B5EF4-FFF2-40B4-BE49-F238E27FC236}">
                    <a16:creationId xmlns:a16="http://schemas.microsoft.com/office/drawing/2014/main" id="{46FDBA54-1E19-E6A5-CEA5-A875AA4BC5A4}"/>
                  </a:ext>
                </a:extLst>
              </p:cNvPr>
              <p:cNvGrpSpPr/>
              <p:nvPr/>
            </p:nvGrpSpPr>
            <p:grpSpPr>
              <a:xfrm>
                <a:off x="625650" y="1904809"/>
                <a:ext cx="11452950" cy="3069736"/>
                <a:chOff x="625650" y="1904809"/>
                <a:chExt cx="11452950" cy="3069736"/>
              </a:xfrm>
            </p:grpSpPr>
            <p:grpSp>
              <p:nvGrpSpPr>
                <p:cNvPr id="35" name="Group 34">
                  <a:extLst>
                    <a:ext uri="{FF2B5EF4-FFF2-40B4-BE49-F238E27FC236}">
                      <a16:creationId xmlns:a16="http://schemas.microsoft.com/office/drawing/2014/main" id="{21B5E09A-E492-0AB3-F711-E2B155BE85B9}"/>
                    </a:ext>
                  </a:extLst>
                </p:cNvPr>
                <p:cNvGrpSpPr/>
                <p:nvPr/>
              </p:nvGrpSpPr>
              <p:grpSpPr>
                <a:xfrm>
                  <a:off x="625650" y="1904809"/>
                  <a:ext cx="8550342" cy="3069736"/>
                  <a:chOff x="838200" y="1957465"/>
                  <a:chExt cx="8550342" cy="3069736"/>
                </a:xfrm>
              </p:grpSpPr>
              <p:grpSp>
                <p:nvGrpSpPr>
                  <p:cNvPr id="22" name="Group 21">
                    <a:extLst>
                      <a:ext uri="{FF2B5EF4-FFF2-40B4-BE49-F238E27FC236}">
                        <a16:creationId xmlns:a16="http://schemas.microsoft.com/office/drawing/2014/main" id="{25F14820-D9C7-E31D-B3E8-717E14CBE449}"/>
                      </a:ext>
                    </a:extLst>
                  </p:cNvPr>
                  <p:cNvGrpSpPr/>
                  <p:nvPr/>
                </p:nvGrpSpPr>
                <p:grpSpPr>
                  <a:xfrm>
                    <a:off x="838200" y="1957465"/>
                    <a:ext cx="8550342" cy="3069736"/>
                    <a:chOff x="1050346" y="2045567"/>
                    <a:chExt cx="8550342" cy="3069736"/>
                  </a:xfrm>
                </p:grpSpPr>
                <p:grpSp>
                  <p:nvGrpSpPr>
                    <p:cNvPr id="6" name="Group 5">
                      <a:extLst>
                        <a:ext uri="{FF2B5EF4-FFF2-40B4-BE49-F238E27FC236}">
                          <a16:creationId xmlns:a16="http://schemas.microsoft.com/office/drawing/2014/main" id="{1BFEF2C8-B9D9-5656-B7E0-B7014EA0B4F3}"/>
                        </a:ext>
                      </a:extLst>
                    </p:cNvPr>
                    <p:cNvGrpSpPr/>
                    <p:nvPr/>
                  </p:nvGrpSpPr>
                  <p:grpSpPr>
                    <a:xfrm>
                      <a:off x="1050346" y="2045567"/>
                      <a:ext cx="8550342" cy="3069736"/>
                      <a:chOff x="-233294" y="1986511"/>
                      <a:chExt cx="9070254" cy="3468025"/>
                    </a:xfrm>
                  </p:grpSpPr>
                  <p:grpSp>
                    <p:nvGrpSpPr>
                      <p:cNvPr id="8" name="Group 7">
                        <a:extLst>
                          <a:ext uri="{FF2B5EF4-FFF2-40B4-BE49-F238E27FC236}">
                            <a16:creationId xmlns:a16="http://schemas.microsoft.com/office/drawing/2014/main" id="{8801E156-8D1C-DACB-689A-CFE3356B425A}"/>
                          </a:ext>
                        </a:extLst>
                      </p:cNvPr>
                      <p:cNvGrpSpPr/>
                      <p:nvPr/>
                    </p:nvGrpSpPr>
                    <p:grpSpPr>
                      <a:xfrm>
                        <a:off x="-233294" y="2041227"/>
                        <a:ext cx="7771297" cy="3413309"/>
                        <a:chOff x="256741" y="1756076"/>
                        <a:chExt cx="7442085" cy="3239381"/>
                      </a:xfrm>
                    </p:grpSpPr>
                    <p:sp>
                      <p:nvSpPr>
                        <p:cNvPr id="10" name="Flowchart: Magnetic Disk 9">
                          <a:extLst>
                            <a:ext uri="{FF2B5EF4-FFF2-40B4-BE49-F238E27FC236}">
                              <a16:creationId xmlns:a16="http://schemas.microsoft.com/office/drawing/2014/main" id="{F6670445-F82E-1C73-25A4-1AE19F9AB57B}"/>
                            </a:ext>
                          </a:extLst>
                        </p:cNvPr>
                        <p:cNvSpPr/>
                        <p:nvPr/>
                      </p:nvSpPr>
                      <p:spPr>
                        <a:xfrm>
                          <a:off x="3275677" y="2049923"/>
                          <a:ext cx="1318377" cy="1567992"/>
                        </a:xfrm>
                        <a:prstGeom prst="flowChartMagneticDisk">
                          <a:avLst/>
                        </a:prstGeom>
                        <a:ln w="2540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Reactor</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cxnSp>
                      <p:nvCxnSpPr>
                        <p:cNvPr id="11" name="Straight Arrow Connector 10">
                          <a:extLst>
                            <a:ext uri="{FF2B5EF4-FFF2-40B4-BE49-F238E27FC236}">
                              <a16:creationId xmlns:a16="http://schemas.microsoft.com/office/drawing/2014/main" id="{4ECFF218-F910-0ECF-B65A-4C8573A00388}"/>
                            </a:ext>
                          </a:extLst>
                        </p:cNvPr>
                        <p:cNvCxnSpPr>
                          <a:cxnSpLocks/>
                        </p:cNvCxnSpPr>
                        <p:nvPr/>
                      </p:nvCxnSpPr>
                      <p:spPr>
                        <a:xfrm>
                          <a:off x="2685028" y="2853245"/>
                          <a:ext cx="590649" cy="0"/>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32A419F8-EE54-8A69-7C8D-F9260CF1D2E1}"/>
                            </a:ext>
                          </a:extLst>
                        </p:cNvPr>
                        <p:cNvCxnSpPr>
                          <a:cxnSpLocks/>
                        </p:cNvCxnSpPr>
                        <p:nvPr/>
                      </p:nvCxnSpPr>
                      <p:spPr>
                        <a:xfrm>
                          <a:off x="4594054" y="3249328"/>
                          <a:ext cx="2751712"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1DAC6F2-5A48-54A6-E4D7-CC6290F7B5FC}"/>
                            </a:ext>
                          </a:extLst>
                        </p:cNvPr>
                        <p:cNvCxnSpPr>
                          <a:cxnSpLocks/>
                        </p:cNvCxnSpPr>
                        <p:nvPr/>
                      </p:nvCxnSpPr>
                      <p:spPr>
                        <a:xfrm flipV="1">
                          <a:off x="4037106" y="3612095"/>
                          <a:ext cx="0" cy="882911"/>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A557F4CE-E6C8-BEB2-5552-E789DC7FF21A}"/>
                                </a:ext>
                              </a:extLst>
                            </p:cNvPr>
                            <p:cNvSpPr txBox="1"/>
                            <p:nvPr/>
                          </p:nvSpPr>
                          <p:spPr>
                            <a:xfrm flipH="1">
                              <a:off x="2703079" y="4485482"/>
                              <a:ext cx="2372080" cy="5099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acc>
                                    <m:accPr>
                                      <m:chr m:val="̇"/>
                                      <m:ctrlP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ctrlPr>
                                    </m:accPr>
                                    <m:e>
                                      <m:r>
                                        <a:rPr kumimoji="0" lang="en-US" sz="2400" b="1" i="1" u="none" strike="noStrike" kern="1200" cap="none" spc="0" normalizeH="0" baseline="0" noProof="0" dirty="0" smtClean="0">
                                          <a:ln>
                                            <a:noFill/>
                                          </a:ln>
                                          <a:solidFill>
                                            <a:srgbClr val="FF0000"/>
                                          </a:solidFill>
                                          <a:effectLst/>
                                          <a:uLnTx/>
                                          <a:uFillTx/>
                                          <a:latin typeface="Cambria Math" panose="02040503050406030204" pitchFamily="18" charset="0"/>
                                          <a:ea typeface="+mn-ea"/>
                                          <a:cs typeface="Times New Roman" panose="02020603050405020304" pitchFamily="18" charset="0"/>
                                        </a:rPr>
                                        <m:t>𝑸</m:t>
                                      </m:r>
                                    </m:e>
                                  </m:acc>
                                </m:oMath>
                              </a14:m>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2, 440 kJ/s</a:t>
                              </a:r>
                              <a:endParaRPr kumimoji="0"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14" name="TextBox 13">
                              <a:extLst>
                                <a:ext uri="{FF2B5EF4-FFF2-40B4-BE49-F238E27FC236}">
                                  <a16:creationId xmlns:a16="http://schemas.microsoft.com/office/drawing/2014/main" id="{A557F4CE-E6C8-BEB2-5552-E789DC7FF21A}"/>
                                </a:ext>
                              </a:extLst>
                            </p:cNvPr>
                            <p:cNvSpPr txBox="1">
                              <a:spLocks noRot="1" noChangeAspect="1" noMove="1" noResize="1" noEditPoints="1" noAdjustHandles="1" noChangeArrowheads="1" noChangeShapeType="1" noTextEdit="1"/>
                            </p:cNvSpPr>
                            <p:nvPr/>
                          </p:nvSpPr>
                          <p:spPr>
                            <a:xfrm flipH="1">
                              <a:off x="2703079" y="4485482"/>
                              <a:ext cx="2372080" cy="509975"/>
                            </a:xfrm>
                            <a:prstGeom prst="rect">
                              <a:avLst/>
                            </a:prstGeom>
                            <a:blipFill>
                              <a:blip r:embed="rId4"/>
                              <a:stretch>
                                <a:fillRect t="-6410" b="-29487"/>
                              </a:stretch>
                            </a:blipFill>
                          </p:spPr>
                          <p:txBody>
                            <a:bodyPr/>
                            <a:lstStyle/>
                            <a:p>
                              <a:r>
                                <a:rPr lang="en-US">
                                  <a:noFill/>
                                </a:rPr>
                                <a:t> </a:t>
                              </a:r>
                            </a:p>
                          </p:txBody>
                        </p:sp>
                      </mc:Fallback>
                    </mc:AlternateContent>
                    <p:sp>
                      <p:nvSpPr>
                        <p:cNvPr id="15" name="TextBox 14">
                          <a:extLst>
                            <a:ext uri="{FF2B5EF4-FFF2-40B4-BE49-F238E27FC236}">
                              <a16:creationId xmlns:a16="http://schemas.microsoft.com/office/drawing/2014/main" id="{8AE13521-6272-4E01-EED4-D8467329A146}"/>
                            </a:ext>
                          </a:extLst>
                        </p:cNvPr>
                        <p:cNvSpPr txBox="1"/>
                        <p:nvPr/>
                      </p:nvSpPr>
                      <p:spPr>
                        <a:xfrm flipH="1">
                          <a:off x="4699983" y="1756076"/>
                          <a:ext cx="2998843" cy="27389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-216.81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-150.90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6.595 kJ/mol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rPr>
                            <a:t>T</a:t>
                          </a:r>
                          <a:r>
                            <a:rPr kumimoji="0" lang="en-US" sz="2400" i="0" u="none" strike="noStrike" kern="1200" cap="none" spc="0" normalizeH="0" baseline="-2500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rPr>
                            <a:t>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 253</a:t>
                          </a:r>
                          <a:r>
                            <a:rPr kumimoji="0" lang="en-US" sz="2400" i="0" u="none" strike="noStrike" kern="1200" cap="none" spc="0" normalizeH="0" baseline="30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rPr>
                            <a:t>F</a:t>
                          </a:r>
                          <a:r>
                            <a:rPr kumimoji="0" lang="en-US" sz="2400" i="0" u="none" strike="noStrike" kern="1200" cap="none" spc="0" normalizeH="0" baseline="-2500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rPr>
                            <a:t>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TextBox 15">
                          <a:extLst>
                            <a:ext uri="{FF2B5EF4-FFF2-40B4-BE49-F238E27FC236}">
                              <a16:creationId xmlns:a16="http://schemas.microsoft.com/office/drawing/2014/main" id="{57E217E1-3E4E-C5B9-B42C-29F3ADCBAD6D}"/>
                            </a:ext>
                          </a:extLst>
                        </p:cNvPr>
                        <p:cNvSpPr txBox="1"/>
                        <p:nvPr/>
                      </p:nvSpPr>
                      <p:spPr>
                        <a:xfrm flipH="1">
                          <a:off x="256741" y="1967648"/>
                          <a:ext cx="2821513" cy="27389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1F</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-212.19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2F</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-147.07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300</a:t>
                          </a:r>
                          <a:r>
                            <a:rPr kumimoji="0" lang="en-US" sz="2400" b="0" i="0" u="none" strike="noStrike" kern="1200" cap="none" spc="0" normalizeH="0" baseline="30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1</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50 mol/s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X</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1F</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0.90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X</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2F</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0.10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sp>
                    <p:nvSpPr>
                      <p:cNvPr id="9" name="Rectangle 8">
                        <a:extLst>
                          <a:ext uri="{FF2B5EF4-FFF2-40B4-BE49-F238E27FC236}">
                            <a16:creationId xmlns:a16="http://schemas.microsoft.com/office/drawing/2014/main" id="{DEA5EEAD-B2C3-CAA4-F4C3-E25DDE3EE37D}"/>
                          </a:ext>
                        </a:extLst>
                      </p:cNvPr>
                      <p:cNvSpPr/>
                      <p:nvPr/>
                    </p:nvSpPr>
                    <p:spPr>
                      <a:xfrm>
                        <a:off x="2778449" y="1986511"/>
                        <a:ext cx="6058511" cy="2717772"/>
                      </a:xfrm>
                      <a:prstGeom prst="rect">
                        <a:avLst/>
                      </a:prstGeom>
                      <a:noFill/>
                      <a:ln w="25400">
                        <a:solidFill>
                          <a:srgbClr val="FF0000"/>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21" name="Flowchart: Connector 20">
                      <a:extLst>
                        <a:ext uri="{FF2B5EF4-FFF2-40B4-BE49-F238E27FC236}">
                          <a16:creationId xmlns:a16="http://schemas.microsoft.com/office/drawing/2014/main" id="{98EDEB9F-729C-7A09-4EC4-3D8BC259BC56}"/>
                        </a:ext>
                      </a:extLst>
                    </p:cNvPr>
                    <p:cNvSpPr/>
                    <p:nvPr/>
                  </p:nvSpPr>
                  <p:spPr>
                    <a:xfrm>
                      <a:off x="8028643" y="2784361"/>
                      <a:ext cx="1431336" cy="1389798"/>
                    </a:xfrm>
                    <a:prstGeom prst="flowChartConnector">
                      <a:avLst/>
                    </a:prstGeom>
                    <a:ln w="25400">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Cooler </a:t>
                      </a:r>
                    </a:p>
                  </p:txBody>
                </p:sp>
              </p:grpSp>
              <p:cxnSp>
                <p:nvCxnSpPr>
                  <p:cNvPr id="24" name="Straight Arrow Connector 23">
                    <a:extLst>
                      <a:ext uri="{FF2B5EF4-FFF2-40B4-BE49-F238E27FC236}">
                        <a16:creationId xmlns:a16="http://schemas.microsoft.com/office/drawing/2014/main" id="{D03B9C97-E45E-4354-2033-32D98D9CE42C}"/>
                      </a:ext>
                    </a:extLst>
                  </p:cNvPr>
                  <p:cNvCxnSpPr>
                    <a:cxnSpLocks/>
                  </p:cNvCxnSpPr>
                  <p:nvPr/>
                </p:nvCxnSpPr>
                <p:spPr>
                  <a:xfrm>
                    <a:off x="8404012" y="2190699"/>
                    <a:ext cx="0" cy="558582"/>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EC4B243E-14E0-78CB-2BC6-465AC46053FB}"/>
                      </a:ext>
                    </a:extLst>
                  </p:cNvPr>
                  <p:cNvCxnSpPr>
                    <a:cxnSpLocks/>
                  </p:cNvCxnSpPr>
                  <p:nvPr/>
                </p:nvCxnSpPr>
                <p:spPr>
                  <a:xfrm>
                    <a:off x="8164042" y="3992976"/>
                    <a:ext cx="0" cy="651558"/>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6" name="TextBox 35">
                  <a:extLst>
                    <a:ext uri="{FF2B5EF4-FFF2-40B4-BE49-F238E27FC236}">
                      <a16:creationId xmlns:a16="http://schemas.microsoft.com/office/drawing/2014/main" id="{F22BD64C-91D5-89B6-8B0A-2CD89BC7F60E}"/>
                    </a:ext>
                  </a:extLst>
                </p:cNvPr>
                <p:cNvSpPr txBox="1"/>
                <p:nvPr/>
              </p:nvSpPr>
              <p:spPr>
                <a:xfrm flipH="1">
                  <a:off x="9230869" y="1953241"/>
                  <a:ext cx="2847731" cy="25545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1c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-108.4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2c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-75.45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3c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3.280 kJ/mol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T</a:t>
                  </a:r>
                  <a:r>
                    <a:rPr lang="en-US" sz="2400" baseline="-25000" dirty="0">
                      <a:solidFill>
                        <a:srgbClr val="0070C0"/>
                      </a:solidFill>
                      <a:latin typeface="Times New Roman" panose="02020603050405020304" pitchFamily="18" charset="0"/>
                      <a:cs typeface="Times New Roman" panose="02020603050405020304" pitchFamily="18" charset="0"/>
                    </a:rPr>
                    <a:t>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 125</a:t>
                  </a:r>
                  <a:r>
                    <a:rPr kumimoji="0" lang="en-US" sz="2400" i="0" u="none" strike="noStrike" kern="1200" cap="none" spc="0" normalizeH="0" baseline="30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o</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t>
                  </a:r>
                  <a:r>
                    <a:rPr lang="en-US" sz="2400" baseline="-25000" dirty="0">
                      <a:solidFill>
                        <a:srgbClr val="0070C0"/>
                      </a:solidFill>
                      <a:latin typeface="Times New Roman" panose="02020603050405020304" pitchFamily="18" charset="0"/>
                      <a:cs typeface="Times New Roman" panose="02020603050405020304" pitchFamily="18" charset="0"/>
                    </a:rPr>
                    <a:t>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1c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2c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3c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mc:AlternateContent xmlns:mc="http://schemas.openxmlformats.org/markup-compatibility/2006" xmlns:a14="http://schemas.microsoft.com/office/drawing/2010/main">
            <mc:Choice Requires="a14">
              <p:sp>
                <p:nvSpPr>
                  <p:cNvPr id="42" name="TextBox 41">
                    <a:extLst>
                      <a:ext uri="{FF2B5EF4-FFF2-40B4-BE49-F238E27FC236}">
                        <a16:creationId xmlns:a16="http://schemas.microsoft.com/office/drawing/2014/main" id="{8BAA8983-C990-5C07-9748-65C3C2F4326C}"/>
                      </a:ext>
                    </a:extLst>
                  </p:cNvPr>
                  <p:cNvSpPr txBox="1"/>
                  <p:nvPr/>
                </p:nvSpPr>
                <p:spPr>
                  <a:xfrm flipH="1">
                    <a:off x="7951491" y="4188103"/>
                    <a:ext cx="1083789" cy="122828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b>
                          <m:sSubPr>
                            <m:ctrlPr>
                              <a:rPr kumimoji="0" lang="ar-AE" sz="2400" i="1" u="none" strike="noStrike" kern="1200" cap="none" spc="0" normalizeH="0" baseline="0" noProof="0" dirty="0" smtClean="0">
                                <a:ln>
                                  <a:noFill/>
                                </a:ln>
                                <a:solidFill>
                                  <a:schemeClr val="tx1"/>
                                </a:solidFill>
                                <a:effectLst/>
                                <a:uLnTx/>
                                <a:uFillTx/>
                                <a:latin typeface="Cambria Math" panose="02040503050406030204" pitchFamily="18" charset="0"/>
                                <a:cs typeface="Times New Roman" panose="02020603050405020304" pitchFamily="18" charset="0"/>
                              </a:rPr>
                            </m:ctrlPr>
                          </m:sSubPr>
                          <m:e>
                            <m:acc>
                              <m:accPr>
                                <m:chr m:val="̇"/>
                                <m:ctrlPr>
                                  <a:rPr kumimoji="0" lang="ar-AE" sz="2400" i="1" u="none" strike="noStrike" kern="1200" cap="none" spc="0" normalizeH="0" baseline="0" noProof="0" dirty="0" smtClean="0">
                                    <a:ln>
                                      <a:noFill/>
                                    </a:ln>
                                    <a:solidFill>
                                      <a:schemeClr val="tx1"/>
                                    </a:solidFill>
                                    <a:effectLst/>
                                    <a:uLnTx/>
                                    <a:uFillTx/>
                                    <a:latin typeface="Cambria Math" panose="02040503050406030204" pitchFamily="18" charset="0"/>
                                    <a:cs typeface="Times New Roman" panose="02020603050405020304" pitchFamily="18" charset="0"/>
                                  </a:rPr>
                                </m:ctrlPr>
                              </m:accPr>
                              <m:e>
                                <m:r>
                                  <a:rPr kumimoji="0" lang="ar-AE" sz="2400" b="0" i="1" u="none" strike="noStrike" kern="1200" cap="none" spc="0" normalizeH="0" baseline="0" noProof="0" dirty="0" smtClean="0">
                                    <a:ln>
                                      <a:noFill/>
                                    </a:ln>
                                    <a:solidFill>
                                      <a:schemeClr val="tx1"/>
                                    </a:solidFill>
                                    <a:effectLst/>
                                    <a:uLnTx/>
                                    <a:uFillTx/>
                                    <a:latin typeface="Cambria Math" panose="02040503050406030204" pitchFamily="18" charset="0"/>
                                    <a:cs typeface="Times New Roman" panose="02020603050405020304" pitchFamily="18" charset="0"/>
                                  </a:rPr>
                                  <m:t>𝑄</m:t>
                                </m:r>
                              </m:e>
                            </m:acc>
                          </m:e>
                          <m:sub>
                            <m:r>
                              <a:rPr kumimoji="0" lang="ar-AE" sz="2400" b="0" i="1" u="none" strike="noStrike" kern="1200" cap="none" spc="0" normalizeH="0" baseline="0" noProof="0" dirty="0" smtClean="0">
                                <a:ln>
                                  <a:noFill/>
                                </a:ln>
                                <a:solidFill>
                                  <a:schemeClr val="tx1"/>
                                </a:solidFill>
                                <a:effectLst/>
                                <a:uLnTx/>
                                <a:uFillTx/>
                                <a:latin typeface="Cambria Math" panose="02040503050406030204" pitchFamily="18" charset="0"/>
                                <a:cs typeface="Times New Roman" panose="02020603050405020304" pitchFamily="18" charset="0"/>
                              </a:rPr>
                              <m:t>𝑐</m:t>
                            </m:r>
                          </m:sub>
                        </m:sSub>
                      </m:oMath>
                    </a14:m>
                    <a:r>
                      <a:rPr kumimoji="0" lang="ar-AE"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p>
                  <a:p>
                    <a:pPr lvl="0"/>
                    <a14:m>
                      <m:oMath xmlns:m="http://schemas.openxmlformats.org/officeDocument/2006/math">
                        <m:sSub>
                          <m:sSubPr>
                            <m:ctrlPr>
                              <a:rPr lang="ar-AE" sz="2400" i="1" dirty="0">
                                <a:solidFill>
                                  <a:schemeClr val="tx1"/>
                                </a:solidFill>
                                <a:latin typeface="Cambria Math" panose="02040503050406030204" pitchFamily="18" charset="0"/>
                                <a:cs typeface="Times New Roman" panose="02020603050405020304" pitchFamily="18" charset="0"/>
                              </a:rPr>
                            </m:ctrlPr>
                          </m:sSubPr>
                          <m:e>
                            <m:acc>
                              <m:accPr>
                                <m:chr m:val="̇"/>
                                <m:ctrlPr>
                                  <a:rPr lang="ar-AE" sz="2400" i="1" dirty="0">
                                    <a:solidFill>
                                      <a:schemeClr val="tx1"/>
                                    </a:solidFill>
                                    <a:latin typeface="Cambria Math" panose="02040503050406030204" pitchFamily="18" charset="0"/>
                                    <a:cs typeface="Times New Roman" panose="02020603050405020304" pitchFamily="18" charset="0"/>
                                  </a:rPr>
                                </m:ctrlPr>
                              </m:accPr>
                              <m:e>
                                <m:r>
                                  <a:rPr lang="ar-AE" sz="2400" b="0" i="1" dirty="0" smtClean="0">
                                    <a:solidFill>
                                      <a:schemeClr val="tx1"/>
                                    </a:solidFill>
                                    <a:latin typeface="Cambria Math" panose="02040503050406030204" pitchFamily="18" charset="0"/>
                                    <a:cs typeface="Times New Roman" panose="02020603050405020304" pitchFamily="18" charset="0"/>
                                  </a:rPr>
                                  <m:t>𝑚</m:t>
                                </m:r>
                              </m:e>
                            </m:acc>
                          </m:e>
                          <m:sub>
                            <m:r>
                              <a:rPr lang="ar-AE" sz="2400" b="0" i="1" dirty="0">
                                <a:solidFill>
                                  <a:schemeClr val="tx1"/>
                                </a:solidFill>
                                <a:latin typeface="Cambria Math" panose="02040503050406030204" pitchFamily="18" charset="0"/>
                                <a:cs typeface="Times New Roman" panose="02020603050405020304" pitchFamily="18" charset="0"/>
                              </a:rPr>
                              <m:t>𝑐</m:t>
                            </m:r>
                            <m:r>
                              <a:rPr lang="ar-AE" sz="2400" b="0" i="1" dirty="0" smtClean="0">
                                <a:solidFill>
                                  <a:schemeClr val="tx1"/>
                                </a:solidFill>
                                <a:latin typeface="Cambria Math" panose="02040503050406030204" pitchFamily="18" charset="0"/>
                                <a:cs typeface="Times New Roman" panose="02020603050405020304" pitchFamily="18" charset="0"/>
                              </a:rPr>
                              <m:t>𝑤</m:t>
                            </m:r>
                          </m:sub>
                        </m:sSub>
                      </m:oMath>
                    </a14:m>
                    <a:r>
                      <a:rPr kumimoji="0" lang="ar-AE"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p>
                  <a:p>
                    <a:pPr lvl="0"/>
                    <a:r>
                      <a:rPr kumimoji="0" lang="en-US" sz="240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T</a:t>
                    </a:r>
                    <a:r>
                      <a:rPr kumimoji="0" lang="en-US" sz="2400" i="0" u="none" strike="noStrike" kern="1200" cap="none" spc="0" normalizeH="0" baseline="-25000" noProof="0" dirty="0" err="1">
                        <a:ln>
                          <a:noFill/>
                        </a:ln>
                        <a:solidFill>
                          <a:schemeClr val="tx1"/>
                        </a:solidFill>
                        <a:effectLst/>
                        <a:uLnTx/>
                        <a:uFillTx/>
                        <a:latin typeface="Times New Roman" panose="02020603050405020304" pitchFamily="18" charset="0"/>
                        <a:cs typeface="Times New Roman" panose="02020603050405020304" pitchFamily="18" charset="0"/>
                      </a:rPr>
                      <a:t>cw</a:t>
                    </a:r>
                    <a:endParaRPr kumimoji="0" lang="en-US" sz="2400" i="0" u="none" strike="noStrike" kern="1200" cap="none" spc="0" normalizeH="0" baseline="-2500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mc:Choice>
            <mc:Fallback xmlns="">
              <p:sp>
                <p:nvSpPr>
                  <p:cNvPr id="42" name="TextBox 41">
                    <a:extLst>
                      <a:ext uri="{FF2B5EF4-FFF2-40B4-BE49-F238E27FC236}">
                        <a16:creationId xmlns:a16="http://schemas.microsoft.com/office/drawing/2014/main" id="{8BAA8983-C990-5C07-9748-65C3C2F4326C}"/>
                      </a:ext>
                    </a:extLst>
                  </p:cNvPr>
                  <p:cNvSpPr txBox="1">
                    <a:spLocks noRot="1" noChangeAspect="1" noMove="1" noResize="1" noEditPoints="1" noAdjustHandles="1" noChangeArrowheads="1" noChangeShapeType="1" noTextEdit="1"/>
                  </p:cNvSpPr>
                  <p:nvPr/>
                </p:nvSpPr>
                <p:spPr>
                  <a:xfrm flipH="1">
                    <a:off x="7951491" y="4188103"/>
                    <a:ext cx="1083789" cy="1228285"/>
                  </a:xfrm>
                  <a:prstGeom prst="rect">
                    <a:avLst/>
                  </a:prstGeom>
                  <a:blipFill>
                    <a:blip r:embed="rId5"/>
                    <a:stretch>
                      <a:fillRect l="-8427" t="-2475" b="-940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3" name="TextBox 42">
                    <a:extLst>
                      <a:ext uri="{FF2B5EF4-FFF2-40B4-BE49-F238E27FC236}">
                        <a16:creationId xmlns:a16="http://schemas.microsoft.com/office/drawing/2014/main" id="{7731C7B8-DE43-59B1-B065-AA73F93143F2}"/>
                      </a:ext>
                    </a:extLst>
                  </p:cNvPr>
                  <p:cNvSpPr txBox="1"/>
                  <p:nvPr/>
                </p:nvSpPr>
                <p:spPr>
                  <a:xfrm flipH="1">
                    <a:off x="8202012" y="1816083"/>
                    <a:ext cx="1083789" cy="830997"/>
                  </a:xfrm>
                  <a:prstGeom prst="rect">
                    <a:avLst/>
                  </a:prstGeom>
                  <a:noFill/>
                </p:spPr>
                <p:txBody>
                  <a:bodyPr wrap="square" rtlCol="0">
                    <a:spAutoFit/>
                  </a:bodyPr>
                  <a:lstStyle/>
                  <a:p>
                    <a:pPr lvl="0"/>
                    <a14:m>
                      <m:oMath xmlns:m="http://schemas.openxmlformats.org/officeDocument/2006/math">
                        <m:sSub>
                          <m:sSubPr>
                            <m:ctrlPr>
                              <a:rPr lang="ar-AE" sz="2400" i="1" dirty="0" smtClean="0">
                                <a:solidFill>
                                  <a:schemeClr val="tx1"/>
                                </a:solidFill>
                                <a:latin typeface="Cambria Math" panose="02040503050406030204" pitchFamily="18" charset="0"/>
                                <a:cs typeface="Times New Roman" panose="02020603050405020304" pitchFamily="18" charset="0"/>
                              </a:rPr>
                            </m:ctrlPr>
                          </m:sSubPr>
                          <m:e>
                            <m:acc>
                              <m:accPr>
                                <m:chr m:val="̇"/>
                                <m:ctrlPr>
                                  <a:rPr lang="ar-AE" sz="2400" i="1" dirty="0">
                                    <a:solidFill>
                                      <a:schemeClr val="tx1"/>
                                    </a:solidFill>
                                    <a:latin typeface="Cambria Math" panose="02040503050406030204" pitchFamily="18" charset="0"/>
                                    <a:cs typeface="Times New Roman" panose="02020603050405020304" pitchFamily="18" charset="0"/>
                                  </a:rPr>
                                </m:ctrlPr>
                              </m:accPr>
                              <m:e>
                                <m:r>
                                  <a:rPr lang="ar-AE" sz="2400" b="0" i="1" dirty="0">
                                    <a:solidFill>
                                      <a:schemeClr val="tx1"/>
                                    </a:solidFill>
                                    <a:latin typeface="Cambria Math" panose="02040503050406030204" pitchFamily="18" charset="0"/>
                                    <a:cs typeface="Times New Roman" panose="02020603050405020304" pitchFamily="18" charset="0"/>
                                  </a:rPr>
                                  <m:t>𝑚</m:t>
                                </m:r>
                              </m:e>
                            </m:acc>
                          </m:e>
                          <m:sub>
                            <m:r>
                              <a:rPr lang="ar-AE" sz="2400" b="0" i="1" dirty="0">
                                <a:solidFill>
                                  <a:schemeClr val="tx1"/>
                                </a:solidFill>
                                <a:latin typeface="Cambria Math" panose="02040503050406030204" pitchFamily="18" charset="0"/>
                                <a:cs typeface="Times New Roman" panose="02020603050405020304" pitchFamily="18" charset="0"/>
                              </a:rPr>
                              <m:t>𝑐𝑤</m:t>
                            </m:r>
                          </m:sub>
                        </m:sSub>
                      </m:oMath>
                    </a14:m>
                    <a:r>
                      <a:rPr lang="ar-AE" sz="2400" dirty="0">
                        <a:solidFill>
                          <a:schemeClr val="tx1"/>
                        </a:solidFill>
                        <a:latin typeface="Times New Roman" panose="02020603050405020304" pitchFamily="18" charset="0"/>
                        <a:cs typeface="Times New Roman" panose="02020603050405020304" pitchFamily="18" charset="0"/>
                      </a:rPr>
                      <a:t> </a:t>
                    </a:r>
                    <a:endParaRPr kumimoji="0" lang="ar-AE"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lvl="0"/>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a:t>
                    </a:r>
                    <a:r>
                      <a:rPr lang="en-US" sz="2400" baseline="-25000" dirty="0">
                        <a:solidFill>
                          <a:schemeClr val="tx1"/>
                        </a:solidFill>
                        <a:latin typeface="Times New Roman" panose="02020603050405020304" pitchFamily="18" charset="0"/>
                        <a:cs typeface="Times New Roman" panose="02020603050405020304" pitchFamily="18" charset="0"/>
                      </a:rPr>
                      <a:t>R</a:t>
                    </a:r>
                    <a:endParaRPr kumimoji="0" lang="en-US" sz="2400" i="0" u="none" strike="noStrike" kern="1200" cap="none" spc="0" normalizeH="0" baseline="-2500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mc:Choice>
            <mc:Fallback xmlns="">
              <p:sp>
                <p:nvSpPr>
                  <p:cNvPr id="43" name="TextBox 42">
                    <a:extLst>
                      <a:ext uri="{FF2B5EF4-FFF2-40B4-BE49-F238E27FC236}">
                        <a16:creationId xmlns:a16="http://schemas.microsoft.com/office/drawing/2014/main" id="{7731C7B8-DE43-59B1-B065-AA73F93143F2}"/>
                      </a:ext>
                    </a:extLst>
                  </p:cNvPr>
                  <p:cNvSpPr txBox="1">
                    <a:spLocks noRot="1" noChangeAspect="1" noMove="1" noResize="1" noEditPoints="1" noAdjustHandles="1" noChangeArrowheads="1" noChangeShapeType="1" noTextEdit="1"/>
                  </p:cNvSpPr>
                  <p:nvPr/>
                </p:nvSpPr>
                <p:spPr>
                  <a:xfrm flipH="1">
                    <a:off x="8202012" y="1816083"/>
                    <a:ext cx="1083789" cy="830997"/>
                  </a:xfrm>
                  <a:prstGeom prst="rect">
                    <a:avLst/>
                  </a:prstGeom>
                  <a:blipFill>
                    <a:blip r:embed="rId6"/>
                    <a:stretch>
                      <a:fillRect l="-8989" t="-5882" b="-16176"/>
                    </a:stretch>
                  </a:blipFill>
                </p:spPr>
                <p:txBody>
                  <a:bodyPr/>
                  <a:lstStyle/>
                  <a:p>
                    <a:r>
                      <a:rPr lang="en-US">
                        <a:noFill/>
                      </a:rPr>
                      <a:t> </a:t>
                    </a:r>
                  </a:p>
                </p:txBody>
              </p:sp>
            </mc:Fallback>
          </mc:AlternateContent>
        </p:grpSp>
      </p:grpSp>
    </p:spTree>
    <p:extLst>
      <p:ext uri="{BB962C8B-B14F-4D97-AF65-F5344CB8AC3E}">
        <p14:creationId xmlns:p14="http://schemas.microsoft.com/office/powerpoint/2010/main" val="2756471312"/>
      </p:ext>
    </p:extLst>
  </p:cSld>
  <p:clrMapOvr>
    <a:masterClrMapping/>
  </p:clrMapOvr>
  <mc:AlternateContent xmlns:mc="http://schemas.openxmlformats.org/markup-compatibility/2006" xmlns:p14="http://schemas.microsoft.com/office/powerpoint/2010/main">
    <mc:Choice Requires="p14">
      <p:transition spd="slow" p14:dur="2000" advTm="178612"/>
    </mc:Choice>
    <mc:Fallback xmlns="">
      <p:transition spd="slow" advTm="178612"/>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C9F6D2-661E-C0A7-4AD4-2ECC41BE99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E07AD8-659F-042A-5349-C26A7E65263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6786859-4EC0-4E6B-D1D6-E5B70C4B1178}"/>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The subscripts “1, 2 and 3” refer to ethanol, acetaldehyde, and hydrogen molecule, respectively; the subscripts “F, p and c” refer to the feed stream, product stream and cooling stream, respectively; F</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and F</a:t>
            </a:r>
            <a:r>
              <a:rPr lang="en-US" sz="2400" baseline="-25000" dirty="0">
                <a:latin typeface="Times New Roman" panose="02020603050405020304" pitchFamily="18" charset="0"/>
                <a:cs typeface="Times New Roman" panose="02020603050405020304" pitchFamily="18" charset="0"/>
              </a:rPr>
              <a:t>c </a:t>
            </a:r>
            <a:r>
              <a:rPr lang="en-US" sz="2400" dirty="0">
                <a:latin typeface="Times New Roman" panose="02020603050405020304" pitchFamily="18" charset="0"/>
                <a:cs typeface="Times New Roman" panose="02020603050405020304" pitchFamily="18" charset="0"/>
              </a:rPr>
              <a:t>are the mole flow rates for feed, product and cooling streams; T</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
            </a:r>
            <a:r>
              <a:rPr lang="en-US" sz="2400" baseline="-25000" dirty="0" err="1">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are  temperatures of feed, product and cooling streams; and H</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specific enthalpies in the feed, product  and cooling streams, respectively.</a:t>
            </a:r>
          </a:p>
        </p:txBody>
      </p:sp>
      <p:cxnSp>
        <p:nvCxnSpPr>
          <p:cNvPr id="4" name="Straight Connector 3">
            <a:extLst>
              <a:ext uri="{FF2B5EF4-FFF2-40B4-BE49-F238E27FC236}">
                <a16:creationId xmlns:a16="http://schemas.microsoft.com/office/drawing/2014/main" id="{797ADC1E-B46A-62D5-9C7D-271389B11C9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B01EFF2-720C-03A6-E836-8CF3BABFB3A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371BD2F-7DBE-CEF0-0C72-C788012E794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89732600"/>
      </p:ext>
    </p:extLst>
  </p:cSld>
  <p:clrMapOvr>
    <a:masterClrMapping/>
  </p:clrMapOvr>
  <mc:AlternateContent xmlns:mc="http://schemas.openxmlformats.org/markup-compatibility/2006" xmlns:p14="http://schemas.microsoft.com/office/powerpoint/2010/main">
    <mc:Choice Requires="p14">
      <p:transition spd="slow" p14:dur="2000" advTm="44624"/>
    </mc:Choice>
    <mc:Fallback xmlns="">
      <p:transition spd="slow" advTm="44624"/>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D25C0-0557-F599-2E49-4F38E2E5B7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C7794D-F868-D625-8FF4-F400F671B36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922CC8B-E9EB-6E16-2C9D-5D087149DC4A}"/>
                  </a:ext>
                </a:extLst>
              </p:cNvPr>
              <p:cNvSpPr>
                <a:spLocks noGrp="1"/>
              </p:cNvSpPr>
              <p:nvPr>
                <p:ph idx="1"/>
              </p:nvPr>
            </p:nvSpPr>
            <p:spPr>
              <a:xfrm>
                <a:off x="278296" y="858491"/>
                <a:ext cx="11748051" cy="5065228"/>
              </a:xfrm>
            </p:spPr>
            <p:txBody>
              <a:bodyPr>
                <a:normAutofit/>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Material balance: </a:t>
                </a:r>
                <a:r>
                  <a:rPr lang="en-US" sz="2400" dirty="0">
                    <a:latin typeface="Times New Roman" panose="02020603050405020304" pitchFamily="18" charset="0"/>
                    <a:cs typeface="Times New Roman" panose="02020603050405020304" pitchFamily="18" charset="0"/>
                  </a:rPr>
                  <a:t>The feed rate of </a:t>
                </a:r>
                <a:r>
                  <a:rPr lang="en-US" sz="2400" b="1" dirty="0">
                    <a:solidFill>
                      <a:srgbClr val="7030A0"/>
                    </a:solidFill>
                    <a:latin typeface="Times New Roman" panose="02020603050405020304" pitchFamily="18" charset="0"/>
                    <a:cs typeface="Times New Roman" panose="02020603050405020304" pitchFamily="18" charset="0"/>
                  </a:rPr>
                  <a:t>ethanol</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𝐹</m:t>
                        </m:r>
                      </m:sub>
                    </m:sSub>
                    <m:r>
                      <a:rPr lang="en-US" sz="2400" i="1">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90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150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135</m:t>
                    </m:r>
                  </m:oMath>
                </a14:m>
                <a:r>
                  <a:rPr lang="en-US" sz="2400" dirty="0">
                    <a:latin typeface="Times New Roman" panose="02020603050405020304" pitchFamily="18" charset="0"/>
                    <a:cs typeface="Times New Roman" panose="02020603050405020304" pitchFamily="18" charset="0"/>
                  </a:rPr>
                  <a:t> mol/s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material balance equation of </a:t>
                </a:r>
                <a:r>
                  <a:rPr lang="en-US" sz="2400" b="1" dirty="0">
                    <a:solidFill>
                      <a:srgbClr val="7030A0"/>
                    </a:solidFill>
                    <a:latin typeface="Times New Roman" panose="02020603050405020304" pitchFamily="18" charset="0"/>
                    <a:cs typeface="Times New Roman" panose="02020603050405020304" pitchFamily="18" charset="0"/>
                  </a:rPr>
                  <a:t>ethanol</a:t>
                </a:r>
                <a:r>
                  <a:rPr lang="en-US" sz="2400" dirty="0">
                    <a:latin typeface="Times New Roman" panose="02020603050405020304" pitchFamily="18" charset="0"/>
                    <a:cs typeface="Times New Roman" panose="02020603050405020304" pitchFamily="18" charset="0"/>
                  </a:rPr>
                  <a:t> for the  reactor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135</m:t>
                    </m:r>
                    <m:r>
                      <a:rPr lang="en-US" sz="2400" i="1">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(12.48)</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1P</a:t>
                </a:r>
                <a:r>
                  <a:rPr lang="en-US" sz="2400" dirty="0">
                    <a:latin typeface="Times New Roman" panose="02020603050405020304" pitchFamily="18" charset="0"/>
                    <a:cs typeface="Times New Roman" panose="02020603050405020304" pitchFamily="18" charset="0"/>
                  </a:rPr>
                  <a:t> is the mole flow rate of ethanol in the product,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extent of reaction.</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feed rate of </a:t>
                </a:r>
                <a:r>
                  <a:rPr lang="en-US" sz="2400" b="1" dirty="0">
                    <a:solidFill>
                      <a:srgbClr val="7030A0"/>
                    </a:solidFill>
                    <a:latin typeface="Times New Roman" panose="02020603050405020304" pitchFamily="18" charset="0"/>
                    <a:cs typeface="Times New Roman" panose="02020603050405020304" pitchFamily="18" charset="0"/>
                  </a:rPr>
                  <a:t>acetaldehyde</a:t>
                </a:r>
                <a:r>
                  <a:rPr lang="en-US" sz="2400" dirty="0">
                    <a:latin typeface="Times New Roman" panose="02020603050405020304" pitchFamily="18" charset="0"/>
                    <a:cs typeface="Times New Roman" panose="02020603050405020304" pitchFamily="18" charset="0"/>
                  </a:rPr>
                  <a:t> to the reactor: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𝐹</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0</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10</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50</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5</m:t>
                    </m:r>
                  </m:oMath>
                </a14:m>
                <a:r>
                  <a:rPr lang="en-US" sz="2400" dirty="0">
                    <a:latin typeface="Times New Roman" panose="02020603050405020304" pitchFamily="18" charset="0"/>
                    <a:cs typeface="Times New Roman" panose="02020603050405020304" pitchFamily="18" charset="0"/>
                  </a:rPr>
                  <a:t> mol/s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material balance equation of </a:t>
                </a:r>
                <a:r>
                  <a:rPr lang="en-US" sz="2400" b="1" dirty="0">
                    <a:solidFill>
                      <a:srgbClr val="7030A0"/>
                    </a:solidFill>
                    <a:latin typeface="Times New Roman" panose="02020603050405020304" pitchFamily="18" charset="0"/>
                    <a:cs typeface="Times New Roman" panose="02020603050405020304" pitchFamily="18" charset="0"/>
                  </a:rPr>
                  <a:t>acetaldehyde</a:t>
                </a:r>
                <a:r>
                  <a:rPr lang="en-US" sz="2400" dirty="0">
                    <a:latin typeface="Times New Roman" panose="02020603050405020304" pitchFamily="18" charset="0"/>
                    <a:cs typeface="Times New Roman" panose="02020603050405020304" pitchFamily="18" charset="0"/>
                  </a:rPr>
                  <a:t> for the  reactor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5</m:t>
                    </m:r>
                    <m:r>
                      <a:rPr lang="en-US" sz="2400" i="1">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(12.49)</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2P</a:t>
                </a:r>
                <a:r>
                  <a:rPr lang="en-US" sz="2400" dirty="0">
                    <a:latin typeface="Times New Roman" panose="02020603050405020304" pitchFamily="18" charset="0"/>
                    <a:cs typeface="Times New Roman" panose="02020603050405020304" pitchFamily="18" charset="0"/>
                  </a:rPr>
                  <a:t> is mole flow rate of acetaldehyde in the product,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extent of reaction.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922CC8B-E9EB-6E16-2C9D-5D087149DC4A}"/>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t="-96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EA8CC7F-1677-73B5-8E6F-D21CDBC87D0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5ED7593-1FAD-8714-15F3-253B391089A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DFD3817-7F11-2DB5-53A8-BA0ACA74128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170858"/>
      </p:ext>
    </p:extLst>
  </p:cSld>
  <p:clrMapOvr>
    <a:masterClrMapping/>
  </p:clrMapOvr>
  <mc:AlternateContent xmlns:mc="http://schemas.openxmlformats.org/markup-compatibility/2006" xmlns:p14="http://schemas.microsoft.com/office/powerpoint/2010/main">
    <mc:Choice Requires="p14">
      <p:transition spd="slow" p14:dur="2000" advTm="101207"/>
    </mc:Choice>
    <mc:Fallback xmlns="">
      <p:transition spd="slow" advTm="101207"/>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03725-1B4E-A62A-9167-227D60442D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CA089F-0D0C-9D3E-B138-CE603E297B1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97ACA19-0C15-3DBB-DF9D-4E896A925AA8}"/>
                  </a:ext>
                </a:extLst>
              </p:cNvPr>
              <p:cNvSpPr>
                <a:spLocks noGrp="1"/>
              </p:cNvSpPr>
              <p:nvPr>
                <p:ph idx="1"/>
              </p:nvPr>
            </p:nvSpPr>
            <p:spPr>
              <a:xfrm>
                <a:off x="278296" y="858490"/>
                <a:ext cx="11748051" cy="5229745"/>
              </a:xfrm>
            </p:spPr>
            <p:txBody>
              <a:bodyPr>
                <a:no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The material balance equation for hydrogen molecule of the  reactor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3</m:t>
                        </m:r>
                        <m:r>
                          <a:rPr lang="en-US" sz="2400" b="0" i="1" smtClean="0">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2400" dirty="0">
                    <a:latin typeface="Times New Roman" panose="02020603050405020304" pitchFamily="18" charset="0"/>
                    <a:cs typeface="Times New Roman" panose="02020603050405020304" pitchFamily="18" charset="0"/>
                  </a:rPr>
                  <a:t>                                                                                (12.50)</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3P</a:t>
                </a:r>
                <a:r>
                  <a:rPr lang="en-US" sz="2400" dirty="0">
                    <a:latin typeface="Times New Roman" panose="02020603050405020304" pitchFamily="18" charset="0"/>
                    <a:cs typeface="Times New Roman" panose="02020603050405020304" pitchFamily="18" charset="0"/>
                  </a:rPr>
                  <a:t> is mole flow rate of hydrogen molecule for product stream,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extent of reaction.</a:t>
                </a:r>
              </a:p>
              <a:p>
                <a:pPr marL="0" indent="0" algn="just">
                  <a:lnSpc>
                    <a:spcPct val="100000"/>
                  </a:lnSpc>
                  <a:buNone/>
                </a:pPr>
                <a: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Energy balances: </a:t>
                </a:r>
                <a:r>
                  <a:rPr lang="en-US" sz="2400" dirty="0">
                    <a:latin typeface="Times New Roman" panose="02020603050405020304" pitchFamily="18" charset="0"/>
                    <a:cs typeface="Times New Roman" panose="02020603050405020304" pitchFamily="18" charset="0"/>
                    <a:sym typeface="Symbol" panose="05050102010706020507" pitchFamily="18" charset="2"/>
                  </a:rPr>
                  <a:t>The energy balance on the reactor is given by: </a:t>
                </a:r>
              </a:p>
              <a:p>
                <a:pPr marL="0" indent="0" algn="just">
                  <a:lnSpc>
                    <a:spcPct val="100000"/>
                  </a:lnSpc>
                  <a:buNone/>
                </a:pP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a:rPr>
                          <m:t>𝑄</m:t>
                        </m:r>
                      </m:e>
                    </m:acc>
                    <m:r>
                      <a:rPr lang="en-US" sz="2400" i="1">
                        <a:latin typeface="Cambria Math" panose="02040503050406030204" pitchFamily="18" charset="0"/>
                      </a:rPr>
                      <m:t>=</m:t>
                    </m:r>
                    <m:r>
                      <m:rPr>
                        <m:nor/>
                      </m:rPr>
                      <a:rPr lang="en-US" sz="2400" dirty="0">
                        <a:ea typeface="Cambria Math" panose="02040503050406030204" pitchFamily="18" charset="0"/>
                        <a:sym typeface="Symbol" panose="05050102010706020507" pitchFamily="18" charset="2"/>
                      </a:rPr>
                      <m:t></m:t>
                    </m:r>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H</m:t>
                            </m:r>
                          </m:e>
                        </m:acc>
                      </m:e>
                      <m:sub>
                        <m:r>
                          <m:rPr>
                            <m:sty m:val="p"/>
                          </m:rPr>
                          <a:rPr lang="en-US" sz="2400">
                            <a:latin typeface="Cambria Math" panose="02040503050406030204" pitchFamily="18" charset="0"/>
                            <a:ea typeface="Cambria Math" panose="02040503050406030204" pitchFamily="18" charset="0"/>
                          </a:rPr>
                          <m:t>R</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12.51)</a:t>
                </a:r>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a:rPr>
                          <m:t>𝑄</m:t>
                        </m:r>
                      </m:e>
                    </m:acc>
                  </m:oMath>
                </a14:m>
                <a:r>
                  <a:rPr lang="en-US" sz="2400" dirty="0">
                    <a:latin typeface="Times New Roman" panose="02020603050405020304" pitchFamily="18" charset="0"/>
                    <a:cs typeface="Times New Roman" panose="02020603050405020304" pitchFamily="18" charset="0"/>
                  </a:rPr>
                  <a:t> is rate of heat addition, and </a:t>
                </a:r>
                <a:r>
                  <a:rPr lang="en-US" sz="2400" dirty="0">
                    <a:ea typeface="Cambria Math" panose="02040503050406030204" pitchFamily="18" charset="0"/>
                    <a:sym typeface="Symbol" panose="05050102010706020507" pitchFamily="18" charset="2"/>
                  </a:rPr>
                  <a:t></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H</m:t>
                            </m:r>
                          </m:e>
                        </m:acc>
                      </m:e>
                      <m:sub>
                        <m:r>
                          <m:rPr>
                            <m:sty m:val="p"/>
                          </m:rPr>
                          <a:rPr lang="en-US" sz="2400">
                            <a:latin typeface="Cambria Math" panose="02040503050406030204" pitchFamily="18" charset="0"/>
                            <a:ea typeface="Cambria Math" panose="02040503050406030204" pitchFamily="18" charset="0"/>
                          </a:rPr>
                          <m:t>R</m:t>
                        </m:r>
                      </m:sub>
                    </m:sSub>
                    <m:r>
                      <a:rPr lang="en-US" sz="2400" i="1">
                        <a:latin typeface="Cambria Math" panose="02040503050406030204" pitchFamily="18" charset="0"/>
                        <a:ea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is the rate of change in enthalpy in the reactor.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It is given that the rate of heat addition is 2, 440 kJ/s.</a:t>
                </a:r>
              </a:p>
              <a:p>
                <a:pPr marL="0" indent="0" algn="just">
                  <a:lnSpc>
                    <a:spcPct val="100000"/>
                  </a:lnSpc>
                  <a:buNone/>
                </a:pPr>
                <a:r>
                  <a:rPr lang="en-US" sz="2400" dirty="0">
                    <a:ea typeface="Cambria Math" panose="02040503050406030204" pitchFamily="18" charset="0"/>
                    <a:sym typeface="Symbol" panose="05050102010706020507" pitchFamily="18" charset="2"/>
                  </a:rPr>
                  <a:t></a:t>
                </a: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rPr>
                        </m:ctrlPr>
                      </m:sSubPr>
                      <m:e>
                        <m:acc>
                          <m:accPr>
                            <m:chr m:val="̇"/>
                            <m:ctrlPr>
                              <a:rPr lang="en-US" sz="2400" i="1" smtClean="0">
                                <a:latin typeface="Cambria Math" panose="02040503050406030204" pitchFamily="18" charset="0"/>
                                <a:ea typeface="Cambria Math" panose="02040503050406030204" pitchFamily="18" charset="0"/>
                              </a:rPr>
                            </m:ctrlPr>
                          </m:accPr>
                          <m:e>
                            <m:r>
                              <m:rPr>
                                <m:sty m:val="p"/>
                              </m:rPr>
                              <a:rPr lang="en-US" sz="2400" b="0" i="0" smtClean="0">
                                <a:latin typeface="Cambria Math" panose="02040503050406030204" pitchFamily="18" charset="0"/>
                                <a:ea typeface="Cambria Math" panose="02040503050406030204" pitchFamily="18" charset="0"/>
                              </a:rPr>
                              <m:t>H</m:t>
                            </m:r>
                          </m:e>
                        </m:acc>
                      </m:e>
                      <m:sub>
                        <m:r>
                          <m:rPr>
                            <m:sty m:val="p"/>
                          </m:rPr>
                          <a:rPr lang="en-US" sz="2400" b="0" i="0" smtClean="0">
                            <a:latin typeface="Cambria Math" panose="02040503050406030204" pitchFamily="18" charset="0"/>
                            <a:ea typeface="Cambria Math" panose="02040503050406030204" pitchFamily="18" charset="0"/>
                          </a:rPr>
                          <m:t>R</m:t>
                        </m:r>
                      </m:sub>
                    </m:sSub>
                    <m:r>
                      <a:rPr lang="en-US" sz="2400" i="0">
                        <a:latin typeface="Cambria Math" panose="02040503050406030204" pitchFamily="18" charset="0"/>
                      </a:rPr>
                      <m:t>=</m:t>
                    </m:r>
                    <m:acc>
                      <m:accPr>
                        <m:chr m:val="̇"/>
                        <m:ctrlPr>
                          <a:rPr lang="en-US" sz="2400" i="1">
                            <a:latin typeface="Cambria Math" panose="02040503050406030204" pitchFamily="18" charset="0"/>
                          </a:rPr>
                        </m:ctrlPr>
                      </m:accPr>
                      <m:e>
                        <m:r>
                          <m:rPr>
                            <m:sty m:val="p"/>
                          </m:rPr>
                          <a:rPr lang="en-US" sz="2400" i="0">
                            <a:latin typeface="Cambria Math"/>
                          </a:rPr>
                          <m:t>Q</m:t>
                        </m:r>
                      </m:e>
                    </m:acc>
                    <m:r>
                      <a:rPr lang="en-US" sz="2400" b="0" i="0" smtClean="0">
                        <a:latin typeface="Cambria Math" panose="02040503050406030204" pitchFamily="18" charset="0"/>
                      </a:rPr>
                      <m:t>=</m:t>
                    </m:r>
                    <m:r>
                      <a:rPr lang="en-US" sz="2400" b="1" i="0" smtClean="0">
                        <a:solidFill>
                          <a:srgbClr val="0070C0"/>
                        </a:solidFill>
                        <a:latin typeface="Cambria Math" panose="02040503050406030204" pitchFamily="18" charset="0"/>
                      </a:rPr>
                      <m:t>𝟐</m:t>
                    </m:r>
                    <m:r>
                      <a:rPr lang="en-US" sz="2400" b="1" i="0" smtClean="0">
                        <a:solidFill>
                          <a:srgbClr val="0070C0"/>
                        </a:solidFill>
                        <a:latin typeface="Cambria Math" panose="02040503050406030204" pitchFamily="18" charset="0"/>
                      </a:rPr>
                      <m:t>, </m:t>
                    </m:r>
                    <m:r>
                      <a:rPr lang="en-US" sz="2400" b="1" i="0" smtClean="0">
                        <a:solidFill>
                          <a:srgbClr val="0070C0"/>
                        </a:solidFill>
                        <a:latin typeface="Cambria Math" panose="02040503050406030204" pitchFamily="18" charset="0"/>
                      </a:rPr>
                      <m:t>𝟒𝟒𝟎</m:t>
                    </m:r>
                    <m:r>
                      <a:rPr lang="en-US" sz="2400" b="1" i="0" smtClean="0">
                        <a:solidFill>
                          <a:srgbClr val="0070C0"/>
                        </a:solidFill>
                        <a:latin typeface="Cambria Math" panose="02040503050406030204" pitchFamily="18" charset="0"/>
                      </a:rPr>
                      <m:t> </m:t>
                    </m:r>
                  </m:oMath>
                </a14:m>
                <a:r>
                  <a:rPr lang="en-US" sz="2400" b="1" dirty="0">
                    <a:solidFill>
                      <a:srgbClr val="0070C0"/>
                    </a:solidFill>
                    <a:latin typeface="Times New Roman" panose="02020603050405020304" pitchFamily="18" charset="0"/>
                    <a:cs typeface="Times New Roman" panose="02020603050405020304" pitchFamily="18" charset="0"/>
                  </a:rPr>
                  <a:t> kJ/s</a:t>
                </a:r>
              </a:p>
            </p:txBody>
          </p:sp>
        </mc:Choice>
        <mc:Fallback xmlns="">
          <p:sp>
            <p:nvSpPr>
              <p:cNvPr id="3" name="Content Placeholder 2">
                <a:extLst>
                  <a:ext uri="{FF2B5EF4-FFF2-40B4-BE49-F238E27FC236}">
                    <a16:creationId xmlns:a16="http://schemas.microsoft.com/office/drawing/2014/main" id="{797ACA19-0C15-3DBB-DF9D-4E896A925AA8}"/>
                  </a:ext>
                </a:extLst>
              </p:cNvPr>
              <p:cNvSpPr>
                <a:spLocks noGrp="1" noRot="1" noChangeAspect="1" noMove="1" noResize="1" noEditPoints="1" noAdjustHandles="1" noChangeArrowheads="1" noChangeShapeType="1" noTextEdit="1"/>
              </p:cNvSpPr>
              <p:nvPr>
                <p:ph idx="1"/>
              </p:nvPr>
            </p:nvSpPr>
            <p:spPr>
              <a:xfrm>
                <a:off x="278296" y="858490"/>
                <a:ext cx="11748051" cy="5229745"/>
              </a:xfrm>
              <a:blipFill>
                <a:blip r:embed="rId4"/>
                <a:stretch>
                  <a:fillRect l="-830" t="-932"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985120E-DCB5-70FD-9EF8-362DF9994D4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48C6762-970F-BD2D-9C05-A9B97CA7999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F052E07-1F07-6470-AEE1-9545A0AC6C5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91349064"/>
      </p:ext>
    </p:extLst>
  </p:cSld>
  <p:clrMapOvr>
    <a:masterClrMapping/>
  </p:clrMapOvr>
  <mc:AlternateContent xmlns:mc="http://schemas.openxmlformats.org/markup-compatibility/2006" xmlns:p14="http://schemas.microsoft.com/office/powerpoint/2010/main">
    <mc:Choice Requires="p14">
      <p:transition spd="slow" p14:dur="2000" advTm="68680"/>
    </mc:Choice>
    <mc:Fallback xmlns="">
      <p:transition spd="slow" advTm="6868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33A38-E693-1DC8-C2F0-5F50F7AD91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990192-656B-474E-2960-E8366C3C673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9EFC389-5794-61EC-7EF1-9A7A653BC856}"/>
                  </a:ext>
                </a:extLst>
              </p:cNvPr>
              <p:cNvSpPr>
                <a:spLocks noGrp="1"/>
              </p:cNvSpPr>
              <p:nvPr>
                <p:ph idx="1"/>
              </p:nvPr>
            </p:nvSpPr>
            <p:spPr>
              <a:xfrm>
                <a:off x="278296" y="858491"/>
                <a:ext cx="11748051" cy="506522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enthalpy on the reactor can be written as:</a:t>
                </a:r>
              </a:p>
              <a:p>
                <a:pPr marL="0" indent="0" algn="just">
                  <a:lnSpc>
                    <a:spcPct val="150000"/>
                  </a:lnSpc>
                  <a:buNone/>
                </a:pPr>
                <a14:m>
                  <m:oMath xmlns:m="http://schemas.openxmlformats.org/officeDocument/2006/math">
                    <m:r>
                      <m:rPr>
                        <m:nor/>
                      </m:rPr>
                      <a:rPr lang="en-US" sz="2400" dirty="0">
                        <a:ea typeface="Cambria Math" panose="02040503050406030204" pitchFamily="18" charset="0"/>
                        <a:sym typeface="Symbol" panose="05050102010706020507" pitchFamily="18" charset="2"/>
                      </a:rPr>
                      <m:t></m:t>
                    </m:r>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H</m:t>
                            </m:r>
                          </m:e>
                        </m:acc>
                      </m:e>
                      <m:sub>
                        <m:r>
                          <m:rPr>
                            <m:sty m:val="p"/>
                          </m:rPr>
                          <a:rPr lang="en-US" sz="2400">
                            <a:latin typeface="Cambria Math" panose="02040503050406030204" pitchFamily="18" charset="0"/>
                            <a:ea typeface="Cambria Math" panose="02040503050406030204" pitchFamily="18" charset="0"/>
                          </a:rPr>
                          <m:t>R</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m:t>
                        </m:r>
                        <m:r>
                          <a:rPr lang="en-US" sz="2400" b="0" i="1" smtClean="0">
                            <a:latin typeface="Cambria Math" panose="02040503050406030204" pitchFamily="18" charset="0"/>
                          </a:rPr>
                          <m:t>𝐹</m:t>
                        </m:r>
                      </m:e>
                      <m:sub>
                        <m:r>
                          <a:rPr lang="en-US" sz="2400" b="0" i="1" smtClean="0">
                            <a:latin typeface="Cambria Math" panose="02040503050406030204" pitchFamily="18" charset="0"/>
                          </a:rPr>
                          <m:t>1</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1</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2</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2</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3</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3</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1</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1</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2</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2</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3</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3</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12.52)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given values of the specific enthalpies, rate of heat addition, and mole flow rates are: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1F</a:t>
                </a:r>
                <a:r>
                  <a:rPr lang="en-US" sz="2400" dirty="0">
                    <a:latin typeface="Times New Roman" panose="02020603050405020304" pitchFamily="18" charset="0"/>
                    <a:cs typeface="Times New Roman" panose="02020603050405020304" pitchFamily="18" charset="0"/>
                  </a:rPr>
                  <a:t>= -212. 19 kJ/mol, H</a:t>
                </a:r>
                <a:r>
                  <a:rPr lang="en-US" sz="2400" baseline="-25000" dirty="0">
                    <a:latin typeface="Times New Roman" panose="02020603050405020304" pitchFamily="18" charset="0"/>
                    <a:cs typeface="Times New Roman" panose="02020603050405020304" pitchFamily="18" charset="0"/>
                  </a:rPr>
                  <a:t>2F</a:t>
                </a:r>
                <a:r>
                  <a:rPr lang="en-US" sz="2400" dirty="0">
                    <a:latin typeface="Times New Roman" panose="02020603050405020304" pitchFamily="18" charset="0"/>
                    <a:cs typeface="Times New Roman" panose="02020603050405020304" pitchFamily="18" charset="0"/>
                  </a:rPr>
                  <a:t> =-147. 07 kJ/mol, H</a:t>
                </a:r>
                <a:r>
                  <a:rPr lang="en-US" sz="2400" baseline="-25000" dirty="0">
                    <a:latin typeface="Times New Roman" panose="02020603050405020304" pitchFamily="18" charset="0"/>
                    <a:cs typeface="Times New Roman" panose="02020603050405020304" pitchFamily="18" charset="0"/>
                  </a:rPr>
                  <a:t>3F</a:t>
                </a:r>
                <a:r>
                  <a:rPr lang="en-US" sz="2400" dirty="0">
                    <a:latin typeface="Times New Roman" panose="02020603050405020304" pitchFamily="18" charset="0"/>
                    <a:cs typeface="Times New Roman" panose="02020603050405020304" pitchFamily="18" charset="0"/>
                  </a:rPr>
                  <a:t> = 0 (since no hydrogen molecule in the feed), H</a:t>
                </a:r>
                <a:r>
                  <a:rPr lang="en-US" sz="2400" baseline="-25000" dirty="0">
                    <a:latin typeface="Times New Roman" panose="02020603050405020304" pitchFamily="18" charset="0"/>
                    <a:cs typeface="Times New Roman" panose="02020603050405020304" pitchFamily="18" charset="0"/>
                  </a:rPr>
                  <a:t>1P</a:t>
                </a:r>
                <a:r>
                  <a:rPr lang="en-US" sz="2400" dirty="0">
                    <a:latin typeface="Times New Roman" panose="02020603050405020304" pitchFamily="18" charset="0"/>
                    <a:cs typeface="Times New Roman" panose="02020603050405020304" pitchFamily="18" charset="0"/>
                  </a:rPr>
                  <a:t> = -216. 81 kJ/mol, H</a:t>
                </a:r>
                <a:r>
                  <a:rPr lang="en-US" sz="2400" baseline="-25000" dirty="0">
                    <a:latin typeface="Times New Roman" panose="02020603050405020304" pitchFamily="18" charset="0"/>
                    <a:cs typeface="Times New Roman" panose="02020603050405020304" pitchFamily="18" charset="0"/>
                  </a:rPr>
                  <a:t>2P</a:t>
                </a:r>
                <a:r>
                  <a:rPr lang="en-US" sz="2400" dirty="0">
                    <a:latin typeface="Times New Roman" panose="02020603050405020304" pitchFamily="18" charset="0"/>
                    <a:cs typeface="Times New Roman" panose="02020603050405020304" pitchFamily="18" charset="0"/>
                  </a:rPr>
                  <a:t> = -150. 90 kJ/mol, and H</a:t>
                </a:r>
                <a:r>
                  <a:rPr lang="en-US" sz="2400" baseline="-25000" dirty="0">
                    <a:latin typeface="Times New Roman" panose="02020603050405020304" pitchFamily="18" charset="0"/>
                    <a:cs typeface="Times New Roman" panose="02020603050405020304" pitchFamily="18" charset="0"/>
                  </a:rPr>
                  <a:t>3P</a:t>
                </a:r>
                <a:r>
                  <a:rPr lang="en-US" sz="2400" dirty="0">
                    <a:latin typeface="Times New Roman" panose="02020603050405020304" pitchFamily="18" charset="0"/>
                    <a:cs typeface="Times New Roman" panose="02020603050405020304" pitchFamily="18" charset="0"/>
                  </a:rPr>
                  <a:t> = 6.595 kJ/mol,  </a:t>
                </a:r>
                <a14:m>
                  <m:oMath xmlns:m="http://schemas.openxmlformats.org/officeDocument/2006/math">
                    <m:acc>
                      <m:accPr>
                        <m:chr m:val="̇"/>
                        <m:ctrlPr>
                          <a:rPr lang="ar-AE" sz="2400" b="1" i="1" dirty="0">
                            <a:solidFill>
                              <a:srgbClr val="FF0000"/>
                            </a:solidFill>
                            <a:latin typeface="Cambria Math" panose="02040503050406030204" pitchFamily="18" charset="0"/>
                            <a:cs typeface="Times New Roman" panose="02020603050405020304" pitchFamily="18" charset="0"/>
                          </a:rPr>
                        </m:ctrlPr>
                      </m:accPr>
                      <m:e>
                        <m:r>
                          <a:rPr lang="ar-AE" sz="2400" b="1" dirty="0">
                            <a:solidFill>
                              <a:srgbClr val="FF0000"/>
                            </a:solidFill>
                            <a:latin typeface="Cambria Math" panose="02040503050406030204" pitchFamily="18" charset="0"/>
                            <a:cs typeface="Times New Roman" panose="02020603050405020304" pitchFamily="18" charset="0"/>
                          </a:rPr>
                          <m:t>𝑸</m:t>
                        </m:r>
                      </m:e>
                    </m:acc>
                    <m:r>
                      <a:rPr lang="en-US" sz="2400" b="1" dirty="0">
                        <a:solidFill>
                          <a:srgbClr val="FF0000"/>
                        </a:solidFill>
                        <a:latin typeface="Cambria Math" panose="02040503050406030204" pitchFamily="18" charset="0"/>
                        <a:cs typeface="Times New Roman" panose="02020603050405020304" pitchFamily="18" charset="0"/>
                      </a:rPr>
                      <m:t>=</m:t>
                    </m:r>
                    <m:r>
                      <a:rPr lang="en-US" sz="2400" b="1" dirty="0">
                        <a:solidFill>
                          <a:srgbClr val="FF0000"/>
                        </a:solidFill>
                        <a:latin typeface="Cambria Math" panose="02040503050406030204" pitchFamily="18" charset="0"/>
                        <a:cs typeface="Times New Roman" panose="02020603050405020304" pitchFamily="18" charset="0"/>
                      </a:rPr>
                      <m:t>𝟐</m:t>
                    </m:r>
                    <m:r>
                      <a:rPr lang="en-US" sz="2400" b="1" dirty="0">
                        <a:solidFill>
                          <a:srgbClr val="FF0000"/>
                        </a:solidFill>
                        <a:latin typeface="Cambria Math" panose="02040503050406030204" pitchFamily="18" charset="0"/>
                        <a:cs typeface="Times New Roman" panose="02020603050405020304" pitchFamily="18" charset="0"/>
                      </a:rPr>
                      <m:t>, </m:t>
                    </m:r>
                    <m:r>
                      <a:rPr lang="en-US" sz="2400" b="1" dirty="0">
                        <a:solidFill>
                          <a:srgbClr val="FF0000"/>
                        </a:solidFill>
                        <a:latin typeface="Cambria Math" panose="02040503050406030204" pitchFamily="18" charset="0"/>
                        <a:cs typeface="Times New Roman" panose="02020603050405020304" pitchFamily="18" charset="0"/>
                      </a:rPr>
                      <m:t>𝟒𝟒𝟎</m:t>
                    </m:r>
                  </m:oMath>
                </a14:m>
                <a:r>
                  <a:rPr lang="ar-AE" sz="2400" b="1" dirty="0">
                    <a:solidFill>
                      <a:srgbClr val="FF0000"/>
                    </a:solidFill>
                    <a:latin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cs typeface="Times New Roman" panose="02020603050405020304" pitchFamily="18" charset="0"/>
                  </a:rPr>
                  <a:t>kJ/s,</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F</a:t>
                </a:r>
                <a:r>
                  <a:rPr lang="en-US" sz="2400" baseline="-25000" dirty="0">
                    <a:solidFill>
                      <a:srgbClr val="7030A0"/>
                    </a:solidFill>
                    <a:latin typeface="Times New Roman" panose="02020603050405020304" pitchFamily="18" charset="0"/>
                    <a:cs typeface="Times New Roman" panose="02020603050405020304" pitchFamily="18" charset="0"/>
                  </a:rPr>
                  <a:t>1F</a:t>
                </a:r>
                <a:r>
                  <a:rPr lang="en-US" sz="2400" dirty="0">
                    <a:solidFill>
                      <a:srgbClr val="7030A0"/>
                    </a:solidFill>
                    <a:latin typeface="Times New Roman" panose="02020603050405020304" pitchFamily="18" charset="0"/>
                    <a:cs typeface="Times New Roman" panose="02020603050405020304" pitchFamily="18" charset="0"/>
                  </a:rPr>
                  <a:t>= 135 mol/s, and F</a:t>
                </a:r>
                <a:r>
                  <a:rPr lang="en-US" sz="2400" baseline="-25000" dirty="0">
                    <a:solidFill>
                      <a:srgbClr val="7030A0"/>
                    </a:solidFill>
                    <a:latin typeface="Times New Roman" panose="02020603050405020304" pitchFamily="18" charset="0"/>
                    <a:cs typeface="Times New Roman" panose="02020603050405020304" pitchFamily="18" charset="0"/>
                  </a:rPr>
                  <a:t>2F</a:t>
                </a:r>
                <a:r>
                  <a:rPr lang="en-US" sz="2400" dirty="0">
                    <a:solidFill>
                      <a:srgbClr val="7030A0"/>
                    </a:solidFill>
                    <a:latin typeface="Times New Roman" panose="02020603050405020304" pitchFamily="18" charset="0"/>
                    <a:cs typeface="Times New Roman" panose="02020603050405020304" pitchFamily="18" charset="0"/>
                  </a:rPr>
                  <a:t>= 15 mol/s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9EFC389-5794-61EC-7EF1-9A7A653BC856}"/>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59D130A-BCFB-2F67-1DCD-602F91B2064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7EE35A0-1D0A-9789-45BF-A7442071067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78B5D36-1B60-B7B3-2F83-9704ED3D838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20043488"/>
      </p:ext>
    </p:extLst>
  </p:cSld>
  <p:clrMapOvr>
    <a:masterClrMapping/>
  </p:clrMapOvr>
  <mc:AlternateContent xmlns:mc="http://schemas.openxmlformats.org/markup-compatibility/2006" xmlns:p14="http://schemas.microsoft.com/office/powerpoint/2010/main">
    <mc:Choice Requires="p14">
      <p:transition spd="slow" p14:dur="2000" advTm="87058"/>
    </mc:Choice>
    <mc:Fallback xmlns="">
      <p:transition spd="slow" advTm="87058"/>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94D08-6C89-03AC-D78B-086BB9C13A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D1DB34-5B96-11AA-56C6-8C2E660491E7}"/>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7630DD6-E7B9-4BC9-36FC-D095D6715A4B}"/>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above values into equation (12.52), the energy balance equation becomes: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216</m:t>
                        </m:r>
                        <m:r>
                          <a:rPr lang="en-US" sz="2400" i="1">
                            <a:latin typeface="Cambria Math" panose="02040503050406030204" pitchFamily="18" charset="0"/>
                          </a:rPr>
                          <m:t>.</m:t>
                        </m:r>
                        <m:r>
                          <a:rPr lang="en-US" sz="2400" i="1">
                            <a:latin typeface="Cambria Math" panose="02040503050406030204" pitchFamily="18" charset="0"/>
                          </a:rPr>
                          <m:t>81</m:t>
                        </m:r>
                        <m:r>
                          <a:rPr lang="en-US" sz="2400" i="1">
                            <a:latin typeface="Cambria Math" panose="02040503050406030204" pitchFamily="18" charset="0"/>
                          </a:rPr>
                          <m:t>∗</m:t>
                        </m:r>
                        <m:r>
                          <a:rPr lang="en-US" sz="2400" i="1">
                            <a:latin typeface="Cambria Math" panose="02040503050406030204" pitchFamily="18" charset="0"/>
                          </a:rPr>
                          <m:t>𝐹</m:t>
                        </m:r>
                      </m:e>
                      <m:sub>
                        <m:r>
                          <a:rPr lang="en-US" sz="2400" i="1">
                            <a:latin typeface="Cambria Math" panose="02040503050406030204" pitchFamily="18" charset="0"/>
                          </a:rPr>
                          <m:t>1</m:t>
                        </m:r>
                        <m:r>
                          <a:rPr lang="en-US" sz="2400" i="1">
                            <a:latin typeface="Cambria Math" panose="02040503050406030204" pitchFamily="18" charset="0"/>
                          </a:rPr>
                          <m:t>𝑝</m:t>
                        </m:r>
                      </m:sub>
                    </m:sSub>
                    <m:r>
                      <a:rPr lang="en-US" sz="2400" i="1">
                        <a:latin typeface="Cambria Math" panose="02040503050406030204" pitchFamily="18" charset="0"/>
                      </a:rPr>
                      <m:t>+</m:t>
                    </m:r>
                    <m:r>
                      <a:rPr lang="en-US" sz="2400" i="1">
                        <a:latin typeface="Cambria Math" panose="02040503050406030204" pitchFamily="18" charset="0"/>
                      </a:rPr>
                      <m:t>150</m:t>
                    </m:r>
                    <m:r>
                      <a:rPr lang="en-US" sz="2400" i="1">
                        <a:latin typeface="Cambria Math" panose="02040503050406030204" pitchFamily="18" charset="0"/>
                      </a:rPr>
                      <m:t>.</m:t>
                    </m:r>
                    <m:r>
                      <a:rPr lang="en-US" sz="2400" i="1">
                        <a:latin typeface="Cambria Math" panose="02040503050406030204" pitchFamily="18" charset="0"/>
                      </a:rPr>
                      <m:t>90</m:t>
                    </m:r>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𝐹</m:t>
                        </m:r>
                      </m:e>
                      <m:sub>
                        <m:r>
                          <a:rPr lang="en-US" sz="2400" i="1">
                            <a:latin typeface="Cambria Math" panose="02040503050406030204" pitchFamily="18" charset="0"/>
                          </a:rPr>
                          <m:t>2</m:t>
                        </m:r>
                        <m:r>
                          <a:rPr lang="en-US" sz="2400" i="1">
                            <a:latin typeface="Cambria Math" panose="02040503050406030204" pitchFamily="18" charset="0"/>
                          </a:rPr>
                          <m:t>𝑝</m:t>
                        </m:r>
                      </m:sub>
                    </m:sSub>
                    <m:r>
                      <a:rPr lang="en-US" sz="2400" i="1">
                        <a:latin typeface="Cambria Math" panose="02040503050406030204" pitchFamily="18" charset="0"/>
                      </a:rPr>
                      <m:t>−</m:t>
                    </m:r>
                    <m:r>
                      <a:rPr lang="en-US" sz="2400" i="1">
                        <a:latin typeface="Cambria Math" panose="02040503050406030204" pitchFamily="18" charset="0"/>
                      </a:rPr>
                      <m:t>6</m:t>
                    </m:r>
                    <m:r>
                      <a:rPr lang="en-US" sz="2400" i="1">
                        <a:latin typeface="Cambria Math" panose="02040503050406030204" pitchFamily="18" charset="0"/>
                      </a:rPr>
                      <m:t>.</m:t>
                    </m:r>
                    <m:r>
                      <a:rPr lang="en-US" sz="2400" i="1">
                        <a:latin typeface="Cambria Math" panose="02040503050406030204" pitchFamily="18" charset="0"/>
                      </a:rPr>
                      <m:t>595</m:t>
                    </m:r>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𝐹</m:t>
                        </m:r>
                      </m:e>
                      <m:sub>
                        <m:r>
                          <a:rPr lang="en-US" sz="2400" i="1">
                            <a:latin typeface="Cambria Math" panose="02040503050406030204" pitchFamily="18" charset="0"/>
                          </a:rPr>
                          <m:t>3</m:t>
                        </m:r>
                        <m:r>
                          <a:rPr lang="en-US" sz="2400" i="1">
                            <a:latin typeface="Cambria Math" panose="02040503050406030204" pitchFamily="18" charset="0"/>
                          </a:rPr>
                          <m:t>𝑝</m:t>
                        </m:r>
                      </m:sub>
                    </m:sSub>
                    <m:r>
                      <a:rPr lang="en-US" sz="2400" i="1">
                        <a:latin typeface="Cambria Math" panose="02040503050406030204" pitchFamily="18" charset="0"/>
                      </a:rPr>
                      <m:t>=</m:t>
                    </m:r>
                    <m:r>
                      <a:rPr lang="en-US" sz="2400" b="0" i="1" smtClean="0">
                        <a:latin typeface="Cambria Math" panose="02040503050406030204" pitchFamily="18" charset="0"/>
                      </a:rPr>
                      <m:t>2</m:t>
                    </m:r>
                    <m:r>
                      <a:rPr lang="en-US" sz="2400" i="1">
                        <a:latin typeface="Cambria Math" panose="02040503050406030204" pitchFamily="18" charset="0"/>
                      </a:rPr>
                      <m:t>8</m:t>
                    </m:r>
                    <m:r>
                      <a:rPr lang="en-US" sz="2400" i="1">
                        <a:latin typeface="Cambria Math" panose="02040503050406030204" pitchFamily="18" charset="0"/>
                      </a:rPr>
                      <m:t>, </m:t>
                    </m:r>
                    <m:r>
                      <a:rPr lang="en-US" sz="2400" b="0" i="1" smtClean="0">
                        <a:latin typeface="Cambria Math" panose="02040503050406030204" pitchFamily="18" charset="0"/>
                      </a:rPr>
                      <m:t>411</m:t>
                    </m:r>
                    <m:r>
                      <a:rPr lang="en-US" sz="2400" i="1">
                        <a:latin typeface="Cambria Math" panose="02040503050406030204" pitchFamily="18" charset="0"/>
                      </a:rPr>
                      <m:t>.</m:t>
                    </m:r>
                    <m:r>
                      <a:rPr lang="en-US" sz="2400" b="0" i="1" smtClean="0">
                        <a:latin typeface="Cambria Math" panose="02040503050406030204" pitchFamily="18" charset="0"/>
                      </a:rPr>
                      <m:t>7</m:t>
                    </m:r>
                  </m:oMath>
                </a14:m>
                <a:r>
                  <a:rPr lang="en-US" sz="2400" dirty="0">
                    <a:latin typeface="Times New Roman" panose="02020603050405020304" pitchFamily="18" charset="0"/>
                    <a:cs typeface="Times New Roman" panose="02020603050405020304" pitchFamily="18" charset="0"/>
                  </a:rPr>
                  <a:t>                      (12.53)</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To determine the extent of reaction, you can s</a:t>
                </a:r>
                <a:r>
                  <a:rPr lang="en-US" sz="2400" dirty="0">
                    <a:latin typeface="Times New Roman" panose="02020603050405020304" pitchFamily="18" charset="0"/>
                    <a:cs typeface="Times New Roman" panose="02020603050405020304" pitchFamily="18" charset="0"/>
                  </a:rPr>
                  <a:t>ubstitute the material balance equations (12.48- 12.50) into energy balance equation (12.53).</a:t>
                </a:r>
              </a:p>
              <a:p>
                <a:pPr marL="0" indent="0" algn="just">
                  <a:lnSpc>
                    <a:spcPct val="150000"/>
                  </a:lnSpc>
                  <a:buNone/>
                </a:pPr>
                <a14:m>
                  <m:oMath xmlns:m="http://schemas.openxmlformats.org/officeDocument/2006/math">
                    <m:r>
                      <a:rPr lang="en-US" sz="2400" i="1">
                        <a:latin typeface="Cambria Math" panose="02040503050406030204" pitchFamily="18" charset="0"/>
                      </a:rPr>
                      <m:t>216</m:t>
                    </m:r>
                    <m:r>
                      <a:rPr lang="en-US" sz="2400" i="1">
                        <a:latin typeface="Cambria Math" panose="02040503050406030204" pitchFamily="18" charset="0"/>
                      </a:rPr>
                      <m:t>.</m:t>
                    </m:r>
                    <m:r>
                      <a:rPr lang="en-US" sz="2400" i="1">
                        <a:latin typeface="Cambria Math" panose="02040503050406030204" pitchFamily="18" charset="0"/>
                      </a:rPr>
                      <m:t>81</m:t>
                    </m:r>
                    <m:r>
                      <a:rPr lang="en-US" sz="2400" i="1">
                        <a:latin typeface="Cambria Math" panose="02040503050406030204" pitchFamily="18" charset="0"/>
                      </a:rPr>
                      <m:t>∗</m:t>
                    </m:r>
                    <m:d>
                      <m:dPr>
                        <m:ctrlPr>
                          <a:rPr lang="en-US" sz="2400" i="1">
                            <a:latin typeface="Cambria Math" panose="02040503050406030204" pitchFamily="18" charset="0"/>
                          </a:rPr>
                        </m:ctrlPr>
                      </m:dPr>
                      <m:e>
                        <m:r>
                          <a:rPr lang="en-US" sz="2400" i="1">
                            <a:latin typeface="Cambria Math" panose="02040503050406030204" pitchFamily="18" charset="0"/>
                          </a:rPr>
                          <m:t>135</m:t>
                        </m:r>
                        <m:r>
                          <a:rPr lang="en-US" sz="2400" i="1">
                            <a:latin typeface="Cambria Math" panose="020405030504060302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d>
                    <m:r>
                      <a:rPr lang="en-US" sz="2400" i="1">
                        <a:latin typeface="Cambria Math" panose="02040503050406030204" pitchFamily="18" charset="0"/>
                      </a:rPr>
                      <m:t>+</m:t>
                    </m:r>
                    <m:r>
                      <a:rPr lang="en-US" sz="2400" i="1">
                        <a:latin typeface="Cambria Math" panose="02040503050406030204" pitchFamily="18" charset="0"/>
                      </a:rPr>
                      <m:t>150</m:t>
                    </m:r>
                    <m:r>
                      <a:rPr lang="en-US" sz="2400" i="1">
                        <a:latin typeface="Cambria Math" panose="02040503050406030204" pitchFamily="18" charset="0"/>
                      </a:rPr>
                      <m:t>.</m:t>
                    </m:r>
                    <m:r>
                      <a:rPr lang="en-US" sz="2400" i="1">
                        <a:latin typeface="Cambria Math" panose="02040503050406030204" pitchFamily="18" charset="0"/>
                      </a:rPr>
                      <m:t>90</m:t>
                    </m:r>
                    <m:r>
                      <a:rPr lang="en-US" sz="2400" i="1">
                        <a:latin typeface="Cambria Math" panose="02040503050406030204" pitchFamily="18" charset="0"/>
                      </a:rPr>
                      <m:t>∗</m:t>
                    </m:r>
                    <m:d>
                      <m:dPr>
                        <m:ctrlPr>
                          <a:rPr lang="en-US" sz="2400" i="1">
                            <a:latin typeface="Cambria Math" panose="02040503050406030204" pitchFamily="18" charset="0"/>
                          </a:rPr>
                        </m:ctrlPr>
                      </m:dPr>
                      <m:e>
                        <m:r>
                          <a:rPr lang="en-US" sz="2400" i="1">
                            <a:latin typeface="Cambria Math" panose="02040503050406030204" pitchFamily="18" charset="0"/>
                          </a:rPr>
                          <m:t>15</m:t>
                        </m:r>
                        <m:r>
                          <a:rPr lang="en-US" sz="2400" i="1">
                            <a:latin typeface="Cambria Math" panose="020405030504060302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d>
                    <m:r>
                      <a:rPr lang="en-US" sz="2400" i="1">
                        <a:latin typeface="Cambria Math" panose="02040503050406030204" pitchFamily="18" charset="0"/>
                      </a:rPr>
                      <m:t>−</m:t>
                    </m:r>
                    <m:r>
                      <a:rPr lang="en-US" sz="2400" i="1">
                        <a:latin typeface="Cambria Math" panose="02040503050406030204" pitchFamily="18" charset="0"/>
                      </a:rPr>
                      <m:t>6</m:t>
                    </m:r>
                    <m:r>
                      <a:rPr lang="en-US" sz="2400" i="1">
                        <a:latin typeface="Cambria Math" panose="02040503050406030204" pitchFamily="18" charset="0"/>
                      </a:rPr>
                      <m:t>.</m:t>
                    </m:r>
                    <m:r>
                      <a:rPr lang="en-US" sz="2400" i="1">
                        <a:latin typeface="Cambria Math" panose="02040503050406030204" pitchFamily="18" charset="0"/>
                      </a:rPr>
                      <m:t>595</m:t>
                    </m:r>
                    <m:r>
                      <a:rPr lang="en-US" sz="2400" i="1">
                        <a:latin typeface="Cambria Math" panose="020405030504060302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rPr>
                      <m:t>=</m:t>
                    </m:r>
                    <m:r>
                      <a:rPr lang="en-US" sz="2400" i="1">
                        <a:latin typeface="Cambria Math" panose="02040503050406030204" pitchFamily="18" charset="0"/>
                      </a:rPr>
                      <m:t>28</m:t>
                    </m:r>
                    <m:r>
                      <a:rPr lang="en-US" sz="2400" i="1">
                        <a:latin typeface="Cambria Math" panose="02040503050406030204" pitchFamily="18" charset="0"/>
                      </a:rPr>
                      <m:t>, </m:t>
                    </m:r>
                    <m:r>
                      <a:rPr lang="en-US" sz="2400" i="1">
                        <a:latin typeface="Cambria Math" panose="02040503050406030204" pitchFamily="18" charset="0"/>
                      </a:rPr>
                      <m:t>411</m:t>
                    </m:r>
                    <m:r>
                      <a:rPr lang="en-US" sz="2400" i="1">
                        <a:latin typeface="Cambria Math" panose="02040503050406030204" pitchFamily="18" charset="0"/>
                      </a:rPr>
                      <m:t>.</m:t>
                    </m:r>
                    <m:r>
                      <a:rPr lang="en-US" sz="2400" i="1">
                        <a:latin typeface="Cambria Math" panose="02040503050406030204" pitchFamily="18" charset="0"/>
                      </a:rPr>
                      <m:t>7</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72.505</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rPr>
                      <m:t>=</m:t>
                    </m:r>
                    <m:r>
                      <a:rPr lang="en-US" sz="2400" i="1">
                        <a:latin typeface="Cambria Math" panose="02040503050406030204" pitchFamily="18" charset="0"/>
                      </a:rPr>
                      <m:t>3</m:t>
                    </m:r>
                    <m:r>
                      <a:rPr lang="en-US" sz="2400" i="1">
                        <a:latin typeface="Cambria Math" panose="02040503050406030204" pitchFamily="18" charset="0"/>
                      </a:rPr>
                      <m:t>, </m:t>
                    </m:r>
                    <m:r>
                      <a:rPr lang="en-US" sz="2400" i="1">
                        <a:latin typeface="Cambria Math" panose="02040503050406030204" pitchFamily="18" charset="0"/>
                      </a:rPr>
                      <m:t>121</m:t>
                    </m:r>
                    <m:r>
                      <a:rPr lang="en-US" sz="2400" i="1">
                        <a:latin typeface="Cambria Math" panose="02040503050406030204" pitchFamily="18" charset="0"/>
                      </a:rPr>
                      <m:t>.</m:t>
                    </m:r>
                    <m:r>
                      <a:rPr lang="en-US" sz="2400" i="1">
                        <a:latin typeface="Cambria Math" panose="02040503050406030204" pitchFamily="18" charset="0"/>
                      </a:rPr>
                      <m:t>15</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3</m:t>
                        </m:r>
                        <m:r>
                          <a:rPr lang="en-US" sz="2400" i="1">
                            <a:latin typeface="Cambria Math" panose="02040503050406030204" pitchFamily="18" charset="0"/>
                          </a:rPr>
                          <m:t>, </m:t>
                        </m:r>
                        <m:r>
                          <a:rPr lang="en-US" sz="2400" i="1">
                            <a:latin typeface="Cambria Math" panose="02040503050406030204" pitchFamily="18" charset="0"/>
                          </a:rPr>
                          <m:t>121</m:t>
                        </m:r>
                        <m:r>
                          <a:rPr lang="en-US" sz="2400" i="1">
                            <a:latin typeface="Cambria Math" panose="02040503050406030204" pitchFamily="18" charset="0"/>
                          </a:rPr>
                          <m:t>.</m:t>
                        </m:r>
                        <m:r>
                          <a:rPr lang="en-US" sz="2400" i="1">
                            <a:latin typeface="Cambria Math" panose="02040503050406030204" pitchFamily="18" charset="0"/>
                          </a:rPr>
                          <m:t>15</m:t>
                        </m:r>
                      </m:num>
                      <m:den>
                        <m:r>
                          <a:rPr lang="en-US" sz="2400" i="1">
                            <a:latin typeface="Cambria Math" panose="02040503050406030204" pitchFamily="18" charset="0"/>
                          </a:rPr>
                          <m:t>72</m:t>
                        </m:r>
                        <m:r>
                          <a:rPr lang="en-US" sz="2400" i="1">
                            <a:latin typeface="Cambria Math" panose="02040503050406030204" pitchFamily="18" charset="0"/>
                          </a:rPr>
                          <m:t>.</m:t>
                        </m:r>
                        <m:r>
                          <a:rPr lang="en-US" sz="2400" i="1">
                            <a:latin typeface="Cambria Math" panose="02040503050406030204" pitchFamily="18" charset="0"/>
                          </a:rPr>
                          <m:t>505</m:t>
                        </m:r>
                      </m:den>
                    </m:f>
                    <m:r>
                      <a:rPr lang="en-US" sz="2400" i="1">
                        <a:latin typeface="Cambria Math" panose="02040503050406030204" pitchFamily="18" charset="0"/>
                      </a:rPr>
                      <m:t>=</m:t>
                    </m:r>
                    <m:r>
                      <a:rPr lang="en-US" sz="2400" b="1" i="1">
                        <a:solidFill>
                          <a:srgbClr val="0070C0"/>
                        </a:solidFill>
                        <a:latin typeface="Cambria Math" panose="02040503050406030204" pitchFamily="18" charset="0"/>
                      </a:rPr>
                      <m:t>𝟒𝟑</m:t>
                    </m:r>
                    <m:r>
                      <a:rPr lang="en-US" sz="2400" b="1" i="1">
                        <a:solidFill>
                          <a:srgbClr val="0070C0"/>
                        </a:solidFill>
                        <a:latin typeface="Cambria Math" panose="02040503050406030204" pitchFamily="18" charset="0"/>
                      </a:rPr>
                      <m:t> </m:t>
                    </m:r>
                  </m:oMath>
                </a14:m>
                <a:r>
                  <a:rPr lang="en-US" sz="2400" b="1" dirty="0">
                    <a:solidFill>
                      <a:srgbClr val="0070C0"/>
                    </a:solidFill>
                    <a:latin typeface="Times New Roman" panose="02020603050405020304" pitchFamily="18" charset="0"/>
                    <a:cs typeface="Times New Roman" panose="02020603050405020304" pitchFamily="18" charset="0"/>
                  </a:rPr>
                  <a:t>  mol/s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7630DD6-E7B9-4BC9-36FC-D095D6715A4B}"/>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6969EDA-D266-838B-19CD-9C7D4619D78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7359228-8D9B-FF0A-F41E-4A2848E1879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BC20D3F-8690-9D98-949F-A113081BC97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58440021"/>
      </p:ext>
    </p:extLst>
  </p:cSld>
  <p:clrMapOvr>
    <a:masterClrMapping/>
  </p:clrMapOvr>
  <mc:AlternateContent xmlns:mc="http://schemas.openxmlformats.org/markup-compatibility/2006" xmlns:p14="http://schemas.microsoft.com/office/powerpoint/2010/main">
    <mc:Choice Requires="p14">
      <p:transition spd="slow" p14:dur="2000" advTm="52550"/>
    </mc:Choice>
    <mc:Fallback xmlns="">
      <p:transition spd="slow" advTm="5255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54FA2-386C-FA57-80C8-AD9120815C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BF0526-4FE2-6655-045F-55811A7623A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ED2FC7D-94FB-135C-FE45-5CC822E02DB1}"/>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Now, you can use the value of extent of reaction to calculate the mole flow rates of each component in the product stream of the reactor.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mole flow rate of ethanol in the product stream (F</a:t>
                </a:r>
                <a:r>
                  <a:rPr lang="en-US" sz="2400" baseline="-25000" dirty="0">
                    <a:latin typeface="Times New Roman" panose="02020603050405020304" pitchFamily="18" charset="0"/>
                    <a:cs typeface="Times New Roman" panose="02020603050405020304" pitchFamily="18" charset="0"/>
                  </a:rPr>
                  <a:t>1p</a:t>
                </a:r>
                <a:r>
                  <a:rPr lang="en-US" sz="2400" dirty="0">
                    <a:latin typeface="Times New Roman" panose="02020603050405020304" pitchFamily="18" charset="0"/>
                    <a:cs typeface="Times New Roman" panose="02020603050405020304" pitchFamily="18" charset="0"/>
                  </a:rPr>
                  <a:t>) is calculated using equation (12.48) as: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135</m:t>
                    </m:r>
                    <m:r>
                      <a:rPr lang="en-US" sz="2400" i="1">
                        <a:latin typeface="Cambria Math" panose="02040503050406030204" pitchFamily="18" charset="0"/>
                        <a:cs typeface="Times New Roman" panose="02020603050405020304" pitchFamily="18" charset="0"/>
                      </a:rPr>
                      <m:t>−</m:t>
                    </m:r>
                    <m:r>
                      <m:rPr>
                        <m:nor/>
                      </m:rPr>
                      <a:rPr lang="en-US" b="1">
                        <a:sym typeface="Symbol" panose="05050102010706020507" pitchFamily="18" charset="2"/>
                      </a:rPr>
                      <m:t></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135</m:t>
                    </m:r>
                    <m:r>
                      <m:rPr>
                        <m:nor/>
                      </m:rPr>
                      <a:rPr lang="en-US" sz="2400">
                        <a:latin typeface="Cambria Math" panose="02040503050406030204" pitchFamily="18" charset="0"/>
                        <a:cs typeface="Times New Roman" panose="02020603050405020304" pitchFamily="18" charset="0"/>
                      </a:rPr>
                      <m:t>−</m:t>
                    </m:r>
                    <m:r>
                      <m:rPr>
                        <m:nor/>
                      </m:rPr>
                      <a:rPr lang="en-US" sz="2400">
                        <a:latin typeface="Cambria Math" panose="02040503050406030204" pitchFamily="18" charset="0"/>
                        <a:cs typeface="Times New Roman" panose="02020603050405020304" pitchFamily="18" charset="0"/>
                      </a:rPr>
                      <m:t>43</m:t>
                    </m:r>
                    <m:r>
                      <m:rPr>
                        <m:nor/>
                      </m:rPr>
                      <a:rPr lang="en-US" sz="2400">
                        <a:latin typeface="Cambria Math" panose="02040503050406030204" pitchFamily="18" charset="0"/>
                        <a:cs typeface="Times New Roman" panose="02020603050405020304" pitchFamily="18" charset="0"/>
                      </a:rPr>
                      <m:t>= </m:t>
                    </m:r>
                    <m:r>
                      <m:rPr>
                        <m:nor/>
                      </m:rPr>
                      <a:rPr lang="en-US" sz="2400" b="1">
                        <a:solidFill>
                          <a:srgbClr val="7030A0"/>
                        </a:solidFill>
                        <a:latin typeface="Cambria Math" panose="02040503050406030204" pitchFamily="18" charset="0"/>
                        <a:cs typeface="Times New Roman" panose="02020603050405020304" pitchFamily="18" charset="0"/>
                      </a:rPr>
                      <m:t>92</m:t>
                    </m:r>
                  </m:oMath>
                </a14:m>
                <a:r>
                  <a:rPr lang="en-US" sz="2400" b="1" dirty="0">
                    <a:solidFill>
                      <a:srgbClr val="7030A0"/>
                    </a:solidFill>
                    <a:latin typeface="Times New Roman" panose="02020603050405020304" pitchFamily="18" charset="0"/>
                    <a:cs typeface="Times New Roman" panose="02020603050405020304" pitchFamily="18" charset="0"/>
                  </a:rPr>
                  <a:t> mol/s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mole flow rate of acetaldehyde in the product is also determined using equation (12.49) as: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15</m:t>
                    </m:r>
                    <m:r>
                      <a:rPr lang="en-US" sz="2400" i="1">
                        <a:latin typeface="Cambria Math" panose="02040503050406030204" pitchFamily="18" charset="0"/>
                        <a:cs typeface="Times New Roman" panose="02020603050405020304" pitchFamily="18" charset="0"/>
                      </a:rPr>
                      <m:t>+</m:t>
                    </m:r>
                    <m:r>
                      <m:rPr>
                        <m:nor/>
                      </m:rPr>
                      <a:rPr lang="en-US" b="1">
                        <a:sym typeface="Symbol" panose="05050102010706020507" pitchFamily="18" charset="2"/>
                      </a:rPr>
                      <m:t></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15</m:t>
                    </m:r>
                    <m:r>
                      <m:rPr>
                        <m:nor/>
                      </m:rPr>
                      <a:rPr lang="en-US" sz="2400">
                        <a:latin typeface="Cambria Math" panose="02040503050406030204" pitchFamily="18" charset="0"/>
                        <a:cs typeface="Times New Roman" panose="02020603050405020304" pitchFamily="18" charset="0"/>
                      </a:rPr>
                      <m:t>+</m:t>
                    </m:r>
                    <m:r>
                      <m:rPr>
                        <m:nor/>
                      </m:rPr>
                      <a:rPr lang="en-US" sz="2400">
                        <a:latin typeface="Cambria Math" panose="02040503050406030204" pitchFamily="18" charset="0"/>
                        <a:cs typeface="Times New Roman" panose="02020603050405020304" pitchFamily="18" charset="0"/>
                      </a:rPr>
                      <m:t>43</m:t>
                    </m:r>
                    <m:r>
                      <m:rPr>
                        <m:nor/>
                      </m:rPr>
                      <a:rPr lang="en-US" sz="2400">
                        <a:latin typeface="Cambria Math" panose="02040503050406030204" pitchFamily="18" charset="0"/>
                        <a:cs typeface="Times New Roman" panose="02020603050405020304" pitchFamily="18" charset="0"/>
                      </a:rPr>
                      <m:t>= </m:t>
                    </m:r>
                    <m:r>
                      <m:rPr>
                        <m:nor/>
                      </m:rPr>
                      <a:rPr lang="en-US" sz="2400" b="1">
                        <a:solidFill>
                          <a:srgbClr val="7030A0"/>
                        </a:solidFill>
                        <a:latin typeface="Cambria Math" panose="02040503050406030204" pitchFamily="18" charset="0"/>
                        <a:cs typeface="Times New Roman" panose="02020603050405020304" pitchFamily="18" charset="0"/>
                      </a:rPr>
                      <m:t>58</m:t>
                    </m:r>
                  </m:oMath>
                </a14:m>
                <a:r>
                  <a:rPr lang="en-US" sz="2400" b="1" dirty="0">
                    <a:solidFill>
                      <a:srgbClr val="7030A0"/>
                    </a:solidFill>
                    <a:latin typeface="Times New Roman" panose="02020603050405020304" pitchFamily="18" charset="0"/>
                    <a:cs typeface="Times New Roman" panose="02020603050405020304" pitchFamily="18" charset="0"/>
                  </a:rPr>
                  <a:t> mol/s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Similarly, the mole flow rate of hydrogen molecule in the product stream is determined using equation (12.50) as: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3</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sym typeface="Symbol" panose="05050102010706020507" pitchFamily="18" charset="2"/>
                      </a:rPr>
                      <m:t></m:t>
                    </m:r>
                    <m:r>
                      <m:rPr>
                        <m:nor/>
                      </m:rPr>
                      <a:rPr lang="en-US" sz="2400">
                        <a:latin typeface="Cambria Math" panose="02040503050406030204" pitchFamily="18" charset="0"/>
                        <a:cs typeface="Times New Roman" panose="02020603050405020304" pitchFamily="18" charset="0"/>
                        <a:sym typeface="Symbol" panose="05050102010706020507" pitchFamily="18" charset="2"/>
                      </a:rPr>
                      <m:t> </m:t>
                    </m:r>
                    <m:r>
                      <m:rPr>
                        <m:nor/>
                      </m:rPr>
                      <a:rPr lang="en-US" sz="2400">
                        <a:latin typeface="Cambria Math" panose="02040503050406030204" pitchFamily="18" charset="0"/>
                        <a:cs typeface="Times New Roman" panose="02020603050405020304" pitchFamily="18" charset="0"/>
                      </a:rPr>
                      <m:t>= </m:t>
                    </m:r>
                    <m:r>
                      <m:rPr>
                        <m:nor/>
                      </m:rPr>
                      <a:rPr lang="en-US" sz="2400" b="1">
                        <a:solidFill>
                          <a:srgbClr val="7030A0"/>
                        </a:solidFill>
                        <a:latin typeface="Cambria Math" panose="02040503050406030204" pitchFamily="18" charset="0"/>
                        <a:cs typeface="Times New Roman" panose="02020603050405020304" pitchFamily="18" charset="0"/>
                      </a:rPr>
                      <m:t>43</m:t>
                    </m:r>
                  </m:oMath>
                </a14:m>
                <a:r>
                  <a:rPr lang="en-US" sz="2400" b="1" dirty="0">
                    <a:solidFill>
                      <a:srgbClr val="7030A0"/>
                    </a:solidFill>
                    <a:latin typeface="Times New Roman" panose="02020603050405020304" pitchFamily="18" charset="0"/>
                    <a:cs typeface="Times New Roman" panose="02020603050405020304" pitchFamily="18" charset="0"/>
                  </a:rPr>
                  <a:t> mol/s</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ED2FC7D-94FB-135C-FE45-5CC822E02DB1}"/>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FF30826-C416-EAA1-3C68-203116ED803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8D741FA-237B-6EC5-4283-8F19E601B62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9A51B45-C52A-75F1-1368-D07B34936D3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31277414"/>
      </p:ext>
    </p:extLst>
  </p:cSld>
  <p:clrMapOvr>
    <a:masterClrMapping/>
  </p:clrMapOvr>
  <mc:AlternateContent xmlns:mc="http://schemas.openxmlformats.org/markup-compatibility/2006" xmlns:p14="http://schemas.microsoft.com/office/powerpoint/2010/main">
    <mc:Choice Requires="p14">
      <p:transition spd="slow" p14:dur="2000" advTm="58696"/>
    </mc:Choice>
    <mc:Fallback xmlns="">
      <p:transition spd="slow" advTm="58696"/>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730A9-194D-9D81-C275-A3986AE289C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3C8A93-C18C-57E3-1EA7-E22BA61D01E3}"/>
              </a:ext>
            </a:extLst>
          </p:cNvPr>
          <p:cNvSpPr>
            <a:spLocks noGrp="1"/>
          </p:cNvSpPr>
          <p:nvPr>
            <p:ph idx="1"/>
          </p:nvPr>
        </p:nvSpPr>
        <p:spPr>
          <a:xfrm>
            <a:off x="278297" y="858491"/>
            <a:ext cx="11638720" cy="5065228"/>
          </a:xfrm>
        </p:spPr>
        <p:txBody>
          <a:bodyPr>
            <a:normAutofit/>
          </a:bodyPr>
          <a:lstStyle/>
          <a:p>
            <a:pPr marL="0" indent="0" algn="just">
              <a:lnSpc>
                <a:spcPct val="100000"/>
              </a:lnSpc>
              <a:buNone/>
            </a:pPr>
            <a:r>
              <a:rPr lang="en-US" sz="26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find the </a:t>
            </a:r>
            <a:r>
              <a:rPr lang="en-US" sz="2400" b="1" dirty="0">
                <a:solidFill>
                  <a:srgbClr val="7030A0"/>
                </a:solidFill>
                <a:latin typeface="Times New Roman" panose="02020603050405020304" pitchFamily="18" charset="0"/>
                <a:cs typeface="Times New Roman" panose="02020603050405020304" pitchFamily="18" charset="0"/>
              </a:rPr>
              <a:t>mass flow rate of cooling water </a:t>
            </a:r>
            <a:r>
              <a:rPr lang="en-US" sz="2400" dirty="0">
                <a:latin typeface="Times New Roman" panose="02020603050405020304" pitchFamily="18" charset="0"/>
                <a:cs typeface="Times New Roman" panose="02020603050405020304" pitchFamily="18" charset="0"/>
              </a:rPr>
              <a:t>required, you can determine integrated material and energy balance on the cooler as shown in </a:t>
            </a:r>
            <a:r>
              <a:rPr lang="en-US" sz="2400" b="1" dirty="0">
                <a:latin typeface="Times New Roman" panose="02020603050405020304" pitchFamily="18" charset="0"/>
                <a:cs typeface="Times New Roman" panose="02020603050405020304" pitchFamily="18" charset="0"/>
              </a:rPr>
              <a:t>Figure 12.16</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5FC292B-6970-C6E7-248F-095EDC99988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703A93A-440B-A911-57E8-3E091BCC94B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070701B-FC9F-EB72-6A98-8705B155A0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FDBA43EB-43F8-3FC9-EEE8-5D1B110E2E3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grpSp>
        <p:nvGrpSpPr>
          <p:cNvPr id="26" name="Group 25">
            <a:extLst>
              <a:ext uri="{FF2B5EF4-FFF2-40B4-BE49-F238E27FC236}">
                <a16:creationId xmlns:a16="http://schemas.microsoft.com/office/drawing/2014/main" id="{514989F8-1BEC-18DC-BB33-C23455C52442}"/>
              </a:ext>
            </a:extLst>
          </p:cNvPr>
          <p:cNvGrpSpPr/>
          <p:nvPr/>
        </p:nvGrpSpPr>
        <p:grpSpPr>
          <a:xfrm>
            <a:off x="1071541" y="1874831"/>
            <a:ext cx="8773049" cy="3642245"/>
            <a:chOff x="3305552" y="1678426"/>
            <a:chExt cx="8773049" cy="3642245"/>
          </a:xfrm>
        </p:grpSpPr>
        <p:grpSp>
          <p:nvGrpSpPr>
            <p:cNvPr id="27" name="Group 26">
              <a:extLst>
                <a:ext uri="{FF2B5EF4-FFF2-40B4-BE49-F238E27FC236}">
                  <a16:creationId xmlns:a16="http://schemas.microsoft.com/office/drawing/2014/main" id="{2659F387-E838-C413-A9A5-B5D80691045D}"/>
                </a:ext>
              </a:extLst>
            </p:cNvPr>
            <p:cNvGrpSpPr/>
            <p:nvPr/>
          </p:nvGrpSpPr>
          <p:grpSpPr>
            <a:xfrm>
              <a:off x="3305552" y="1953241"/>
              <a:ext cx="8773049" cy="2638637"/>
              <a:chOff x="3305552" y="1953241"/>
              <a:chExt cx="8773049" cy="2638637"/>
            </a:xfrm>
          </p:grpSpPr>
          <p:grpSp>
            <p:nvGrpSpPr>
              <p:cNvPr id="30" name="Group 29">
                <a:extLst>
                  <a:ext uri="{FF2B5EF4-FFF2-40B4-BE49-F238E27FC236}">
                    <a16:creationId xmlns:a16="http://schemas.microsoft.com/office/drawing/2014/main" id="{568AE34F-A519-E2D0-B62D-34C0D0B13981}"/>
                  </a:ext>
                </a:extLst>
              </p:cNvPr>
              <p:cNvGrpSpPr/>
              <p:nvPr/>
            </p:nvGrpSpPr>
            <p:grpSpPr>
              <a:xfrm>
                <a:off x="3305552" y="1953241"/>
                <a:ext cx="5821043" cy="2638637"/>
                <a:chOff x="3518102" y="2005897"/>
                <a:chExt cx="5821043" cy="2638637"/>
              </a:xfrm>
            </p:grpSpPr>
            <p:grpSp>
              <p:nvGrpSpPr>
                <p:cNvPr id="32" name="Group 31">
                  <a:extLst>
                    <a:ext uri="{FF2B5EF4-FFF2-40B4-BE49-F238E27FC236}">
                      <a16:creationId xmlns:a16="http://schemas.microsoft.com/office/drawing/2014/main" id="{B24329EC-30AA-E561-6EE9-CF0C4BED8246}"/>
                    </a:ext>
                  </a:extLst>
                </p:cNvPr>
                <p:cNvGrpSpPr/>
                <p:nvPr/>
              </p:nvGrpSpPr>
              <p:grpSpPr>
                <a:xfrm>
                  <a:off x="3518102" y="2005897"/>
                  <a:ext cx="5821043" cy="2185214"/>
                  <a:chOff x="3730248" y="2093999"/>
                  <a:chExt cx="5821043" cy="2185214"/>
                </a:xfrm>
              </p:grpSpPr>
              <p:grpSp>
                <p:nvGrpSpPr>
                  <p:cNvPr id="35" name="Group 34">
                    <a:extLst>
                      <a:ext uri="{FF2B5EF4-FFF2-40B4-BE49-F238E27FC236}">
                        <a16:creationId xmlns:a16="http://schemas.microsoft.com/office/drawing/2014/main" id="{96B539A1-D57C-A0AB-EB27-9D2F0BB39F56}"/>
                      </a:ext>
                    </a:extLst>
                  </p:cNvPr>
                  <p:cNvGrpSpPr/>
                  <p:nvPr/>
                </p:nvGrpSpPr>
                <p:grpSpPr>
                  <a:xfrm>
                    <a:off x="3730248" y="2093999"/>
                    <a:ext cx="5821043" cy="2185214"/>
                    <a:chOff x="2609562" y="2041227"/>
                    <a:chExt cx="6174998" cy="2468740"/>
                  </a:xfrm>
                </p:grpSpPr>
                <p:grpSp>
                  <p:nvGrpSpPr>
                    <p:cNvPr id="37" name="Group 36">
                      <a:extLst>
                        <a:ext uri="{FF2B5EF4-FFF2-40B4-BE49-F238E27FC236}">
                          <a16:creationId xmlns:a16="http://schemas.microsoft.com/office/drawing/2014/main" id="{729FC367-3D8F-E118-823B-976070D7ED4F}"/>
                        </a:ext>
                      </a:extLst>
                    </p:cNvPr>
                    <p:cNvGrpSpPr/>
                    <p:nvPr/>
                  </p:nvGrpSpPr>
                  <p:grpSpPr>
                    <a:xfrm>
                      <a:off x="2609562" y="2041227"/>
                      <a:ext cx="4559760" cy="2468740"/>
                      <a:chOff x="2979168" y="1756076"/>
                      <a:chExt cx="4366598" cy="2342943"/>
                    </a:xfrm>
                  </p:grpSpPr>
                  <p:cxnSp>
                    <p:nvCxnSpPr>
                      <p:cNvPr id="41" name="Straight Arrow Connector 40">
                        <a:extLst>
                          <a:ext uri="{FF2B5EF4-FFF2-40B4-BE49-F238E27FC236}">
                            <a16:creationId xmlns:a16="http://schemas.microsoft.com/office/drawing/2014/main" id="{92A2AF05-7060-D020-84B0-1B249D7ABF64}"/>
                          </a:ext>
                        </a:extLst>
                      </p:cNvPr>
                      <p:cNvCxnSpPr>
                        <a:cxnSpLocks/>
                      </p:cNvCxnSpPr>
                      <p:nvPr/>
                    </p:nvCxnSpPr>
                    <p:spPr>
                      <a:xfrm>
                        <a:off x="6590654" y="3249328"/>
                        <a:ext cx="755112"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9B163B2C-9F3E-458B-5EBD-4A472D507839}"/>
                          </a:ext>
                        </a:extLst>
                      </p:cNvPr>
                      <p:cNvSpPr txBox="1"/>
                      <p:nvPr/>
                    </p:nvSpPr>
                    <p:spPr>
                      <a:xfrm flipH="1">
                        <a:off x="2979168" y="1756076"/>
                        <a:ext cx="4106228" cy="23429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-216.81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-150.90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6.595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rPr>
                          <a:t>T</a:t>
                        </a:r>
                        <a:r>
                          <a:rPr kumimoji="0" lang="en-US" sz="2400" i="0" u="none" strike="noStrike" kern="1200" cap="none" spc="0" normalizeH="0" baseline="-2500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rPr>
                          <a:t>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 253</a:t>
                        </a:r>
                        <a:r>
                          <a:rPr kumimoji="0" lang="en-US" sz="2400" i="0" u="none" strike="noStrike" kern="1200" cap="none" spc="0" normalizeH="0" baseline="30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rPr>
                          <a:t>F</a:t>
                        </a:r>
                        <a:r>
                          <a:rPr kumimoji="0" lang="en-US" sz="2400" i="0" u="none" strike="noStrike" kern="1200" cap="none" spc="0" normalizeH="0" baseline="-25000" noProof="0" dirty="0" err="1">
                            <a:ln>
                              <a:noFill/>
                            </a:ln>
                            <a:solidFill>
                              <a:srgbClr val="002060"/>
                            </a:solidFill>
                            <a:effectLst/>
                            <a:uLnTx/>
                            <a:uFillTx/>
                            <a:latin typeface="Times New Roman" panose="02020603050405020304" pitchFamily="18" charset="0"/>
                            <a:ea typeface="+mn-ea"/>
                            <a:cs typeface="Times New Roman" panose="02020603050405020304" pitchFamily="18" charset="0"/>
                          </a:rPr>
                          <a:t>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2p</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3p</a:t>
                        </a:r>
                        <a:r>
                          <a:rPr kumimoji="0" lang="en-US" sz="2400" i="0" u="none" strike="noStrike" kern="1200" cap="none" spc="0" normalizeH="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150 mol/s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sp>
                  <p:nvSpPr>
                    <p:cNvPr id="38" name="Rectangle 37">
                      <a:extLst>
                        <a:ext uri="{FF2B5EF4-FFF2-40B4-BE49-F238E27FC236}">
                          <a16:creationId xmlns:a16="http://schemas.microsoft.com/office/drawing/2014/main" id="{AA22FDD0-6AC3-EBA2-E40C-F3F37BEC68AC}"/>
                        </a:ext>
                      </a:extLst>
                    </p:cNvPr>
                    <p:cNvSpPr/>
                    <p:nvPr/>
                  </p:nvSpPr>
                  <p:spPr>
                    <a:xfrm>
                      <a:off x="6908625" y="2669572"/>
                      <a:ext cx="1875935" cy="1830411"/>
                    </a:xfrm>
                    <a:prstGeom prst="rect">
                      <a:avLst/>
                    </a:prstGeom>
                    <a:noFill/>
                    <a:ln w="25400">
                      <a:solidFill>
                        <a:srgbClr val="FF0000"/>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36" name="Flowchart: Connector 35">
                    <a:extLst>
                      <a:ext uri="{FF2B5EF4-FFF2-40B4-BE49-F238E27FC236}">
                        <a16:creationId xmlns:a16="http://schemas.microsoft.com/office/drawing/2014/main" id="{2E3B7C0B-4D25-22A6-55C7-CEC7866A7F99}"/>
                      </a:ext>
                    </a:extLst>
                  </p:cNvPr>
                  <p:cNvSpPr/>
                  <p:nvPr/>
                </p:nvSpPr>
                <p:spPr>
                  <a:xfrm>
                    <a:off x="8028643" y="2784361"/>
                    <a:ext cx="1431336" cy="1389798"/>
                  </a:xfrm>
                  <a:prstGeom prst="flowChartConnector">
                    <a:avLst/>
                  </a:prstGeom>
                  <a:ln w="25400">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Cooler </a:t>
                    </a:r>
                  </a:p>
                </p:txBody>
              </p:sp>
            </p:grpSp>
            <p:cxnSp>
              <p:nvCxnSpPr>
                <p:cNvPr id="33" name="Straight Arrow Connector 32">
                  <a:extLst>
                    <a:ext uri="{FF2B5EF4-FFF2-40B4-BE49-F238E27FC236}">
                      <a16:creationId xmlns:a16="http://schemas.microsoft.com/office/drawing/2014/main" id="{7410D077-103E-B0B0-65B9-34E6717C25FD}"/>
                    </a:ext>
                  </a:extLst>
                </p:cNvPr>
                <p:cNvCxnSpPr>
                  <a:cxnSpLocks/>
                </p:cNvCxnSpPr>
                <p:nvPr/>
              </p:nvCxnSpPr>
              <p:spPr>
                <a:xfrm>
                  <a:off x="8404012" y="2190699"/>
                  <a:ext cx="0" cy="558582"/>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1EB9D4E-8A8F-32FC-6209-676701207E51}"/>
                    </a:ext>
                  </a:extLst>
                </p:cNvPr>
                <p:cNvCxnSpPr>
                  <a:cxnSpLocks/>
                </p:cNvCxnSpPr>
                <p:nvPr/>
              </p:nvCxnSpPr>
              <p:spPr>
                <a:xfrm>
                  <a:off x="8164042" y="3992976"/>
                  <a:ext cx="0" cy="651558"/>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1" name="TextBox 30">
                <a:extLst>
                  <a:ext uri="{FF2B5EF4-FFF2-40B4-BE49-F238E27FC236}">
                    <a16:creationId xmlns:a16="http://schemas.microsoft.com/office/drawing/2014/main" id="{BB221221-2051-2B5A-BE5D-39351BCC3BA1}"/>
                  </a:ext>
                </a:extLst>
              </p:cNvPr>
              <p:cNvSpPr txBox="1"/>
              <p:nvPr/>
            </p:nvSpPr>
            <p:spPr>
              <a:xfrm flipH="1">
                <a:off x="9126599" y="1953241"/>
                <a:ext cx="2952002" cy="25545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1c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-108.4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2c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-75.45 kJ/mol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H</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3c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3.280 kJ/mol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T</a:t>
                </a:r>
                <a:r>
                  <a:rPr lang="en-US" sz="2400" baseline="-25000" dirty="0">
                    <a:solidFill>
                      <a:srgbClr val="0070C0"/>
                    </a:solidFill>
                    <a:latin typeface="Times New Roman" panose="02020603050405020304" pitchFamily="18" charset="0"/>
                    <a:cs typeface="Times New Roman" panose="02020603050405020304" pitchFamily="18" charset="0"/>
                  </a:rPr>
                  <a:t>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 125</a:t>
                </a:r>
                <a:r>
                  <a:rPr kumimoji="0" lang="en-US" sz="2400" i="0" u="none" strike="noStrike" kern="1200" cap="none" spc="0" normalizeH="0" baseline="30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o</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t>
                </a:r>
                <a:r>
                  <a:rPr lang="en-US" sz="2400" baseline="-25000" dirty="0">
                    <a:solidFill>
                      <a:srgbClr val="0070C0"/>
                    </a:solidFill>
                    <a:latin typeface="Times New Roman" panose="02020603050405020304" pitchFamily="18" charset="0"/>
                    <a:cs typeface="Times New Roman" panose="02020603050405020304" pitchFamily="18" charset="0"/>
                  </a:rPr>
                  <a:t>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1c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2c</a:t>
                </a:r>
                <a:r>
                  <a:rPr kumimoji="0" lang="en-US" sz="240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 F</a:t>
                </a:r>
                <a:r>
                  <a:rPr kumimoji="0" lang="en-US" sz="2400" i="0" u="none" strike="noStrike" kern="1200" cap="none" spc="0" normalizeH="0" baseline="-2500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3c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623172CD-B93C-F6B6-A94B-6115B4914403}"/>
                    </a:ext>
                  </a:extLst>
                </p:cNvPr>
                <p:cNvSpPr txBox="1"/>
                <p:nvPr/>
              </p:nvSpPr>
              <p:spPr>
                <a:xfrm flipH="1">
                  <a:off x="8042808" y="4092386"/>
                  <a:ext cx="1083789" cy="122828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b>
                        <m:sSubPr>
                          <m:ctrlPr>
                            <a:rPr kumimoji="0" lang="ar-AE" sz="2400" i="1" u="none" strike="noStrike" kern="1200" cap="none" spc="0" normalizeH="0" baseline="0" noProof="0" dirty="0" smtClean="0">
                              <a:ln>
                                <a:noFill/>
                              </a:ln>
                              <a:solidFill>
                                <a:schemeClr val="tx1"/>
                              </a:solidFill>
                              <a:effectLst/>
                              <a:uLnTx/>
                              <a:uFillTx/>
                              <a:latin typeface="Cambria Math" panose="02040503050406030204" pitchFamily="18" charset="0"/>
                              <a:cs typeface="Times New Roman" panose="02020603050405020304" pitchFamily="18" charset="0"/>
                            </a:rPr>
                          </m:ctrlPr>
                        </m:sSubPr>
                        <m:e>
                          <m:acc>
                            <m:accPr>
                              <m:chr m:val="̇"/>
                              <m:ctrlPr>
                                <a:rPr kumimoji="0" lang="ar-AE" sz="2400" i="1" u="none" strike="noStrike" kern="1200" cap="none" spc="0" normalizeH="0" baseline="0" noProof="0" dirty="0" smtClean="0">
                                  <a:ln>
                                    <a:noFill/>
                                  </a:ln>
                                  <a:solidFill>
                                    <a:schemeClr val="tx1"/>
                                  </a:solidFill>
                                  <a:effectLst/>
                                  <a:uLnTx/>
                                  <a:uFillTx/>
                                  <a:latin typeface="Cambria Math" panose="02040503050406030204" pitchFamily="18" charset="0"/>
                                  <a:cs typeface="Times New Roman" panose="02020603050405020304" pitchFamily="18" charset="0"/>
                                </a:rPr>
                              </m:ctrlPr>
                            </m:accPr>
                            <m:e>
                              <m:r>
                                <a:rPr kumimoji="0" lang="ar-AE" sz="2400" b="0" i="1" u="none" strike="noStrike" kern="1200" cap="none" spc="0" normalizeH="0" baseline="0" noProof="0" dirty="0" smtClean="0">
                                  <a:ln>
                                    <a:noFill/>
                                  </a:ln>
                                  <a:solidFill>
                                    <a:schemeClr val="tx1"/>
                                  </a:solidFill>
                                  <a:effectLst/>
                                  <a:uLnTx/>
                                  <a:uFillTx/>
                                  <a:latin typeface="Cambria Math" panose="02040503050406030204" pitchFamily="18" charset="0"/>
                                  <a:cs typeface="Times New Roman" panose="02020603050405020304" pitchFamily="18" charset="0"/>
                                </a:rPr>
                                <m:t>𝑄</m:t>
                              </m:r>
                            </m:e>
                          </m:acc>
                        </m:e>
                        <m:sub>
                          <m:r>
                            <a:rPr kumimoji="0" lang="ar-AE" sz="2400" b="0" i="1" u="none" strike="noStrike" kern="1200" cap="none" spc="0" normalizeH="0" baseline="0" noProof="0" dirty="0" smtClean="0">
                              <a:ln>
                                <a:noFill/>
                              </a:ln>
                              <a:solidFill>
                                <a:schemeClr val="tx1"/>
                              </a:solidFill>
                              <a:effectLst/>
                              <a:uLnTx/>
                              <a:uFillTx/>
                              <a:latin typeface="Cambria Math" panose="02040503050406030204" pitchFamily="18" charset="0"/>
                              <a:cs typeface="Times New Roman" panose="02020603050405020304" pitchFamily="18" charset="0"/>
                            </a:rPr>
                            <m:t>𝑐</m:t>
                          </m:r>
                        </m:sub>
                      </m:sSub>
                    </m:oMath>
                  </a14:m>
                  <a:r>
                    <a:rPr kumimoji="0" lang="ar-AE"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p>
                <a:p>
                  <a:pPr lvl="0"/>
                  <a14:m>
                    <m:oMath xmlns:m="http://schemas.openxmlformats.org/officeDocument/2006/math">
                      <m:sSub>
                        <m:sSubPr>
                          <m:ctrlPr>
                            <a:rPr lang="ar-AE" sz="2400" i="1" dirty="0">
                              <a:solidFill>
                                <a:schemeClr val="tx1"/>
                              </a:solidFill>
                              <a:latin typeface="Cambria Math" panose="02040503050406030204" pitchFamily="18" charset="0"/>
                              <a:cs typeface="Times New Roman" panose="02020603050405020304" pitchFamily="18" charset="0"/>
                            </a:rPr>
                          </m:ctrlPr>
                        </m:sSubPr>
                        <m:e>
                          <m:acc>
                            <m:accPr>
                              <m:chr m:val="̇"/>
                              <m:ctrlPr>
                                <a:rPr lang="ar-AE" sz="2400" i="1" dirty="0">
                                  <a:solidFill>
                                    <a:schemeClr val="tx1"/>
                                  </a:solidFill>
                                  <a:latin typeface="Cambria Math" panose="02040503050406030204" pitchFamily="18" charset="0"/>
                                  <a:cs typeface="Times New Roman" panose="02020603050405020304" pitchFamily="18" charset="0"/>
                                </a:rPr>
                              </m:ctrlPr>
                            </m:accPr>
                            <m:e>
                              <m:r>
                                <a:rPr lang="ar-AE" sz="2400" b="0" i="1" dirty="0" smtClean="0">
                                  <a:solidFill>
                                    <a:schemeClr val="tx1"/>
                                  </a:solidFill>
                                  <a:latin typeface="Cambria Math" panose="02040503050406030204" pitchFamily="18" charset="0"/>
                                  <a:cs typeface="Times New Roman" panose="02020603050405020304" pitchFamily="18" charset="0"/>
                                </a:rPr>
                                <m:t>𝑚</m:t>
                              </m:r>
                            </m:e>
                          </m:acc>
                        </m:e>
                        <m:sub>
                          <m:r>
                            <a:rPr lang="ar-AE" sz="2400" b="0" i="1" dirty="0">
                              <a:solidFill>
                                <a:schemeClr val="tx1"/>
                              </a:solidFill>
                              <a:latin typeface="Cambria Math" panose="02040503050406030204" pitchFamily="18" charset="0"/>
                              <a:cs typeface="Times New Roman" panose="02020603050405020304" pitchFamily="18" charset="0"/>
                            </a:rPr>
                            <m:t>𝑐</m:t>
                          </m:r>
                          <m:r>
                            <a:rPr lang="ar-AE" sz="2400" b="0" i="1" dirty="0" smtClean="0">
                              <a:solidFill>
                                <a:schemeClr val="tx1"/>
                              </a:solidFill>
                              <a:latin typeface="Cambria Math" panose="02040503050406030204" pitchFamily="18" charset="0"/>
                              <a:cs typeface="Times New Roman" panose="02020603050405020304" pitchFamily="18" charset="0"/>
                            </a:rPr>
                            <m:t>𝑤</m:t>
                          </m:r>
                        </m:sub>
                      </m:sSub>
                    </m:oMath>
                  </a14:m>
                  <a:r>
                    <a:rPr kumimoji="0" lang="ar-AE"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p>
                <a:p>
                  <a:pPr lvl="0"/>
                  <a:r>
                    <a:rPr kumimoji="0" lang="en-US" sz="2400" i="0" u="none" strike="noStrike" kern="120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rPr>
                    <a:t>T</a:t>
                  </a:r>
                  <a:r>
                    <a:rPr kumimoji="0" lang="en-US" sz="2400" i="0" u="none" strike="noStrike" kern="1200" cap="none" spc="0" normalizeH="0" baseline="-25000" noProof="0" dirty="0" err="1">
                      <a:ln>
                        <a:noFill/>
                      </a:ln>
                      <a:solidFill>
                        <a:schemeClr val="tx1"/>
                      </a:solidFill>
                      <a:effectLst/>
                      <a:uLnTx/>
                      <a:uFillTx/>
                      <a:latin typeface="Times New Roman" panose="02020603050405020304" pitchFamily="18" charset="0"/>
                      <a:cs typeface="Times New Roman" panose="02020603050405020304" pitchFamily="18" charset="0"/>
                    </a:rPr>
                    <a:t>cw</a:t>
                  </a:r>
                  <a:endParaRPr kumimoji="0" lang="en-US" sz="2400" i="0" u="none" strike="noStrike" kern="1200" cap="none" spc="0" normalizeH="0" baseline="-2500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mc:Choice>
          <mc:Fallback xmlns="">
            <p:sp>
              <p:nvSpPr>
                <p:cNvPr id="28" name="TextBox 27">
                  <a:extLst>
                    <a:ext uri="{FF2B5EF4-FFF2-40B4-BE49-F238E27FC236}">
                      <a16:creationId xmlns:a16="http://schemas.microsoft.com/office/drawing/2014/main" id="{623172CD-B93C-F6B6-A94B-6115B4914403}"/>
                    </a:ext>
                  </a:extLst>
                </p:cNvPr>
                <p:cNvSpPr txBox="1">
                  <a:spLocks noRot="1" noChangeAspect="1" noMove="1" noResize="1" noEditPoints="1" noAdjustHandles="1" noChangeArrowheads="1" noChangeShapeType="1" noTextEdit="1"/>
                </p:cNvSpPr>
                <p:nvPr/>
              </p:nvSpPr>
              <p:spPr>
                <a:xfrm flipH="1">
                  <a:off x="8042808" y="4092386"/>
                  <a:ext cx="1083789" cy="1228285"/>
                </a:xfrm>
                <a:prstGeom prst="rect">
                  <a:avLst/>
                </a:prstGeom>
                <a:blipFill>
                  <a:blip r:embed="rId4"/>
                  <a:stretch>
                    <a:fillRect l="-8989" t="-2488" b="-995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9" name="TextBox 28">
                  <a:extLst>
                    <a:ext uri="{FF2B5EF4-FFF2-40B4-BE49-F238E27FC236}">
                      <a16:creationId xmlns:a16="http://schemas.microsoft.com/office/drawing/2014/main" id="{EDF50E16-024C-7686-D88D-3DEEBD691B96}"/>
                    </a:ext>
                  </a:extLst>
                </p:cNvPr>
                <p:cNvSpPr txBox="1"/>
                <p:nvPr/>
              </p:nvSpPr>
              <p:spPr>
                <a:xfrm flipH="1">
                  <a:off x="8231373" y="1678426"/>
                  <a:ext cx="1083789" cy="830997"/>
                </a:xfrm>
                <a:prstGeom prst="rect">
                  <a:avLst/>
                </a:prstGeom>
                <a:noFill/>
              </p:spPr>
              <p:txBody>
                <a:bodyPr wrap="square" rtlCol="0">
                  <a:spAutoFit/>
                </a:bodyPr>
                <a:lstStyle/>
                <a:p>
                  <a:pPr lvl="0"/>
                  <a14:m>
                    <m:oMath xmlns:m="http://schemas.openxmlformats.org/officeDocument/2006/math">
                      <m:sSub>
                        <m:sSubPr>
                          <m:ctrlPr>
                            <a:rPr lang="ar-AE" sz="2400" i="1" dirty="0" smtClean="0">
                              <a:solidFill>
                                <a:schemeClr val="tx1"/>
                              </a:solidFill>
                              <a:latin typeface="Cambria Math" panose="02040503050406030204" pitchFamily="18" charset="0"/>
                              <a:cs typeface="Times New Roman" panose="02020603050405020304" pitchFamily="18" charset="0"/>
                            </a:rPr>
                          </m:ctrlPr>
                        </m:sSubPr>
                        <m:e>
                          <m:acc>
                            <m:accPr>
                              <m:chr m:val="̇"/>
                              <m:ctrlPr>
                                <a:rPr lang="ar-AE" sz="2400" i="1" dirty="0">
                                  <a:solidFill>
                                    <a:schemeClr val="tx1"/>
                                  </a:solidFill>
                                  <a:latin typeface="Cambria Math" panose="02040503050406030204" pitchFamily="18" charset="0"/>
                                  <a:cs typeface="Times New Roman" panose="02020603050405020304" pitchFamily="18" charset="0"/>
                                </a:rPr>
                              </m:ctrlPr>
                            </m:accPr>
                            <m:e>
                              <m:r>
                                <a:rPr lang="ar-AE" sz="2400" b="0" i="1" dirty="0">
                                  <a:solidFill>
                                    <a:schemeClr val="tx1"/>
                                  </a:solidFill>
                                  <a:latin typeface="Cambria Math" panose="02040503050406030204" pitchFamily="18" charset="0"/>
                                  <a:cs typeface="Times New Roman" panose="02020603050405020304" pitchFamily="18" charset="0"/>
                                </a:rPr>
                                <m:t>𝑚</m:t>
                              </m:r>
                            </m:e>
                          </m:acc>
                        </m:e>
                        <m:sub>
                          <m:r>
                            <a:rPr lang="ar-AE" sz="2400" b="0" i="1" dirty="0">
                              <a:solidFill>
                                <a:schemeClr val="tx1"/>
                              </a:solidFill>
                              <a:latin typeface="Cambria Math" panose="02040503050406030204" pitchFamily="18" charset="0"/>
                              <a:cs typeface="Times New Roman" panose="02020603050405020304" pitchFamily="18" charset="0"/>
                            </a:rPr>
                            <m:t>𝑐𝑤</m:t>
                          </m:r>
                        </m:sub>
                      </m:sSub>
                    </m:oMath>
                  </a14:m>
                  <a:r>
                    <a:rPr lang="ar-AE" sz="2400" dirty="0">
                      <a:solidFill>
                        <a:schemeClr val="tx1"/>
                      </a:solidFill>
                      <a:latin typeface="Times New Roman" panose="02020603050405020304" pitchFamily="18" charset="0"/>
                      <a:cs typeface="Times New Roman" panose="02020603050405020304" pitchFamily="18" charset="0"/>
                    </a:rPr>
                    <a:t> </a:t>
                  </a:r>
                  <a:endParaRPr kumimoji="0" lang="ar-AE"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lvl="0"/>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a:t>
                  </a:r>
                  <a:r>
                    <a:rPr lang="en-US" sz="2400" baseline="-25000" dirty="0">
                      <a:solidFill>
                        <a:schemeClr val="tx1"/>
                      </a:solidFill>
                      <a:latin typeface="Times New Roman" panose="02020603050405020304" pitchFamily="18" charset="0"/>
                      <a:cs typeface="Times New Roman" panose="02020603050405020304" pitchFamily="18" charset="0"/>
                    </a:rPr>
                    <a:t>R</a:t>
                  </a:r>
                  <a:endParaRPr kumimoji="0" lang="en-US" sz="2400" i="0" u="none" strike="noStrike" kern="1200" cap="none" spc="0" normalizeH="0" baseline="-2500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mc:Choice>
          <mc:Fallback xmlns="">
            <p:sp>
              <p:nvSpPr>
                <p:cNvPr id="29" name="TextBox 28">
                  <a:extLst>
                    <a:ext uri="{FF2B5EF4-FFF2-40B4-BE49-F238E27FC236}">
                      <a16:creationId xmlns:a16="http://schemas.microsoft.com/office/drawing/2014/main" id="{EDF50E16-024C-7686-D88D-3DEEBD691B96}"/>
                    </a:ext>
                  </a:extLst>
                </p:cNvPr>
                <p:cNvSpPr txBox="1">
                  <a:spLocks noRot="1" noChangeAspect="1" noMove="1" noResize="1" noEditPoints="1" noAdjustHandles="1" noChangeArrowheads="1" noChangeShapeType="1" noTextEdit="1"/>
                </p:cNvSpPr>
                <p:nvPr/>
              </p:nvSpPr>
              <p:spPr>
                <a:xfrm flipH="1">
                  <a:off x="8231373" y="1678426"/>
                  <a:ext cx="1083789" cy="830997"/>
                </a:xfrm>
                <a:prstGeom prst="rect">
                  <a:avLst/>
                </a:prstGeom>
                <a:blipFill>
                  <a:blip r:embed="rId5"/>
                  <a:stretch>
                    <a:fillRect l="-8989" t="-5882" b="-16176"/>
                  </a:stretch>
                </a:blipFill>
              </p:spPr>
              <p:txBody>
                <a:bodyPr/>
                <a:lstStyle/>
                <a:p>
                  <a:r>
                    <a:rPr lang="en-US">
                      <a:noFill/>
                    </a:rPr>
                    <a:t> </a:t>
                  </a:r>
                </a:p>
              </p:txBody>
            </p:sp>
          </mc:Fallback>
        </mc:AlternateContent>
      </p:grpSp>
      <p:cxnSp>
        <p:nvCxnSpPr>
          <p:cNvPr id="47" name="Straight Arrow Connector 46">
            <a:extLst>
              <a:ext uri="{FF2B5EF4-FFF2-40B4-BE49-F238E27FC236}">
                <a16:creationId xmlns:a16="http://schemas.microsoft.com/office/drawing/2014/main" id="{4DFA0A5D-D9A0-579D-4CFD-604B37901293}"/>
              </a:ext>
            </a:extLst>
          </p:cNvPr>
          <p:cNvCxnSpPr>
            <a:cxnSpLocks/>
          </p:cNvCxnSpPr>
          <p:nvPr/>
        </p:nvCxnSpPr>
        <p:spPr>
          <a:xfrm>
            <a:off x="6736717" y="3695954"/>
            <a:ext cx="743317"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36A7A616-56A6-028D-949D-A9BBD0D3D7FB}"/>
              </a:ext>
            </a:extLst>
          </p:cNvPr>
          <p:cNvSpPr txBox="1"/>
          <p:nvPr/>
        </p:nvSpPr>
        <p:spPr>
          <a:xfrm>
            <a:off x="692253" y="5562627"/>
            <a:ext cx="953162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12.16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material and energy balances on the cooler</a:t>
            </a:r>
          </a:p>
        </p:txBody>
      </p:sp>
    </p:spTree>
    <p:extLst>
      <p:ext uri="{BB962C8B-B14F-4D97-AF65-F5344CB8AC3E}">
        <p14:creationId xmlns:p14="http://schemas.microsoft.com/office/powerpoint/2010/main" val="609263823"/>
      </p:ext>
    </p:extLst>
  </p:cSld>
  <p:clrMapOvr>
    <a:masterClrMapping/>
  </p:clrMapOvr>
  <mc:AlternateContent xmlns:mc="http://schemas.openxmlformats.org/markup-compatibility/2006" xmlns:p14="http://schemas.microsoft.com/office/powerpoint/2010/main">
    <mc:Choice Requires="p14">
      <p:transition spd="slow" p14:dur="2000" advTm="134271"/>
    </mc:Choice>
    <mc:Fallback xmlns="">
      <p:transition spd="slow" advTm="134271"/>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EC7B5-C773-B381-6C6A-076F899554B9}"/>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3FA70EC-888C-62C5-0F83-D0653B098395}"/>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Material balances equation:</a:t>
                </a:r>
                <a:r>
                  <a:rPr lang="en-US" sz="2400" dirty="0">
                    <a:latin typeface="Times New Roman" panose="02020603050405020304" pitchFamily="18" charset="0"/>
                    <a:cs typeface="Times New Roman" panose="02020603050405020304" pitchFamily="18" charset="0"/>
                  </a:rPr>
                  <a:t> Since there is no chemical reaction during cooling process, the mole rate of inputs is equal to the mole rate of outputs.</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Ethanol balance</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cs typeface="Times New Roman" panose="02020603050405020304" pitchFamily="18" charset="0"/>
                        <a:sym typeface="Symbol" panose="05050102010706020507" pitchFamily="18" charset="2"/>
                      </a:rPr>
                      <m:t> </m:t>
                    </m:r>
                    <m:r>
                      <m:rPr>
                        <m:nor/>
                      </m:rPr>
                      <a:rPr lang="en-US" sz="2400">
                        <a:latin typeface="Cambria Math" panose="02040503050406030204" pitchFamily="18" charset="0"/>
                        <a:cs typeface="Times New Roman" panose="02020603050405020304" pitchFamily="18" charset="0"/>
                      </a:rPr>
                      <m:t>= </m:t>
                    </m:r>
                    <m:r>
                      <m:rPr>
                        <m:nor/>
                      </m:rPr>
                      <a:rPr lang="en-US" sz="2400" b="1">
                        <a:solidFill>
                          <a:srgbClr val="7030A0"/>
                        </a:solidFill>
                        <a:latin typeface="Cambria Math" panose="02040503050406030204" pitchFamily="18" charset="0"/>
                        <a:cs typeface="Times New Roman" panose="02020603050405020304" pitchFamily="18" charset="0"/>
                      </a:rPr>
                      <m:t>92</m:t>
                    </m:r>
                  </m:oMath>
                </a14:m>
                <a:r>
                  <a:rPr lang="en-US" sz="2400" b="1" dirty="0">
                    <a:solidFill>
                      <a:srgbClr val="7030A0"/>
                    </a:solidFill>
                    <a:latin typeface="Times New Roman" panose="02020603050405020304" pitchFamily="18" charset="0"/>
                    <a:cs typeface="Times New Roman" panose="02020603050405020304" pitchFamily="18" charset="0"/>
                  </a:rPr>
                  <a:t> mol/s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Acetaldehyde balance</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cs typeface="Times New Roman" panose="02020603050405020304" pitchFamily="18" charset="0"/>
                        <a:sym typeface="Symbol" panose="05050102010706020507" pitchFamily="18" charset="2"/>
                      </a:rPr>
                      <m:t> </m:t>
                    </m:r>
                    <m:r>
                      <m:rPr>
                        <m:nor/>
                      </m:rPr>
                      <a:rPr lang="en-US" sz="2400">
                        <a:latin typeface="Cambria Math" panose="02040503050406030204" pitchFamily="18" charset="0"/>
                        <a:cs typeface="Times New Roman" panose="02020603050405020304" pitchFamily="18" charset="0"/>
                      </a:rPr>
                      <m:t>= </m:t>
                    </m:r>
                    <m:r>
                      <m:rPr>
                        <m:nor/>
                      </m:rPr>
                      <a:rPr lang="en-US" sz="2400" b="1">
                        <a:solidFill>
                          <a:srgbClr val="7030A0"/>
                        </a:solidFill>
                        <a:latin typeface="Cambria Math" panose="02040503050406030204" pitchFamily="18" charset="0"/>
                        <a:cs typeface="Times New Roman" panose="02020603050405020304" pitchFamily="18" charset="0"/>
                      </a:rPr>
                      <m:t>58</m:t>
                    </m:r>
                  </m:oMath>
                </a14:m>
                <a:r>
                  <a:rPr lang="en-US" sz="2400" b="1" dirty="0">
                    <a:solidFill>
                      <a:srgbClr val="7030A0"/>
                    </a:solidFill>
                    <a:latin typeface="Times New Roman" panose="02020603050405020304" pitchFamily="18" charset="0"/>
                    <a:cs typeface="Times New Roman" panose="02020603050405020304" pitchFamily="18" charset="0"/>
                  </a:rPr>
                  <a:t> mol/s </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Hydrogen molecule </a:t>
                </a:r>
                <a:r>
                  <a:rPr lang="en-US" sz="2400" dirty="0">
                    <a:latin typeface="Times New Roman" panose="02020603050405020304" pitchFamily="18" charset="0"/>
                    <a:cs typeface="Times New Roman" panose="02020603050405020304" pitchFamily="18" charset="0"/>
                  </a:rPr>
                  <a:t>balance: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3</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3</m:t>
                        </m:r>
                        <m:r>
                          <a:rPr lang="en-US" sz="2400" b="0" i="1" smtClean="0">
                            <a:latin typeface="Cambria Math" panose="02040503050406030204" pitchFamily="18" charset="0"/>
                            <a:cs typeface="Times New Roman" panose="02020603050405020304" pitchFamily="18" charset="0"/>
                          </a:rPr>
                          <m:t>𝑐</m:t>
                        </m:r>
                      </m:sub>
                    </m:sSub>
                    <m:r>
                      <m:rPr>
                        <m:nor/>
                      </m:rPr>
                      <a:rPr lang="en-US" sz="2400">
                        <a:latin typeface="Cambria Math" panose="02040503050406030204" pitchFamily="18" charset="0"/>
                        <a:cs typeface="Times New Roman" panose="02020603050405020304" pitchFamily="18" charset="0"/>
                      </a:rPr>
                      <m:t>= </m:t>
                    </m:r>
                    <m:r>
                      <m:rPr>
                        <m:nor/>
                      </m:rPr>
                      <a:rPr lang="en-US" sz="2400" b="1">
                        <a:solidFill>
                          <a:srgbClr val="7030A0"/>
                        </a:solidFill>
                        <a:latin typeface="Cambria Math" panose="02040503050406030204" pitchFamily="18" charset="0"/>
                        <a:cs typeface="Times New Roman" panose="02020603050405020304" pitchFamily="18" charset="0"/>
                      </a:rPr>
                      <m:t>43</m:t>
                    </m:r>
                  </m:oMath>
                </a14:m>
                <a:r>
                  <a:rPr lang="en-US" sz="2400" b="1" dirty="0">
                    <a:solidFill>
                      <a:srgbClr val="7030A0"/>
                    </a:solidFill>
                    <a:latin typeface="Times New Roman" panose="02020603050405020304" pitchFamily="18" charset="0"/>
                    <a:cs typeface="Times New Roman" panose="02020603050405020304" pitchFamily="18" charset="0"/>
                  </a:rPr>
                  <a:t> mol/s</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3FA70EC-888C-62C5-0F83-D0653B098395}"/>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95979C4-268B-C26E-DB6F-1E6B4F5FE1F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BE6538F-632E-FE12-8234-9CC89D772AE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A427ADE-8454-B8DE-C530-65C10FA4BD0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2CC88AB-E456-C2A1-7C7A-32F5E91ED7ED}"/>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2194628139"/>
      </p:ext>
    </p:extLst>
  </p:cSld>
  <p:clrMapOvr>
    <a:masterClrMapping/>
  </p:clrMapOvr>
  <mc:AlternateContent xmlns:mc="http://schemas.openxmlformats.org/markup-compatibility/2006" xmlns:p14="http://schemas.microsoft.com/office/powerpoint/2010/main">
    <mc:Choice Requires="p14">
      <p:transition spd="slow" p14:dur="2000" advTm="41736"/>
    </mc:Choice>
    <mc:Fallback xmlns="">
      <p:transition spd="slow" advTm="41736"/>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7B693-FA59-7FD2-4AAE-9290143C8346}"/>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0954989-C8AA-E9E9-E9F2-3D1A97201CAB}"/>
                  </a:ext>
                </a:extLst>
              </p:cNvPr>
              <p:cNvSpPr>
                <a:spLocks noGrp="1"/>
              </p:cNvSpPr>
              <p:nvPr>
                <p:ph idx="1"/>
              </p:nvPr>
            </p:nvSpPr>
            <p:spPr>
              <a:xfrm>
                <a:off x="278297" y="858491"/>
                <a:ext cx="11638720" cy="5065228"/>
              </a:xfrm>
            </p:spPr>
            <p:txBody>
              <a:bodyPr>
                <a:normAutofit lnSpcReduction="10000"/>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Energy balances: </a:t>
                </a:r>
                <a:r>
                  <a:rPr lang="en-US" sz="2400" dirty="0">
                    <a:latin typeface="Times New Roman" panose="02020603050405020304" pitchFamily="18" charset="0"/>
                    <a:cs typeface="Times New Roman" panose="02020603050405020304" pitchFamily="18" charset="0"/>
                  </a:rPr>
                  <a:t>The energy balance equation on the cooler is given by:</a:t>
                </a:r>
              </a:p>
              <a:p>
                <a:pPr marL="0" indent="0" algn="just">
                  <a:lnSpc>
                    <a:spcPct val="100000"/>
                  </a:lnSpc>
                  <a:buNone/>
                </a:pPr>
                <a14:m>
                  <m:oMath xmlns:m="http://schemas.openxmlformats.org/officeDocument/2006/math">
                    <m:sSub>
                      <m:sSubPr>
                        <m:ctrlPr>
                          <a:rPr lang="ar-AE" sz="2400" i="1" dirty="0">
                            <a:latin typeface="Cambria Math" panose="02040503050406030204" pitchFamily="18" charset="0"/>
                            <a:cs typeface="Times New Roman" panose="02020603050405020304" pitchFamily="18" charset="0"/>
                          </a:rPr>
                        </m:ctrlPr>
                      </m:sSubPr>
                      <m:e>
                        <m:acc>
                          <m:accPr>
                            <m:chr m:val="̇"/>
                            <m:ctrlPr>
                              <a:rPr lang="ar-AE" sz="2400" i="1" dirty="0">
                                <a:latin typeface="Cambria Math" panose="02040503050406030204" pitchFamily="18" charset="0"/>
                                <a:cs typeface="Times New Roman" panose="02020603050405020304" pitchFamily="18" charset="0"/>
                              </a:rPr>
                            </m:ctrlPr>
                          </m:accPr>
                          <m:e>
                            <m:r>
                              <a:rPr lang="ar-AE" sz="2400" i="1" dirty="0">
                                <a:latin typeface="Cambria Math" panose="02040503050406030204" pitchFamily="18" charset="0"/>
                                <a:cs typeface="Times New Roman" panose="02020603050405020304" pitchFamily="18" charset="0"/>
                              </a:rPr>
                              <m:t>𝑄</m:t>
                            </m:r>
                          </m:e>
                        </m:acc>
                      </m:e>
                      <m:sub>
                        <m:r>
                          <a:rPr lang="ar-AE" sz="2400" i="1" dirty="0">
                            <a:latin typeface="Cambria Math" panose="02040503050406030204" pitchFamily="18" charset="0"/>
                            <a:cs typeface="Times New Roman" panose="02020603050405020304" pitchFamily="18" charset="0"/>
                          </a:rPr>
                          <m:t>𝑐</m:t>
                        </m:r>
                      </m:sub>
                    </m:sSub>
                    <m:r>
                      <a:rPr lang="en-US" sz="2400" b="0" i="1" dirty="0" smtClean="0">
                        <a:latin typeface="Cambria Math" panose="02040503050406030204" pitchFamily="18" charset="0"/>
                        <a:cs typeface="Times New Roman" panose="02020603050405020304" pitchFamily="18" charset="0"/>
                      </a:rPr>
                      <m:t>=</m:t>
                    </m:r>
                    <m:r>
                      <m:rPr>
                        <m:nor/>
                      </m:rPr>
                      <a:rPr lang="en-US" sz="2400" dirty="0">
                        <a:ea typeface="Cambria Math" panose="02040503050406030204" pitchFamily="18" charset="0"/>
                        <a:sym typeface="Symbol" panose="05050102010706020507" pitchFamily="18" charset="2"/>
                      </a:rPr>
                      <m:t></m:t>
                    </m:r>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H</m:t>
                            </m:r>
                          </m:e>
                        </m:acc>
                      </m:e>
                      <m:sub>
                        <m:r>
                          <m:rPr>
                            <m:sty m:val="p"/>
                          </m:rPr>
                          <a:rPr lang="en-US" sz="2400">
                            <a:latin typeface="Cambria Math" panose="02040503050406030204" pitchFamily="18" charset="0"/>
                            <a:ea typeface="Cambria Math" panose="02040503050406030204" pitchFamily="18" charset="0"/>
                          </a:rPr>
                          <m:t>c</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(12.54)</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ar-AE" sz="2400" i="1" dirty="0">
                            <a:latin typeface="Cambria Math" panose="02040503050406030204" pitchFamily="18" charset="0"/>
                            <a:cs typeface="Times New Roman" panose="02020603050405020304" pitchFamily="18" charset="0"/>
                          </a:rPr>
                        </m:ctrlPr>
                      </m:sSubPr>
                      <m:e>
                        <m:acc>
                          <m:accPr>
                            <m:chr m:val="̇"/>
                            <m:ctrlPr>
                              <a:rPr lang="ar-AE" sz="2400" i="1" dirty="0">
                                <a:latin typeface="Cambria Math" panose="02040503050406030204" pitchFamily="18" charset="0"/>
                                <a:cs typeface="Times New Roman" panose="02020603050405020304" pitchFamily="18" charset="0"/>
                              </a:rPr>
                            </m:ctrlPr>
                          </m:accPr>
                          <m:e>
                            <m:r>
                              <a:rPr lang="ar-AE" sz="2400" i="1" dirty="0">
                                <a:latin typeface="Cambria Math" panose="02040503050406030204" pitchFamily="18" charset="0"/>
                                <a:cs typeface="Times New Roman" panose="02020603050405020304" pitchFamily="18" charset="0"/>
                              </a:rPr>
                              <m:t>𝑄</m:t>
                            </m:r>
                          </m:e>
                        </m:acc>
                      </m:e>
                      <m:sub>
                        <m:r>
                          <a:rPr lang="ar-AE" sz="2400" i="1" dirty="0">
                            <a:latin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is rate of heat addition, and </a:t>
                </a:r>
                <a:r>
                  <a:rPr lang="en-US" sz="2400" dirty="0">
                    <a:ea typeface="Cambria Math" panose="02040503050406030204" pitchFamily="18" charset="0"/>
                    <a:sym typeface="Symbol" panose="05050102010706020507" pitchFamily="18" charset="2"/>
                  </a:rPr>
                  <a:t></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H</m:t>
                            </m:r>
                          </m:e>
                        </m:acc>
                      </m:e>
                      <m:sub>
                        <m:r>
                          <m:rPr>
                            <m:sty m:val="p"/>
                          </m:rPr>
                          <a:rPr lang="en-US" sz="2400">
                            <a:latin typeface="Cambria Math" panose="02040503050406030204" pitchFamily="18" charset="0"/>
                            <a:ea typeface="Cambria Math" panose="02040503050406030204" pitchFamily="18" charset="0"/>
                          </a:rPr>
                          <m:t>c</m:t>
                        </m:r>
                      </m:sub>
                    </m:sSub>
                    <m:r>
                      <a:rPr lang="en-US" sz="2400" i="1">
                        <a:latin typeface="Cambria Math" panose="02040503050406030204" pitchFamily="18" charset="0"/>
                        <a:ea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is the rate of change in enthalpy in the cooler.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rate of change in enthalpy through the cooler is  expressed by:</a:t>
                </a:r>
              </a:p>
              <a:p>
                <a:pPr marL="0" indent="0" algn="just">
                  <a:lnSpc>
                    <a:spcPct val="100000"/>
                  </a:lnSpc>
                  <a:buNone/>
                </a:pPr>
                <a14:m>
                  <m:oMath xmlns:m="http://schemas.openxmlformats.org/officeDocument/2006/math">
                    <m:r>
                      <m:rPr>
                        <m:nor/>
                      </m:rPr>
                      <a:rPr lang="en-US" sz="2400" dirty="0">
                        <a:ea typeface="Cambria Math" panose="02040503050406030204" pitchFamily="18" charset="0"/>
                        <a:sym typeface="Symbol" panose="05050102010706020507" pitchFamily="18" charset="2"/>
                      </a:rPr>
                      <m:t></m:t>
                    </m:r>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H</m:t>
                            </m:r>
                          </m:e>
                        </m:acc>
                      </m:e>
                      <m:sub>
                        <m:r>
                          <m:rPr>
                            <m:sty m:val="p"/>
                          </m:rPr>
                          <a:rPr lang="en-US" sz="2400" b="0" i="0" smtClean="0">
                            <a:latin typeface="Cambria Math" panose="02040503050406030204" pitchFamily="18" charset="0"/>
                            <a:ea typeface="Cambria Math" panose="02040503050406030204" pitchFamily="18" charset="0"/>
                          </a:rPr>
                          <m:t>c</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panose="02040503050406030204" pitchFamily="18" charset="0"/>
                          </a:rPr>
                          <m:t>1</m:t>
                        </m:r>
                        <m:r>
                          <a:rPr lang="en-US" sz="2400" i="1">
                            <a:latin typeface="Cambria Math" panose="02040503050406030204" pitchFamily="18" charset="0"/>
                          </a:rPr>
                          <m:t>𝑝</m:t>
                        </m:r>
                      </m:sub>
                    </m:sSub>
                    <m:r>
                      <a:rPr lang="en-US" sz="2400" i="1">
                        <a:latin typeface="Cambria Math" panose="02040503050406030204" pitchFamily="18" charset="0"/>
                      </a:rPr>
                      <m:t>∗</m:t>
                    </m:r>
                    <m:d>
                      <m:dPr>
                        <m:ctrlPr>
                          <a:rPr lang="en-US" sz="2400" b="0" i="1" smtClean="0">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𝐻</m:t>
                            </m:r>
                          </m:e>
                          <m:sub>
                            <m:r>
                              <a:rPr lang="en-US" sz="2400" i="1">
                                <a:latin typeface="Cambria Math" panose="02040503050406030204" pitchFamily="18" charset="0"/>
                              </a:rPr>
                              <m:t>1</m:t>
                            </m:r>
                            <m:r>
                              <a:rPr lang="en-US" sz="2400" b="0" i="1" smtClean="0">
                                <a:latin typeface="Cambria Math" panose="02040503050406030204" pitchFamily="18" charset="0"/>
                              </a:rPr>
                              <m:t>𝑐</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1</m:t>
                            </m:r>
                            <m:r>
                              <a:rPr lang="en-US" sz="2400" i="1">
                                <a:latin typeface="Cambria Math" panose="02040503050406030204" pitchFamily="18" charset="0"/>
                              </a:rPr>
                              <m:t>𝑝</m:t>
                            </m:r>
                          </m:sub>
                        </m:sSub>
                      </m:e>
                    </m:d>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2</m:t>
                        </m:r>
                        <m:r>
                          <a:rPr lang="en-US" sz="2400" i="1">
                            <a:latin typeface="Cambria Math" panose="02040503050406030204" pitchFamily="18" charset="0"/>
                          </a:rPr>
                          <m:t>𝑝</m:t>
                        </m:r>
                      </m:sub>
                    </m:sSub>
                    <m:r>
                      <a:rPr lang="en-US" sz="2400" i="1">
                        <a:latin typeface="Cambria Math" panose="02040503050406030204" pitchFamily="18" charset="0"/>
                      </a:rPr>
                      <m:t>∗</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2</m:t>
                            </m:r>
                            <m:r>
                              <a:rPr lang="en-US" sz="2400" b="0" i="1" smtClean="0">
                                <a:latin typeface="Cambria Math" panose="02040503050406030204" pitchFamily="18" charset="0"/>
                              </a:rPr>
                              <m:t>𝑐</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𝐻</m:t>
                            </m:r>
                          </m:e>
                          <m:sub>
                            <m:r>
                              <a:rPr lang="en-US" sz="2400" b="0" i="1" smtClean="0">
                                <a:latin typeface="Cambria Math" panose="02040503050406030204" pitchFamily="18" charset="0"/>
                              </a:rPr>
                              <m:t>2</m:t>
                            </m:r>
                            <m:r>
                              <a:rPr lang="en-US" sz="2400" b="0" i="1" smtClean="0">
                                <a:latin typeface="Cambria Math" panose="02040503050406030204" pitchFamily="18" charset="0"/>
                              </a:rPr>
                              <m:t>𝑝</m:t>
                            </m:r>
                          </m:sub>
                        </m:sSub>
                      </m:e>
                    </m:d>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3</m:t>
                        </m:r>
                        <m:r>
                          <a:rPr lang="en-US" sz="2400" b="0" i="1" smtClean="0">
                            <a:latin typeface="Cambria Math" panose="02040503050406030204" pitchFamily="18" charset="0"/>
                          </a:rPr>
                          <m:t>𝑝</m:t>
                        </m:r>
                      </m:sub>
                    </m:sSub>
                    <m:r>
                      <a:rPr lang="en-US" sz="2400" i="1">
                        <a:latin typeface="Cambria Math" panose="02040503050406030204" pitchFamily="18" charset="0"/>
                      </a:rPr>
                      <m:t>∗</m:t>
                    </m:r>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𝐻</m:t>
                        </m:r>
                      </m:e>
                      <m:sub>
                        <m:r>
                          <a:rPr lang="en-US" sz="2400" b="0" i="1" smtClean="0">
                            <a:latin typeface="Cambria Math" panose="02040503050406030204" pitchFamily="18" charset="0"/>
                          </a:rPr>
                          <m:t>3</m:t>
                        </m:r>
                        <m:r>
                          <a:rPr lang="en-US" sz="2400" b="0" i="1" smtClean="0">
                            <a:latin typeface="Cambria Math" panose="02040503050406030204" pitchFamily="18" charset="0"/>
                          </a:rPr>
                          <m:t>𝑐</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𝐻</m:t>
                        </m:r>
                      </m:e>
                      <m:sub>
                        <m:r>
                          <a:rPr lang="en-US" sz="2400" i="1">
                            <a:latin typeface="Cambria Math" panose="02040503050406030204" pitchFamily="18" charset="0"/>
                          </a:rPr>
                          <m:t>3</m:t>
                        </m:r>
                        <m:r>
                          <a:rPr lang="en-US" sz="2400" b="0" i="1" smtClean="0">
                            <a:latin typeface="Cambria Math" panose="02040503050406030204" pitchFamily="18" charset="0"/>
                          </a:rPr>
                          <m:t>𝑝</m:t>
                        </m:r>
                      </m:sub>
                    </m:sSub>
                    <m:r>
                      <a:rPr lang="en-US" sz="2400" i="1">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m:rPr>
                        <m:nor/>
                      </m:rPr>
                      <a:rPr lang="en-US" sz="2400" dirty="0">
                        <a:ea typeface="Cambria Math" panose="02040503050406030204" pitchFamily="18" charset="0"/>
                        <a:sym typeface="Symbol" panose="05050102010706020507" pitchFamily="18" charset="2"/>
                      </a:rPr>
                      <m:t></m:t>
                    </m:r>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H</m:t>
                            </m:r>
                          </m:e>
                        </m:acc>
                      </m:e>
                      <m:sub>
                        <m:r>
                          <m:rPr>
                            <m:sty m:val="p"/>
                          </m:rPr>
                          <a:rPr lang="en-US" sz="2400">
                            <a:latin typeface="Cambria Math" panose="02040503050406030204" pitchFamily="18" charset="0"/>
                            <a:ea typeface="Cambria Math" panose="02040503050406030204" pitchFamily="18" charset="0"/>
                          </a:rPr>
                          <m:t>c</m:t>
                        </m:r>
                      </m:sub>
                    </m:sSub>
                    <m:r>
                      <a:rPr lang="en-US" sz="2400" i="1">
                        <a:latin typeface="Cambria Math" panose="02040503050406030204" pitchFamily="18" charset="0"/>
                      </a:rPr>
                      <m:t>=</m:t>
                    </m:r>
                    <m:r>
                      <a:rPr lang="en-US" sz="2400" b="0" i="1" smtClean="0">
                        <a:latin typeface="Cambria Math" panose="02040503050406030204" pitchFamily="18" charset="0"/>
                      </a:rPr>
                      <m:t>92</m:t>
                    </m:r>
                    <m:r>
                      <a:rPr lang="en-US" sz="2400" i="1">
                        <a:latin typeface="Cambria Math" panose="02040503050406030204" pitchFamily="18" charset="0"/>
                      </a:rPr>
                      <m:t>∗</m:t>
                    </m:r>
                    <m:d>
                      <m:dPr>
                        <m:ctrlPr>
                          <a:rPr lang="en-US" sz="2400" i="1">
                            <a:latin typeface="Cambria Math" panose="02040503050406030204" pitchFamily="18" charset="0"/>
                          </a:rPr>
                        </m:ctrlPr>
                      </m:dPr>
                      <m:e>
                        <m:r>
                          <a:rPr lang="en-US" sz="2400" b="0" i="1" smtClean="0">
                            <a:latin typeface="Cambria Math" panose="02040503050406030204" pitchFamily="18" charset="0"/>
                          </a:rPr>
                          <m:t>−</m:t>
                        </m:r>
                        <m:r>
                          <a:rPr lang="en-US" sz="2400" b="0" i="1" smtClean="0">
                            <a:latin typeface="Cambria Math" panose="02040503050406030204" pitchFamily="18" charset="0"/>
                          </a:rPr>
                          <m:t>108</m:t>
                        </m:r>
                        <m:r>
                          <a:rPr lang="en-US" sz="2400" b="0" i="1" smtClean="0">
                            <a:latin typeface="Cambria Math" panose="02040503050406030204" pitchFamily="18" charset="0"/>
                          </a:rPr>
                          <m:t>.</m:t>
                        </m:r>
                        <m:r>
                          <a:rPr lang="en-US" sz="2400" b="0" i="1" smtClean="0">
                            <a:latin typeface="Cambria Math" panose="02040503050406030204" pitchFamily="18" charset="0"/>
                          </a:rPr>
                          <m:t>4</m:t>
                        </m:r>
                        <m:r>
                          <a:rPr lang="en-US" sz="2400" b="0" i="1" smtClean="0">
                            <a:latin typeface="Cambria Math" panose="02040503050406030204" pitchFamily="18" charset="0"/>
                          </a:rPr>
                          <m:t>+</m:t>
                        </m:r>
                        <m:r>
                          <a:rPr lang="en-US" sz="2400" b="0" i="1" smtClean="0">
                            <a:latin typeface="Cambria Math" panose="02040503050406030204" pitchFamily="18" charset="0"/>
                          </a:rPr>
                          <m:t>216</m:t>
                        </m:r>
                        <m:r>
                          <a:rPr lang="en-US" sz="2400" b="0" i="1" smtClean="0">
                            <a:latin typeface="Cambria Math" panose="02040503050406030204" pitchFamily="18" charset="0"/>
                          </a:rPr>
                          <m:t>.</m:t>
                        </m:r>
                        <m:r>
                          <a:rPr lang="en-US" sz="2400" b="0" i="1" smtClean="0">
                            <a:latin typeface="Cambria Math" panose="02040503050406030204" pitchFamily="18" charset="0"/>
                          </a:rPr>
                          <m:t>81</m:t>
                        </m:r>
                      </m:e>
                    </m:d>
                    <m:r>
                      <a:rPr lang="en-US" sz="2400" i="1">
                        <a:latin typeface="Cambria Math" panose="02040503050406030204" pitchFamily="18" charset="0"/>
                      </a:rPr>
                      <m:t>+</m:t>
                    </m:r>
                    <m:r>
                      <a:rPr lang="en-US" sz="2400" b="0" i="1" smtClean="0">
                        <a:latin typeface="Cambria Math" panose="02040503050406030204" pitchFamily="18" charset="0"/>
                      </a:rPr>
                      <m:t>58</m:t>
                    </m:r>
                    <m:r>
                      <a:rPr lang="en-US" sz="2400" i="1">
                        <a:latin typeface="Cambria Math" panose="02040503050406030204" pitchFamily="18" charset="0"/>
                      </a:rPr>
                      <m:t>∗</m:t>
                    </m:r>
                    <m:d>
                      <m:dPr>
                        <m:ctrlPr>
                          <a:rPr lang="en-US" sz="2400" i="1">
                            <a:latin typeface="Cambria Math" panose="02040503050406030204" pitchFamily="18" charset="0"/>
                          </a:rPr>
                        </m:ctrlPr>
                      </m:dPr>
                      <m:e>
                        <m:r>
                          <a:rPr lang="en-US" sz="2400" b="0" i="1" smtClean="0">
                            <a:latin typeface="Cambria Math" panose="02040503050406030204" pitchFamily="18" charset="0"/>
                          </a:rPr>
                          <m:t>−</m:t>
                        </m:r>
                        <m:r>
                          <a:rPr lang="en-US" sz="2400" b="0" i="1" smtClean="0">
                            <a:latin typeface="Cambria Math" panose="02040503050406030204" pitchFamily="18" charset="0"/>
                          </a:rPr>
                          <m:t>75</m:t>
                        </m:r>
                        <m:r>
                          <a:rPr lang="en-US" sz="2400" b="0" i="1" smtClean="0">
                            <a:latin typeface="Cambria Math" panose="02040503050406030204" pitchFamily="18" charset="0"/>
                          </a:rPr>
                          <m:t>.</m:t>
                        </m:r>
                        <m:r>
                          <a:rPr lang="en-US" sz="2400" b="0" i="1" smtClean="0">
                            <a:latin typeface="Cambria Math" panose="02040503050406030204" pitchFamily="18" charset="0"/>
                          </a:rPr>
                          <m:t>45</m:t>
                        </m:r>
                        <m:r>
                          <a:rPr lang="en-US" sz="2400" b="0" i="1" smtClean="0">
                            <a:latin typeface="Cambria Math" panose="02040503050406030204" pitchFamily="18" charset="0"/>
                          </a:rPr>
                          <m:t>+</m:t>
                        </m:r>
                        <m:r>
                          <a:rPr lang="en-US" sz="2400" b="0" i="1" smtClean="0">
                            <a:latin typeface="Cambria Math" panose="02040503050406030204" pitchFamily="18" charset="0"/>
                          </a:rPr>
                          <m:t>150</m:t>
                        </m:r>
                        <m:r>
                          <a:rPr lang="en-US" sz="2400" b="0" i="1" smtClean="0">
                            <a:latin typeface="Cambria Math" panose="02040503050406030204" pitchFamily="18" charset="0"/>
                          </a:rPr>
                          <m:t>.</m:t>
                        </m:r>
                        <m:r>
                          <a:rPr lang="en-US" sz="2400" b="0" i="1" smtClean="0">
                            <a:latin typeface="Cambria Math" panose="02040503050406030204" pitchFamily="18" charset="0"/>
                          </a:rPr>
                          <m:t>9</m:t>
                        </m:r>
                      </m:e>
                    </m:d>
                    <m:r>
                      <a:rPr lang="en-US" sz="2400" i="1">
                        <a:latin typeface="Cambria Math" panose="02040503050406030204" pitchFamily="18" charset="0"/>
                      </a:rPr>
                      <m:t>+</m:t>
                    </m:r>
                    <m:r>
                      <a:rPr lang="en-US" sz="2400" b="0" i="1" smtClean="0">
                        <a:latin typeface="Cambria Math" panose="02040503050406030204" pitchFamily="18" charset="0"/>
                      </a:rPr>
                      <m:t>43</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3</m:t>
                        </m:r>
                        <m:r>
                          <a:rPr lang="en-US" sz="2400" b="0" i="1" smtClean="0">
                            <a:latin typeface="Cambria Math" panose="02040503050406030204" pitchFamily="18" charset="0"/>
                          </a:rPr>
                          <m:t>.</m:t>
                        </m:r>
                        <m:r>
                          <a:rPr lang="en-US" sz="2400" b="0" i="1" smtClean="0">
                            <a:latin typeface="Cambria Math" panose="02040503050406030204" pitchFamily="18" charset="0"/>
                          </a:rPr>
                          <m:t>280</m:t>
                        </m:r>
                        <m:r>
                          <a:rPr lang="en-US" sz="2400" i="1">
                            <a:latin typeface="Cambria Math" panose="02040503050406030204" pitchFamily="18" charset="0"/>
                          </a:rPr>
                          <m:t>−</m:t>
                        </m:r>
                        <m:r>
                          <a:rPr lang="en-US" sz="2400" b="0" i="1" smtClean="0">
                            <a:latin typeface="Cambria Math" panose="02040503050406030204" pitchFamily="18" charset="0"/>
                          </a:rPr>
                          <m:t>6</m:t>
                        </m:r>
                        <m:r>
                          <a:rPr lang="en-US" sz="2400" b="0" i="1" smtClean="0">
                            <a:latin typeface="Cambria Math" panose="02040503050406030204" pitchFamily="18" charset="0"/>
                          </a:rPr>
                          <m:t>.</m:t>
                        </m:r>
                        <m:r>
                          <a:rPr lang="en-US" sz="2400" b="0" i="1" smtClean="0">
                            <a:latin typeface="Cambria Math" panose="02040503050406030204" pitchFamily="18" charset="0"/>
                          </a:rPr>
                          <m:t>595</m:t>
                        </m:r>
                      </m:e>
                    </m:d>
                    <m:r>
                      <a:rPr lang="en-US" sz="2400" b="0" i="1" smtClean="0">
                        <a:latin typeface="Cambria Math" panose="02040503050406030204" pitchFamily="18" charset="0"/>
                      </a:rPr>
                      <m:t>=</m:t>
                    </m:r>
                    <m:r>
                      <a:rPr lang="en-US" sz="2400" b="0" i="1" smtClean="0">
                        <a:solidFill>
                          <a:srgbClr val="7030A0"/>
                        </a:solidFill>
                        <a:latin typeface="Cambria Math" panose="02040503050406030204" pitchFamily="18" charset="0"/>
                      </a:rPr>
                      <m:t>14</m:t>
                    </m:r>
                    <m:r>
                      <a:rPr lang="en-US" sz="2400" b="0" i="1" smtClean="0">
                        <a:solidFill>
                          <a:srgbClr val="7030A0"/>
                        </a:solidFill>
                        <a:latin typeface="Cambria Math" panose="02040503050406030204" pitchFamily="18" charset="0"/>
                      </a:rPr>
                      <m:t>, </m:t>
                    </m:r>
                    <m:r>
                      <a:rPr lang="en-US" sz="2400" b="0" i="1" smtClean="0">
                        <a:solidFill>
                          <a:srgbClr val="7030A0"/>
                        </a:solidFill>
                        <a:latin typeface="Cambria Math" panose="02040503050406030204" pitchFamily="18" charset="0"/>
                      </a:rPr>
                      <m:t>207</m:t>
                    </m:r>
                    <m:r>
                      <a:rPr lang="en-US" sz="2400" b="0" i="1" smtClean="0">
                        <a:solidFill>
                          <a:srgbClr val="7030A0"/>
                        </a:solidFill>
                        <a:latin typeface="Cambria Math" panose="02040503050406030204" pitchFamily="18" charset="0"/>
                      </a:rPr>
                      <m:t>.</m:t>
                    </m:r>
                    <m:r>
                      <a:rPr lang="en-US" sz="2400" b="0" i="1" smtClean="0">
                        <a:solidFill>
                          <a:srgbClr val="7030A0"/>
                        </a:solidFill>
                        <a:latin typeface="Cambria Math" panose="02040503050406030204" pitchFamily="18" charset="0"/>
                      </a:rPr>
                      <m:t>28</m:t>
                    </m:r>
                  </m:oMath>
                </a14:m>
                <a:r>
                  <a:rPr lang="en-US" sz="2400" dirty="0">
                    <a:solidFill>
                      <a:srgbClr val="7030A0"/>
                    </a:solidFill>
                    <a:latin typeface="Times New Roman" panose="02020603050405020304" pitchFamily="18" charset="0"/>
                    <a:cs typeface="Times New Roman" panose="02020603050405020304" pitchFamily="18" charset="0"/>
                  </a:rPr>
                  <a:t> kJ/s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From equation (12.54), you can get:</a:t>
                </a:r>
              </a:p>
              <a:p>
                <a:pPr marL="0" indent="0" algn="just">
                  <a:lnSpc>
                    <a:spcPct val="150000"/>
                  </a:lnSpc>
                  <a:buNone/>
                </a:pPr>
                <a14:m>
                  <m:oMath xmlns:m="http://schemas.openxmlformats.org/officeDocument/2006/math">
                    <m:sSub>
                      <m:sSubPr>
                        <m:ctrlPr>
                          <a:rPr lang="ar-AE" sz="2400" i="1" dirty="0">
                            <a:latin typeface="Cambria Math" panose="02040503050406030204" pitchFamily="18" charset="0"/>
                            <a:cs typeface="Times New Roman" panose="02020603050405020304" pitchFamily="18" charset="0"/>
                          </a:rPr>
                        </m:ctrlPr>
                      </m:sSubPr>
                      <m:e>
                        <m:acc>
                          <m:accPr>
                            <m:chr m:val="̇"/>
                            <m:ctrlPr>
                              <a:rPr lang="ar-AE" sz="2400" i="1" dirty="0">
                                <a:latin typeface="Cambria Math" panose="02040503050406030204" pitchFamily="18" charset="0"/>
                                <a:cs typeface="Times New Roman" panose="02020603050405020304" pitchFamily="18" charset="0"/>
                              </a:rPr>
                            </m:ctrlPr>
                          </m:accPr>
                          <m:e>
                            <m:r>
                              <a:rPr lang="ar-AE" sz="2400" i="1" dirty="0">
                                <a:latin typeface="Cambria Math" panose="02040503050406030204" pitchFamily="18" charset="0"/>
                                <a:cs typeface="Times New Roman" panose="02020603050405020304" pitchFamily="18" charset="0"/>
                              </a:rPr>
                              <m:t>𝑄</m:t>
                            </m:r>
                          </m:e>
                        </m:acc>
                      </m:e>
                      <m:sub>
                        <m:r>
                          <a:rPr lang="ar-AE" sz="2400" i="1" dirty="0">
                            <a:latin typeface="Cambria Math" panose="02040503050406030204" pitchFamily="18" charset="0"/>
                            <a:cs typeface="Times New Roman" panose="02020603050405020304" pitchFamily="18" charset="0"/>
                          </a:rPr>
                          <m:t>𝑐</m:t>
                        </m:r>
                      </m:sub>
                    </m:sSub>
                    <m:r>
                      <a:rPr lang="en-US" sz="2400" i="1" dirty="0">
                        <a:latin typeface="Cambria Math" panose="02040503050406030204" pitchFamily="18" charset="0"/>
                        <a:cs typeface="Times New Roman" panose="02020603050405020304" pitchFamily="18" charset="0"/>
                      </a:rPr>
                      <m:t>=</m:t>
                    </m:r>
                    <m:r>
                      <m:rPr>
                        <m:nor/>
                      </m:rPr>
                      <a:rPr lang="en-US" sz="2400" dirty="0">
                        <a:ea typeface="Cambria Math" panose="02040503050406030204" pitchFamily="18" charset="0"/>
                        <a:sym typeface="Symbol" panose="05050102010706020507" pitchFamily="18" charset="2"/>
                      </a:rPr>
                      <m:t></m:t>
                    </m:r>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H</m:t>
                            </m:r>
                          </m:e>
                        </m:acc>
                      </m:e>
                      <m:sub>
                        <m:r>
                          <m:rPr>
                            <m:sty m:val="p"/>
                          </m:rPr>
                          <a:rPr lang="en-US" sz="2400">
                            <a:latin typeface="Cambria Math" panose="02040503050406030204" pitchFamily="18" charset="0"/>
                            <a:ea typeface="Cambria Math" panose="02040503050406030204" pitchFamily="18" charset="0"/>
                          </a:rPr>
                          <m:t>c</m:t>
                        </m:r>
                      </m:sub>
                    </m:sSub>
                    <m:r>
                      <a:rPr lang="en-US" sz="2400" b="0" i="1" smtClean="0">
                        <a:latin typeface="Cambria Math" panose="02040503050406030204" pitchFamily="18" charset="0"/>
                        <a:ea typeface="Cambria Math" panose="02040503050406030204" pitchFamily="18" charset="0"/>
                      </a:rPr>
                      <m:t>=</m:t>
                    </m:r>
                    <m:r>
                      <a:rPr lang="en-US" sz="2400" i="1">
                        <a:solidFill>
                          <a:srgbClr val="7030A0"/>
                        </a:solidFill>
                        <a:latin typeface="Cambria Math" panose="02040503050406030204" pitchFamily="18" charset="0"/>
                      </a:rPr>
                      <m:t>14</m:t>
                    </m:r>
                    <m:r>
                      <a:rPr lang="en-US" sz="2400" i="1">
                        <a:solidFill>
                          <a:srgbClr val="7030A0"/>
                        </a:solidFill>
                        <a:latin typeface="Cambria Math" panose="02040503050406030204" pitchFamily="18" charset="0"/>
                      </a:rPr>
                      <m:t>, </m:t>
                    </m:r>
                    <m:r>
                      <a:rPr lang="en-US" sz="2400" i="1">
                        <a:solidFill>
                          <a:srgbClr val="7030A0"/>
                        </a:solidFill>
                        <a:latin typeface="Cambria Math" panose="02040503050406030204" pitchFamily="18" charset="0"/>
                      </a:rPr>
                      <m:t>207</m:t>
                    </m:r>
                    <m:r>
                      <a:rPr lang="en-US" sz="2400" i="1">
                        <a:solidFill>
                          <a:srgbClr val="7030A0"/>
                        </a:solidFill>
                        <a:latin typeface="Cambria Math" panose="02040503050406030204" pitchFamily="18" charset="0"/>
                      </a:rPr>
                      <m:t>.</m:t>
                    </m:r>
                    <m:r>
                      <a:rPr lang="en-US" sz="2400" i="1">
                        <a:solidFill>
                          <a:srgbClr val="7030A0"/>
                        </a:solidFill>
                        <a:latin typeface="Cambria Math" panose="02040503050406030204" pitchFamily="18" charset="0"/>
                      </a:rPr>
                      <m:t>28</m:t>
                    </m:r>
                    <m:r>
                      <m:rPr>
                        <m:nor/>
                      </m:rPr>
                      <a:rPr lang="en-US" sz="2400" dirty="0">
                        <a:solidFill>
                          <a:srgbClr val="7030A0"/>
                        </a:solidFill>
                        <a:latin typeface="Times New Roman" panose="02020603050405020304" pitchFamily="18" charset="0"/>
                        <a:cs typeface="Times New Roman" panose="02020603050405020304" pitchFamily="18" charset="0"/>
                      </a:rPr>
                      <m:t> </m:t>
                    </m:r>
                    <m:r>
                      <m:rPr>
                        <m:nor/>
                      </m:rPr>
                      <a:rPr lang="en-US" sz="2400" dirty="0">
                        <a:solidFill>
                          <a:srgbClr val="7030A0"/>
                        </a:solidFill>
                        <a:latin typeface="Times New Roman" panose="02020603050405020304" pitchFamily="18" charset="0"/>
                        <a:cs typeface="Times New Roman" panose="02020603050405020304" pitchFamily="18" charset="0"/>
                      </a:rPr>
                      <m:t>kJ</m:t>
                    </m:r>
                    <m:r>
                      <m:rPr>
                        <m:nor/>
                      </m:rPr>
                      <a:rPr lang="en-US" sz="2400" dirty="0">
                        <a:solidFill>
                          <a:srgbClr val="7030A0"/>
                        </a:solidFill>
                        <a:latin typeface="Times New Roman" panose="02020603050405020304" pitchFamily="18" charset="0"/>
                        <a:cs typeface="Times New Roman" panose="02020603050405020304" pitchFamily="18" charset="0"/>
                      </a:rPr>
                      <m:t>/</m:t>
                    </m:r>
                    <m:r>
                      <m:rPr>
                        <m:nor/>
                      </m:rPr>
                      <a:rPr lang="en-US" sz="2400" dirty="0">
                        <a:solidFill>
                          <a:srgbClr val="7030A0"/>
                        </a:solidFill>
                        <a:latin typeface="Times New Roman" panose="02020603050405020304" pitchFamily="18" charset="0"/>
                        <a:cs typeface="Times New Roman" panose="02020603050405020304" pitchFamily="18" charset="0"/>
                      </a:rPr>
                      <m:t>s</m:t>
                    </m:r>
                  </m:oMath>
                </a14:m>
                <a:r>
                  <a:rPr lang="en-US" sz="24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70954989-C8AA-E9E9-E9F2-3D1A97201CAB}"/>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952FCF1-2FC2-B68A-F4B1-67C5A45B689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E6F66C5-1E5C-0C5F-DCDD-8570CCEE9A7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4C735B7-BC10-00F1-D09C-4625FC2F126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19869C4F-C3B3-4034-F478-F66BB9EC5BC6}"/>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Cont’d</a:t>
            </a:r>
          </a:p>
        </p:txBody>
      </p:sp>
    </p:spTree>
    <p:extLst>
      <p:ext uri="{BB962C8B-B14F-4D97-AF65-F5344CB8AC3E}">
        <p14:creationId xmlns:p14="http://schemas.microsoft.com/office/powerpoint/2010/main" val="3993774321"/>
      </p:ext>
    </p:extLst>
  </p:cSld>
  <p:clrMapOvr>
    <a:masterClrMapping/>
  </p:clrMapOvr>
  <mc:AlternateContent xmlns:mc="http://schemas.openxmlformats.org/markup-compatibility/2006" xmlns:p14="http://schemas.microsoft.com/office/powerpoint/2010/main">
    <mc:Choice Requires="p14">
      <p:transition spd="slow" p14:dur="2000" advTm="79821"/>
    </mc:Choice>
    <mc:Fallback xmlns="">
      <p:transition spd="slow" advTm="79821"/>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D0DF6-F901-602B-3CAD-BCD2734B7B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098914-70B8-D46D-43C7-50A32B7F065E}"/>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8E0EEDB-9C15-D61F-63D9-3E1C018ADD6F}"/>
                  </a:ext>
                </a:extLst>
              </p:cNvPr>
              <p:cNvSpPr>
                <a:spLocks noGrp="1"/>
              </p:cNvSpPr>
              <p:nvPr>
                <p:ph idx="1"/>
              </p:nvPr>
            </p:nvSpPr>
            <p:spPr>
              <a:xfrm>
                <a:off x="198783" y="809144"/>
                <a:ext cx="11857382" cy="511457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mass flow rate of cooling water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m</m:t>
                            </m:r>
                          </m:e>
                        </m:acc>
                      </m:e>
                      <m:sub>
                        <m:r>
                          <m:rPr>
                            <m:sty m:val="p"/>
                          </m:rPr>
                          <a:rPr lang="en-US" sz="2400">
                            <a:latin typeface="Cambria Math" panose="02040503050406030204" pitchFamily="18" charset="0"/>
                            <a:ea typeface="Cambria Math" panose="02040503050406030204" pitchFamily="18" charset="0"/>
                          </a:rPr>
                          <m:t>cw</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sSub>
                          <m:sSubPr>
                            <m:ctrlPr>
                              <a:rPr lang="ar-AE" sz="2400" i="1" dirty="0">
                                <a:latin typeface="Cambria Math" panose="02040503050406030204" pitchFamily="18" charset="0"/>
                                <a:cs typeface="Times New Roman" panose="02020603050405020304" pitchFamily="18" charset="0"/>
                              </a:rPr>
                            </m:ctrlPr>
                          </m:sSubPr>
                          <m:e>
                            <m:acc>
                              <m:accPr>
                                <m:chr m:val="̇"/>
                                <m:ctrlPr>
                                  <a:rPr lang="ar-AE" sz="2400" i="1" dirty="0">
                                    <a:latin typeface="Cambria Math" panose="02040503050406030204" pitchFamily="18" charset="0"/>
                                    <a:cs typeface="Times New Roman" panose="02020603050405020304" pitchFamily="18" charset="0"/>
                                  </a:rPr>
                                </m:ctrlPr>
                              </m:accPr>
                              <m:e>
                                <m:r>
                                  <a:rPr lang="ar-AE" sz="2400" i="1" dirty="0">
                                    <a:latin typeface="Cambria Math" panose="02040503050406030204" pitchFamily="18" charset="0"/>
                                    <a:cs typeface="Times New Roman" panose="02020603050405020304" pitchFamily="18" charset="0"/>
                                  </a:rPr>
                                  <m:t>𝑄</m:t>
                                </m:r>
                              </m:e>
                            </m:acc>
                          </m:e>
                          <m:sub>
                            <m:r>
                              <a:rPr lang="ar-AE" sz="2400" i="1" dirty="0">
                                <a:latin typeface="Cambria Math" panose="02040503050406030204" pitchFamily="18" charset="0"/>
                                <a:cs typeface="Times New Roman" panose="02020603050405020304" pitchFamily="18" charset="0"/>
                              </a:rPr>
                              <m:t>𝑐</m:t>
                            </m:r>
                          </m:sub>
                        </m:sSub>
                      </m:num>
                      <m:den>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𝐶</m:t>
                            </m:r>
                          </m:e>
                          <m:sub>
                            <m:r>
                              <a:rPr lang="en-US" sz="2400" i="1">
                                <a:latin typeface="Cambria Math" panose="02040503050406030204" pitchFamily="18" charset="0"/>
                                <a:ea typeface="Cambria Math" panose="02040503050406030204" pitchFamily="18" charset="0"/>
                              </a:rPr>
                              <m:t>𝑝𝑤</m:t>
                            </m:r>
                          </m:sub>
                        </m:sSub>
                        <m:r>
                          <a:rPr lang="en-US" sz="2400" i="1">
                            <a:latin typeface="Cambria Math" panose="02040503050406030204" pitchFamily="18" charset="0"/>
                            <a:ea typeface="Cambria Math" panose="02040503050406030204" pitchFamily="18" charset="0"/>
                          </a:rPr>
                          <m:t>(</m:t>
                        </m:r>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𝑐𝑤</m:t>
                            </m:r>
                          </m:sub>
                        </m:sSub>
                        <m:r>
                          <a:rPr lang="en-US" sz="2400" i="1">
                            <a:latin typeface="Cambria Math" panose="02040503050406030204" pitchFamily="18" charset="0"/>
                            <a:ea typeface="Cambria Math" panose="02040503050406030204" pitchFamily="18" charset="0"/>
                          </a:rPr>
                          <m:t>−</m:t>
                        </m:r>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𝑅</m:t>
                            </m:r>
                          </m:sub>
                        </m:sSub>
                        <m:r>
                          <a:rPr lang="en-US" sz="2400" b="0" i="1" smtClean="0">
                            <a:latin typeface="Cambria Math" panose="02040503050406030204" pitchFamily="18" charset="0"/>
                            <a:ea typeface="Cambria Math" panose="02040503050406030204" pitchFamily="18" charset="0"/>
                          </a:rPr>
                          <m:t>)</m:t>
                        </m:r>
                      </m:den>
                    </m:f>
                  </m:oMath>
                </a14:m>
                <a:r>
                  <a:rPr lang="en-US" sz="2400" dirty="0">
                    <a:latin typeface="Times New Roman" panose="02020603050405020304" pitchFamily="18" charset="0"/>
                    <a:cs typeface="Times New Roman" panose="02020603050405020304" pitchFamily="18" charset="0"/>
                  </a:rPr>
                  <a:t>                                       (12.55)</a:t>
                </a:r>
              </a:p>
              <a:p>
                <a:pPr marL="0" indent="0" algn="just">
                  <a:lnSpc>
                    <a:spcPct val="150000"/>
                  </a:lnSpc>
                  <a:buNone/>
                </a:pPr>
                <a14:m>
                  <m:oMath xmlns:m="http://schemas.openxmlformats.org/officeDocument/2006/math">
                    <m:sSub>
                      <m:sSubPr>
                        <m:ctrlPr>
                          <a:rPr lang="ar-AE" sz="2400" i="1" dirty="0">
                            <a:latin typeface="Cambria Math" panose="02040503050406030204" pitchFamily="18" charset="0"/>
                            <a:cs typeface="Times New Roman" panose="02020603050405020304" pitchFamily="18" charset="0"/>
                          </a:rPr>
                        </m:ctrlPr>
                      </m:sSubPr>
                      <m:e>
                        <m:acc>
                          <m:accPr>
                            <m:chr m:val="̇"/>
                            <m:ctrlPr>
                              <a:rPr lang="ar-AE" sz="2400" i="1" dirty="0">
                                <a:latin typeface="Cambria Math" panose="02040503050406030204" pitchFamily="18" charset="0"/>
                                <a:cs typeface="Times New Roman" panose="02020603050405020304" pitchFamily="18" charset="0"/>
                              </a:rPr>
                            </m:ctrlPr>
                          </m:accPr>
                          <m:e>
                            <m:r>
                              <a:rPr lang="ar-AE" sz="2400" i="1" dirty="0">
                                <a:latin typeface="Cambria Math" panose="02040503050406030204" pitchFamily="18" charset="0"/>
                                <a:cs typeface="Times New Roman" panose="02020603050405020304" pitchFamily="18" charset="0"/>
                              </a:rPr>
                              <m:t>𝑄</m:t>
                            </m:r>
                          </m:e>
                        </m:acc>
                      </m:e>
                      <m:sub>
                        <m:r>
                          <a:rPr lang="ar-AE" sz="2400" i="1" dirty="0">
                            <a:latin typeface="Cambria Math" panose="02040503050406030204" pitchFamily="18" charset="0"/>
                            <a:cs typeface="Times New Roman" panose="02020603050405020304" pitchFamily="18" charset="0"/>
                          </a:rPr>
                          <m:t>𝑐</m:t>
                        </m:r>
                      </m:sub>
                    </m:sSub>
                    <m:r>
                      <a:rPr lang="en-US" sz="2400" i="1" dirty="0">
                        <a:latin typeface="Cambria Math" panose="02040503050406030204" pitchFamily="18" charset="0"/>
                        <a:cs typeface="Times New Roman" panose="02020603050405020304" pitchFamily="18" charset="0"/>
                      </a:rPr>
                      <m:t>=</m:t>
                    </m:r>
                    <m:r>
                      <a:rPr lang="en-US" sz="2400" i="1">
                        <a:solidFill>
                          <a:srgbClr val="7030A0"/>
                        </a:solidFill>
                        <a:latin typeface="Cambria Math" panose="02040503050406030204" pitchFamily="18" charset="0"/>
                      </a:rPr>
                      <m:t>14</m:t>
                    </m:r>
                    <m:r>
                      <a:rPr lang="en-US" sz="2400" i="1">
                        <a:solidFill>
                          <a:srgbClr val="7030A0"/>
                        </a:solidFill>
                        <a:latin typeface="Cambria Math" panose="02040503050406030204" pitchFamily="18" charset="0"/>
                      </a:rPr>
                      <m:t>, </m:t>
                    </m:r>
                    <m:r>
                      <a:rPr lang="en-US" sz="2400" i="1">
                        <a:solidFill>
                          <a:srgbClr val="7030A0"/>
                        </a:solidFill>
                        <a:latin typeface="Cambria Math" panose="02040503050406030204" pitchFamily="18" charset="0"/>
                      </a:rPr>
                      <m:t>207</m:t>
                    </m:r>
                    <m:r>
                      <a:rPr lang="en-US" sz="2400" i="1">
                        <a:solidFill>
                          <a:srgbClr val="7030A0"/>
                        </a:solidFill>
                        <a:latin typeface="Cambria Math" panose="02040503050406030204" pitchFamily="18" charset="0"/>
                      </a:rPr>
                      <m:t>.</m:t>
                    </m:r>
                    <m:r>
                      <a:rPr lang="en-US" sz="2400" i="1">
                        <a:solidFill>
                          <a:srgbClr val="7030A0"/>
                        </a:solidFill>
                        <a:latin typeface="Cambria Math" panose="02040503050406030204" pitchFamily="18" charset="0"/>
                      </a:rPr>
                      <m:t>28</m:t>
                    </m:r>
                  </m:oMath>
                </a14:m>
                <a:r>
                  <a:rPr lang="en-US" sz="2400" dirty="0">
                    <a:latin typeface="Times New Roman" panose="02020603050405020304" pitchFamily="18" charset="0"/>
                    <a:cs typeface="Times New Roman" panose="02020603050405020304" pitchFamily="18" charset="0"/>
                  </a:rPr>
                  <a:t> kJ/s,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𝐶</m:t>
                        </m:r>
                      </m:e>
                      <m:sub>
                        <m:r>
                          <a:rPr lang="en-US" sz="2400" i="1">
                            <a:latin typeface="Cambria Math" panose="02040503050406030204" pitchFamily="18" charset="0"/>
                            <a:ea typeface="Cambria Math" panose="02040503050406030204" pitchFamily="18" charset="0"/>
                          </a:rPr>
                          <m:t>𝑝𝑤</m:t>
                        </m:r>
                      </m:sub>
                    </m:sSub>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4</m:t>
                    </m:r>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2</m:t>
                    </m:r>
                  </m:oMath>
                </a14:m>
                <a:r>
                  <a:rPr lang="en-US" sz="2400" dirty="0">
                    <a:latin typeface="Times New Roman" panose="02020603050405020304" pitchFamily="18" charset="0"/>
                    <a:cs typeface="Times New Roman" panose="02020603050405020304" pitchFamily="18" charset="0"/>
                  </a:rPr>
                  <a:t>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and </a:t>
                </a:r>
                <a:r>
                  <a:rPr lang="en-US" sz="2400" dirty="0">
                    <a:latin typeface="Times New Roman" panose="02020603050405020304" pitchFamily="18" charset="0"/>
                    <a:cs typeface="Times New Roman" panose="02020603050405020304" pitchFamily="18" charset="0"/>
                    <a:sym typeface="Symbol" panose="05050102010706020507" pitchFamily="18" charset="2"/>
                  </a:rPr>
                  <a:t>T =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cw</a:t>
                </a:r>
                <a:r>
                  <a:rPr lang="en-US" sz="2400" dirty="0">
                    <a:latin typeface="Times New Roman" panose="02020603050405020304" pitchFamily="18" charset="0"/>
                    <a:cs typeface="Times New Roman" panose="02020603050405020304" pitchFamily="18" charset="0"/>
                    <a:sym typeface="Symbol" panose="05050102010706020507" pitchFamily="18" charset="2"/>
                  </a:rPr>
                  <a:t>-T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R</a:t>
                </a:r>
                <a:r>
                  <a:rPr lang="en-US" sz="2400" dirty="0">
                    <a:latin typeface="Times New Roman" panose="02020603050405020304" pitchFamily="18" charset="0"/>
                    <a:cs typeface="Times New Roman" panose="02020603050405020304" pitchFamily="18" charset="0"/>
                    <a:sym typeface="Symbol" panose="05050102010706020507" pitchFamily="18" charset="2"/>
                  </a:rPr>
                  <a:t> = 30</a:t>
                </a:r>
                <a:r>
                  <a:rPr lang="en-US" sz="2400" baseline="30000" dirty="0">
                    <a:latin typeface="Times New Roman" panose="02020603050405020304" pitchFamily="18" charset="0"/>
                    <a:cs typeface="Times New Roman" panose="02020603050405020304" pitchFamily="18" charset="0"/>
                    <a:sym typeface="Symbol" panose="05050102010706020507" pitchFamily="18" charset="2"/>
                  </a:rPr>
                  <a:t>o</a:t>
                </a:r>
                <a:r>
                  <a:rPr lang="en-US" sz="2400" dirty="0">
                    <a:latin typeface="Times New Roman" panose="02020603050405020304" pitchFamily="18" charset="0"/>
                    <a:cs typeface="Times New Roman" panose="02020603050405020304" pitchFamily="18" charset="0"/>
                    <a:sym typeface="Symbol" panose="05050102010706020507" pitchFamily="18" charset="2"/>
                  </a:rPr>
                  <a:t>C</a:t>
                </a: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By substituting the above values into equation (12.55), you can get mass flow rate of cooling water as:</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acc>
                          <m:accPr>
                            <m:chr m:val="̇"/>
                            <m:ctrlPr>
                              <a:rPr lang="en-US" sz="2400" i="1">
                                <a:latin typeface="Cambria Math" panose="02040503050406030204" pitchFamily="18" charset="0"/>
                                <a:ea typeface="Cambria Math" panose="02040503050406030204" pitchFamily="18" charset="0"/>
                              </a:rPr>
                            </m:ctrlPr>
                          </m:accPr>
                          <m:e>
                            <m:r>
                              <m:rPr>
                                <m:sty m:val="p"/>
                              </m:rPr>
                              <a:rPr lang="en-US" sz="2400">
                                <a:latin typeface="Cambria Math" panose="02040503050406030204" pitchFamily="18" charset="0"/>
                                <a:ea typeface="Cambria Math" panose="02040503050406030204" pitchFamily="18" charset="0"/>
                              </a:rPr>
                              <m:t>m</m:t>
                            </m:r>
                          </m:e>
                        </m:acc>
                      </m:e>
                      <m:sub>
                        <m:r>
                          <m:rPr>
                            <m:sty m:val="p"/>
                          </m:rPr>
                          <a:rPr lang="en-US" sz="2400">
                            <a:latin typeface="Cambria Math" panose="02040503050406030204" pitchFamily="18" charset="0"/>
                            <a:ea typeface="Cambria Math" panose="02040503050406030204" pitchFamily="18" charset="0"/>
                          </a:rPr>
                          <m:t>cw</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ar-AE" sz="2400" i="1" dirty="0">
                                <a:latin typeface="Cambria Math" panose="02040503050406030204" pitchFamily="18" charset="0"/>
                                <a:cs typeface="Times New Roman" panose="02020603050405020304" pitchFamily="18" charset="0"/>
                              </a:rPr>
                            </m:ctrlPr>
                          </m:sSubPr>
                          <m:e>
                            <m:acc>
                              <m:accPr>
                                <m:chr m:val="̇"/>
                                <m:ctrlPr>
                                  <a:rPr lang="ar-AE" sz="2400" i="1" dirty="0">
                                    <a:latin typeface="Cambria Math" panose="02040503050406030204" pitchFamily="18" charset="0"/>
                                    <a:cs typeface="Times New Roman" panose="02020603050405020304" pitchFamily="18" charset="0"/>
                                  </a:rPr>
                                </m:ctrlPr>
                              </m:accPr>
                              <m:e>
                                <m:r>
                                  <a:rPr lang="ar-AE" sz="2400" i="1" dirty="0">
                                    <a:latin typeface="Cambria Math" panose="02040503050406030204" pitchFamily="18" charset="0"/>
                                    <a:cs typeface="Times New Roman" panose="02020603050405020304" pitchFamily="18" charset="0"/>
                                  </a:rPr>
                                  <m:t>𝑄</m:t>
                                </m:r>
                              </m:e>
                            </m:acc>
                          </m:e>
                          <m:sub>
                            <m:r>
                              <a:rPr lang="ar-AE" sz="2400" i="1" dirty="0">
                                <a:latin typeface="Cambria Math" panose="02040503050406030204" pitchFamily="18" charset="0"/>
                                <a:cs typeface="Times New Roman" panose="02020603050405020304" pitchFamily="18" charset="0"/>
                              </a:rPr>
                              <m:t>𝑐</m:t>
                            </m:r>
                          </m:sub>
                        </m:sSub>
                      </m:num>
                      <m:den>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𝐶</m:t>
                            </m:r>
                          </m:e>
                          <m:sub>
                            <m:r>
                              <a:rPr lang="en-US" sz="2400" i="1">
                                <a:latin typeface="Cambria Math" panose="02040503050406030204" pitchFamily="18" charset="0"/>
                                <a:ea typeface="Cambria Math" panose="02040503050406030204" pitchFamily="18" charset="0"/>
                              </a:rPr>
                              <m:t>𝑝𝑤</m:t>
                            </m:r>
                          </m:sub>
                        </m:sSub>
                        <m:r>
                          <a:rPr lang="en-US" sz="2400" i="1">
                            <a:latin typeface="Cambria Math" panose="02040503050406030204" pitchFamily="18" charset="0"/>
                            <a:ea typeface="Cambria Math" panose="02040503050406030204" pitchFamily="18" charset="0"/>
                          </a:rPr>
                          <m:t>(</m:t>
                        </m:r>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𝑐𝑤</m:t>
                            </m:r>
                          </m:sub>
                        </m:sSub>
                        <m:r>
                          <a:rPr lang="en-US" sz="2400" i="1">
                            <a:latin typeface="Cambria Math" panose="02040503050406030204" pitchFamily="18" charset="0"/>
                            <a:ea typeface="Cambria Math" panose="02040503050406030204" pitchFamily="18" charset="0"/>
                          </a:rPr>
                          <m:t>−</m:t>
                        </m:r>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𝑅</m:t>
                            </m:r>
                          </m:sub>
                        </m:sSub>
                      </m:den>
                    </m:f>
                    <m:r>
                      <a:rPr lang="en-US" sz="2400" b="0" i="1" smtClean="0">
                        <a:latin typeface="Cambria Math" panose="02040503050406030204" pitchFamily="18" charset="0"/>
                        <a:ea typeface="Cambria Math" panose="020405030504060302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14</m:t>
                        </m:r>
                        <m:r>
                          <a:rPr lang="en-US" sz="2400" b="0" i="1" dirty="0" smtClean="0">
                            <a:latin typeface="Cambria Math" panose="02040503050406030204" pitchFamily="18" charset="0"/>
                            <a:cs typeface="Times New Roman" panose="02020603050405020304" pitchFamily="18" charset="0"/>
                          </a:rPr>
                          <m:t>, </m:t>
                        </m:r>
                        <m:r>
                          <a:rPr lang="en-US" sz="2400" b="0" i="1" dirty="0" smtClean="0">
                            <a:latin typeface="Cambria Math" panose="02040503050406030204" pitchFamily="18" charset="0"/>
                            <a:cs typeface="Times New Roman" panose="02020603050405020304" pitchFamily="18" charset="0"/>
                          </a:rPr>
                          <m:t>207</m:t>
                        </m:r>
                        <m:r>
                          <a:rPr lang="en-US" sz="2400" b="0" i="1" dirty="0" smtClean="0">
                            <a:latin typeface="Cambria Math" panose="02040503050406030204" pitchFamily="18" charset="0"/>
                            <a:cs typeface="Times New Roman" panose="02020603050405020304" pitchFamily="18" charset="0"/>
                          </a:rPr>
                          <m:t>.</m:t>
                        </m:r>
                        <m:r>
                          <a:rPr lang="en-US" sz="2400" b="0" i="1" dirty="0" smtClean="0">
                            <a:latin typeface="Cambria Math" panose="02040503050406030204" pitchFamily="18" charset="0"/>
                            <a:cs typeface="Times New Roman" panose="02020603050405020304" pitchFamily="18" charset="0"/>
                          </a:rPr>
                          <m:t>28</m:t>
                        </m:r>
                      </m:num>
                      <m:den>
                        <m:r>
                          <a:rPr lang="en-US" sz="2400" b="0" i="1" smtClean="0">
                            <a:latin typeface="Cambria Math" panose="02040503050406030204" pitchFamily="18" charset="0"/>
                            <a:ea typeface="Cambria Math" panose="02040503050406030204" pitchFamily="18" charset="0"/>
                          </a:rPr>
                          <m:t>4</m:t>
                        </m:r>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2</m:t>
                        </m:r>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30</m:t>
                        </m:r>
                      </m:den>
                    </m:f>
                    <m:r>
                      <a:rPr lang="en-US" sz="2400" b="0" i="1" smtClean="0">
                        <a:latin typeface="Cambria Math" panose="02040503050406030204" pitchFamily="18" charset="0"/>
                        <a:ea typeface="Cambria Math" panose="02040503050406030204" pitchFamily="18" charset="0"/>
                      </a:rPr>
                      <m:t>=</m:t>
                    </m:r>
                    <m:r>
                      <a:rPr lang="en-US" sz="2400" b="1" i="1" smtClean="0">
                        <a:solidFill>
                          <a:srgbClr val="7030A0"/>
                        </a:solidFill>
                        <a:latin typeface="Cambria Math" panose="02040503050406030204" pitchFamily="18" charset="0"/>
                        <a:ea typeface="Cambria Math" panose="02040503050406030204" pitchFamily="18" charset="0"/>
                      </a:rPr>
                      <m:t>𝟏𝟏𝟐</m:t>
                    </m:r>
                    <m:r>
                      <a:rPr lang="en-US" sz="2400" b="1" i="1" smtClean="0">
                        <a:solidFill>
                          <a:srgbClr val="7030A0"/>
                        </a:solidFill>
                        <a:latin typeface="Cambria Math" panose="02040503050406030204" pitchFamily="18" charset="0"/>
                        <a:ea typeface="Cambria Math" panose="02040503050406030204" pitchFamily="18" charset="0"/>
                      </a:rPr>
                      <m:t>. </m:t>
                    </m:r>
                    <m:r>
                      <a:rPr lang="en-US" sz="2400" b="1" i="1" smtClean="0">
                        <a:solidFill>
                          <a:srgbClr val="7030A0"/>
                        </a:solidFill>
                        <a:latin typeface="Cambria Math" panose="02040503050406030204" pitchFamily="18" charset="0"/>
                        <a:ea typeface="Cambria Math" panose="02040503050406030204" pitchFamily="18" charset="0"/>
                      </a:rPr>
                      <m:t>𝟖</m:t>
                    </m:r>
                  </m:oMath>
                </a14:m>
                <a:r>
                  <a:rPr lang="en-US" sz="2400" b="1" dirty="0">
                    <a:solidFill>
                      <a:srgbClr val="7030A0"/>
                    </a:solidFill>
                    <a:latin typeface="Times New Roman" panose="02020603050405020304" pitchFamily="18" charset="0"/>
                    <a:cs typeface="Times New Roman" panose="02020603050405020304" pitchFamily="18" charset="0"/>
                  </a:rPr>
                  <a:t> kg/s</a:t>
                </a: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8E0EEDB-9C15-D61F-63D9-3E1C018ADD6F}"/>
                  </a:ext>
                </a:extLst>
              </p:cNvPr>
              <p:cNvSpPr>
                <a:spLocks noGrp="1" noRot="1" noChangeAspect="1" noMove="1" noResize="1" noEditPoints="1" noAdjustHandles="1" noChangeArrowheads="1" noChangeShapeType="1" noTextEdit="1"/>
              </p:cNvSpPr>
              <p:nvPr>
                <p:ph idx="1"/>
              </p:nvPr>
            </p:nvSpPr>
            <p:spPr>
              <a:xfrm>
                <a:off x="198783" y="809144"/>
                <a:ext cx="11857382" cy="5114576"/>
              </a:xfrm>
              <a:blipFill>
                <a:blip r:embed="rId4"/>
                <a:stretch>
                  <a:fillRect l="-823" r="-77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9F188A7-2F41-9641-9952-F36D6C00C07D}"/>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356254-2A3F-AAA0-C735-331DEE90958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DA1658-F2CA-0E0A-A30E-A845E81CF4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22081716"/>
      </p:ext>
    </p:extLst>
  </p:cSld>
  <p:clrMapOvr>
    <a:masterClrMapping/>
  </p:clrMapOvr>
  <mc:AlternateContent xmlns:mc="http://schemas.openxmlformats.org/markup-compatibility/2006" xmlns:p14="http://schemas.microsoft.com/office/powerpoint/2010/main">
    <mc:Choice Requires="p14">
      <p:transition spd="slow" p14:dur="2000" advTm="71628"/>
    </mc:Choice>
    <mc:Fallback xmlns="">
      <p:transition spd="slow" advTm="71628"/>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55525-A23F-2712-2A66-6D30D87F3D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3C4142-CCCE-103B-0941-05DD3FDAA746}"/>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12.4. Summary </a:t>
            </a:r>
          </a:p>
        </p:txBody>
      </p:sp>
      <p:sp>
        <p:nvSpPr>
          <p:cNvPr id="3" name="Content Placeholder 2">
            <a:extLst>
              <a:ext uri="{FF2B5EF4-FFF2-40B4-BE49-F238E27FC236}">
                <a16:creationId xmlns:a16="http://schemas.microsoft.com/office/drawing/2014/main" id="{394B7859-560E-753A-39E4-85F5FD46BFC6}"/>
              </a:ext>
            </a:extLst>
          </p:cNvPr>
          <p:cNvSpPr>
            <a:spLocks noGrp="1"/>
          </p:cNvSpPr>
          <p:nvPr>
            <p:ph idx="1"/>
          </p:nvPr>
        </p:nvSpPr>
        <p:spPr>
          <a:xfrm>
            <a:off x="198783" y="809144"/>
            <a:ext cx="11857382" cy="5114576"/>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Integrated material and energy balances for multiple systems involve a comprehensive approach to analyze the flow of materials and energy within interconnected processes.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multiple systems can be interconnections  of reactors, separators, and heat exchangers, which require integrated material and energy balances determination.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Careful  review is required to avoid redundancy of equations when you develop integrated material and energy balance equations for multiple systems.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Integrated material and energy balances are commonly complex to perform calculations manually, which requires relevant software tools to solve balance equations.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49B2B08-07D1-C215-364E-59363D507928}"/>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703F33A-E930-9D39-830B-6A5690CE829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300EFA7-E8F2-0F2D-9B65-AAF3AABB6B8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16184963"/>
      </p:ext>
    </p:extLst>
  </p:cSld>
  <p:clrMapOvr>
    <a:masterClrMapping/>
  </p:clrMapOvr>
  <mc:AlternateContent xmlns:mc="http://schemas.openxmlformats.org/markup-compatibility/2006" xmlns:p14="http://schemas.microsoft.com/office/powerpoint/2010/main">
    <mc:Choice Requires="p14">
      <p:transition spd="slow" p14:dur="2000" advTm="96898"/>
    </mc:Choice>
    <mc:Fallback xmlns="">
      <p:transition spd="slow" advTm="96898"/>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3548270" y="4606100"/>
            <a:ext cx="52578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65090"/>
    </mc:Choice>
    <mc:Fallback xmlns="">
      <p:transition spd="slow" advTm="650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1482</TotalTime>
  <Words>7222</Words>
  <Application>Microsoft Office PowerPoint</Application>
  <PresentationFormat>Widescreen</PresentationFormat>
  <Paragraphs>682</Paragraphs>
  <Slides>74</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74</vt:i4>
      </vt:variant>
    </vt:vector>
  </HeadingPairs>
  <TitlesOfParts>
    <vt:vector size="83" baseType="lpstr">
      <vt:lpstr>Arial</vt:lpstr>
      <vt:lpstr>Calibri</vt:lpstr>
      <vt:lpstr>Calibri Light</vt:lpstr>
      <vt:lpstr>Cambria Math</vt:lpstr>
      <vt:lpstr>Symbol</vt:lpstr>
      <vt:lpstr>Times New Roman</vt:lpstr>
      <vt:lpstr>Wingdings</vt:lpstr>
      <vt:lpstr>Office Theme</vt:lpstr>
      <vt:lpstr>1_Office Theme</vt:lpstr>
      <vt:lpstr>PowerPoint Presentation</vt:lpstr>
      <vt:lpstr>Lecture learning outcomes</vt:lpstr>
      <vt:lpstr>Presentation outlines </vt:lpstr>
      <vt:lpstr>12.1. Introduction to IMEBs for multiple systems</vt:lpstr>
      <vt:lpstr> Cont’d</vt:lpstr>
      <vt:lpstr> Cont’d</vt:lpstr>
      <vt:lpstr>12.2 IMEBs  for multiple systems without chemical reactions</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 Activity 12.1</vt:lpstr>
      <vt:lpstr> Cont’d</vt:lpstr>
      <vt:lpstr> Cont’d</vt:lpstr>
      <vt:lpstr> Cont’d</vt:lpstr>
      <vt:lpstr> Cont’d</vt:lpstr>
      <vt:lpstr> Cont’d</vt:lpstr>
      <vt:lpstr> Cont’d</vt:lpstr>
      <vt:lpstr> Cont’d</vt:lpstr>
      <vt:lpstr> Cont’d</vt:lpstr>
      <vt:lpstr> Cont’d</vt:lpstr>
      <vt:lpstr> Cont’d</vt:lpstr>
      <vt:lpstr> Cont’d</vt:lpstr>
      <vt:lpstr> Cont’d</vt:lpstr>
      <vt:lpstr> Cont’d</vt:lpstr>
      <vt:lpstr> Cont’d</vt:lpstr>
      <vt:lpstr> Cont’d</vt:lpstr>
      <vt:lpstr> Cont’d</vt:lpstr>
      <vt:lpstr> Cont’d</vt:lpstr>
      <vt:lpstr> Cont’d</vt:lpstr>
      <vt:lpstr>12.3. IMEBs for multiple systems with chemical reactions</vt:lpstr>
      <vt:lpstr>Cont’d</vt:lpstr>
      <vt:lpstr>Cont’d</vt:lpstr>
      <vt:lpstr>Cont’d</vt:lpstr>
      <vt:lpstr>Cont’d</vt:lpstr>
      <vt:lpstr>Cont’d</vt:lpstr>
      <vt:lpstr>Cont’d</vt:lpstr>
      <vt:lpstr>Cont’d</vt:lpstr>
      <vt:lpstr>Cont’d</vt:lpstr>
      <vt:lpstr>Cont’d</vt:lpstr>
      <vt:lpstr> Cont’d</vt:lpstr>
      <vt:lpstr>Cont’d</vt:lpstr>
      <vt:lpstr> Cont’d</vt:lpstr>
      <vt:lpstr> Cont’d</vt:lpstr>
      <vt:lpstr> Cont’d</vt:lpstr>
      <vt:lpstr> Activity 12.2</vt:lpstr>
      <vt:lpstr> Cont’d</vt:lpstr>
      <vt:lpstr>Cont’d</vt:lpstr>
      <vt:lpstr>Cont’d</vt:lpstr>
      <vt:lpstr>Cont’d</vt:lpstr>
      <vt:lpstr>Cont’d</vt:lpstr>
      <vt:lpstr>Cont’d</vt:lpstr>
      <vt:lpstr>Cont’d</vt:lpstr>
      <vt:lpstr>Cont’d</vt:lpstr>
      <vt:lpstr>Cont’d</vt:lpstr>
      <vt:lpstr>Cont’d</vt:lpstr>
      <vt:lpstr>Cont’d</vt:lpstr>
      <vt:lpstr> Cont’d</vt:lpstr>
      <vt:lpstr> Cont’d</vt:lpstr>
      <vt:lpstr> Cont’d</vt:lpstr>
      <vt:lpstr>Cont’d</vt:lpstr>
      <vt:lpstr>12.4.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254</cp:revision>
  <dcterms:created xsi:type="dcterms:W3CDTF">2026-05-21T08:22:34Z</dcterms:created>
  <dcterms:modified xsi:type="dcterms:W3CDTF">2026-05-29T11:01:48Z</dcterms:modified>
</cp:coreProperties>
</file>