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329" r:id="rId4"/>
    <p:sldId id="330" r:id="rId5"/>
    <p:sldId id="339" r:id="rId6"/>
    <p:sldId id="508" r:id="rId7"/>
    <p:sldId id="340" r:id="rId8"/>
    <p:sldId id="341" r:id="rId9"/>
    <p:sldId id="344" r:id="rId10"/>
    <p:sldId id="346" r:id="rId11"/>
    <p:sldId id="345" r:id="rId12"/>
    <p:sldId id="347" r:id="rId13"/>
    <p:sldId id="348" r:id="rId14"/>
    <p:sldId id="349" r:id="rId15"/>
    <p:sldId id="350" r:id="rId16"/>
    <p:sldId id="351" r:id="rId17"/>
    <p:sldId id="352" r:id="rId18"/>
    <p:sldId id="353" r:id="rId19"/>
    <p:sldId id="354" r:id="rId20"/>
    <p:sldId id="355" r:id="rId21"/>
    <p:sldId id="357" r:id="rId22"/>
    <p:sldId id="356" r:id="rId23"/>
    <p:sldId id="358" r:id="rId24"/>
    <p:sldId id="359" r:id="rId25"/>
    <p:sldId id="360" r:id="rId26"/>
    <p:sldId id="361" r:id="rId27"/>
    <p:sldId id="362" r:id="rId28"/>
    <p:sldId id="509" r:id="rId29"/>
    <p:sldId id="511" r:id="rId30"/>
    <p:sldId id="512" r:id="rId31"/>
    <p:sldId id="364" r:id="rId32"/>
    <p:sldId id="514" r:id="rId33"/>
    <p:sldId id="365" r:id="rId34"/>
    <p:sldId id="366" r:id="rId35"/>
    <p:sldId id="368" r:id="rId36"/>
    <p:sldId id="369" r:id="rId37"/>
    <p:sldId id="370" r:id="rId38"/>
    <p:sldId id="371" r:id="rId39"/>
    <p:sldId id="517" r:id="rId40"/>
    <p:sldId id="521" r:id="rId41"/>
    <p:sldId id="522" r:id="rId42"/>
    <p:sldId id="518" r:id="rId43"/>
    <p:sldId id="523" r:id="rId44"/>
    <p:sldId id="372" r:id="rId45"/>
    <p:sldId id="520" r:id="rId46"/>
    <p:sldId id="524" r:id="rId47"/>
    <p:sldId id="519" r:id="rId48"/>
    <p:sldId id="516" r:id="rId49"/>
    <p:sldId id="515" r:id="rId50"/>
    <p:sldId id="375" r:id="rId51"/>
    <p:sldId id="376" r:id="rId52"/>
    <p:sldId id="377" r:id="rId53"/>
    <p:sldId id="378" r:id="rId54"/>
    <p:sldId id="379" r:id="rId55"/>
    <p:sldId id="380" r:id="rId56"/>
    <p:sldId id="525" r:id="rId57"/>
    <p:sldId id="381" r:id="rId58"/>
    <p:sldId id="382" r:id="rId59"/>
    <p:sldId id="383" r:id="rId60"/>
    <p:sldId id="384" r:id="rId61"/>
    <p:sldId id="385" r:id="rId62"/>
    <p:sldId id="386" r:id="rId63"/>
    <p:sldId id="526" r:id="rId64"/>
    <p:sldId id="527" r:id="rId65"/>
    <p:sldId id="528" r:id="rId66"/>
    <p:sldId id="387" r:id="rId67"/>
    <p:sldId id="529" r:id="rId68"/>
    <p:sldId id="530" r:id="rId69"/>
    <p:sldId id="532" r:id="rId70"/>
    <p:sldId id="533" r:id="rId71"/>
    <p:sldId id="507" r:id="rId72"/>
    <p:sldId id="536" r:id="rId73"/>
    <p:sldId id="534" r:id="rId74"/>
    <p:sldId id="434"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3B773-A285-0535-BA8E-5868F6D50A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EF70E83-949F-F8C6-1010-C880D153616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15B066-DEC2-FBDE-3355-2E00AA8FE6A1}"/>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1AA342F7-53FA-2FAB-4B3E-E70A8DDE2B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325441-957B-BFCF-997C-92410E62A510}"/>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3701821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9D5B6-3955-5D01-CF74-5A274D560C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289DF4-5296-CA2B-11E4-AE773CC82C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82D3A7-3ACE-1107-3BC3-686062F82767}"/>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7571CF11-F3E0-7B35-C0C0-F5C60A305C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6C0EF0-8EE8-4CAA-8F35-FF5198786582}"/>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4093152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882C4-2723-E4A1-C98E-4A847E6D359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7683742-B10F-6F35-D2C3-33CFCA62E3B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E65E889-550E-A5EC-6A6A-7F4444F98BBC}"/>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6DDE88C0-C61B-E011-0084-19E244FB53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7F1FCF-1005-E2A8-DEE4-9047B4D8CDE0}"/>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24959931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DEFBC-9A33-90C5-E47E-AB374AB6AD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D3743E9-EA74-F2A1-36D3-67C27BBFB81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8FA3B45-F1BE-58C4-B873-F5E5C49EDC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3E9468D-BC2C-ECA5-93B4-E86FC14082B4}"/>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6" name="Footer Placeholder 5">
            <a:extLst>
              <a:ext uri="{FF2B5EF4-FFF2-40B4-BE49-F238E27FC236}">
                <a16:creationId xmlns:a16="http://schemas.microsoft.com/office/drawing/2014/main" id="{F7A7C894-A818-565E-D2AC-E8E1DD326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02CA26-2BE7-03AE-5F0D-C61D50624E35}"/>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1580295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AFBF8-9D44-6C01-6FF7-3A3170AF69B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24D87E-5E3B-7D7B-0535-DA5EE47961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60050B-3570-707D-5398-5C4FFAB24B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28C293-F0C9-3DF3-9E97-840BB7195B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C59BC9-70E9-2506-7E93-DE84D1D8F9B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5D2AD68-842C-FFF4-0497-74E79EC04785}"/>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8" name="Footer Placeholder 7">
            <a:extLst>
              <a:ext uri="{FF2B5EF4-FFF2-40B4-BE49-F238E27FC236}">
                <a16:creationId xmlns:a16="http://schemas.microsoft.com/office/drawing/2014/main" id="{9E7CAC5A-C8D7-9669-50D3-397EE198A56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E66A506-2187-67B8-AB7E-4D7177F74BBF}"/>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13707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165B5-D5A2-1770-6BC0-297E40F1D5A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ADC0252-118A-B6D8-65D4-130BC97EA2E0}"/>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4" name="Footer Placeholder 3">
            <a:extLst>
              <a:ext uri="{FF2B5EF4-FFF2-40B4-BE49-F238E27FC236}">
                <a16:creationId xmlns:a16="http://schemas.microsoft.com/office/drawing/2014/main" id="{400A7FC4-A145-A467-681C-596613ABCB7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1ABB141-BFE7-FD61-790D-5D9F9A66A621}"/>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2639469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B9A346-2CB4-5681-4B90-DA9083CAAD15}"/>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3" name="Footer Placeholder 2">
            <a:extLst>
              <a:ext uri="{FF2B5EF4-FFF2-40B4-BE49-F238E27FC236}">
                <a16:creationId xmlns:a16="http://schemas.microsoft.com/office/drawing/2014/main" id="{E4B33BDE-7DBA-D732-0B4C-B785E093A37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39DD645-9592-954B-9B5D-44550CD0ECC8}"/>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2461582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9D347-D7B4-4CEE-D5D3-9B6B4E4BEF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9DB0D25-6266-91AB-BE7B-298CF92527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FCBFEE8-72D9-6B64-17B7-59F2AEA344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B417C8-EA43-E80B-F82B-5B5EA409452F}"/>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6" name="Footer Placeholder 5">
            <a:extLst>
              <a:ext uri="{FF2B5EF4-FFF2-40B4-BE49-F238E27FC236}">
                <a16:creationId xmlns:a16="http://schemas.microsoft.com/office/drawing/2014/main" id="{61FFC614-E62A-0292-A0C6-EC96142EA3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DBC180-E5EF-22E4-4E82-0C4EE5CDA3ED}"/>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1575572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BE3A0-BD86-02F9-80E2-007DA55E06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9001E0B-E74E-D7AF-955E-C79C432941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1C1EB5D-F97B-1A37-5B27-07796985E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B2AC02-8F26-49F9-B950-6A81D6F243AC}"/>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6" name="Footer Placeholder 5">
            <a:extLst>
              <a:ext uri="{FF2B5EF4-FFF2-40B4-BE49-F238E27FC236}">
                <a16:creationId xmlns:a16="http://schemas.microsoft.com/office/drawing/2014/main" id="{7D4B7D0C-F876-1382-7E68-EA7151C09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924660-0669-323A-6393-58D829CD27FA}"/>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2073533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5DA58-97B0-8B1A-F955-F10BDABD51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AFDA327-6EC0-7D46-8F7D-8E64DB871B0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4561BF-810D-0BA7-31CE-A4CB0261382D}"/>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1FC5A0FB-4FB4-745B-4229-D2D093FAC5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255D3C-4FA2-AA6F-1DD6-8AFA19B2F9A5}"/>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3162279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D9927C-641F-25E7-01C2-11A847F7C6B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D18353-5F71-2751-6E9F-A2BAEFD472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31ADC8-C9BA-2F0E-F160-00C950DA16AB}"/>
              </a:ext>
            </a:extLst>
          </p:cNvPr>
          <p:cNvSpPr>
            <a:spLocks noGrp="1"/>
          </p:cNvSpPr>
          <p:nvPr>
            <p:ph type="dt" sz="half" idx="10"/>
          </p:nvPr>
        </p:nvSpPr>
        <p:spPr/>
        <p:txBody>
          <a:body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F44A0956-E97F-810B-C6C8-EAC0D74C5C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0FBCA2-B4E3-7632-5D38-852B415CAEB4}"/>
              </a:ext>
            </a:extLst>
          </p:cNvPr>
          <p:cNvSpPr>
            <a:spLocks noGrp="1"/>
          </p:cNvSpPr>
          <p:nvPr>
            <p:ph type="sldNum" sz="quarter" idx="12"/>
          </p:nvPr>
        </p:nvSpPr>
        <p:spPr/>
        <p:txBody>
          <a:bodyPr/>
          <a:lstStyle/>
          <a:p>
            <a:fld id="{E43D0E2B-A9F8-4652-A338-C1313DB0F1C8}" type="slidenum">
              <a:rPr lang="en-US" smtClean="0"/>
              <a:t>‹#›</a:t>
            </a:fld>
            <a:endParaRPr lang="en-US"/>
          </a:p>
        </p:txBody>
      </p:sp>
    </p:spTree>
    <p:extLst>
      <p:ext uri="{BB962C8B-B14F-4D97-AF65-F5344CB8AC3E}">
        <p14:creationId xmlns:p14="http://schemas.microsoft.com/office/powerpoint/2010/main" val="667621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526374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52470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6338439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77983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6/3/2026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227316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6/3/2026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605386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6/3/2026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067082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251875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6/3/2026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38720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536175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6/3/2026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673087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5AC304-C2CD-D742-7B00-17EC892A34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7683521-3EA0-BB55-79C6-B8E5ED2C44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471078-38E6-C589-6B3E-BB547539A9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4F8727-5DD7-4E4E-A1C5-A4FA1BA98929}" type="datetimeFigureOut">
              <a:rPr lang="en-US" smtClean="0"/>
              <a:t>6/3/2026</a:t>
            </a:fld>
            <a:endParaRPr lang="en-US"/>
          </a:p>
        </p:txBody>
      </p:sp>
      <p:sp>
        <p:nvSpPr>
          <p:cNvPr id="5" name="Footer Placeholder 4">
            <a:extLst>
              <a:ext uri="{FF2B5EF4-FFF2-40B4-BE49-F238E27FC236}">
                <a16:creationId xmlns:a16="http://schemas.microsoft.com/office/drawing/2014/main" id="{527834DA-9A01-8356-A8FC-A4030AC2E5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70F5038-7898-9BEC-C6C3-83BAE9F77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3D0E2B-A9F8-4652-A338-C1313DB0F1C8}" type="slidenum">
              <a:rPr lang="en-US" smtClean="0"/>
              <a:t>‹#›</a:t>
            </a:fld>
            <a:endParaRPr lang="en-US"/>
          </a:p>
        </p:txBody>
      </p:sp>
    </p:spTree>
    <p:extLst>
      <p:ext uri="{BB962C8B-B14F-4D97-AF65-F5344CB8AC3E}">
        <p14:creationId xmlns:p14="http://schemas.microsoft.com/office/powerpoint/2010/main" val="22436972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6/3/2026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34575884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7" Type="http://schemas.openxmlformats.org/officeDocument/2006/relationships/image" Target="../media/image61.png"/><Relationship Id="rId1" Type="http://schemas.openxmlformats.org/officeDocument/2006/relationships/slideLayout" Target="../slideLayouts/slideLayout2.xml"/><Relationship Id="rId6" Type="http://schemas.openxmlformats.org/officeDocument/2006/relationships/image" Target="../media/image510.png"/><Relationship Id="rId5" Type="http://schemas.openxmlformats.org/officeDocument/2006/relationships/image" Target="../media/image410.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7" Type="http://schemas.openxmlformats.org/officeDocument/2006/relationships/image" Target="../media/image170.png"/><Relationship Id="rId1" Type="http://schemas.openxmlformats.org/officeDocument/2006/relationships/slideLayout" Target="../slideLayouts/slideLayout2.xml"/><Relationship Id="rId6" Type="http://schemas.openxmlformats.org/officeDocument/2006/relationships/image" Target="../media/image160.png"/><Relationship Id="rId5" Type="http://schemas.openxmlformats.org/officeDocument/2006/relationships/image" Target="../media/image150.png"/><Relationship Id="rId4" Type="http://schemas.openxmlformats.org/officeDocument/2006/relationships/image" Target="../media/image28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8" Type="http://schemas.openxmlformats.org/officeDocument/2006/relationships/image" Target="../media/image260.png"/><Relationship Id="rId7" Type="http://schemas.openxmlformats.org/officeDocument/2006/relationships/image" Target="../media/image250.png"/><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30.png"/><Relationship Id="rId4" Type="http://schemas.openxmlformats.org/officeDocument/2006/relationships/image" Target="../media/image37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0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7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3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4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370.png"/><Relationship Id="rId4" Type="http://schemas.openxmlformats.org/officeDocument/2006/relationships/image" Target="../media/image36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7" Type="http://schemas.openxmlformats.org/officeDocument/2006/relationships/image" Target="../media/image360.png"/><Relationship Id="rId1" Type="http://schemas.openxmlformats.org/officeDocument/2006/relationships/slideLayout" Target="../slideLayouts/slideLayout2.xml"/><Relationship Id="rId6" Type="http://schemas.openxmlformats.org/officeDocument/2006/relationships/image" Target="../media/image510.png"/><Relationship Id="rId5" Type="http://schemas.openxmlformats.org/officeDocument/2006/relationships/image" Target="../media/image410.png"/><Relationship Id="rId4" Type="http://schemas.openxmlformats.org/officeDocument/2006/relationships/image" Target="../media/image7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5.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1.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11.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6.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98.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0.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4.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6.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13</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Introduction to Unsteady-State Material and Energy Balances </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13</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4268"/>
    </mc:Choice>
    <mc:Fallback xmlns="">
      <p:transition spd="slow" advTm="34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identify the characteristics of unsteady-state process, </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develop unsteady-state material and energy balance equations without chemical reactions and with chemical reactions, and </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unsteady-state material and energy balances without chemical reactions and with chemical reactions.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36713"/>
    </mc:Choice>
    <mc:Fallback xmlns="">
      <p:transition spd="slow" advTm="3671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unsteady-state material and energy balances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Unsteady-state material and energy balances without chemical reactions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Unsteady-state material and energy balances with chemical reactions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9222"/>
    </mc:Choice>
    <mc:Fallback xmlns="">
      <p:transition spd="slow" advTm="392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6CE1C-A0C8-D180-F37B-75D690700B1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8C4FFB-0E7B-6BA0-2DFB-9DD9BA49B523}"/>
              </a:ext>
            </a:extLst>
          </p:cNvPr>
          <p:cNvSpPr>
            <a:spLocks noGrp="1"/>
          </p:cNvSpPr>
          <p:nvPr>
            <p:ph idx="1"/>
          </p:nvPr>
        </p:nvSpPr>
        <p:spPr>
          <a:xfrm>
            <a:off x="278297" y="950601"/>
            <a:ext cx="11638720" cy="4973117"/>
          </a:xfrm>
        </p:spPr>
        <p:txBody>
          <a:bodyPr>
            <a:normAutofit fontScale="55000" lnSpcReduction="20000"/>
          </a:bodyPr>
          <a:lstStyle/>
          <a:p>
            <a:pPr marL="0" indent="0" algn="just">
              <a:lnSpc>
                <a:spcPct val="170000"/>
              </a:lnSpc>
              <a:buNone/>
            </a:pPr>
            <a:r>
              <a:rPr lang="en-US" sz="4400" dirty="0">
                <a:latin typeface="Times New Roman" panose="02020603050405020304" pitchFamily="18" charset="0"/>
                <a:cs typeface="Times New Roman" panose="02020603050405020304" pitchFamily="18" charset="0"/>
              </a:rPr>
              <a:t>For unsteady-state condition the value of any system variable changes with time. </a:t>
            </a:r>
          </a:p>
          <a:p>
            <a:pPr marL="0" indent="0" algn="just">
              <a:lnSpc>
                <a:spcPct val="170000"/>
              </a:lnSpc>
              <a:buNone/>
            </a:pPr>
            <a:r>
              <a:rPr lang="en-US" sz="4400" dirty="0">
                <a:latin typeface="Times New Roman" panose="02020603050405020304" pitchFamily="18" charset="0"/>
                <a:cs typeface="Times New Roman" panose="02020603050405020304" pitchFamily="18" charset="0"/>
              </a:rPr>
              <a:t>Batch and semi-batch process systems are always unsteady-state processes.</a:t>
            </a:r>
          </a:p>
          <a:p>
            <a:pPr marL="0" indent="0" algn="just">
              <a:lnSpc>
                <a:spcPct val="170000"/>
              </a:lnSpc>
              <a:buNone/>
            </a:pPr>
            <a:r>
              <a:rPr lang="en-US" sz="4400" dirty="0">
                <a:latin typeface="Times New Roman" panose="02020603050405020304" pitchFamily="18" charset="0"/>
                <a:cs typeface="Times New Roman" panose="02020603050405020304" pitchFamily="18" charset="0"/>
              </a:rPr>
              <a:t>In batch and semi-batch systems at least the mass of the system contents must vary with time. </a:t>
            </a:r>
          </a:p>
          <a:p>
            <a:pPr marL="0" indent="0" algn="just">
              <a:lnSpc>
                <a:spcPct val="170000"/>
              </a:lnSpc>
              <a:buNone/>
            </a:pPr>
            <a:r>
              <a:rPr lang="en-US" sz="4400" dirty="0">
                <a:latin typeface="Times New Roman" panose="02020603050405020304" pitchFamily="18" charset="0"/>
                <a:cs typeface="Times New Roman" panose="02020603050405020304" pitchFamily="18" charset="0"/>
              </a:rPr>
              <a:t>Continuous systems can be transient when they are started-up and shut-down, and they become transient at other times due to planned or unexpected changes in operating conditions</a:t>
            </a:r>
            <a:r>
              <a:rPr lang="en-US" sz="5400" b="1" dirty="0">
                <a:solidFill>
                  <a:srgbClr val="7030A0"/>
                </a:solidFill>
                <a:latin typeface="Times New Roman" panose="02020603050405020304" pitchFamily="18" charset="0"/>
                <a:cs typeface="Times New Roman" panose="02020603050405020304" pitchFamily="18" charset="0"/>
              </a:rPr>
              <a:t> </a:t>
            </a:r>
            <a:r>
              <a:rPr lang="en-US" sz="4400" b="1" dirty="0">
                <a:solidFill>
                  <a:srgbClr val="7030A0"/>
                </a:solidFill>
                <a:latin typeface="Times New Roman" panose="02020603050405020304" pitchFamily="18" charset="0"/>
                <a:cs typeface="Times New Roman" panose="02020603050405020304" pitchFamily="18" charset="0"/>
              </a:rPr>
              <a:t>(</a:t>
            </a:r>
            <a:r>
              <a:rPr lang="en-US" sz="4400" b="1" dirty="0" err="1">
                <a:solidFill>
                  <a:srgbClr val="7030A0"/>
                </a:solidFill>
                <a:latin typeface="Times New Roman" panose="02020603050405020304" pitchFamily="18" charset="0"/>
                <a:cs typeface="Times New Roman" panose="02020603050405020304" pitchFamily="18" charset="0"/>
              </a:rPr>
              <a:t>Himmelblau</a:t>
            </a:r>
            <a:r>
              <a:rPr lang="en-US" sz="4400" b="1" dirty="0">
                <a:solidFill>
                  <a:srgbClr val="7030A0"/>
                </a:solidFill>
                <a:latin typeface="Times New Roman" panose="02020603050405020304" pitchFamily="18" charset="0"/>
                <a:cs typeface="Times New Roman" panose="02020603050405020304" pitchFamily="18" charset="0"/>
              </a:rPr>
              <a:t>, 2023, pg. 651-657)</a:t>
            </a:r>
            <a:r>
              <a:rPr lang="en-US" sz="4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D7BCC39-9D91-C2F1-CA35-A81DED8517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95F5B4-1ECA-DAE1-6783-476F416017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243595-BAAB-F9C9-5287-781E1F6BC3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00E420F-F74E-20D6-8B84-20D0F451EE54}"/>
              </a:ext>
            </a:extLst>
          </p:cNvPr>
          <p:cNvSpPr>
            <a:spLocks noGrp="1"/>
          </p:cNvSpPr>
          <p:nvPr>
            <p:ph type="title"/>
          </p:nvPr>
        </p:nvSpPr>
        <p:spPr>
          <a:xfrm>
            <a:off x="278297" y="218663"/>
            <a:ext cx="11728173"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13.1. Introduction to unsteady-state material and energy balances</a:t>
            </a:r>
          </a:p>
        </p:txBody>
      </p:sp>
    </p:spTree>
    <p:extLst>
      <p:ext uri="{BB962C8B-B14F-4D97-AF65-F5344CB8AC3E}">
        <p14:creationId xmlns:p14="http://schemas.microsoft.com/office/powerpoint/2010/main" val="2594352239"/>
      </p:ext>
    </p:extLst>
  </p:cSld>
  <p:clrMapOvr>
    <a:masterClrMapping/>
  </p:clrMapOvr>
  <mc:AlternateContent xmlns:mc="http://schemas.openxmlformats.org/markup-compatibility/2006" xmlns:p14="http://schemas.microsoft.com/office/powerpoint/2010/main">
    <mc:Choice Requires="p14">
      <p:transition spd="slow" p14:dur="2000" advTm="63135"/>
    </mc:Choice>
    <mc:Fallback xmlns="">
      <p:transition spd="slow" advTm="631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AA886-9DCD-1E65-7F70-8DC62804B86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DF1E79-AD49-C9C3-D49E-8B74CBCE7ADF}"/>
              </a:ext>
            </a:extLst>
          </p:cNvPr>
          <p:cNvSpPr>
            <a:spLocks noGrp="1"/>
          </p:cNvSpPr>
          <p:nvPr>
            <p:ph idx="1"/>
          </p:nvPr>
        </p:nvSpPr>
        <p:spPr>
          <a:xfrm>
            <a:off x="278297" y="950601"/>
            <a:ext cx="11638720" cy="4973117"/>
          </a:xfrm>
        </p:spPr>
        <p:txBody>
          <a:bodyPr>
            <a:normAutofit/>
          </a:bodyPr>
          <a:lstStyle/>
          <a:p>
            <a:pPr marL="0" indent="0" algn="just">
              <a:lnSpc>
                <a:spcPct val="160000"/>
              </a:lnSpc>
              <a:buNone/>
            </a:pPr>
            <a:r>
              <a:rPr lang="en-US" sz="2400" dirty="0">
                <a:latin typeface="Times New Roman" panose="02020603050405020304" pitchFamily="18" charset="0"/>
                <a:cs typeface="Times New Roman" panose="02020603050405020304" pitchFamily="18" charset="0"/>
              </a:rPr>
              <a:t>The unsteady-state behavior of a process is important when considering the process start-up and shut-down, and the response to process upsets.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procedure for the solution of unsteady state balances is to set up balances over a small increment of time, which will give a series of differential equations describing the process. </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For simple problems differential equations can be solved analytically whereas for more complex problems computer methods are  used</a:t>
            </a:r>
            <a:r>
              <a:rPr lang="en-US" sz="2400" b="1" dirty="0">
                <a:solidFill>
                  <a:srgbClr val="7030A0"/>
                </a:solidFill>
                <a:latin typeface="Times New Roman" panose="02020603050405020304" pitchFamily="18" charset="0"/>
                <a:cs typeface="Times New Roman" pitchFamily="18" charset="0"/>
              </a:rPr>
              <a:t> (Coulson &amp; Richardson’s, 1999, pg. 54)</a:t>
            </a: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607061F2-4CDE-28CD-AE25-4419E6E8DC5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735982B-D383-5A84-2047-AC6989AE2BC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9552620-B522-885C-81A9-9B671359BCA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322BB0C-2904-4BCB-DD88-5ABCB005999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735683212"/>
      </p:ext>
    </p:extLst>
  </p:cSld>
  <p:clrMapOvr>
    <a:masterClrMapping/>
  </p:clrMapOvr>
  <mc:AlternateContent xmlns:mc="http://schemas.openxmlformats.org/markup-compatibility/2006" xmlns:p14="http://schemas.microsoft.com/office/powerpoint/2010/main">
    <mc:Choice Requires="p14">
      <p:transition spd="slow" p14:dur="2000" advTm="56719"/>
    </mc:Choice>
    <mc:Fallback xmlns="">
      <p:transition spd="slow" advTm="567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BF710-8239-5319-7A54-94465910CC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482AE3-E2C6-CD91-813E-2C6488F3D195}"/>
              </a:ext>
            </a:extLst>
          </p:cNvPr>
          <p:cNvSpPr>
            <a:spLocks noGrp="1"/>
          </p:cNvSpPr>
          <p:nvPr>
            <p:ph idx="1"/>
          </p:nvPr>
        </p:nvSpPr>
        <p:spPr>
          <a:xfrm>
            <a:off x="278297" y="950601"/>
            <a:ext cx="11638720" cy="4973117"/>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Unsteady-state balance equations are similar to steady-state balance equations except that the unsteady-state equation has an additional term: accumulation.</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For unsteady-state process balances are differential equations.</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Accumulation is equal to the increase or decrease of the balance item in the system. </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 For a material balances, accumulation is equal to the increase or the decrease of materials in the system.</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 For an energy balance, the accumulation is equal to the increase or decrease in the thermal energy in the system </a:t>
            </a:r>
            <a:r>
              <a:rPr lang="en-US" sz="9600" b="1" dirty="0">
                <a:solidFill>
                  <a:srgbClr val="7030A0"/>
                </a:solidFill>
                <a:latin typeface="Times New Roman" panose="02020603050405020304" pitchFamily="18" charset="0"/>
                <a:cs typeface="Times New Roman" panose="02020603050405020304" pitchFamily="18" charset="0"/>
              </a:rPr>
              <a:t>(Richard M. Felder, 2005, pg. 543-560)</a:t>
            </a:r>
            <a:r>
              <a:rPr lang="en-US" sz="9600" dirty="0">
                <a:latin typeface="Times New Roman" panose="02020603050405020304" pitchFamily="18" charset="0"/>
                <a:cs typeface="Times New Roman" panose="02020603050405020304" pitchFamily="18" charset="0"/>
              </a:rPr>
              <a:t>.</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a:t>
            </a:r>
          </a:p>
          <a:p>
            <a:pPr marL="0" indent="0" algn="just">
              <a:lnSpc>
                <a:spcPct val="17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60000"/>
              </a:lnSpc>
              <a:buNone/>
            </a:pPr>
            <a:r>
              <a:rPr lang="en-US" sz="31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DCC99FC-F4C8-DE4A-28DD-D730BC1F03D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FFD110-49E8-7B32-06E5-3E9B3E2E828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B61C4AC-9FE2-218E-F166-1A2CF7EE579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491358EE-E9DA-9136-2760-7ECA2BCB951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409259218"/>
      </p:ext>
    </p:extLst>
  </p:cSld>
  <p:clrMapOvr>
    <a:masterClrMapping/>
  </p:clrMapOvr>
  <mc:AlternateContent xmlns:mc="http://schemas.openxmlformats.org/markup-compatibility/2006" xmlns:p14="http://schemas.microsoft.com/office/powerpoint/2010/main">
    <mc:Choice Requires="p14">
      <p:transition spd="slow" p14:dur="2000" advTm="81791"/>
    </mc:Choice>
    <mc:Fallback xmlns="">
      <p:transition spd="slow" advTm="817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49202-4BD2-700D-3E5C-2ECAAF0EF35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E52B55-80C5-D977-2974-C700E68142DC}"/>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Some of the key characteristics of unsteady-state balances are:</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Time dependency: </a:t>
            </a:r>
            <a:r>
              <a:rPr lang="en-US" sz="2400" dirty="0">
                <a:latin typeface="Times New Roman" panose="02020603050405020304" pitchFamily="18" charset="0"/>
                <a:cs typeface="Times New Roman" panose="02020603050405020304" pitchFamily="18" charset="0"/>
              </a:rPr>
              <a:t>Unsteady-state processes are characterized by changes in system properties over time, and the balances are differential equations.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Accumulation rate:</a:t>
            </a:r>
            <a:r>
              <a:rPr lang="en-US" sz="2400" dirty="0">
                <a:latin typeface="Times New Roman" panose="02020603050405020304" pitchFamily="18" charset="0"/>
                <a:cs typeface="Times New Roman" panose="02020603050405020304" pitchFamily="18" charset="0"/>
              </a:rPr>
              <a:t> The rates of change of mass and energy in the system over time.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Variable flow rates:</a:t>
            </a:r>
            <a:r>
              <a:rPr lang="en-US" sz="2400" dirty="0">
                <a:latin typeface="Times New Roman" panose="02020603050405020304" pitchFamily="18" charset="0"/>
                <a:cs typeface="Times New Roman" panose="02020603050405020304" pitchFamily="18" charset="0"/>
              </a:rPr>
              <a:t> The rates of material and energy entering into the systems and leaving from the system can vary over time.</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Mathematical complexity:</a:t>
            </a:r>
            <a:r>
              <a:rPr lang="en-US" sz="2400" dirty="0">
                <a:latin typeface="Times New Roman" panose="02020603050405020304" pitchFamily="18" charset="0"/>
                <a:cs typeface="Times New Roman" panose="02020603050405020304" pitchFamily="18" charset="0"/>
              </a:rPr>
              <a:t> Unsteady-state material and energy balances lead to differential equations that may require advanced mathematical techniques</a:t>
            </a:r>
            <a:r>
              <a:rPr lang="en-US" sz="2400" dirty="0"/>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12FFCBB-2607-2DBE-4FAC-ED3994ABABF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168A920-8E7F-4AFF-735B-FE9577DE90B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7547537-1B5D-6E53-ABFC-467DA053F4C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0AC62A8-085E-9E0A-B18A-07832D17075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54559821"/>
      </p:ext>
    </p:extLst>
  </p:cSld>
  <p:clrMapOvr>
    <a:masterClrMapping/>
  </p:clrMapOvr>
  <mc:AlternateContent xmlns:mc="http://schemas.openxmlformats.org/markup-compatibility/2006" xmlns:p14="http://schemas.microsoft.com/office/powerpoint/2010/main">
    <mc:Choice Requires="p14">
      <p:transition spd="slow" p14:dur="2000" advTm="85296"/>
    </mc:Choice>
    <mc:Fallback xmlns="">
      <p:transition spd="slow" advTm="852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C87F4-EF50-7162-89F6-03394BA2A0B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0891D32-555A-8B38-27C4-38CA9245C44D}"/>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The material balance equation without chemical reaction can be written using mass unit since there is no rate of generation of products/ consumption of reactants.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for unsteady-state process without chemical reaction is given by:</a:t>
                </a:r>
              </a:p>
              <a:p>
                <a:pPr marL="0" indent="0" algn="just">
                  <a:lnSpc>
                    <a:spcPct val="100000"/>
                  </a:lnSpc>
                  <a:buNone/>
                </a:pPr>
                <a14:m>
                  <m:oMath xmlns:m="http://schemas.openxmlformats.org/officeDocument/2006/math">
                    <m:r>
                      <m:rPr>
                        <m:sty m:val="p"/>
                      </m:rPr>
                      <a:rPr lang="en-US" sz="2400" b="0" i="0" smtClean="0">
                        <a:latin typeface="Cambria Math" panose="02040503050406030204" pitchFamily="18" charset="0"/>
                        <a:cs typeface="Times New Roman" panose="02020603050405020304" pitchFamily="18" charset="0"/>
                      </a:rPr>
                      <m:t>Rate</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of</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accumulation</m:t>
                    </m:r>
                    <m:r>
                      <a:rPr lang="en-US" sz="2400" b="0" i="0" smtClean="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rate</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of</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inputs</m:t>
                    </m:r>
                    <m:r>
                      <a:rPr lang="en-US" sz="2400" b="0" i="0" smtClean="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rate</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of</m:t>
                    </m:r>
                    <m:r>
                      <a:rPr lang="en-US" sz="2400" b="0" i="0" smtClean="0">
                        <a:latin typeface="Cambria Math" panose="02040503050406030204" pitchFamily="18" charset="0"/>
                        <a:cs typeface="Times New Roman" panose="02020603050405020304" pitchFamily="18" charset="0"/>
                      </a:rPr>
                      <m:t> </m:t>
                    </m:r>
                    <m:r>
                      <m:rPr>
                        <m:sty m:val="p"/>
                      </m:rPr>
                      <a:rPr lang="en-US" sz="2400" b="0" i="0" smtClean="0">
                        <a:latin typeface="Cambria Math" panose="02040503050406030204" pitchFamily="18" charset="0"/>
                        <a:cs typeface="Times New Roman" panose="02020603050405020304" pitchFamily="18" charset="0"/>
                      </a:rPr>
                      <m:t>ouputs</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f>
                      <m:fPr>
                        <m:ctrlPr>
                          <a:rPr lang="en-US" sz="2400" i="1" smtClean="0">
                            <a:latin typeface="Cambria Math" panose="02040503050406030204" pitchFamily="18" charset="0"/>
                            <a:cs typeface="Times New Roman" panose="02020603050405020304" pitchFamily="18" charset="0"/>
                          </a:rPr>
                        </m:ctrlPr>
                      </m:fPr>
                      <m:num>
                        <m:r>
                          <m:rPr>
                            <m:sty m:val="p"/>
                          </m:rPr>
                          <a:rPr lang="en-US" sz="2400" i="0" smtClean="0">
                            <a:latin typeface="Cambria Math" panose="02040503050406030204" pitchFamily="18" charset="0"/>
                            <a:cs typeface="Times New Roman" panose="02020603050405020304" pitchFamily="18" charset="0"/>
                          </a:rPr>
                          <m:t>d</m:t>
                        </m:r>
                        <m:r>
                          <m:rPr>
                            <m:sty m:val="p"/>
                          </m:rPr>
                          <a:rPr lang="en-US" sz="2400" b="0" i="0" smtClean="0">
                            <a:latin typeface="Cambria Math" panose="02040503050406030204" pitchFamily="18" charset="0"/>
                            <a:cs typeface="Times New Roman" panose="02020603050405020304" pitchFamily="18" charset="0"/>
                          </a:rPr>
                          <m:t>m</m:t>
                        </m:r>
                      </m:num>
                      <m:den>
                        <m:r>
                          <m:rPr>
                            <m:sty m:val="p"/>
                          </m:rPr>
                          <a:rPr lang="en-US" sz="2400" i="0" smtClean="0">
                            <a:latin typeface="Cambria Math" panose="02040503050406030204" pitchFamily="18" charset="0"/>
                            <a:cs typeface="Times New Roman" panose="02020603050405020304" pitchFamily="18" charset="0"/>
                          </a:rPr>
                          <m:t>d</m:t>
                        </m:r>
                        <m:r>
                          <m:rPr>
                            <m:sty m:val="p"/>
                          </m:rPr>
                          <a:rPr lang="en-US" sz="2400" b="0" i="0" smtClean="0">
                            <a:latin typeface="Cambria Math" panose="02040503050406030204" pitchFamily="18" charset="0"/>
                            <a:cs typeface="Times New Roman" panose="02020603050405020304" pitchFamily="18" charset="0"/>
                          </a:rPr>
                          <m:t>t</m:t>
                        </m:r>
                      </m:den>
                    </m:f>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m</m:t>
                            </m:r>
                          </m:e>
                        </m:acc>
                      </m:e>
                      <m:sub>
                        <m:r>
                          <m:rPr>
                            <m:sty m:val="p"/>
                          </m:rPr>
                          <a:rPr lang="en-US" sz="2400" b="0" i="0" smtClean="0">
                            <a:latin typeface="Cambria Math" panose="02040503050406030204" pitchFamily="18" charset="0"/>
                            <a:cs typeface="Times New Roman" panose="02020603050405020304" pitchFamily="18" charset="0"/>
                          </a:rPr>
                          <m:t>o</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m</m:t>
                            </m:r>
                          </m:e>
                        </m:acc>
                      </m:e>
                      <m:sub>
                        <m:r>
                          <m:rPr>
                            <m:sty m:val="p"/>
                          </m:rPr>
                          <a:rPr lang="en-US" sz="2400" b="0" i="0" smtClean="0">
                            <a:latin typeface="Cambria Math" panose="02040503050406030204" pitchFamily="18" charset="0"/>
                            <a:cs typeface="Times New Roman" panose="02020603050405020304" pitchFamily="18" charset="0"/>
                          </a:rPr>
                          <m:t>f</m:t>
                        </m:r>
                      </m:sub>
                    </m:sSub>
                  </m:oMath>
                </a14:m>
                <a:r>
                  <a:rPr lang="en-US" sz="2400" dirty="0">
                    <a:latin typeface="Times New Roman" panose="02020603050405020304" pitchFamily="18" charset="0"/>
                    <a:cs typeface="Times New Roman" panose="02020603050405020304" pitchFamily="18" charset="0"/>
                  </a:rPr>
                  <a:t>                                                                                     (13.1)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m is mass, t is operation time,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i="0">
                                <a:latin typeface="Cambria Math" panose="02040503050406030204" pitchFamily="18" charset="0"/>
                                <a:cs typeface="Times New Roman" panose="02020603050405020304" pitchFamily="18" charset="0"/>
                              </a:rPr>
                              <m:t>m</m:t>
                            </m:r>
                          </m:e>
                        </m:acc>
                      </m:e>
                      <m:sub>
                        <m:r>
                          <m:rPr>
                            <m:sty m:val="p"/>
                          </m:rPr>
                          <a:rPr lang="en-US" sz="2400" i="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i="0">
                                <a:latin typeface="Cambria Math" panose="02040503050406030204" pitchFamily="18" charset="0"/>
                                <a:cs typeface="Times New Roman" panose="02020603050405020304" pitchFamily="18" charset="0"/>
                              </a:rPr>
                              <m:t>m</m:t>
                            </m:r>
                          </m:e>
                        </m:acc>
                      </m:e>
                      <m:sub>
                        <m:r>
                          <m:rPr>
                            <m:sty m:val="p"/>
                          </m:rPr>
                          <a:rPr lang="en-US" sz="2400" i="0">
                            <a:latin typeface="Cambria Math" panose="02040503050406030204" pitchFamily="18" charset="0"/>
                            <a:cs typeface="Times New Roman" panose="02020603050405020304" pitchFamily="18" charset="0"/>
                          </a:rPr>
                          <m:t>f</m:t>
                        </m:r>
                      </m:sub>
                    </m:sSub>
                    <m:r>
                      <a:rPr lang="en-US" sz="2400" i="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are mass flow rates in the input and output streams, respectively</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653)</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0891D32-555A-8B38-27C4-38CA9245C44D}"/>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4AF72C4-7337-FAE3-A098-801F1B486CE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6D8189F-4BFE-0DFE-38EE-BF13E036599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0CEED48-2C91-AA7A-B5F0-AF27DB66C0F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522FBCE-EDB8-778D-CACC-E9D8F2C24D62}"/>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13.2. Unsteady-state MEBs without chemical reactions</a:t>
            </a:r>
          </a:p>
        </p:txBody>
      </p:sp>
    </p:spTree>
    <p:extLst>
      <p:ext uri="{BB962C8B-B14F-4D97-AF65-F5344CB8AC3E}">
        <p14:creationId xmlns:p14="http://schemas.microsoft.com/office/powerpoint/2010/main" val="1313188235"/>
      </p:ext>
    </p:extLst>
  </p:cSld>
  <p:clrMapOvr>
    <a:masterClrMapping/>
  </p:clrMapOvr>
  <mc:AlternateContent xmlns:mc="http://schemas.openxmlformats.org/markup-compatibility/2006" xmlns:p14="http://schemas.microsoft.com/office/powerpoint/2010/main">
    <mc:Choice Requires="p14">
      <p:transition spd="slow" p14:dur="2000" advTm="99219"/>
    </mc:Choice>
    <mc:Fallback xmlns="">
      <p:transition spd="slow" advTm="9921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D60D2-CBD2-0A68-269E-69E07C77DF9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26C3ADD-5C72-63D3-D9CD-6711E58C8EDE}"/>
                  </a:ext>
                </a:extLst>
              </p:cNvPr>
              <p:cNvSpPr>
                <a:spLocks noGrp="1"/>
              </p:cNvSpPr>
              <p:nvPr>
                <p:ph idx="1"/>
              </p:nvPr>
            </p:nvSpPr>
            <p:spPr>
              <a:xfrm>
                <a:off x="278297" y="950601"/>
                <a:ext cx="11638720" cy="4973117"/>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The energy balance equation for unsteady-state process is expressed by:</a:t>
                </a:r>
              </a:p>
              <a:p>
                <a:pPr marL="0" indent="0" algn="just">
                  <a:lnSpc>
                    <a:spcPct val="10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𝑅𝑎𝑡𝑒</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𝑜𝑓</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𝑎𝑐𝑐𝑢𝑚𝑢𝑙𝑎𝑡𝑖𝑜𝑛</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𝑟𝑎𝑡𝑒</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𝑜𝑓</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𝑖𝑛𝑝𝑢𝑡𝑠</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𝑟𝑎𝑡𝑒</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𝑜𝑓</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𝑜𝑢𝑝𝑢𝑡𝑠</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𝐸</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𝐸</m:t>
                            </m:r>
                          </m:e>
                        </m:acc>
                      </m:e>
                      <m:sub>
                        <m:r>
                          <a:rPr lang="en-US" sz="2400" i="1">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𝐸</m:t>
                            </m:r>
                          </m:e>
                        </m:acc>
                      </m:e>
                      <m:sub>
                        <m:r>
                          <a:rPr lang="en-US" sz="2400" i="1">
                            <a:latin typeface="Cambria Math" panose="02040503050406030204" pitchFamily="18" charset="0"/>
                            <a:cs typeface="Times New Roman" panose="02020603050405020304" pitchFamily="18" charset="0"/>
                          </a:rPr>
                          <m:t>𝑓</m:t>
                        </m:r>
                      </m:sub>
                    </m:sSub>
                  </m:oMath>
                </a14:m>
                <a:r>
                  <a:rPr lang="en-US" sz="2400" dirty="0">
                    <a:latin typeface="Times New Roman" panose="02020603050405020304" pitchFamily="18" charset="0"/>
                    <a:cs typeface="Times New Roman" panose="02020603050405020304" pitchFamily="18" charset="0"/>
                  </a:rPr>
                  <a:t>                                                                               (13.2)</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E is energy, t is operation time,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E</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E</m:t>
                            </m:r>
                          </m:e>
                        </m:acc>
                      </m:e>
                      <m:sub>
                        <m:r>
                          <m:rPr>
                            <m:sty m:val="p"/>
                          </m:rPr>
                          <a:rPr lang="en-US" sz="2400">
                            <a:latin typeface="Cambria Math" panose="02040503050406030204" pitchFamily="18" charset="0"/>
                            <a:cs typeface="Times New Roman" panose="02020603050405020304" pitchFamily="18" charset="0"/>
                          </a:rPr>
                          <m:t>f</m:t>
                        </m:r>
                      </m:sub>
                    </m:sSub>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are rates of energy in the input and output streams, respectively</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657)</a:t>
                </a:r>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 The  energy forms can be internal energy, enthalpy, kinetic energy, potential energy, heat addition/removal  and work done by the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unsteady-state material and energy balances, various cases can be considered.</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26C3ADD-5C72-63D3-D9CD-6711E58C8EDE}"/>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980"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7836077-FD9D-129D-F196-2292EA95F20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8435B2-4944-E041-1CD9-8F60B662412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AD8BBF3-FA10-DDDB-6323-094B1791190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183AE3F-C1F2-6093-5360-8BEE6CC4FAE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687792065"/>
      </p:ext>
    </p:extLst>
  </p:cSld>
  <p:clrMapOvr>
    <a:masterClrMapping/>
  </p:clrMapOvr>
  <mc:AlternateContent xmlns:mc="http://schemas.openxmlformats.org/markup-compatibility/2006" xmlns:p14="http://schemas.microsoft.com/office/powerpoint/2010/main">
    <mc:Choice Requires="p14">
      <p:transition spd="slow" p14:dur="2000" advTm="83414"/>
    </mc:Choice>
    <mc:Fallback xmlns="">
      <p:transition spd="slow" advTm="834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ED2C6-7D96-4AEE-46F9-AF536526E632}"/>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2D9055C-E650-58B2-A1A4-1E16E45E5887}"/>
                  </a:ext>
                </a:extLst>
              </p:cNvPr>
              <p:cNvSpPr>
                <a:spLocks noGrp="1"/>
              </p:cNvSpPr>
              <p:nvPr>
                <p:ph idx="1"/>
              </p:nvPr>
            </p:nvSpPr>
            <p:spPr>
              <a:xfrm>
                <a:off x="278297" y="858491"/>
                <a:ext cx="11638720" cy="506522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Case I: </a:t>
                </a:r>
                <a:r>
                  <a:rPr lang="en-US" sz="2400" dirty="0">
                    <a:latin typeface="Times New Roman" panose="02020603050405020304" pitchFamily="18" charset="0"/>
                    <a:cs typeface="Times New Roman" panose="02020603050405020304" pitchFamily="18" charset="0"/>
                  </a:rPr>
                  <a:t>A liquid is continuously entered into the cylindrical tank with a volumetric flow rate of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at initial temperature of 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and specific enthalpy H</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 liquid is accumulated in the tank with time, and there is no withdrawal of a liquid from the tank. The tank has an internal diameter of D and  height of h. The rate of heat supply to the tank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Q</m:t>
                        </m:r>
                      </m:e>
                    </m:acc>
                  </m:oMath>
                </a14:m>
                <a:r>
                  <a:rPr lang="en-US" sz="2400" dirty="0">
                    <a:latin typeface="Times New Roman" panose="02020603050405020304" pitchFamily="18" charset="0"/>
                    <a:cs typeface="Times New Roman" panose="02020603050405020304" pitchFamily="18" charset="0"/>
                  </a:rPr>
                  <a:t>, and the rate of work done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as shown in </a:t>
                </a:r>
                <a:r>
                  <a:rPr lang="en-US" sz="2400" b="1" dirty="0">
                    <a:latin typeface="Times New Roman" panose="02020603050405020304" pitchFamily="18" charset="0"/>
                    <a:cs typeface="Times New Roman" panose="02020603050405020304" pitchFamily="18" charset="0"/>
                  </a:rPr>
                  <a:t>Figure 13.1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2D9055C-E650-58B2-A1A4-1E16E45E5887}"/>
                  </a:ext>
                </a:extLst>
              </p:cNvPr>
              <p:cNvSpPr>
                <a:spLocks noGrp="1" noRot="1" noChangeAspect="1" noMove="1" noResize="1" noEditPoints="1" noAdjustHandles="1" noChangeArrowheads="1" noChangeShapeType="1" noTextEdit="1"/>
              </p:cNvSpPr>
              <p:nvPr>
                <p:ph idx="1"/>
              </p:nvPr>
            </p:nvSpPr>
            <p:spPr>
              <a:xfrm>
                <a:off x="278297" y="858491"/>
                <a:ext cx="11638720" cy="506522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6140E7E-9D52-E079-B9DC-8121FE3170E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67E62CA-D81F-DD6B-F4FC-0B267684DA6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7E6BEE9-EA06-674B-17F2-36D3C5F8145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ACFCAFF-2B08-F557-D7A0-7B6A84D8434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7" name="TextBox 36">
            <a:extLst>
              <a:ext uri="{FF2B5EF4-FFF2-40B4-BE49-F238E27FC236}">
                <a16:creationId xmlns:a16="http://schemas.microsoft.com/office/drawing/2014/main" id="{1B15296A-24F5-2CF7-7B81-97EE6210145E}"/>
              </a:ext>
            </a:extLst>
          </p:cNvPr>
          <p:cNvSpPr txBox="1"/>
          <p:nvPr/>
        </p:nvSpPr>
        <p:spPr>
          <a:xfrm>
            <a:off x="6261056" y="3415767"/>
            <a:ext cx="5383866"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Figure 13.1.  </a:t>
            </a:r>
            <a:r>
              <a:rPr lang="en-US" sz="2400" dirty="0">
                <a:latin typeface="Times New Roman" panose="02020603050405020304" pitchFamily="18" charset="0"/>
                <a:cs typeface="Times New Roman" panose="02020603050405020304" pitchFamily="18" charset="0"/>
              </a:rPr>
              <a:t>Unsteady-state  process of liquid accumulation in the tank</a:t>
            </a:r>
          </a:p>
        </p:txBody>
      </p:sp>
      <p:grpSp>
        <p:nvGrpSpPr>
          <p:cNvPr id="42" name="Group 41">
            <a:extLst>
              <a:ext uri="{FF2B5EF4-FFF2-40B4-BE49-F238E27FC236}">
                <a16:creationId xmlns:a16="http://schemas.microsoft.com/office/drawing/2014/main" id="{6AED1FD8-BDF2-5CD5-9507-8A6E0C0043D8}"/>
              </a:ext>
            </a:extLst>
          </p:cNvPr>
          <p:cNvGrpSpPr/>
          <p:nvPr/>
        </p:nvGrpSpPr>
        <p:grpSpPr>
          <a:xfrm>
            <a:off x="2073795" y="3831266"/>
            <a:ext cx="3334577" cy="1993550"/>
            <a:chOff x="2362029" y="3851144"/>
            <a:chExt cx="3334577" cy="1993550"/>
          </a:xfrm>
        </p:grpSpPr>
        <p:grpSp>
          <p:nvGrpSpPr>
            <p:cNvPr id="39" name="Group 38">
              <a:extLst>
                <a:ext uri="{FF2B5EF4-FFF2-40B4-BE49-F238E27FC236}">
                  <a16:creationId xmlns:a16="http://schemas.microsoft.com/office/drawing/2014/main" id="{DCF3F952-B386-CBD9-0F84-1EDEE10B9CDE}"/>
                </a:ext>
              </a:extLst>
            </p:cNvPr>
            <p:cNvGrpSpPr/>
            <p:nvPr/>
          </p:nvGrpSpPr>
          <p:grpSpPr>
            <a:xfrm>
              <a:off x="2362029" y="3851144"/>
              <a:ext cx="3334577" cy="1993550"/>
              <a:chOff x="2362029" y="3851144"/>
              <a:chExt cx="3334577" cy="1993550"/>
            </a:xfrm>
          </p:grpSpPr>
          <p:grpSp>
            <p:nvGrpSpPr>
              <p:cNvPr id="36" name="Group 35">
                <a:extLst>
                  <a:ext uri="{FF2B5EF4-FFF2-40B4-BE49-F238E27FC236}">
                    <a16:creationId xmlns:a16="http://schemas.microsoft.com/office/drawing/2014/main" id="{95171C3B-12F5-58FC-D325-DB3CB3DBE625}"/>
                  </a:ext>
                </a:extLst>
              </p:cNvPr>
              <p:cNvGrpSpPr/>
              <p:nvPr/>
            </p:nvGrpSpPr>
            <p:grpSpPr>
              <a:xfrm>
                <a:off x="2362029" y="3851144"/>
                <a:ext cx="3334577" cy="1993550"/>
                <a:chOff x="3297449" y="3630427"/>
                <a:chExt cx="3334577" cy="1993550"/>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277FE252-A310-D28B-8377-277FEDF747B5}"/>
                        </a:ext>
                      </a:extLst>
                    </p:cNvPr>
                    <p:cNvSpPr txBox="1"/>
                    <p:nvPr/>
                  </p:nvSpPr>
                  <p:spPr>
                    <a:xfrm>
                      <a:off x="6088175" y="3739634"/>
                      <a:ext cx="499583" cy="4732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32" name="TextBox 31">
                      <a:extLst>
                        <a:ext uri="{FF2B5EF4-FFF2-40B4-BE49-F238E27FC236}">
                          <a16:creationId xmlns:a16="http://schemas.microsoft.com/office/drawing/2014/main" id="{277FE252-A310-D28B-8377-277FEDF747B5}"/>
                        </a:ext>
                      </a:extLst>
                    </p:cNvPr>
                    <p:cNvSpPr txBox="1">
                      <a:spLocks noRot="1" noChangeAspect="1" noMove="1" noResize="1" noEditPoints="1" noAdjustHandles="1" noChangeArrowheads="1" noChangeShapeType="1" noTextEdit="1"/>
                    </p:cNvSpPr>
                    <p:nvPr/>
                  </p:nvSpPr>
                  <p:spPr>
                    <a:xfrm>
                      <a:off x="6088175" y="3739634"/>
                      <a:ext cx="499583" cy="473206"/>
                    </a:xfrm>
                    <a:prstGeom prst="rect">
                      <a:avLst/>
                    </a:prstGeom>
                    <a:blipFill>
                      <a:blip r:embed="rId5"/>
                      <a:stretch>
                        <a:fillRect t="-2564"/>
                      </a:stretch>
                    </a:blipFill>
                  </p:spPr>
                  <p:txBody>
                    <a:bodyPr/>
                    <a:lstStyle/>
                    <a:p>
                      <a:r>
                        <a:rPr lang="en-US">
                          <a:noFill/>
                        </a:rPr>
                        <a:t> </a:t>
                      </a:r>
                    </a:p>
                  </p:txBody>
                </p:sp>
              </mc:Fallback>
            </mc:AlternateContent>
            <p:grpSp>
              <p:nvGrpSpPr>
                <p:cNvPr id="35" name="Group 34">
                  <a:extLst>
                    <a:ext uri="{FF2B5EF4-FFF2-40B4-BE49-F238E27FC236}">
                      <a16:creationId xmlns:a16="http://schemas.microsoft.com/office/drawing/2014/main" id="{865091F9-7CB3-4425-FE61-591856A0B8FC}"/>
                    </a:ext>
                  </a:extLst>
                </p:cNvPr>
                <p:cNvGrpSpPr/>
                <p:nvPr/>
              </p:nvGrpSpPr>
              <p:grpSpPr>
                <a:xfrm>
                  <a:off x="3297449" y="3630427"/>
                  <a:ext cx="3334577" cy="1993550"/>
                  <a:chOff x="3297449" y="3630427"/>
                  <a:chExt cx="3334577" cy="1993550"/>
                </a:xfrm>
              </p:grpSpPr>
              <p:sp>
                <p:nvSpPr>
                  <p:cNvPr id="2" name="Flowchart: Magnetic Disk 1">
                    <a:extLst>
                      <a:ext uri="{FF2B5EF4-FFF2-40B4-BE49-F238E27FC236}">
                        <a16:creationId xmlns:a16="http://schemas.microsoft.com/office/drawing/2014/main" id="{EF51004C-084F-C469-680A-BA2CD9FA035A}"/>
                      </a:ext>
                    </a:extLst>
                  </p:cNvPr>
                  <p:cNvSpPr/>
                  <p:nvPr/>
                </p:nvSpPr>
                <p:spPr>
                  <a:xfrm>
                    <a:off x="4099034" y="4099034"/>
                    <a:ext cx="1629104" cy="1492469"/>
                  </a:xfrm>
                  <a:prstGeom prst="flowChartMagneticDisk">
                    <a:avLst/>
                  </a:prstGeom>
                  <a:ln w="28575">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D</a:t>
                    </a:r>
                  </a:p>
                </p:txBody>
              </p:sp>
              <p:cxnSp>
                <p:nvCxnSpPr>
                  <p:cNvPr id="8" name="Straight Arrow Connector 7">
                    <a:extLst>
                      <a:ext uri="{FF2B5EF4-FFF2-40B4-BE49-F238E27FC236}">
                        <a16:creationId xmlns:a16="http://schemas.microsoft.com/office/drawing/2014/main" id="{77A8EFE6-D94E-17E3-A95C-1A90711AC70A}"/>
                      </a:ext>
                    </a:extLst>
                  </p:cNvPr>
                  <p:cNvCxnSpPr/>
                  <p:nvPr/>
                </p:nvCxnSpPr>
                <p:spPr>
                  <a:xfrm>
                    <a:off x="4099034" y="5160579"/>
                    <a:ext cx="1629104"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cxnSp>
                <p:nvCxnSpPr>
                  <p:cNvPr id="13" name="Straight Connector 12">
                    <a:extLst>
                      <a:ext uri="{FF2B5EF4-FFF2-40B4-BE49-F238E27FC236}">
                        <a16:creationId xmlns:a16="http://schemas.microsoft.com/office/drawing/2014/main" id="{765F51EE-28E7-D29B-7B87-B71934A3F9BA}"/>
                      </a:ext>
                    </a:extLst>
                  </p:cNvPr>
                  <p:cNvCxnSpPr>
                    <a:cxnSpLocks/>
                  </p:cNvCxnSpPr>
                  <p:nvPr/>
                </p:nvCxnSpPr>
                <p:spPr>
                  <a:xfrm>
                    <a:off x="3857296" y="3930869"/>
                    <a:ext cx="10562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90EBDAC-1D73-C43E-1327-D6EFB416BBC4}"/>
                      </a:ext>
                    </a:extLst>
                  </p:cNvPr>
                  <p:cNvCxnSpPr>
                    <a:cxnSpLocks/>
                  </p:cNvCxnSpPr>
                  <p:nvPr/>
                </p:nvCxnSpPr>
                <p:spPr>
                  <a:xfrm flipH="1">
                    <a:off x="4913586" y="3930869"/>
                    <a:ext cx="0" cy="49749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AB5007E-76D2-BE4E-70C3-2A7A46F48927}"/>
                      </a:ext>
                    </a:extLst>
                  </p:cNvPr>
                  <p:cNvCxnSpPr/>
                  <p:nvPr/>
                </p:nvCxnSpPr>
                <p:spPr>
                  <a:xfrm flipV="1">
                    <a:off x="5334000" y="3930869"/>
                    <a:ext cx="0" cy="4974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DB6A617-7647-6B1D-0AC3-A6ACEB4108B7}"/>
                      </a:ext>
                    </a:extLst>
                  </p:cNvPr>
                  <p:cNvCxnSpPr/>
                  <p:nvPr/>
                </p:nvCxnSpPr>
                <p:spPr>
                  <a:xfrm>
                    <a:off x="5334000" y="3930869"/>
                    <a:ext cx="717274"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nector: Curved 20">
                    <a:extLst>
                      <a:ext uri="{FF2B5EF4-FFF2-40B4-BE49-F238E27FC236}">
                        <a16:creationId xmlns:a16="http://schemas.microsoft.com/office/drawing/2014/main" id="{2168374A-0326-B1E2-176B-F5887EA086BC}"/>
                      </a:ext>
                    </a:extLst>
                  </p:cNvPr>
                  <p:cNvCxnSpPr>
                    <a:cxnSpLocks/>
                  </p:cNvCxnSpPr>
                  <p:nvPr/>
                </p:nvCxnSpPr>
                <p:spPr>
                  <a:xfrm flipV="1">
                    <a:off x="3300248" y="4960883"/>
                    <a:ext cx="1114097" cy="199696"/>
                  </a:xfrm>
                  <a:prstGeom prst="curved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DE5752A-3A2C-6CEE-0257-92A435F6758F}"/>
                      </a:ext>
                    </a:extLst>
                  </p:cNvPr>
                  <p:cNvCxnSpPr>
                    <a:cxnSpLocks/>
                  </p:cNvCxnSpPr>
                  <p:nvPr/>
                </p:nvCxnSpPr>
                <p:spPr>
                  <a:xfrm>
                    <a:off x="6051274" y="4307184"/>
                    <a:ext cx="0" cy="115294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294E5D1-7C7E-4396-B042-8082769C87A5}"/>
                      </a:ext>
                    </a:extLst>
                  </p:cNvPr>
                  <p:cNvCxnSpPr/>
                  <p:nvPr/>
                </p:nvCxnSpPr>
                <p:spPr>
                  <a:xfrm>
                    <a:off x="5728138" y="4277710"/>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8C1B2AF-B852-8463-A073-F163182AF2F3}"/>
                      </a:ext>
                    </a:extLst>
                  </p:cNvPr>
                  <p:cNvCxnSpPr/>
                  <p:nvPr/>
                </p:nvCxnSpPr>
                <p:spPr>
                  <a:xfrm>
                    <a:off x="5712372" y="5460124"/>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DD41773D-03FC-647D-BF88-54104FE3ECFD}"/>
                      </a:ext>
                    </a:extLst>
                  </p:cNvPr>
                  <p:cNvSpPr txBox="1"/>
                  <p:nvPr/>
                </p:nvSpPr>
                <p:spPr>
                  <a:xfrm>
                    <a:off x="6132443" y="4719145"/>
                    <a:ext cx="49958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p>
                </p:txBody>
              </p: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57C29C04-8865-1B2A-139C-369890D0ACA1}"/>
                          </a:ext>
                        </a:extLst>
                      </p:cNvPr>
                      <p:cNvSpPr txBox="1"/>
                      <p:nvPr/>
                    </p:nvSpPr>
                    <p:spPr>
                      <a:xfrm>
                        <a:off x="3413463" y="5148334"/>
                        <a:ext cx="499583" cy="47564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Q</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33" name="TextBox 32">
                        <a:extLst>
                          <a:ext uri="{FF2B5EF4-FFF2-40B4-BE49-F238E27FC236}">
                            <a16:creationId xmlns:a16="http://schemas.microsoft.com/office/drawing/2014/main" id="{57C29C04-8865-1B2A-139C-369890D0ACA1}"/>
                          </a:ext>
                        </a:extLst>
                      </p:cNvPr>
                      <p:cNvSpPr txBox="1">
                        <a:spLocks noRot="1" noChangeAspect="1" noMove="1" noResize="1" noEditPoints="1" noAdjustHandles="1" noChangeArrowheads="1" noChangeShapeType="1" noTextEdit="1"/>
                      </p:cNvSpPr>
                      <p:nvPr/>
                    </p:nvSpPr>
                    <p:spPr>
                      <a:xfrm>
                        <a:off x="3413463" y="5148334"/>
                        <a:ext cx="499583" cy="47564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2237ADCD-6635-7C12-20CD-9B92A63CF6DE}"/>
                          </a:ext>
                        </a:extLst>
                      </p:cNvPr>
                      <p:cNvSpPr txBox="1"/>
                      <p:nvPr/>
                    </p:nvSpPr>
                    <p:spPr>
                      <a:xfrm>
                        <a:off x="3297449" y="3630427"/>
                        <a:ext cx="640017" cy="121187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cs typeface="Times New Roman" panose="02020603050405020304" pitchFamily="18" charset="0"/>
                                    </a:rPr>
                                    <m:t>𝑜</m:t>
                                  </m:r>
                                </m:sub>
                              </m:sSub>
                            </m:oMath>
                          </m:oMathPara>
                        </a14:m>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o</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a:t>
                        </a:r>
                      </a:p>
                    </p:txBody>
                  </p:sp>
                </mc:Choice>
                <mc:Fallback xmlns="">
                  <p:sp>
                    <p:nvSpPr>
                      <p:cNvPr id="34" name="TextBox 33">
                        <a:extLst>
                          <a:ext uri="{FF2B5EF4-FFF2-40B4-BE49-F238E27FC236}">
                            <a16:creationId xmlns:a16="http://schemas.microsoft.com/office/drawing/2014/main" id="{2237ADCD-6635-7C12-20CD-9B92A63CF6DE}"/>
                          </a:ext>
                        </a:extLst>
                      </p:cNvPr>
                      <p:cNvSpPr txBox="1">
                        <a:spLocks noRot="1" noChangeAspect="1" noMove="1" noResize="1" noEditPoints="1" noAdjustHandles="1" noChangeArrowheads="1" noChangeShapeType="1" noTextEdit="1"/>
                      </p:cNvSpPr>
                      <p:nvPr/>
                    </p:nvSpPr>
                    <p:spPr>
                      <a:xfrm>
                        <a:off x="3297449" y="3630427"/>
                        <a:ext cx="640017" cy="1211870"/>
                      </a:xfrm>
                      <a:prstGeom prst="rect">
                        <a:avLst/>
                      </a:prstGeom>
                      <a:blipFill>
                        <a:blip r:embed="rId7"/>
                        <a:stretch>
                          <a:fillRect l="-14286" t="-1005" b="-10553"/>
                        </a:stretch>
                      </a:blipFill>
                    </p:spPr>
                    <p:txBody>
                      <a:bodyPr/>
                      <a:lstStyle/>
                      <a:p>
                        <a:r>
                          <a:rPr lang="en-US">
                            <a:noFill/>
                          </a:rPr>
                          <a:t> </a:t>
                        </a:r>
                      </a:p>
                    </p:txBody>
                  </p:sp>
                </mc:Fallback>
              </mc:AlternateContent>
            </p:grpSp>
          </p:grpSp>
          <p:sp>
            <p:nvSpPr>
              <p:cNvPr id="38" name="Oval 37">
                <a:extLst>
                  <a:ext uri="{FF2B5EF4-FFF2-40B4-BE49-F238E27FC236}">
                    <a16:creationId xmlns:a16="http://schemas.microsoft.com/office/drawing/2014/main" id="{DE0C0AAF-51D9-E6D0-E1EB-82BBD234A25B}"/>
                  </a:ext>
                </a:extLst>
              </p:cNvPr>
              <p:cNvSpPr/>
              <p:nvPr/>
            </p:nvSpPr>
            <p:spPr>
              <a:xfrm>
                <a:off x="3200400" y="5401527"/>
                <a:ext cx="1592318" cy="410692"/>
              </a:xfrm>
              <a:prstGeom prst="ellips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endParaRPr lang="en-US"/>
              </a:p>
            </p:txBody>
          </p:sp>
        </p:grpSp>
        <p:sp>
          <p:nvSpPr>
            <p:cNvPr id="40" name="Rectangle 39">
              <a:extLst>
                <a:ext uri="{FF2B5EF4-FFF2-40B4-BE49-F238E27FC236}">
                  <a16:creationId xmlns:a16="http://schemas.microsoft.com/office/drawing/2014/main" id="{079B6029-6412-44E6-CFB7-F561B7E895DD}"/>
                </a:ext>
              </a:extLst>
            </p:cNvPr>
            <p:cNvSpPr/>
            <p:nvPr/>
          </p:nvSpPr>
          <p:spPr>
            <a:xfrm>
              <a:off x="3014528" y="4224130"/>
              <a:ext cx="1882324" cy="1620563"/>
            </a:xfrm>
            <a:prstGeom prst="rect">
              <a:avLst/>
            </a:prstGeom>
            <a:noFill/>
            <a:ln w="28575">
              <a:solidFill>
                <a:srgbClr val="FF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Tree>
    <p:extLst>
      <p:ext uri="{BB962C8B-B14F-4D97-AF65-F5344CB8AC3E}">
        <p14:creationId xmlns:p14="http://schemas.microsoft.com/office/powerpoint/2010/main" val="1592057291"/>
      </p:ext>
    </p:extLst>
  </p:cSld>
  <p:clrMapOvr>
    <a:masterClrMapping/>
  </p:clrMapOvr>
  <mc:AlternateContent xmlns:mc="http://schemas.openxmlformats.org/markup-compatibility/2006" xmlns:p14="http://schemas.microsoft.com/office/powerpoint/2010/main">
    <mc:Choice Requires="p14">
      <p:transition spd="slow" p14:dur="2000" advTm="91849"/>
    </mc:Choice>
    <mc:Fallback xmlns="">
      <p:transition spd="slow" advTm="9184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176DA-0B28-80C6-6DF7-90EE64E668D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1A76D2-E2AF-161F-D412-2B51EC4B943D}"/>
              </a:ext>
            </a:extLst>
          </p:cNvPr>
          <p:cNvSpPr>
            <a:spLocks noGrp="1"/>
          </p:cNvSpPr>
          <p:nvPr>
            <p:ph idx="1"/>
          </p:nvPr>
        </p:nvSpPr>
        <p:spPr>
          <a:xfrm>
            <a:off x="278297" y="858491"/>
            <a:ext cx="11638720" cy="5065227"/>
          </a:xfrm>
        </p:spPr>
        <p:txBody>
          <a:bodyPr>
            <a:normAutofit fontScale="77500" lnSpcReduction="20000"/>
          </a:bodyPr>
          <a:lstStyle/>
          <a:p>
            <a:pPr marL="0" indent="0" algn="just">
              <a:lnSpc>
                <a:spcPct val="150000"/>
              </a:lnSpc>
              <a:buNone/>
            </a:pPr>
            <a:r>
              <a:rPr lang="en-US" sz="3100" dirty="0">
                <a:latin typeface="Times New Roman" panose="02020603050405020304" pitchFamily="18" charset="0"/>
                <a:cs typeface="Times New Roman" panose="02020603050405020304" pitchFamily="18" charset="0"/>
              </a:rPr>
              <a:t>To develop material and energy balance equations, you have to state your assumptions.</a:t>
            </a:r>
          </a:p>
          <a:p>
            <a:pPr marL="0" indent="0" algn="just">
              <a:lnSpc>
                <a:spcPct val="150000"/>
              </a:lnSpc>
              <a:buNone/>
            </a:pPr>
            <a:r>
              <a:rPr lang="en-US" sz="3100" b="1" dirty="0">
                <a:solidFill>
                  <a:srgbClr val="7030A0"/>
                </a:solidFill>
                <a:latin typeface="Times New Roman" panose="02020603050405020304" pitchFamily="18" charset="0"/>
                <a:cs typeface="Times New Roman" panose="02020603050405020304" pitchFamily="18" charset="0"/>
              </a:rPr>
              <a:t>Assumptions:</a:t>
            </a:r>
          </a:p>
          <a:p>
            <a:pPr algn="just">
              <a:lnSpc>
                <a:spcPct val="150000"/>
              </a:lnSpc>
            </a:pPr>
            <a:r>
              <a:rPr lang="en-US" sz="3100" dirty="0">
                <a:latin typeface="Times New Roman" panose="02020603050405020304" pitchFamily="18" charset="0"/>
                <a:cs typeface="Times New Roman" panose="02020603050405020304" pitchFamily="18" charset="0"/>
              </a:rPr>
              <a:t>The process is unsteady-state without chemical reaction.</a:t>
            </a:r>
          </a:p>
          <a:p>
            <a:pPr algn="just">
              <a:lnSpc>
                <a:spcPct val="150000"/>
              </a:lnSpc>
            </a:pPr>
            <a:r>
              <a:rPr lang="en-US" sz="3100" dirty="0">
                <a:latin typeface="Times New Roman" panose="02020603050405020304" pitchFamily="18" charset="0"/>
                <a:cs typeface="Times New Roman" panose="02020603050405020304" pitchFamily="18" charset="0"/>
              </a:rPr>
              <a:t>The density of liquid is constant.</a:t>
            </a:r>
          </a:p>
          <a:p>
            <a:pPr algn="just">
              <a:lnSpc>
                <a:spcPct val="150000"/>
              </a:lnSpc>
            </a:pPr>
            <a:r>
              <a:rPr lang="en-US" sz="3100" dirty="0">
                <a:latin typeface="Times New Roman" panose="02020603050405020304" pitchFamily="18" charset="0"/>
                <a:cs typeface="Times New Roman" panose="02020603050405020304" pitchFamily="18" charset="0"/>
              </a:rPr>
              <a:t>The change in kinetic energy and potential energy both are negligible as compared to heat energy and change in enthalpy.</a:t>
            </a:r>
          </a:p>
          <a:p>
            <a:pPr algn="just">
              <a:lnSpc>
                <a:spcPct val="150000"/>
              </a:lnSpc>
            </a:pPr>
            <a:r>
              <a:rPr lang="en-US" sz="3100" dirty="0">
                <a:latin typeface="Times New Roman" panose="02020603050405020304" pitchFamily="18" charset="0"/>
                <a:cs typeface="Times New Roman" panose="02020603050405020304" pitchFamily="18" charset="0"/>
              </a:rPr>
              <a:t>For liquids, the specific heat capacity at constant volume is equal to the specific heat capacity at constant pressure.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F25F2A8-C174-C74C-1B39-AADFF3F96AB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0E1BF6B-EB79-767B-4485-079ABA62E9C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76D334E-636B-1BD9-9B75-4343462EE77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B6D7DC0E-5965-6B68-88D8-C854568A31AE}"/>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800258325"/>
      </p:ext>
    </p:extLst>
  </p:cSld>
  <p:clrMapOvr>
    <a:masterClrMapping/>
  </p:clrMapOvr>
  <mc:AlternateContent xmlns:mc="http://schemas.openxmlformats.org/markup-compatibility/2006" xmlns:p14="http://schemas.microsoft.com/office/powerpoint/2010/main">
    <mc:Choice Requires="p14">
      <p:transition spd="slow" p14:dur="2000" advTm="44556"/>
    </mc:Choice>
    <mc:Fallback xmlns="">
      <p:transition spd="slow" advTm="4455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3FC97-44EC-EB6C-3AF7-21E069E2AEE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1AF53D8-D78D-9DCA-D914-141799826984}"/>
                  </a:ext>
                </a:extLst>
              </p:cNvPr>
              <p:cNvSpPr>
                <a:spLocks noGrp="1"/>
              </p:cNvSpPr>
              <p:nvPr>
                <p:ph idx="1"/>
              </p:nvPr>
            </p:nvSpPr>
            <p:spPr>
              <a:xfrm>
                <a:off x="427383" y="861875"/>
                <a:ext cx="11489634" cy="5061843"/>
              </a:xfrm>
            </p:spPr>
            <p:txBody>
              <a:bodyPr>
                <a:normAutofit/>
              </a:bodyPr>
              <a:lstStyle/>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a:t>
                </a:r>
                <a:r>
                  <a:rPr lang="en-US" sz="2400" dirty="0">
                    <a:latin typeface="Times New Roman" panose="02020603050405020304" pitchFamily="18" charset="0"/>
                    <a:cs typeface="Times New Roman" panose="02020603050405020304" pitchFamily="18" charset="0"/>
                  </a:rPr>
                  <a:t>: The material balance equation is given by:</a:t>
                </a: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m</m:t>
                            </m:r>
                          </m:e>
                        </m:acc>
                      </m:e>
                      <m:sub>
                        <m:r>
                          <m:rPr>
                            <m:sty m:val="p"/>
                          </m:rPr>
                          <a:rPr lang="en-US" sz="2400">
                            <a:latin typeface="Cambria Math" panose="02040503050406030204" pitchFamily="18" charset="0"/>
                            <a:cs typeface="Times New Roman" panose="02020603050405020304" pitchFamily="18" charset="0"/>
                          </a:rPr>
                          <m:t>o</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(13.3)</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m is mass, t is operation time,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m</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is mass flow rate in the input stream.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Mass is the product of density and volume.</a:t>
                </a:r>
              </a:p>
              <a:p>
                <a:pPr marL="0" indent="0" algn="just">
                  <a:lnSpc>
                    <a:spcPct val="10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𝑚</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𝜌</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𝑉</m:t>
                    </m:r>
                  </m:oMath>
                </a14:m>
                <a:r>
                  <a:rPr lang="en-US" sz="2400" dirty="0">
                    <a:latin typeface="Times New Roman" panose="02020603050405020304" pitchFamily="18" charset="0"/>
                    <a:cs typeface="Times New Roman" panose="02020603050405020304" pitchFamily="18" charset="0"/>
                  </a:rPr>
                  <a:t>                                                                                        (13.4)</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mass flow rate is the product of density and volumetric flow rate.</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m</m:t>
                            </m:r>
                          </m:e>
                        </m:acc>
                      </m:e>
                      <m:sub>
                        <m:r>
                          <m:rPr>
                            <m:sty m:val="p"/>
                          </m:rPr>
                          <a:rPr lang="en-US" sz="2400">
                            <a:latin typeface="Cambria Math" panose="02040503050406030204" pitchFamily="18" charset="0"/>
                            <a:cs typeface="Times New Roman" panose="02020603050405020304" pitchFamily="18" charset="0"/>
                          </a:rPr>
                          <m:t>o</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(13.5)</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 Where: </a:t>
                </a:r>
                <a14:m>
                  <m:oMath xmlns:m="http://schemas.openxmlformats.org/officeDocument/2006/math">
                    <m:r>
                      <a:rPr lang="en-US" sz="2400" i="1">
                        <a:latin typeface="Cambria Math" panose="02040503050406030204" pitchFamily="18" charset="0"/>
                        <a:ea typeface="Cambria Math" panose="02040503050406030204" pitchFamily="18" charset="0"/>
                        <a:cs typeface="Times New Roman" panose="02020603050405020304" pitchFamily="18" charset="0"/>
                      </a:rPr>
                      <m:t>𝜌</m:t>
                    </m:r>
                  </m:oMath>
                </a14:m>
                <a:r>
                  <a:rPr lang="en-US" sz="2400" dirty="0">
                    <a:latin typeface="Times New Roman" panose="02020603050405020304" pitchFamily="18" charset="0"/>
                    <a:cs typeface="Times New Roman" panose="02020603050405020304" pitchFamily="18" charset="0"/>
                  </a:rPr>
                  <a:t> is density of a liquid,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is volumetric flow rate of a liquid in the input stream, and V is volume of a liquid.</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1AF53D8-D78D-9DCA-D914-141799826984}"/>
                  </a:ext>
                </a:extLst>
              </p:cNvPr>
              <p:cNvSpPr>
                <a:spLocks noGrp="1" noRot="1" noChangeAspect="1" noMove="1" noResize="1" noEditPoints="1" noAdjustHandles="1" noChangeArrowheads="1" noChangeShapeType="1" noTextEdit="1"/>
              </p:cNvSpPr>
              <p:nvPr>
                <p:ph idx="1"/>
              </p:nvPr>
            </p:nvSpPr>
            <p:spPr>
              <a:xfrm>
                <a:off x="427383" y="861875"/>
                <a:ext cx="11489634" cy="5061843"/>
              </a:xfrm>
              <a:blipFill>
                <a:blip r:embed="rId4"/>
                <a:stretch>
                  <a:fillRect l="-796" t="-963" r="-84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61B6680-0033-DD45-FFDD-47D8B30F03FB}"/>
              </a:ext>
            </a:extLst>
          </p:cNvPr>
          <p:cNvCxnSpPr>
            <a:cxnSpLocks/>
          </p:cNvCxnSpPr>
          <p:nvPr/>
        </p:nvCxnSpPr>
        <p:spPr>
          <a:xfrm>
            <a:off x="-89452" y="685489"/>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288A346-DB29-2236-706E-FC3084F3B40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48711C4-9DD1-8E01-E03F-ED3C93C4B33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AE2E5BDA-664C-39F0-4BF1-B2B68302DD9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181921219"/>
      </p:ext>
    </p:extLst>
  </p:cSld>
  <p:clrMapOvr>
    <a:masterClrMapping/>
  </p:clrMapOvr>
  <mc:AlternateContent xmlns:mc="http://schemas.openxmlformats.org/markup-compatibility/2006" xmlns:p14="http://schemas.microsoft.com/office/powerpoint/2010/main">
    <mc:Choice Requires="p14">
      <p:transition spd="slow" p14:dur="2000" advTm="89935"/>
    </mc:Choice>
    <mc:Fallback xmlns="">
      <p:transition spd="slow" advTm="8993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5A2AE-014D-3944-0FF7-5961EACC197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4CA8D7D-8207-67CE-15D8-194C10689C87}"/>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 The volume of the tank is the product of cross-section area and height of the tank. </a:t>
                </a:r>
              </a:p>
              <a:p>
                <a:pPr marL="0" indent="0" algn="just">
                  <a:lnSpc>
                    <a:spcPct val="10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𝑉</m:t>
                    </m:r>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𝐴</m:t>
                        </m:r>
                      </m:e>
                      <m:sub>
                        <m:r>
                          <a:rPr lang="en-US" sz="2400" b="0" i="1" smtClean="0">
                            <a:latin typeface="Cambria Math" panose="02040503050406030204" pitchFamily="18" charset="0"/>
                            <a:cs typeface="Times New Roman" panose="02020603050405020304" pitchFamily="18" charset="0"/>
                          </a:rPr>
                          <m:t>𝑐</m:t>
                        </m:r>
                      </m:sub>
                    </m:sSub>
                    <m:r>
                      <a:rPr lang="en-US" sz="2400" b="0" i="1" smtClean="0">
                        <a:latin typeface="Cambria Math" panose="02040503050406030204" pitchFamily="18" charset="0"/>
                        <a:cs typeface="Times New Roman" panose="02020603050405020304" pitchFamily="18" charset="0"/>
                      </a:rPr>
                      <m:t>h</m:t>
                    </m:r>
                  </m:oMath>
                </a14:m>
                <a:r>
                  <a:rPr lang="en-US" sz="2400" dirty="0">
                    <a:latin typeface="Times New Roman" panose="02020603050405020304" pitchFamily="18" charset="0"/>
                    <a:cs typeface="Times New Roman" panose="02020603050405020304" pitchFamily="18" charset="0"/>
                  </a:rPr>
                  <a:t>                                                                                  (13.6)</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V is volume of the tank,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𝐶</m:t>
                        </m:r>
                      </m:sub>
                    </m:sSub>
                  </m:oMath>
                </a14:m>
                <a:r>
                  <a:rPr lang="en-US" sz="2400" dirty="0">
                    <a:latin typeface="Times New Roman" panose="02020603050405020304" pitchFamily="18" charset="0"/>
                    <a:cs typeface="Times New Roman" panose="02020603050405020304" pitchFamily="18" charset="0"/>
                  </a:rPr>
                  <a:t> is cross-sectional area of the tank, and h is height of the tank.</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By substituting equations (13.4- 13.6) into equation (13.3), you can get:</a:t>
                </a: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t>
                        </m:r>
                        <m:r>
                          <a:rPr lang="en-US" sz="2400" i="1">
                            <a:latin typeface="Cambria Math" panose="02040503050406030204" pitchFamily="18" charset="0"/>
                            <a:ea typeface="Cambria Math" panose="02040503050406030204" pitchFamily="18" charset="0"/>
                            <a:cs typeface="Times New Roman" panose="02020603050405020304" pitchFamily="18" charset="0"/>
                          </a:rPr>
                          <m:t>𝑉</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(13.7)</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𝑉</m:t>
                    </m:r>
                  </m:oMath>
                </a14:m>
                <a:r>
                  <a:rPr lang="en-US" sz="2400" dirty="0">
                    <a:latin typeface="Times New Roman" panose="02020603050405020304" pitchFamily="18" charset="0"/>
                    <a:cs typeface="Times New Roman" panose="02020603050405020304" pitchFamily="18" charset="0"/>
                  </a:rPr>
                  <a:t> is volume  of a liquid,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is volumetric flow rate of a liquid, and t is operation time.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4CA8D7D-8207-67CE-15D8-194C10689C87}"/>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DF23782-33FD-B3BE-E793-4F1BB345BFF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864FDFB-620B-370F-ACFC-FB5D46CFA47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C256CC9-BE91-0937-E08F-1006C11627B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603D0E62-88E4-3333-3DAA-3ADB19BB771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278546995"/>
      </p:ext>
    </p:extLst>
  </p:cSld>
  <p:clrMapOvr>
    <a:masterClrMapping/>
  </p:clrMapOvr>
  <mc:AlternateContent xmlns:mc="http://schemas.openxmlformats.org/markup-compatibility/2006" xmlns:p14="http://schemas.microsoft.com/office/powerpoint/2010/main">
    <mc:Choice Requires="p14">
      <p:transition spd="slow" p14:dur="2000" advTm="59365"/>
    </mc:Choice>
    <mc:Fallback xmlns="">
      <p:transition spd="slow" advTm="5936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158EE-4BE0-6A93-61ED-BBECFD44A51A}"/>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2E7F063-8591-036B-09F7-D1B6F767F6CB}"/>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Again, by substituting equation (13.6) into equation (13.7), the material balance equation can be written as:</a:t>
                </a: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𝑐</m:t>
                            </m:r>
                          </m:sub>
                        </m:sSub>
                        <m:r>
                          <m:rPr>
                            <m:sty m:val="p"/>
                          </m:rPr>
                          <a:rPr lang="en-US" sz="2400">
                            <a:latin typeface="Cambria Math" panose="02040503050406030204" pitchFamily="18" charset="0"/>
                            <a:cs typeface="Times New Roman" panose="02020603050405020304" pitchFamily="18" charset="0"/>
                          </a:rPr>
                          <m:t>d</m:t>
                        </m:r>
                        <m:r>
                          <a:rPr lang="en-US" sz="2400" b="0" i="1" smtClean="0">
                            <a:latin typeface="Cambria Math" panose="02040503050406030204" pitchFamily="18" charset="0"/>
                            <a:cs typeface="Times New Roman" panose="02020603050405020304" pitchFamily="18" charset="0"/>
                          </a:rPr>
                          <m:t>h</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(13.8)</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rPr>
                  <a:t> is cross-sectional area of the tank, t is operation time, h is height of the tank,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is volumetric flow rate of a liquid.</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cross-sectional  area of cylindrical tank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400" i="1">
                            <a:latin typeface="Cambria Math" panose="02040503050406030204" pitchFamily="18" charset="0"/>
                            <a:cs typeface="Times New Roman" panose="02020603050405020304" pitchFamily="18" charset="0"/>
                          </a:rPr>
                        </m:ctrlPr>
                      </m:fPr>
                      <m:num>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num>
                      <m:den>
                        <m:r>
                          <a:rPr lang="en-US" sz="2400" i="1">
                            <a:latin typeface="Cambria Math" panose="02040503050406030204" pitchFamily="18" charset="0"/>
                            <a:cs typeface="Times New Roman" panose="02020603050405020304" pitchFamily="18" charset="0"/>
                          </a:rPr>
                          <m:t>4</m:t>
                        </m:r>
                      </m:den>
                    </m:f>
                  </m:oMath>
                </a14:m>
                <a:r>
                  <a:rPr lang="en-US" sz="2400" dirty="0">
                    <a:latin typeface="Times New Roman" panose="02020603050405020304" pitchFamily="18" charset="0"/>
                    <a:cs typeface="Times New Roman" panose="02020603050405020304" pitchFamily="18" charset="0"/>
                  </a:rPr>
                  <a:t>                                                                               (13.9)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D is internal diameter of the tank.</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2E7F063-8591-036B-09F7-D1B6F767F6CB}"/>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5BFF751-9806-5236-87E0-0C1BBD98C01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C98C243-F00C-3E0F-C1C9-17688384F31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1B4CB7-52DB-EB92-4B1A-A06865C47D6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B5BDA66B-1E01-57D7-62E9-F68C59A2D375}"/>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601793489"/>
      </p:ext>
    </p:extLst>
  </p:cSld>
  <p:clrMapOvr>
    <a:masterClrMapping/>
  </p:clrMapOvr>
  <mc:AlternateContent xmlns:mc="http://schemas.openxmlformats.org/markup-compatibility/2006" xmlns:p14="http://schemas.microsoft.com/office/powerpoint/2010/main">
    <mc:Choice Requires="p14">
      <p:transition spd="slow" p14:dur="2000" advTm="45281"/>
    </mc:Choice>
    <mc:Fallback xmlns="">
      <p:transition spd="slow" advTm="452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38819A-DA41-E582-3C57-7672B545D3C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C3C50BC-07FE-264F-8E00-7481D6661BBF}"/>
                  </a:ext>
                </a:extLst>
              </p:cNvPr>
              <p:cNvSpPr>
                <a:spLocks noGrp="1"/>
              </p:cNvSpPr>
              <p:nvPr>
                <p:ph idx="1"/>
              </p:nvPr>
            </p:nvSpPr>
            <p:spPr>
              <a:xfrm>
                <a:off x="278297" y="858491"/>
                <a:ext cx="11638720" cy="5065227"/>
              </a:xfrm>
            </p:spPr>
            <p:txBody>
              <a:bodyPr>
                <a:normAutofit fontScale="25000" lnSpcReduction="20000"/>
              </a:bodyPr>
              <a:lstStyle/>
              <a:p>
                <a:pPr marL="0" indent="0" algn="just">
                  <a:lnSpc>
                    <a:spcPct val="160000"/>
                  </a:lnSpc>
                  <a:buNone/>
                </a:pPr>
                <a:r>
                  <a:rPr lang="en-US" sz="9600" dirty="0">
                    <a:latin typeface="Times New Roman" panose="02020603050405020304" pitchFamily="18" charset="0"/>
                    <a:cs typeface="Times New Roman" panose="02020603050405020304" pitchFamily="18" charset="0"/>
                  </a:rPr>
                  <a:t>By substituting equation (13.9) into equation (13.8), you can get:</a:t>
                </a:r>
              </a:p>
              <a:p>
                <a:pPr marL="0" indent="0" algn="just">
                  <a:lnSpc>
                    <a:spcPct val="120000"/>
                  </a:lnSpc>
                  <a:buNone/>
                </a:pPr>
                <a14:m>
                  <m:oMath xmlns:m="http://schemas.openxmlformats.org/officeDocument/2006/math">
                    <m:f>
                      <m:fPr>
                        <m:ctrlPr>
                          <a:rPr lang="en-US" sz="9600" i="1">
                            <a:latin typeface="Cambria Math" panose="02040503050406030204" pitchFamily="18" charset="0"/>
                            <a:cs typeface="Times New Roman" panose="02020603050405020304" pitchFamily="18" charset="0"/>
                          </a:rPr>
                        </m:ctrlPr>
                      </m:fPr>
                      <m:num>
                        <m:r>
                          <m:rPr>
                            <m:sty m:val="p"/>
                          </m:rPr>
                          <a:rPr lang="en-US" sz="9600">
                            <a:latin typeface="Cambria Math" panose="02040503050406030204" pitchFamily="18" charset="0"/>
                            <a:cs typeface="Times New Roman" panose="02020603050405020304" pitchFamily="18" charset="0"/>
                          </a:rPr>
                          <m:t>d</m:t>
                        </m:r>
                        <m:r>
                          <a:rPr lang="en-US" sz="9600" i="1">
                            <a:latin typeface="Cambria Math" panose="02040503050406030204" pitchFamily="18" charset="0"/>
                            <a:cs typeface="Times New Roman" panose="02020603050405020304" pitchFamily="18" charset="0"/>
                          </a:rPr>
                          <m:t>h</m:t>
                        </m:r>
                      </m:num>
                      <m:den>
                        <m:r>
                          <m:rPr>
                            <m:sty m:val="p"/>
                          </m:rPr>
                          <a:rPr lang="en-US" sz="9600">
                            <a:latin typeface="Cambria Math" panose="02040503050406030204" pitchFamily="18" charset="0"/>
                            <a:cs typeface="Times New Roman" panose="02020603050405020304" pitchFamily="18" charset="0"/>
                          </a:rPr>
                          <m:t>dt</m:t>
                        </m:r>
                      </m:den>
                    </m:f>
                    <m:r>
                      <a:rPr lang="en-US" sz="9600">
                        <a:latin typeface="Cambria Math" panose="02040503050406030204" pitchFamily="18" charset="0"/>
                        <a:cs typeface="Times New Roman" panose="02020603050405020304" pitchFamily="18" charset="0"/>
                      </a:rPr>
                      <m:t>=</m:t>
                    </m:r>
                    <m:f>
                      <m:fPr>
                        <m:ctrlPr>
                          <a:rPr lang="en-US" sz="9600" i="1" smtClean="0">
                            <a:latin typeface="Cambria Math" panose="02040503050406030204" pitchFamily="18" charset="0"/>
                            <a:cs typeface="Times New Roman" panose="02020603050405020304" pitchFamily="18" charset="0"/>
                          </a:rPr>
                        </m:ctrlPr>
                      </m:fPr>
                      <m:num>
                        <m:r>
                          <a:rPr lang="en-US" sz="9600" b="0" i="1" smtClean="0">
                            <a:latin typeface="Cambria Math" panose="02040503050406030204" pitchFamily="18" charset="0"/>
                            <a:cs typeface="Times New Roman" panose="02020603050405020304" pitchFamily="18" charset="0"/>
                          </a:rPr>
                          <m:t>4</m:t>
                        </m:r>
                        <m:sSub>
                          <m:sSubPr>
                            <m:ctrlPr>
                              <a:rPr lang="en-US" sz="9600" i="1">
                                <a:latin typeface="Cambria Math" panose="02040503050406030204" pitchFamily="18" charset="0"/>
                                <a:cs typeface="Times New Roman" panose="02020603050405020304" pitchFamily="18" charset="0"/>
                              </a:rPr>
                            </m:ctrlPr>
                          </m:sSubPr>
                          <m:e>
                            <m:acc>
                              <m:accPr>
                                <m:chr m:val="̇"/>
                                <m:ctrlPr>
                                  <a:rPr lang="en-US" sz="9600" i="1">
                                    <a:latin typeface="Cambria Math" panose="02040503050406030204" pitchFamily="18" charset="0"/>
                                    <a:cs typeface="Times New Roman" panose="02020603050405020304" pitchFamily="18" charset="0"/>
                                  </a:rPr>
                                </m:ctrlPr>
                              </m:accPr>
                              <m:e>
                                <m:r>
                                  <m:rPr>
                                    <m:sty m:val="p"/>
                                  </m:rPr>
                                  <a:rPr lang="en-US" sz="9600">
                                    <a:latin typeface="Cambria Math" panose="02040503050406030204" pitchFamily="18" charset="0"/>
                                    <a:cs typeface="Times New Roman" panose="02020603050405020304" pitchFamily="18" charset="0"/>
                                  </a:rPr>
                                  <m:t>V</m:t>
                                </m:r>
                              </m:e>
                            </m:acc>
                          </m:e>
                          <m:sub>
                            <m:r>
                              <m:rPr>
                                <m:sty m:val="p"/>
                              </m:rPr>
                              <a:rPr lang="en-US" sz="9600">
                                <a:latin typeface="Cambria Math" panose="02040503050406030204" pitchFamily="18" charset="0"/>
                                <a:cs typeface="Times New Roman" panose="02020603050405020304" pitchFamily="18" charset="0"/>
                              </a:rPr>
                              <m:t>o</m:t>
                            </m:r>
                          </m:sub>
                        </m:sSub>
                      </m:num>
                      <m:den>
                        <m:sSup>
                          <m:sSupPr>
                            <m:ctrlPr>
                              <a:rPr lang="en-US" sz="9600" i="1" smtClean="0">
                                <a:latin typeface="Cambria Math" panose="02040503050406030204" pitchFamily="18" charset="0"/>
                                <a:cs typeface="Times New Roman" panose="02020603050405020304" pitchFamily="18" charset="0"/>
                              </a:rPr>
                            </m:ctrlPr>
                          </m:sSupPr>
                          <m:e>
                            <m:r>
                              <a:rPr lang="en-US" sz="9600" i="1" smtClean="0">
                                <a:latin typeface="Cambria Math" panose="02040503050406030204" pitchFamily="18" charset="0"/>
                                <a:ea typeface="Cambria Math" panose="02040503050406030204" pitchFamily="18" charset="0"/>
                                <a:cs typeface="Times New Roman" panose="02020603050405020304" pitchFamily="18" charset="0"/>
                              </a:rPr>
                              <m:t>𝜋</m:t>
                            </m:r>
                            <m:r>
                              <a:rPr lang="en-US" sz="9600" b="0" i="1" smtClean="0">
                                <a:latin typeface="Cambria Math" panose="02040503050406030204" pitchFamily="18" charset="0"/>
                                <a:ea typeface="Cambria Math" panose="02040503050406030204" pitchFamily="18" charset="0"/>
                                <a:cs typeface="Times New Roman" panose="02020603050405020304" pitchFamily="18" charset="0"/>
                              </a:rPr>
                              <m:t>𝐷</m:t>
                            </m:r>
                          </m:e>
                          <m:sup>
                            <m:r>
                              <a:rPr lang="en-US" sz="9600" b="0" i="1" smtClean="0">
                                <a:latin typeface="Cambria Math" panose="02040503050406030204" pitchFamily="18" charset="0"/>
                                <a:cs typeface="Times New Roman" panose="02020603050405020304" pitchFamily="18" charset="0"/>
                              </a:rPr>
                              <m:t>2</m:t>
                            </m:r>
                          </m:sup>
                        </m:sSup>
                      </m:den>
                    </m:f>
                  </m:oMath>
                </a14:m>
                <a:r>
                  <a:rPr lang="en-US" sz="9600" dirty="0">
                    <a:latin typeface="Times New Roman" panose="02020603050405020304" pitchFamily="18" charset="0"/>
                    <a:cs typeface="Times New Roman" panose="02020603050405020304" pitchFamily="18" charset="0"/>
                  </a:rPr>
                  <a:t>                                                                               (13.10)</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This is a differential equation, which shows that the level of liquid increases with time.   </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Where: h is height of the tank, D is internal diameter of the tank, t is operation time, and </a:t>
                </a: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acc>
                          <m:accPr>
                            <m:chr m:val="̇"/>
                            <m:ctrlPr>
                              <a:rPr lang="en-US" sz="9600" i="1">
                                <a:latin typeface="Cambria Math" panose="02040503050406030204" pitchFamily="18" charset="0"/>
                                <a:cs typeface="Times New Roman" panose="02020603050405020304" pitchFamily="18" charset="0"/>
                              </a:rPr>
                            </m:ctrlPr>
                          </m:accPr>
                          <m:e>
                            <m:r>
                              <m:rPr>
                                <m:sty m:val="p"/>
                              </m:rPr>
                              <a:rPr lang="en-US" sz="9600">
                                <a:latin typeface="Cambria Math" panose="02040503050406030204" pitchFamily="18" charset="0"/>
                                <a:cs typeface="Times New Roman" panose="02020603050405020304" pitchFamily="18" charset="0"/>
                              </a:rPr>
                              <m:t>V</m:t>
                            </m:r>
                          </m:e>
                        </m:acc>
                      </m:e>
                      <m:sub>
                        <m:r>
                          <m:rPr>
                            <m:sty m:val="p"/>
                          </m:rPr>
                          <a:rPr lang="en-US" sz="9600">
                            <a:latin typeface="Cambria Math" panose="02040503050406030204" pitchFamily="18" charset="0"/>
                            <a:cs typeface="Times New Roman" panose="02020603050405020304" pitchFamily="18" charset="0"/>
                          </a:rPr>
                          <m:t>o</m:t>
                        </m:r>
                      </m:sub>
                    </m:sSub>
                  </m:oMath>
                </a14:m>
                <a:r>
                  <a:rPr lang="en-US" sz="9600" dirty="0">
                    <a:latin typeface="Times New Roman" panose="02020603050405020304" pitchFamily="18" charset="0"/>
                    <a:cs typeface="Times New Roman" panose="02020603050405020304" pitchFamily="18" charset="0"/>
                  </a:rPr>
                  <a:t> is volumetric flow rate of a liquid.</a:t>
                </a:r>
              </a:p>
              <a:p>
                <a:pPr marL="0" indent="0" algn="just">
                  <a:lnSpc>
                    <a:spcPct val="160000"/>
                  </a:lnSpc>
                  <a:buNone/>
                </a:pPr>
                <a:r>
                  <a:rPr lang="en-US" sz="9600" dirty="0">
                    <a:latin typeface="Times New Roman" panose="02020603050405020304" pitchFamily="18" charset="0"/>
                    <a:cs typeface="Times New Roman" panose="02020603050405020304" pitchFamily="18" charset="0"/>
                  </a:rPr>
                  <a:t>The material balance equation (13.10) indicates that the rate of accumulation of a liquid is directly proportional to the volumetric flow rate, and it is inversely proportional to the square of internal diameter of the tank.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C3C50BC-07FE-264F-8E00-7481D6661BBF}"/>
                  </a:ext>
                </a:extLst>
              </p:cNvPr>
              <p:cNvSpPr>
                <a:spLocks noGrp="1" noRot="1" noChangeAspect="1" noMove="1" noResize="1" noEditPoints="1" noAdjustHandles="1" noChangeArrowheads="1" noChangeShapeType="1" noTextEdit="1"/>
              </p:cNvSpPr>
              <p:nvPr>
                <p:ph idx="1"/>
              </p:nvPr>
            </p:nvSpPr>
            <p:spPr>
              <a:xfrm>
                <a:off x="278297" y="858491"/>
                <a:ext cx="11638720" cy="506522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2A1BE9B-6BEA-B77B-B558-8B50917520E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93C75FA-EFB4-CB80-2948-5D290C34089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288ADE8-CE64-379D-0A2C-75366FB56E9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AA4D8637-3044-6504-7414-83EEABDD9949}"/>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066956584"/>
      </p:ext>
    </p:extLst>
  </p:cSld>
  <p:clrMapOvr>
    <a:masterClrMapping/>
  </p:clrMapOvr>
  <mc:AlternateContent xmlns:mc="http://schemas.openxmlformats.org/markup-compatibility/2006" xmlns:p14="http://schemas.microsoft.com/office/powerpoint/2010/main">
    <mc:Choice Requires="p14">
      <p:transition spd="slow" p14:dur="2000" advTm="63384"/>
    </mc:Choice>
    <mc:Fallback xmlns="">
      <p:transition spd="slow" advTm="6338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5CF4F-AE23-C66E-3813-372AA918D8D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15D2A13-D232-55F4-9059-6E877B0E7B07}"/>
                  </a:ext>
                </a:extLst>
              </p:cNvPr>
              <p:cNvSpPr>
                <a:spLocks noGrp="1"/>
              </p:cNvSpPr>
              <p:nvPr>
                <p:ph idx="1"/>
              </p:nvPr>
            </p:nvSpPr>
            <p:spPr>
              <a:xfrm>
                <a:off x="427383" y="950601"/>
                <a:ext cx="11489634"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time required  to fill the tank is determined by integrating equation (13.10).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integration equation can be written as:</a:t>
                </a:r>
              </a:p>
              <a:p>
                <a:pPr marL="0" indent="0" algn="just">
                  <a:lnSpc>
                    <a:spcPct val="150000"/>
                  </a:lnSpc>
                  <a:buNone/>
                </a:pPr>
                <a14:m>
                  <m:oMath xmlns:m="http://schemas.openxmlformats.org/officeDocument/2006/math">
                    <m:nary>
                      <m:naryPr>
                        <m:limLoc m:val="undOvr"/>
                        <m:ctrlPr>
                          <a:rPr lang="en-US" sz="2400" i="1" smtClean="0">
                            <a:latin typeface="Cambria Math" panose="02040503050406030204" pitchFamily="18" charset="0"/>
                            <a:cs typeface="Times New Roman" panose="02020603050405020304" pitchFamily="18" charset="0"/>
                          </a:rPr>
                        </m:ctrlPr>
                      </m:naryPr>
                      <m:sub>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h</m:t>
                            </m:r>
                          </m:e>
                          <m:sub>
                            <m:r>
                              <a:rPr lang="en-US" sz="2400" b="0" i="1" smtClean="0">
                                <a:latin typeface="Cambria Math" panose="02040503050406030204" pitchFamily="18" charset="0"/>
                                <a:cs typeface="Times New Roman" panose="02020603050405020304" pitchFamily="18" charset="0"/>
                              </a:rPr>
                              <m:t>𝑜</m:t>
                            </m:r>
                          </m:sub>
                        </m:sSub>
                      </m:sub>
                      <m:sup>
                        <m:r>
                          <a:rPr lang="en-US" sz="2400" b="0" i="1" smtClean="0">
                            <a:latin typeface="Cambria Math" panose="02040503050406030204" pitchFamily="18" charset="0"/>
                            <a:cs typeface="Times New Roman" panose="02020603050405020304" pitchFamily="18" charset="0"/>
                          </a:rPr>
                          <m:t>h</m:t>
                        </m:r>
                      </m:sup>
                      <m:e>
                        <m:r>
                          <a:rPr lang="en-US" sz="2400" b="0" i="1" smtClean="0">
                            <a:latin typeface="Cambria Math" panose="02040503050406030204" pitchFamily="18" charset="0"/>
                            <a:cs typeface="Times New Roman" panose="02020603050405020304" pitchFamily="18" charset="0"/>
                          </a:rPr>
                          <m:t>𝑑h</m:t>
                        </m:r>
                      </m:e>
                    </m:nary>
                    <m:r>
                      <a:rPr lang="en-US" sz="2400" b="0" i="1"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nary>
                      <m:naryPr>
                        <m:limLoc m:val="undOvr"/>
                        <m:ctrlPr>
                          <a:rPr lang="en-US" sz="2400" b="0" i="1" smtClean="0">
                            <a:latin typeface="Cambria Math" panose="02040503050406030204" pitchFamily="18" charset="0"/>
                            <a:cs typeface="Times New Roman" panose="02020603050405020304" pitchFamily="18" charset="0"/>
                          </a:rPr>
                        </m:ctrlPr>
                      </m:naryPr>
                      <m:sub>
                        <m:r>
                          <m:rPr>
                            <m:brk m:alnAt="24"/>
                          </m:rPr>
                          <a:rPr lang="en-US" sz="2400" b="0" i="1" smtClean="0">
                            <a:latin typeface="Cambria Math" panose="02040503050406030204" pitchFamily="18" charset="0"/>
                            <a:cs typeface="Times New Roman" panose="02020603050405020304" pitchFamily="18" charset="0"/>
                          </a:rPr>
                          <m:t>0</m:t>
                        </m:r>
                      </m:sub>
                      <m:sup>
                        <m:r>
                          <a:rPr lang="en-US" sz="2400" b="0" i="1" smtClean="0">
                            <a:latin typeface="Cambria Math" panose="02040503050406030204" pitchFamily="18" charset="0"/>
                            <a:cs typeface="Times New Roman" panose="02020603050405020304" pitchFamily="18" charset="0"/>
                          </a:rPr>
                          <m:t>𝑡</m:t>
                        </m:r>
                      </m:sup>
                      <m:e>
                        <m:r>
                          <a:rPr lang="en-US" sz="2400" b="0" i="1" smtClean="0">
                            <a:latin typeface="Cambria Math" panose="02040503050406030204" pitchFamily="18" charset="0"/>
                            <a:cs typeface="Times New Roman" panose="02020603050405020304" pitchFamily="18" charset="0"/>
                          </a:rPr>
                          <m:t>𝑑𝑡</m:t>
                        </m:r>
                      </m:e>
                    </m:nary>
                    <m:r>
                      <a:rPr lang="en-US" sz="2400" b="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(13.11)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integrating equation (13.11) and solve for time (t), you can get:</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𝑡</m:t>
                    </m:r>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h</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num>
                      <m:den>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den>
                    </m:f>
                  </m:oMath>
                </a14:m>
                <a:r>
                  <a:rPr lang="en-US" sz="2400" dirty="0">
                    <a:latin typeface="Times New Roman" panose="02020603050405020304" pitchFamily="18" charset="0"/>
                    <a:cs typeface="Times New Roman" panose="02020603050405020304" pitchFamily="18" charset="0"/>
                  </a:rPr>
                  <a:t>                                                                        (13.12)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b="0" i="1" smtClean="0">
                        <a:latin typeface="Cambria Math" panose="02040503050406030204" pitchFamily="18" charset="0"/>
                        <a:cs typeface="Times New Roman" panose="02020603050405020304" pitchFamily="18" charset="0"/>
                      </a:rPr>
                      <m:t>h</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h</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m:t>
                        </m:r>
                      </m:sub>
                    </m:s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t = 0, h =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0</m:t>
                        </m:r>
                      </m:sub>
                    </m:sSub>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and  at t &gt; 0, h &gt;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15D2A13-D232-55F4-9059-6E877B0E7B07}"/>
                  </a:ext>
                </a:extLst>
              </p:cNvPr>
              <p:cNvSpPr>
                <a:spLocks noGrp="1" noRot="1" noChangeAspect="1" noMove="1" noResize="1" noEditPoints="1" noAdjustHandles="1" noChangeArrowheads="1" noChangeShapeType="1" noTextEdit="1"/>
              </p:cNvSpPr>
              <p:nvPr>
                <p:ph idx="1"/>
              </p:nvPr>
            </p:nvSpPr>
            <p:spPr>
              <a:xfrm>
                <a:off x="427383" y="950601"/>
                <a:ext cx="11489634" cy="4973117"/>
              </a:xfrm>
              <a:blipFill>
                <a:blip r:embed="rId4"/>
                <a:stretch>
                  <a:fillRect l="-79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BDAAD87-E1DA-C6F3-AA19-D9ACFA0C158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FFDF03-B1D7-C7A7-16C6-A3788CF5069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4561844-46E4-37C0-D5D4-16BA7B7D550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23C6059-7C8A-B4F6-0807-DC6A322E8F3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357829820"/>
      </p:ext>
    </p:extLst>
  </p:cSld>
  <p:clrMapOvr>
    <a:masterClrMapping/>
  </p:clrMapOvr>
  <mc:AlternateContent xmlns:mc="http://schemas.openxmlformats.org/markup-compatibility/2006" xmlns:p14="http://schemas.microsoft.com/office/powerpoint/2010/main">
    <mc:Choice Requires="p14">
      <p:transition spd="slow" p14:dur="2000" advTm="71525"/>
    </mc:Choice>
    <mc:Fallback xmlns="">
      <p:transition spd="slow" advTm="7152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F6DF9-BB6D-66DD-43A1-0D546D8BB700}"/>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55F6168-558B-6A23-DEC4-694ACE4D18B6}"/>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is expressed by:</a:t>
                </a:r>
              </a:p>
              <a:p>
                <a:pPr marL="0" indent="0" algn="just">
                  <a:lnSpc>
                    <a:spcPct val="150000"/>
                  </a:lnSpc>
                  <a:buNone/>
                </a:pPr>
                <a14:m>
                  <m:oMath xmlns:m="http://schemas.openxmlformats.org/officeDocument/2006/math">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𝑝</m:t>
                            </m:r>
                          </m:sub>
                        </m:sSub>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𝑇</m:t>
                        </m:r>
                      </m:num>
                      <m:den>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𝑡</m:t>
                        </m:r>
                      </m:den>
                    </m:f>
                    <m:r>
                      <a:rPr lang="en-US" sz="2400" b="0" i="0" smtClean="0">
                        <a:latin typeface="Cambria Math" panose="02040503050406030204" pitchFamily="18" charset="0"/>
                        <a:cs typeface="Times New Roman" panose="02020603050405020304" pitchFamily="18" charset="0"/>
                      </a:rPr>
                      <m:t>=</m:t>
                    </m:r>
                    <m:r>
                      <m:rPr>
                        <m:sty m:val="p"/>
                      </m:rPr>
                      <a:rPr lang="el-GR" sz="2400" b="0" i="1" smtClean="0">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b="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l-GR" sz="24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𝑄</m:t>
                        </m:r>
                      </m:e>
                    </m:acc>
                    <m:r>
                      <a:rPr lang="en-US" sz="2400" b="0" i="1" smtClean="0">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(13.13)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Where: T is  temperature, t is operation time,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of a liquid, </a:t>
                </a:r>
                <a14:m>
                  <m:oMath xmlns:m="http://schemas.openxmlformats.org/officeDocument/2006/math">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density of a liquid,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cross-sectional area of the tank, h is height of the tank, </a:t>
                </a:r>
                <a14:m>
                  <m:oMath xmlns:m="http://schemas.openxmlformats.org/officeDocument/2006/math">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volumetric flow rate in the input stream, </a:t>
                </a:r>
                <a14:m>
                  <m:oMath xmlns:m="http://schemas.openxmlformats.org/officeDocument/2006/math">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is specific enthalpy in the input stream,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and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work done by the system.</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55F6168-558B-6A23-DEC4-694ACE4D18B6}"/>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BB68A02-651B-854A-6A76-35BFCF9492D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B95DC6D-DF03-3909-06CD-50103DE3F84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3F4FAE5-CFC6-8C1E-EA57-B8A472F0477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80FFC99-F0AF-66A8-5748-2F9D8A79B22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4192695765"/>
      </p:ext>
    </p:extLst>
  </p:cSld>
  <p:clrMapOvr>
    <a:masterClrMapping/>
  </p:clrMapOvr>
  <mc:AlternateContent xmlns:mc="http://schemas.openxmlformats.org/markup-compatibility/2006" xmlns:p14="http://schemas.microsoft.com/office/powerpoint/2010/main">
    <mc:Choice Requires="p14">
      <p:transition spd="slow" p14:dur="2000" advTm="65186"/>
    </mc:Choice>
    <mc:Fallback xmlns="">
      <p:transition spd="slow" advTm="6518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D5230-6E01-5154-AEC8-E82AFA6740B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5F1766-675A-7828-A18B-010FB6F7B6F2}"/>
                  </a:ext>
                </a:extLst>
              </p:cNvPr>
              <p:cNvSpPr>
                <a:spLocks noGrp="1"/>
              </p:cNvSpPr>
              <p:nvPr>
                <p:ph idx="1"/>
              </p:nvPr>
            </p:nvSpPr>
            <p:spPr>
              <a:xfrm>
                <a:off x="427383" y="950601"/>
                <a:ext cx="11559208" cy="4973117"/>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By rearranging the energy balance equation (13.13), and solve for  temperature change, you can get:</a:t>
                </a:r>
              </a:p>
              <a:p>
                <a:pPr marL="0" indent="0" algn="just">
                  <a:lnSpc>
                    <a:spcPct val="120000"/>
                  </a:lnSpc>
                  <a:buNone/>
                </a:pPr>
                <a14:m>
                  <m:oMath xmlns:m="http://schemas.openxmlformats.org/officeDocument/2006/math">
                    <m:f>
                      <m:fPr>
                        <m:ctrlPr>
                          <a:rPr lang="en-US" sz="9600" i="1">
                            <a:latin typeface="Cambria Math" panose="02040503050406030204" pitchFamily="18" charset="0"/>
                            <a:cs typeface="Times New Roman" panose="02020603050405020304" pitchFamily="18" charset="0"/>
                          </a:rPr>
                        </m:ctrlPr>
                      </m:fPr>
                      <m:num>
                        <m:r>
                          <a:rPr lang="en-US" sz="9600" i="1">
                            <a:latin typeface="Cambria Math" panose="02040503050406030204" pitchFamily="18" charset="0"/>
                            <a:cs typeface="Times New Roman" panose="02020603050405020304" pitchFamily="18" charset="0"/>
                          </a:rPr>
                          <m:t>𝑑𝑇</m:t>
                        </m:r>
                      </m:num>
                      <m:den>
                        <m:r>
                          <a:rPr lang="en-US" sz="9600" i="1">
                            <a:latin typeface="Cambria Math" panose="02040503050406030204" pitchFamily="18" charset="0"/>
                            <a:cs typeface="Times New Roman" panose="02020603050405020304" pitchFamily="18" charset="0"/>
                          </a:rPr>
                          <m:t>𝑑𝑡</m:t>
                        </m:r>
                      </m:den>
                    </m:f>
                    <m:r>
                      <a:rPr lang="en-US" sz="9600" b="0" i="1" smtClean="0">
                        <a:latin typeface="Cambria Math" panose="02040503050406030204" pitchFamily="18" charset="0"/>
                        <a:cs typeface="Times New Roman" panose="02020603050405020304" pitchFamily="18" charset="0"/>
                      </a:rPr>
                      <m:t>=</m:t>
                    </m:r>
                    <m:f>
                      <m:fPr>
                        <m:ctrlPr>
                          <a:rPr lang="en-US" sz="9600" b="0" i="1" smtClean="0">
                            <a:latin typeface="Cambria Math" panose="02040503050406030204" pitchFamily="18" charset="0"/>
                            <a:cs typeface="Times New Roman" panose="02020603050405020304" pitchFamily="18" charset="0"/>
                          </a:rPr>
                        </m:ctrlPr>
                      </m:fPr>
                      <m:num>
                        <m:r>
                          <m:rPr>
                            <m:sty m:val="p"/>
                          </m:rPr>
                          <a:rPr lang="el-GR" sz="96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96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96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𝑄</m:t>
                            </m:r>
                          </m:e>
                        </m:acc>
                        <m:r>
                          <a:rPr lang="en-US" sz="9600" i="1">
                            <a:latin typeface="Cambria Math" panose="02040503050406030204" pitchFamily="18" charset="0"/>
                            <a:cs typeface="Times New Roman" panose="02020603050405020304" pitchFamily="18" charset="0"/>
                          </a:rPr>
                          <m:t>−</m:t>
                        </m:r>
                        <m:acc>
                          <m:accPr>
                            <m:chr m:val="̇"/>
                            <m:ctrlPr>
                              <a:rPr lang="en-US"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𝑊</m:t>
                            </m:r>
                          </m:e>
                        </m:acc>
                      </m:num>
                      <m:den>
                        <m:r>
                          <a:rPr lang="en-US" sz="96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96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𝑝</m:t>
                            </m:r>
                          </m:sub>
                        </m:sSub>
                      </m:den>
                    </m:f>
                  </m:oMath>
                </a14:m>
                <a:r>
                  <a:rPr lang="en-US" sz="9600" dirty="0">
                    <a:latin typeface="Times New Roman" panose="02020603050405020304" pitchFamily="18" charset="0"/>
                    <a:cs typeface="Times New Roman" panose="02020603050405020304" pitchFamily="18" charset="0"/>
                  </a:rPr>
                  <a:t>                                                                   (13.14)</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 This equation shows that the temperature change is dependent on the level of a liquid.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To determine the temperature change in the  tank  with time, both material balance and energy balance equations must be solved simultaneously using numerical techniques or appropriate software tools.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C5F1766-675A-7828-A18B-010FB6F7B6F2}"/>
                  </a:ext>
                </a:extLst>
              </p:cNvPr>
              <p:cNvSpPr>
                <a:spLocks noGrp="1" noRot="1" noChangeAspect="1" noMove="1" noResize="1" noEditPoints="1" noAdjustHandles="1" noChangeArrowheads="1" noChangeShapeType="1" noTextEdit="1"/>
              </p:cNvSpPr>
              <p:nvPr>
                <p:ph idx="1"/>
              </p:nvPr>
            </p:nvSpPr>
            <p:spPr>
              <a:xfrm>
                <a:off x="427383" y="950601"/>
                <a:ext cx="11559208" cy="4973117"/>
              </a:xfrm>
              <a:blipFill>
                <a:blip r:embed="rId4"/>
                <a:stretch>
                  <a:fillRect l="-791" r="-84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C0E5758-D4E2-3CFD-E4EC-2A8D42CA4F0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225E20-2A5B-2DF5-E47D-265E1B27C48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466BDEE-E8BE-39B3-4B16-3AFB362D0D1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BEED3D5B-6702-082C-3776-743E72905A9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623303190"/>
      </p:ext>
    </p:extLst>
  </p:cSld>
  <p:clrMapOvr>
    <a:masterClrMapping/>
  </p:clrMapOvr>
  <mc:AlternateContent xmlns:mc="http://schemas.openxmlformats.org/markup-compatibility/2006" xmlns:p14="http://schemas.microsoft.com/office/powerpoint/2010/main">
    <mc:Choice Requires="p14">
      <p:transition spd="slow" p14:dur="2000" advTm="77781"/>
    </mc:Choice>
    <mc:Fallback xmlns="">
      <p:transition spd="slow" advTm="7778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10C6A-955A-1D98-AD08-A5B8A3848E4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7256BCD-154A-9F54-DE6E-65CA88467DC7}"/>
                  </a:ext>
                </a:extLst>
              </p:cNvPr>
              <p:cNvSpPr>
                <a:spLocks noGrp="1"/>
              </p:cNvSpPr>
              <p:nvPr>
                <p:ph idx="1"/>
              </p:nvPr>
            </p:nvSpPr>
            <p:spPr>
              <a:xfrm>
                <a:off x="278297" y="858491"/>
                <a:ext cx="11638720" cy="5229744"/>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Case II: </a:t>
                </a:r>
                <a:r>
                  <a:rPr lang="en-US" sz="2400" dirty="0">
                    <a:latin typeface="Times New Roman" panose="02020603050405020304" pitchFamily="18" charset="0"/>
                    <a:cs typeface="Times New Roman" panose="02020603050405020304" pitchFamily="18" charset="0"/>
                  </a:rPr>
                  <a:t>A liquid is continuously discharged from the cylindrical tank with a volumetric flow rate of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𝑓</m:t>
                        </m:r>
                      </m:sub>
                    </m:sSub>
                  </m:oMath>
                </a14:m>
                <a:r>
                  <a:rPr lang="en-US" sz="2400" dirty="0">
                    <a:latin typeface="Times New Roman" panose="02020603050405020304" pitchFamily="18" charset="0"/>
                    <a:cs typeface="Times New Roman" panose="02020603050405020304" pitchFamily="18" charset="0"/>
                  </a:rPr>
                  <a:t> at a temperature of 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specific enthalpy H.  The quantity of a liquid in the tank decreases with time, and there is no input  of a liquid into the tank. The tank has an internal diameter of D and  height of h. The rate of heat supply to the tank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Q</m:t>
                        </m:r>
                      </m:e>
                    </m:acc>
                  </m:oMath>
                </a14:m>
                <a:r>
                  <a:rPr lang="en-US" sz="2400" dirty="0">
                    <a:latin typeface="Times New Roman" panose="02020603050405020304" pitchFamily="18" charset="0"/>
                    <a:cs typeface="Times New Roman" panose="02020603050405020304" pitchFamily="18" charset="0"/>
                  </a:rPr>
                  <a:t>, and the rate of work done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13.2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7256BCD-154A-9F54-DE6E-65CA88467DC7}"/>
                  </a:ext>
                </a:extLst>
              </p:cNvPr>
              <p:cNvSpPr>
                <a:spLocks noGrp="1" noRot="1" noChangeAspect="1" noMove="1" noResize="1" noEditPoints="1" noAdjustHandles="1" noChangeArrowheads="1" noChangeShapeType="1" noTextEdit="1"/>
              </p:cNvSpPr>
              <p:nvPr>
                <p:ph idx="1"/>
              </p:nvPr>
            </p:nvSpPr>
            <p:spPr>
              <a:xfrm>
                <a:off x="278297" y="858491"/>
                <a:ext cx="11638720" cy="5229744"/>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1785ED3-6AB9-8138-C7DA-2E16488E51C7}"/>
              </a:ext>
            </a:extLst>
          </p:cNvPr>
          <p:cNvCxnSpPr>
            <a:cxnSpLocks/>
          </p:cNvCxnSpPr>
          <p:nvPr/>
        </p:nvCxnSpPr>
        <p:spPr>
          <a:xfrm>
            <a:off x="-89452" y="695428"/>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4A916B2-CEEB-D448-4575-897998AB30F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99B823-81FA-BC85-41B0-1602701C71E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DC46305-7EAE-31E8-E611-CD8BE5E27B5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grpSp>
        <p:nvGrpSpPr>
          <p:cNvPr id="2" name="Group 1">
            <a:extLst>
              <a:ext uri="{FF2B5EF4-FFF2-40B4-BE49-F238E27FC236}">
                <a16:creationId xmlns:a16="http://schemas.microsoft.com/office/drawing/2014/main" id="{8B0D7A39-4D00-91D3-7DCF-651FF745FC50}"/>
              </a:ext>
            </a:extLst>
          </p:cNvPr>
          <p:cNvGrpSpPr/>
          <p:nvPr/>
        </p:nvGrpSpPr>
        <p:grpSpPr>
          <a:xfrm>
            <a:off x="1490327" y="3820372"/>
            <a:ext cx="3843673" cy="2087027"/>
            <a:chOff x="2362029" y="3757667"/>
            <a:chExt cx="3843673" cy="2087027"/>
          </a:xfrm>
        </p:grpSpPr>
        <p:grpSp>
          <p:nvGrpSpPr>
            <p:cNvPr id="6" name="Group 5">
              <a:extLst>
                <a:ext uri="{FF2B5EF4-FFF2-40B4-BE49-F238E27FC236}">
                  <a16:creationId xmlns:a16="http://schemas.microsoft.com/office/drawing/2014/main" id="{D556D006-1EF5-F9D8-20DF-C4CF843C070B}"/>
                </a:ext>
              </a:extLst>
            </p:cNvPr>
            <p:cNvGrpSpPr/>
            <p:nvPr/>
          </p:nvGrpSpPr>
          <p:grpSpPr>
            <a:xfrm>
              <a:off x="2362029" y="3757667"/>
              <a:ext cx="3843673" cy="2087027"/>
              <a:chOff x="2362029" y="3757667"/>
              <a:chExt cx="3843673" cy="2087027"/>
            </a:xfrm>
          </p:grpSpPr>
          <p:grpSp>
            <p:nvGrpSpPr>
              <p:cNvPr id="10" name="Group 9">
                <a:extLst>
                  <a:ext uri="{FF2B5EF4-FFF2-40B4-BE49-F238E27FC236}">
                    <a16:creationId xmlns:a16="http://schemas.microsoft.com/office/drawing/2014/main" id="{9C52344E-C76D-03EC-EB9C-33F4FA6D2E22}"/>
                  </a:ext>
                </a:extLst>
              </p:cNvPr>
              <p:cNvGrpSpPr/>
              <p:nvPr/>
            </p:nvGrpSpPr>
            <p:grpSpPr>
              <a:xfrm>
                <a:off x="2362029" y="3757667"/>
                <a:ext cx="3843673" cy="2087027"/>
                <a:chOff x="3297449" y="3536950"/>
                <a:chExt cx="3843673" cy="2087027"/>
              </a:xfrm>
            </p:grpSpPr>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F51EBD3B-8007-24FA-E551-319393EDAB0B}"/>
                        </a:ext>
                      </a:extLst>
                    </p:cNvPr>
                    <p:cNvSpPr txBox="1"/>
                    <p:nvPr/>
                  </p:nvSpPr>
                  <p:spPr>
                    <a:xfrm>
                      <a:off x="6373867" y="3536950"/>
                      <a:ext cx="767255" cy="1250022"/>
                    </a:xfrm>
                    <a:prstGeom prst="rect">
                      <a:avLst/>
                    </a:prstGeom>
                    <a:noFill/>
                  </p:spPr>
                  <p:txBody>
                    <a:bodyPr wrap="square" rtlCol="0">
                      <a:spAutoFit/>
                    </a:bodyPr>
                    <a:lstStyle/>
                    <a:p>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𝑉</m:t>
                                  </m:r>
                                </m:e>
                              </m:acc>
                            </m:e>
                            <m:sub>
                              <m:r>
                                <a:rPr lang="en-US" sz="2400" b="0" i="1" smtClean="0">
                                  <a:solidFill>
                                    <a:srgbClr val="7030A0"/>
                                  </a:solidFill>
                                  <a:latin typeface="Cambria Math" panose="02040503050406030204" pitchFamily="18" charset="0"/>
                                  <a:cs typeface="Times New Roman" panose="02020603050405020304" pitchFamily="18" charset="0"/>
                                </a:rPr>
                                <m:t>𝑓</m:t>
                              </m:r>
                            </m:sub>
                          </m:sSub>
                        </m:oMath>
                      </a14:m>
                      <a:r>
                        <a:rPr lang="en-US" sz="2400" dirty="0">
                          <a:solidFill>
                            <a:srgbClr val="7030A0"/>
                          </a:solidFill>
                          <a:latin typeface="Times New Roman" panose="02020603050405020304" pitchFamily="18" charset="0"/>
                          <a:cs typeface="Times New Roman" panose="02020603050405020304" pitchFamily="18" charset="0"/>
                        </a:rPr>
                        <a:t> </a:t>
                      </a:r>
                    </a:p>
                    <a:p>
                      <a:r>
                        <a:rPr lang="en-US" sz="2400" dirty="0">
                          <a:solidFill>
                            <a:srgbClr val="7030A0"/>
                          </a:solidFill>
                          <a:latin typeface="Times New Roman" panose="02020603050405020304" pitchFamily="18" charset="0"/>
                          <a:cs typeface="Times New Roman" panose="02020603050405020304" pitchFamily="18" charset="0"/>
                        </a:rPr>
                        <a:t>H</a:t>
                      </a:r>
                      <a:endParaRPr lang="en-US" sz="2400" baseline="-25000" dirty="0">
                        <a:solidFill>
                          <a:srgbClr val="7030A0"/>
                        </a:solidFill>
                        <a:latin typeface="Times New Roman" panose="02020603050405020304" pitchFamily="18" charset="0"/>
                        <a:cs typeface="Times New Roman" panose="02020603050405020304" pitchFamily="18" charset="0"/>
                      </a:endParaRPr>
                    </a:p>
                    <a:p>
                      <a:r>
                        <a:rPr lang="en-US" sz="2400" dirty="0">
                          <a:solidFill>
                            <a:srgbClr val="7030A0"/>
                          </a:solidFill>
                          <a:latin typeface="Times New Roman" panose="02020603050405020304" pitchFamily="18" charset="0"/>
                          <a:cs typeface="Times New Roman" panose="02020603050405020304" pitchFamily="18" charset="0"/>
                        </a:rPr>
                        <a:t>T</a:t>
                      </a:r>
                      <a:endParaRPr lang="en-US" sz="2400" baseline="-25000"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F51EBD3B-8007-24FA-E551-319393EDAB0B}"/>
                        </a:ext>
                      </a:extLst>
                    </p:cNvPr>
                    <p:cNvSpPr txBox="1">
                      <a:spLocks noRot="1" noChangeAspect="1" noMove="1" noResize="1" noEditPoints="1" noAdjustHandles="1" noChangeArrowheads="1" noChangeShapeType="1" noTextEdit="1"/>
                    </p:cNvSpPr>
                    <p:nvPr/>
                  </p:nvSpPr>
                  <p:spPr>
                    <a:xfrm>
                      <a:off x="6373867" y="3536950"/>
                      <a:ext cx="767255" cy="1250022"/>
                    </a:xfrm>
                    <a:prstGeom prst="rect">
                      <a:avLst/>
                    </a:prstGeom>
                    <a:blipFill>
                      <a:blip r:embed="rId5"/>
                      <a:stretch>
                        <a:fillRect l="-11905" b="-10244"/>
                      </a:stretch>
                    </a:blipFill>
                  </p:spPr>
                  <p:txBody>
                    <a:bodyPr/>
                    <a:lstStyle/>
                    <a:p>
                      <a:r>
                        <a:rPr lang="en-US">
                          <a:noFill/>
                        </a:rPr>
                        <a:t> </a:t>
                      </a:r>
                    </a:p>
                  </p:txBody>
                </p:sp>
              </mc:Fallback>
            </mc:AlternateContent>
            <p:grpSp>
              <p:nvGrpSpPr>
                <p:cNvPr id="13" name="Group 12">
                  <a:extLst>
                    <a:ext uri="{FF2B5EF4-FFF2-40B4-BE49-F238E27FC236}">
                      <a16:creationId xmlns:a16="http://schemas.microsoft.com/office/drawing/2014/main" id="{F54EE8DF-8776-37C6-8E10-89078EBFC6B7}"/>
                    </a:ext>
                  </a:extLst>
                </p:cNvPr>
                <p:cNvGrpSpPr/>
                <p:nvPr/>
              </p:nvGrpSpPr>
              <p:grpSpPr>
                <a:xfrm>
                  <a:off x="3297449" y="3630427"/>
                  <a:ext cx="3334577" cy="1993550"/>
                  <a:chOff x="3297449" y="3630427"/>
                  <a:chExt cx="3334577" cy="1993550"/>
                </a:xfrm>
              </p:grpSpPr>
              <p:sp>
                <p:nvSpPr>
                  <p:cNvPr id="14" name="Flowchart: Magnetic Disk 13">
                    <a:extLst>
                      <a:ext uri="{FF2B5EF4-FFF2-40B4-BE49-F238E27FC236}">
                        <a16:creationId xmlns:a16="http://schemas.microsoft.com/office/drawing/2014/main" id="{59839292-6C1B-D3D5-11DB-C81487D15629}"/>
                      </a:ext>
                    </a:extLst>
                  </p:cNvPr>
                  <p:cNvSpPr/>
                  <p:nvPr/>
                </p:nvSpPr>
                <p:spPr>
                  <a:xfrm>
                    <a:off x="4099034" y="4099034"/>
                    <a:ext cx="1629104" cy="1492469"/>
                  </a:xfrm>
                  <a:prstGeom prst="flowChartMagneticDisk">
                    <a:avLst/>
                  </a:prstGeom>
                  <a:ln w="28575">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D</a:t>
                    </a:r>
                  </a:p>
                </p:txBody>
              </p:sp>
              <p:cxnSp>
                <p:nvCxnSpPr>
                  <p:cNvPr id="15" name="Straight Arrow Connector 14">
                    <a:extLst>
                      <a:ext uri="{FF2B5EF4-FFF2-40B4-BE49-F238E27FC236}">
                        <a16:creationId xmlns:a16="http://schemas.microsoft.com/office/drawing/2014/main" id="{E90305B4-F21A-1F00-1B1E-2EFF18091EB7}"/>
                      </a:ext>
                    </a:extLst>
                  </p:cNvPr>
                  <p:cNvCxnSpPr/>
                  <p:nvPr/>
                </p:nvCxnSpPr>
                <p:spPr>
                  <a:xfrm>
                    <a:off x="4099034" y="5160579"/>
                    <a:ext cx="1629104"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cxnSp>
                <p:nvCxnSpPr>
                  <p:cNvPr id="16" name="Straight Connector 15">
                    <a:extLst>
                      <a:ext uri="{FF2B5EF4-FFF2-40B4-BE49-F238E27FC236}">
                        <a16:creationId xmlns:a16="http://schemas.microsoft.com/office/drawing/2014/main" id="{889C40C6-0242-700A-A2E2-4F44E3B1EC89}"/>
                      </a:ext>
                    </a:extLst>
                  </p:cNvPr>
                  <p:cNvCxnSpPr>
                    <a:cxnSpLocks/>
                  </p:cNvCxnSpPr>
                  <p:nvPr/>
                </p:nvCxnSpPr>
                <p:spPr>
                  <a:xfrm flipV="1">
                    <a:off x="4891110" y="3759871"/>
                    <a:ext cx="0" cy="6684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6646BE0-12ED-532C-16FF-24ADB717D32B}"/>
                      </a:ext>
                    </a:extLst>
                  </p:cNvPr>
                  <p:cNvCxnSpPr>
                    <a:cxnSpLocks/>
                  </p:cNvCxnSpPr>
                  <p:nvPr/>
                </p:nvCxnSpPr>
                <p:spPr>
                  <a:xfrm flipH="1">
                    <a:off x="4110587" y="3759870"/>
                    <a:ext cx="802999"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76A3F54-8234-841D-DA76-8C911D130B76}"/>
                      </a:ext>
                    </a:extLst>
                  </p:cNvPr>
                  <p:cNvCxnSpPr>
                    <a:cxnSpLocks/>
                  </p:cNvCxnSpPr>
                  <p:nvPr/>
                </p:nvCxnSpPr>
                <p:spPr>
                  <a:xfrm flipV="1">
                    <a:off x="5334000" y="3759870"/>
                    <a:ext cx="0" cy="668489"/>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D0C24397-3B13-AA5C-5A1D-4A62FF2D8A74}"/>
                      </a:ext>
                    </a:extLst>
                  </p:cNvPr>
                  <p:cNvCxnSpPr/>
                  <p:nvPr/>
                </p:nvCxnSpPr>
                <p:spPr>
                  <a:xfrm>
                    <a:off x="5334000" y="3759870"/>
                    <a:ext cx="717274" cy="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or: Curved 19">
                    <a:extLst>
                      <a:ext uri="{FF2B5EF4-FFF2-40B4-BE49-F238E27FC236}">
                        <a16:creationId xmlns:a16="http://schemas.microsoft.com/office/drawing/2014/main" id="{0E95CE07-159A-9FF7-87D6-11AB6FA53E7D}"/>
                      </a:ext>
                    </a:extLst>
                  </p:cNvPr>
                  <p:cNvCxnSpPr>
                    <a:cxnSpLocks/>
                  </p:cNvCxnSpPr>
                  <p:nvPr/>
                </p:nvCxnSpPr>
                <p:spPr>
                  <a:xfrm flipV="1">
                    <a:off x="3300248" y="4960883"/>
                    <a:ext cx="1114097" cy="199696"/>
                  </a:xfrm>
                  <a:prstGeom prst="curved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B97545AE-3F56-EB4B-2A88-34CCF93F7325}"/>
                      </a:ext>
                    </a:extLst>
                  </p:cNvPr>
                  <p:cNvCxnSpPr>
                    <a:cxnSpLocks/>
                  </p:cNvCxnSpPr>
                  <p:nvPr/>
                </p:nvCxnSpPr>
                <p:spPr>
                  <a:xfrm>
                    <a:off x="6051274" y="4307184"/>
                    <a:ext cx="0" cy="115294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8ACA888-404F-238E-8944-0CA6A30B5D9B}"/>
                      </a:ext>
                    </a:extLst>
                  </p:cNvPr>
                  <p:cNvCxnSpPr/>
                  <p:nvPr/>
                </p:nvCxnSpPr>
                <p:spPr>
                  <a:xfrm>
                    <a:off x="5728138" y="4277710"/>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6D62668-A263-C4F2-856F-E66A8D486C81}"/>
                      </a:ext>
                    </a:extLst>
                  </p:cNvPr>
                  <p:cNvCxnSpPr/>
                  <p:nvPr/>
                </p:nvCxnSpPr>
                <p:spPr>
                  <a:xfrm>
                    <a:off x="5712372" y="5460124"/>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B252DF31-E3D0-F617-78B6-3077FCEE6725}"/>
                      </a:ext>
                    </a:extLst>
                  </p:cNvPr>
                  <p:cNvSpPr txBox="1"/>
                  <p:nvPr/>
                </p:nvSpPr>
                <p:spPr>
                  <a:xfrm>
                    <a:off x="6132443" y="4719145"/>
                    <a:ext cx="49958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6794E72E-E755-4857-5666-78E19C868648}"/>
                          </a:ext>
                        </a:extLst>
                      </p:cNvPr>
                      <p:cNvSpPr txBox="1"/>
                      <p:nvPr/>
                    </p:nvSpPr>
                    <p:spPr>
                      <a:xfrm>
                        <a:off x="3413463" y="5148334"/>
                        <a:ext cx="499583" cy="47564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Q</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25" name="TextBox 24">
                        <a:extLst>
                          <a:ext uri="{FF2B5EF4-FFF2-40B4-BE49-F238E27FC236}">
                            <a16:creationId xmlns:a16="http://schemas.microsoft.com/office/drawing/2014/main" id="{6794E72E-E755-4857-5666-78E19C868648}"/>
                          </a:ext>
                        </a:extLst>
                      </p:cNvPr>
                      <p:cNvSpPr txBox="1">
                        <a:spLocks noRot="1" noChangeAspect="1" noMove="1" noResize="1" noEditPoints="1" noAdjustHandles="1" noChangeArrowheads="1" noChangeShapeType="1" noTextEdit="1"/>
                      </p:cNvSpPr>
                      <p:nvPr/>
                    </p:nvSpPr>
                    <p:spPr>
                      <a:xfrm>
                        <a:off x="3413463" y="5148334"/>
                        <a:ext cx="499583" cy="47564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17D0E6DB-72DB-29F6-7C32-85374811CD01}"/>
                          </a:ext>
                        </a:extLst>
                      </p:cNvPr>
                      <p:cNvSpPr txBox="1"/>
                      <p:nvPr/>
                    </p:nvSpPr>
                    <p:spPr>
                      <a:xfrm>
                        <a:off x="3297449" y="3630427"/>
                        <a:ext cx="640017" cy="4732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26" name="TextBox 25">
                        <a:extLst>
                          <a:ext uri="{FF2B5EF4-FFF2-40B4-BE49-F238E27FC236}">
                            <a16:creationId xmlns:a16="http://schemas.microsoft.com/office/drawing/2014/main" id="{17D0E6DB-72DB-29F6-7C32-85374811CD01}"/>
                          </a:ext>
                        </a:extLst>
                      </p:cNvPr>
                      <p:cNvSpPr txBox="1">
                        <a:spLocks noRot="1" noChangeAspect="1" noMove="1" noResize="1" noEditPoints="1" noAdjustHandles="1" noChangeArrowheads="1" noChangeShapeType="1" noTextEdit="1"/>
                      </p:cNvSpPr>
                      <p:nvPr/>
                    </p:nvSpPr>
                    <p:spPr>
                      <a:xfrm>
                        <a:off x="3297449" y="3630427"/>
                        <a:ext cx="640017" cy="473206"/>
                      </a:xfrm>
                      <a:prstGeom prst="rect">
                        <a:avLst/>
                      </a:prstGeom>
                      <a:blipFill>
                        <a:blip r:embed="rId7"/>
                        <a:stretch>
                          <a:fillRect t="-2564"/>
                        </a:stretch>
                      </a:blipFill>
                    </p:spPr>
                    <p:txBody>
                      <a:bodyPr/>
                      <a:lstStyle/>
                      <a:p>
                        <a:r>
                          <a:rPr lang="en-US">
                            <a:noFill/>
                          </a:rPr>
                          <a:t> </a:t>
                        </a:r>
                      </a:p>
                    </p:txBody>
                  </p:sp>
                </mc:Fallback>
              </mc:AlternateContent>
            </p:grpSp>
          </p:grpSp>
          <p:sp>
            <p:nvSpPr>
              <p:cNvPr id="11" name="Oval 10">
                <a:extLst>
                  <a:ext uri="{FF2B5EF4-FFF2-40B4-BE49-F238E27FC236}">
                    <a16:creationId xmlns:a16="http://schemas.microsoft.com/office/drawing/2014/main" id="{AFC604B8-908F-34B5-07A6-B16C8B855BC1}"/>
                  </a:ext>
                </a:extLst>
              </p:cNvPr>
              <p:cNvSpPr/>
              <p:nvPr/>
            </p:nvSpPr>
            <p:spPr>
              <a:xfrm>
                <a:off x="3200400" y="5401527"/>
                <a:ext cx="1592318" cy="410692"/>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grpSp>
        <p:sp>
          <p:nvSpPr>
            <p:cNvPr id="8" name="Rectangle 7">
              <a:extLst>
                <a:ext uri="{FF2B5EF4-FFF2-40B4-BE49-F238E27FC236}">
                  <a16:creationId xmlns:a16="http://schemas.microsoft.com/office/drawing/2014/main" id="{A003772A-CCE7-57D1-F49B-BE14FC68AF76}"/>
                </a:ext>
              </a:extLst>
            </p:cNvPr>
            <p:cNvSpPr/>
            <p:nvPr/>
          </p:nvSpPr>
          <p:spPr>
            <a:xfrm>
              <a:off x="3014528" y="4224130"/>
              <a:ext cx="1882324" cy="1620563"/>
            </a:xfrm>
            <a:prstGeom prst="rect">
              <a:avLst/>
            </a:prstGeom>
            <a:noFill/>
            <a:ln w="28575">
              <a:solidFill>
                <a:srgbClr val="FF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sp>
        <p:nvSpPr>
          <p:cNvPr id="34" name="TextBox 33">
            <a:extLst>
              <a:ext uri="{FF2B5EF4-FFF2-40B4-BE49-F238E27FC236}">
                <a16:creationId xmlns:a16="http://schemas.microsoft.com/office/drawing/2014/main" id="{0F6C565B-C528-90D4-8EA0-CB486A73D18B}"/>
              </a:ext>
            </a:extLst>
          </p:cNvPr>
          <p:cNvSpPr txBox="1"/>
          <p:nvPr/>
        </p:nvSpPr>
        <p:spPr>
          <a:xfrm>
            <a:off x="5403772" y="3627793"/>
            <a:ext cx="6152320" cy="830997"/>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Figure 13.2.  </a:t>
            </a:r>
            <a:r>
              <a:rPr lang="en-US" sz="2400" dirty="0">
                <a:latin typeface="Times New Roman" panose="02020603050405020304" pitchFamily="18" charset="0"/>
                <a:cs typeface="Times New Roman" panose="02020603050405020304" pitchFamily="18" charset="0"/>
              </a:rPr>
              <a:t>Unsteady-state  process of a liquid discharged from the tank</a:t>
            </a:r>
          </a:p>
        </p:txBody>
      </p:sp>
    </p:spTree>
    <p:extLst>
      <p:ext uri="{BB962C8B-B14F-4D97-AF65-F5344CB8AC3E}">
        <p14:creationId xmlns:p14="http://schemas.microsoft.com/office/powerpoint/2010/main" val="464642073"/>
      </p:ext>
    </p:extLst>
  </p:cSld>
  <p:clrMapOvr>
    <a:masterClrMapping/>
  </p:clrMapOvr>
  <mc:AlternateContent xmlns:mc="http://schemas.openxmlformats.org/markup-compatibility/2006" xmlns:p14="http://schemas.microsoft.com/office/powerpoint/2010/main">
    <mc:Choice Requires="p14">
      <p:transition spd="slow" p14:dur="2000" advTm="82328"/>
    </mc:Choice>
    <mc:Fallback xmlns="">
      <p:transition spd="slow" advTm="8232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8B9B-8DB0-022B-D271-43F193B6C29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A85B92D-639C-F2C8-50BE-294B74DCC325}"/>
              </a:ext>
            </a:extLst>
          </p:cNvPr>
          <p:cNvSpPr>
            <a:spLocks noGrp="1"/>
          </p:cNvSpPr>
          <p:nvPr>
            <p:ph idx="1"/>
          </p:nvPr>
        </p:nvSpPr>
        <p:spPr>
          <a:xfrm>
            <a:off x="278297" y="950601"/>
            <a:ext cx="11638720" cy="4973117"/>
          </a:xfrm>
        </p:spPr>
        <p:txBody>
          <a:bodyPr>
            <a:normAutofit fontScale="47500" lnSpcReduction="20000"/>
          </a:bodyPr>
          <a:lstStyle/>
          <a:p>
            <a:pPr marL="0" indent="0" algn="just">
              <a:lnSpc>
                <a:spcPct val="150000"/>
              </a:lnSpc>
              <a:buNone/>
            </a:pPr>
            <a:r>
              <a:rPr lang="en-US" sz="5100" dirty="0">
                <a:latin typeface="Times New Roman" panose="02020603050405020304" pitchFamily="18" charset="0"/>
                <a:cs typeface="Times New Roman" panose="02020603050405020304" pitchFamily="18" charset="0"/>
              </a:rPr>
              <a:t>To develop material and energy balance equations, you shall state your assumptions.</a:t>
            </a:r>
          </a:p>
          <a:p>
            <a:pPr marL="0" indent="0" algn="just">
              <a:lnSpc>
                <a:spcPct val="150000"/>
              </a:lnSpc>
              <a:buNone/>
            </a:pPr>
            <a:r>
              <a:rPr lang="en-US" sz="5100" b="1" dirty="0">
                <a:solidFill>
                  <a:srgbClr val="7030A0"/>
                </a:solidFill>
                <a:latin typeface="Times New Roman" panose="02020603050405020304" pitchFamily="18" charset="0"/>
                <a:cs typeface="Times New Roman" panose="02020603050405020304" pitchFamily="18" charset="0"/>
              </a:rPr>
              <a:t>Assumptions:</a:t>
            </a:r>
          </a:p>
          <a:p>
            <a:pPr algn="just">
              <a:lnSpc>
                <a:spcPct val="120000"/>
              </a:lnSpc>
            </a:pPr>
            <a:r>
              <a:rPr lang="en-US" sz="5100" dirty="0">
                <a:latin typeface="Times New Roman" panose="02020603050405020304" pitchFamily="18" charset="0"/>
                <a:cs typeface="Times New Roman" panose="02020603050405020304" pitchFamily="18" charset="0"/>
              </a:rPr>
              <a:t>The process is unsteady-state without chemical reaction.</a:t>
            </a:r>
          </a:p>
          <a:p>
            <a:pPr algn="just">
              <a:lnSpc>
                <a:spcPct val="120000"/>
              </a:lnSpc>
            </a:pPr>
            <a:r>
              <a:rPr lang="en-US" sz="5100" dirty="0">
                <a:latin typeface="Times New Roman" panose="02020603050405020304" pitchFamily="18" charset="0"/>
                <a:cs typeface="Times New Roman" panose="02020603050405020304" pitchFamily="18" charset="0"/>
              </a:rPr>
              <a:t>The density of liquid is constant.</a:t>
            </a:r>
          </a:p>
          <a:p>
            <a:pPr algn="just">
              <a:lnSpc>
                <a:spcPct val="170000"/>
              </a:lnSpc>
            </a:pPr>
            <a:r>
              <a:rPr lang="en-US" sz="5100" dirty="0">
                <a:latin typeface="Times New Roman" panose="02020603050405020304" pitchFamily="18" charset="0"/>
                <a:cs typeface="Times New Roman" panose="02020603050405020304" pitchFamily="18" charset="0"/>
              </a:rPr>
              <a:t>The change in kinetic energy and potential energy both are negligible as compared to heat energy and change in enthalpy.</a:t>
            </a:r>
          </a:p>
          <a:p>
            <a:pPr lvl="0" algn="just">
              <a:lnSpc>
                <a:spcPct val="170000"/>
              </a:lnSpc>
            </a:pPr>
            <a:r>
              <a:rPr lang="en-US" sz="5100" dirty="0">
                <a:latin typeface="Times New Roman" panose="02020603050405020304" pitchFamily="18" charset="0"/>
                <a:cs typeface="Times New Roman" panose="02020603050405020304" pitchFamily="18" charset="0"/>
              </a:rPr>
              <a:t>For liquids, the specific heat capacity at constant volume is equal to the specific heat capacity at constant pressure.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5531BD3-2178-0B1B-7EFE-073C19F484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7B3E633-3831-12EB-6CEA-163BB6412F9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E62D2DC-1540-3D3E-1B5D-74BBD370C5E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D1826C0-3D2F-D236-3F99-F857B954055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424626354"/>
      </p:ext>
    </p:extLst>
  </p:cSld>
  <p:clrMapOvr>
    <a:masterClrMapping/>
  </p:clrMapOvr>
  <mc:AlternateContent xmlns:mc="http://schemas.openxmlformats.org/markup-compatibility/2006" xmlns:p14="http://schemas.microsoft.com/office/powerpoint/2010/main">
    <mc:Choice Requires="p14">
      <p:transition spd="slow" p14:dur="2000" advTm="38734"/>
    </mc:Choice>
    <mc:Fallback xmlns="">
      <p:transition spd="slow" advTm="3873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6CBE8-BA5F-5303-21F0-CB1539CCEC1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8EA2C5C-0BCF-5FAC-2FEB-0857EFC388CD}"/>
                  </a:ext>
                </a:extLst>
              </p:cNvPr>
              <p:cNvSpPr>
                <a:spLocks noGrp="1"/>
              </p:cNvSpPr>
              <p:nvPr>
                <p:ph idx="1"/>
              </p:nvPr>
            </p:nvSpPr>
            <p:spPr>
              <a:xfrm>
                <a:off x="278297" y="950601"/>
                <a:ext cx="11638720" cy="4973117"/>
              </a:xfrm>
            </p:spPr>
            <p:txBody>
              <a:bodyPr>
                <a:normAutofit/>
              </a:bodyPr>
              <a:lstStyle/>
              <a:p>
                <a:pPr marL="0" indent="0" algn="just">
                  <a:lnSpc>
                    <a:spcPct val="110000"/>
                  </a:lnSpc>
                  <a:buNone/>
                </a:pPr>
                <a:r>
                  <a:rPr lang="en-US" sz="2400" b="1" dirty="0">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can be written as:</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t>
                        </m:r>
                        <m:r>
                          <a:rPr lang="en-US" sz="2400" i="1">
                            <a:latin typeface="Cambria Math" panose="02040503050406030204" pitchFamily="18" charset="0"/>
                            <a:cs typeface="Times New Roman" panose="02020603050405020304" pitchFamily="18" charset="0"/>
                          </a:rPr>
                          <m:t>h</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oMath>
                </a14:m>
                <a:r>
                  <a:rPr lang="en-US" sz="2400" dirty="0">
                    <a:latin typeface="Times New Roman" panose="02020603050405020304" pitchFamily="18" charset="0"/>
                    <a:cs typeface="Times New Roman" panose="02020603050405020304" pitchFamily="18" charset="0"/>
                  </a:rPr>
                  <a:t>                                                                    (13.15)</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This is a differential equation, which shows that the level of liquid decreases with time.   </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h is height of the tank, D is internal diameter of the tank, t is operation time,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oMath>
                </a14:m>
                <a:r>
                  <a:rPr lang="en-US" sz="2400" dirty="0">
                    <a:latin typeface="Times New Roman" panose="02020603050405020304" pitchFamily="18" charset="0"/>
                    <a:cs typeface="Times New Roman" panose="02020603050405020304" pitchFamily="18" charset="0"/>
                  </a:rPr>
                  <a:t> is volumetric flow rate of a liquid leave from the tank.</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The material balance equation (13.15) indicates that the rate of decrease of a liquid level is directly proportional to the discharge volumetric flow rate, and it is inversely proportional to the square of internal diameter of the tank.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8EA2C5C-0BCF-5FAC-2FEB-0857EFC388CD}"/>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735"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F38EFD0-33D4-2FD0-66E5-622E5BA0BB8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84FD39B-3AB5-BA52-1B09-FDC85A4BD19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A7FA093-6779-1273-BE49-6EC6E9211B7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33A8010C-43A8-9CEC-A052-658E54A81FB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349395474"/>
      </p:ext>
    </p:extLst>
  </p:cSld>
  <p:clrMapOvr>
    <a:masterClrMapping/>
  </p:clrMapOvr>
  <mc:AlternateContent xmlns:mc="http://schemas.openxmlformats.org/markup-compatibility/2006" xmlns:p14="http://schemas.microsoft.com/office/powerpoint/2010/main">
    <mc:Choice Requires="p14">
      <p:transition spd="slow" p14:dur="2000" advTm="77853"/>
    </mc:Choice>
    <mc:Fallback xmlns="">
      <p:transition spd="slow" advTm="7785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EF985-5B34-5E7D-2E7A-D4A1C7549B0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70433D5-B39C-84A8-6008-4010670A1C69}"/>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integrating equation (13.15), you can determine the time required  to discharge a liquid that makes  the tank is empty. </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The integration equation can be written as:</a:t>
                </a:r>
              </a:p>
              <a:p>
                <a:pPr marL="0" indent="0" algn="just">
                  <a:lnSpc>
                    <a:spcPct val="120000"/>
                  </a:lnSpc>
                  <a:buNone/>
                </a:pPr>
                <a14:m>
                  <m:oMath xmlns:m="http://schemas.openxmlformats.org/officeDocument/2006/math">
                    <m:nary>
                      <m:naryPr>
                        <m:limLoc m:val="undOvr"/>
                        <m:ctrlPr>
                          <a:rPr lang="en-US" sz="2400" i="1">
                            <a:latin typeface="Cambria Math" panose="02040503050406030204" pitchFamily="18" charset="0"/>
                            <a:cs typeface="Times New Roman" panose="02020603050405020304" pitchFamily="18" charset="0"/>
                          </a:rPr>
                        </m:ctrlPr>
                      </m:naryPr>
                      <m: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𝑜</m:t>
                            </m:r>
                          </m:sub>
                        </m:sSub>
                      </m:sub>
                      <m:sup>
                        <m:r>
                          <a:rPr lang="en-US" sz="2400" i="1">
                            <a:latin typeface="Cambria Math" panose="02040503050406030204" pitchFamily="18" charset="0"/>
                            <a:cs typeface="Times New Roman" panose="02020603050405020304" pitchFamily="18" charset="0"/>
                          </a:rPr>
                          <m:t>h</m:t>
                        </m:r>
                      </m:sup>
                      <m:e>
                        <m:r>
                          <a:rPr lang="en-US" sz="2400" i="1">
                            <a:latin typeface="Cambria Math" panose="02040503050406030204" pitchFamily="18" charset="0"/>
                            <a:cs typeface="Times New Roman" panose="02020603050405020304" pitchFamily="18" charset="0"/>
                          </a:rPr>
                          <m:t>𝑑h</m:t>
                        </m:r>
                      </m:e>
                    </m:nary>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nary>
                      <m:naryPr>
                        <m:limLoc m:val="undOvr"/>
                        <m:ctrlPr>
                          <a:rPr lang="en-US" sz="2400" i="1">
                            <a:latin typeface="Cambria Math" panose="02040503050406030204" pitchFamily="18" charset="0"/>
                            <a:cs typeface="Times New Roman" panose="02020603050405020304" pitchFamily="18" charset="0"/>
                          </a:rPr>
                        </m:ctrlPr>
                      </m:naryPr>
                      <m:sub>
                        <m:r>
                          <m:rPr>
                            <m:brk m:alnAt="24"/>
                          </m:rPr>
                          <a:rPr lang="en-US" sz="2400" i="1">
                            <a:latin typeface="Cambria Math" panose="02040503050406030204" pitchFamily="18" charset="0"/>
                            <a:cs typeface="Times New Roman" panose="02020603050405020304" pitchFamily="18" charset="0"/>
                          </a:rPr>
                          <m:t>0</m:t>
                        </m:r>
                      </m:sub>
                      <m:sup>
                        <m:r>
                          <a:rPr lang="en-US" sz="2400" i="1">
                            <a:latin typeface="Cambria Math" panose="02040503050406030204" pitchFamily="18" charset="0"/>
                            <a:cs typeface="Times New Roman" panose="02020603050405020304" pitchFamily="18" charset="0"/>
                          </a:rPr>
                          <m:t>𝑡</m:t>
                        </m:r>
                      </m:sup>
                      <m:e>
                        <m:r>
                          <a:rPr lang="en-US" sz="2400" i="1">
                            <a:latin typeface="Cambria Math" panose="02040503050406030204" pitchFamily="18" charset="0"/>
                            <a:cs typeface="Times New Roman" panose="02020603050405020304" pitchFamily="18" charset="0"/>
                          </a:rPr>
                          <m:t>𝑑𝑡</m:t>
                        </m:r>
                      </m:e>
                    </m:nary>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(13.16)</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By integrating equation (13.16) and solve for time (t), you can get:</a:t>
                </a:r>
              </a:p>
              <a:p>
                <a:pPr marL="0" indent="0" algn="just">
                  <a:lnSpc>
                    <a:spcPct val="12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𝑡</m:t>
                    </m:r>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h</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num>
                      <m:den>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den>
                    </m:f>
                  </m:oMath>
                </a14:m>
                <a:r>
                  <a:rPr lang="en-US" sz="2400" dirty="0">
                    <a:latin typeface="Times New Roman" panose="02020603050405020304" pitchFamily="18" charset="0"/>
                    <a:cs typeface="Times New Roman" panose="02020603050405020304" pitchFamily="18" charset="0"/>
                  </a:rPr>
                  <a:t>                                                                 (13.17)</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r>
                      <a:rPr lang="en-US" sz="2400" i="1">
                        <a:latin typeface="Cambria Math" panose="02040503050406030204" pitchFamily="18" charset="0"/>
                        <a:cs typeface="Times New Roman" panose="02020603050405020304" pitchFamily="18" charset="0"/>
                      </a:rPr>
                      <m:t>h</m:t>
                    </m:r>
                    <m:r>
                      <a:rPr lang="en-US" sz="240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0</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at t = 0, h =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0</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and  at t &gt; 0, h &lt;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h</m:t>
                        </m:r>
                      </m:e>
                      <m:sub>
                        <m:r>
                          <a:rPr lang="en-US" sz="2400" i="1">
                            <a:latin typeface="Cambria Math" panose="02040503050406030204" pitchFamily="18" charset="0"/>
                            <a:ea typeface="Cambria Math" panose="02040503050406030204" pitchFamily="18" charset="0"/>
                            <a:cs typeface="Times New Roman" panose="02020603050405020304" pitchFamily="18" charset="0"/>
                          </a:rPr>
                          <m:t>0</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70433D5-B39C-84A8-6008-4010670A1C69}"/>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4A65188-4E1C-DAAA-0B8D-3FCD4BDC1AD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8B89052-9470-AC68-9A97-E81ECCD8D89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1D0AF87-03DD-6BB1-1359-82E30F258EC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D8F8DB6-30CE-3CDF-B4B7-40DB2A9DC8E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200809158"/>
      </p:ext>
    </p:extLst>
  </p:cSld>
  <p:clrMapOvr>
    <a:masterClrMapping/>
  </p:clrMapOvr>
  <mc:AlternateContent xmlns:mc="http://schemas.openxmlformats.org/markup-compatibility/2006" xmlns:p14="http://schemas.microsoft.com/office/powerpoint/2010/main">
    <mc:Choice Requires="p14">
      <p:transition spd="slow" p14:dur="2000" advTm="110034"/>
    </mc:Choice>
    <mc:Fallback xmlns="">
      <p:transition spd="slow" advTm="11003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BBA0E-59E1-9661-E8B7-22641D46243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14DB6C9-4743-E1A2-80B5-1A2D989C9AA6}"/>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is given by:</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m:t>
                            </m:r>
                          </m:sub>
                        </m:sSub>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𝑓</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(13.18)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Where: T is  temperature, t is operation time,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of a liquid, </a:t>
                </a:r>
                <a14:m>
                  <m:oMath xmlns:m="http://schemas.openxmlformats.org/officeDocument/2006/math">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density of a liquid,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cross-sectional area of the tank, h is height of the tank, </a:t>
                </a:r>
                <a14:m>
                  <m:oMath xmlns:m="http://schemas.openxmlformats.org/officeDocument/2006/math">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𝑓</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volumetric flow rate in the output stream, H </a:t>
                </a:r>
                <a:r>
                  <a:rPr lang="en-US" sz="2400" dirty="0">
                    <a:latin typeface="Times New Roman" panose="02020603050405020304" pitchFamily="18" charset="0"/>
                    <a:cs typeface="Times New Roman" panose="02020603050405020304" pitchFamily="18" charset="0"/>
                  </a:rPr>
                  <a:t>is specific enthalpy in the output stream,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and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work done by the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14DB6C9-4743-E1A2-80B5-1A2D989C9AA6}"/>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33E2497-134E-F013-E7A2-B8249523114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A3C1C0A-CB6C-2C4F-0352-67D3722E3E6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006A5FA-D08A-E001-A08D-021E653910A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102CBDD5-2C9C-EA5E-AC15-82121978D34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670143050"/>
      </p:ext>
    </p:extLst>
  </p:cSld>
  <p:clrMapOvr>
    <a:masterClrMapping/>
  </p:clrMapOvr>
  <mc:AlternateContent xmlns:mc="http://schemas.openxmlformats.org/markup-compatibility/2006" xmlns:p14="http://schemas.microsoft.com/office/powerpoint/2010/main">
    <mc:Choice Requires="p14">
      <p:transition spd="slow" p14:dur="2000" advTm="61974"/>
    </mc:Choice>
    <mc:Fallback xmlns="">
      <p:transition spd="slow" advTm="6197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63BB1-1B79-EF4B-D9D7-031B3026013A}"/>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1D4B154-F461-9331-8E28-41DF95C089B1}"/>
                  </a:ext>
                </a:extLst>
              </p:cNvPr>
              <p:cNvSpPr>
                <a:spLocks noGrp="1"/>
              </p:cNvSpPr>
              <p:nvPr>
                <p:ph idx="1"/>
              </p:nvPr>
            </p:nvSpPr>
            <p:spPr>
              <a:xfrm>
                <a:off x="278297" y="950601"/>
                <a:ext cx="11638720" cy="4973117"/>
              </a:xfrm>
            </p:spPr>
            <p:txBody>
              <a:bodyPr>
                <a:normAutofit fontScale="92500" lnSpcReduction="20000"/>
              </a:bodyPr>
              <a:lstStyle/>
              <a:p>
                <a:pPr marL="0" indent="0" algn="just">
                  <a:lnSpc>
                    <a:spcPct val="170000"/>
                  </a:lnSpc>
                  <a:buNone/>
                </a:pPr>
                <a:r>
                  <a:rPr lang="en-US" sz="2600" dirty="0">
                    <a:latin typeface="Times New Roman" panose="02020603050405020304" pitchFamily="18" charset="0"/>
                    <a:cs typeface="Times New Roman" panose="02020603050405020304" pitchFamily="18" charset="0"/>
                  </a:rPr>
                  <a:t>By rearranging the energy balance equation (13.18), and solve for  temperature change, you can get:</a:t>
                </a:r>
              </a:p>
              <a:p>
                <a:pPr marL="0" indent="0" algn="just">
                  <a:lnSpc>
                    <a:spcPct val="110000"/>
                  </a:lnSpc>
                  <a:buNone/>
                </a:pPr>
                <a14:m>
                  <m:oMath xmlns:m="http://schemas.openxmlformats.org/officeDocument/2006/math">
                    <m:f>
                      <m:fPr>
                        <m:ctrlPr>
                          <a:rPr lang="en-US" sz="2600" i="1">
                            <a:latin typeface="Cambria Math" panose="02040503050406030204" pitchFamily="18" charset="0"/>
                            <a:cs typeface="Times New Roman" panose="02020603050405020304" pitchFamily="18" charset="0"/>
                          </a:rPr>
                        </m:ctrlPr>
                      </m:fPr>
                      <m:num>
                        <m:r>
                          <a:rPr lang="en-US" sz="2600" i="1">
                            <a:latin typeface="Cambria Math" panose="02040503050406030204" pitchFamily="18" charset="0"/>
                            <a:cs typeface="Times New Roman" panose="02020603050405020304" pitchFamily="18" charset="0"/>
                          </a:rPr>
                          <m:t>𝑑𝑇</m:t>
                        </m:r>
                      </m:num>
                      <m:den>
                        <m:r>
                          <a:rPr lang="en-US" sz="2600" i="1">
                            <a:latin typeface="Cambria Math" panose="02040503050406030204" pitchFamily="18" charset="0"/>
                            <a:cs typeface="Times New Roman" panose="02020603050405020304" pitchFamily="18" charset="0"/>
                          </a:rPr>
                          <m:t>𝑑𝑡</m:t>
                        </m:r>
                      </m:den>
                    </m:f>
                    <m:r>
                      <a:rPr lang="en-US" sz="2600" i="1">
                        <a:latin typeface="Cambria Math" panose="02040503050406030204" pitchFamily="18" charset="0"/>
                        <a:cs typeface="Times New Roman" panose="02020603050405020304" pitchFamily="18" charset="0"/>
                      </a:rPr>
                      <m:t>=</m:t>
                    </m:r>
                    <m:f>
                      <m:fPr>
                        <m:ctrlPr>
                          <a:rPr lang="en-US" sz="2600" i="1">
                            <a:latin typeface="Cambria Math" panose="02040503050406030204" pitchFamily="18" charset="0"/>
                            <a:cs typeface="Times New Roman" panose="02020603050405020304" pitchFamily="18" charset="0"/>
                          </a:rPr>
                        </m:ctrlPr>
                      </m:fPr>
                      <m:num>
                        <m:r>
                          <a:rPr lang="en-US" sz="2600" b="0" i="1" smtClean="0">
                            <a:latin typeface="Cambria Math" panose="02040503050406030204" pitchFamily="18" charset="0"/>
                            <a:cs typeface="Times New Roman" panose="02020603050405020304" pitchFamily="18" charset="0"/>
                          </a:rPr>
                          <m:t>−</m:t>
                        </m:r>
                        <m:r>
                          <m:rPr>
                            <m:sty m:val="p"/>
                          </m:rPr>
                          <a:rPr lang="el-GR" sz="26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600" b="0" i="1" smtClean="0">
                                <a:latin typeface="Cambria Math" panose="02040503050406030204" pitchFamily="18" charset="0"/>
                                <a:ea typeface="Cambria Math" panose="02040503050406030204" pitchFamily="18" charset="0"/>
                                <a:cs typeface="Times New Roman" panose="02020603050405020304" pitchFamily="18" charset="0"/>
                              </a:rPr>
                              <m:t>𝑓</m:t>
                            </m:r>
                          </m:sub>
                        </m:sSub>
                        <m:r>
                          <a:rPr lang="en-US" sz="2600" b="0" i="1" smtClean="0">
                            <a:latin typeface="Cambria Math" panose="02040503050406030204" pitchFamily="18" charset="0"/>
                            <a:ea typeface="Cambria Math" panose="02040503050406030204" pitchFamily="18" charset="0"/>
                            <a:cs typeface="Times New Roman" panose="02020603050405020304" pitchFamily="18" charset="0"/>
                          </a:rPr>
                          <m:t>𝐻</m:t>
                        </m:r>
                        <m:r>
                          <a:rPr lang="en-US" sz="26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600" i="1">
                                <a:latin typeface="Cambria Math" panose="02040503050406030204" pitchFamily="18" charset="0"/>
                                <a:ea typeface="Cambria Math" panose="02040503050406030204" pitchFamily="18" charset="0"/>
                                <a:cs typeface="Times New Roman" panose="02020603050405020304" pitchFamily="18" charset="0"/>
                              </a:rPr>
                              <m:t>𝑄</m:t>
                            </m:r>
                          </m:e>
                        </m:acc>
                        <m:r>
                          <a:rPr lang="en-US" sz="2600" i="1">
                            <a:latin typeface="Cambria Math" panose="02040503050406030204" pitchFamily="18" charset="0"/>
                            <a:cs typeface="Times New Roman" panose="02020603050405020304" pitchFamily="18" charset="0"/>
                          </a:rPr>
                          <m:t>−</m:t>
                        </m:r>
                        <m:acc>
                          <m:accPr>
                            <m:chr m:val="̇"/>
                            <m:ctrlPr>
                              <a:rPr lang="en-US" sz="2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600" i="1">
                                <a:latin typeface="Cambria Math" panose="02040503050406030204" pitchFamily="18" charset="0"/>
                                <a:ea typeface="Cambria Math" panose="02040503050406030204" pitchFamily="18" charset="0"/>
                                <a:cs typeface="Times New Roman" panose="02020603050405020304" pitchFamily="18" charset="0"/>
                              </a:rPr>
                              <m:t>𝑊</m:t>
                            </m:r>
                          </m:e>
                        </m:acc>
                      </m:num>
                      <m:den>
                        <m:r>
                          <a:rPr lang="en-US" sz="26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6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6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600" i="1">
                                <a:latin typeface="Cambria Math" panose="02040503050406030204" pitchFamily="18" charset="0"/>
                                <a:ea typeface="Cambria Math" panose="02040503050406030204" pitchFamily="18" charset="0"/>
                                <a:cs typeface="Times New Roman" panose="02020603050405020304" pitchFamily="18" charset="0"/>
                              </a:rPr>
                              <m:t>𝑝</m:t>
                            </m:r>
                          </m:sub>
                        </m:sSub>
                      </m:den>
                    </m:f>
                  </m:oMath>
                </a14:m>
                <a:r>
                  <a:rPr lang="en-US" sz="2600" dirty="0">
                    <a:latin typeface="Times New Roman" panose="02020603050405020304" pitchFamily="18" charset="0"/>
                    <a:cs typeface="Times New Roman" panose="02020603050405020304" pitchFamily="18" charset="0"/>
                  </a:rPr>
                  <a:t>                                                                    (13.19)</a:t>
                </a:r>
              </a:p>
              <a:p>
                <a:pPr marL="0" indent="0" algn="just">
                  <a:lnSpc>
                    <a:spcPct val="170000"/>
                  </a:lnSpc>
                  <a:buNone/>
                </a:pPr>
                <a:r>
                  <a:rPr lang="en-US" sz="2600" dirty="0">
                    <a:latin typeface="Times New Roman" panose="02020603050405020304" pitchFamily="18" charset="0"/>
                    <a:cs typeface="Times New Roman" panose="02020603050405020304" pitchFamily="18" charset="0"/>
                  </a:rPr>
                  <a:t> This equation shows that the temperature change is dependent on the level of a liquid. </a:t>
                </a:r>
              </a:p>
              <a:p>
                <a:pPr marL="0" indent="0" algn="just">
                  <a:lnSpc>
                    <a:spcPct val="170000"/>
                  </a:lnSpc>
                  <a:buNone/>
                </a:pPr>
                <a:r>
                  <a:rPr lang="en-US" sz="2600" dirty="0">
                    <a:latin typeface="Times New Roman" panose="02020603050405020304" pitchFamily="18" charset="0"/>
                    <a:cs typeface="Times New Roman" panose="02020603050405020304" pitchFamily="18" charset="0"/>
                  </a:rPr>
                  <a:t>Hence, both material balance and energy balance equations must be solved simultaneously using numerical techniques or appropriate software tools to determine the temperature change in the  tank  with 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1D4B154-F461-9331-8E28-41DF95C089B1}"/>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B3E3EAA-88DF-CF74-C7DE-AA577787DAE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3971A7-730A-E8D3-142E-27E846EBEA5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10F0A11-4373-44F3-4D1B-BBF92ADCA3B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3CB014C-328E-3C34-7E1A-33014E653FF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938865229"/>
      </p:ext>
    </p:extLst>
  </p:cSld>
  <p:clrMapOvr>
    <a:masterClrMapping/>
  </p:clrMapOvr>
  <mc:AlternateContent xmlns:mc="http://schemas.openxmlformats.org/markup-compatibility/2006" xmlns:p14="http://schemas.microsoft.com/office/powerpoint/2010/main">
    <mc:Choice Requires="p14">
      <p:transition spd="slow" p14:dur="2000" advTm="69519"/>
    </mc:Choice>
    <mc:Fallback xmlns="">
      <p:transition spd="slow" advTm="6951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ECB48-010F-40BC-BDBF-85EFFBD41D4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9624089-55AE-52CF-8A8D-1BFE50F31E0D}"/>
                  </a:ext>
                </a:extLst>
              </p:cNvPr>
              <p:cNvSpPr>
                <a:spLocks noGrp="1"/>
              </p:cNvSpPr>
              <p:nvPr>
                <p:ph idx="1"/>
              </p:nvPr>
            </p:nvSpPr>
            <p:spPr>
              <a:xfrm>
                <a:off x="278297" y="858491"/>
                <a:ext cx="11638720" cy="5229742"/>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Case III</a:t>
                </a:r>
                <a:r>
                  <a:rPr lang="en-US" sz="2400" dirty="0">
                    <a:latin typeface="Times New Roman" panose="02020603050405020304" pitchFamily="18" charset="0"/>
                    <a:cs typeface="Times New Roman" panose="02020603050405020304" pitchFamily="18" charset="0"/>
                  </a:rPr>
                  <a:t>: A liquid is continuously entered to the cylindrical tank  with a volumetric flow rate of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rPr>
                  <a:t> at a temperature of 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and specific enthalpy H</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and discharged from it with a volumetric flow rate of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𝑓</m:t>
                        </m:r>
                      </m:sub>
                    </m:sSub>
                  </m:oMath>
                </a14:m>
                <a:r>
                  <a:rPr lang="en-US" sz="2400" dirty="0">
                    <a:latin typeface="Times New Roman" panose="02020603050405020304" pitchFamily="18" charset="0"/>
                    <a:cs typeface="Times New Roman" panose="02020603050405020304" pitchFamily="18" charset="0"/>
                  </a:rPr>
                  <a:t> at a temperature of T</a:t>
                </a:r>
                <a:r>
                  <a:rPr lang="en-US" sz="2400" baseline="-25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specific enthalpy H. The quantity of a liquid in the tank increases with time. The tank has an internal diameter of D and  height of h. The rate of heat supply to the tank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Q</m:t>
                        </m:r>
                      </m:e>
                    </m:acc>
                  </m:oMath>
                </a14:m>
                <a:r>
                  <a:rPr lang="en-US" sz="2400" dirty="0">
                    <a:latin typeface="Times New Roman" panose="02020603050405020304" pitchFamily="18" charset="0"/>
                    <a:cs typeface="Times New Roman" panose="02020603050405020304" pitchFamily="18" charset="0"/>
                  </a:rPr>
                  <a:t>, and the rate of work done is</a:t>
                </a:r>
                <a14:m>
                  <m:oMath xmlns:m="http://schemas.openxmlformats.org/officeDocument/2006/math">
                    <m:r>
                      <a:rPr lang="en-US" sz="2400" b="0" i="0" smtClean="0">
                        <a:latin typeface="Cambria Math" panose="02040503050406030204" pitchFamily="18" charset="0"/>
                        <a:cs typeface="Times New Roman" panose="02020603050405020304" pitchFamily="18" charset="0"/>
                      </a:rPr>
                      <m:t> </m:t>
                    </m:r>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13.3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9624089-55AE-52CF-8A8D-1BFE50F31E0D}"/>
                  </a:ext>
                </a:extLst>
              </p:cNvPr>
              <p:cNvSpPr>
                <a:spLocks noGrp="1" noRot="1" noChangeAspect="1" noMove="1" noResize="1" noEditPoints="1" noAdjustHandles="1" noChangeArrowheads="1" noChangeShapeType="1" noTextEdit="1"/>
              </p:cNvSpPr>
              <p:nvPr>
                <p:ph idx="1"/>
              </p:nvPr>
            </p:nvSpPr>
            <p:spPr>
              <a:xfrm>
                <a:off x="278297" y="858491"/>
                <a:ext cx="11638720" cy="5229742"/>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9261A54-E4F1-37A1-9240-B0EAB6B6E26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AF3698F-1EA7-5FBC-19C5-395A4BA6004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D7B6651-E534-14DC-C337-415A69BE443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A8CE1D4-675E-6EFF-E85A-75D17B251ED5}"/>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grpSp>
        <p:nvGrpSpPr>
          <p:cNvPr id="34" name="Group 33">
            <a:extLst>
              <a:ext uri="{FF2B5EF4-FFF2-40B4-BE49-F238E27FC236}">
                <a16:creationId xmlns:a16="http://schemas.microsoft.com/office/drawing/2014/main" id="{CB326649-EEBA-CE65-EBE9-871D8887C8C8}"/>
              </a:ext>
            </a:extLst>
          </p:cNvPr>
          <p:cNvGrpSpPr/>
          <p:nvPr/>
        </p:nvGrpSpPr>
        <p:grpSpPr>
          <a:xfrm>
            <a:off x="1582288" y="3836691"/>
            <a:ext cx="4209183" cy="2087027"/>
            <a:chOff x="1979853" y="3785723"/>
            <a:chExt cx="4209183" cy="2087027"/>
          </a:xfrm>
        </p:grpSpPr>
        <p:grpSp>
          <p:nvGrpSpPr>
            <p:cNvPr id="2" name="Group 1">
              <a:extLst>
                <a:ext uri="{FF2B5EF4-FFF2-40B4-BE49-F238E27FC236}">
                  <a16:creationId xmlns:a16="http://schemas.microsoft.com/office/drawing/2014/main" id="{04A48EA4-875A-9F23-5CCC-1521EA9F9AC7}"/>
                </a:ext>
              </a:extLst>
            </p:cNvPr>
            <p:cNvGrpSpPr/>
            <p:nvPr/>
          </p:nvGrpSpPr>
          <p:grpSpPr>
            <a:xfrm>
              <a:off x="2348162" y="3785723"/>
              <a:ext cx="3840874" cy="2087027"/>
              <a:chOff x="2364828" y="3757667"/>
              <a:chExt cx="3840874" cy="2087027"/>
            </a:xfrm>
          </p:grpSpPr>
          <p:grpSp>
            <p:nvGrpSpPr>
              <p:cNvPr id="6" name="Group 5">
                <a:extLst>
                  <a:ext uri="{FF2B5EF4-FFF2-40B4-BE49-F238E27FC236}">
                    <a16:creationId xmlns:a16="http://schemas.microsoft.com/office/drawing/2014/main" id="{7F2D4FDD-3E40-52BC-5EB6-D760B445DD6F}"/>
                  </a:ext>
                </a:extLst>
              </p:cNvPr>
              <p:cNvGrpSpPr/>
              <p:nvPr/>
            </p:nvGrpSpPr>
            <p:grpSpPr>
              <a:xfrm>
                <a:off x="2364828" y="3757667"/>
                <a:ext cx="3840874" cy="2087027"/>
                <a:chOff x="2364828" y="3757667"/>
                <a:chExt cx="3840874" cy="2087027"/>
              </a:xfrm>
            </p:grpSpPr>
            <p:grpSp>
              <p:nvGrpSpPr>
                <p:cNvPr id="10" name="Group 9">
                  <a:extLst>
                    <a:ext uri="{FF2B5EF4-FFF2-40B4-BE49-F238E27FC236}">
                      <a16:creationId xmlns:a16="http://schemas.microsoft.com/office/drawing/2014/main" id="{8247C1DA-23F3-F0D0-14F5-F894B565F194}"/>
                    </a:ext>
                  </a:extLst>
                </p:cNvPr>
                <p:cNvGrpSpPr/>
                <p:nvPr/>
              </p:nvGrpSpPr>
              <p:grpSpPr>
                <a:xfrm>
                  <a:off x="2364828" y="3757667"/>
                  <a:ext cx="3840874" cy="2087027"/>
                  <a:chOff x="3300248" y="3536950"/>
                  <a:chExt cx="3840874" cy="2087027"/>
                </a:xfrm>
              </p:grpSpPr>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D49EE62A-2C95-4928-CF0F-D3186BF02B1C}"/>
                          </a:ext>
                        </a:extLst>
                      </p:cNvPr>
                      <p:cNvSpPr txBox="1"/>
                      <p:nvPr/>
                    </p:nvSpPr>
                    <p:spPr>
                      <a:xfrm>
                        <a:off x="6373867" y="3536950"/>
                        <a:ext cx="767255" cy="1250022"/>
                      </a:xfrm>
                      <a:prstGeom prst="rect">
                        <a:avLst/>
                      </a:prstGeom>
                      <a:noFill/>
                    </p:spPr>
                    <p:txBody>
                      <a:bodyPr wrap="square" rtlCol="0">
                        <a:spAutoFit/>
                      </a:bodyPr>
                      <a:lstStyle/>
                      <a:p>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𝑉</m:t>
                                    </m:r>
                                  </m:e>
                                </m:acc>
                              </m:e>
                              <m:sub>
                                <m:r>
                                  <a:rPr lang="en-US" sz="2400" b="0" i="1" smtClean="0">
                                    <a:solidFill>
                                      <a:srgbClr val="7030A0"/>
                                    </a:solidFill>
                                    <a:latin typeface="Cambria Math" panose="02040503050406030204" pitchFamily="18" charset="0"/>
                                    <a:cs typeface="Times New Roman" panose="02020603050405020304" pitchFamily="18" charset="0"/>
                                  </a:rPr>
                                  <m:t>𝑓</m:t>
                                </m:r>
                              </m:sub>
                            </m:sSub>
                          </m:oMath>
                        </a14:m>
                        <a:r>
                          <a:rPr lang="en-US" sz="2400" dirty="0">
                            <a:solidFill>
                              <a:srgbClr val="7030A0"/>
                            </a:solidFill>
                            <a:latin typeface="Times New Roman" panose="02020603050405020304" pitchFamily="18" charset="0"/>
                            <a:cs typeface="Times New Roman" panose="02020603050405020304" pitchFamily="18" charset="0"/>
                          </a:rPr>
                          <a:t> </a:t>
                        </a:r>
                      </a:p>
                      <a:p>
                        <a:r>
                          <a:rPr lang="en-US" sz="2400" dirty="0">
                            <a:solidFill>
                              <a:srgbClr val="7030A0"/>
                            </a:solidFill>
                            <a:latin typeface="Times New Roman" panose="02020603050405020304" pitchFamily="18" charset="0"/>
                            <a:cs typeface="Times New Roman" panose="02020603050405020304" pitchFamily="18" charset="0"/>
                          </a:rPr>
                          <a:t>H</a:t>
                        </a:r>
                        <a:endParaRPr lang="en-US" sz="2400" baseline="-25000" dirty="0">
                          <a:solidFill>
                            <a:srgbClr val="7030A0"/>
                          </a:solidFill>
                          <a:latin typeface="Times New Roman" panose="02020603050405020304" pitchFamily="18" charset="0"/>
                          <a:cs typeface="Times New Roman" panose="02020603050405020304" pitchFamily="18" charset="0"/>
                        </a:endParaRPr>
                      </a:p>
                      <a:p>
                        <a:r>
                          <a:rPr lang="en-US" sz="2400" dirty="0">
                            <a:solidFill>
                              <a:srgbClr val="7030A0"/>
                            </a:solidFill>
                            <a:latin typeface="Times New Roman" panose="02020603050405020304" pitchFamily="18" charset="0"/>
                            <a:cs typeface="Times New Roman" panose="02020603050405020304" pitchFamily="18" charset="0"/>
                          </a:rPr>
                          <a:t>T</a:t>
                        </a:r>
                        <a:endParaRPr lang="en-US" sz="2400" baseline="-25000" dirty="0">
                          <a:solidFill>
                            <a:srgbClr val="7030A0"/>
                          </a:solidFill>
                          <a:latin typeface="Times New Roman" panose="02020603050405020304" pitchFamily="18" charset="0"/>
                          <a:cs typeface="Times New Roman" panose="02020603050405020304" pitchFamily="18" charset="0"/>
                        </a:endParaRPr>
                      </a:p>
                    </p:txBody>
                  </p:sp>
                </mc:Choice>
                <mc:Fallback xmlns="">
                  <p:sp>
                    <p:nvSpPr>
                      <p:cNvPr id="12" name="TextBox 11">
                        <a:extLst>
                          <a:ext uri="{FF2B5EF4-FFF2-40B4-BE49-F238E27FC236}">
                            <a16:creationId xmlns:a16="http://schemas.microsoft.com/office/drawing/2014/main" id="{D49EE62A-2C95-4928-CF0F-D3186BF02B1C}"/>
                          </a:ext>
                        </a:extLst>
                      </p:cNvPr>
                      <p:cNvSpPr txBox="1">
                        <a:spLocks noRot="1" noChangeAspect="1" noMove="1" noResize="1" noEditPoints="1" noAdjustHandles="1" noChangeArrowheads="1" noChangeShapeType="1" noTextEdit="1"/>
                      </p:cNvSpPr>
                      <p:nvPr/>
                    </p:nvSpPr>
                    <p:spPr>
                      <a:xfrm>
                        <a:off x="6373867" y="3536950"/>
                        <a:ext cx="767255" cy="1250022"/>
                      </a:xfrm>
                      <a:prstGeom prst="rect">
                        <a:avLst/>
                      </a:prstGeom>
                      <a:blipFill>
                        <a:blip r:embed="rId5"/>
                        <a:stretch>
                          <a:fillRect l="-11905" b="-10244"/>
                        </a:stretch>
                      </a:blipFill>
                    </p:spPr>
                    <p:txBody>
                      <a:bodyPr/>
                      <a:lstStyle/>
                      <a:p>
                        <a:r>
                          <a:rPr lang="en-US">
                            <a:noFill/>
                          </a:rPr>
                          <a:t> </a:t>
                        </a:r>
                      </a:p>
                    </p:txBody>
                  </p:sp>
                </mc:Fallback>
              </mc:AlternateContent>
              <p:grpSp>
                <p:nvGrpSpPr>
                  <p:cNvPr id="13" name="Group 12">
                    <a:extLst>
                      <a:ext uri="{FF2B5EF4-FFF2-40B4-BE49-F238E27FC236}">
                        <a16:creationId xmlns:a16="http://schemas.microsoft.com/office/drawing/2014/main" id="{FC6519C4-44D0-D311-1258-621C02271A4B}"/>
                      </a:ext>
                    </a:extLst>
                  </p:cNvPr>
                  <p:cNvGrpSpPr/>
                  <p:nvPr/>
                </p:nvGrpSpPr>
                <p:grpSpPr>
                  <a:xfrm>
                    <a:off x="3300248" y="3561202"/>
                    <a:ext cx="3331778" cy="2062775"/>
                    <a:chOff x="3300248" y="3561202"/>
                    <a:chExt cx="3331778" cy="2062775"/>
                  </a:xfrm>
                </p:grpSpPr>
                <p:sp>
                  <p:nvSpPr>
                    <p:cNvPr id="14" name="Flowchart: Magnetic Disk 13">
                      <a:extLst>
                        <a:ext uri="{FF2B5EF4-FFF2-40B4-BE49-F238E27FC236}">
                          <a16:creationId xmlns:a16="http://schemas.microsoft.com/office/drawing/2014/main" id="{461A7FB1-CC72-5D84-7617-D85E7379B0F2}"/>
                        </a:ext>
                      </a:extLst>
                    </p:cNvPr>
                    <p:cNvSpPr/>
                    <p:nvPr/>
                  </p:nvSpPr>
                  <p:spPr>
                    <a:xfrm>
                      <a:off x="4099034" y="4099034"/>
                      <a:ext cx="1629104" cy="1492469"/>
                    </a:xfrm>
                    <a:prstGeom prst="flowChartMagneticDisk">
                      <a:avLst/>
                    </a:prstGeom>
                    <a:ln w="28575">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latin typeface="Times New Roman" panose="02020603050405020304" pitchFamily="18" charset="0"/>
                          <a:cs typeface="Times New Roman" panose="02020603050405020304" pitchFamily="18" charset="0"/>
                        </a:rPr>
                        <a:t>D</a:t>
                      </a:r>
                    </a:p>
                  </p:txBody>
                </p:sp>
                <p:cxnSp>
                  <p:nvCxnSpPr>
                    <p:cNvPr id="15" name="Straight Arrow Connector 14">
                      <a:extLst>
                        <a:ext uri="{FF2B5EF4-FFF2-40B4-BE49-F238E27FC236}">
                          <a16:creationId xmlns:a16="http://schemas.microsoft.com/office/drawing/2014/main" id="{4B5AFCF8-8EE3-0BF6-B2D0-123393AFCD5B}"/>
                        </a:ext>
                      </a:extLst>
                    </p:cNvPr>
                    <p:cNvCxnSpPr/>
                    <p:nvPr/>
                  </p:nvCxnSpPr>
                  <p:spPr>
                    <a:xfrm>
                      <a:off x="4099034" y="5160579"/>
                      <a:ext cx="1629104"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cxnSp>
                  <p:nvCxnSpPr>
                    <p:cNvPr id="17" name="Straight Arrow Connector 16">
                      <a:extLst>
                        <a:ext uri="{FF2B5EF4-FFF2-40B4-BE49-F238E27FC236}">
                          <a16:creationId xmlns:a16="http://schemas.microsoft.com/office/drawing/2014/main" id="{1262DF47-856E-E096-FB03-9E73C19BDBA0}"/>
                        </a:ext>
                      </a:extLst>
                    </p:cNvPr>
                    <p:cNvCxnSpPr>
                      <a:cxnSpLocks/>
                    </p:cNvCxnSpPr>
                    <p:nvPr/>
                  </p:nvCxnSpPr>
                  <p:spPr>
                    <a:xfrm flipH="1" flipV="1">
                      <a:off x="4664731" y="3688300"/>
                      <a:ext cx="0" cy="69330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B73151C-18CA-CA85-47E3-ECD918B8B0F0}"/>
                        </a:ext>
                      </a:extLst>
                    </p:cNvPr>
                    <p:cNvCxnSpPr>
                      <a:cxnSpLocks/>
                    </p:cNvCxnSpPr>
                    <p:nvPr/>
                  </p:nvCxnSpPr>
                  <p:spPr>
                    <a:xfrm flipV="1">
                      <a:off x="5334000" y="3759870"/>
                      <a:ext cx="0" cy="668489"/>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2A82D5E3-98C6-119E-9D05-200532187749}"/>
                        </a:ext>
                      </a:extLst>
                    </p:cNvPr>
                    <p:cNvCxnSpPr/>
                    <p:nvPr/>
                  </p:nvCxnSpPr>
                  <p:spPr>
                    <a:xfrm>
                      <a:off x="5334000" y="3759870"/>
                      <a:ext cx="717274" cy="0"/>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or: Curved 19">
                      <a:extLst>
                        <a:ext uri="{FF2B5EF4-FFF2-40B4-BE49-F238E27FC236}">
                          <a16:creationId xmlns:a16="http://schemas.microsoft.com/office/drawing/2014/main" id="{1433C2C2-CBBB-3A10-A867-E49AA5E2E26F}"/>
                        </a:ext>
                      </a:extLst>
                    </p:cNvPr>
                    <p:cNvCxnSpPr>
                      <a:cxnSpLocks/>
                    </p:cNvCxnSpPr>
                    <p:nvPr/>
                  </p:nvCxnSpPr>
                  <p:spPr>
                    <a:xfrm flipV="1">
                      <a:off x="3300248" y="4960883"/>
                      <a:ext cx="1114097" cy="199696"/>
                    </a:xfrm>
                    <a:prstGeom prst="curved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C84E1DFE-3B5C-3D8F-78D1-9D1D0E6C50CC}"/>
                        </a:ext>
                      </a:extLst>
                    </p:cNvPr>
                    <p:cNvCxnSpPr>
                      <a:cxnSpLocks/>
                    </p:cNvCxnSpPr>
                    <p:nvPr/>
                  </p:nvCxnSpPr>
                  <p:spPr>
                    <a:xfrm>
                      <a:off x="6051274" y="4307184"/>
                      <a:ext cx="0" cy="115294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3212C2B-C0D0-A407-9015-2040A968E64B}"/>
                        </a:ext>
                      </a:extLst>
                    </p:cNvPr>
                    <p:cNvCxnSpPr/>
                    <p:nvPr/>
                  </p:nvCxnSpPr>
                  <p:spPr>
                    <a:xfrm>
                      <a:off x="5728138" y="4277710"/>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5B219F-6111-AC03-1E03-70A614CA654F}"/>
                        </a:ext>
                      </a:extLst>
                    </p:cNvPr>
                    <p:cNvCxnSpPr/>
                    <p:nvPr/>
                  </p:nvCxnSpPr>
                  <p:spPr>
                    <a:xfrm>
                      <a:off x="5712372" y="5460124"/>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61C3B4DE-7DFD-C7BA-5503-DB96A47FBF22}"/>
                        </a:ext>
                      </a:extLst>
                    </p:cNvPr>
                    <p:cNvSpPr txBox="1"/>
                    <p:nvPr/>
                  </p:nvSpPr>
                  <p:spPr>
                    <a:xfrm>
                      <a:off x="6132443" y="4719145"/>
                      <a:ext cx="49958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BF74914E-EB07-84FF-0317-C9551810A901}"/>
                            </a:ext>
                          </a:extLst>
                        </p:cNvPr>
                        <p:cNvSpPr txBox="1"/>
                        <p:nvPr/>
                      </p:nvSpPr>
                      <p:spPr>
                        <a:xfrm>
                          <a:off x="3413463" y="5148334"/>
                          <a:ext cx="499583" cy="47564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Q</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25" name="TextBox 24">
                          <a:extLst>
                            <a:ext uri="{FF2B5EF4-FFF2-40B4-BE49-F238E27FC236}">
                              <a16:creationId xmlns:a16="http://schemas.microsoft.com/office/drawing/2014/main" id="{BF74914E-EB07-84FF-0317-C9551810A901}"/>
                            </a:ext>
                          </a:extLst>
                        </p:cNvPr>
                        <p:cNvSpPr txBox="1">
                          <a:spLocks noRot="1" noChangeAspect="1" noMove="1" noResize="1" noEditPoints="1" noAdjustHandles="1" noChangeArrowheads="1" noChangeShapeType="1" noTextEdit="1"/>
                        </p:cNvSpPr>
                        <p:nvPr/>
                      </p:nvSpPr>
                      <p:spPr>
                        <a:xfrm>
                          <a:off x="3413463" y="5148334"/>
                          <a:ext cx="499583" cy="47564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6B62F23F-5C4F-3A87-6AF7-A95B801D9F40}"/>
                            </a:ext>
                          </a:extLst>
                        </p:cNvPr>
                        <p:cNvSpPr txBox="1"/>
                        <p:nvPr/>
                      </p:nvSpPr>
                      <p:spPr>
                        <a:xfrm>
                          <a:off x="4073925" y="3561202"/>
                          <a:ext cx="640017" cy="4732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26" name="TextBox 25">
                          <a:extLst>
                            <a:ext uri="{FF2B5EF4-FFF2-40B4-BE49-F238E27FC236}">
                              <a16:creationId xmlns:a16="http://schemas.microsoft.com/office/drawing/2014/main" id="{6B62F23F-5C4F-3A87-6AF7-A95B801D9F40}"/>
                            </a:ext>
                          </a:extLst>
                        </p:cNvPr>
                        <p:cNvSpPr txBox="1">
                          <a:spLocks noRot="1" noChangeAspect="1" noMove="1" noResize="1" noEditPoints="1" noAdjustHandles="1" noChangeArrowheads="1" noChangeShapeType="1" noTextEdit="1"/>
                        </p:cNvSpPr>
                        <p:nvPr/>
                      </p:nvSpPr>
                      <p:spPr>
                        <a:xfrm>
                          <a:off x="4073925" y="3561202"/>
                          <a:ext cx="640017" cy="473206"/>
                        </a:xfrm>
                        <a:prstGeom prst="rect">
                          <a:avLst/>
                        </a:prstGeom>
                        <a:blipFill>
                          <a:blip r:embed="rId7"/>
                          <a:stretch>
                            <a:fillRect t="-2564"/>
                          </a:stretch>
                        </a:blipFill>
                      </p:spPr>
                      <p:txBody>
                        <a:bodyPr/>
                        <a:lstStyle/>
                        <a:p>
                          <a:r>
                            <a:rPr lang="en-US">
                              <a:noFill/>
                            </a:rPr>
                            <a:t> </a:t>
                          </a:r>
                        </a:p>
                      </p:txBody>
                    </p:sp>
                  </mc:Fallback>
                </mc:AlternateContent>
              </p:grpSp>
            </p:grpSp>
            <p:sp>
              <p:nvSpPr>
                <p:cNvPr id="11" name="Oval 10">
                  <a:extLst>
                    <a:ext uri="{FF2B5EF4-FFF2-40B4-BE49-F238E27FC236}">
                      <a16:creationId xmlns:a16="http://schemas.microsoft.com/office/drawing/2014/main" id="{71963280-A690-A7EC-74F1-1FD4852AF517}"/>
                    </a:ext>
                  </a:extLst>
                </p:cNvPr>
                <p:cNvSpPr/>
                <p:nvPr/>
              </p:nvSpPr>
              <p:spPr>
                <a:xfrm>
                  <a:off x="3200400" y="5401527"/>
                  <a:ext cx="1592318" cy="410692"/>
                </a:xfrm>
                <a:prstGeom prst="ellipse">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US" dirty="0"/>
                </a:p>
              </p:txBody>
            </p:sp>
          </p:grpSp>
          <p:sp>
            <p:nvSpPr>
              <p:cNvPr id="8" name="Rectangle 7">
                <a:extLst>
                  <a:ext uri="{FF2B5EF4-FFF2-40B4-BE49-F238E27FC236}">
                    <a16:creationId xmlns:a16="http://schemas.microsoft.com/office/drawing/2014/main" id="{1337051B-C7EF-2F2A-630F-CFCD36D0F4A8}"/>
                  </a:ext>
                </a:extLst>
              </p:cNvPr>
              <p:cNvSpPr/>
              <p:nvPr/>
            </p:nvSpPr>
            <p:spPr>
              <a:xfrm>
                <a:off x="3014528" y="4224130"/>
                <a:ext cx="1882324" cy="1620563"/>
              </a:xfrm>
              <a:prstGeom prst="rect">
                <a:avLst/>
              </a:prstGeom>
              <a:noFill/>
              <a:ln w="28575">
                <a:solidFill>
                  <a:srgbClr val="FF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grpSp>
        <p:cxnSp>
          <p:nvCxnSpPr>
            <p:cNvPr id="30" name="Straight Arrow Connector 29">
              <a:extLst>
                <a:ext uri="{FF2B5EF4-FFF2-40B4-BE49-F238E27FC236}">
                  <a16:creationId xmlns:a16="http://schemas.microsoft.com/office/drawing/2014/main" id="{23DEC7FA-B904-5307-E3EF-9063CB773AD0}"/>
                </a:ext>
              </a:extLst>
            </p:cNvPr>
            <p:cNvCxnSpPr>
              <a:cxnSpLocks/>
            </p:cNvCxnSpPr>
            <p:nvPr/>
          </p:nvCxnSpPr>
          <p:spPr>
            <a:xfrm>
              <a:off x="2565120" y="4776523"/>
              <a:ext cx="581828"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72BB1FEB-C6D6-114E-883D-B49AB2DF8882}"/>
                    </a:ext>
                  </a:extLst>
                </p:cNvPr>
                <p:cNvSpPr txBox="1"/>
                <p:nvPr/>
              </p:nvSpPr>
              <p:spPr>
                <a:xfrm>
                  <a:off x="1979853" y="4117120"/>
                  <a:ext cx="622053" cy="1619354"/>
                </a:xfrm>
                <a:prstGeom prst="rect">
                  <a:avLst/>
                </a:prstGeom>
                <a:noFill/>
                <a:ln>
                  <a:noFill/>
                </a:ln>
              </p:spPr>
              <p:txBody>
                <a:bodyPr wrap="square" rtlCol="0">
                  <a:spAutoFit/>
                </a:bodyPr>
                <a:lstStyle/>
                <a:p>
                  <a14:m>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𝑉</m:t>
                              </m:r>
                            </m:e>
                          </m:acc>
                        </m:e>
                        <m:sub>
                          <m:r>
                            <a:rPr lang="en-US" sz="2400" b="0" i="1" smtClean="0">
                              <a:solidFill>
                                <a:schemeClr val="tx1"/>
                              </a:solidFill>
                              <a:latin typeface="Cambria Math" panose="02040503050406030204" pitchFamily="18" charset="0"/>
                              <a:cs typeface="Times New Roman" panose="02020603050405020304" pitchFamily="18" charset="0"/>
                            </a:rPr>
                            <m:t>𝑜</m:t>
                          </m:r>
                        </m:sub>
                      </m:sSub>
                    </m:oMath>
                  </a14:m>
                  <a:r>
                    <a:rPr lang="en-US" sz="2400" dirty="0">
                      <a:solidFill>
                        <a:schemeClr val="tx1"/>
                      </a:solidFill>
                      <a:latin typeface="Times New Roman" panose="02020603050405020304" pitchFamily="18" charset="0"/>
                      <a:cs typeface="Times New Roman" panose="02020603050405020304" pitchFamily="18" charset="0"/>
                    </a:rPr>
                    <a:t> </a:t>
                  </a:r>
                </a:p>
                <a:p>
                  <a:r>
                    <a:rPr lang="en-US" sz="2400" dirty="0">
                      <a:solidFill>
                        <a:schemeClr val="tx1"/>
                      </a:solidFill>
                      <a:latin typeface="Times New Roman" panose="02020603050405020304" pitchFamily="18" charset="0"/>
                      <a:cs typeface="Times New Roman" panose="02020603050405020304" pitchFamily="18" charset="0"/>
                    </a:rPr>
                    <a:t>H</a:t>
                  </a:r>
                  <a:r>
                    <a:rPr lang="en-US" sz="2400" baseline="-25000" dirty="0">
                      <a:solidFill>
                        <a:schemeClr val="tx1"/>
                      </a:solidFill>
                      <a:latin typeface="Times New Roman" panose="02020603050405020304" pitchFamily="18" charset="0"/>
                      <a:cs typeface="Times New Roman" panose="02020603050405020304" pitchFamily="18" charset="0"/>
                    </a:rPr>
                    <a:t>o</a:t>
                  </a:r>
                </a:p>
                <a:p>
                  <a:r>
                    <a:rPr lang="en-US" sz="2400" dirty="0">
                      <a:solidFill>
                        <a:schemeClr val="tx1"/>
                      </a:solidFill>
                      <a:latin typeface="Times New Roman" panose="02020603050405020304" pitchFamily="18" charset="0"/>
                      <a:cs typeface="Times New Roman" panose="02020603050405020304" pitchFamily="18" charset="0"/>
                    </a:rPr>
                    <a:t>T</a:t>
                  </a:r>
                  <a:r>
                    <a:rPr lang="en-US" sz="2400" baseline="-25000" dirty="0">
                      <a:solidFill>
                        <a:schemeClr val="tx1"/>
                      </a:solidFill>
                      <a:latin typeface="Times New Roman" panose="02020603050405020304" pitchFamily="18" charset="0"/>
                      <a:cs typeface="Times New Roman" panose="02020603050405020304" pitchFamily="18" charset="0"/>
                    </a:rPr>
                    <a:t>o</a:t>
                  </a:r>
                </a:p>
                <a:p>
                  <a:endParaRPr lang="en-US" sz="2400" dirty="0">
                    <a:latin typeface="Times New Roman" panose="02020603050405020304" pitchFamily="18" charset="0"/>
                    <a:cs typeface="Times New Roman" panose="02020603050405020304" pitchFamily="18" charset="0"/>
                  </a:endParaRPr>
                </a:p>
              </p:txBody>
            </p:sp>
          </mc:Choice>
          <mc:Fallback xmlns="">
            <p:sp>
              <p:nvSpPr>
                <p:cNvPr id="32" name="TextBox 31">
                  <a:extLst>
                    <a:ext uri="{FF2B5EF4-FFF2-40B4-BE49-F238E27FC236}">
                      <a16:creationId xmlns:a16="http://schemas.microsoft.com/office/drawing/2014/main" id="{72BB1FEB-C6D6-114E-883D-B49AB2DF8882}"/>
                    </a:ext>
                  </a:extLst>
                </p:cNvPr>
                <p:cNvSpPr txBox="1">
                  <a:spLocks noRot="1" noChangeAspect="1" noMove="1" noResize="1" noEditPoints="1" noAdjustHandles="1" noChangeArrowheads="1" noChangeShapeType="1" noTextEdit="1"/>
                </p:cNvSpPr>
                <p:nvPr/>
              </p:nvSpPr>
              <p:spPr>
                <a:xfrm>
                  <a:off x="1979853" y="4117120"/>
                  <a:ext cx="622053" cy="1619354"/>
                </a:xfrm>
                <a:prstGeom prst="rect">
                  <a:avLst/>
                </a:prstGeom>
                <a:blipFill>
                  <a:blip r:embed="rId8"/>
                  <a:stretch>
                    <a:fillRect l="-15686" t="-755"/>
                  </a:stretch>
                </a:blipFill>
                <a:ln>
                  <a:noFill/>
                </a:ln>
              </p:spPr>
              <p:txBody>
                <a:bodyPr/>
                <a:lstStyle/>
                <a:p>
                  <a:r>
                    <a:rPr lang="en-US">
                      <a:noFill/>
                    </a:rPr>
                    <a:t> </a:t>
                  </a:r>
                </a:p>
              </p:txBody>
            </p:sp>
          </mc:Fallback>
        </mc:AlternateContent>
      </p:grpSp>
      <p:sp>
        <p:nvSpPr>
          <p:cNvPr id="36" name="TextBox 35">
            <a:extLst>
              <a:ext uri="{FF2B5EF4-FFF2-40B4-BE49-F238E27FC236}">
                <a16:creationId xmlns:a16="http://schemas.microsoft.com/office/drawing/2014/main" id="{BCF9AD67-2241-3426-D806-644C6EE810A3}"/>
              </a:ext>
            </a:extLst>
          </p:cNvPr>
          <p:cNvSpPr txBox="1"/>
          <p:nvPr/>
        </p:nvSpPr>
        <p:spPr>
          <a:xfrm>
            <a:off x="5823970" y="3811958"/>
            <a:ext cx="6152320" cy="1200329"/>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Figure 13.3.  </a:t>
            </a:r>
            <a:r>
              <a:rPr lang="en-US" sz="2400" dirty="0">
                <a:latin typeface="Times New Roman" panose="02020603050405020304" pitchFamily="18" charset="0"/>
                <a:cs typeface="Times New Roman" panose="02020603050405020304" pitchFamily="18" charset="0"/>
              </a:rPr>
              <a:t>Unsteady-state  process of liquid  accumulation in the tank with input and output streams</a:t>
            </a:r>
          </a:p>
        </p:txBody>
      </p:sp>
    </p:spTree>
    <p:extLst>
      <p:ext uri="{BB962C8B-B14F-4D97-AF65-F5344CB8AC3E}">
        <p14:creationId xmlns:p14="http://schemas.microsoft.com/office/powerpoint/2010/main" val="1910087554"/>
      </p:ext>
    </p:extLst>
  </p:cSld>
  <p:clrMapOvr>
    <a:masterClrMapping/>
  </p:clrMapOvr>
  <mc:AlternateContent xmlns:mc="http://schemas.openxmlformats.org/markup-compatibility/2006" xmlns:p14="http://schemas.microsoft.com/office/powerpoint/2010/main">
    <mc:Choice Requires="p14">
      <p:transition spd="slow" p14:dur="2000" advTm="108466"/>
    </mc:Choice>
    <mc:Fallback xmlns="">
      <p:transition spd="slow" advTm="108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F62EF-50B0-A028-85A6-46280383B2E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D58568-AD33-6207-ABC8-CE6E48ED9583}"/>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Assumptions:</a:t>
            </a:r>
          </a:p>
          <a:p>
            <a:pPr algn="just">
              <a:lnSpc>
                <a:spcPct val="120000"/>
              </a:lnSpc>
            </a:pPr>
            <a:r>
              <a:rPr lang="en-US" sz="2400" dirty="0">
                <a:latin typeface="Times New Roman" panose="02020603050405020304" pitchFamily="18" charset="0"/>
                <a:cs typeface="Times New Roman" panose="02020603050405020304" pitchFamily="18" charset="0"/>
              </a:rPr>
              <a:t>The process is unsteady-state without chemical reaction.</a:t>
            </a:r>
          </a:p>
          <a:p>
            <a:pPr algn="just">
              <a:lnSpc>
                <a:spcPct val="120000"/>
              </a:lnSpc>
            </a:pPr>
            <a:r>
              <a:rPr lang="en-US" sz="2400" dirty="0">
                <a:latin typeface="Times New Roman" panose="02020603050405020304" pitchFamily="18" charset="0"/>
                <a:cs typeface="Times New Roman" panose="02020603050405020304" pitchFamily="18" charset="0"/>
              </a:rPr>
              <a:t>The density of liquid is constant.</a:t>
            </a:r>
          </a:p>
          <a:p>
            <a:pPr algn="just">
              <a:lnSpc>
                <a:spcPct val="170000"/>
              </a:lnSpc>
            </a:pPr>
            <a:r>
              <a:rPr lang="en-US" sz="2400" dirty="0">
                <a:latin typeface="Times New Roman" panose="02020603050405020304" pitchFamily="18" charset="0"/>
                <a:cs typeface="Times New Roman" panose="02020603050405020304" pitchFamily="18" charset="0"/>
              </a:rPr>
              <a:t>The change in kinetic energy and potential energy both are negligible as compared to heat energy and change in enthalpy.</a:t>
            </a:r>
          </a:p>
          <a:p>
            <a:pPr lvl="0" algn="just">
              <a:lnSpc>
                <a:spcPct val="170000"/>
              </a:lnSpc>
            </a:pPr>
            <a:r>
              <a:rPr lang="en-US" sz="2400" dirty="0">
                <a:latin typeface="Times New Roman" panose="02020603050405020304" pitchFamily="18" charset="0"/>
                <a:cs typeface="Times New Roman" panose="02020603050405020304" pitchFamily="18" charset="0"/>
              </a:rPr>
              <a:t>For liquids, the specific heat capacity at constant volume is equal to the specific heat capacity at constant pressure.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1759D18-09CB-E57E-B738-FEBA012DE26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B7AEED2-79D8-349E-9C07-69ACBDFC41C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CA95B2F-0E7A-1026-0E37-67841A9136A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3D56E9D-28C0-6690-93FC-8969541F0B3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700575754"/>
      </p:ext>
    </p:extLst>
  </p:cSld>
  <p:clrMapOvr>
    <a:masterClrMapping/>
  </p:clrMapOvr>
  <mc:AlternateContent xmlns:mc="http://schemas.openxmlformats.org/markup-compatibility/2006" xmlns:p14="http://schemas.microsoft.com/office/powerpoint/2010/main">
    <mc:Choice Requires="p14">
      <p:transition spd="slow" p14:dur="2000" advTm="38752"/>
    </mc:Choice>
    <mc:Fallback xmlns="">
      <p:transition spd="slow" advTm="387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5EFAA-7C66-7653-2E48-2CB50EF35A0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E9AE0C5-B061-9B96-1D28-B16E345ADB56}"/>
                  </a:ext>
                </a:extLst>
              </p:cNvPr>
              <p:cNvSpPr>
                <a:spLocks noGrp="1"/>
              </p:cNvSpPr>
              <p:nvPr>
                <p:ph idx="1"/>
              </p:nvPr>
            </p:nvSpPr>
            <p:spPr>
              <a:xfrm>
                <a:off x="278297" y="950601"/>
                <a:ext cx="11638720" cy="4973117"/>
              </a:xfrm>
            </p:spPr>
            <p:txBody>
              <a:bodyPr>
                <a:normAutofit/>
              </a:bodyPr>
              <a:lstStyle/>
              <a:p>
                <a:pPr marL="0" indent="0" algn="just">
                  <a:lnSpc>
                    <a:spcPct val="11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can be written as:</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t>
                        </m:r>
                        <m:r>
                          <a:rPr lang="en-US" sz="2400" i="1">
                            <a:latin typeface="Cambria Math" panose="02040503050406030204" pitchFamily="18" charset="0"/>
                            <a:cs typeface="Times New Roman" panose="02020603050405020304" pitchFamily="18" charset="0"/>
                          </a:rPr>
                          <m:t>h</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r>
                      <a:rPr lang="en-US" sz="2400" b="0" i="0"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oMath>
                </a14:m>
                <a:r>
                  <a:rPr lang="en-US" sz="2400" dirty="0">
                    <a:latin typeface="Times New Roman" panose="02020603050405020304" pitchFamily="18" charset="0"/>
                    <a:cs typeface="Times New Roman" panose="02020603050405020304" pitchFamily="18" charset="0"/>
                  </a:rPr>
                  <a:t>                                                                    (13.20)</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This is  differential equation, which shows that the level of liquid will  increase with time if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oMath>
                </a14:m>
                <a:r>
                  <a:rPr lang="en-US" sz="2400" dirty="0">
                    <a:latin typeface="Times New Roman" panose="02020603050405020304" pitchFamily="18" charset="0"/>
                    <a:cs typeface="Times New Roman" panose="02020603050405020304" pitchFamily="18" charset="0"/>
                  </a:rPr>
                  <a:t> &gt;</a:t>
                </a:r>
                <a:r>
                  <a:rPr lang="en-US" sz="2400" dirty="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h is height of the tank, D is internal diameter of the tank, t is operation time,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is volumetric flow rate of liquid in the input stream,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b="0" i="0" smtClean="0">
                            <a:latin typeface="Cambria Math" panose="02040503050406030204" pitchFamily="18" charset="0"/>
                            <a:cs typeface="Times New Roman" panose="02020603050405020304" pitchFamily="18" charset="0"/>
                          </a:rPr>
                          <m:t>f</m:t>
                        </m:r>
                      </m:sub>
                    </m:sSub>
                  </m:oMath>
                </a14:m>
                <a:r>
                  <a:rPr lang="en-US" sz="2400" dirty="0">
                    <a:latin typeface="Times New Roman" panose="02020603050405020304" pitchFamily="18" charset="0"/>
                    <a:cs typeface="Times New Roman" panose="02020603050405020304" pitchFamily="18" charset="0"/>
                  </a:rPr>
                  <a:t> is volumetric flow rate of a liquid leave from the tank.</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To integrate the differential equation (13.20), you have to know the relationship between the input volumetric flow rate and output volumetric flow rate.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E9AE0C5-B061-9B96-1D28-B16E345ADB56}"/>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735"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7F0DBCF-2FA2-0FE5-7925-C6226681750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32209AD-2977-A497-351E-7E06B44707F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E1DBF93-8958-1676-AF6D-76FA8D9030F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697300D-E9B4-424E-42EE-F971CE2AE235}"/>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378769971"/>
      </p:ext>
    </p:extLst>
  </p:cSld>
  <p:clrMapOvr>
    <a:masterClrMapping/>
  </p:clrMapOvr>
  <mc:AlternateContent xmlns:mc="http://schemas.openxmlformats.org/markup-compatibility/2006" xmlns:p14="http://schemas.microsoft.com/office/powerpoint/2010/main">
    <mc:Choice Requires="p14">
      <p:transition spd="slow" p14:dur="2000" advTm="105411"/>
    </mc:Choice>
    <mc:Fallback xmlns="">
      <p:transition spd="slow" advTm="1054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A6D94-7B33-F8D8-4633-A3DB4C4D9D7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0014A6E-F5B6-2AB5-EDC9-DA1E2720A6B7}"/>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equation is given by:</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m:t>
                            </m:r>
                          </m:sub>
                        </m:sSub>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a:latin typeface="Cambria Math" panose="02040503050406030204" pitchFamily="18" charset="0"/>
                        <a:cs typeface="Times New Roman" panose="02020603050405020304" pitchFamily="18" charset="0"/>
                      </a:rPr>
                      <m:t>=</m:t>
                    </m:r>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𝑓</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𝐻</m:t>
                    </m:r>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(13.21)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Where: T is  temperature, t is operation time, C</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is specific heat capacity of a liquid, </a:t>
                </a:r>
                <a14:m>
                  <m:oMath xmlns:m="http://schemas.openxmlformats.org/officeDocument/2006/math">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density of a liquid,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cross-sectional area of the tank, h is height of the tank,</a:t>
                </a:r>
                <a:r>
                  <a:rPr lang="el-GR"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volumetric flow rate in the input stream,  </a:t>
                </a:r>
                <a14:m>
                  <m:oMath xmlns:m="http://schemas.openxmlformats.org/officeDocument/2006/math">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𝑓</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volumetric flow rate in the output stream,</a:t>
                </a:r>
                <a:r>
                  <a:rPr lang="en-US" sz="2400" dirty="0">
                    <a:ea typeface="Cambria Math" panose="020405030504060302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is specific enthalpy in the input stream, H </a:t>
                </a:r>
                <a:r>
                  <a:rPr lang="en-US" sz="2400" dirty="0">
                    <a:latin typeface="Times New Roman" panose="02020603050405020304" pitchFamily="18" charset="0"/>
                    <a:cs typeface="Times New Roman" panose="02020603050405020304" pitchFamily="18" charset="0"/>
                  </a:rPr>
                  <a:t>is specific enthalpy in the output stream,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and </a:t>
                </a:r>
                <a14:m>
                  <m:oMath xmlns:m="http://schemas.openxmlformats.org/officeDocument/2006/math">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work done by the system.</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0014A6E-F5B6-2AB5-EDC9-DA1E2720A6B7}"/>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1EF6ED3-1A17-92DD-AF50-6DF6D6B00E0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BE1EA54-B7F8-AA15-818A-079DD009497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1AE53D0-0FB4-084A-3C5C-59C41799404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1DB966B-A248-33DC-F1EB-72BA15F382FE}"/>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729408740"/>
      </p:ext>
    </p:extLst>
  </p:cSld>
  <p:clrMapOvr>
    <a:masterClrMapping/>
  </p:clrMapOvr>
  <mc:AlternateContent xmlns:mc="http://schemas.openxmlformats.org/markup-compatibility/2006" xmlns:p14="http://schemas.microsoft.com/office/powerpoint/2010/main">
    <mc:Choice Requires="p14">
      <p:transition spd="slow" p14:dur="2000" advTm="71144"/>
    </mc:Choice>
    <mc:Fallback xmlns="">
      <p:transition spd="slow" advTm="7114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35F01E-0F05-DF3A-CC3F-E8E27BC8D75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EFB3DC8-363C-9B08-E6F7-7DAC9B048FF0}"/>
                  </a:ext>
                </a:extLst>
              </p:cNvPr>
              <p:cNvSpPr>
                <a:spLocks noGrp="1"/>
              </p:cNvSpPr>
              <p:nvPr>
                <p:ph idx="1"/>
              </p:nvPr>
            </p:nvSpPr>
            <p:spPr>
              <a:xfrm>
                <a:off x="288235" y="950601"/>
                <a:ext cx="11459817" cy="4973117"/>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By rearranging the energy balance equation (13.21), and solve for temperature, you can get:</a:t>
                </a:r>
              </a:p>
              <a:p>
                <a:pPr marL="0" indent="0" algn="just">
                  <a:lnSpc>
                    <a:spcPct val="120000"/>
                  </a:lnSpc>
                  <a:buNone/>
                </a:pPr>
                <a14:m>
                  <m:oMath xmlns:m="http://schemas.openxmlformats.org/officeDocument/2006/math">
                    <m:f>
                      <m:fPr>
                        <m:ctrlPr>
                          <a:rPr lang="en-US" sz="9600" i="1">
                            <a:latin typeface="Cambria Math" panose="02040503050406030204" pitchFamily="18" charset="0"/>
                            <a:cs typeface="Times New Roman" panose="02020603050405020304" pitchFamily="18" charset="0"/>
                          </a:rPr>
                        </m:ctrlPr>
                      </m:fPr>
                      <m:num>
                        <m:r>
                          <a:rPr lang="en-US" sz="9600" i="1">
                            <a:latin typeface="Cambria Math" panose="02040503050406030204" pitchFamily="18" charset="0"/>
                            <a:cs typeface="Times New Roman" panose="02020603050405020304" pitchFamily="18" charset="0"/>
                          </a:rPr>
                          <m:t>𝑑𝑇</m:t>
                        </m:r>
                      </m:num>
                      <m:den>
                        <m:r>
                          <a:rPr lang="en-US" sz="9600" i="1">
                            <a:latin typeface="Cambria Math" panose="02040503050406030204" pitchFamily="18" charset="0"/>
                            <a:cs typeface="Times New Roman" panose="02020603050405020304" pitchFamily="18" charset="0"/>
                          </a:rPr>
                          <m:t>𝑑𝑡</m:t>
                        </m:r>
                      </m:den>
                    </m:f>
                    <m:r>
                      <a:rPr lang="en-US" sz="9600" i="1">
                        <a:latin typeface="Cambria Math" panose="02040503050406030204" pitchFamily="18" charset="0"/>
                        <a:cs typeface="Times New Roman" panose="02020603050405020304" pitchFamily="18" charset="0"/>
                      </a:rPr>
                      <m:t>=</m:t>
                    </m:r>
                    <m:f>
                      <m:fPr>
                        <m:ctrlPr>
                          <a:rPr lang="en-US" sz="9600" i="1" smtClean="0">
                            <a:latin typeface="Cambria Math" panose="02040503050406030204" pitchFamily="18" charset="0"/>
                            <a:cs typeface="Times New Roman" panose="02020603050405020304" pitchFamily="18" charset="0"/>
                          </a:rPr>
                        </m:ctrlPr>
                      </m:fPr>
                      <m:num>
                        <m:r>
                          <m:rPr>
                            <m:sty m:val="p"/>
                          </m:rPr>
                          <a:rPr lang="el-GR" sz="96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96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n-US"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9600" b="0" i="1" smtClean="0">
                            <a:latin typeface="Cambria Math" panose="02040503050406030204" pitchFamily="18" charset="0"/>
                            <a:cs typeface="Times New Roman" panose="02020603050405020304" pitchFamily="18" charset="0"/>
                          </a:rPr>
                          <m:t>−</m:t>
                        </m:r>
                        <m:r>
                          <m:rPr>
                            <m:sty m:val="p"/>
                          </m:rPr>
                          <a:rPr lang="el-GR" sz="96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9600" b="0" i="1" smtClean="0">
                                <a:latin typeface="Cambria Math" panose="02040503050406030204" pitchFamily="18" charset="0"/>
                                <a:ea typeface="Cambria Math" panose="02040503050406030204" pitchFamily="18" charset="0"/>
                                <a:cs typeface="Times New Roman" panose="02020603050405020304" pitchFamily="18" charset="0"/>
                              </a:rPr>
                              <m:t>𝑓</m:t>
                            </m:r>
                          </m:sub>
                        </m:sSub>
                        <m:r>
                          <a:rPr lang="en-US" sz="9600" b="0" i="1" smtClean="0">
                            <a:latin typeface="Cambria Math" panose="02040503050406030204" pitchFamily="18" charset="0"/>
                            <a:ea typeface="Cambria Math" panose="02040503050406030204" pitchFamily="18" charset="0"/>
                            <a:cs typeface="Times New Roman" panose="02020603050405020304" pitchFamily="18" charset="0"/>
                          </a:rPr>
                          <m:t>𝐻</m:t>
                        </m:r>
                        <m:r>
                          <a:rPr lang="en-US" sz="9600" b="0" i="1" smtClean="0">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𝑄</m:t>
                            </m:r>
                          </m:e>
                        </m:acc>
                        <m:r>
                          <a:rPr lang="en-US" sz="9600" i="1">
                            <a:latin typeface="Cambria Math" panose="02040503050406030204" pitchFamily="18" charset="0"/>
                            <a:cs typeface="Times New Roman" panose="02020603050405020304" pitchFamily="18" charset="0"/>
                          </a:rPr>
                          <m:t>−</m:t>
                        </m:r>
                        <m:acc>
                          <m:accPr>
                            <m:chr m:val="̇"/>
                            <m:ctrlPr>
                              <a:rPr lang="en-US"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𝑊</m:t>
                            </m:r>
                          </m:e>
                        </m:acc>
                      </m:num>
                      <m:den>
                        <m:r>
                          <a:rPr lang="en-US" sz="96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96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9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96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9600" i="1">
                                <a:latin typeface="Cambria Math" panose="02040503050406030204" pitchFamily="18" charset="0"/>
                                <a:ea typeface="Cambria Math" panose="02040503050406030204" pitchFamily="18" charset="0"/>
                                <a:cs typeface="Times New Roman" panose="02020603050405020304" pitchFamily="18" charset="0"/>
                              </a:rPr>
                              <m:t>𝑝</m:t>
                            </m:r>
                          </m:sub>
                        </m:sSub>
                      </m:den>
                    </m:f>
                  </m:oMath>
                </a14:m>
                <a:r>
                  <a:rPr lang="en-US" sz="9600" dirty="0">
                    <a:latin typeface="Times New Roman" panose="02020603050405020304" pitchFamily="18" charset="0"/>
                    <a:cs typeface="Times New Roman" panose="02020603050405020304" pitchFamily="18" charset="0"/>
                  </a:rPr>
                  <a:t>                                                              (13.22)</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 This equation shows that the temperature change is inversely proportional to the level of a liquid. </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Hence, both material balance and energy balances equation are differential equations, which  must be solved simultaneously using numerical techniques or appropriate software tools to determine the temperature change in the  tank  with time. </a:t>
                </a:r>
              </a:p>
              <a:p>
                <a:pPr marL="0" indent="0" algn="just">
                  <a:lnSpc>
                    <a:spcPct val="150000"/>
                  </a:lnSpc>
                  <a:buNone/>
                </a:pPr>
                <a:r>
                  <a:rPr lang="en-US" sz="96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9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EFB3DC8-363C-9B08-E6F7-7DAC9B048FF0}"/>
                  </a:ext>
                </a:extLst>
              </p:cNvPr>
              <p:cNvSpPr>
                <a:spLocks noGrp="1" noRot="1" noChangeAspect="1" noMove="1" noResize="1" noEditPoints="1" noAdjustHandles="1" noChangeArrowheads="1" noChangeShapeType="1" noTextEdit="1"/>
              </p:cNvSpPr>
              <p:nvPr>
                <p:ph idx="1"/>
              </p:nvPr>
            </p:nvSpPr>
            <p:spPr>
              <a:xfrm>
                <a:off x="288235" y="950601"/>
                <a:ext cx="11459817" cy="4973117"/>
              </a:xfrm>
              <a:blipFill>
                <a:blip r:embed="rId4"/>
                <a:stretch>
                  <a:fillRect l="-798" r="-85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F3C499C-8342-6FE3-FC81-77CF4D06829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6A9EB4D-ABCA-3086-6200-1EEE76CB263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E8247A1-B06E-4FE9-36C8-A70A55E801F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3F64E1A-50D7-6ABD-ABFB-49F2E76A386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689758782"/>
      </p:ext>
    </p:extLst>
  </p:cSld>
  <p:clrMapOvr>
    <a:masterClrMapping/>
  </p:clrMapOvr>
  <mc:AlternateContent xmlns:mc="http://schemas.openxmlformats.org/markup-compatibility/2006" xmlns:p14="http://schemas.microsoft.com/office/powerpoint/2010/main">
    <mc:Choice Requires="p14">
      <p:transition spd="slow" p14:dur="2000" advTm="69064"/>
    </mc:Choice>
    <mc:Fallback xmlns="">
      <p:transition spd="slow" advTm="6906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0F72C-3142-B9D9-C0EE-534CBF0CC2B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212CAF-A84F-777C-E14E-D6FAD51BB39A}"/>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A 2.5m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tank is being filled with water at a rate of 0.050m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/min. At a moment when the tank contains 1.20m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of water, a bottom leak develops and gets progressively worse with time. The rate of leakage can be approximated as 0. 0025t (m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/min), where t (min) is the time from the moment the leak begins. Based on the given data, (a) write a mass balance equation on the tank, (b) plot the volume of water as a function of time, and (c) determine the time when the tank  can be empty.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(Richard M. Felder, 2005, pg. 548)</a:t>
            </a:r>
            <a:r>
              <a:rPr lang="en-US" sz="2400" dirty="0">
                <a:latin typeface="Times New Roman" panose="02020603050405020304" pitchFamily="18" charset="0"/>
                <a:cs typeface="Times New Roman" panose="02020603050405020304" pitchFamily="18" charset="0"/>
              </a:rPr>
              <a:t>.</a:t>
            </a: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F96DEED-5CE6-B546-C3CB-867158D1A7B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B2A2699-AA7B-5898-BDE2-B55453C0700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94117BD-DBE5-01EF-B94F-010E03AB4C4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1BC9180-24C2-B6DC-1C6B-30CFBCB2393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13.1</a:t>
            </a:r>
          </a:p>
        </p:txBody>
      </p:sp>
    </p:spTree>
    <p:extLst>
      <p:ext uri="{BB962C8B-B14F-4D97-AF65-F5344CB8AC3E}">
        <p14:creationId xmlns:p14="http://schemas.microsoft.com/office/powerpoint/2010/main" val="3111008399"/>
      </p:ext>
    </p:extLst>
  </p:cSld>
  <p:clrMapOvr>
    <a:masterClrMapping/>
  </p:clrMapOvr>
  <mc:AlternateContent xmlns:mc="http://schemas.openxmlformats.org/markup-compatibility/2006" xmlns:p14="http://schemas.microsoft.com/office/powerpoint/2010/main">
    <mc:Choice Requires="p14">
      <p:transition spd="slow" p14:dur="2000" advTm="83964"/>
    </mc:Choice>
    <mc:Fallback xmlns="">
      <p:transition spd="slow" advTm="839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A9C4D-77D9-871E-F857-7D046253736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89606F-5692-16B0-8993-13B840A9A23B}"/>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2. </a:t>
            </a:r>
            <a:r>
              <a:rPr lang="en-US" sz="2400" dirty="0">
                <a:solidFill>
                  <a:srgbClr val="7030A0"/>
                </a:solidFill>
                <a:latin typeface="Times New Roman" panose="02020603050405020304" pitchFamily="18" charset="0"/>
                <a:cs typeface="Times New Roman" panose="02020603050405020304" pitchFamily="18" charset="0"/>
              </a:rPr>
              <a:t>Water is entered to the tank at a rate of 0.1m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min with inlet temperature of 45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Heat is supplied to the tank at the rate of 6, 000 kJ/min to heat water for washing services. Density of water is 1, 000 kg/m</a:t>
            </a:r>
            <a:r>
              <a:rPr lang="en-US" sz="2400" baseline="30000" dirty="0">
                <a:solidFill>
                  <a:srgbClr val="7030A0"/>
                </a:solidFill>
                <a:latin typeface="Times New Roman" panose="02020603050405020304" pitchFamily="18" charset="0"/>
                <a:cs typeface="Times New Roman" panose="02020603050405020304" pitchFamily="18" charset="0"/>
              </a:rPr>
              <a:t>3</a:t>
            </a:r>
            <a:r>
              <a:rPr lang="en-US" sz="2400" dirty="0">
                <a:solidFill>
                  <a:srgbClr val="7030A0"/>
                </a:solidFill>
                <a:latin typeface="Times New Roman" panose="02020603050405020304" pitchFamily="18" charset="0"/>
                <a:cs typeface="Times New Roman" panose="02020603050405020304" pitchFamily="18" charset="0"/>
              </a:rPr>
              <a:t>.  The specific heat capacity of water is 4.2 kJ/</a:t>
            </a:r>
            <a:r>
              <a:rPr lang="en-US" sz="2400" dirty="0" err="1">
                <a:solidFill>
                  <a:srgbClr val="7030A0"/>
                </a:solidFill>
                <a:latin typeface="Times New Roman" panose="02020603050405020304" pitchFamily="18" charset="0"/>
                <a:cs typeface="Times New Roman" panose="02020603050405020304" pitchFamily="18" charset="0"/>
              </a:rPr>
              <a:t>kg.</a:t>
            </a:r>
            <a:r>
              <a:rPr lang="en-US" sz="2400" baseline="30000" dirty="0" err="1">
                <a:solidFill>
                  <a:srgbClr val="7030A0"/>
                </a:solidFill>
                <a:latin typeface="Times New Roman" panose="02020603050405020304" pitchFamily="18" charset="0"/>
                <a:cs typeface="Times New Roman" panose="02020603050405020304" pitchFamily="18" charset="0"/>
              </a:rPr>
              <a:t>o</a:t>
            </a:r>
            <a:r>
              <a:rPr lang="en-US" sz="24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 which is constant in the process. The diameter of the tank is 1.0 m and the height of the tank is 1.5 m. The level of water is 0.25 m in the tank at the beginning of the process. Based on the given data, develop material and energy balance equations, and plot the graphs for the level of water  accumulation as a function of time and the temperature rise as a function of time.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C3BD94E-2693-AB4C-6065-FD53DE7E351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6EEB61E-54D1-78AE-43AC-44D7F55A90E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083F773-5617-E175-5F46-AB3EE5A0E85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1C97937-FB4D-8227-B06D-72BD84D7677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598582695"/>
      </p:ext>
    </p:extLst>
  </p:cSld>
  <p:clrMapOvr>
    <a:masterClrMapping/>
  </p:clrMapOvr>
  <mc:AlternateContent xmlns:mc="http://schemas.openxmlformats.org/markup-compatibility/2006" xmlns:p14="http://schemas.microsoft.com/office/powerpoint/2010/main">
    <mc:Choice Requires="p14">
      <p:transition spd="slow" p14:dur="2000" advTm="77214"/>
    </mc:Choice>
    <mc:Fallback xmlns="">
      <p:transition spd="slow" advTm="7721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5192F-8F04-DE89-F61A-70FFBC861EFD}"/>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5A11344-0A9F-5EA0-2A9C-26126E3521AD}"/>
                  </a:ext>
                </a:extLst>
              </p:cNvPr>
              <p:cNvSpPr>
                <a:spLocks noGrp="1"/>
              </p:cNvSpPr>
              <p:nvPr>
                <p:ph idx="1"/>
              </p:nvPr>
            </p:nvSpPr>
            <p:spPr>
              <a:xfrm>
                <a:off x="427383" y="950601"/>
                <a:ext cx="11191460" cy="4973117"/>
              </a:xfrm>
            </p:spPr>
            <p:txBody>
              <a:bodyPr>
                <a:normAutofit fontScale="25000" lnSpcReduction="20000"/>
              </a:bodyPr>
              <a:lstStyle/>
              <a:p>
                <a:pPr marL="0" indent="0" algn="just">
                  <a:lnSpc>
                    <a:spcPct val="120000"/>
                  </a:lnSpc>
                  <a:buNone/>
                </a:pPr>
                <a:r>
                  <a:rPr lang="en-US" sz="9600" dirty="0">
                    <a:latin typeface="Times New Roman" panose="02020603050405020304" pitchFamily="18" charset="0"/>
                    <a:cs typeface="Times New Roman" panose="02020603050405020304" pitchFamily="18" charset="0"/>
                  </a:rPr>
                  <a:t>#</a:t>
                </a:r>
                <a:r>
                  <a:rPr lang="en-US" sz="9600" b="1" dirty="0">
                    <a:solidFill>
                      <a:srgbClr val="7030A0"/>
                    </a:solidFill>
                    <a:latin typeface="Times New Roman" panose="02020603050405020304" pitchFamily="18" charset="0"/>
                    <a:cs typeface="Times New Roman" panose="02020603050405020304" pitchFamily="18" charset="0"/>
                  </a:rPr>
                  <a:t>Q</a:t>
                </a:r>
                <a:r>
                  <a:rPr lang="en-US" sz="9600" b="1" baseline="-25000" dirty="0">
                    <a:solidFill>
                      <a:srgbClr val="7030A0"/>
                    </a:solidFill>
                    <a:latin typeface="Times New Roman" panose="02020603050405020304" pitchFamily="18" charset="0"/>
                    <a:cs typeface="Times New Roman" panose="02020603050405020304" pitchFamily="18" charset="0"/>
                  </a:rPr>
                  <a:t>1</a:t>
                </a:r>
                <a:r>
                  <a:rPr lang="en-US" sz="96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70000"/>
                  </a:lnSpc>
                  <a:buNone/>
                </a:pPr>
                <a:r>
                  <a:rPr lang="en-US" sz="9600" b="1" dirty="0">
                    <a:latin typeface="Times New Roman" panose="02020603050405020304" pitchFamily="18" charset="0"/>
                    <a:cs typeface="Times New Roman" panose="02020603050405020304" pitchFamily="18" charset="0"/>
                  </a:rPr>
                  <a:t>Given: </a:t>
                </a:r>
                <a:r>
                  <a:rPr lang="en-US" sz="9600" dirty="0">
                    <a:latin typeface="Times New Roman" panose="02020603050405020304" pitchFamily="18" charset="0"/>
                    <a:cs typeface="Times New Roman" panose="02020603050405020304" pitchFamily="18" charset="0"/>
                  </a:rPr>
                  <a:t>unsteady state process with input and output streams, input volumetric flow rate (</a:t>
                </a:r>
                <a14:m>
                  <m:oMath xmlns:m="http://schemas.openxmlformats.org/officeDocument/2006/math">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96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9600" b="0"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9600" dirty="0">
                    <a:latin typeface="Times New Roman" panose="02020603050405020304" pitchFamily="18" charset="0"/>
                    <a:cs typeface="Times New Roman" panose="02020603050405020304" pitchFamily="18" charset="0"/>
                  </a:rPr>
                  <a:t> is 0.05m</a:t>
                </a:r>
                <a:r>
                  <a:rPr lang="en-US" sz="9600" baseline="30000" dirty="0">
                    <a:latin typeface="Times New Roman" panose="02020603050405020304" pitchFamily="18" charset="0"/>
                    <a:cs typeface="Times New Roman" panose="02020603050405020304" pitchFamily="18" charset="0"/>
                  </a:rPr>
                  <a:t>3</a:t>
                </a:r>
                <a:r>
                  <a:rPr lang="en-US" sz="9600" dirty="0">
                    <a:latin typeface="Times New Roman" panose="02020603050405020304" pitchFamily="18" charset="0"/>
                    <a:cs typeface="Times New Roman" panose="02020603050405020304" pitchFamily="18" charset="0"/>
                  </a:rPr>
                  <a:t>/min; output volumetric flow rate (</a:t>
                </a:r>
                <a14:m>
                  <m:oMath xmlns:m="http://schemas.openxmlformats.org/officeDocument/2006/math">
                    <m:sSub>
                      <m:sSubPr>
                        <m:ctrlPr>
                          <a:rPr lang="el-GR" sz="96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9600" i="1">
                                <a:latin typeface="Cambria Math" panose="02040503050406030204" pitchFamily="18" charset="0"/>
                                <a:ea typeface="Cambria Math" panose="02040503050406030204" pitchFamily="18" charset="0"/>
                                <a:cs typeface="Times New Roman" panose="02020603050405020304" pitchFamily="18" charset="0"/>
                              </a:rPr>
                            </m:ctrlPr>
                          </m:accPr>
                          <m:e>
                            <m:r>
                              <a:rPr lang="en-US" sz="96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9600" b="0" i="1" smtClean="0">
                            <a:latin typeface="Cambria Math" panose="02040503050406030204" pitchFamily="18" charset="0"/>
                            <a:ea typeface="Cambria Math" panose="02040503050406030204" pitchFamily="18" charset="0"/>
                            <a:cs typeface="Times New Roman" panose="02020603050405020304" pitchFamily="18" charset="0"/>
                          </a:rPr>
                          <m:t>𝑓</m:t>
                        </m:r>
                      </m:sub>
                    </m:sSub>
                    <m:r>
                      <a:rPr lang="en-US" sz="9600" i="1">
                        <a:latin typeface="Cambria Math" panose="02040503050406030204" pitchFamily="18" charset="0"/>
                        <a:ea typeface="Cambria Math" panose="02040503050406030204" pitchFamily="18" charset="0"/>
                        <a:cs typeface="Times New Roman" panose="02020603050405020304" pitchFamily="18" charset="0"/>
                      </a:rPr>
                      <m:t>)</m:t>
                    </m:r>
                  </m:oMath>
                </a14:m>
                <a:r>
                  <a:rPr lang="en-US" sz="9600" dirty="0">
                    <a:latin typeface="Times New Roman" panose="02020603050405020304" pitchFamily="18" charset="0"/>
                    <a:cs typeface="Times New Roman" panose="02020603050405020304" pitchFamily="18" charset="0"/>
                  </a:rPr>
                  <a:t> is 0.0025tm</a:t>
                </a:r>
                <a:r>
                  <a:rPr lang="en-US" sz="9600" baseline="30000" dirty="0">
                    <a:latin typeface="Times New Roman" panose="02020603050405020304" pitchFamily="18" charset="0"/>
                    <a:cs typeface="Times New Roman" panose="02020603050405020304" pitchFamily="18" charset="0"/>
                  </a:rPr>
                  <a:t>3</a:t>
                </a:r>
                <a:r>
                  <a:rPr lang="en-US" sz="9600" dirty="0">
                    <a:latin typeface="Times New Roman" panose="02020603050405020304" pitchFamily="18" charset="0"/>
                    <a:cs typeface="Times New Roman" panose="02020603050405020304" pitchFamily="18" charset="0"/>
                  </a:rPr>
                  <a:t>/min. Initial volume of water (V</a:t>
                </a:r>
                <a:r>
                  <a:rPr lang="en-US" sz="9600" baseline="-25000" dirty="0">
                    <a:latin typeface="Times New Roman" panose="02020603050405020304" pitchFamily="18" charset="0"/>
                    <a:cs typeface="Times New Roman" panose="02020603050405020304" pitchFamily="18" charset="0"/>
                  </a:rPr>
                  <a:t>o</a:t>
                </a:r>
                <a:r>
                  <a:rPr lang="en-US" sz="9600" dirty="0">
                    <a:latin typeface="Times New Roman" panose="02020603050405020304" pitchFamily="18" charset="0"/>
                    <a:cs typeface="Times New Roman" panose="02020603050405020304" pitchFamily="18" charset="0"/>
                  </a:rPr>
                  <a:t>) is 1.20 m</a:t>
                </a:r>
                <a:r>
                  <a:rPr lang="en-US" sz="9600" baseline="30000" dirty="0">
                    <a:latin typeface="Times New Roman" panose="02020603050405020304" pitchFamily="18" charset="0"/>
                    <a:cs typeface="Times New Roman" panose="02020603050405020304" pitchFamily="18" charset="0"/>
                  </a:rPr>
                  <a:t>3</a:t>
                </a:r>
                <a:r>
                  <a:rPr lang="en-US" sz="9600" dirty="0">
                    <a:latin typeface="Times New Roman" panose="02020603050405020304" pitchFamily="18" charset="0"/>
                    <a:cs typeface="Times New Roman" panose="02020603050405020304" pitchFamily="18" charset="0"/>
                  </a:rPr>
                  <a:t>.</a:t>
                </a:r>
              </a:p>
              <a:p>
                <a:pPr marL="0" indent="0" algn="just">
                  <a:lnSpc>
                    <a:spcPct val="170000"/>
                  </a:lnSpc>
                  <a:buNone/>
                </a:pPr>
                <a:r>
                  <a:rPr lang="en-US" sz="9600" b="1" dirty="0">
                    <a:latin typeface="Times New Roman" panose="02020603050405020304" pitchFamily="18" charset="0"/>
                    <a:cs typeface="Times New Roman" panose="02020603050405020304" pitchFamily="18" charset="0"/>
                  </a:rPr>
                  <a:t>Required: </a:t>
                </a:r>
                <a:r>
                  <a:rPr lang="en-US" sz="9600" dirty="0">
                    <a:latin typeface="Times New Roman" panose="02020603050405020304" pitchFamily="18" charset="0"/>
                    <a:cs typeface="Times New Roman" panose="02020603050405020304" pitchFamily="18" charset="0"/>
                  </a:rPr>
                  <a:t>(a) write a mass balance equation on the tank, (b) plot the volume of water as a function of time, and (c) determine the time when the tank  can be empty</a:t>
                </a:r>
              </a:p>
              <a:p>
                <a:pPr marL="0" indent="0" algn="just">
                  <a:lnSpc>
                    <a:spcPct val="170000"/>
                  </a:lnSpc>
                  <a:buNone/>
                </a:pPr>
                <a:r>
                  <a:rPr lang="en-US" sz="9600" b="1" dirty="0">
                    <a:latin typeface="Times New Roman" panose="02020603050405020304" pitchFamily="18" charset="0"/>
                    <a:cs typeface="Times New Roman" panose="02020603050405020304" pitchFamily="18" charset="0"/>
                  </a:rPr>
                  <a:t>Assumption: </a:t>
                </a:r>
                <a:r>
                  <a:rPr lang="en-US" sz="9600" dirty="0">
                    <a:latin typeface="Times New Roman" panose="02020603050405020304" pitchFamily="18" charset="0"/>
                    <a:cs typeface="Times New Roman" panose="02020603050405020304" pitchFamily="18" charset="0"/>
                  </a:rPr>
                  <a:t>The process is unsteady-state, and density of water is constant.</a:t>
                </a:r>
              </a:p>
              <a:p>
                <a:pPr marL="0" indent="0" algn="just">
                  <a:lnSpc>
                    <a:spcPct val="10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5A11344-0A9F-5EA0-2A9C-26126E3521AD}"/>
                  </a:ext>
                </a:extLst>
              </p:cNvPr>
              <p:cNvSpPr>
                <a:spLocks noGrp="1" noRot="1" noChangeAspect="1" noMove="1" noResize="1" noEditPoints="1" noAdjustHandles="1" noChangeArrowheads="1" noChangeShapeType="1" noTextEdit="1"/>
              </p:cNvSpPr>
              <p:nvPr>
                <p:ph idx="1"/>
              </p:nvPr>
            </p:nvSpPr>
            <p:spPr>
              <a:xfrm>
                <a:off x="427383" y="950601"/>
                <a:ext cx="11191460" cy="4973117"/>
              </a:xfrm>
              <a:blipFill>
                <a:blip r:embed="rId4"/>
                <a:stretch>
                  <a:fillRect l="-817" t="-980" r="-8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D814995-2C0D-1FB5-ACE5-652EC8C0E0C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11F08BF-77D8-5EBB-A13E-6062EC5931F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E234ABE-F436-FEB7-8B10-B09677CC51A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66416BE-0129-96D7-440B-1857E49C8B6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075342232"/>
      </p:ext>
    </p:extLst>
  </p:cSld>
  <p:clrMapOvr>
    <a:masterClrMapping/>
  </p:clrMapOvr>
  <mc:AlternateContent xmlns:mc="http://schemas.openxmlformats.org/markup-compatibility/2006" xmlns:p14="http://schemas.microsoft.com/office/powerpoint/2010/main">
    <mc:Choice Requires="p14">
      <p:transition spd="slow" p14:dur="2000" advTm="73747"/>
    </mc:Choice>
    <mc:Fallback xmlns="">
      <p:transition spd="slow" advTm="7374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516E-6A10-87B4-9FF5-34F9FBAB262A}"/>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DE4F458-A62C-7803-FD0E-AC1B53A46CA8}"/>
                  </a:ext>
                </a:extLst>
              </p:cNvPr>
              <p:cNvSpPr>
                <a:spLocks noGrp="1"/>
              </p:cNvSpPr>
              <p:nvPr>
                <p:ph idx="1"/>
              </p:nvPr>
            </p:nvSpPr>
            <p:spPr>
              <a:xfrm>
                <a:off x="278297" y="950601"/>
                <a:ext cx="11638720" cy="4973117"/>
              </a:xfrm>
            </p:spPr>
            <p:txBody>
              <a:bodyPr>
                <a:normAutofit fontScale="92500" lnSpcReduction="10000"/>
              </a:bodyPr>
              <a:lstStyle/>
              <a:p>
                <a:pPr marL="0" indent="0" algn="just">
                  <a:lnSpc>
                    <a:spcPct val="110000"/>
                  </a:lnSpc>
                  <a:buNone/>
                </a:pPr>
                <a:r>
                  <a:rPr lang="en-US" sz="2600" b="1" dirty="0">
                    <a:solidFill>
                      <a:srgbClr val="7030A0"/>
                    </a:solidFill>
                    <a:latin typeface="Times New Roman" panose="02020603050405020304" pitchFamily="18" charset="0"/>
                    <a:cs typeface="Times New Roman" panose="02020603050405020304" pitchFamily="18" charset="0"/>
                  </a:rPr>
                  <a:t> (a) material balance equation: </a:t>
                </a:r>
                <a:r>
                  <a:rPr lang="en-US" sz="2600" dirty="0">
                    <a:latin typeface="Times New Roman" panose="02020603050405020304" pitchFamily="18" charset="0"/>
                    <a:cs typeface="Times New Roman" panose="02020603050405020304" pitchFamily="18" charset="0"/>
                  </a:rPr>
                  <a:t>The material balance equation is given by:</a:t>
                </a:r>
              </a:p>
              <a:p>
                <a:pPr marL="0" indent="0" algn="just">
                  <a:lnSpc>
                    <a:spcPct val="110000"/>
                  </a:lnSpc>
                  <a:buNone/>
                </a:pPr>
                <a14:m>
                  <m:oMath xmlns:m="http://schemas.openxmlformats.org/officeDocument/2006/math">
                    <m:f>
                      <m:fPr>
                        <m:ctrlPr>
                          <a:rPr lang="en-US" sz="2600" i="1">
                            <a:latin typeface="Cambria Math" panose="02040503050406030204" pitchFamily="18" charset="0"/>
                            <a:cs typeface="Times New Roman" panose="02020603050405020304" pitchFamily="18" charset="0"/>
                          </a:rPr>
                        </m:ctrlPr>
                      </m:fPr>
                      <m:num>
                        <m:r>
                          <m:rPr>
                            <m:sty m:val="p"/>
                          </m:rPr>
                          <a:rPr lang="en-US" sz="2600">
                            <a:latin typeface="Cambria Math" panose="02040503050406030204" pitchFamily="18" charset="0"/>
                            <a:cs typeface="Times New Roman" panose="02020603050405020304" pitchFamily="18" charset="0"/>
                          </a:rPr>
                          <m:t>d</m:t>
                        </m:r>
                        <m:r>
                          <a:rPr lang="en-US" sz="2600" b="0" i="1" smtClean="0">
                            <a:latin typeface="Cambria Math" panose="02040503050406030204" pitchFamily="18" charset="0"/>
                            <a:cs typeface="Times New Roman" panose="02020603050405020304" pitchFamily="18" charset="0"/>
                          </a:rPr>
                          <m:t>𝑉</m:t>
                        </m:r>
                      </m:num>
                      <m:den>
                        <m:r>
                          <m:rPr>
                            <m:sty m:val="p"/>
                          </m:rPr>
                          <a:rPr lang="en-US" sz="2600">
                            <a:latin typeface="Cambria Math" panose="02040503050406030204" pitchFamily="18" charset="0"/>
                            <a:cs typeface="Times New Roman" panose="02020603050405020304" pitchFamily="18" charset="0"/>
                          </a:rPr>
                          <m:t>dt</m:t>
                        </m:r>
                      </m:den>
                    </m:f>
                    <m:r>
                      <a:rPr lang="en-US" sz="2600" b="0" i="1" smtClean="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m:rPr>
                                <m:sty m:val="p"/>
                              </m:rPr>
                              <a:rPr lang="en-US" sz="2600">
                                <a:latin typeface="Cambria Math" panose="02040503050406030204" pitchFamily="18" charset="0"/>
                                <a:cs typeface="Times New Roman" panose="02020603050405020304" pitchFamily="18" charset="0"/>
                              </a:rPr>
                              <m:t>V</m:t>
                            </m:r>
                          </m:e>
                        </m:acc>
                      </m:e>
                      <m:sub>
                        <m:r>
                          <m:rPr>
                            <m:sty m:val="p"/>
                          </m:rPr>
                          <a:rPr lang="en-US" sz="2600">
                            <a:latin typeface="Cambria Math" panose="02040503050406030204" pitchFamily="18" charset="0"/>
                            <a:cs typeface="Times New Roman" panose="02020603050405020304" pitchFamily="18" charset="0"/>
                          </a:rPr>
                          <m:t>o</m:t>
                        </m:r>
                      </m:sub>
                    </m:sSub>
                    <m:r>
                      <a:rPr lang="en-US" sz="2600" b="0" i="1" smtClean="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m:rPr>
                                <m:sty m:val="p"/>
                              </m:rPr>
                              <a:rPr lang="en-US" sz="2600">
                                <a:latin typeface="Cambria Math" panose="02040503050406030204" pitchFamily="18" charset="0"/>
                                <a:cs typeface="Times New Roman" panose="02020603050405020304" pitchFamily="18" charset="0"/>
                              </a:rPr>
                              <m:t>V</m:t>
                            </m:r>
                          </m:e>
                        </m:acc>
                      </m:e>
                      <m:sub>
                        <m:r>
                          <m:rPr>
                            <m:sty m:val="p"/>
                          </m:rPr>
                          <a:rPr lang="en-US" sz="2600" b="0" i="0" smtClean="0">
                            <a:latin typeface="Cambria Math" panose="02040503050406030204" pitchFamily="18" charset="0"/>
                            <a:cs typeface="Times New Roman" panose="02020603050405020304" pitchFamily="18" charset="0"/>
                          </a:rPr>
                          <m:t>f</m:t>
                        </m:r>
                      </m:sub>
                    </m:sSub>
                    <m:r>
                      <a:rPr lang="en-US" sz="2600" b="0" i="1" smtClean="0">
                        <a:latin typeface="Cambria Math" panose="02040503050406030204" pitchFamily="18" charset="0"/>
                        <a:cs typeface="Times New Roman" panose="02020603050405020304" pitchFamily="18" charset="0"/>
                      </a:rPr>
                      <m:t>=0.05−0.0025 </m:t>
                    </m:r>
                    <m:r>
                      <a:rPr lang="en-US" sz="2600" b="0" i="1" smtClean="0">
                        <a:latin typeface="Cambria Math" panose="02040503050406030204" pitchFamily="18" charset="0"/>
                        <a:cs typeface="Times New Roman" panose="02020603050405020304" pitchFamily="18" charset="0"/>
                      </a:rPr>
                      <m:t>𝑡</m:t>
                    </m:r>
                  </m:oMath>
                </a14:m>
                <a:r>
                  <a:rPr lang="en-US" sz="2600" dirty="0">
                    <a:latin typeface="Times New Roman" panose="02020603050405020304" pitchFamily="18" charset="0"/>
                    <a:cs typeface="Times New Roman" panose="02020603050405020304" pitchFamily="18" charset="0"/>
                  </a:rPr>
                  <a:t>                                            (13.23)</a:t>
                </a:r>
              </a:p>
              <a:p>
                <a:pPr marL="0" indent="0" algn="just">
                  <a:lnSpc>
                    <a:spcPct val="110000"/>
                  </a:lnSpc>
                  <a:buNone/>
                </a:pPr>
                <a:r>
                  <a:rPr lang="en-US" sz="2600" dirty="0">
                    <a:latin typeface="Times New Roman" panose="02020603050405020304" pitchFamily="18" charset="0"/>
                    <a:cs typeface="Times New Roman" panose="02020603050405020304" pitchFamily="18" charset="0"/>
                  </a:rPr>
                  <a:t>Where: V is volume of water over time, and t is operation time.</a:t>
                </a:r>
              </a:p>
              <a:p>
                <a:pPr marL="0" indent="0" algn="just">
                  <a:lnSpc>
                    <a:spcPct val="110000"/>
                  </a:lnSpc>
                  <a:buNone/>
                </a:pPr>
                <a:r>
                  <a:rPr lang="en-US" sz="2600" dirty="0">
                    <a:latin typeface="Times New Roman" panose="02020603050405020304" pitchFamily="18" charset="0"/>
                    <a:cs typeface="Times New Roman" panose="02020603050405020304" pitchFamily="18" charset="0"/>
                  </a:rPr>
                  <a:t>(</a:t>
                </a:r>
                <a:r>
                  <a:rPr lang="en-US" sz="2600" b="1" dirty="0">
                    <a:solidFill>
                      <a:srgbClr val="7030A0"/>
                    </a:solidFill>
                    <a:latin typeface="Times New Roman" panose="02020603050405020304" pitchFamily="18" charset="0"/>
                    <a:cs typeface="Times New Roman" panose="02020603050405020304" pitchFamily="18" charset="0"/>
                  </a:rPr>
                  <a:t>b) Plot the volume of water as a function of time</a:t>
                </a:r>
                <a:r>
                  <a:rPr lang="en-US" sz="2600" dirty="0">
                    <a:latin typeface="Times New Roman" panose="02020603050405020304" pitchFamily="18" charset="0"/>
                    <a:cs typeface="Times New Roman" panose="02020603050405020304" pitchFamily="18" charset="0"/>
                  </a:rPr>
                  <a:t>: To plot the function, you can use software tools.</a:t>
                </a:r>
              </a:p>
              <a:p>
                <a:pPr marL="0" indent="0" algn="just">
                  <a:lnSpc>
                    <a:spcPct val="110000"/>
                  </a:lnSpc>
                  <a:buNone/>
                </a:pPr>
                <a:r>
                  <a:rPr lang="en-US" sz="2600" b="1" dirty="0">
                    <a:solidFill>
                      <a:srgbClr val="002060"/>
                    </a:solidFill>
                    <a:latin typeface="Times New Roman" panose="02020603050405020304" pitchFamily="18" charset="0"/>
                    <a:cs typeface="Times New Roman" panose="02020603050405020304" pitchFamily="18" charset="0"/>
                  </a:rPr>
                  <a:t>The polymath program using polymath 6.10- trial version software tool is shown below:</a:t>
                </a:r>
              </a:p>
              <a:p>
                <a:pPr marL="0" indent="0" algn="just">
                  <a:lnSpc>
                    <a:spcPct val="110000"/>
                  </a:lnSpc>
                  <a:buNone/>
                </a:pPr>
                <a:r>
                  <a:rPr lang="fr-FR" sz="2600" dirty="0">
                    <a:solidFill>
                      <a:srgbClr val="7030A0"/>
                    </a:solidFill>
                    <a:latin typeface="Times New Roman" panose="02020603050405020304" pitchFamily="18" charset="0"/>
                    <a:cs typeface="Times New Roman" panose="02020603050405020304" pitchFamily="18" charset="0"/>
                  </a:rPr>
                  <a:t>d(V) / d(t) = 0.05-0.0025*t  #Rate of accumulation of water. </a:t>
                </a:r>
              </a:p>
              <a:p>
                <a:pPr marL="0" indent="0" algn="just">
                  <a:lnSpc>
                    <a:spcPct val="110000"/>
                  </a:lnSpc>
                  <a:buNone/>
                </a:pPr>
                <a:r>
                  <a:rPr lang="fr-FR" sz="2600" dirty="0">
                    <a:solidFill>
                      <a:srgbClr val="7030A0"/>
                    </a:solidFill>
                    <a:latin typeface="Times New Roman" panose="02020603050405020304" pitchFamily="18" charset="0"/>
                    <a:cs typeface="Times New Roman" panose="02020603050405020304" pitchFamily="18" charset="0"/>
                  </a:rPr>
                  <a:t>V(0) = 1.2  # m</a:t>
                </a:r>
                <a:r>
                  <a:rPr lang="fr-FR" sz="2600"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10000"/>
                  </a:lnSpc>
                  <a:buNone/>
                </a:pPr>
                <a:r>
                  <a:rPr lang="fr-FR" sz="2600" dirty="0">
                    <a:solidFill>
                      <a:srgbClr val="7030A0"/>
                    </a:solidFill>
                    <a:latin typeface="Times New Roman" panose="02020603050405020304" pitchFamily="18" charset="0"/>
                    <a:cs typeface="Times New Roman" panose="02020603050405020304" pitchFamily="18" charset="0"/>
                  </a:rPr>
                  <a:t>t(0) = 0  # min</a:t>
                </a:r>
              </a:p>
              <a:p>
                <a:pPr marL="0" indent="0" algn="just">
                  <a:lnSpc>
                    <a:spcPct val="110000"/>
                  </a:lnSpc>
                  <a:buNone/>
                </a:pPr>
                <a:r>
                  <a:rPr lang="fr-FR" sz="2600" dirty="0">
                    <a:solidFill>
                      <a:srgbClr val="7030A0"/>
                    </a:solidFill>
                    <a:latin typeface="Times New Roman" panose="02020603050405020304" pitchFamily="18" charset="0"/>
                    <a:cs typeface="Times New Roman" panose="02020603050405020304" pitchFamily="18" charset="0"/>
                  </a:rPr>
                  <a:t>t(f) = 60  # min</a:t>
                </a:r>
                <a:endParaRPr lang="en-US" sz="26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DE4F458-A62C-7803-FD0E-AC1B53A46CA8}"/>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980" r="-786" b="-208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6BD09C5-E65A-565A-1D1D-628764DA969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9C3B555-4F43-84D4-C82E-7A51C18DA4D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EACF5AE-7AEF-4157-796F-17763BE4A26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4A8F531-20E0-9C79-145B-56003E16DB6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958022897"/>
      </p:ext>
    </p:extLst>
  </p:cSld>
  <p:clrMapOvr>
    <a:masterClrMapping/>
  </p:clrMapOvr>
  <mc:AlternateContent xmlns:mc="http://schemas.openxmlformats.org/markup-compatibility/2006" xmlns:p14="http://schemas.microsoft.com/office/powerpoint/2010/main">
    <mc:Choice Requires="p14">
      <p:transition spd="slow" p14:dur="2000" advTm="107354"/>
    </mc:Choice>
    <mc:Fallback xmlns="">
      <p:transition spd="slow" advTm="10735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B23D7-0E0C-F638-9DA4-5E0259E065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379B26-87AD-3151-6FAF-246F3612693A}"/>
              </a:ext>
            </a:extLst>
          </p:cNvPr>
          <p:cNvSpPr>
            <a:spLocks noGrp="1"/>
          </p:cNvSpPr>
          <p:nvPr>
            <p:ph idx="1"/>
          </p:nvPr>
        </p:nvSpPr>
        <p:spPr>
          <a:xfrm>
            <a:off x="278297" y="950601"/>
            <a:ext cx="11638720" cy="5137635"/>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 The simulation result of volume of water with time is depicted in </a:t>
            </a:r>
            <a:r>
              <a:rPr lang="en-US" sz="2400" b="1" dirty="0">
                <a:latin typeface="Times New Roman" panose="02020603050405020304" pitchFamily="18" charset="0"/>
                <a:cs typeface="Times New Roman" panose="02020603050405020304" pitchFamily="18" charset="0"/>
              </a:rPr>
              <a:t>Figure 13.4.</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134FF08-5FBC-4D71-793B-32C40CF0156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D2B02D6-E94F-12CB-0346-65FD7DF32D8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5A0904E-A59B-FE8D-2A56-CBCE32B4E94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6A62B860-0407-A67D-8FFF-3C8E192EB92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12" name="TextBox 11">
            <a:extLst>
              <a:ext uri="{FF2B5EF4-FFF2-40B4-BE49-F238E27FC236}">
                <a16:creationId xmlns:a16="http://schemas.microsoft.com/office/drawing/2014/main" id="{F1699BD0-F527-F020-03EA-D7945D3B5EF7}"/>
              </a:ext>
            </a:extLst>
          </p:cNvPr>
          <p:cNvSpPr txBox="1"/>
          <p:nvPr/>
        </p:nvSpPr>
        <p:spPr>
          <a:xfrm>
            <a:off x="1828802" y="5531612"/>
            <a:ext cx="9245710" cy="461665"/>
          </a:xfrm>
          <a:prstGeom prst="rect">
            <a:avLst/>
          </a:prstGeom>
          <a:noFill/>
        </p:spPr>
        <p:txBody>
          <a:bodyPr wrap="square" rtlCol="0">
            <a:spAutoFit/>
          </a:bodyPr>
          <a:lstStyle/>
          <a:p>
            <a:r>
              <a:rPr lang="en-US" sz="2400" b="1" kern="100" dirty="0">
                <a:latin typeface="Times New Roman" panose="02020603050405020304" pitchFamily="18" charset="0"/>
                <a:ea typeface="Calibri" panose="020F0502020204030204" pitchFamily="34" charset="0"/>
                <a:cs typeface="Times New Roman" panose="02020603050405020304" pitchFamily="18" charset="0"/>
              </a:rPr>
              <a:t>Figure 13.4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Volume of water as a function of time</a:t>
            </a:r>
            <a:endParaRPr lang="en-US" sz="20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A7EA1C23-D154-F078-A1C7-A793051FB8F0}"/>
              </a:ext>
            </a:extLst>
          </p:cNvPr>
          <p:cNvPicPr>
            <a:picLocks noChangeAspect="1"/>
          </p:cNvPicPr>
          <p:nvPr/>
        </p:nvPicPr>
        <p:blipFill>
          <a:blip r:embed="rId2"/>
          <a:srcRect t="2754" r="2112"/>
          <a:stretch>
            <a:fillRect/>
          </a:stretch>
        </p:blipFill>
        <p:spPr>
          <a:xfrm>
            <a:off x="1972243" y="1503000"/>
            <a:ext cx="5143101" cy="3852000"/>
          </a:xfrm>
          <a:prstGeom prst="rect">
            <a:avLst/>
          </a:prstGeom>
        </p:spPr>
      </p:pic>
    </p:spTree>
    <p:extLst>
      <p:ext uri="{BB962C8B-B14F-4D97-AF65-F5344CB8AC3E}">
        <p14:creationId xmlns:p14="http://schemas.microsoft.com/office/powerpoint/2010/main" val="173157736"/>
      </p:ext>
    </p:extLst>
  </p:cSld>
  <p:clrMapOvr>
    <a:masterClrMapping/>
  </p:clrMapOvr>
  <mc:AlternateContent xmlns:mc="http://schemas.openxmlformats.org/markup-compatibility/2006" xmlns:p14="http://schemas.microsoft.com/office/powerpoint/2010/main">
    <mc:Choice Requires="p14">
      <p:transition spd="slow" p14:dur="2000" advTm="52031"/>
    </mc:Choice>
    <mc:Fallback xmlns="">
      <p:transition spd="slow" advTm="5203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8EF50-3507-65BE-E1AE-BA4C6E99CAC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39BFE9-A121-47AC-CA42-C4454AE257D8}"/>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Observations of the  simulation result:</a:t>
            </a:r>
          </a:p>
          <a:p>
            <a:pPr algn="just">
              <a:lnSpc>
                <a:spcPct val="150000"/>
              </a:lnSpc>
            </a:pPr>
            <a:r>
              <a:rPr lang="en-US" sz="2400" b="1" dirty="0">
                <a:latin typeface="Times New Roman" panose="02020603050405020304" pitchFamily="18" charset="0"/>
                <a:cs typeface="Times New Roman" panose="02020603050405020304" pitchFamily="18" charset="0"/>
              </a:rPr>
              <a:t>In Figure 13.4, </a:t>
            </a:r>
            <a:r>
              <a:rPr lang="en-US" sz="2400" dirty="0">
                <a:latin typeface="Times New Roman" panose="02020603050405020304" pitchFamily="18" charset="0"/>
                <a:cs typeface="Times New Roman" panose="02020603050405020304" pitchFamily="18" charset="0"/>
              </a:rPr>
              <a:t>the graph  shows that the volume of water is a quadratic function of time.</a:t>
            </a:r>
          </a:p>
          <a:p>
            <a:pPr algn="just">
              <a:lnSpc>
                <a:spcPct val="150000"/>
              </a:lnSpc>
            </a:pPr>
            <a:r>
              <a:rPr lang="en-US" sz="2400" dirty="0">
                <a:latin typeface="Times New Roman" panose="02020603050405020304" pitchFamily="18" charset="0"/>
                <a:cs typeface="Times New Roman" panose="02020603050405020304" pitchFamily="18" charset="0"/>
              </a:rPr>
              <a:t>The volume of water increases with time up to </a:t>
            </a:r>
            <a:r>
              <a:rPr lang="en-US" sz="2400" b="1" dirty="0">
                <a:solidFill>
                  <a:srgbClr val="7030A0"/>
                </a:solidFill>
                <a:latin typeface="Times New Roman" panose="02020603050405020304" pitchFamily="18" charset="0"/>
                <a:cs typeface="Times New Roman" panose="02020603050405020304" pitchFamily="18" charset="0"/>
              </a:rPr>
              <a:t>20 min</a:t>
            </a:r>
            <a:r>
              <a:rPr lang="en-US" sz="2400" dirty="0">
                <a:latin typeface="Times New Roman" panose="02020603050405020304" pitchFamily="18" charset="0"/>
                <a:cs typeface="Times New Roman" panose="02020603050405020304" pitchFamily="18" charset="0"/>
              </a:rPr>
              <a:t>.</a:t>
            </a:r>
          </a:p>
          <a:p>
            <a:pPr lvl="0" algn="just">
              <a:lnSpc>
                <a:spcPct val="150000"/>
              </a:lnSpc>
            </a:pPr>
            <a:r>
              <a:rPr lang="en-US" sz="2400" dirty="0">
                <a:latin typeface="Times New Roman" panose="02020603050405020304" pitchFamily="18" charset="0"/>
                <a:cs typeface="Times New Roman" panose="02020603050405020304" pitchFamily="18" charset="0"/>
              </a:rPr>
              <a:t>The volume of water is increased </a:t>
            </a:r>
            <a:r>
              <a:rPr lang="en-US" sz="2400" b="1" dirty="0">
                <a:solidFill>
                  <a:srgbClr val="7030A0"/>
                </a:solidFill>
                <a:latin typeface="Times New Roman" panose="02020603050405020304" pitchFamily="18" charset="0"/>
                <a:cs typeface="Times New Roman" panose="02020603050405020304" pitchFamily="18" charset="0"/>
              </a:rPr>
              <a:t>1.7m</a:t>
            </a:r>
            <a:r>
              <a:rPr lang="en-US" sz="2400" b="1" baseline="30000" dirty="0">
                <a:solidFill>
                  <a:srgbClr val="7030A0"/>
                </a:solidFill>
                <a:latin typeface="Times New Roman" panose="02020603050405020304" pitchFamily="18" charset="0"/>
                <a:cs typeface="Times New Roman" panose="02020603050405020304" pitchFamily="18" charset="0"/>
              </a:rPr>
              <a:t>3</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when operation time is reached </a:t>
            </a:r>
            <a:r>
              <a:rPr lang="en-US" sz="2400" b="1" dirty="0">
                <a:solidFill>
                  <a:srgbClr val="7030A0"/>
                </a:solidFill>
                <a:latin typeface="Times New Roman" panose="02020603050405020304" pitchFamily="18" charset="0"/>
                <a:cs typeface="Times New Roman" panose="02020603050405020304" pitchFamily="18" charset="0"/>
              </a:rPr>
              <a:t>20 min</a:t>
            </a:r>
            <a:r>
              <a:rPr lang="en-US" sz="2400" dirty="0">
                <a:latin typeface="Times New Roman" panose="02020603050405020304" pitchFamily="18" charset="0"/>
                <a:cs typeface="Times New Roman" panose="02020603050405020304" pitchFamily="18" charset="0"/>
              </a:rPr>
              <a:t>, which is attained maximum accumulation of water at </a:t>
            </a:r>
            <a:r>
              <a:rPr lang="en-US" sz="2400" b="1" dirty="0">
                <a:solidFill>
                  <a:srgbClr val="7030A0"/>
                </a:solidFill>
                <a:latin typeface="Times New Roman" panose="02020603050405020304" pitchFamily="18" charset="0"/>
                <a:cs typeface="Times New Roman" panose="02020603050405020304" pitchFamily="18" charset="0"/>
              </a:rPr>
              <a:t>20 min</a:t>
            </a:r>
            <a:r>
              <a:rPr lang="en-US" sz="2400" dirty="0">
                <a:latin typeface="Times New Roman" panose="02020603050405020304" pitchFamily="18" charset="0"/>
                <a:cs typeface="Times New Roman" panose="02020603050405020304" pitchFamily="18" charset="0"/>
              </a:rPr>
              <a:t>. </a:t>
            </a:r>
          </a:p>
          <a:p>
            <a:pPr lvl="0" algn="just">
              <a:lnSpc>
                <a:spcPct val="150000"/>
              </a:lnSpc>
            </a:pPr>
            <a:r>
              <a:rPr lang="en-US" sz="2400" dirty="0">
                <a:latin typeface="Times New Roman" panose="02020603050405020304" pitchFamily="18" charset="0"/>
                <a:cs typeface="Times New Roman" panose="02020603050405020304" pitchFamily="18" charset="0"/>
              </a:rPr>
              <a:t>The volume of water is decreased after </a:t>
            </a:r>
            <a:r>
              <a:rPr lang="en-US" sz="2400" b="1" dirty="0">
                <a:solidFill>
                  <a:srgbClr val="7030A0"/>
                </a:solidFill>
                <a:latin typeface="Times New Roman" panose="02020603050405020304" pitchFamily="18" charset="0"/>
                <a:cs typeface="Times New Roman" panose="02020603050405020304" pitchFamily="18" charset="0"/>
              </a:rPr>
              <a:t>20 min</a:t>
            </a:r>
            <a:r>
              <a:rPr lang="en-US" sz="2400" dirty="0">
                <a:latin typeface="Times New Roman" panose="02020603050405020304" pitchFamily="18" charset="0"/>
                <a:cs typeface="Times New Roman" panose="02020603050405020304" pitchFamily="18" charset="0"/>
              </a:rPr>
              <a:t>, and the tank becomes empty when time is reached to </a:t>
            </a:r>
            <a:r>
              <a:rPr lang="en-US" sz="2400" b="1" dirty="0">
                <a:solidFill>
                  <a:srgbClr val="7030A0"/>
                </a:solidFill>
                <a:latin typeface="Times New Roman" panose="02020603050405020304" pitchFamily="18" charset="0"/>
                <a:cs typeface="Times New Roman" panose="02020603050405020304" pitchFamily="18" charset="0"/>
              </a:rPr>
              <a:t>57 min</a:t>
            </a:r>
            <a:r>
              <a:rPr lang="en-US" sz="2400" dirty="0">
                <a:latin typeface="Times New Roman" panose="02020603050405020304" pitchFamily="18" charset="0"/>
                <a:cs typeface="Times New Roman" panose="02020603050405020304" pitchFamily="18" charset="0"/>
              </a:rPr>
              <a:t>.</a:t>
            </a:r>
          </a:p>
          <a:p>
            <a:pPr marL="0" lv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864C325-4707-1CAE-3354-48C4E12A485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6B2019E-AF76-AA01-CD44-316D706A371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F4DF45A-E952-B58F-C0AA-650DE1EECC5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D506315-8B6F-BFFD-1436-3EB9345C0B1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16962807"/>
      </p:ext>
    </p:extLst>
  </p:cSld>
  <p:clrMapOvr>
    <a:masterClrMapping/>
  </p:clrMapOvr>
  <mc:AlternateContent xmlns:mc="http://schemas.openxmlformats.org/markup-compatibility/2006" xmlns:p14="http://schemas.microsoft.com/office/powerpoint/2010/main">
    <mc:Choice Requires="p14">
      <p:transition spd="slow" p14:dur="2000" advTm="41754"/>
    </mc:Choice>
    <mc:Fallback xmlns="">
      <p:transition spd="slow" advTm="4175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A49AE-8C27-C425-2DB2-01D50D3C099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C25D2D1-665D-684D-9FC7-983F00C7931E}"/>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(c) determine the time when the tank  can be empty:  </a:t>
                </a:r>
                <a:r>
                  <a:rPr lang="en-US" sz="2400" dirty="0">
                    <a:latin typeface="Times New Roman" panose="02020603050405020304" pitchFamily="18" charset="0"/>
                    <a:cs typeface="Times New Roman" panose="02020603050405020304" pitchFamily="18" charset="0"/>
                  </a:rPr>
                  <a:t>The time is determined  when the tank becomes empty by integrating equation (13.23) and solve for time (t). </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t>
                        </m:r>
                        <m:r>
                          <a:rPr lang="en-US" sz="2400" i="1">
                            <a:latin typeface="Cambria Math" panose="02040503050406030204" pitchFamily="18" charset="0"/>
                            <a:cs typeface="Times New Roman" panose="02020603050405020304" pitchFamily="18" charset="0"/>
                          </a:rPr>
                          <m:t>𝑉</m:t>
                        </m:r>
                      </m:num>
                      <m:den>
                        <m:r>
                          <m:rPr>
                            <m:sty m:val="p"/>
                          </m:rPr>
                          <a:rPr lang="en-US" sz="2400">
                            <a:latin typeface="Cambria Math" panose="02040503050406030204" pitchFamily="18" charset="0"/>
                            <a:cs typeface="Times New Roman" panose="02020603050405020304" pitchFamily="18" charset="0"/>
                          </a:rPr>
                          <m:t>dt</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f</m:t>
                        </m:r>
                      </m:sub>
                    </m:sSub>
                    <m:r>
                      <a:rPr lang="en-US" sz="2400" i="1">
                        <a:latin typeface="Cambria Math" panose="02040503050406030204" pitchFamily="18" charset="0"/>
                        <a:cs typeface="Times New Roman" panose="02020603050405020304" pitchFamily="18" charset="0"/>
                      </a:rPr>
                      <m:t>=0.05−0.0025 </m:t>
                    </m:r>
                    <m:r>
                      <a:rPr lang="en-US" sz="2400" i="1">
                        <a:latin typeface="Cambria Math" panose="02040503050406030204" pitchFamily="18" charset="0"/>
                        <a:cs typeface="Times New Roman" panose="02020603050405020304" pitchFamily="18" charset="0"/>
                      </a:rPr>
                      <m:t>𝑡</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nary>
                      <m:naryPr>
                        <m:limLoc m:val="undOvr"/>
                        <m:ctrlPr>
                          <a:rPr lang="en-US" sz="2400" i="1" smtClean="0">
                            <a:solidFill>
                              <a:schemeClr val="tx1"/>
                            </a:solidFill>
                            <a:latin typeface="Cambria Math" panose="02040503050406030204" pitchFamily="18" charset="0"/>
                            <a:cs typeface="Times New Roman" panose="02020603050405020304" pitchFamily="18" charset="0"/>
                          </a:rPr>
                        </m:ctrlPr>
                      </m:naryPr>
                      <m:sub>
                        <m:sSub>
                          <m:sSubPr>
                            <m:ctrlPr>
                              <a:rPr lang="en-US" sz="2400" i="1" smtClean="0">
                                <a:solidFill>
                                  <a:schemeClr val="tx1"/>
                                </a:solidFill>
                                <a:latin typeface="Cambria Math" panose="02040503050406030204" pitchFamily="18" charset="0"/>
                                <a:cs typeface="Times New Roman" panose="02020603050405020304" pitchFamily="18" charset="0"/>
                              </a:rPr>
                            </m:ctrlPr>
                          </m:sSubPr>
                          <m:e>
                            <m:r>
                              <a:rPr lang="en-US" sz="2400" b="0" i="1" smtClean="0">
                                <a:solidFill>
                                  <a:schemeClr val="tx1"/>
                                </a:solidFill>
                                <a:latin typeface="Cambria Math" panose="02040503050406030204" pitchFamily="18" charset="0"/>
                                <a:cs typeface="Times New Roman" panose="02020603050405020304" pitchFamily="18" charset="0"/>
                              </a:rPr>
                              <m:t>𝑉</m:t>
                            </m:r>
                          </m:e>
                          <m:sub>
                            <m:r>
                              <a:rPr lang="en-US" sz="2400" b="0" i="1" smtClean="0">
                                <a:solidFill>
                                  <a:schemeClr val="tx1"/>
                                </a:solidFill>
                                <a:latin typeface="Cambria Math" panose="02040503050406030204" pitchFamily="18" charset="0"/>
                                <a:cs typeface="Times New Roman" panose="02020603050405020304" pitchFamily="18" charset="0"/>
                              </a:rPr>
                              <m:t>𝑜</m:t>
                            </m:r>
                          </m:sub>
                        </m:sSub>
                        <m:r>
                          <m:rPr>
                            <m:brk m:alnAt="24"/>
                          </m:rPr>
                          <a:rPr lang="en-US" sz="2400" b="0" i="1" smtClean="0">
                            <a:solidFill>
                              <a:schemeClr val="tx1"/>
                            </a:solidFill>
                            <a:latin typeface="Cambria Math" panose="02040503050406030204" pitchFamily="18" charset="0"/>
                            <a:cs typeface="Times New Roman" panose="02020603050405020304" pitchFamily="18" charset="0"/>
                          </a:rPr>
                          <m:t>=</m:t>
                        </m:r>
                        <m:r>
                          <a:rPr lang="en-US" sz="2400" b="0" i="1" smtClean="0">
                            <a:solidFill>
                              <a:schemeClr val="tx1"/>
                            </a:solidFill>
                            <a:latin typeface="Cambria Math" panose="02040503050406030204" pitchFamily="18" charset="0"/>
                            <a:cs typeface="Times New Roman" panose="02020603050405020304" pitchFamily="18" charset="0"/>
                          </a:rPr>
                          <m:t>1.2</m:t>
                        </m:r>
                      </m:sub>
                      <m:sup>
                        <m:r>
                          <a:rPr lang="en-US" sz="2400" b="0" i="1" smtClean="0">
                            <a:solidFill>
                              <a:schemeClr val="tx1"/>
                            </a:solidFill>
                            <a:latin typeface="Cambria Math" panose="02040503050406030204" pitchFamily="18" charset="0"/>
                            <a:cs typeface="Times New Roman" panose="02020603050405020304" pitchFamily="18" charset="0"/>
                          </a:rPr>
                          <m:t>𝑉</m:t>
                        </m:r>
                        <m:r>
                          <a:rPr lang="en-US" sz="2400" b="0" i="1" smtClean="0">
                            <a:solidFill>
                              <a:schemeClr val="tx1"/>
                            </a:solidFill>
                            <a:latin typeface="Cambria Math" panose="02040503050406030204" pitchFamily="18" charset="0"/>
                            <a:cs typeface="Times New Roman" panose="02020603050405020304" pitchFamily="18" charset="0"/>
                          </a:rPr>
                          <m:t>=0</m:t>
                        </m:r>
                      </m:sup>
                      <m:e>
                        <m:r>
                          <a:rPr lang="en-US" sz="2400" b="0" i="1" smtClean="0">
                            <a:solidFill>
                              <a:schemeClr val="tx1"/>
                            </a:solidFill>
                            <a:latin typeface="Cambria Math" panose="02040503050406030204" pitchFamily="18" charset="0"/>
                            <a:cs typeface="Times New Roman" panose="02020603050405020304" pitchFamily="18" charset="0"/>
                          </a:rPr>
                          <m:t>𝑑𝑉</m:t>
                        </m:r>
                      </m:e>
                    </m:nary>
                    <m:r>
                      <a:rPr lang="en-US" sz="2400" b="0" i="1" smtClean="0">
                        <a:solidFill>
                          <a:schemeClr val="tx1"/>
                        </a:solidFill>
                        <a:latin typeface="Cambria Math" panose="02040503050406030204" pitchFamily="18" charset="0"/>
                        <a:cs typeface="Times New Roman" panose="02020603050405020304" pitchFamily="18" charset="0"/>
                      </a:rPr>
                      <m:t>=</m:t>
                    </m:r>
                    <m:nary>
                      <m:naryPr>
                        <m:limLoc m:val="undOvr"/>
                        <m:ctrlPr>
                          <a:rPr lang="en-US" sz="2400" i="1" smtClean="0">
                            <a:solidFill>
                              <a:schemeClr val="tx1"/>
                            </a:solidFill>
                            <a:latin typeface="Cambria Math" panose="02040503050406030204" pitchFamily="18" charset="0"/>
                            <a:cs typeface="Times New Roman" panose="02020603050405020304" pitchFamily="18" charset="0"/>
                          </a:rPr>
                        </m:ctrlPr>
                      </m:naryPr>
                      <m:sub>
                        <m:r>
                          <m:rPr>
                            <m:brk m:alnAt="24"/>
                          </m:rPr>
                          <a:rPr lang="en-US" sz="2400" b="0" i="1" smtClean="0">
                            <a:solidFill>
                              <a:schemeClr val="tx1"/>
                            </a:solidFill>
                            <a:latin typeface="Cambria Math" panose="02040503050406030204" pitchFamily="18" charset="0"/>
                            <a:cs typeface="Times New Roman" panose="02020603050405020304" pitchFamily="18" charset="0"/>
                          </a:rPr>
                          <m:t>0</m:t>
                        </m:r>
                      </m:sub>
                      <m:sup>
                        <m:r>
                          <a:rPr lang="en-US" sz="2400" b="0" i="1" smtClean="0">
                            <a:solidFill>
                              <a:schemeClr val="tx1"/>
                            </a:solidFill>
                            <a:latin typeface="Cambria Math" panose="02040503050406030204" pitchFamily="18" charset="0"/>
                            <a:cs typeface="Times New Roman" panose="02020603050405020304" pitchFamily="18" charset="0"/>
                          </a:rPr>
                          <m:t>𝑡</m:t>
                        </m:r>
                      </m:sup>
                      <m:e>
                        <m:r>
                          <a:rPr lang="en-US" sz="2400" b="0" i="1" smtClean="0">
                            <a:solidFill>
                              <a:schemeClr val="tx1"/>
                            </a:solidFill>
                            <a:latin typeface="Cambria Math" panose="02040503050406030204" pitchFamily="18" charset="0"/>
                            <a:cs typeface="Times New Roman" panose="02020603050405020304" pitchFamily="18" charset="0"/>
                          </a:rPr>
                          <m:t>(0.05−0.0025</m:t>
                        </m:r>
                        <m:r>
                          <a:rPr lang="en-US" sz="2400" b="0" i="1" smtClean="0">
                            <a:solidFill>
                              <a:schemeClr val="tx1"/>
                            </a:solidFill>
                            <a:latin typeface="Cambria Math" panose="02040503050406030204" pitchFamily="18" charset="0"/>
                            <a:cs typeface="Times New Roman" panose="02020603050405020304" pitchFamily="18" charset="0"/>
                          </a:rPr>
                          <m:t>𝑡</m:t>
                        </m:r>
                        <m:r>
                          <a:rPr lang="en-US" sz="2400" b="0" i="1" smtClean="0">
                            <a:solidFill>
                              <a:schemeClr val="tx1"/>
                            </a:solidFill>
                            <a:latin typeface="Cambria Math" panose="02040503050406030204" pitchFamily="18" charset="0"/>
                            <a:cs typeface="Times New Roman" panose="02020603050405020304" pitchFamily="18" charset="0"/>
                          </a:rPr>
                          <m:t>)</m:t>
                        </m:r>
                        <m:r>
                          <a:rPr lang="en-US" sz="2400" b="0" i="1" smtClean="0">
                            <a:solidFill>
                              <a:schemeClr val="tx1"/>
                            </a:solidFill>
                            <a:latin typeface="Cambria Math" panose="02040503050406030204" pitchFamily="18" charset="0"/>
                            <a:cs typeface="Times New Roman" panose="02020603050405020304" pitchFamily="18" charset="0"/>
                          </a:rPr>
                          <m:t>𝑑𝑡</m:t>
                        </m:r>
                      </m:e>
                    </m:nary>
                  </m:oMath>
                </a14:m>
                <a:r>
                  <a:rPr lang="en-US" sz="2400" dirty="0">
                    <a:solidFill>
                      <a:schemeClr val="tx1"/>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400" b="0" i="1" smtClean="0">
                        <a:solidFill>
                          <a:schemeClr val="tx1"/>
                        </a:solidFill>
                        <a:latin typeface="Cambria Math" panose="02040503050406030204" pitchFamily="18" charset="0"/>
                        <a:cs typeface="Times New Roman" panose="02020603050405020304" pitchFamily="18" charset="0"/>
                      </a:rPr>
                      <m:t>𝑉</m:t>
                    </m:r>
                    <m:r>
                      <a:rPr lang="en-US" sz="2400" b="0" i="1" smtClean="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r>
                          <a:rPr lang="en-US" sz="2400" b="0" i="1">
                            <a:solidFill>
                              <a:schemeClr val="tx1"/>
                            </a:solidFill>
                            <a:latin typeface="Cambria Math" panose="02040503050406030204" pitchFamily="18" charset="0"/>
                            <a:cs typeface="Times New Roman" panose="02020603050405020304" pitchFamily="18" charset="0"/>
                          </a:rPr>
                          <m:t>𝑉</m:t>
                        </m:r>
                      </m:e>
                      <m:sub>
                        <m:r>
                          <a:rPr lang="en-US" sz="2400" b="0" i="1">
                            <a:solidFill>
                              <a:schemeClr val="tx1"/>
                            </a:solidFill>
                            <a:latin typeface="Cambria Math" panose="02040503050406030204" pitchFamily="18" charset="0"/>
                            <a:cs typeface="Times New Roman" panose="02020603050405020304" pitchFamily="18" charset="0"/>
                          </a:rPr>
                          <m:t>𝑜</m:t>
                        </m:r>
                      </m:sub>
                    </m:sSub>
                    <m:r>
                      <a:rPr lang="en-US" sz="2400" b="0" i="1" smtClean="0">
                        <a:solidFill>
                          <a:schemeClr val="tx1"/>
                        </a:solidFill>
                        <a:latin typeface="Cambria Math" panose="02040503050406030204" pitchFamily="18" charset="0"/>
                        <a:cs typeface="Times New Roman" panose="02020603050405020304" pitchFamily="18" charset="0"/>
                      </a:rPr>
                      <m:t>=0−1.2=0.05</m:t>
                    </m:r>
                    <m:r>
                      <a:rPr lang="en-US" sz="2400" b="0" i="1" smtClean="0">
                        <a:solidFill>
                          <a:schemeClr val="tx1"/>
                        </a:solidFill>
                        <a:latin typeface="Cambria Math" panose="02040503050406030204" pitchFamily="18" charset="0"/>
                        <a:cs typeface="Times New Roman" panose="02020603050405020304" pitchFamily="18" charset="0"/>
                      </a:rPr>
                      <m:t>𝑡</m:t>
                    </m:r>
                    <m:r>
                      <a:rPr lang="en-US" sz="2400" b="0" i="1" smtClean="0">
                        <a:solidFill>
                          <a:schemeClr val="tx1"/>
                        </a:solidFill>
                        <a:latin typeface="Cambria Math" panose="02040503050406030204" pitchFamily="18" charset="0"/>
                        <a:cs typeface="Times New Roman" panose="02020603050405020304" pitchFamily="18" charset="0"/>
                      </a:rPr>
                      <m:t>−0.00125</m:t>
                    </m:r>
                    <m:sSup>
                      <m:sSupPr>
                        <m:ctrlPr>
                          <a:rPr lang="en-US" sz="2400" i="1" smtClean="0">
                            <a:solidFill>
                              <a:schemeClr val="tx1"/>
                            </a:solidFill>
                            <a:latin typeface="Cambria Math" panose="02040503050406030204" pitchFamily="18" charset="0"/>
                            <a:cs typeface="Times New Roman" panose="02020603050405020304" pitchFamily="18" charset="0"/>
                          </a:rPr>
                        </m:ctrlPr>
                      </m:sSupPr>
                      <m:e>
                        <m:r>
                          <a:rPr lang="en-US" sz="2400" b="0" i="1" smtClean="0">
                            <a:solidFill>
                              <a:schemeClr val="tx1"/>
                            </a:solidFill>
                            <a:latin typeface="Cambria Math" panose="02040503050406030204" pitchFamily="18" charset="0"/>
                            <a:cs typeface="Times New Roman" panose="02020603050405020304" pitchFamily="18" charset="0"/>
                          </a:rPr>
                          <m:t>𝑡</m:t>
                        </m:r>
                      </m:e>
                      <m:sup>
                        <m:r>
                          <a:rPr lang="en-US" sz="2400" b="0" i="1" smtClean="0">
                            <a:solidFill>
                              <a:schemeClr val="tx1"/>
                            </a:solidFill>
                            <a:latin typeface="Cambria Math" panose="02040503050406030204" pitchFamily="18" charset="0"/>
                            <a:cs typeface="Times New Roman" panose="02020603050405020304" pitchFamily="18" charset="0"/>
                          </a:rPr>
                          <m:t>2</m:t>
                        </m:r>
                      </m:sup>
                    </m:sSup>
                  </m:oMath>
                </a14:m>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r>
                      <a:rPr lang="en-US" sz="2400" b="1" i="1">
                        <a:solidFill>
                          <a:srgbClr val="7030A0"/>
                        </a:solidFill>
                        <a:latin typeface="Cambria Math" panose="02040503050406030204" pitchFamily="18" charset="0"/>
                        <a:cs typeface="Times New Roman" panose="02020603050405020304" pitchFamily="18" charset="0"/>
                      </a:rPr>
                      <m:t>𝟎</m:t>
                    </m:r>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𝟎𝟎𝟏𝟐𝟓</m:t>
                    </m:r>
                    <m:sSup>
                      <m:sSupPr>
                        <m:ctrlPr>
                          <a:rPr lang="en-US" sz="2400" b="1" i="1">
                            <a:solidFill>
                              <a:srgbClr val="7030A0"/>
                            </a:solidFill>
                            <a:latin typeface="Cambria Math" panose="02040503050406030204" pitchFamily="18" charset="0"/>
                            <a:cs typeface="Times New Roman" panose="02020603050405020304" pitchFamily="18" charset="0"/>
                          </a:rPr>
                        </m:ctrlPr>
                      </m:sSupPr>
                      <m:e>
                        <m:r>
                          <a:rPr lang="en-US" sz="2400" b="1" i="1">
                            <a:solidFill>
                              <a:srgbClr val="7030A0"/>
                            </a:solidFill>
                            <a:latin typeface="Cambria Math" panose="02040503050406030204" pitchFamily="18" charset="0"/>
                            <a:cs typeface="Times New Roman" panose="02020603050405020304" pitchFamily="18" charset="0"/>
                          </a:rPr>
                          <m:t>𝒕</m:t>
                        </m:r>
                      </m:e>
                      <m:sup>
                        <m:r>
                          <a:rPr lang="en-US" sz="2400" b="1" i="1">
                            <a:solidFill>
                              <a:srgbClr val="7030A0"/>
                            </a:solidFill>
                            <a:latin typeface="Cambria Math" panose="02040503050406030204" pitchFamily="18" charset="0"/>
                            <a:cs typeface="Times New Roman" panose="02020603050405020304" pitchFamily="18" charset="0"/>
                          </a:rPr>
                          <m:t>𝟐</m:t>
                        </m:r>
                      </m:sup>
                    </m:sSup>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𝟎</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𝟎𝟓</m:t>
                    </m:r>
                    <m:r>
                      <a:rPr lang="en-US" sz="2400" b="1" i="1" smtClean="0">
                        <a:solidFill>
                          <a:srgbClr val="7030A0"/>
                        </a:solidFill>
                        <a:latin typeface="Cambria Math" panose="02040503050406030204" pitchFamily="18" charset="0"/>
                        <a:cs typeface="Times New Roman" panose="02020603050405020304" pitchFamily="18" charset="0"/>
                      </a:rPr>
                      <m:t>𝒕</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𝟐</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𝟎</m:t>
                    </m:r>
                  </m:oMath>
                </a14:m>
                <a:r>
                  <a:rPr lang="en-US" sz="2400" dirty="0">
                    <a:latin typeface="Times New Roman" panose="02020603050405020304" pitchFamily="18" charset="0"/>
                    <a:cs typeface="Times New Roman" panose="02020603050405020304" pitchFamily="18" charset="0"/>
                  </a:rPr>
                  <a:t>                               (13.24)</a:t>
                </a:r>
              </a:p>
            </p:txBody>
          </p:sp>
        </mc:Choice>
        <mc:Fallback xmlns="">
          <p:sp>
            <p:nvSpPr>
              <p:cNvPr id="3" name="Content Placeholder 2">
                <a:extLst>
                  <a:ext uri="{FF2B5EF4-FFF2-40B4-BE49-F238E27FC236}">
                    <a16:creationId xmlns:a16="http://schemas.microsoft.com/office/drawing/2014/main" id="{DC25D2D1-665D-684D-9FC7-983F00C7931E}"/>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28596BC-392E-AAD4-42BB-50BA40D51AC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5BC65F-7322-9C65-22A1-487F14AC8D3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4D63F7B-2D81-3173-18A7-238A04C9DC5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6DE3D07-8503-6081-FBDD-44A93A57860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512100965"/>
      </p:ext>
    </p:extLst>
  </p:cSld>
  <p:clrMapOvr>
    <a:masterClrMapping/>
  </p:clrMapOvr>
  <mc:AlternateContent xmlns:mc="http://schemas.openxmlformats.org/markup-compatibility/2006" xmlns:p14="http://schemas.microsoft.com/office/powerpoint/2010/main">
    <mc:Choice Requires="p14">
      <p:transition spd="slow" p14:dur="2000" advTm="52567"/>
    </mc:Choice>
    <mc:Fallback xmlns="">
      <p:transition spd="slow" advTm="525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442AC-E543-C7D8-FA5F-A3A47AC6518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815A189-3EE8-FC3F-2B23-0981196479A1}"/>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equation (13.24)  is the quadratic equation of the form:</a:t>
                </a:r>
              </a:p>
              <a:p>
                <a:pPr marL="0" indent="0" algn="just">
                  <a:lnSpc>
                    <a:spcPct val="10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𝑎</m:t>
                    </m:r>
                    <m:sSup>
                      <m:sSupPr>
                        <m:ctrlPr>
                          <a:rPr lang="en-US" sz="2400" b="0" i="1" smtClean="0">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𝑥</m:t>
                        </m:r>
                      </m:e>
                      <m:sup>
                        <m:r>
                          <a:rPr lang="en-US" sz="2400" b="0" i="1" smtClean="0">
                            <a:latin typeface="Cambria Math" panose="02040503050406030204" pitchFamily="18" charset="0"/>
                            <a:cs typeface="Times New Roman" panose="02020603050405020304" pitchFamily="18" charset="0"/>
                          </a:rPr>
                          <m:t>2</m:t>
                        </m:r>
                      </m:sup>
                    </m:sSup>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𝑏𝑥</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𝑐</m:t>
                    </m:r>
                    <m:r>
                      <a:rPr lang="en-US" sz="2400" b="0" i="1" smtClean="0">
                        <a:latin typeface="Cambria Math" panose="02040503050406030204" pitchFamily="18" charset="0"/>
                        <a:cs typeface="Times New Roman" panose="02020603050405020304" pitchFamily="18" charset="0"/>
                      </a:rPr>
                      <m:t>=0</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400" dirty="0">
                    <a:cs typeface="Times New Roman" panose="02020603050405020304" pitchFamily="18" charset="0"/>
                  </a:rPr>
                  <a:t>x</a:t>
                </a:r>
                <a14:m>
                  <m:oMath xmlns:m="http://schemas.openxmlformats.org/officeDocument/2006/math">
                    <m:r>
                      <a:rPr lang="en-US" sz="2400" i="1">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𝑏</m:t>
                        </m:r>
                        <m:r>
                          <a:rPr lang="en-US" sz="2400" i="1">
                            <a:latin typeface="Cambria Math" panose="02040503050406030204" pitchFamily="18" charset="0"/>
                            <a:cs typeface="Times New Roman" panose="02020603050405020304" pitchFamily="18" charset="0"/>
                          </a:rPr>
                          <m:t>±</m:t>
                        </m:r>
                        <m:rad>
                          <m:radPr>
                            <m:degHide m:val="on"/>
                            <m:ctrlPr>
                              <a:rPr lang="en-US" sz="2400" i="1">
                                <a:latin typeface="Cambria Math" panose="02040503050406030204" pitchFamily="18" charset="0"/>
                                <a:cs typeface="Times New Roman" panose="02020603050405020304" pitchFamily="18" charset="0"/>
                              </a:rPr>
                            </m:ctrlPr>
                          </m:radPr>
                          <m:deg/>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𝑏</m:t>
                                </m:r>
                              </m:e>
                              <m:sup>
                                <m:r>
                                  <a:rPr lang="en-US" sz="2400" i="1">
                                    <a:latin typeface="Cambria Math" panose="02040503050406030204" pitchFamily="18" charset="0"/>
                                    <a:cs typeface="Times New Roman" panose="02020603050405020304" pitchFamily="18" charset="0"/>
                                  </a:rPr>
                                  <m:t>2</m:t>
                                </m:r>
                              </m:sup>
                            </m:sSup>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𝑎𝑐</m:t>
                            </m:r>
                          </m:e>
                        </m:rad>
                      </m:num>
                      <m:den>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𝑎</m:t>
                        </m:r>
                      </m:den>
                    </m:f>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From equation (13.24),  a = 0.00125; b = 0.05; and c = -1.2</a:t>
                </a:r>
              </a:p>
              <a:p>
                <a:pPr marL="0" indent="0" algn="just">
                  <a:lnSpc>
                    <a:spcPct val="100000"/>
                  </a:lnSpc>
                  <a:buNone/>
                </a:pPr>
                <a:r>
                  <a:rPr lang="en-US" sz="2400" dirty="0">
                    <a:cs typeface="Times New Roman" panose="02020603050405020304" pitchFamily="18" charset="0"/>
                  </a:rPr>
                  <a:t>t</a:t>
                </a:r>
                <a14:m>
                  <m:oMath xmlns:m="http://schemas.openxmlformats.org/officeDocument/2006/math">
                    <m:r>
                      <a:rPr lang="en-US" sz="2400" i="1">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0.05</m:t>
                        </m:r>
                        <m:r>
                          <a:rPr lang="en-US" sz="2400" i="1">
                            <a:latin typeface="Cambria Math" panose="02040503050406030204" pitchFamily="18" charset="0"/>
                            <a:cs typeface="Times New Roman" panose="02020603050405020304" pitchFamily="18" charset="0"/>
                          </a:rPr>
                          <m:t>±</m:t>
                        </m:r>
                        <m:rad>
                          <m:radPr>
                            <m:degHide m:val="on"/>
                            <m:ctrlPr>
                              <a:rPr lang="en-US" sz="2400" i="1">
                                <a:latin typeface="Cambria Math" panose="02040503050406030204" pitchFamily="18" charset="0"/>
                                <a:cs typeface="Times New Roman" panose="02020603050405020304" pitchFamily="18" charset="0"/>
                              </a:rPr>
                            </m:ctrlPr>
                          </m:radPr>
                          <m:deg/>
                          <m:e>
                            <m:sSup>
                              <m:sSupPr>
                                <m:ctrlPr>
                                  <a:rPr lang="en-US" sz="2400" i="1">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0.05</m:t>
                                </m:r>
                              </m:e>
                              <m:sup>
                                <m:r>
                                  <a:rPr lang="en-US" sz="2400" i="1">
                                    <a:latin typeface="Cambria Math" panose="02040503050406030204" pitchFamily="18" charset="0"/>
                                    <a:cs typeface="Times New Roman" panose="02020603050405020304" pitchFamily="18" charset="0"/>
                                  </a:rPr>
                                  <m:t>2</m:t>
                                </m:r>
                              </m:sup>
                            </m:sSup>
                            <m:r>
                              <a:rPr lang="en-US" sz="2400" i="1">
                                <a:latin typeface="Cambria Math" panose="02040503050406030204" pitchFamily="18" charset="0"/>
                                <a:cs typeface="Times New Roman" panose="02020603050405020304" pitchFamily="18" charset="0"/>
                              </a:rPr>
                              <m:t>−4</m:t>
                            </m:r>
                            <m:r>
                              <a:rPr lang="en-US" sz="2400" b="0" i="1" smtClean="0">
                                <a:latin typeface="Cambria Math" panose="02040503050406030204" pitchFamily="18" charset="0"/>
                                <a:cs typeface="Times New Roman" panose="02020603050405020304" pitchFamily="18" charset="0"/>
                              </a:rPr>
                              <m:t>∗0.00125∗(−1.2)</m:t>
                            </m:r>
                          </m:e>
                        </m:rad>
                      </m:num>
                      <m:den>
                        <m:r>
                          <a:rPr lang="en-US" sz="2400" i="1">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∗0.00125</m:t>
                        </m:r>
                      </m:den>
                    </m:f>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𝟓𝟕</m:t>
                    </m:r>
                  </m:oMath>
                </a14:m>
                <a:r>
                  <a:rPr lang="en-US" sz="2400" b="1" dirty="0">
                    <a:solidFill>
                      <a:srgbClr val="7030A0"/>
                    </a:solidFill>
                    <a:latin typeface="Times New Roman" panose="02020603050405020304" pitchFamily="18" charset="0"/>
                    <a:cs typeface="Times New Roman" panose="02020603050405020304" pitchFamily="18" charset="0"/>
                  </a:rPr>
                  <a:t> min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the tank becomes empty when time is approximately reached to </a:t>
                </a:r>
                <a:r>
                  <a:rPr lang="en-US" sz="2400" b="1" dirty="0">
                    <a:latin typeface="Times New Roman" panose="02020603050405020304" pitchFamily="18" charset="0"/>
                    <a:cs typeface="Times New Roman" panose="02020603050405020304" pitchFamily="18" charset="0"/>
                  </a:rPr>
                  <a:t>57 min</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815A189-3EE8-FC3F-2B23-0981196479A1}"/>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1A164B9-DA0A-8007-151D-BD74C381EFE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963089E-5F60-CBED-14B1-F9075E7E2EB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1DFAD8E-9324-DB43-B3D4-BA2C0BB600A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6A1F1BB-30A7-CEC2-0DAB-893C98D0169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815507203"/>
      </p:ext>
    </p:extLst>
  </p:cSld>
  <p:clrMapOvr>
    <a:masterClrMapping/>
  </p:clrMapOvr>
  <mc:AlternateContent xmlns:mc="http://schemas.openxmlformats.org/markup-compatibility/2006" xmlns:p14="http://schemas.microsoft.com/office/powerpoint/2010/main">
    <mc:Choice Requires="p14">
      <p:transition spd="slow" p14:dur="2000" advTm="54203"/>
    </mc:Choice>
    <mc:Fallback xmlns="">
      <p:transition spd="slow" advTm="5420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EC84C-C018-5C9D-C50B-B5A2D978027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A0C8265-CB5C-91B0-BB87-BD6A3511BFB2}"/>
                  </a:ext>
                </a:extLst>
              </p:cNvPr>
              <p:cNvSpPr>
                <a:spLocks noGrp="1"/>
              </p:cNvSpPr>
              <p:nvPr>
                <p:ph idx="1"/>
              </p:nvPr>
            </p:nvSpPr>
            <p:spPr>
              <a:xfrm>
                <a:off x="278297" y="950601"/>
                <a:ext cx="11638720" cy="4973117"/>
              </a:xfrm>
            </p:spPr>
            <p:txBody>
              <a:bodyPr>
                <a:normAutofit/>
              </a:bodyPr>
              <a:lstStyle/>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Water heating process, unsteady-state process.</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Inlet stream: </a:t>
                </a:r>
                <a:r>
                  <a:rPr lang="en-US" sz="2400" dirty="0">
                    <a:latin typeface="Times New Roman" panose="02020603050405020304" pitchFamily="18" charset="0"/>
                    <a:cs typeface="Times New Roman" panose="02020603050405020304" pitchFamily="18" charset="0"/>
                  </a:rPr>
                  <a:t>volumetric flow rate,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=0.1</m:t>
                    </m:r>
                  </m:oMath>
                </a14:m>
                <a:r>
                  <a:rPr lang="en-US" sz="2400" dirty="0">
                    <a:latin typeface="Times New Roman" panose="02020603050405020304" pitchFamily="18" charset="0"/>
                    <a:cs typeface="Times New Roman" panose="02020603050405020304" pitchFamily="18" charset="0"/>
                  </a:rPr>
                  <a:t> 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/min, temperature, 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 45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rate of heat addition,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Q</m:t>
                        </m:r>
                      </m:e>
                    </m:acc>
                  </m:oMath>
                </a14:m>
                <a:r>
                  <a:rPr lang="en-US" sz="2400" dirty="0">
                    <a:latin typeface="Times New Roman" panose="02020603050405020304" pitchFamily="18" charset="0"/>
                    <a:cs typeface="Times New Roman" panose="02020603050405020304" pitchFamily="18" charset="0"/>
                  </a:rPr>
                  <a:t> = 6, 000 kJ/min, and specific heat capacity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 4.2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Output stream: </a:t>
                </a:r>
                <a:r>
                  <a:rPr lang="en-US" sz="2400" dirty="0">
                    <a:latin typeface="Times New Roman" panose="02020603050405020304" pitchFamily="18" charset="0"/>
                    <a:cs typeface="Times New Roman" panose="02020603050405020304" pitchFamily="18" charset="0"/>
                  </a:rPr>
                  <a:t>There is not output stream( it is closed in the output stream).</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Develop material and energy balance equations, and plot the graphs for the level of water  accumulation as a function of time and the temperature rise as a function of time.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A0C8265-CB5C-91B0-BB87-BD6A3511BFB2}"/>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980"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018E750-765A-E1EE-3C57-6CAEEA2E212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18249D0-16FA-9E37-553D-C48E3464870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7CBC0AA-8D77-9207-FB2E-4C85AA9DD1F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E5F55E0A-D97C-42A6-3D5F-96A812CD847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676262104"/>
      </p:ext>
    </p:extLst>
  </p:cSld>
  <p:clrMapOvr>
    <a:masterClrMapping/>
  </p:clrMapOvr>
  <mc:AlternateContent xmlns:mc="http://schemas.openxmlformats.org/markup-compatibility/2006" xmlns:p14="http://schemas.microsoft.com/office/powerpoint/2010/main">
    <mc:Choice Requires="p14">
      <p:transition spd="slow" p14:dur="2000" advTm="54396"/>
    </mc:Choice>
    <mc:Fallback xmlns="">
      <p:transition spd="slow" advTm="5439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BA7D6-BA73-822A-F263-A7A4CD806C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0804CD-C5F4-BF38-6396-80530309BFFE}"/>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The process is operated with unsteady-state condition without chemical reaction.</a:t>
            </a:r>
          </a:p>
          <a:p>
            <a:pPr algn="just">
              <a:lnSpc>
                <a:spcPct val="150000"/>
              </a:lnSpc>
            </a:pPr>
            <a:r>
              <a:rPr lang="en-US" sz="2400" dirty="0">
                <a:latin typeface="Times New Roman" panose="02020603050405020304" pitchFamily="18" charset="0"/>
                <a:cs typeface="Times New Roman" panose="02020603050405020304" pitchFamily="18" charset="0"/>
              </a:rPr>
              <a:t>Specific heat capacity and density of water are constant.</a:t>
            </a:r>
          </a:p>
          <a:p>
            <a:pPr algn="just">
              <a:lnSpc>
                <a:spcPct val="150000"/>
              </a:lnSpc>
            </a:pPr>
            <a:r>
              <a:rPr lang="en-US" sz="2400" dirty="0">
                <a:latin typeface="Times New Roman" panose="02020603050405020304" pitchFamily="18" charset="0"/>
                <a:cs typeface="Times New Roman" panose="02020603050405020304" pitchFamily="18" charset="0"/>
              </a:rPr>
              <a:t>The rates of change in kinetic energy, potential energy, and work done are negligible as compared with the rates of  heat addition and change in enthalpy.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D57DC4A-92E6-0C12-579F-9D9FD7AA8AD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213B7FC-80C7-FED0-F70F-458DF84891E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4F0EF0-FAFF-480A-9235-60EF5BA900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365302BA-CF10-BD5D-9D89-171E7B0A351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489679180"/>
      </p:ext>
    </p:extLst>
  </p:cSld>
  <p:clrMapOvr>
    <a:masterClrMapping/>
  </p:clrMapOvr>
  <mc:AlternateContent xmlns:mc="http://schemas.openxmlformats.org/markup-compatibility/2006" xmlns:p14="http://schemas.microsoft.com/office/powerpoint/2010/main">
    <mc:Choice Requires="p14">
      <p:transition spd="slow" p14:dur="2000" advTm="28883"/>
    </mc:Choice>
    <mc:Fallback xmlns="">
      <p:transition spd="slow" advTm="288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52D87-5A78-6EEF-A6E7-78070EECFBF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D12EFD-9580-FD4E-A0B0-A4F4DF0209E2}"/>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 diagram of </a:t>
            </a:r>
            <a:r>
              <a:rPr lang="en-US" sz="2400" b="1" dirty="0">
                <a:solidFill>
                  <a:srgbClr val="7030A0"/>
                </a:solidFill>
                <a:latin typeface="Times New Roman" panose="02020603050405020304" pitchFamily="18" charset="0"/>
                <a:cs typeface="Times New Roman" panose="02020603050405020304" pitchFamily="18" charset="0"/>
              </a:rPr>
              <a:t>Activity 13.1(#Q</a:t>
            </a:r>
            <a:r>
              <a:rPr lang="en-US" sz="2400" b="1" baseline="-25000" dirty="0">
                <a:solidFill>
                  <a:srgbClr val="7030A0"/>
                </a:solidFill>
                <a:latin typeface="Times New Roman" panose="02020603050405020304" pitchFamily="18" charset="0"/>
                <a:cs typeface="Times New Roman" panose="02020603050405020304" pitchFamily="18" charset="0"/>
              </a:rPr>
              <a:t>2</a:t>
            </a:r>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material and energy flows across system boundary is shown in </a:t>
            </a:r>
            <a:r>
              <a:rPr lang="en-US" sz="2400" b="1" dirty="0">
                <a:latin typeface="Times New Roman" panose="02020603050405020304" pitchFamily="18" charset="0"/>
                <a:cs typeface="Times New Roman" panose="02020603050405020304" pitchFamily="18" charset="0"/>
              </a:rPr>
              <a:t>Figure 13.5</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CD3FA670-AC99-17C1-8831-BC29FCC350F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BE92B1A-8CDB-9E37-AF5F-2992D9485EA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97636F8-7D4F-F740-9C5A-80EE9D3CD33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C4919B1-D803-1036-6164-407CCFEBE832}"/>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grpSp>
        <p:nvGrpSpPr>
          <p:cNvPr id="2" name="Group 1">
            <a:extLst>
              <a:ext uri="{FF2B5EF4-FFF2-40B4-BE49-F238E27FC236}">
                <a16:creationId xmlns:a16="http://schemas.microsoft.com/office/drawing/2014/main" id="{8BBDFEB5-F1B7-1B44-EAC7-66C7D254705E}"/>
              </a:ext>
            </a:extLst>
          </p:cNvPr>
          <p:cNvGrpSpPr/>
          <p:nvPr/>
        </p:nvGrpSpPr>
        <p:grpSpPr>
          <a:xfrm>
            <a:off x="1023735" y="2617615"/>
            <a:ext cx="5428244" cy="2067518"/>
            <a:chOff x="268362" y="3851144"/>
            <a:chExt cx="5428244" cy="2067518"/>
          </a:xfrm>
        </p:grpSpPr>
        <p:grpSp>
          <p:nvGrpSpPr>
            <p:cNvPr id="6" name="Group 5">
              <a:extLst>
                <a:ext uri="{FF2B5EF4-FFF2-40B4-BE49-F238E27FC236}">
                  <a16:creationId xmlns:a16="http://schemas.microsoft.com/office/drawing/2014/main" id="{4C7BBEDB-1E0E-FFC1-1C6E-001FB9F41C87}"/>
                </a:ext>
              </a:extLst>
            </p:cNvPr>
            <p:cNvGrpSpPr/>
            <p:nvPr/>
          </p:nvGrpSpPr>
          <p:grpSpPr>
            <a:xfrm>
              <a:off x="268362" y="3851144"/>
              <a:ext cx="5428244" cy="2067518"/>
              <a:chOff x="268362" y="3851144"/>
              <a:chExt cx="5428244" cy="2067518"/>
            </a:xfrm>
          </p:grpSpPr>
          <p:grpSp>
            <p:nvGrpSpPr>
              <p:cNvPr id="13" name="Group 12">
                <a:extLst>
                  <a:ext uri="{FF2B5EF4-FFF2-40B4-BE49-F238E27FC236}">
                    <a16:creationId xmlns:a16="http://schemas.microsoft.com/office/drawing/2014/main" id="{0BA08E64-B19C-3845-306A-9C97B3B15A10}"/>
                  </a:ext>
                </a:extLst>
              </p:cNvPr>
              <p:cNvGrpSpPr/>
              <p:nvPr/>
            </p:nvGrpSpPr>
            <p:grpSpPr>
              <a:xfrm>
                <a:off x="268362" y="3851144"/>
                <a:ext cx="5428244" cy="2067518"/>
                <a:chOff x="1203782" y="3630427"/>
                <a:chExt cx="5428244" cy="2067518"/>
              </a:xfrm>
            </p:grpSpPr>
            <p:sp>
              <p:nvSpPr>
                <p:cNvPr id="14" name="Flowchart: Magnetic Disk 13">
                  <a:extLst>
                    <a:ext uri="{FF2B5EF4-FFF2-40B4-BE49-F238E27FC236}">
                      <a16:creationId xmlns:a16="http://schemas.microsoft.com/office/drawing/2014/main" id="{2ED0EB9E-8960-1F3A-C2F2-A47FED70CD64}"/>
                    </a:ext>
                  </a:extLst>
                </p:cNvPr>
                <p:cNvSpPr/>
                <p:nvPr/>
              </p:nvSpPr>
              <p:spPr>
                <a:xfrm>
                  <a:off x="4099034" y="4099034"/>
                  <a:ext cx="1629104" cy="1492469"/>
                </a:xfrm>
                <a:prstGeom prst="flowChartMagneticDisk">
                  <a:avLst/>
                </a:prstGeom>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
                  </a:r>
                </a:p>
              </p:txBody>
            </p:sp>
            <p:cxnSp>
              <p:nvCxnSpPr>
                <p:cNvPr id="15" name="Straight Arrow Connector 14">
                  <a:extLst>
                    <a:ext uri="{FF2B5EF4-FFF2-40B4-BE49-F238E27FC236}">
                      <a16:creationId xmlns:a16="http://schemas.microsoft.com/office/drawing/2014/main" id="{AF1DA995-BF15-3495-87A2-0FA511180813}"/>
                    </a:ext>
                  </a:extLst>
                </p:cNvPr>
                <p:cNvCxnSpPr/>
                <p:nvPr/>
              </p:nvCxnSpPr>
              <p:spPr>
                <a:xfrm>
                  <a:off x="4099034" y="5160579"/>
                  <a:ext cx="1629104" cy="0"/>
                </a:xfrm>
                <a:prstGeom prst="straightConnector1">
                  <a:avLst/>
                </a:prstGeom>
                <a:ln>
                  <a:headEnd type="triangle"/>
                  <a:tailEnd type="triangle"/>
                </a:ln>
              </p:spPr>
              <p:style>
                <a:lnRef idx="3">
                  <a:schemeClr val="dk1"/>
                </a:lnRef>
                <a:fillRef idx="0">
                  <a:schemeClr val="dk1"/>
                </a:fillRef>
                <a:effectRef idx="2">
                  <a:schemeClr val="dk1"/>
                </a:effectRef>
                <a:fontRef idx="minor">
                  <a:schemeClr val="tx1"/>
                </a:fontRef>
              </p:style>
            </p:cxnSp>
            <p:cxnSp>
              <p:nvCxnSpPr>
                <p:cNvPr id="16" name="Straight Connector 15">
                  <a:extLst>
                    <a:ext uri="{FF2B5EF4-FFF2-40B4-BE49-F238E27FC236}">
                      <a16:creationId xmlns:a16="http://schemas.microsoft.com/office/drawing/2014/main" id="{CDC33EA0-4CC3-6AB7-4794-5BE349B1E10B}"/>
                    </a:ext>
                  </a:extLst>
                </p:cNvPr>
                <p:cNvCxnSpPr>
                  <a:cxnSpLocks/>
                </p:cNvCxnSpPr>
                <p:nvPr/>
              </p:nvCxnSpPr>
              <p:spPr>
                <a:xfrm>
                  <a:off x="3857296" y="3652961"/>
                  <a:ext cx="10562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62E0930-D21E-57A9-ABEA-47D761C202DA}"/>
                    </a:ext>
                  </a:extLst>
                </p:cNvPr>
                <p:cNvCxnSpPr>
                  <a:cxnSpLocks/>
                </p:cNvCxnSpPr>
                <p:nvPr/>
              </p:nvCxnSpPr>
              <p:spPr>
                <a:xfrm>
                  <a:off x="4913586" y="3630427"/>
                  <a:ext cx="0" cy="79793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ctor: Curved 19">
                  <a:extLst>
                    <a:ext uri="{FF2B5EF4-FFF2-40B4-BE49-F238E27FC236}">
                      <a16:creationId xmlns:a16="http://schemas.microsoft.com/office/drawing/2014/main" id="{BCB00340-95CC-BE59-DB54-073DC5EB875D}"/>
                    </a:ext>
                  </a:extLst>
                </p:cNvPr>
                <p:cNvCxnSpPr>
                  <a:cxnSpLocks/>
                </p:cNvCxnSpPr>
                <p:nvPr/>
              </p:nvCxnSpPr>
              <p:spPr>
                <a:xfrm flipV="1">
                  <a:off x="3300248" y="4960883"/>
                  <a:ext cx="1114097" cy="199696"/>
                </a:xfrm>
                <a:prstGeom prst="curved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8D37F865-042D-C568-21AC-2078EA5548DF}"/>
                    </a:ext>
                  </a:extLst>
                </p:cNvPr>
                <p:cNvCxnSpPr>
                  <a:cxnSpLocks/>
                </p:cNvCxnSpPr>
                <p:nvPr/>
              </p:nvCxnSpPr>
              <p:spPr>
                <a:xfrm>
                  <a:off x="6051274" y="4307184"/>
                  <a:ext cx="0" cy="1152940"/>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DCAC767-D9A1-BC88-631D-035398C79D05}"/>
                    </a:ext>
                  </a:extLst>
                </p:cNvPr>
                <p:cNvCxnSpPr/>
                <p:nvPr/>
              </p:nvCxnSpPr>
              <p:spPr>
                <a:xfrm>
                  <a:off x="5728138" y="4277710"/>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115C769-4424-3EC7-2C98-69D849A56489}"/>
                    </a:ext>
                  </a:extLst>
                </p:cNvPr>
                <p:cNvCxnSpPr/>
                <p:nvPr/>
              </p:nvCxnSpPr>
              <p:spPr>
                <a:xfrm>
                  <a:off x="5712372" y="5460124"/>
                  <a:ext cx="767255" cy="0"/>
                </a:xfrm>
                <a:prstGeom prst="line">
                  <a:avLst/>
                </a:prstGeom>
                <a:ln w="28575">
                  <a:solidFill>
                    <a:srgbClr val="7030A0"/>
                  </a:solidFill>
                  <a:prstDash val="sysDot"/>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79BA6A69-38D8-19F7-C371-E5284A522C6A}"/>
                    </a:ext>
                  </a:extLst>
                </p:cNvPr>
                <p:cNvSpPr txBox="1"/>
                <p:nvPr/>
              </p:nvSpPr>
              <p:spPr>
                <a:xfrm>
                  <a:off x="6132443" y="4719145"/>
                  <a:ext cx="49958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t>
                  </a: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03F8BE6B-A006-3E99-995F-8240C239270F}"/>
                        </a:ext>
                      </a:extLst>
                    </p:cNvPr>
                    <p:cNvSpPr txBox="1"/>
                    <p:nvPr/>
                  </p:nvSpPr>
                  <p:spPr>
                    <a:xfrm>
                      <a:off x="1203782" y="5222302"/>
                      <a:ext cx="2466900" cy="4756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acc>
                            <m:accPr>
                              <m:chr m:val="̇"/>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ctrlPr>
                            </m:accPr>
                            <m:e>
                              <m:r>
                                <m:rPr>
                                  <m:sty m:val="p"/>
                                </m:rPr>
                                <a:rPr kumimoji="0" lang="en-US" sz="24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t>Q</m:t>
                              </m:r>
                              <m:r>
                                <a:rPr kumimoji="0" lang="en-US" sz="24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t> </m:t>
                              </m:r>
                            </m:e>
                          </m:acc>
                        </m:oMath>
                      </a14:m>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6, 000 kJ/min</a:t>
                      </a:r>
                    </a:p>
                  </p:txBody>
                </p:sp>
              </mc:Choice>
              <mc:Fallback xmlns="">
                <p:sp>
                  <p:nvSpPr>
                    <p:cNvPr id="25" name="TextBox 24">
                      <a:extLst>
                        <a:ext uri="{FF2B5EF4-FFF2-40B4-BE49-F238E27FC236}">
                          <a16:creationId xmlns:a16="http://schemas.microsoft.com/office/drawing/2014/main" id="{03F8BE6B-A006-3E99-995F-8240C239270F}"/>
                        </a:ext>
                      </a:extLst>
                    </p:cNvPr>
                    <p:cNvSpPr txBox="1">
                      <a:spLocks noRot="1" noChangeAspect="1" noMove="1" noResize="1" noEditPoints="1" noAdjustHandles="1" noChangeArrowheads="1" noChangeShapeType="1" noTextEdit="1"/>
                    </p:cNvSpPr>
                    <p:nvPr/>
                  </p:nvSpPr>
                  <p:spPr>
                    <a:xfrm>
                      <a:off x="1203782" y="5222302"/>
                      <a:ext cx="2466900" cy="475643"/>
                    </a:xfrm>
                    <a:prstGeom prst="rect">
                      <a:avLst/>
                    </a:prstGeom>
                    <a:blipFill>
                      <a:blip r:embed="rId4"/>
                      <a:stretch>
                        <a:fillRect t="-6410" b="-2948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81B8E00C-B66E-3AF7-99C2-895ED26AFBDA}"/>
                        </a:ext>
                      </a:extLst>
                    </p:cNvPr>
                    <p:cNvSpPr txBox="1"/>
                    <p:nvPr/>
                  </p:nvSpPr>
                  <p:spPr>
                    <a:xfrm>
                      <a:off x="1203782" y="3630427"/>
                      <a:ext cx="2733686" cy="121187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ctrlPr>
                            </m:sSubPr>
                            <m:e>
                              <m:acc>
                                <m:accPr>
                                  <m:chr m:val="̇"/>
                                  <m:ctrlP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ctrlPr>
                                </m:accPr>
                                <m:e>
                                  <m: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t>𝑉</m:t>
                                  </m:r>
                                </m:e>
                              </m:acc>
                            </m:e>
                            <m:sub>
                              <m: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t>𝑜</m:t>
                              </m:r>
                            </m:sub>
                          </m:sSub>
                        </m:oMath>
                      </a14:m>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0.10 m</a:t>
                      </a:r>
                      <a:r>
                        <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/min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pw</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4.2 kJ/kg.</a:t>
                      </a:r>
                      <a:r>
                        <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45</a:t>
                      </a:r>
                      <a:r>
                        <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p>
                  </p:txBody>
                </p:sp>
              </mc:Choice>
              <mc:Fallback xmlns="">
                <p:sp>
                  <p:nvSpPr>
                    <p:cNvPr id="26" name="TextBox 25">
                      <a:extLst>
                        <a:ext uri="{FF2B5EF4-FFF2-40B4-BE49-F238E27FC236}">
                          <a16:creationId xmlns:a16="http://schemas.microsoft.com/office/drawing/2014/main" id="{81B8E00C-B66E-3AF7-99C2-895ED26AFBDA}"/>
                        </a:ext>
                      </a:extLst>
                    </p:cNvPr>
                    <p:cNvSpPr txBox="1">
                      <a:spLocks noRot="1" noChangeAspect="1" noMove="1" noResize="1" noEditPoints="1" noAdjustHandles="1" noChangeArrowheads="1" noChangeShapeType="1" noTextEdit="1"/>
                    </p:cNvSpPr>
                    <p:nvPr/>
                  </p:nvSpPr>
                  <p:spPr>
                    <a:xfrm>
                      <a:off x="1203782" y="3630427"/>
                      <a:ext cx="2733686" cy="1211870"/>
                    </a:xfrm>
                    <a:prstGeom prst="rect">
                      <a:avLst/>
                    </a:prstGeom>
                    <a:blipFill>
                      <a:blip r:embed="rId5"/>
                      <a:stretch>
                        <a:fillRect l="-3571" t="-3015" b="-10553"/>
                      </a:stretch>
                    </a:blipFill>
                  </p:spPr>
                  <p:txBody>
                    <a:bodyPr/>
                    <a:lstStyle/>
                    <a:p>
                      <a:r>
                        <a:rPr lang="en-US">
                          <a:noFill/>
                        </a:rPr>
                        <a:t> </a:t>
                      </a:r>
                    </a:p>
                  </p:txBody>
                </p:sp>
              </mc:Fallback>
            </mc:AlternateContent>
          </p:grpSp>
          <p:sp>
            <p:nvSpPr>
              <p:cNvPr id="11" name="Oval 10">
                <a:extLst>
                  <a:ext uri="{FF2B5EF4-FFF2-40B4-BE49-F238E27FC236}">
                    <a16:creationId xmlns:a16="http://schemas.microsoft.com/office/drawing/2014/main" id="{77C304D8-3C98-5CC0-6D2D-F40CCE1BC5BF}"/>
                  </a:ext>
                </a:extLst>
              </p:cNvPr>
              <p:cNvSpPr/>
              <p:nvPr/>
            </p:nvSpPr>
            <p:spPr>
              <a:xfrm>
                <a:off x="3200400" y="5401527"/>
                <a:ext cx="1592318" cy="410692"/>
              </a:xfrm>
              <a:prstGeom prst="ellipse">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8" name="Rectangle 7">
              <a:extLst>
                <a:ext uri="{FF2B5EF4-FFF2-40B4-BE49-F238E27FC236}">
                  <a16:creationId xmlns:a16="http://schemas.microsoft.com/office/drawing/2014/main" id="{002D6FB5-395B-16D1-5978-43510ACF1258}"/>
                </a:ext>
              </a:extLst>
            </p:cNvPr>
            <p:cNvSpPr/>
            <p:nvPr/>
          </p:nvSpPr>
          <p:spPr>
            <a:xfrm>
              <a:off x="3002046" y="4054516"/>
              <a:ext cx="1882324" cy="1829066"/>
            </a:xfrm>
            <a:prstGeom prst="rect">
              <a:avLst/>
            </a:prstGeom>
            <a:noFill/>
            <a:ln w="28575">
              <a:solidFill>
                <a:srgbClr val="7030A0"/>
              </a:solidFill>
              <a:prstDash val="sysDash"/>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0" name="TextBox 9">
            <a:extLst>
              <a:ext uri="{FF2B5EF4-FFF2-40B4-BE49-F238E27FC236}">
                <a16:creationId xmlns:a16="http://schemas.microsoft.com/office/drawing/2014/main" id="{98C01B9E-68C5-87B7-F68E-772B12FFB9F5}"/>
              </a:ext>
            </a:extLst>
          </p:cNvPr>
          <p:cNvSpPr txBox="1"/>
          <p:nvPr/>
        </p:nvSpPr>
        <p:spPr>
          <a:xfrm>
            <a:off x="1452516" y="5152014"/>
            <a:ext cx="6240371"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a:t>
            </a:r>
            <a:r>
              <a:rPr lang="en-US" sz="2400" b="1" dirty="0">
                <a:solidFill>
                  <a:prstClr val="black"/>
                </a:solidFill>
                <a:latin typeface="Times New Roman" panose="02020603050405020304" pitchFamily="18" charset="0"/>
                <a:cs typeface="Times New Roman" panose="02020603050405020304" pitchFamily="18" charset="0"/>
              </a:rPr>
              <a:t>5</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Unsteady-state process flow diagram for </a:t>
            </a:r>
            <a:r>
              <a:rPr kumimoji="0" 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Activity 13.1, #Q</a:t>
            </a:r>
            <a:r>
              <a:rPr kumimoji="0" lang="en-US" sz="2400" b="1" i="0" u="none" strike="noStrike" kern="1200" cap="none" spc="0" normalizeH="0" baseline="-2500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2</a:t>
            </a:r>
          </a:p>
        </p:txBody>
      </p:sp>
    </p:spTree>
    <p:extLst>
      <p:ext uri="{BB962C8B-B14F-4D97-AF65-F5344CB8AC3E}">
        <p14:creationId xmlns:p14="http://schemas.microsoft.com/office/powerpoint/2010/main" val="1121837109"/>
      </p:ext>
    </p:extLst>
  </p:cSld>
  <p:clrMapOvr>
    <a:masterClrMapping/>
  </p:clrMapOvr>
  <mc:AlternateContent xmlns:mc="http://schemas.openxmlformats.org/markup-compatibility/2006" xmlns:p14="http://schemas.microsoft.com/office/powerpoint/2010/main">
    <mc:Choice Requires="p14">
      <p:transition spd="slow" p14:dur="2000" advTm="50909"/>
    </mc:Choice>
    <mc:Fallback xmlns="">
      <p:transition spd="slow" advTm="5090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2C1AD-B6FA-9A3A-8553-AFB50764F50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DF6E8F4-4FB3-1CB6-AA4D-6440CBEEB7BD}"/>
                  </a:ext>
                </a:extLst>
              </p:cNvPr>
              <p:cNvSpPr>
                <a:spLocks noGrp="1"/>
              </p:cNvSpPr>
              <p:nvPr>
                <p:ph idx="1"/>
              </p:nvPr>
            </p:nvSpPr>
            <p:spPr>
              <a:xfrm>
                <a:off x="278297" y="950601"/>
                <a:ext cx="11628781" cy="4973117"/>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The material balance equation for unsteady-state process is given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m:rPr>
                            <m:sty m:val="p"/>
                          </m:rPr>
                          <a:rPr lang="en-US" sz="2400">
                            <a:latin typeface="Cambria Math" panose="02040503050406030204" pitchFamily="18" charset="0"/>
                            <a:cs typeface="Times New Roman" panose="02020603050405020304" pitchFamily="18" charset="0"/>
                          </a:rPr>
                          <m:t>d</m:t>
                        </m:r>
                        <m:r>
                          <a:rPr lang="en-US" sz="2400" i="1">
                            <a:latin typeface="Cambria Math" panose="02040503050406030204" pitchFamily="18" charset="0"/>
                            <a:cs typeface="Times New Roman" panose="02020603050405020304" pitchFamily="18" charset="0"/>
                          </a:rPr>
                          <m:t>h</m:t>
                        </m:r>
                      </m:num>
                      <m:den>
                        <m:r>
                          <m:rPr>
                            <m:sty m:val="p"/>
                          </m:rPr>
                          <a:rPr lang="en-US" sz="2400">
                            <a:latin typeface="Cambria Math" panose="02040503050406030204" pitchFamily="18" charset="0"/>
                            <a:cs typeface="Times New Roman" panose="02020603050405020304" pitchFamily="18" charset="0"/>
                          </a:rPr>
                          <m:t>dt</m:t>
                        </m:r>
                      </m:den>
                    </m:f>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V</m:t>
                                </m:r>
                              </m:e>
                            </m:acc>
                          </m:e>
                          <m:sub>
                            <m:r>
                              <m:rPr>
                                <m:sty m:val="p"/>
                              </m:rPr>
                              <a:rPr lang="en-US" sz="2400">
                                <a:latin typeface="Cambria Math" panose="02040503050406030204" pitchFamily="18" charset="0"/>
                                <a:cs typeface="Times New Roman" panose="02020603050405020304" pitchFamily="18" charset="0"/>
                              </a:rPr>
                              <m:t>o</m:t>
                            </m:r>
                          </m:sub>
                        </m:sSub>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i="1">
                                <a:latin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r>
                          <a:rPr lang="en-US" sz="2400" b="0" i="1" smtClean="0">
                            <a:latin typeface="Cambria Math" panose="02040503050406030204" pitchFamily="18" charset="0"/>
                            <a:cs typeface="Times New Roman" panose="02020603050405020304" pitchFamily="18" charset="0"/>
                          </a:rPr>
                          <m:t>∗0.1</m:t>
                        </m:r>
                      </m:num>
                      <m:den>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ea typeface="Cambria Math" panose="02040503050406030204" pitchFamily="18" charset="0"/>
                                <a:cs typeface="Times New Roman" panose="02020603050405020304" pitchFamily="18" charset="0"/>
                              </a:rPr>
                              <m:t>𝜋</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1.0</m:t>
                            </m:r>
                          </m:e>
                          <m:sup>
                            <m:r>
                              <a:rPr lang="en-US" sz="2400" i="1">
                                <a:latin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0.1274                                              (13.25)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h is height (level) of water, and t is operation time.</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The energy balance of unsteady-state process is expressed by: </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num>
                      <m:den>
                        <m:r>
                          <a:rPr lang="en-US" sz="24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𝑤</m:t>
                            </m:r>
                          </m:sub>
                        </m:sSub>
                      </m:den>
                    </m:f>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(13.26)</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DF6E8F4-4FB3-1CB6-AA4D-6440CBEEB7BD}"/>
                  </a:ext>
                </a:extLst>
              </p:cNvPr>
              <p:cNvSpPr>
                <a:spLocks noGrp="1" noRot="1" noChangeAspect="1" noMove="1" noResize="1" noEditPoints="1" noAdjustHandles="1" noChangeArrowheads="1" noChangeShapeType="1" noTextEdit="1"/>
              </p:cNvSpPr>
              <p:nvPr>
                <p:ph idx="1"/>
              </p:nvPr>
            </p:nvSpPr>
            <p:spPr>
              <a:xfrm>
                <a:off x="278297" y="950601"/>
                <a:ext cx="11628781" cy="4973117"/>
              </a:xfrm>
              <a:blipFill>
                <a:blip r:embed="rId4"/>
                <a:stretch>
                  <a:fillRect l="-839"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81CF368-1EE3-4D65-E783-A5BF7DBB183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049909F-0FAB-898C-ACE3-778072C423E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0635CC2-845F-ECDE-FF55-20E56851C0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E57E37C-7298-4F24-22C8-085A2DC9B378}"/>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55150633"/>
      </p:ext>
    </p:extLst>
  </p:cSld>
  <p:clrMapOvr>
    <a:masterClrMapping/>
  </p:clrMapOvr>
  <mc:AlternateContent xmlns:mc="http://schemas.openxmlformats.org/markup-compatibility/2006" xmlns:p14="http://schemas.microsoft.com/office/powerpoint/2010/main">
    <mc:Choice Requires="p14">
      <p:transition spd="slow" p14:dur="2000" advTm="56637"/>
    </mc:Choice>
    <mc:Fallback xmlns="">
      <p:transition spd="slow" advTm="5663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09248-542B-8F23-C8B3-40B6F02F14A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8B54C0B-6096-D3D3-28F0-DA0806F6CE1E}"/>
                  </a:ext>
                </a:extLst>
              </p:cNvPr>
              <p:cNvSpPr>
                <a:spLocks noGrp="1"/>
              </p:cNvSpPr>
              <p:nvPr>
                <p:ph idx="1"/>
              </p:nvPr>
            </p:nvSpPr>
            <p:spPr>
              <a:xfrm>
                <a:off x="278297" y="950601"/>
                <a:ext cx="11628781" cy="4973117"/>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For constant specific heat capacity, the specific enthalpy of water in the input stream is given by:</a:t>
                </a:r>
              </a:p>
              <a:p>
                <a:pPr marL="0" indent="0" algn="just">
                  <a:lnSpc>
                    <a:spcPct val="10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0</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C</m:t>
                        </m:r>
                      </m:e>
                      <m:sub>
                        <m:r>
                          <m:rPr>
                            <m:sty m:val="p"/>
                          </m:rPr>
                          <a:rPr lang="en-US" sz="2400" b="0" i="0" smtClean="0">
                            <a:latin typeface="Cambria Math" panose="02040503050406030204" pitchFamily="18" charset="0"/>
                            <a:cs typeface="Times New Roman" panose="02020603050405020304" pitchFamily="18" charset="0"/>
                          </a:rPr>
                          <m:t>pw</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T</m:t>
                        </m:r>
                      </m:e>
                      <m:sub>
                        <m:r>
                          <m:rPr>
                            <m:sty m:val="p"/>
                          </m:rPr>
                          <a:rPr lang="en-US" sz="2400" b="0" i="0" smtClean="0">
                            <a:latin typeface="Cambria Math" panose="02040503050406030204" pitchFamily="18" charset="0"/>
                            <a:cs typeface="Times New Roman" panose="02020603050405020304" pitchFamily="18" charset="0"/>
                          </a:rPr>
                          <m:t>o</m:t>
                        </m:r>
                      </m:sub>
                    </m:sSub>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T</m:t>
                        </m:r>
                      </m:e>
                      <m:sub>
                        <m:r>
                          <m:rPr>
                            <m:sty m:val="p"/>
                          </m:rPr>
                          <a:rPr lang="en-US" sz="2400" b="0" i="0" smtClean="0">
                            <a:latin typeface="Cambria Math" panose="02040503050406030204" pitchFamily="18" charset="0"/>
                            <a:cs typeface="Times New Roman" panose="02020603050405020304" pitchFamily="18" charset="0"/>
                          </a:rPr>
                          <m:t>R</m:t>
                        </m:r>
                      </m:sub>
                    </m:sSub>
                    <m:r>
                      <a:rPr lang="en-US" sz="2400" b="0" i="0"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(13.27)</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0</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m:rPr>
                            <m:sty m:val="p"/>
                          </m:rPr>
                          <a:rPr lang="en-US" sz="2400">
                            <a:latin typeface="Cambria Math" panose="02040503050406030204" pitchFamily="18" charset="0"/>
                            <a:cs typeface="Times New Roman" panose="02020603050405020304" pitchFamily="18" charset="0"/>
                          </a:rPr>
                          <m:t>pw</m:t>
                        </m:r>
                      </m:sub>
                    </m:sSub>
                    <m:d>
                      <m:dPr>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T</m:t>
                            </m:r>
                          </m:e>
                          <m:sub>
                            <m:r>
                              <m:rPr>
                                <m:sty m:val="p"/>
                              </m:rPr>
                              <a:rPr lang="en-US" sz="2400">
                                <a:latin typeface="Cambria Math" panose="02040503050406030204" pitchFamily="18" charset="0"/>
                                <a:cs typeface="Times New Roman" panose="02020603050405020304" pitchFamily="18" charset="0"/>
                              </a:rPr>
                              <m:t>o</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T</m:t>
                            </m:r>
                          </m:e>
                          <m:sub>
                            <m:r>
                              <m:rPr>
                                <m:sty m:val="p"/>
                              </m:rPr>
                              <a:rPr lang="en-US" sz="2400">
                                <a:latin typeface="Cambria Math" panose="02040503050406030204" pitchFamily="18" charset="0"/>
                                <a:cs typeface="Times New Roman" panose="02020603050405020304" pitchFamily="18" charset="0"/>
                              </a:rPr>
                              <m:t>R</m:t>
                            </m:r>
                          </m:sub>
                        </m:sSub>
                      </m:e>
                    </m:d>
                    <m:r>
                      <a:rPr lang="en-US" sz="2400" b="0" i="0" smtClean="0">
                        <a:latin typeface="Cambria Math" panose="02040503050406030204" pitchFamily="18" charset="0"/>
                        <a:cs typeface="Times New Roman" panose="02020603050405020304" pitchFamily="18" charset="0"/>
                      </a:rPr>
                      <m:t>=4.2∗</m:t>
                    </m:r>
                    <m:d>
                      <m:dPr>
                        <m:ctrlPr>
                          <a:rPr lang="en-US" sz="2400" b="0" i="1" smtClean="0">
                            <a:latin typeface="Cambria Math" panose="02040503050406030204" pitchFamily="18" charset="0"/>
                            <a:cs typeface="Times New Roman" panose="02020603050405020304" pitchFamily="18" charset="0"/>
                          </a:rPr>
                        </m:ctrlPr>
                      </m:dPr>
                      <m:e>
                        <m:r>
                          <a:rPr lang="en-US" sz="2400" b="0" i="0" smtClean="0">
                            <a:latin typeface="Cambria Math" panose="02040503050406030204" pitchFamily="18" charset="0"/>
                            <a:cs typeface="Times New Roman" panose="02020603050405020304" pitchFamily="18" charset="0"/>
                          </a:rPr>
                          <m:t>45−25</m:t>
                        </m:r>
                      </m:e>
                    </m:d>
                    <m:r>
                      <a:rPr lang="en-US" sz="2400" b="0" i="0" smtClean="0">
                        <a:latin typeface="Cambria Math" panose="02040503050406030204" pitchFamily="18" charset="0"/>
                        <a:cs typeface="Times New Roman" panose="02020603050405020304" pitchFamily="18" charset="0"/>
                      </a:rPr>
                      <m:t>=84 </m:t>
                    </m:r>
                  </m:oMath>
                </a14:m>
                <a:r>
                  <a:rPr lang="en-US" sz="2400" dirty="0">
                    <a:latin typeface="Times New Roman" panose="02020603050405020304" pitchFamily="18" charset="0"/>
                    <a:cs typeface="Times New Roman" panose="02020603050405020304" pitchFamily="18" charset="0"/>
                  </a:rPr>
                  <a:t> kJ/kg</a:t>
                </a:r>
              </a:p>
              <a:p>
                <a:pPr marL="0" indent="0" algn="just">
                  <a:lnSpc>
                    <a:spcPct val="10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𝐴</m:t>
                        </m:r>
                      </m:e>
                      <m:sub>
                        <m:r>
                          <a:rPr lang="en-US" sz="2400" b="0" i="1" smtClean="0">
                            <a:latin typeface="Cambria Math" panose="02040503050406030204" pitchFamily="18" charset="0"/>
                            <a:cs typeface="Times New Roman" panose="02020603050405020304" pitchFamily="18" charset="0"/>
                          </a:rPr>
                          <m:t>𝑐</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400" b="0"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𝐷</m:t>
                            </m:r>
                          </m:e>
                          <m:sup>
                            <m:r>
                              <a:rPr lang="en-US" sz="2400" b="0" i="1" smtClean="0">
                                <a:latin typeface="Cambria Math" panose="02040503050406030204" pitchFamily="18" charset="0"/>
                                <a:ea typeface="Cambria Math" panose="02040503050406030204" pitchFamily="18" charset="0"/>
                                <a:cs typeface="Times New Roman" panose="02020603050405020304" pitchFamily="18" charset="0"/>
                              </a:rPr>
                              <m:t>2</m:t>
                            </m:r>
                          </m:sup>
                        </m:sSup>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4</m:t>
                        </m:r>
                      </m:den>
                    </m:f>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m:t>
                            </m:r>
                          </m:e>
                          <m:sup>
                            <m:r>
                              <a:rPr lang="en-US" sz="2400" i="1">
                                <a:latin typeface="Cambria Math" panose="02040503050406030204" pitchFamily="18" charset="0"/>
                                <a:ea typeface="Cambria Math" panose="02040503050406030204" pitchFamily="18" charset="0"/>
                                <a:cs typeface="Times New Roman" panose="02020603050405020304" pitchFamily="18" charset="0"/>
                              </a:rPr>
                              <m:t>2</m:t>
                            </m:r>
                          </m:sup>
                        </m:sSup>
                      </m:num>
                      <m:den>
                        <m:r>
                          <a:rPr lang="en-US" sz="2400" i="1">
                            <a:latin typeface="Cambria Math" panose="02040503050406030204" pitchFamily="18" charset="0"/>
                            <a:ea typeface="Cambria Math" panose="02040503050406030204" pitchFamily="18" charset="0"/>
                            <a:cs typeface="Times New Roman" panose="02020603050405020304" pitchFamily="18" charset="0"/>
                          </a:rPr>
                          <m:t>4</m:t>
                        </m:r>
                      </m:den>
                    </m:f>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=0.785</m:t>
                    </m:r>
                  </m:oMath>
                </a14:m>
                <a:r>
                  <a:rPr lang="en-US" sz="2400" dirty="0">
                    <a:latin typeface="Times New Roman" panose="02020603050405020304" pitchFamily="18" charset="0"/>
                    <a:cs typeface="Times New Roman" panose="02020603050405020304" pitchFamily="18" charset="0"/>
                  </a:rPr>
                  <a:t> m</a:t>
                </a:r>
                <a:r>
                  <a:rPr lang="en-US" sz="2400" baseline="30000" dirty="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smtClean="0">
                        <a:latin typeface="Cambria Math" panose="02040503050406030204" pitchFamily="18" charset="0"/>
                        <a:ea typeface="Cambria Math" panose="02040503050406030204" pitchFamily="18" charset="0"/>
                        <a:cs typeface="Times New Roman" panose="02020603050405020304" pitchFamily="18" charset="0"/>
                      </a:rPr>
                      <m:t>𝜌</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=1,000</m:t>
                    </m:r>
                  </m:oMath>
                </a14:m>
                <a:r>
                  <a:rPr lang="en-US" sz="2400" dirty="0">
                    <a:latin typeface="Times New Roman" panose="02020603050405020304" pitchFamily="18" charset="0"/>
                    <a:cs typeface="Times New Roman" panose="02020603050405020304" pitchFamily="18" charset="0"/>
                  </a:rPr>
                  <a:t> kg/m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𝑉</m:t>
                            </m:r>
                          </m:e>
                        </m:acc>
                      </m:e>
                      <m:sub>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=0.1</m:t>
                    </m:r>
                  </m:oMath>
                </a14:m>
                <a:r>
                  <a:rPr lang="en-US" sz="2400" dirty="0">
                    <a:latin typeface="Times New Roman" panose="02020603050405020304" pitchFamily="18" charset="0"/>
                    <a:cs typeface="Times New Roman" panose="02020603050405020304" pitchFamily="18" charset="0"/>
                  </a:rPr>
                  <a:t>m</a:t>
                </a:r>
                <a:r>
                  <a:rPr lang="en-US" sz="2400" baseline="30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/min;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m:rPr>
                            <m:sty m:val="p"/>
                          </m:rPr>
                          <a:rPr lang="en-US" sz="2400">
                            <a:latin typeface="Cambria Math" panose="02040503050406030204" pitchFamily="18" charset="0"/>
                            <a:cs typeface="Times New Roman" panose="02020603050405020304" pitchFamily="18" charset="0"/>
                          </a:rPr>
                          <m:t>pw</m:t>
                        </m:r>
                      </m:sub>
                    </m:sSub>
                    <m:r>
                      <a:rPr lang="en-US" sz="2400" b="0" i="1" smtClean="0">
                        <a:latin typeface="Cambria Math" panose="02040503050406030204" pitchFamily="18" charset="0"/>
                        <a:cs typeface="Times New Roman" panose="02020603050405020304" pitchFamily="18" charset="0"/>
                      </a:rPr>
                      <m:t>=4.2</m:t>
                    </m:r>
                  </m:oMath>
                </a14:m>
                <a:r>
                  <a:rPr lang="en-US" sz="2400" dirty="0">
                    <a:latin typeface="Times New Roman" panose="02020603050405020304" pitchFamily="18" charset="0"/>
                    <a:cs typeface="Times New Roman" panose="02020603050405020304" pitchFamily="18" charset="0"/>
                  </a:rPr>
                  <a:t> kJ/ </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m:rPr>
                            <m:sty m:val="p"/>
                          </m:rPr>
                          <a:rPr lang="el-GR" sz="2400" i="1">
                            <a:latin typeface="Cambria Math" panose="02040503050406030204" pitchFamily="18" charset="0"/>
                            <a:ea typeface="Cambria Math" panose="02040503050406030204" pitchFamily="18" charset="0"/>
                            <a:cs typeface="Times New Roman" panose="02020603050405020304" pitchFamily="18" charset="0"/>
                          </a:rPr>
                          <m:t>ρ</m:t>
                        </m:r>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acc>
                              <m:accPr>
                                <m:chr m:val="̇"/>
                                <m:ctrlPr>
                                  <a:rPr lang="el-GR"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𝑉</m:t>
                                </m:r>
                              </m:e>
                            </m:acc>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sSub>
                          <m:sSubPr>
                            <m:ctrlPr>
                              <a:rPr lang="el-GR"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ea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𝑄</m:t>
                            </m:r>
                          </m:e>
                        </m:acc>
                      </m:num>
                      <m:den>
                        <m:r>
                          <a:rPr lang="en-US" sz="2400" i="1">
                            <a:latin typeface="Cambria Math" panose="02040503050406030204" pitchFamily="18" charset="0"/>
                            <a:ea typeface="Cambria Math" panose="02040503050406030204" pitchFamily="18" charset="0"/>
                            <a:cs typeface="Times New Roman" panose="02020603050405020304" pitchFamily="18" charset="0"/>
                          </a:rPr>
                          <m:t>𝜌</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ea typeface="Cambria Math" panose="02040503050406030204" pitchFamily="18" charset="0"/>
                            <a:cs typeface="Times New Roman" panose="02020603050405020304" pitchFamily="18" charset="0"/>
                          </a:rPr>
                          <m:t>h</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𝑤</m:t>
                            </m:r>
                          </m:sub>
                        </m:sSub>
                      </m:den>
                    </m:f>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8,400</m:t>
                        </m:r>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6, 000</m:t>
                        </m:r>
                      </m:num>
                      <m:den>
                        <m:r>
                          <a:rPr lang="en-US" sz="2400" b="0" i="1" smtClean="0">
                            <a:latin typeface="Cambria Math" panose="02040503050406030204" pitchFamily="18" charset="0"/>
                            <a:ea typeface="Cambria Math" panose="02040503050406030204" pitchFamily="18" charset="0"/>
                            <a:cs typeface="Times New Roman" panose="02020603050405020304" pitchFamily="18" charset="0"/>
                          </a:rPr>
                          <m:t>3, 297</m:t>
                        </m:r>
                        <m:r>
                          <a:rPr lang="en-US" sz="2400" i="1">
                            <a:latin typeface="Cambria Math" panose="02040503050406030204" pitchFamily="18" charset="0"/>
                            <a:ea typeface="Cambria Math" panose="02040503050406030204" pitchFamily="18" charset="0"/>
                            <a:cs typeface="Times New Roman" panose="02020603050405020304" pitchFamily="18" charset="0"/>
                          </a:rPr>
                          <m:t>h</m:t>
                        </m:r>
                      </m:den>
                    </m:f>
                    <m:r>
                      <a:rPr lang="en-US" sz="2400" b="0" i="0"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ea typeface="Cambria Math" panose="02040503050406030204" pitchFamily="18" charset="0"/>
                            <a:cs typeface="Times New Roman" panose="02020603050405020304" pitchFamily="18" charset="0"/>
                          </a:rPr>
                          <m:t>14</m:t>
                        </m:r>
                        <m:r>
                          <a:rPr lang="en-US" sz="2400" i="1">
                            <a:latin typeface="Cambria Math" panose="02040503050406030204" pitchFamily="18" charset="0"/>
                            <a:ea typeface="Cambria Math" panose="02040503050406030204" pitchFamily="18" charset="0"/>
                            <a:cs typeface="Times New Roman" panose="02020603050405020304" pitchFamily="18" charset="0"/>
                          </a:rPr>
                          <m:t>,400</m:t>
                        </m:r>
                      </m:num>
                      <m:den>
                        <m:r>
                          <a:rPr lang="en-US" sz="2400" i="1">
                            <a:latin typeface="Cambria Math" panose="02040503050406030204" pitchFamily="18" charset="0"/>
                            <a:ea typeface="Cambria Math" panose="02040503050406030204" pitchFamily="18" charset="0"/>
                            <a:cs typeface="Times New Roman" panose="02020603050405020304" pitchFamily="18" charset="0"/>
                          </a:rPr>
                          <m:t>3, 297</m:t>
                        </m:r>
                        <m:r>
                          <a:rPr lang="en-US" sz="2400" i="1">
                            <a:latin typeface="Cambria Math" panose="02040503050406030204" pitchFamily="18" charset="0"/>
                            <a:ea typeface="Cambria Math" panose="02040503050406030204" pitchFamily="18" charset="0"/>
                            <a:cs typeface="Times New Roman" panose="02020603050405020304" pitchFamily="18" charset="0"/>
                          </a:rPr>
                          <m:t>h</m:t>
                        </m:r>
                      </m:den>
                    </m:f>
                  </m:oMath>
                </a14:m>
                <a:r>
                  <a:rPr lang="en-US" sz="2400" dirty="0">
                    <a:latin typeface="Times New Roman" panose="02020603050405020304" pitchFamily="18" charset="0"/>
                    <a:cs typeface="Times New Roman" panose="02020603050405020304" pitchFamily="18" charset="0"/>
                  </a:rPr>
                  <a:t>                                       (13.28)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 is temperature, t is operation time, and h is level of water.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8B54C0B-6096-D3D3-28F0-DA0806F6CE1E}"/>
                  </a:ext>
                </a:extLst>
              </p:cNvPr>
              <p:cNvSpPr>
                <a:spLocks noGrp="1" noRot="1" noChangeAspect="1" noMove="1" noResize="1" noEditPoints="1" noAdjustHandles="1" noChangeArrowheads="1" noChangeShapeType="1" noTextEdit="1"/>
              </p:cNvSpPr>
              <p:nvPr>
                <p:ph idx="1"/>
              </p:nvPr>
            </p:nvSpPr>
            <p:spPr>
              <a:xfrm>
                <a:off x="278297" y="950601"/>
                <a:ext cx="11628781" cy="4973117"/>
              </a:xfrm>
              <a:blipFill>
                <a:blip r:embed="rId4"/>
                <a:stretch>
                  <a:fillRect l="-839" t="-980" r="-83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70BFC51-9E36-049F-BBA2-13C2E6F5A23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037AA9A-5FA6-0E99-DB1D-EC073097602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7291DD1-1FC8-A90E-BA33-89B63D2BF84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B8FB740-0ED7-176D-6005-5DB58F334C4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343528140"/>
      </p:ext>
    </p:extLst>
  </p:cSld>
  <p:clrMapOvr>
    <a:masterClrMapping/>
  </p:clrMapOvr>
  <mc:AlternateContent xmlns:mc="http://schemas.openxmlformats.org/markup-compatibility/2006" xmlns:p14="http://schemas.microsoft.com/office/powerpoint/2010/main">
    <mc:Choice Requires="p14">
      <p:transition spd="slow" p14:dur="2000" advTm="74139"/>
    </mc:Choice>
    <mc:Fallback xmlns="">
      <p:transition spd="slow" advTm="7413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D6838F-E07C-FCB6-2CFA-5A981574867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81124A-C48F-30F4-D91F-CECE4B983EE4}"/>
              </a:ext>
            </a:extLst>
          </p:cNvPr>
          <p:cNvSpPr>
            <a:spLocks noGrp="1"/>
          </p:cNvSpPr>
          <p:nvPr>
            <p:ph idx="1"/>
          </p:nvPr>
        </p:nvSpPr>
        <p:spPr>
          <a:xfrm>
            <a:off x="278297" y="950601"/>
            <a:ext cx="11638720" cy="4973117"/>
          </a:xfrm>
        </p:spPr>
        <p:txBody>
          <a:bodyPr>
            <a:normAutofit fontScale="25000" lnSpcReduction="20000"/>
          </a:bodyPr>
          <a:lstStyle/>
          <a:p>
            <a:pPr marL="0" indent="0" algn="just">
              <a:lnSpc>
                <a:spcPct val="150000"/>
              </a:lnSpc>
              <a:buNone/>
            </a:pPr>
            <a:r>
              <a:rPr lang="en-US" sz="9600" dirty="0">
                <a:latin typeface="Times New Roman" panose="02020603050405020304" pitchFamily="18" charset="0"/>
                <a:cs typeface="Times New Roman" panose="02020603050405020304" pitchFamily="18" charset="0"/>
              </a:rPr>
              <a:t>Now, the material balance equation (13.25) and energy balance equation (13.28) can be plotted using polymath program. </a:t>
            </a:r>
          </a:p>
          <a:p>
            <a:pPr marL="0" indent="0" algn="just">
              <a:lnSpc>
                <a:spcPct val="150000"/>
              </a:lnSpc>
              <a:buNone/>
            </a:pPr>
            <a:r>
              <a:rPr lang="en-US" sz="9600" b="1" dirty="0">
                <a:solidFill>
                  <a:srgbClr val="002060"/>
                </a:solidFill>
                <a:latin typeface="Times New Roman" panose="02020603050405020304" pitchFamily="18" charset="0"/>
                <a:cs typeface="Times New Roman" panose="02020603050405020304" pitchFamily="18" charset="0"/>
              </a:rPr>
              <a:t>The polymath program using polymath 6.10- trial version software tool is shown below:</a:t>
            </a: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d(h) / d(t) = 0.1274 # Material balance equation for constant density of water</a:t>
            </a: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h(0) = 0.25 # Initial level of water (m)</a:t>
            </a: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d(T) / d(t) = 14400/(3297*h) # Energy balance equation</a:t>
            </a: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T(0) = 45 # </a:t>
            </a:r>
            <a:r>
              <a:rPr lang="en-US" sz="9600" baseline="30000" dirty="0" err="1">
                <a:solidFill>
                  <a:srgbClr val="7030A0"/>
                </a:solidFill>
                <a:latin typeface="Times New Roman" panose="02020603050405020304" pitchFamily="18" charset="0"/>
                <a:cs typeface="Times New Roman" panose="02020603050405020304" pitchFamily="18" charset="0"/>
              </a:rPr>
              <a:t>o</a:t>
            </a:r>
            <a:r>
              <a:rPr lang="en-US" sz="9600" dirty="0" err="1">
                <a:solidFill>
                  <a:srgbClr val="7030A0"/>
                </a:solidFill>
                <a:latin typeface="Times New Roman" panose="02020603050405020304" pitchFamily="18" charset="0"/>
                <a:cs typeface="Times New Roman" panose="02020603050405020304" pitchFamily="18" charset="0"/>
              </a:rPr>
              <a:t>C</a:t>
            </a:r>
            <a:endParaRPr lang="en-US" sz="9600" dirty="0">
              <a:solidFill>
                <a:srgbClr val="7030A0"/>
              </a:solidFill>
              <a:latin typeface="Times New Roman" panose="02020603050405020304" pitchFamily="18" charset="0"/>
              <a:cs typeface="Times New Roman" panose="02020603050405020304" pitchFamily="18" charset="0"/>
            </a:endParaRP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t(0) = 0 # min</a:t>
            </a:r>
          </a:p>
          <a:p>
            <a:pPr marL="0" indent="0" algn="just">
              <a:lnSpc>
                <a:spcPct val="120000"/>
              </a:lnSpc>
              <a:buNone/>
            </a:pPr>
            <a:r>
              <a:rPr lang="en-US" sz="9600" dirty="0">
                <a:solidFill>
                  <a:srgbClr val="7030A0"/>
                </a:solidFill>
                <a:latin typeface="Times New Roman" panose="02020603050405020304" pitchFamily="18" charset="0"/>
                <a:cs typeface="Times New Roman" panose="02020603050405020304" pitchFamily="18" charset="0"/>
              </a:rPr>
              <a:t>t(f) = 10 # min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78DE3D9-A84E-21BC-FCCB-F361A121FA8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88612BA-8BD6-25D0-DA61-C8374D43045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15EFB3F-4216-C867-C3E4-AAF0D276881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4E67EBA7-3621-30A3-2B25-1BC2E0CEC85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787757708"/>
      </p:ext>
    </p:extLst>
  </p:cSld>
  <p:clrMapOvr>
    <a:masterClrMapping/>
  </p:clrMapOvr>
  <mc:AlternateContent xmlns:mc="http://schemas.openxmlformats.org/markup-compatibility/2006" xmlns:p14="http://schemas.microsoft.com/office/powerpoint/2010/main">
    <mc:Choice Requires="p14">
      <p:transition spd="slow" p14:dur="2000" advTm="65544"/>
    </mc:Choice>
    <mc:Fallback xmlns="">
      <p:transition spd="slow" advTm="6554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13648-5E51-DE3C-5856-BF8FF191636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549863-7F70-21F0-989E-0DF44333F980}"/>
              </a:ext>
            </a:extLst>
          </p:cNvPr>
          <p:cNvSpPr>
            <a:spLocks noGrp="1"/>
          </p:cNvSpPr>
          <p:nvPr>
            <p:ph idx="1"/>
          </p:nvPr>
        </p:nvSpPr>
        <p:spPr>
          <a:xfrm>
            <a:off x="278297" y="934282"/>
            <a:ext cx="11638720" cy="507695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simulation plot of material balance equation, which is the level of water with time is illustrated in </a:t>
            </a:r>
            <a:r>
              <a:rPr lang="en-US" sz="2400" b="1" dirty="0">
                <a:solidFill>
                  <a:srgbClr val="7030A0"/>
                </a:solidFill>
                <a:latin typeface="Times New Roman" panose="02020603050405020304" pitchFamily="18" charset="0"/>
                <a:cs typeface="Times New Roman" panose="02020603050405020304" pitchFamily="18" charset="0"/>
              </a:rPr>
              <a:t>Figure 13.6</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622082F-5A8B-2E09-775A-BBBCF33949E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A42BDFE-E282-BB71-1AF5-206187BCB34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0F62604-3999-A3FF-FCF2-544D9F761A5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ABA7F99-AACE-F999-7009-FFA1E5540CF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8" name="TextBox 7">
            <a:extLst>
              <a:ext uri="{FF2B5EF4-FFF2-40B4-BE49-F238E27FC236}">
                <a16:creationId xmlns:a16="http://schemas.microsoft.com/office/drawing/2014/main" id="{FD48B37A-F42B-02EE-6ECE-4C0B9DAB0FE0}"/>
              </a:ext>
            </a:extLst>
          </p:cNvPr>
          <p:cNvSpPr txBox="1"/>
          <p:nvPr/>
        </p:nvSpPr>
        <p:spPr>
          <a:xfrm>
            <a:off x="6796862" y="2767874"/>
            <a:ext cx="4622855" cy="830997"/>
          </a:xfrm>
          <a:prstGeom prst="rect">
            <a:avLst/>
          </a:prstGeom>
          <a:noFill/>
        </p:spPr>
        <p:txBody>
          <a:bodyPr wrap="square" rtlCol="0">
            <a:spAutoFit/>
          </a:bodyPr>
          <a:lstStyle/>
          <a:p>
            <a:pPr algn="ct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Figure 13.6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The level of water as a function of time</a:t>
            </a:r>
            <a:endParaRPr lang="en-US" sz="20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F2073FC-622F-7E80-3617-1042D2320D29}"/>
              </a:ext>
            </a:extLst>
          </p:cNvPr>
          <p:cNvPicPr>
            <a:picLocks noChangeAspect="1"/>
          </p:cNvPicPr>
          <p:nvPr/>
        </p:nvPicPr>
        <p:blipFill>
          <a:blip r:embed="rId2"/>
          <a:srcRect t="3747" r="2304"/>
          <a:stretch>
            <a:fillRect/>
          </a:stretch>
        </p:blipFill>
        <p:spPr>
          <a:xfrm>
            <a:off x="1115035" y="2186608"/>
            <a:ext cx="5184527" cy="3564000"/>
          </a:xfrm>
          <a:prstGeom prst="rect">
            <a:avLst/>
          </a:prstGeom>
        </p:spPr>
      </p:pic>
    </p:spTree>
    <p:extLst>
      <p:ext uri="{BB962C8B-B14F-4D97-AF65-F5344CB8AC3E}">
        <p14:creationId xmlns:p14="http://schemas.microsoft.com/office/powerpoint/2010/main" val="3212397135"/>
      </p:ext>
    </p:extLst>
  </p:cSld>
  <p:clrMapOvr>
    <a:masterClrMapping/>
  </p:clrMapOvr>
  <mc:AlternateContent xmlns:mc="http://schemas.openxmlformats.org/markup-compatibility/2006" xmlns:p14="http://schemas.microsoft.com/office/powerpoint/2010/main">
    <mc:Choice Requires="p14">
      <p:transition spd="slow" p14:dur="2000" advTm="41125"/>
    </mc:Choice>
    <mc:Fallback xmlns="">
      <p:transition spd="slow" advTm="4112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627D4-B1C1-0625-54C5-6F429F17A0F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E74DC4-8F72-1D81-3077-1411B2772EEA}"/>
              </a:ext>
            </a:extLst>
          </p:cNvPr>
          <p:cNvSpPr>
            <a:spLocks noGrp="1"/>
          </p:cNvSpPr>
          <p:nvPr>
            <p:ph idx="1"/>
          </p:nvPr>
        </p:nvSpPr>
        <p:spPr>
          <a:xfrm>
            <a:off x="278297" y="934282"/>
            <a:ext cx="11638720" cy="5076955"/>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the simulation plot of energy balance equation, which is the temperature of water as a function of operation time  is shown in </a:t>
            </a:r>
            <a:r>
              <a:rPr lang="en-US" sz="2400" b="1" dirty="0">
                <a:latin typeface="Times New Roman" panose="02020603050405020304" pitchFamily="18" charset="0"/>
                <a:cs typeface="Times New Roman" panose="02020603050405020304" pitchFamily="18" charset="0"/>
              </a:rPr>
              <a:t>Figure 13.7.</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D6BA1CA-CB18-FC0C-350D-EDAC084490B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6AFE794-3953-4392-3402-70C87513257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9A07F28-DEB2-04C7-577D-1EA6ACD15FA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4254B84-3122-78AC-F12C-A363716B60F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8" name="TextBox 7">
            <a:extLst>
              <a:ext uri="{FF2B5EF4-FFF2-40B4-BE49-F238E27FC236}">
                <a16:creationId xmlns:a16="http://schemas.microsoft.com/office/drawing/2014/main" id="{CFE02FE7-4F15-40AF-6F86-FF103841673F}"/>
              </a:ext>
            </a:extLst>
          </p:cNvPr>
          <p:cNvSpPr txBox="1"/>
          <p:nvPr/>
        </p:nvSpPr>
        <p:spPr>
          <a:xfrm>
            <a:off x="6901965" y="2862467"/>
            <a:ext cx="4622855" cy="830997"/>
          </a:xfrm>
          <a:prstGeom prst="rect">
            <a:avLst/>
          </a:prstGeom>
          <a:noFill/>
        </p:spPr>
        <p:txBody>
          <a:bodyPr wrap="square" rtlCol="0">
            <a:spAutoFit/>
          </a:bodyPr>
          <a:lstStyle/>
          <a:p>
            <a:pPr algn="ctr"/>
            <a:r>
              <a:rPr lang="en-US" sz="2400" b="1" kern="100" dirty="0">
                <a:latin typeface="Times New Roman" panose="02020603050405020304" pitchFamily="18" charset="0"/>
                <a:ea typeface="Calibri" panose="020F0502020204030204" pitchFamily="34" charset="0"/>
                <a:cs typeface="Times New Roman" panose="02020603050405020304" pitchFamily="18" charset="0"/>
              </a:rPr>
              <a:t>Figure 13.7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Temperature of water as a function of time</a:t>
            </a:r>
            <a:endParaRPr lang="en-US" sz="2000" kern="1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37FF42FD-D778-F69C-E773-965B527B583A}"/>
              </a:ext>
            </a:extLst>
          </p:cNvPr>
          <p:cNvPicPr>
            <a:picLocks noChangeAspect="1"/>
          </p:cNvPicPr>
          <p:nvPr/>
        </p:nvPicPr>
        <p:blipFill>
          <a:blip r:embed="rId2"/>
          <a:srcRect t="2923" r="2278"/>
          <a:stretch>
            <a:fillRect/>
          </a:stretch>
        </p:blipFill>
        <p:spPr>
          <a:xfrm>
            <a:off x="967956" y="2196548"/>
            <a:ext cx="5244350" cy="3600000"/>
          </a:xfrm>
          <a:prstGeom prst="rect">
            <a:avLst/>
          </a:prstGeom>
        </p:spPr>
      </p:pic>
    </p:spTree>
    <p:extLst>
      <p:ext uri="{BB962C8B-B14F-4D97-AF65-F5344CB8AC3E}">
        <p14:creationId xmlns:p14="http://schemas.microsoft.com/office/powerpoint/2010/main" val="902549628"/>
      </p:ext>
    </p:extLst>
  </p:cSld>
  <p:clrMapOvr>
    <a:masterClrMapping/>
  </p:clrMapOvr>
  <mc:AlternateContent xmlns:mc="http://schemas.openxmlformats.org/markup-compatibility/2006" xmlns:p14="http://schemas.microsoft.com/office/powerpoint/2010/main">
    <mc:Choice Requires="p14">
      <p:transition spd="slow" p14:dur="2000" advTm="33981"/>
    </mc:Choice>
    <mc:Fallback xmlns="">
      <p:transition spd="slow" advTm="339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C826E-1BBF-2BBE-3F51-3916C2D042F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3FC266-F011-05E6-DF81-A5EEF512CF8C}"/>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Observations:</a:t>
            </a:r>
          </a:p>
          <a:p>
            <a:pPr algn="just">
              <a:lnSpc>
                <a:spcPct val="150000"/>
              </a:lnSpc>
            </a:pPr>
            <a:r>
              <a:rPr lang="en-US" sz="2400" dirty="0">
                <a:latin typeface="Times New Roman" panose="02020603050405020304" pitchFamily="18" charset="0"/>
                <a:cs typeface="Times New Roman" panose="02020603050405020304" pitchFamily="18" charset="0"/>
              </a:rPr>
              <a:t>The </a:t>
            </a:r>
            <a:r>
              <a:rPr lang="en-US" sz="2400" b="1" dirty="0">
                <a:solidFill>
                  <a:srgbClr val="7030A0"/>
                </a:solidFill>
                <a:latin typeface="Times New Roman" panose="02020603050405020304" pitchFamily="18" charset="0"/>
                <a:cs typeface="Times New Roman" panose="02020603050405020304" pitchFamily="18" charset="0"/>
              </a:rPr>
              <a:t>material balance equation </a:t>
            </a:r>
            <a:r>
              <a:rPr lang="en-US" sz="2400" dirty="0">
                <a:latin typeface="Times New Roman" panose="02020603050405020304" pitchFamily="18" charset="0"/>
                <a:cs typeface="Times New Roman" panose="02020603050405020304" pitchFamily="18" charset="0"/>
              </a:rPr>
              <a:t>simulation result (</a:t>
            </a:r>
            <a:r>
              <a:rPr lang="en-US" sz="2400" b="1" dirty="0">
                <a:latin typeface="Times New Roman" panose="02020603050405020304" pitchFamily="18" charset="0"/>
                <a:cs typeface="Times New Roman" panose="02020603050405020304" pitchFamily="18" charset="0"/>
              </a:rPr>
              <a:t>Figure 13.6) </a:t>
            </a:r>
            <a:r>
              <a:rPr lang="en-US" sz="2400" dirty="0">
                <a:latin typeface="Times New Roman" panose="02020603050405020304" pitchFamily="18" charset="0"/>
                <a:cs typeface="Times New Roman" panose="02020603050405020304" pitchFamily="18" charset="0"/>
              </a:rPr>
              <a:t>shows that the tank becomes full of water when  the operation time is reached to 10 min.</a:t>
            </a:r>
          </a:p>
          <a:p>
            <a:pPr algn="just">
              <a:lnSpc>
                <a:spcPct val="150000"/>
              </a:lnSpc>
            </a:pPr>
            <a:r>
              <a:rPr lang="en-US" sz="2400" dirty="0">
                <a:latin typeface="Times New Roman" panose="02020603050405020304" pitchFamily="18" charset="0"/>
                <a:cs typeface="Times New Roman" panose="02020603050405020304" pitchFamily="18" charset="0"/>
              </a:rPr>
              <a:t>The level of water is increased linearly with operation time.</a:t>
            </a:r>
          </a:p>
          <a:p>
            <a:pPr algn="just">
              <a:lnSpc>
                <a:spcPct val="150000"/>
              </a:lnSpc>
            </a:pPr>
            <a:r>
              <a:rPr lang="en-US" sz="2400" dirty="0">
                <a:latin typeface="Times New Roman" panose="02020603050405020304" pitchFamily="18" charset="0"/>
                <a:cs typeface="Times New Roman" panose="02020603050405020304" pitchFamily="18" charset="0"/>
              </a:rPr>
              <a:t>The </a:t>
            </a:r>
            <a:r>
              <a:rPr lang="en-US" sz="2400" b="1" dirty="0">
                <a:solidFill>
                  <a:srgbClr val="7030A0"/>
                </a:solidFill>
                <a:latin typeface="Times New Roman" panose="02020603050405020304" pitchFamily="18" charset="0"/>
                <a:cs typeface="Times New Roman" panose="02020603050405020304" pitchFamily="18" charset="0"/>
              </a:rPr>
              <a:t>energy balance equation </a:t>
            </a:r>
            <a:r>
              <a:rPr lang="en-US" sz="2400" dirty="0">
                <a:latin typeface="Times New Roman" panose="02020603050405020304" pitchFamily="18" charset="0"/>
                <a:cs typeface="Times New Roman" panose="02020603050405020304" pitchFamily="18" charset="0"/>
              </a:rPr>
              <a:t>simulation result </a:t>
            </a:r>
            <a:r>
              <a:rPr lang="en-US" sz="2400" b="1" dirty="0">
                <a:latin typeface="Times New Roman" panose="02020603050405020304" pitchFamily="18" charset="0"/>
                <a:cs typeface="Times New Roman" panose="02020603050405020304" pitchFamily="18" charset="0"/>
              </a:rPr>
              <a:t>(Figure 13.7) </a:t>
            </a:r>
            <a:r>
              <a:rPr lang="en-US" sz="2400" dirty="0">
                <a:latin typeface="Times New Roman" panose="02020603050405020304" pitchFamily="18" charset="0"/>
                <a:cs typeface="Times New Roman" panose="02020603050405020304" pitchFamily="18" charset="0"/>
              </a:rPr>
              <a:t>depicts that  the temperature of water is increased exponentially with operation time.</a:t>
            </a:r>
          </a:p>
          <a:p>
            <a:pPr algn="just">
              <a:lnSpc>
                <a:spcPct val="150000"/>
              </a:lnSpc>
            </a:pPr>
            <a:r>
              <a:rPr lang="en-US" sz="2400" dirty="0">
                <a:latin typeface="Times New Roman" panose="02020603050405020304" pitchFamily="18" charset="0"/>
                <a:cs typeface="Times New Roman" panose="02020603050405020304" pitchFamily="18" charset="0"/>
              </a:rPr>
              <a:t>The temperature of water is increased to 107</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when the operation time is reached to 10 min and the tank becomes full of water.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9C42CB2-A947-7F09-5776-DE299CE3586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5709816-3658-F793-82E5-C014AF2E3D5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EFA8C5-6184-58E1-ABA8-3FA2948987F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D575A04-1EA2-A03B-B6A3-6CE7DAE121DC}"/>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796044382"/>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0E65F-746D-66CC-E99C-B0127B47B930}"/>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238F1D6-44FD-A653-B88B-480B6CFB9807}"/>
                  </a:ext>
                </a:extLst>
              </p:cNvPr>
              <p:cNvSpPr>
                <a:spLocks noGrp="1"/>
              </p:cNvSpPr>
              <p:nvPr>
                <p:ph idx="1"/>
              </p:nvPr>
            </p:nvSpPr>
            <p:spPr>
              <a:xfrm>
                <a:off x="278297" y="858491"/>
                <a:ext cx="11638720" cy="506522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Consider a reactant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continuously entered into semi-batch reactor with a mole flow rate of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𝑖𝑜</m:t>
                        </m:r>
                      </m:sub>
                    </m:sSub>
                  </m:oMath>
                </a14:m>
                <a:r>
                  <a:rPr lang="en-US" sz="2400" dirty="0">
                    <a:latin typeface="Times New Roman" panose="02020603050405020304" pitchFamily="18" charset="0"/>
                    <a:cs typeface="Times New Roman" panose="02020603050405020304" pitchFamily="18" charset="0"/>
                  </a:rPr>
                  <a:t> at initial temperature of 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and specific enthalpy H</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A reaction is carried out  in the reactor with time, and there is no withdrawal of products from the reactor. The rate of heat supply to the tank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b="0" i="0" smtClean="0">
                            <a:latin typeface="Cambria Math" panose="02040503050406030204" pitchFamily="18" charset="0"/>
                            <a:cs typeface="Times New Roman" panose="02020603050405020304" pitchFamily="18" charset="0"/>
                          </a:rPr>
                          <m:t>Q</m:t>
                        </m:r>
                      </m:e>
                    </m:acc>
                  </m:oMath>
                </a14:m>
                <a:r>
                  <a:rPr lang="en-US" sz="2400" dirty="0">
                    <a:latin typeface="Times New Roman" panose="02020603050405020304" pitchFamily="18" charset="0"/>
                    <a:cs typeface="Times New Roman" panose="02020603050405020304" pitchFamily="18" charset="0"/>
                  </a:rPr>
                  <a:t>, and the rate of work done is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m:rPr>
                            <m:sty m:val="p"/>
                          </m:rPr>
                          <a:rPr lang="en-US" sz="2400">
                            <a:latin typeface="Cambria Math" panose="02040503050406030204" pitchFamily="18" charset="0"/>
                            <a:cs typeface="Times New Roman" panose="02020603050405020304" pitchFamily="18" charset="0"/>
                          </a:rPr>
                          <m:t>W</m:t>
                        </m:r>
                      </m:e>
                    </m:acc>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as shown in </a:t>
                </a:r>
                <a:r>
                  <a:rPr lang="en-US" sz="2400" b="1" dirty="0">
                    <a:latin typeface="Times New Roman" panose="02020603050405020304" pitchFamily="18" charset="0"/>
                    <a:cs typeface="Times New Roman" panose="02020603050405020304" pitchFamily="18" charset="0"/>
                  </a:rPr>
                  <a:t>Figure 13.8</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238F1D6-44FD-A653-B88B-480B6CFB9807}"/>
                  </a:ext>
                </a:extLst>
              </p:cNvPr>
              <p:cNvSpPr>
                <a:spLocks noGrp="1" noRot="1" noChangeAspect="1" noMove="1" noResize="1" noEditPoints="1" noAdjustHandles="1" noChangeArrowheads="1" noChangeShapeType="1" noTextEdit="1"/>
              </p:cNvSpPr>
              <p:nvPr>
                <p:ph idx="1"/>
              </p:nvPr>
            </p:nvSpPr>
            <p:spPr>
              <a:xfrm>
                <a:off x="278297" y="858491"/>
                <a:ext cx="11638720" cy="506522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635556A-81CE-2F10-BAFE-B0DA402F777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746297-9E72-B458-6CBA-8C24F358EC3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F2E23B-BC95-ACBB-A1D9-CE972EE2A27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1C6A528C-8AB2-C2FA-F17B-7342B5176E5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 13.3. Unsteady-state MEBs  with chemical reactions</a:t>
            </a:r>
          </a:p>
        </p:txBody>
      </p:sp>
      <p:sp>
        <p:nvSpPr>
          <p:cNvPr id="37" name="TextBox 36">
            <a:extLst>
              <a:ext uri="{FF2B5EF4-FFF2-40B4-BE49-F238E27FC236}">
                <a16:creationId xmlns:a16="http://schemas.microsoft.com/office/drawing/2014/main" id="{A981AC4A-236E-B911-07C5-D62FB07312BB}"/>
              </a:ext>
            </a:extLst>
          </p:cNvPr>
          <p:cNvSpPr txBox="1"/>
          <p:nvPr/>
        </p:nvSpPr>
        <p:spPr>
          <a:xfrm>
            <a:off x="5946913" y="3487496"/>
            <a:ext cx="538386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13.8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Unsteady-state process with chemical reaction</a:t>
            </a:r>
          </a:p>
        </p:txBody>
      </p:sp>
      <p:grpSp>
        <p:nvGrpSpPr>
          <p:cNvPr id="14" name="Group 13">
            <a:extLst>
              <a:ext uri="{FF2B5EF4-FFF2-40B4-BE49-F238E27FC236}">
                <a16:creationId xmlns:a16="http://schemas.microsoft.com/office/drawing/2014/main" id="{49140941-F5B7-5EED-CA07-80346ACDA17E}"/>
              </a:ext>
            </a:extLst>
          </p:cNvPr>
          <p:cNvGrpSpPr/>
          <p:nvPr/>
        </p:nvGrpSpPr>
        <p:grpSpPr>
          <a:xfrm>
            <a:off x="1681943" y="3429000"/>
            <a:ext cx="3290309" cy="2167103"/>
            <a:chOff x="2073795" y="3657713"/>
            <a:chExt cx="3290309" cy="2167103"/>
          </a:xfrm>
        </p:grpSpPr>
        <p:grpSp>
          <p:nvGrpSpPr>
            <p:cNvPr id="42" name="Group 41">
              <a:extLst>
                <a:ext uri="{FF2B5EF4-FFF2-40B4-BE49-F238E27FC236}">
                  <a16:creationId xmlns:a16="http://schemas.microsoft.com/office/drawing/2014/main" id="{0909BC26-7875-39B1-ED1E-2000E252824F}"/>
                </a:ext>
              </a:extLst>
            </p:cNvPr>
            <p:cNvGrpSpPr/>
            <p:nvPr/>
          </p:nvGrpSpPr>
          <p:grpSpPr>
            <a:xfrm>
              <a:off x="2073795" y="3831266"/>
              <a:ext cx="3290309" cy="1993550"/>
              <a:chOff x="2362029" y="3851144"/>
              <a:chExt cx="3290309" cy="1993550"/>
            </a:xfrm>
          </p:grpSpPr>
          <p:grpSp>
            <p:nvGrpSpPr>
              <p:cNvPr id="36" name="Group 35">
                <a:extLst>
                  <a:ext uri="{FF2B5EF4-FFF2-40B4-BE49-F238E27FC236}">
                    <a16:creationId xmlns:a16="http://schemas.microsoft.com/office/drawing/2014/main" id="{24728598-8FDC-91D6-F1CE-8C3B70E08C0F}"/>
                  </a:ext>
                </a:extLst>
              </p:cNvPr>
              <p:cNvGrpSpPr/>
              <p:nvPr/>
            </p:nvGrpSpPr>
            <p:grpSpPr>
              <a:xfrm>
                <a:off x="2362029" y="3851144"/>
                <a:ext cx="3290309" cy="1993550"/>
                <a:chOff x="3297449" y="3630427"/>
                <a:chExt cx="3290309" cy="1993550"/>
              </a:xfrm>
            </p:grpSpPr>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31E2EDD7-1408-FB42-D29E-56718671DF0C}"/>
                        </a:ext>
                      </a:extLst>
                    </p:cNvPr>
                    <p:cNvSpPr txBox="1"/>
                    <p:nvPr/>
                  </p:nvSpPr>
                  <p:spPr>
                    <a:xfrm>
                      <a:off x="6088175" y="3739634"/>
                      <a:ext cx="499583" cy="47320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ctrlPr>
                              </m:accPr>
                              <m:e>
                                <m:r>
                                  <m:rPr>
                                    <m:sty m:val="p"/>
                                  </m:rPr>
                                  <a:rPr kumimoji="0" lang="en-US" sz="2400" b="0" i="0"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t>W</m:t>
                                </m:r>
                              </m:e>
                            </m:acc>
                          </m:oMath>
                        </m:oMathPara>
                      </a14:m>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32" name="TextBox 31">
                      <a:extLst>
                        <a:ext uri="{FF2B5EF4-FFF2-40B4-BE49-F238E27FC236}">
                          <a16:creationId xmlns:a16="http://schemas.microsoft.com/office/drawing/2014/main" id="{277FE252-A310-D28B-8377-277FEDF747B5}"/>
                        </a:ext>
                      </a:extLst>
                    </p:cNvPr>
                    <p:cNvSpPr txBox="1">
                      <a:spLocks noRot="1" noChangeAspect="1" noMove="1" noResize="1" noEditPoints="1" noAdjustHandles="1" noChangeArrowheads="1" noChangeShapeType="1" noTextEdit="1"/>
                    </p:cNvSpPr>
                    <p:nvPr/>
                  </p:nvSpPr>
                  <p:spPr>
                    <a:xfrm>
                      <a:off x="6088175" y="3739634"/>
                      <a:ext cx="499583" cy="473206"/>
                    </a:xfrm>
                    <a:prstGeom prst="rect">
                      <a:avLst/>
                    </a:prstGeom>
                    <a:blipFill>
                      <a:blip r:embed="rId5"/>
                      <a:stretch>
                        <a:fillRect t="-2564"/>
                      </a:stretch>
                    </a:blipFill>
                  </p:spPr>
                  <p:txBody>
                    <a:bodyPr/>
                    <a:lstStyle/>
                    <a:p>
                      <a:r>
                        <a:rPr lang="en-US">
                          <a:noFill/>
                        </a:rPr>
                        <a:t> </a:t>
                      </a:r>
                    </a:p>
                  </p:txBody>
                </p:sp>
              </mc:Fallback>
            </mc:AlternateContent>
            <p:grpSp>
              <p:nvGrpSpPr>
                <p:cNvPr id="35" name="Group 34">
                  <a:extLst>
                    <a:ext uri="{FF2B5EF4-FFF2-40B4-BE49-F238E27FC236}">
                      <a16:creationId xmlns:a16="http://schemas.microsoft.com/office/drawing/2014/main" id="{8E0BD487-945A-8AC3-8AB8-0610AF87AF8F}"/>
                    </a:ext>
                  </a:extLst>
                </p:cNvPr>
                <p:cNvGrpSpPr/>
                <p:nvPr/>
              </p:nvGrpSpPr>
              <p:grpSpPr>
                <a:xfrm>
                  <a:off x="3297449" y="3630427"/>
                  <a:ext cx="2753825" cy="1993550"/>
                  <a:chOff x="3297449" y="3630427"/>
                  <a:chExt cx="2753825" cy="1993550"/>
                </a:xfrm>
              </p:grpSpPr>
              <p:sp>
                <p:nvSpPr>
                  <p:cNvPr id="2" name="Flowchart: Magnetic Disk 1">
                    <a:extLst>
                      <a:ext uri="{FF2B5EF4-FFF2-40B4-BE49-F238E27FC236}">
                        <a16:creationId xmlns:a16="http://schemas.microsoft.com/office/drawing/2014/main" id="{8FCB3993-B570-CC37-8DAE-51C9149A1056}"/>
                      </a:ext>
                    </a:extLst>
                  </p:cNvPr>
                  <p:cNvSpPr/>
                  <p:nvPr/>
                </p:nvSpPr>
                <p:spPr>
                  <a:xfrm>
                    <a:off x="4099034" y="4099034"/>
                    <a:ext cx="1629104" cy="1492469"/>
                  </a:xfrm>
                  <a:prstGeom prst="flowChartMagneticDisk">
                    <a:avLst/>
                  </a:prstGeom>
                  <a:ln w="28575">
                    <a:solidFill>
                      <a:srgbClr val="7030A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13" name="Straight Connector 12">
                    <a:extLst>
                      <a:ext uri="{FF2B5EF4-FFF2-40B4-BE49-F238E27FC236}">
                        <a16:creationId xmlns:a16="http://schemas.microsoft.com/office/drawing/2014/main" id="{A2C15477-A9D0-8F87-5B45-36FDA2405762}"/>
                      </a:ext>
                    </a:extLst>
                  </p:cNvPr>
                  <p:cNvCxnSpPr>
                    <a:cxnSpLocks/>
                  </p:cNvCxnSpPr>
                  <p:nvPr/>
                </p:nvCxnSpPr>
                <p:spPr>
                  <a:xfrm>
                    <a:off x="3857296" y="3930869"/>
                    <a:ext cx="105629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DAAE7439-4A94-D938-8CB4-177A92B757FA}"/>
                      </a:ext>
                    </a:extLst>
                  </p:cNvPr>
                  <p:cNvCxnSpPr>
                    <a:cxnSpLocks/>
                  </p:cNvCxnSpPr>
                  <p:nvPr/>
                </p:nvCxnSpPr>
                <p:spPr>
                  <a:xfrm flipH="1">
                    <a:off x="4913586" y="3930869"/>
                    <a:ext cx="0" cy="49749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FF8A0F0-33DA-DD70-C4B9-887B18239B70}"/>
                      </a:ext>
                    </a:extLst>
                  </p:cNvPr>
                  <p:cNvCxnSpPr/>
                  <p:nvPr/>
                </p:nvCxnSpPr>
                <p:spPr>
                  <a:xfrm flipV="1">
                    <a:off x="5334000" y="3930869"/>
                    <a:ext cx="0" cy="4974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749DB08C-B34B-D081-3FB3-C4139CC8AE68}"/>
                      </a:ext>
                    </a:extLst>
                  </p:cNvPr>
                  <p:cNvCxnSpPr/>
                  <p:nvPr/>
                </p:nvCxnSpPr>
                <p:spPr>
                  <a:xfrm>
                    <a:off x="5334000" y="3930869"/>
                    <a:ext cx="717274" cy="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nector: Curved 20">
                    <a:extLst>
                      <a:ext uri="{FF2B5EF4-FFF2-40B4-BE49-F238E27FC236}">
                        <a16:creationId xmlns:a16="http://schemas.microsoft.com/office/drawing/2014/main" id="{F99A9841-B880-0C46-387C-C95596378192}"/>
                      </a:ext>
                    </a:extLst>
                  </p:cNvPr>
                  <p:cNvCxnSpPr>
                    <a:cxnSpLocks/>
                  </p:cNvCxnSpPr>
                  <p:nvPr/>
                </p:nvCxnSpPr>
                <p:spPr>
                  <a:xfrm flipV="1">
                    <a:off x="3300248" y="4960883"/>
                    <a:ext cx="1114097" cy="199696"/>
                  </a:xfrm>
                  <a:prstGeom prst="curved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994095CB-B731-3B09-79C7-0B73CF99C6B4}"/>
                          </a:ext>
                        </a:extLst>
                      </p:cNvPr>
                      <p:cNvSpPr txBox="1"/>
                      <p:nvPr/>
                    </p:nvSpPr>
                    <p:spPr>
                      <a:xfrm>
                        <a:off x="3413463" y="5148334"/>
                        <a:ext cx="499583" cy="4756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acc>
                                <m:accPr>
                                  <m:chr m:val="̇"/>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ctrlPr>
                                </m:accPr>
                                <m:e>
                                  <m:r>
                                    <m:rPr>
                                      <m:sty m:val="p"/>
                                    </m:rPr>
                                    <a:rPr kumimoji="0" lang="en-US" sz="2400" b="0" i="0"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t>Q</m:t>
                                  </m:r>
                                </m:e>
                              </m:acc>
                            </m:oMath>
                          </m:oMathPara>
                        </a14:m>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mc:Choice>
                <mc:Fallback xmlns="">
                  <p:sp>
                    <p:nvSpPr>
                      <p:cNvPr id="33" name="TextBox 32">
                        <a:extLst>
                          <a:ext uri="{FF2B5EF4-FFF2-40B4-BE49-F238E27FC236}">
                            <a16:creationId xmlns:a16="http://schemas.microsoft.com/office/drawing/2014/main" id="{57C29C04-8865-1B2A-139C-369890D0ACA1}"/>
                          </a:ext>
                        </a:extLst>
                      </p:cNvPr>
                      <p:cNvSpPr txBox="1">
                        <a:spLocks noRot="1" noChangeAspect="1" noMove="1" noResize="1" noEditPoints="1" noAdjustHandles="1" noChangeArrowheads="1" noChangeShapeType="1" noTextEdit="1"/>
                      </p:cNvSpPr>
                      <p:nvPr/>
                    </p:nvSpPr>
                    <p:spPr>
                      <a:xfrm>
                        <a:off x="3413463" y="5148334"/>
                        <a:ext cx="499583" cy="47564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0A7A96B6-9F82-E45C-C849-EF6E3D523DB0}"/>
                          </a:ext>
                        </a:extLst>
                      </p:cNvPr>
                      <p:cNvSpPr txBox="1"/>
                      <p:nvPr/>
                    </p:nvSpPr>
                    <p:spPr>
                      <a:xfrm>
                        <a:off x="3297449" y="3630427"/>
                        <a:ext cx="64001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sSub>
                                <m:sSubPr>
                                  <m:ctrlP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ctrlPr>
                                </m:sSubPr>
                                <m:e>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t>𝐹</m:t>
                                  </m:r>
                                </m:e>
                                <m:sub>
                                  <m:r>
                                    <a:rPr kumimoji="0" lang="en-US" sz="2400" b="0" i="1" u="none" strike="noStrike" kern="1200" cap="none" spc="0" normalizeH="0" baseline="0" noProof="0" smtClean="0">
                                      <a:ln>
                                        <a:noFill/>
                                      </a:ln>
                                      <a:solidFill>
                                        <a:prstClr val="black"/>
                                      </a:solidFill>
                                      <a:effectLst/>
                                      <a:uLnTx/>
                                      <a:uFillTx/>
                                      <a:latin typeface="Cambria Math" panose="02040503050406030204" pitchFamily="18" charset="0"/>
                                      <a:ea typeface="+mn-ea"/>
                                      <a:cs typeface="Times New Roman" panose="02020603050405020304" pitchFamily="18" charset="0"/>
                                    </a:rPr>
                                    <m:t>𝑖</m:t>
                                  </m:r>
                                  <m:r>
                                    <a:rPr kumimoji="0" lang="en-US" sz="2400" b="0" i="1" u="none" strike="noStrike" kern="1200" cap="none" spc="0" normalizeH="0" baseline="0" noProof="0">
                                      <a:ln>
                                        <a:noFill/>
                                      </a:ln>
                                      <a:solidFill>
                                        <a:prstClr val="black"/>
                                      </a:solidFill>
                                      <a:effectLst/>
                                      <a:uLnTx/>
                                      <a:uFillTx/>
                                      <a:latin typeface="Cambria Math" panose="02040503050406030204" pitchFamily="18" charset="0"/>
                                      <a:ea typeface="+mn-ea"/>
                                      <a:cs typeface="Times New Roman" panose="02020603050405020304" pitchFamily="18" charset="0"/>
                                    </a:rPr>
                                    <m:t>𝑜</m:t>
                                  </m:r>
                                </m:sub>
                              </m:sSub>
                            </m:oMath>
                          </m:oMathPara>
                        </a14:m>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t>
                        </a:r>
                        <a:r>
                          <a:rPr kumimoji="0" lang="en-US" sz="2400" b="0" i="0" u="none" strike="noStrike" kern="1200" cap="none" spc="0" normalizeH="0" baseline="-2500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a:t>
                        </a:r>
                      </a:p>
                    </p:txBody>
                  </p:sp>
                </mc:Choice>
                <mc:Fallback xmlns="">
                  <p:sp>
                    <p:nvSpPr>
                      <p:cNvPr id="34" name="TextBox 33">
                        <a:extLst>
                          <a:ext uri="{FF2B5EF4-FFF2-40B4-BE49-F238E27FC236}">
                            <a16:creationId xmlns:a16="http://schemas.microsoft.com/office/drawing/2014/main" id="{0A7A96B6-9F82-E45C-C849-EF6E3D523DB0}"/>
                          </a:ext>
                        </a:extLst>
                      </p:cNvPr>
                      <p:cNvSpPr txBox="1">
                        <a:spLocks noRot="1" noChangeAspect="1" noMove="1" noResize="1" noEditPoints="1" noAdjustHandles="1" noChangeArrowheads="1" noChangeShapeType="1" noTextEdit="1"/>
                      </p:cNvSpPr>
                      <p:nvPr/>
                    </p:nvSpPr>
                    <p:spPr>
                      <a:xfrm>
                        <a:off x="3297449" y="3630427"/>
                        <a:ext cx="640017" cy="1200329"/>
                      </a:xfrm>
                      <a:prstGeom prst="rect">
                        <a:avLst/>
                      </a:prstGeom>
                      <a:blipFill>
                        <a:blip r:embed="rId7"/>
                        <a:stretch>
                          <a:fillRect l="-15238" b="-10660"/>
                        </a:stretch>
                      </a:blipFill>
                    </p:spPr>
                    <p:txBody>
                      <a:bodyPr/>
                      <a:lstStyle/>
                      <a:p>
                        <a:r>
                          <a:rPr lang="en-US">
                            <a:noFill/>
                          </a:rPr>
                          <a:t> </a:t>
                        </a:r>
                      </a:p>
                    </p:txBody>
                  </p:sp>
                </mc:Fallback>
              </mc:AlternateContent>
            </p:grpSp>
          </p:grpSp>
          <p:sp>
            <p:nvSpPr>
              <p:cNvPr id="40" name="Rectangle 39">
                <a:extLst>
                  <a:ext uri="{FF2B5EF4-FFF2-40B4-BE49-F238E27FC236}">
                    <a16:creationId xmlns:a16="http://schemas.microsoft.com/office/drawing/2014/main" id="{CFC1B652-5BC2-65C0-9BC4-EE5DE4AE064A}"/>
                  </a:ext>
                </a:extLst>
              </p:cNvPr>
              <p:cNvSpPr/>
              <p:nvPr/>
            </p:nvSpPr>
            <p:spPr>
              <a:xfrm>
                <a:off x="3014528" y="4224130"/>
                <a:ext cx="1882324" cy="1620563"/>
              </a:xfrm>
              <a:prstGeom prst="rect">
                <a:avLst/>
              </a:prstGeom>
              <a:noFill/>
              <a:ln w="28575">
                <a:solidFill>
                  <a:srgbClr val="FF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6" name="Oval 5">
              <a:extLst>
                <a:ext uri="{FF2B5EF4-FFF2-40B4-BE49-F238E27FC236}">
                  <a16:creationId xmlns:a16="http://schemas.microsoft.com/office/drawing/2014/main" id="{3EEA5088-CE57-9151-9040-24D59BF4476E}"/>
                </a:ext>
              </a:extLst>
            </p:cNvPr>
            <p:cNvSpPr/>
            <p:nvPr/>
          </p:nvSpPr>
          <p:spPr>
            <a:xfrm>
              <a:off x="3190691" y="5247861"/>
              <a:ext cx="576238" cy="113557"/>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989930F-1B75-C9F8-122A-CB6442961300}"/>
                </a:ext>
              </a:extLst>
            </p:cNvPr>
            <p:cNvSpPr/>
            <p:nvPr/>
          </p:nvSpPr>
          <p:spPr>
            <a:xfrm>
              <a:off x="3758138" y="5261570"/>
              <a:ext cx="576238" cy="113557"/>
            </a:xfrm>
            <a:prstGeom prst="ellips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9019D3FD-B8B4-BC26-865F-B07D9E743205}"/>
                </a:ext>
              </a:extLst>
            </p:cNvPr>
            <p:cNvCxnSpPr>
              <a:cxnSpLocks/>
            </p:cNvCxnSpPr>
            <p:nvPr/>
          </p:nvCxnSpPr>
          <p:spPr>
            <a:xfrm flipV="1">
              <a:off x="3780215" y="3657713"/>
              <a:ext cx="0" cy="165081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88633302"/>
      </p:ext>
    </p:extLst>
  </p:cSld>
  <p:clrMapOvr>
    <a:masterClrMapping/>
  </p:clrMapOvr>
  <mc:AlternateContent xmlns:mc="http://schemas.openxmlformats.org/markup-compatibility/2006" xmlns:p14="http://schemas.microsoft.com/office/powerpoint/2010/main">
    <mc:Choice Requires="p14">
      <p:transition spd="slow" p14:dur="2000" advTm="108243"/>
    </mc:Choice>
    <mc:Fallback xmlns="">
      <p:transition spd="slow" advTm="10824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5A9CB-A828-5C8C-4963-F6F6E92434D6}"/>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B0FFA95-C7A1-455A-D3B4-4151767E1C83}"/>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unsteady-state material and energy balances with chemical reaction shall be performed in mole units to account the rate of generation of products/consumption of reactants, and heat generated by exothermic reactions/heat absorbed by endothermic reactions </a:t>
                </a:r>
                <a:r>
                  <a:rPr lang="en-US" sz="2400" b="1" dirty="0">
                    <a:solidFill>
                      <a:srgbClr val="7030A0"/>
                    </a:solidFill>
                    <a:latin typeface="Times New Roman" panose="02020603050405020304" pitchFamily="18" charset="0"/>
                    <a:cs typeface="Times New Roman" panose="02020603050405020304" pitchFamily="18" charset="0"/>
                  </a:rPr>
                  <a:t>(Richard M. Felder, 2005, pg. 440)</a:t>
                </a:r>
                <a:r>
                  <a:rPr lang="en-US" sz="2400" dirty="0">
                    <a:latin typeface="Times New Roman" panose="02020603050405020304" pitchFamily="18" charset="0"/>
                    <a:cs typeface="Times New Roman" panose="02020603050405020304" pitchFamily="18" charset="0"/>
                  </a:rPr>
                  <a:t>. </a:t>
                </a: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sz="2400" b="1" dirty="0">
                    <a:solidFill>
                      <a:srgbClr val="7030A0"/>
                    </a:solidFill>
                    <a:latin typeface="Times New Roman" panose="02020603050405020304" pitchFamily="18" charset="0"/>
                    <a:cs typeface="Times New Roman" panose="02020603050405020304" pitchFamily="18" charset="0"/>
                  </a:rPr>
                  <a:t>Material balance equation</a:t>
                </a:r>
                <a:r>
                  <a:rPr lang="en-US" sz="2400" dirty="0">
                    <a:latin typeface="Times New Roman" panose="02020603050405020304" pitchFamily="18" charset="0"/>
                    <a:cs typeface="Times New Roman" panose="02020603050405020304" pitchFamily="18" charset="0"/>
                  </a:rPr>
                  <a:t>: The material balance equation is given by:</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cs typeface="Times New Roman" panose="02020603050405020304" pitchFamily="18" charset="0"/>
                          </a:rPr>
                          <m:t>𝑑</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𝑖</m:t>
                            </m:r>
                          </m:sub>
                        </m:sSub>
                      </m:num>
                      <m:den>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𝑡</m:t>
                        </m:r>
                      </m:den>
                    </m:f>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𝑣</m:t>
                        </m:r>
                      </m:e>
                      <m:sub>
                        <m:r>
                          <a:rPr lang="en-US" sz="2400" b="0" i="1" smtClean="0">
                            <a:latin typeface="Cambria Math" panose="02040503050406030204" pitchFamily="18" charset="0"/>
                            <a:cs typeface="Times New Roman" panose="02020603050405020304" pitchFamily="18" charset="0"/>
                          </a:rPr>
                          <m:t>𝑖</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(13.29)</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 is reaction time,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flow rate in the input stream,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B0FFA95-C7A1-455A-D3B4-4151767E1C83}"/>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C0C169A-BC7D-6D8C-2BAD-464D0207327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82B5871-6513-16DA-1DAD-2DAA531E782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2C8BBAC-0D39-E0C2-7A32-987F329C664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0016F7CE-A6EE-0E1E-3295-EE796D41738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121732995"/>
      </p:ext>
    </p:extLst>
  </p:cSld>
  <p:clrMapOvr>
    <a:masterClrMapping/>
  </p:clrMapOvr>
  <mc:AlternateContent xmlns:mc="http://schemas.openxmlformats.org/markup-compatibility/2006" xmlns:p14="http://schemas.microsoft.com/office/powerpoint/2010/main">
    <mc:Choice Requires="p14">
      <p:transition spd="slow" p14:dur="2000" advTm="59743"/>
    </mc:Choice>
    <mc:Fallback xmlns="">
      <p:transition spd="slow" advTm="5974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A1F72-F9F2-6EA6-A6B0-C813FA85E1C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D1CA68-60C0-4BDF-9821-604B8D705729}"/>
                  </a:ext>
                </a:extLst>
              </p:cNvPr>
              <p:cNvSpPr>
                <a:spLocks noGrp="1"/>
              </p:cNvSpPr>
              <p:nvPr>
                <p:ph idx="1"/>
              </p:nvPr>
            </p:nvSpPr>
            <p:spPr>
              <a:xfrm>
                <a:off x="278297" y="950601"/>
                <a:ext cx="11638720" cy="4973117"/>
              </a:xfrm>
            </p:spPr>
            <p:txBody>
              <a:bodyPr>
                <a:normAutofit lnSpcReduction="10000"/>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Energy  balance equation</a:t>
                </a:r>
                <a:r>
                  <a:rPr lang="en-US" sz="2400" dirty="0">
                    <a:latin typeface="Times New Roman" panose="02020603050405020304" pitchFamily="18" charset="0"/>
                    <a:cs typeface="Times New Roman" panose="02020603050405020304" pitchFamily="18" charset="0"/>
                  </a:rPr>
                  <a:t>: The energy balance equation is given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r>
                      <a:rPr lang="en-US" sz="2400" b="0" i="1" smtClean="0">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(13.30)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is a differential equation, which  shall be simultaneously solved with material balance equation using analytical integration or numerical techniques.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 is reaction time,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flow rate in the input stream, H</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feed,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inside the reactor,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and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rate of work done.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BD1CA68-60C0-4BDF-9821-604B8D705729}"/>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76AE39E-E754-B1A0-9B55-3046359B424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34D52E0-6204-9BF2-7673-94861E0434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A95F4BC-0818-DCD1-055E-24AE461E7F73}"/>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BA1A831C-65F7-FFC2-0EB2-46A4B5263F2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151019033"/>
      </p:ext>
    </p:extLst>
  </p:cSld>
  <p:clrMapOvr>
    <a:masterClrMapping/>
  </p:clrMapOvr>
  <mc:AlternateContent xmlns:mc="http://schemas.openxmlformats.org/markup-compatibility/2006" xmlns:p14="http://schemas.microsoft.com/office/powerpoint/2010/main">
    <mc:Choice Requires="p14">
      <p:transition spd="slow" p14:dur="2000" advTm="63402"/>
    </mc:Choice>
    <mc:Fallback xmlns="">
      <p:transition spd="slow" advTm="63402"/>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558E6-82EA-CC92-B340-3943F47AE99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E9BB706-B004-97A2-700E-4B46C0A8E850}"/>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left-hand side of equation (13.30) can be written as: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num>
                      <m:den>
                        <m:r>
                          <a:rPr lang="en-US" sz="2400" i="1">
                            <a:latin typeface="Cambria Math" panose="02040503050406030204" pitchFamily="18" charset="0"/>
                            <a:cs typeface="Times New Roman" panose="02020603050405020304" pitchFamily="18" charset="0"/>
                          </a:rPr>
                          <m:t>𝑑𝑡</m:t>
                        </m:r>
                      </m:den>
                    </m:f>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𝑑</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num>
                      <m:den>
                        <m:r>
                          <a:rPr lang="en-US" sz="2400" i="1">
                            <a:latin typeface="Cambria Math" panose="02040503050406030204" pitchFamily="18" charset="0"/>
                            <a:cs typeface="Times New Roman" panose="02020603050405020304" pitchFamily="18" charset="0"/>
                          </a:rPr>
                          <m:t>𝑑𝑡</m:t>
                        </m:r>
                      </m:den>
                    </m:f>
                  </m:oMath>
                </a14:m>
                <a:r>
                  <a:rPr lang="en-US" sz="2400" dirty="0">
                    <a:latin typeface="Times New Roman" panose="02020603050405020304" pitchFamily="18" charset="0"/>
                    <a:cs typeface="Times New Roman" panose="02020603050405020304" pitchFamily="18" charset="0"/>
                  </a:rPr>
                  <a:t>                                                 (13.31)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reactor,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reactor, and t is reaction 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material balance equation (13.29) into equation (13.31), you can get:</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𝑑𝐻</m:t>
                            </m:r>
                          </m:e>
                          <m:sub>
                            <m:r>
                              <a:rPr lang="en-US" sz="2400" i="1">
                                <a:latin typeface="Cambria Math" panose="02040503050406030204" pitchFamily="18" charset="0"/>
                                <a:cs typeface="Times New Roman" panose="02020603050405020304" pitchFamily="18" charset="0"/>
                              </a:rPr>
                              <m:t>𝑖</m:t>
                            </m:r>
                          </m:sub>
                        </m:sSub>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(13.32)</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E9BB706-B004-97A2-700E-4B46C0A8E850}"/>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C15C1B7-B69F-75CA-F09B-B265AF56182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77B7229-A124-D795-D4E9-69DF958015C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894D688-AF40-FB8E-964E-C1AEB630779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868B45D-7C01-A183-F309-559B6725686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942758964"/>
      </p:ext>
    </p:extLst>
  </p:cSld>
  <p:clrMapOvr>
    <a:masterClrMapping/>
  </p:clrMapOvr>
  <mc:AlternateContent xmlns:mc="http://schemas.openxmlformats.org/markup-compatibility/2006" xmlns:p14="http://schemas.microsoft.com/office/powerpoint/2010/main">
    <mc:Choice Requires="p14">
      <p:transition spd="slow" p14:dur="2000" advTm="56276"/>
    </mc:Choice>
    <mc:Fallback xmlns="">
      <p:transition spd="slow" advTm="5627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3802B-A3E4-AD2F-28CB-B1F2305C619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551CF07-5C09-012D-6EDE-8C7D74B579A2}"/>
                  </a:ext>
                </a:extLst>
              </p:cNvPr>
              <p:cNvSpPr>
                <a:spLocks noGrp="1"/>
              </p:cNvSpPr>
              <p:nvPr>
                <p:ph idx="1"/>
              </p:nvPr>
            </p:nvSpPr>
            <p:spPr>
              <a:xfrm>
                <a:off x="496957" y="950601"/>
                <a:ext cx="11340547" cy="4973117"/>
              </a:xfrm>
            </p:spPr>
            <p:txBody>
              <a:bodyPr>
                <a:normAutofit fontScale="55000" lnSpcReduction="20000"/>
              </a:bodyPr>
              <a:lstStyle/>
              <a:p>
                <a:pPr marL="0" indent="0" algn="just">
                  <a:lnSpc>
                    <a:spcPct val="120000"/>
                  </a:lnSpc>
                  <a:buNone/>
                </a:pPr>
                <a:r>
                  <a:rPr lang="en-US" sz="4400" dirty="0">
                    <a:latin typeface="Times New Roman" panose="02020603050405020304" pitchFamily="18" charset="0"/>
                    <a:cs typeface="Times New Roman" panose="02020603050405020304" pitchFamily="18" charset="0"/>
                  </a:rPr>
                  <a:t>The specific enthalpy equation in the input stream at T</a:t>
                </a:r>
                <a:r>
                  <a:rPr lang="en-US" sz="4400" baseline="-25000" dirty="0">
                    <a:latin typeface="Times New Roman" panose="02020603050405020304" pitchFamily="18" charset="0"/>
                    <a:cs typeface="Times New Roman" panose="02020603050405020304" pitchFamily="18" charset="0"/>
                  </a:rPr>
                  <a:t>o</a:t>
                </a:r>
                <a:r>
                  <a:rPr lang="en-US" sz="4400" dirty="0">
                    <a:latin typeface="Times New Roman" panose="02020603050405020304" pitchFamily="18" charset="0"/>
                    <a:cs typeface="Times New Roman" panose="02020603050405020304" pitchFamily="18" charset="0"/>
                  </a:rPr>
                  <a:t> for  species </a:t>
                </a:r>
                <a:r>
                  <a:rPr lang="en-US" sz="4400" dirty="0" err="1">
                    <a:latin typeface="Times New Roman" panose="02020603050405020304" pitchFamily="18" charset="0"/>
                    <a:cs typeface="Times New Roman" panose="02020603050405020304" pitchFamily="18" charset="0"/>
                  </a:rPr>
                  <a:t>i</a:t>
                </a:r>
                <a:r>
                  <a:rPr lang="en-US" sz="4400" dirty="0">
                    <a:latin typeface="Times New Roman" panose="02020603050405020304" pitchFamily="18" charset="0"/>
                    <a:cs typeface="Times New Roman" panose="02020603050405020304" pitchFamily="18" charset="0"/>
                  </a:rPr>
                  <a:t> is given by:</a:t>
                </a:r>
              </a:p>
              <a:p>
                <a:pPr marL="0" indent="0" algn="just">
                  <a:lnSpc>
                    <a:spcPct val="120000"/>
                  </a:lnSpc>
                  <a:buNone/>
                </a:pPr>
                <a14:m>
                  <m:oMath xmlns:m="http://schemas.openxmlformats.org/officeDocument/2006/math">
                    <m:sSub>
                      <m:sSubPr>
                        <m:ctrlPr>
                          <a:rPr lang="en-US" sz="4400" i="1">
                            <a:latin typeface="Cambria Math" panose="02040503050406030204" pitchFamily="18" charset="0"/>
                          </a:rPr>
                        </m:ctrlPr>
                      </m:sSubPr>
                      <m:e>
                        <m:r>
                          <a:rPr lang="en-US" sz="4400" i="1">
                            <a:latin typeface="Cambria Math"/>
                          </a:rPr>
                          <m:t>𝐻</m:t>
                        </m:r>
                      </m:e>
                      <m:sub>
                        <m:r>
                          <a:rPr lang="en-US" sz="4400" i="1">
                            <a:latin typeface="Cambria Math" panose="02040503050406030204" pitchFamily="18" charset="0"/>
                          </a:rPr>
                          <m:t>𝑖𝑜</m:t>
                        </m:r>
                      </m:sub>
                    </m:sSub>
                    <m:r>
                      <a:rPr lang="en-US" sz="4400" i="1">
                        <a:latin typeface="Cambria Math"/>
                      </a:rPr>
                      <m:t>=</m:t>
                    </m:r>
                    <m:sSub>
                      <m:sSubPr>
                        <m:ctrlPr>
                          <a:rPr lang="en-US" sz="4400" i="1">
                            <a:latin typeface="Cambria Math" panose="02040503050406030204" pitchFamily="18" charset="0"/>
                          </a:rPr>
                        </m:ctrlPr>
                      </m:sSubPr>
                      <m:e>
                        <m:sSup>
                          <m:sSupPr>
                            <m:ctrlPr>
                              <a:rPr lang="en-US" sz="4400" i="1">
                                <a:latin typeface="Cambria Math" panose="02040503050406030204" pitchFamily="18" charset="0"/>
                              </a:rPr>
                            </m:ctrlPr>
                          </m:sSupPr>
                          <m:e>
                            <m:r>
                              <a:rPr lang="en-US" sz="4400" i="1">
                                <a:latin typeface="Cambria Math"/>
                              </a:rPr>
                              <m:t>𝐻</m:t>
                            </m:r>
                          </m:e>
                          <m:sup>
                            <m:r>
                              <a:rPr lang="en-US" sz="4400" i="1">
                                <a:latin typeface="Cambria Math"/>
                              </a:rPr>
                              <m:t>0</m:t>
                            </m:r>
                          </m:sup>
                        </m:sSup>
                      </m:e>
                      <m:sub>
                        <m:r>
                          <a:rPr lang="en-US" sz="4400" i="1">
                            <a:latin typeface="Cambria Math" panose="02040503050406030204" pitchFamily="18" charset="0"/>
                          </a:rPr>
                          <m:t>𝑖</m:t>
                        </m:r>
                      </m:sub>
                    </m:sSub>
                    <m:r>
                      <a:rPr lang="en-US" sz="4400" i="1">
                        <a:latin typeface="Cambria Math"/>
                      </a:rPr>
                      <m:t>(</m:t>
                    </m:r>
                    <m:sSub>
                      <m:sSubPr>
                        <m:ctrlPr>
                          <a:rPr lang="en-US" sz="4400" i="1">
                            <a:latin typeface="Cambria Math" panose="02040503050406030204" pitchFamily="18" charset="0"/>
                          </a:rPr>
                        </m:ctrlPr>
                      </m:sSubPr>
                      <m:e>
                        <m:r>
                          <a:rPr lang="en-US" sz="4400" i="1">
                            <a:latin typeface="Cambria Math"/>
                          </a:rPr>
                          <m:t>𝑇</m:t>
                        </m:r>
                      </m:e>
                      <m:sub>
                        <m:r>
                          <a:rPr lang="en-US" sz="4400" i="1">
                            <a:latin typeface="Cambria Math"/>
                          </a:rPr>
                          <m:t>𝑅</m:t>
                        </m:r>
                      </m:sub>
                    </m:sSub>
                    <m:r>
                      <a:rPr lang="en-US" sz="4400" i="1">
                        <a:latin typeface="Cambria Math"/>
                      </a:rPr>
                      <m:t>)+</m:t>
                    </m:r>
                    <m:nary>
                      <m:naryPr>
                        <m:limLoc m:val="undOvr"/>
                        <m:ctrlPr>
                          <a:rPr lang="en-US" sz="4400" i="1">
                            <a:latin typeface="Cambria Math" panose="02040503050406030204" pitchFamily="18" charset="0"/>
                          </a:rPr>
                        </m:ctrlPr>
                      </m:naryPr>
                      <m:sub>
                        <m:sSub>
                          <m:sSubPr>
                            <m:ctrlPr>
                              <a:rPr lang="en-US" sz="4400" i="1">
                                <a:latin typeface="Cambria Math" panose="02040503050406030204" pitchFamily="18" charset="0"/>
                              </a:rPr>
                            </m:ctrlPr>
                          </m:sSubPr>
                          <m:e>
                            <m:r>
                              <a:rPr lang="en-US" sz="4400" i="1">
                                <a:latin typeface="Cambria Math"/>
                              </a:rPr>
                              <m:t>𝑇</m:t>
                            </m:r>
                          </m:e>
                          <m:sub>
                            <m:r>
                              <a:rPr lang="en-US" sz="4400" i="1">
                                <a:latin typeface="Cambria Math"/>
                              </a:rPr>
                              <m:t>𝑅</m:t>
                            </m:r>
                          </m:sub>
                        </m:sSub>
                      </m:sub>
                      <m:sup>
                        <m:sSub>
                          <m:sSubPr>
                            <m:ctrlPr>
                              <a:rPr lang="en-US" sz="4400" i="1">
                                <a:latin typeface="Cambria Math" panose="02040503050406030204" pitchFamily="18" charset="0"/>
                              </a:rPr>
                            </m:ctrlPr>
                          </m:sSubPr>
                          <m:e>
                            <m:r>
                              <a:rPr lang="en-US" sz="4400" i="1">
                                <a:latin typeface="Cambria Math" panose="02040503050406030204" pitchFamily="18" charset="0"/>
                              </a:rPr>
                              <m:t>𝑇</m:t>
                            </m:r>
                          </m:e>
                          <m:sub>
                            <m:r>
                              <a:rPr lang="en-US" sz="4400" i="1">
                                <a:latin typeface="Cambria Math" panose="02040503050406030204" pitchFamily="18" charset="0"/>
                              </a:rPr>
                              <m:t>0</m:t>
                            </m:r>
                          </m:sub>
                        </m:sSub>
                      </m:sup>
                      <m:e>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𝑃</m:t>
                            </m:r>
                            <m:r>
                              <a:rPr lang="en-US" sz="4400" i="1">
                                <a:latin typeface="Cambria Math" panose="02040503050406030204" pitchFamily="18" charset="0"/>
                              </a:rPr>
                              <m:t>𝑖</m:t>
                            </m:r>
                          </m:sub>
                        </m:sSub>
                      </m:e>
                    </m:nary>
                    <m:r>
                      <a:rPr lang="en-US" sz="4400" i="1">
                        <a:latin typeface="Cambria Math"/>
                      </a:rPr>
                      <m:t>𝑑𝑇</m:t>
                    </m:r>
                  </m:oMath>
                </a14:m>
                <a:r>
                  <a:rPr lang="en-US" sz="4400" dirty="0">
                    <a:latin typeface="Times New Roman" panose="02020603050405020304" pitchFamily="18" charset="0"/>
                    <a:cs typeface="Times New Roman" panose="02020603050405020304" pitchFamily="18" charset="0"/>
                  </a:rPr>
                  <a:t>                                                               (13.33)</a:t>
                </a:r>
              </a:p>
              <a:p>
                <a:pPr marL="0" indent="0" algn="just">
                  <a:lnSpc>
                    <a:spcPct val="120000"/>
                  </a:lnSpc>
                  <a:buNone/>
                </a:pPr>
                <a:r>
                  <a:rPr lang="en-US" sz="4400" dirty="0">
                    <a:latin typeface="Times New Roman" panose="02020603050405020304" pitchFamily="18" charset="0"/>
                    <a:cs typeface="Times New Roman" panose="02020603050405020304" pitchFamily="18" charset="0"/>
                  </a:rPr>
                  <a:t>In the same way, the specific enthalpy equation inside the reactor at a temperature T for  species </a:t>
                </a:r>
                <a:r>
                  <a:rPr lang="en-US" sz="4400" dirty="0" err="1">
                    <a:latin typeface="Times New Roman" panose="02020603050405020304" pitchFamily="18" charset="0"/>
                    <a:cs typeface="Times New Roman" panose="02020603050405020304" pitchFamily="18" charset="0"/>
                  </a:rPr>
                  <a:t>i</a:t>
                </a:r>
                <a:r>
                  <a:rPr lang="en-US" sz="4400" dirty="0">
                    <a:latin typeface="Times New Roman" panose="02020603050405020304" pitchFamily="18" charset="0"/>
                    <a:cs typeface="Times New Roman" panose="02020603050405020304" pitchFamily="18" charset="0"/>
                  </a:rPr>
                  <a:t> is expressed  by:</a:t>
                </a:r>
              </a:p>
              <a:p>
                <a:pPr marL="0" indent="0" algn="just">
                  <a:lnSpc>
                    <a:spcPct val="120000"/>
                  </a:lnSpc>
                  <a:buNone/>
                </a:pPr>
                <a14:m>
                  <m:oMath xmlns:m="http://schemas.openxmlformats.org/officeDocument/2006/math">
                    <m:sSub>
                      <m:sSubPr>
                        <m:ctrlPr>
                          <a:rPr lang="en-US" sz="4400" i="1">
                            <a:latin typeface="Cambria Math" panose="02040503050406030204" pitchFamily="18" charset="0"/>
                          </a:rPr>
                        </m:ctrlPr>
                      </m:sSubPr>
                      <m:e>
                        <m:r>
                          <a:rPr lang="en-US" sz="4400" i="1">
                            <a:latin typeface="Cambria Math"/>
                          </a:rPr>
                          <m:t>𝐻</m:t>
                        </m:r>
                      </m:e>
                      <m:sub>
                        <m:r>
                          <a:rPr lang="en-US" sz="4400" i="1">
                            <a:latin typeface="Cambria Math" panose="02040503050406030204" pitchFamily="18" charset="0"/>
                          </a:rPr>
                          <m:t>𝑖</m:t>
                        </m:r>
                      </m:sub>
                    </m:sSub>
                    <m:r>
                      <a:rPr lang="en-US" sz="4400" i="1">
                        <a:latin typeface="Cambria Math"/>
                      </a:rPr>
                      <m:t>=</m:t>
                    </m:r>
                    <m:sSub>
                      <m:sSubPr>
                        <m:ctrlPr>
                          <a:rPr lang="en-US" sz="4400" i="1">
                            <a:latin typeface="Cambria Math" panose="02040503050406030204" pitchFamily="18" charset="0"/>
                          </a:rPr>
                        </m:ctrlPr>
                      </m:sSubPr>
                      <m:e>
                        <m:sSup>
                          <m:sSupPr>
                            <m:ctrlPr>
                              <a:rPr lang="en-US" sz="4400" i="1">
                                <a:latin typeface="Cambria Math" panose="02040503050406030204" pitchFamily="18" charset="0"/>
                              </a:rPr>
                            </m:ctrlPr>
                          </m:sSupPr>
                          <m:e>
                            <m:r>
                              <a:rPr lang="en-US" sz="4400" i="1">
                                <a:latin typeface="Cambria Math"/>
                              </a:rPr>
                              <m:t>𝐻</m:t>
                            </m:r>
                          </m:e>
                          <m:sup>
                            <m:r>
                              <a:rPr lang="en-US" sz="4400" i="1">
                                <a:latin typeface="Cambria Math"/>
                              </a:rPr>
                              <m:t>0</m:t>
                            </m:r>
                          </m:sup>
                        </m:sSup>
                      </m:e>
                      <m:sub>
                        <m:r>
                          <a:rPr lang="en-US" sz="4400" i="1">
                            <a:latin typeface="Cambria Math" panose="02040503050406030204" pitchFamily="18" charset="0"/>
                          </a:rPr>
                          <m:t>𝑖</m:t>
                        </m:r>
                      </m:sub>
                    </m:sSub>
                    <m:r>
                      <a:rPr lang="en-US" sz="4400" i="1">
                        <a:latin typeface="Cambria Math"/>
                      </a:rPr>
                      <m:t>(</m:t>
                    </m:r>
                    <m:sSub>
                      <m:sSubPr>
                        <m:ctrlPr>
                          <a:rPr lang="en-US" sz="4400" i="1">
                            <a:latin typeface="Cambria Math" panose="02040503050406030204" pitchFamily="18" charset="0"/>
                          </a:rPr>
                        </m:ctrlPr>
                      </m:sSubPr>
                      <m:e>
                        <m:r>
                          <a:rPr lang="en-US" sz="4400" i="1">
                            <a:latin typeface="Cambria Math"/>
                          </a:rPr>
                          <m:t>𝑇</m:t>
                        </m:r>
                      </m:e>
                      <m:sub>
                        <m:r>
                          <a:rPr lang="en-US" sz="4400" i="1">
                            <a:latin typeface="Cambria Math"/>
                          </a:rPr>
                          <m:t>𝑅</m:t>
                        </m:r>
                      </m:sub>
                    </m:sSub>
                    <m:r>
                      <a:rPr lang="en-US" sz="4400" i="1">
                        <a:latin typeface="Cambria Math"/>
                      </a:rPr>
                      <m:t>)+</m:t>
                    </m:r>
                    <m:nary>
                      <m:naryPr>
                        <m:limLoc m:val="undOvr"/>
                        <m:ctrlPr>
                          <a:rPr lang="en-US" sz="4400" i="1">
                            <a:latin typeface="Cambria Math" panose="02040503050406030204" pitchFamily="18" charset="0"/>
                          </a:rPr>
                        </m:ctrlPr>
                      </m:naryPr>
                      <m:sub>
                        <m:sSub>
                          <m:sSubPr>
                            <m:ctrlPr>
                              <a:rPr lang="en-US" sz="4400" i="1">
                                <a:latin typeface="Cambria Math" panose="02040503050406030204" pitchFamily="18" charset="0"/>
                              </a:rPr>
                            </m:ctrlPr>
                          </m:sSubPr>
                          <m:e>
                            <m:r>
                              <a:rPr lang="en-US" sz="4400" i="1">
                                <a:latin typeface="Cambria Math"/>
                              </a:rPr>
                              <m:t>𝑇</m:t>
                            </m:r>
                          </m:e>
                          <m:sub>
                            <m:r>
                              <a:rPr lang="en-US" sz="4400" i="1">
                                <a:latin typeface="Cambria Math"/>
                              </a:rPr>
                              <m:t>𝑅</m:t>
                            </m:r>
                          </m:sub>
                        </m:sSub>
                      </m:sub>
                      <m:sup>
                        <m:r>
                          <a:rPr lang="en-US" sz="4400" i="1">
                            <a:latin typeface="Cambria Math" panose="02040503050406030204" pitchFamily="18" charset="0"/>
                          </a:rPr>
                          <m:t>𝑇</m:t>
                        </m:r>
                      </m:sup>
                      <m:e>
                        <m:sSub>
                          <m:sSubPr>
                            <m:ctrlPr>
                              <a:rPr lang="en-US" sz="4400" i="1">
                                <a:latin typeface="Cambria Math" panose="02040503050406030204" pitchFamily="18" charset="0"/>
                              </a:rPr>
                            </m:ctrlPr>
                          </m:sSubPr>
                          <m:e>
                            <m:r>
                              <a:rPr lang="en-US" sz="4400" i="1">
                                <a:latin typeface="Cambria Math"/>
                              </a:rPr>
                              <m:t>𝐶</m:t>
                            </m:r>
                          </m:e>
                          <m:sub>
                            <m:r>
                              <a:rPr lang="en-US" sz="4400" i="1">
                                <a:latin typeface="Cambria Math"/>
                              </a:rPr>
                              <m:t>𝑃</m:t>
                            </m:r>
                            <m:r>
                              <a:rPr lang="en-US" sz="4400" i="1">
                                <a:latin typeface="Cambria Math" panose="02040503050406030204" pitchFamily="18" charset="0"/>
                              </a:rPr>
                              <m:t>𝑖</m:t>
                            </m:r>
                          </m:sub>
                        </m:sSub>
                      </m:e>
                    </m:nary>
                    <m:r>
                      <a:rPr lang="en-US" sz="4400" i="1">
                        <a:latin typeface="Cambria Math"/>
                      </a:rPr>
                      <m:t>𝑑𝑇</m:t>
                    </m:r>
                  </m:oMath>
                </a14:m>
                <a:r>
                  <a:rPr lang="en-US" sz="4400" dirty="0">
                    <a:latin typeface="Times New Roman" panose="02020603050405020304" pitchFamily="18" charset="0"/>
                    <a:cs typeface="Times New Roman" panose="02020603050405020304" pitchFamily="18" charset="0"/>
                  </a:rPr>
                  <a:t>                                                                 (13.34)</a:t>
                </a:r>
              </a:p>
              <a:p>
                <a:pPr marL="0" indent="0" algn="just">
                  <a:lnSpc>
                    <a:spcPct val="120000"/>
                  </a:lnSpc>
                  <a:buNone/>
                </a:pPr>
                <a:r>
                  <a:rPr lang="en-US" sz="4400" dirty="0">
                    <a:latin typeface="Times New Roman" panose="02020603050405020304" pitchFamily="18" charset="0"/>
                    <a:cs typeface="Times New Roman" panose="02020603050405020304" pitchFamily="18" charset="0"/>
                  </a:rPr>
                  <a:t>Where: H</a:t>
                </a:r>
                <a:r>
                  <a:rPr lang="en-US" sz="4400" baseline="-25000" dirty="0">
                    <a:latin typeface="Times New Roman" panose="02020603050405020304" pitchFamily="18" charset="0"/>
                    <a:cs typeface="Times New Roman" panose="02020603050405020304" pitchFamily="18" charset="0"/>
                  </a:rPr>
                  <a:t>io</a:t>
                </a:r>
                <a:r>
                  <a:rPr lang="en-US" sz="4400" dirty="0">
                    <a:latin typeface="Times New Roman" panose="02020603050405020304" pitchFamily="18" charset="0"/>
                    <a:cs typeface="Times New Roman" panose="02020603050405020304" pitchFamily="18" charset="0"/>
                  </a:rPr>
                  <a:t> and H</a:t>
                </a:r>
                <a:r>
                  <a:rPr lang="en-US" sz="4400" baseline="-25000" dirty="0">
                    <a:latin typeface="Times New Roman" panose="02020603050405020304" pitchFamily="18" charset="0"/>
                    <a:cs typeface="Times New Roman" panose="02020603050405020304" pitchFamily="18" charset="0"/>
                  </a:rPr>
                  <a:t>i </a:t>
                </a:r>
                <a:r>
                  <a:rPr lang="en-US" sz="4400" dirty="0">
                    <a:latin typeface="Times New Roman" panose="02020603050405020304" pitchFamily="18" charset="0"/>
                    <a:cs typeface="Times New Roman" panose="02020603050405020304" pitchFamily="18" charset="0"/>
                  </a:rPr>
                  <a:t>are specific enthalpies for species </a:t>
                </a:r>
                <a:r>
                  <a:rPr lang="en-US" sz="4400" dirty="0" err="1">
                    <a:latin typeface="Times New Roman" panose="02020603050405020304" pitchFamily="18" charset="0"/>
                    <a:cs typeface="Times New Roman" panose="02020603050405020304" pitchFamily="18" charset="0"/>
                  </a:rPr>
                  <a:t>i</a:t>
                </a:r>
                <a:r>
                  <a:rPr lang="en-US" sz="4400" dirty="0">
                    <a:latin typeface="Times New Roman" panose="02020603050405020304" pitchFamily="18" charset="0"/>
                    <a:cs typeface="Times New Roman" panose="02020603050405020304" pitchFamily="18" charset="0"/>
                  </a:rPr>
                  <a:t>, in the input stream and inside the reactor, respectively, H</a:t>
                </a:r>
                <a:r>
                  <a:rPr lang="en-US" sz="4400" baseline="30000" dirty="0">
                    <a:latin typeface="Times New Roman" panose="02020603050405020304" pitchFamily="18" charset="0"/>
                    <a:cs typeface="Times New Roman" panose="02020603050405020304" pitchFamily="18" charset="0"/>
                  </a:rPr>
                  <a:t>o</a:t>
                </a:r>
                <a:r>
                  <a:rPr lang="en-US" sz="4400" baseline="-25000" dirty="0">
                    <a:latin typeface="Times New Roman" panose="02020603050405020304" pitchFamily="18" charset="0"/>
                    <a:cs typeface="Times New Roman" panose="02020603050405020304" pitchFamily="18" charset="0"/>
                  </a:rPr>
                  <a:t>i</a:t>
                </a:r>
                <a:r>
                  <a:rPr lang="en-US" sz="4400" dirty="0">
                    <a:latin typeface="Times New Roman" panose="02020603050405020304" pitchFamily="18" charset="0"/>
                    <a:cs typeface="Times New Roman" panose="02020603050405020304" pitchFamily="18" charset="0"/>
                  </a:rPr>
                  <a:t> is specific enthalpy at standard state, C</a:t>
                </a:r>
                <a:r>
                  <a:rPr lang="en-US" sz="4400" baseline="-25000" dirty="0">
                    <a:latin typeface="Times New Roman" panose="02020603050405020304" pitchFamily="18" charset="0"/>
                    <a:cs typeface="Times New Roman" panose="02020603050405020304" pitchFamily="18" charset="0"/>
                  </a:rPr>
                  <a:t>pi</a:t>
                </a:r>
                <a:r>
                  <a:rPr lang="en-US" sz="4400" dirty="0">
                    <a:latin typeface="Times New Roman" panose="02020603050405020304" pitchFamily="18" charset="0"/>
                    <a:cs typeface="Times New Roman" panose="02020603050405020304" pitchFamily="18" charset="0"/>
                  </a:rPr>
                  <a:t> is specific heat capacity of species </a:t>
                </a:r>
                <a:r>
                  <a:rPr lang="en-US" sz="4400" dirty="0" err="1">
                    <a:latin typeface="Times New Roman" panose="02020603050405020304" pitchFamily="18" charset="0"/>
                    <a:cs typeface="Times New Roman" panose="02020603050405020304" pitchFamily="18" charset="0"/>
                  </a:rPr>
                  <a:t>i</a:t>
                </a:r>
                <a:r>
                  <a:rPr lang="en-US" sz="4400" dirty="0">
                    <a:latin typeface="Times New Roman" panose="02020603050405020304" pitchFamily="18" charset="0"/>
                    <a:cs typeface="Times New Roman" panose="02020603050405020304" pitchFamily="18" charset="0"/>
                  </a:rPr>
                  <a:t>, T</a:t>
                </a:r>
                <a:r>
                  <a:rPr lang="en-US" sz="4400" baseline="-25000" dirty="0">
                    <a:latin typeface="Times New Roman" panose="02020603050405020304" pitchFamily="18" charset="0"/>
                    <a:cs typeface="Times New Roman" panose="02020603050405020304" pitchFamily="18" charset="0"/>
                  </a:rPr>
                  <a:t>R</a:t>
                </a:r>
                <a:r>
                  <a:rPr lang="en-US" sz="4400" dirty="0">
                    <a:latin typeface="Times New Roman" panose="02020603050405020304" pitchFamily="18" charset="0"/>
                    <a:cs typeface="Times New Roman" panose="02020603050405020304" pitchFamily="18" charset="0"/>
                  </a:rPr>
                  <a:t> is the reference temperature, T</a:t>
                </a:r>
                <a:r>
                  <a:rPr lang="en-US" sz="4400" baseline="-25000" dirty="0">
                    <a:latin typeface="Times New Roman" panose="02020603050405020304" pitchFamily="18" charset="0"/>
                    <a:cs typeface="Times New Roman" panose="02020603050405020304" pitchFamily="18" charset="0"/>
                  </a:rPr>
                  <a:t>o</a:t>
                </a:r>
                <a:r>
                  <a:rPr lang="en-US" sz="4400" dirty="0">
                    <a:latin typeface="Times New Roman" panose="02020603050405020304" pitchFamily="18" charset="0"/>
                    <a:cs typeface="Times New Roman" panose="02020603050405020304" pitchFamily="18" charset="0"/>
                  </a:rPr>
                  <a:t> is input temperature, and T is reaction temperature</a:t>
                </a:r>
                <a:r>
                  <a:rPr lang="en-US" sz="4400" b="1" dirty="0">
                    <a:solidFill>
                      <a:srgbClr val="7030A0"/>
                    </a:solidFill>
                    <a:latin typeface="Times New Roman" panose="02020603050405020304" pitchFamily="18" charset="0"/>
                    <a:cs typeface="Times New Roman" pitchFamily="18" charset="0"/>
                  </a:rPr>
                  <a:t> (Coulson &amp; Richardson’s, 1999, pg. 67)</a:t>
                </a:r>
                <a:r>
                  <a:rPr lang="en-US" sz="4400" dirty="0">
                    <a:latin typeface="Times New Roman" panose="02020603050405020304" pitchFamily="18" charset="0"/>
                    <a:cs typeface="Times New Roman" panose="02020603050405020304" pitchFamily="18" charset="0"/>
                  </a:rPr>
                  <a:t>.</a:t>
                </a:r>
              </a:p>
              <a:p>
                <a:pPr marL="0" indent="0" algn="just">
                  <a:lnSpc>
                    <a:spcPct val="160000"/>
                  </a:lnSpc>
                  <a:buNone/>
                </a:pPr>
                <a:r>
                  <a:rPr lang="en-US" sz="4400" dirty="0">
                    <a:highlight>
                      <a:srgbClr val="FFFF00"/>
                    </a:highlight>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551CF07-5C09-012D-6EDE-8C7D74B579A2}"/>
                  </a:ext>
                </a:extLst>
              </p:cNvPr>
              <p:cNvSpPr>
                <a:spLocks noGrp="1" noRot="1" noChangeAspect="1" noMove="1" noResize="1" noEditPoints="1" noAdjustHandles="1" noChangeArrowheads="1" noChangeShapeType="1" noTextEdit="1"/>
              </p:cNvSpPr>
              <p:nvPr>
                <p:ph idx="1"/>
              </p:nvPr>
            </p:nvSpPr>
            <p:spPr>
              <a:xfrm>
                <a:off x="496957" y="950601"/>
                <a:ext cx="11340547" cy="4973117"/>
              </a:xfrm>
              <a:blipFill>
                <a:blip r:embed="rId4"/>
                <a:stretch>
                  <a:fillRect l="-860" t="-980" r="-80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636F7C6-F2EE-E57A-5E56-CE698FFF3C0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92AB2DD-4142-AA92-8C4F-287205B11D4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857EC3-F1D4-114C-83AF-2B1F061C387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ABF173E-28E1-3CC5-A2DB-CA53CE8128A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132686471"/>
      </p:ext>
    </p:extLst>
  </p:cSld>
  <p:clrMapOvr>
    <a:masterClrMapping/>
  </p:clrMapOvr>
  <mc:AlternateContent xmlns:mc="http://schemas.openxmlformats.org/markup-compatibility/2006" xmlns:p14="http://schemas.microsoft.com/office/powerpoint/2010/main">
    <mc:Choice Requires="p14">
      <p:transition spd="slow" p14:dur="2000" advTm="83919"/>
    </mc:Choice>
    <mc:Fallback xmlns="">
      <p:transition spd="slow" advTm="8391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8AD8B-37C8-82C9-D962-8BACCC27300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F251C41-3130-9A38-A2CE-F106BD6AC9FC}"/>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differentiating equation (13.34) with respect to time, you can get:</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𝑑𝐻</m:t>
                            </m:r>
                          </m:e>
                          <m:sub>
                            <m:r>
                              <a:rPr lang="en-US" sz="2400" i="1">
                                <a:latin typeface="Cambria Math" panose="02040503050406030204" pitchFamily="18" charset="0"/>
                                <a:cs typeface="Times New Roman" panose="02020603050405020304" pitchFamily="18" charset="0"/>
                              </a:rPr>
                              <m:t>𝑖</m:t>
                            </m:r>
                          </m:sub>
                        </m:sSub>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𝑝𝑖</m:t>
                        </m:r>
                      </m:sub>
                    </m:sSub>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oMath>
                </a14:m>
                <a:r>
                  <a:rPr lang="en-US" sz="2400" dirty="0">
                    <a:latin typeface="Times New Roman" panose="02020603050405020304" pitchFamily="18" charset="0"/>
                    <a:cs typeface="Times New Roman" panose="02020603050405020304" pitchFamily="18" charset="0"/>
                  </a:rPr>
                  <a:t>                                                                 (13.35)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 (13.35) into equation (13.32), you can get:</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(13.36)</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Again, by substituting equation (13.36) into energy balance equation (13.30), you can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𝑖𝑜</m:t>
                        </m:r>
                      </m:sub>
                    </m:sSub>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(13.37)</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F251C41-3130-9A38-A2CE-F106BD6AC9FC}"/>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D26E0E2-7A18-CE3D-C0B9-465AB33DE47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E76721A-97B8-7756-E46C-ED0F2499A5B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BCB0210-8D67-D77E-0DAC-401DAD4A5E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F45D5378-E2A6-536D-6E90-B1C9A1A208F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354490465"/>
      </p:ext>
    </p:extLst>
  </p:cSld>
  <p:clrMapOvr>
    <a:masterClrMapping/>
  </p:clrMapOvr>
  <mc:AlternateContent xmlns:mc="http://schemas.openxmlformats.org/markup-compatibility/2006" xmlns:p14="http://schemas.microsoft.com/office/powerpoint/2010/main">
    <mc:Choice Requires="p14">
      <p:transition spd="slow" p14:dur="2000" advTm="82769"/>
    </mc:Choice>
    <mc:Fallback xmlns="">
      <p:transition spd="slow" advTm="8276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C009A-23BA-4144-5987-216C8ADEF24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9738CE6-B3F2-9FB7-B9B3-F46FCE378BBB}"/>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equation (13.37), the energy balance equation can be written as: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b="0" i="1" smtClean="0">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(13.38)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is an ordinary differential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term : </a:t>
                </a:r>
                <a14:m>
                  <m:oMath xmlns:m="http://schemas.openxmlformats.org/officeDocument/2006/math">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𝒗</m:t>
                        </m:r>
                      </m:e>
                      <m:sub>
                        <m:r>
                          <a:rPr lang="en-US" sz="2400" b="1" i="1">
                            <a:solidFill>
                              <a:srgbClr val="7030A0"/>
                            </a:solidFill>
                            <a:latin typeface="Cambria Math" panose="02040503050406030204" pitchFamily="18" charset="0"/>
                            <a:cs typeface="Times New Roman" panose="02020603050405020304" pitchFamily="18" charset="0"/>
                          </a:rPr>
                          <m:t>𝒊</m:t>
                        </m:r>
                      </m:sub>
                    </m:sSub>
                    <m:r>
                      <m:rPr>
                        <m:nor/>
                      </m:rP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𝑯</m:t>
                        </m:r>
                      </m:e>
                      <m:sub>
                        <m:r>
                          <a:rPr lang="en-US" sz="2400" b="1" i="1">
                            <a:solidFill>
                              <a:srgbClr val="7030A0"/>
                            </a:solidFill>
                            <a:latin typeface="Cambria Math" panose="02040503050406030204" pitchFamily="18" charset="0"/>
                            <a:cs typeface="Times New Roman" panose="02020603050405020304" pitchFamily="18" charset="0"/>
                          </a:rPr>
                          <m:t>𝒊</m:t>
                        </m:r>
                      </m:sub>
                    </m:sSub>
                  </m:oMath>
                </a14:m>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the change in heat of reaction for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𝑭</m:t>
                        </m:r>
                      </m:e>
                      <m:sub>
                        <m:r>
                          <a:rPr lang="en-US" sz="2400" b="1" i="1">
                            <a:solidFill>
                              <a:srgbClr val="7030A0"/>
                            </a:solidFill>
                            <a:latin typeface="Cambria Math" panose="02040503050406030204" pitchFamily="18" charset="0"/>
                            <a:cs typeface="Times New Roman" panose="02020603050405020304" pitchFamily="18" charset="0"/>
                          </a:rPr>
                          <m:t>𝒊𝒐</m:t>
                        </m:r>
                      </m:sub>
                    </m:sSub>
                    <m:r>
                      <a:rPr lang="en-US" sz="2400" b="1" i="1">
                        <a:solidFill>
                          <a:srgbClr val="7030A0"/>
                        </a:solidFill>
                        <a:latin typeface="Cambria Math" panose="02040503050406030204" pitchFamily="18" charset="0"/>
                        <a:cs typeface="Times New Roman" panose="02020603050405020304" pitchFamily="18" charset="0"/>
                      </a:rPr>
                      <m:t> </m:t>
                    </m:r>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𝑯</m:t>
                        </m:r>
                      </m:e>
                      <m:sub>
                        <m:r>
                          <a:rPr lang="en-US" sz="2400" b="1" i="1">
                            <a:solidFill>
                              <a:srgbClr val="7030A0"/>
                            </a:solidFill>
                            <a:latin typeface="Cambria Math" panose="02040503050406030204" pitchFamily="18" charset="0"/>
                            <a:cs typeface="Times New Roman" panose="02020603050405020304" pitchFamily="18" charset="0"/>
                          </a:rPr>
                          <m:t>𝒊𝒐</m:t>
                        </m:r>
                      </m:sub>
                    </m:sSub>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𝑯</m:t>
                        </m:r>
                      </m:e>
                      <m:sub>
                        <m:r>
                          <a:rPr lang="en-US" sz="2400" b="1" i="1">
                            <a:solidFill>
                              <a:srgbClr val="7030A0"/>
                            </a:solidFill>
                            <a:latin typeface="Cambria Math" panose="02040503050406030204" pitchFamily="18" charset="0"/>
                            <a:cs typeface="Times New Roman" panose="02020603050405020304" pitchFamily="18" charset="0"/>
                          </a:rPr>
                          <m:t>𝒊</m:t>
                        </m:r>
                      </m:sub>
                    </m:sSub>
                    <m:r>
                      <a:rPr lang="en-US" sz="2400" b="1" i="1" smtClean="0">
                        <a:solidFill>
                          <a:srgbClr val="7030A0"/>
                        </a:solidFill>
                        <a:latin typeface="Cambria Math" panose="02040503050406030204" pitchFamily="18" charset="0"/>
                        <a:cs typeface="Times New Roman" panose="02020603050405020304" pitchFamily="18" charset="0"/>
                      </a:rPr>
                      <m:t>)</m:t>
                    </m:r>
                  </m:oMath>
                </a14:m>
                <a:r>
                  <a:rPr lang="en-US" sz="2400" b="1"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the change in enthalpy due to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temperature change in the reactor can be written as:</a:t>
                </a:r>
              </a:p>
              <a:p>
                <a:pPr marL="0" indent="0" algn="just">
                  <a:lnSpc>
                    <a:spcPct val="100000"/>
                  </a:lnSpc>
                  <a:buNone/>
                </a:pPr>
                <a14:m>
                  <m:oMath xmlns:m="http://schemas.openxmlformats.org/officeDocument/2006/math">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𝑇</m:t>
                        </m:r>
                      </m:num>
                      <m:den>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𝑡</m:t>
                        </m:r>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den>
                    </m:f>
                  </m:oMath>
                </a14:m>
                <a:r>
                  <a:rPr lang="en-US" sz="2400" dirty="0">
                    <a:latin typeface="Times New Roman" panose="02020603050405020304" pitchFamily="18" charset="0"/>
                    <a:cs typeface="Times New Roman" panose="02020603050405020304" pitchFamily="18" charset="0"/>
                  </a:rPr>
                  <a:t>                                            (13.39)</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9738CE6-B3F2-9FB7-B9B3-F46FCE378BBB}"/>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15B700F-8A27-FD6C-CDDE-C03DE3B089F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AF6DE6-141F-8CC7-B843-5AD255C564C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CCC3A3B-C0EF-7854-0786-09405923DB2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436A07E9-31B4-ED5C-A6C8-4AE9E4E45C4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901334354"/>
      </p:ext>
    </p:extLst>
  </p:cSld>
  <p:clrMapOvr>
    <a:masterClrMapping/>
  </p:clrMapOvr>
  <mc:AlternateContent xmlns:mc="http://schemas.openxmlformats.org/markup-compatibility/2006" xmlns:p14="http://schemas.microsoft.com/office/powerpoint/2010/main">
    <mc:Choice Requires="p14">
      <p:transition spd="slow" p14:dur="2000" advTm="89144"/>
    </mc:Choice>
    <mc:Fallback xmlns="">
      <p:transition spd="slow" advTm="89144"/>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1C3B1-D7AB-5369-F1B9-B3A49C68288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7EE7056-E8B8-3202-3C38-53F95D8F4C71}"/>
                  </a:ext>
                </a:extLst>
              </p:cNvPr>
              <p:cNvSpPr>
                <a:spLocks noGrp="1"/>
              </p:cNvSpPr>
              <p:nvPr>
                <p:ph idx="1"/>
              </p:nvPr>
            </p:nvSpPr>
            <p:spPr>
              <a:xfrm>
                <a:off x="278297" y="914401"/>
                <a:ext cx="11638720" cy="5009318"/>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For all species involved in the chemical reaction, the energy balance equation can be written as:</a:t>
                </a:r>
              </a:p>
              <a:p>
                <a:pPr marL="0" indent="0" algn="just">
                  <a:lnSpc>
                    <a:spcPct val="10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nary>
                          <m:naryPr>
                            <m:chr m:val="∑"/>
                            <m:ctrlPr>
                              <a:rPr lang="en-US" sz="2400" i="1" smtClean="0">
                                <a:latin typeface="Cambria Math" panose="02040503050406030204" pitchFamily="18" charset="0"/>
                                <a:cs typeface="Times New Roman" panose="02020603050405020304" pitchFamily="18" charset="0"/>
                              </a:rPr>
                            </m:ctrlPr>
                          </m:naryPr>
                          <m:sub>
                            <m:r>
                              <m:rPr>
                                <m:brk m:alnAt="23"/>
                              </m:rPr>
                              <a:rPr lang="en-US" sz="2400" b="0" i="1" smtClean="0">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=1</m:t>
                            </m:r>
                          </m:sub>
                          <m:sup>
                            <m:r>
                              <a:rPr lang="en-US" sz="2400" b="0" i="1" smtClean="0">
                                <a:latin typeface="Cambria Math" panose="02040503050406030204" pitchFamily="18" charset="0"/>
                                <a:cs typeface="Times New Roman" panose="02020603050405020304" pitchFamily="18" charset="0"/>
                              </a:rPr>
                              <m:t>𝑁</m:t>
                            </m:r>
                          </m:sup>
                          <m:e>
                            <m:d>
                              <m:dPr>
                                <m:ctrlPr>
                                  <a:rPr lang="en-US" sz="2400" b="0" i="1" smtClean="0">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e>
                            </m:d>
                            <m:r>
                              <a:rPr lang="en-US" sz="2400" b="0" i="1" smtClean="0">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e>
                        </m:nary>
                      </m:num>
                      <m:den>
                        <m:nary>
                          <m:naryPr>
                            <m:chr m:val="∑"/>
                            <m:ctrlPr>
                              <a:rPr lang="en-US" sz="2400" i="1" smtClean="0">
                                <a:latin typeface="Cambria Math" panose="02040503050406030204" pitchFamily="18" charset="0"/>
                                <a:cs typeface="Times New Roman" panose="02020603050405020304" pitchFamily="18" charset="0"/>
                              </a:rPr>
                            </m:ctrlPr>
                          </m:naryPr>
                          <m:sub>
                            <m:r>
                              <m:rPr>
                                <m:brk m:alnAt="23"/>
                              </m:rPr>
                              <a:rPr lang="en-US" sz="2400" b="0" i="1" smtClean="0">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=1</m:t>
                            </m:r>
                          </m:sub>
                          <m:sup>
                            <m:r>
                              <a:rPr lang="en-US" sz="2400" b="0" i="1" smtClean="0">
                                <a:latin typeface="Cambria Math" panose="02040503050406030204" pitchFamily="18" charset="0"/>
                                <a:cs typeface="Times New Roman" panose="02020603050405020304" pitchFamily="18" charset="0"/>
                              </a:rPr>
                              <m:t>𝑁</m:t>
                            </m:r>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e>
                        </m:nary>
                      </m:den>
                    </m:f>
                  </m:oMath>
                </a14:m>
                <a:r>
                  <a:rPr lang="en-US" sz="2400" dirty="0">
                    <a:latin typeface="Times New Roman" panose="02020603050405020304" pitchFamily="18" charset="0"/>
                    <a:cs typeface="Times New Roman" panose="02020603050405020304" pitchFamily="18" charset="0"/>
                  </a:rPr>
                  <a:t>                                  (13.40)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 is temperature inside the reactor, t is reaction time,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stream, H</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are specific enthalpies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stream and inside the reactor, respectively,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is extent of reaction,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the rate of work done,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C</a:t>
                </a:r>
                <a:r>
                  <a:rPr lang="en-US" sz="2400" baseline="-25000" dirty="0">
                    <a:latin typeface="Times New Roman" panose="02020603050405020304" pitchFamily="18" charset="0"/>
                    <a:cs typeface="Times New Roman" panose="02020603050405020304" pitchFamily="18" charset="0"/>
                  </a:rPr>
                  <a:t>pi</a:t>
                </a:r>
                <a:r>
                  <a:rPr lang="en-US" sz="2400" dirty="0">
                    <a:latin typeface="Times New Roman" panose="02020603050405020304" pitchFamily="18" charset="0"/>
                    <a:cs typeface="Times New Roman" panose="02020603050405020304" pitchFamily="18" charset="0"/>
                  </a:rPr>
                  <a:t> 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47EE7056-E8B8-3202-3C38-53F95D8F4C71}"/>
                  </a:ext>
                </a:extLst>
              </p:cNvPr>
              <p:cNvSpPr>
                <a:spLocks noGrp="1" noRot="1" noChangeAspect="1" noMove="1" noResize="1" noEditPoints="1" noAdjustHandles="1" noChangeArrowheads="1" noChangeShapeType="1" noTextEdit="1"/>
              </p:cNvSpPr>
              <p:nvPr>
                <p:ph idx="1"/>
              </p:nvPr>
            </p:nvSpPr>
            <p:spPr>
              <a:xfrm>
                <a:off x="278297" y="914401"/>
                <a:ext cx="11638720" cy="5009318"/>
              </a:xfrm>
              <a:blipFill>
                <a:blip r:embed="rId4"/>
                <a:stretch>
                  <a:fillRect l="-838" t="-973"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FB95A01-5FB4-E588-CF83-6A75C078988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FA13544-418A-EC61-23C8-8813793BA56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3950473-6AD8-609E-0B4C-292C7031E16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416A966-44DB-9340-005A-C26D77E5DBED}"/>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4224968019"/>
      </p:ext>
    </p:extLst>
  </p:cSld>
  <p:clrMapOvr>
    <a:masterClrMapping/>
  </p:clrMapOvr>
  <mc:AlternateContent xmlns:mc="http://schemas.openxmlformats.org/markup-compatibility/2006" xmlns:p14="http://schemas.microsoft.com/office/powerpoint/2010/main">
    <mc:Choice Requires="p14">
      <p:transition spd="slow" p14:dur="2000" advTm="95479"/>
    </mc:Choice>
    <mc:Fallback xmlns="">
      <p:transition spd="slow" advTm="9547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768D2-2E0F-F64D-73C2-379D36C99FA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9B2B8D3-B841-BD92-0F45-D029C445D7FE}"/>
                  </a:ext>
                </a:extLst>
              </p:cNvPr>
              <p:cNvSpPr>
                <a:spLocks noGrp="1"/>
              </p:cNvSpPr>
              <p:nvPr>
                <p:ph idx="1"/>
              </p:nvPr>
            </p:nvSpPr>
            <p:spPr>
              <a:xfrm>
                <a:off x="278297" y="914401"/>
                <a:ext cx="11638720" cy="5009318"/>
              </a:xfrm>
            </p:spPr>
            <p:txBody>
              <a:bodyPr>
                <a:norm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rPr>
                  <a:t>At constant specific heat capacity, the change in specific enthalpy  is given by:</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𝑝𝑖</m:t>
                        </m:r>
                      </m:sub>
                    </m:sSub>
                    <m:r>
                      <a:rPr lang="en-US" sz="2400" b="0" i="0" smtClean="0">
                        <a:latin typeface="Cambria Math" panose="02040503050406030204" pitchFamily="18" charset="0"/>
                        <a:cs typeface="Times New Roman" panose="02020603050405020304" pitchFamily="18" charset="0"/>
                      </a:rPr>
                      <m:t>(</m:t>
                    </m:r>
                    <m:r>
                      <m:rPr>
                        <m:sty m:val="p"/>
                      </m:rPr>
                      <a:rPr lang="en-US" sz="2400" b="0" i="0" smtClean="0">
                        <a:latin typeface="Cambria Math" panose="02040503050406030204" pitchFamily="18" charset="0"/>
                        <a:cs typeface="Times New Roman" panose="02020603050405020304" pitchFamily="18" charset="0"/>
                      </a:rPr>
                      <m:t>T</m:t>
                    </m:r>
                    <m:r>
                      <a:rPr lang="en-US" sz="2400" b="0" i="0"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𝑜</m:t>
                        </m:r>
                      </m:sub>
                    </m:sSub>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(13.41)</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By substituting equation (13.41) into equation (13.40), you can get:</a:t>
                </a:r>
              </a:p>
              <a:p>
                <a:pPr marL="0" indent="0" algn="just">
                  <a:lnSpc>
                    <a:spcPct val="11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nary>
                          <m:naryPr>
                            <m:chr m:val="∑"/>
                            <m:ctrlPr>
                              <a:rPr lang="en-US" sz="2400" i="1" smtClean="0">
                                <a:latin typeface="Cambria Math" panose="02040503050406030204" pitchFamily="18" charset="0"/>
                                <a:cs typeface="Times New Roman" panose="02020603050405020304" pitchFamily="18" charset="0"/>
                              </a:rPr>
                            </m:ctrlPr>
                          </m:naryPr>
                          <m:sub>
                            <m:r>
                              <m:rPr>
                                <m:brk m:alnAt="23"/>
                              </m:rPr>
                              <a:rPr lang="en-US" sz="2400" b="0" i="1" smtClean="0">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=1</m:t>
                            </m:r>
                          </m:sub>
                          <m:sup>
                            <m:r>
                              <a:rPr lang="en-US" sz="2400" b="0" i="1" smtClean="0">
                                <a:latin typeface="Cambria Math" panose="02040503050406030204" pitchFamily="18" charset="0"/>
                                <a:cs typeface="Times New Roman" panose="02020603050405020304" pitchFamily="18" charset="0"/>
                              </a:rPr>
                              <m:t>𝑁</m:t>
                            </m:r>
                          </m:sup>
                          <m:e>
                            <m:d>
                              <m:dPr>
                                <m:ctrlPr>
                                  <a:rPr lang="en-US" sz="2400" b="0" i="1" smtClean="0">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sSub>
                                  <m:sSubPr>
                                    <m:ctrlPr>
                                      <a:rPr lang="en-US" sz="2400" i="1">
                                        <a:latin typeface="Cambria Math" panose="02040503050406030204" pitchFamily="18" charset="0"/>
                                        <a:cs typeface="Times New Roman" panose="02020603050405020304" pitchFamily="18" charset="0"/>
                                      </a:rPr>
                                    </m:ctrlPr>
                                  </m:sSub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𝑝𝑖</m:t>
                                        </m:r>
                                      </m:sub>
                                    </m:sSub>
                                    <m:r>
                                      <a:rPr lang="en-US" sz="2400">
                                        <a:latin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cs typeface="Times New Roman" panose="02020603050405020304" pitchFamily="18" charset="0"/>
                                      </a:rPr>
                                      <m:t>T</m:t>
                                    </m:r>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𝑜</m:t>
                                        </m:r>
                                      </m:sub>
                                    </m:sSub>
                                    <m:r>
                                      <a:rPr lang="en-US" sz="2400" i="1">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𝐻</m:t>
                                    </m:r>
                                  </m:e>
                                  <m:sub>
                                    <m:r>
                                      <a:rPr lang="en-US" sz="2400" i="1">
                                        <a:latin typeface="Cambria Math" panose="02040503050406030204" pitchFamily="18" charset="0"/>
                                        <a:cs typeface="Times New Roman" panose="02020603050405020304" pitchFamily="18" charset="0"/>
                                      </a:rPr>
                                      <m:t>𝑖</m:t>
                                    </m:r>
                                  </m:sub>
                                </m:sSub>
                              </m:e>
                            </m:d>
                            <m:r>
                              <a:rPr lang="en-US" sz="2400" b="0" i="1" smtClean="0">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r>
                              <a:rPr lang="en-US" sz="2400" i="1">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e>
                        </m:nary>
                      </m:num>
                      <m:den>
                        <m:nary>
                          <m:naryPr>
                            <m:chr m:val="∑"/>
                            <m:ctrlPr>
                              <a:rPr lang="en-US" sz="2400" i="1" smtClean="0">
                                <a:latin typeface="Cambria Math" panose="02040503050406030204" pitchFamily="18" charset="0"/>
                                <a:cs typeface="Times New Roman" panose="02020603050405020304" pitchFamily="18" charset="0"/>
                              </a:rPr>
                            </m:ctrlPr>
                          </m:naryPr>
                          <m:sub>
                            <m:r>
                              <m:rPr>
                                <m:brk m:alnAt="23"/>
                              </m:rPr>
                              <a:rPr lang="en-US" sz="2400" b="0" i="1" smtClean="0">
                                <a:latin typeface="Cambria Math" panose="02040503050406030204" pitchFamily="18" charset="0"/>
                                <a:cs typeface="Times New Roman" panose="02020603050405020304" pitchFamily="18" charset="0"/>
                              </a:rPr>
                              <m:t>𝑖</m:t>
                            </m:r>
                            <m:r>
                              <a:rPr lang="en-US" sz="2400" b="0" i="1" smtClean="0">
                                <a:latin typeface="Cambria Math" panose="02040503050406030204" pitchFamily="18" charset="0"/>
                                <a:cs typeface="Times New Roman" panose="02020603050405020304" pitchFamily="18" charset="0"/>
                              </a:rPr>
                              <m:t>=1</m:t>
                            </m:r>
                          </m:sub>
                          <m:sup>
                            <m:r>
                              <a:rPr lang="en-US" sz="2400" b="0" i="1" smtClean="0">
                                <a:latin typeface="Cambria Math" panose="02040503050406030204" pitchFamily="18" charset="0"/>
                                <a:cs typeface="Times New Roman" panose="02020603050405020304" pitchFamily="18" charset="0"/>
                              </a:rPr>
                              <m:t>𝑁</m:t>
                            </m:r>
                          </m:sup>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𝑖</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𝑖</m:t>
                                </m:r>
                              </m:sub>
                            </m:sSub>
                          </m:e>
                        </m:nary>
                      </m:den>
                    </m:f>
                  </m:oMath>
                </a14:m>
                <a:r>
                  <a:rPr lang="en-US" sz="2400" dirty="0">
                    <a:latin typeface="Times New Roman" panose="02020603050405020304" pitchFamily="18" charset="0"/>
                    <a:cs typeface="Times New Roman" panose="02020603050405020304" pitchFamily="18" charset="0"/>
                  </a:rPr>
                  <a:t>                                  (13.42)</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Where: T is temperature inside the reactor, t is reaction time,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stream, v</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stoichiometric coefficient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is extent of reaction,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rate of heat addition,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is the rate of work done,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C</a:t>
                </a:r>
                <a:r>
                  <a:rPr lang="en-US" sz="2400" baseline="-25000" dirty="0">
                    <a:latin typeface="Times New Roman" panose="02020603050405020304" pitchFamily="18" charset="0"/>
                    <a:cs typeface="Times New Roman" panose="02020603050405020304" pitchFamily="18" charset="0"/>
                  </a:rPr>
                  <a:t>pi</a:t>
                </a:r>
                <a:r>
                  <a:rPr lang="en-US" sz="2400" dirty="0">
                    <a:latin typeface="Times New Roman" panose="02020603050405020304" pitchFamily="18" charset="0"/>
                    <a:cs typeface="Times New Roman" panose="02020603050405020304" pitchFamily="18" charset="0"/>
                  </a:rPr>
                  <a:t> 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1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9B2B8D3-B841-BD92-0F45-D029C445D7FE}"/>
                  </a:ext>
                </a:extLst>
              </p:cNvPr>
              <p:cNvSpPr>
                <a:spLocks noGrp="1" noRot="1" noChangeAspect="1" noMove="1" noResize="1" noEditPoints="1" noAdjustHandles="1" noChangeArrowheads="1" noChangeShapeType="1" noTextEdit="1"/>
              </p:cNvSpPr>
              <p:nvPr>
                <p:ph idx="1"/>
              </p:nvPr>
            </p:nvSpPr>
            <p:spPr>
              <a:xfrm>
                <a:off x="278297" y="914401"/>
                <a:ext cx="11638720" cy="5009318"/>
              </a:xfrm>
              <a:blipFill>
                <a:blip r:embed="rId4"/>
                <a:stretch>
                  <a:fillRect l="-838" t="-730"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1500B0C-D215-E3FA-4531-0DFC3ADF1B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4D0074E-8694-50DF-698B-FC3A82376B7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417C549-46CF-5D57-8AB0-C5A13B529B1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990EFFBB-28B2-5489-40FC-C7D9B2A77973}"/>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048484966"/>
      </p:ext>
    </p:extLst>
  </p:cSld>
  <p:clrMapOvr>
    <a:masterClrMapping/>
  </p:clrMapOvr>
  <mc:AlternateContent xmlns:mc="http://schemas.openxmlformats.org/markup-compatibility/2006" xmlns:p14="http://schemas.microsoft.com/office/powerpoint/2010/main">
    <mc:Choice Requires="p14">
      <p:transition spd="slow" p14:dur="2000" advTm="98270"/>
    </mc:Choice>
    <mc:Fallback xmlns="">
      <p:transition spd="slow" advTm="9827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5ECDB-9A1A-7577-61AA-E96C704AC65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C045C5-9282-3539-1D05-7EE1044F5C06}"/>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7030A0"/>
                </a:solidFill>
                <a:latin typeface="Times New Roman" panose="02020603050405020304" pitchFamily="18" charset="0"/>
                <a:cs typeface="Times New Roman" panose="02020603050405020304" pitchFamily="18" charset="0"/>
              </a:rPr>
              <a:t>A natural gas containing 80% methane (CH</a:t>
            </a:r>
            <a:r>
              <a:rPr lang="en-US" sz="2400" baseline="-25000" dirty="0">
                <a:solidFill>
                  <a:srgbClr val="7030A0"/>
                </a:solidFill>
                <a:latin typeface="Times New Roman" panose="02020603050405020304" pitchFamily="18" charset="0"/>
                <a:cs typeface="Times New Roman" panose="02020603050405020304" pitchFamily="18" charset="0"/>
              </a:rPr>
              <a:t>4</a:t>
            </a:r>
            <a:r>
              <a:rPr lang="en-US" sz="2400" dirty="0">
                <a:solidFill>
                  <a:srgbClr val="7030A0"/>
                </a:solidFill>
                <a:latin typeface="Times New Roman" panose="02020603050405020304" pitchFamily="18" charset="0"/>
                <a:cs typeface="Times New Roman" panose="02020603050405020304" pitchFamily="18" charset="0"/>
              </a:rPr>
              <a:t>) and the balance ethane (C</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6</a:t>
            </a:r>
            <a:r>
              <a:rPr lang="en-US" sz="2400" dirty="0">
                <a:solidFill>
                  <a:srgbClr val="7030A0"/>
                </a:solidFill>
                <a:latin typeface="Times New Roman" panose="02020603050405020304" pitchFamily="18" charset="0"/>
                <a:cs typeface="Times New Roman" panose="02020603050405020304" pitchFamily="18" charset="0"/>
              </a:rPr>
              <a:t>) is burned with 20% excess air in a boiler furnace. The natural gas enters to the furnace at the rate of 150 mol/ min. The fuel gas enters the furnace at 298 K, and the air is preheated to 423 K. The heat capacities of the stack gas components may be assumed to have constant values: </a:t>
            </a:r>
            <a:r>
              <a:rPr lang="pl-PL" sz="2400" dirty="0">
                <a:solidFill>
                  <a:srgbClr val="7030A0"/>
                </a:solidFill>
                <a:latin typeface="Times New Roman" panose="02020603050405020304" pitchFamily="18" charset="0"/>
                <a:cs typeface="Times New Roman" panose="02020603050405020304" pitchFamily="18" charset="0"/>
              </a:rPr>
              <a:t>CO</a:t>
            </a:r>
            <a:r>
              <a:rPr lang="en-US" sz="2400" baseline="-25000" dirty="0">
                <a:solidFill>
                  <a:srgbClr val="7030A0"/>
                </a:solidFill>
                <a:latin typeface="Times New Roman" panose="02020603050405020304" pitchFamily="18" charset="0"/>
                <a:cs typeface="Times New Roman" panose="02020603050405020304" pitchFamily="18" charset="0"/>
              </a:rPr>
              <a:t>2</a:t>
            </a:r>
            <a:r>
              <a:rPr lang="pl-PL" sz="2400" dirty="0">
                <a:solidFill>
                  <a:srgbClr val="7030A0"/>
                </a:solidFill>
                <a:latin typeface="Times New Roman" panose="02020603050405020304" pitchFamily="18" charset="0"/>
                <a:cs typeface="Times New Roman" panose="02020603050405020304" pitchFamily="18" charset="0"/>
              </a:rPr>
              <a:t>:</a:t>
            </a:r>
            <a:r>
              <a:rPr lang="en-US" sz="2400" dirty="0">
                <a:solidFill>
                  <a:srgbClr val="7030A0"/>
                </a:solidFill>
                <a:latin typeface="Times New Roman" panose="02020603050405020304" pitchFamily="18" charset="0"/>
                <a:cs typeface="Times New Roman" panose="02020603050405020304" pitchFamily="18" charset="0"/>
              </a:rPr>
              <a:t> </a:t>
            </a:r>
            <a:r>
              <a:rPr lang="pl-PL" sz="2400" dirty="0">
                <a:solidFill>
                  <a:srgbClr val="7030A0"/>
                </a:solidFill>
                <a:latin typeface="Times New Roman" panose="02020603050405020304" pitchFamily="18" charset="0"/>
                <a:cs typeface="Times New Roman" panose="02020603050405020304" pitchFamily="18" charset="0"/>
              </a:rPr>
              <a:t>C</a:t>
            </a:r>
            <a:r>
              <a:rPr lang="en-US" sz="2400" baseline="-25000" dirty="0">
                <a:solidFill>
                  <a:srgbClr val="7030A0"/>
                </a:solidFill>
                <a:latin typeface="Times New Roman" panose="02020603050405020304" pitchFamily="18" charset="0"/>
                <a:cs typeface="Times New Roman" panose="02020603050405020304" pitchFamily="18" charset="0"/>
              </a:rPr>
              <a:t>p</a:t>
            </a:r>
            <a:r>
              <a:rPr lang="en-US" sz="2400" dirty="0">
                <a:solidFill>
                  <a:srgbClr val="7030A0"/>
                </a:solidFill>
                <a:latin typeface="Times New Roman" panose="02020603050405020304" pitchFamily="18" charset="0"/>
                <a:cs typeface="Times New Roman" panose="02020603050405020304" pitchFamily="18" charset="0"/>
              </a:rPr>
              <a:t>=</a:t>
            </a:r>
            <a:r>
              <a:rPr lang="pl-PL" sz="2400" dirty="0">
                <a:solidFill>
                  <a:srgbClr val="7030A0"/>
                </a:solidFill>
                <a:latin typeface="Times New Roman" panose="02020603050405020304" pitchFamily="18" charset="0"/>
                <a:cs typeface="Times New Roman" panose="02020603050405020304" pitchFamily="18" charset="0"/>
              </a:rPr>
              <a:t> 50.0 J/mol</a:t>
            </a:r>
            <a:r>
              <a:rPr lang="en-US" sz="2400" dirty="0">
                <a:solidFill>
                  <a:srgbClr val="7030A0"/>
                </a:solidFill>
                <a:latin typeface="Times New Roman" panose="02020603050405020304" pitchFamily="18" charset="0"/>
                <a:cs typeface="Times New Roman" panose="02020603050405020304" pitchFamily="18" charset="0"/>
              </a:rPr>
              <a:t>.</a:t>
            </a:r>
            <a:r>
              <a:rPr lang="pl-PL" sz="2400" dirty="0">
                <a:solidFill>
                  <a:srgbClr val="7030A0"/>
                </a:solidFill>
                <a:latin typeface="Times New Roman" panose="02020603050405020304" pitchFamily="18" charset="0"/>
                <a:cs typeface="Times New Roman" panose="02020603050405020304" pitchFamily="18" charset="0"/>
              </a:rPr>
              <a:t>K</a:t>
            </a:r>
            <a:r>
              <a:rPr lang="en-US" sz="2400" dirty="0">
                <a:solidFill>
                  <a:srgbClr val="7030A0"/>
                </a:solidFill>
                <a:latin typeface="Times New Roman" panose="02020603050405020304" pitchFamily="18" charset="0"/>
                <a:cs typeface="Times New Roman" panose="02020603050405020304" pitchFamily="18" charset="0"/>
              </a:rPr>
              <a:t>, </a:t>
            </a:r>
            <a:r>
              <a:rPr lang="pt-BR" sz="2400" dirty="0">
                <a:solidFill>
                  <a:srgbClr val="7030A0"/>
                </a:solidFill>
                <a:latin typeface="Times New Roman" panose="02020603050405020304" pitchFamily="18" charset="0"/>
                <a:cs typeface="Times New Roman" panose="02020603050405020304" pitchFamily="18" charset="0"/>
              </a:rPr>
              <a:t>H</a:t>
            </a:r>
            <a:r>
              <a:rPr lang="pt-BR" sz="2400" baseline="-25000" dirty="0">
                <a:solidFill>
                  <a:srgbClr val="7030A0"/>
                </a:solidFill>
                <a:latin typeface="Times New Roman" panose="02020603050405020304" pitchFamily="18" charset="0"/>
                <a:cs typeface="Times New Roman" panose="02020603050405020304" pitchFamily="18" charset="0"/>
              </a:rPr>
              <a:t>2</a:t>
            </a:r>
            <a:r>
              <a:rPr lang="pt-BR" sz="2400" dirty="0">
                <a:solidFill>
                  <a:srgbClr val="7030A0"/>
                </a:solidFill>
                <a:latin typeface="Times New Roman" panose="02020603050405020304" pitchFamily="18" charset="0"/>
                <a:cs typeface="Times New Roman" panose="02020603050405020304" pitchFamily="18" charset="0"/>
              </a:rPr>
              <a:t>O(v): C</a:t>
            </a:r>
            <a:r>
              <a:rPr lang="pt-BR" sz="2400" baseline="-25000" dirty="0">
                <a:solidFill>
                  <a:srgbClr val="7030A0"/>
                </a:solidFill>
                <a:latin typeface="Times New Roman" panose="02020603050405020304" pitchFamily="18" charset="0"/>
                <a:cs typeface="Times New Roman" panose="02020603050405020304" pitchFamily="18" charset="0"/>
              </a:rPr>
              <a:t>p</a:t>
            </a:r>
            <a:r>
              <a:rPr lang="pt-BR" sz="2400" dirty="0">
                <a:solidFill>
                  <a:srgbClr val="7030A0"/>
                </a:solidFill>
                <a:latin typeface="Times New Roman" panose="02020603050405020304" pitchFamily="18" charset="0"/>
                <a:cs typeface="Times New Roman" panose="02020603050405020304" pitchFamily="18" charset="0"/>
              </a:rPr>
              <a:t>= 38.5 J/mol.K, </a:t>
            </a:r>
            <a:r>
              <a:rPr lang="en-US" sz="2400" dirty="0">
                <a:solidFill>
                  <a:srgbClr val="7030A0"/>
                </a:solidFill>
                <a:latin typeface="Times New Roman" panose="02020603050405020304" pitchFamily="18" charset="0"/>
                <a:cs typeface="Times New Roman" panose="02020603050405020304" pitchFamily="18" charset="0"/>
              </a:rPr>
              <a:t>O</a:t>
            </a:r>
            <a:r>
              <a:rPr lang="en-US" sz="2400" baseline="-25000" dirty="0">
                <a:solidFill>
                  <a:srgbClr val="7030A0"/>
                </a:solidFill>
                <a:latin typeface="Times New Roman" panose="02020603050405020304" pitchFamily="18" charset="0"/>
                <a:cs typeface="Times New Roman" panose="02020603050405020304" pitchFamily="18" charset="0"/>
              </a:rPr>
              <a:t>2</a:t>
            </a:r>
            <a:r>
              <a:rPr lang="en-US" sz="2400" dirty="0">
                <a:solidFill>
                  <a:srgbClr val="7030A0"/>
                </a:solidFill>
                <a:latin typeface="Times New Roman" panose="02020603050405020304" pitchFamily="18" charset="0"/>
                <a:cs typeface="Times New Roman" panose="02020603050405020304" pitchFamily="18" charset="0"/>
              </a:rPr>
              <a:t>: C</a:t>
            </a:r>
            <a:r>
              <a:rPr lang="en-US" sz="2400" baseline="-25000" dirty="0">
                <a:solidFill>
                  <a:srgbClr val="7030A0"/>
                </a:solidFill>
                <a:latin typeface="Times New Roman" panose="02020603050405020304" pitchFamily="18" charset="0"/>
                <a:cs typeface="Times New Roman" panose="02020603050405020304" pitchFamily="18" charset="0"/>
              </a:rPr>
              <a:t>p</a:t>
            </a:r>
            <a:r>
              <a:rPr lang="en-US" sz="2400" dirty="0">
                <a:solidFill>
                  <a:srgbClr val="7030A0"/>
                </a:solidFill>
                <a:latin typeface="Times New Roman" panose="02020603050405020304" pitchFamily="18" charset="0"/>
                <a:cs typeface="Times New Roman" panose="02020603050405020304" pitchFamily="18" charset="0"/>
              </a:rPr>
              <a:t>= 33.1 J/mol. K, and </a:t>
            </a:r>
            <a:r>
              <a:rPr lang="pt-BR" sz="2400" dirty="0">
                <a:solidFill>
                  <a:srgbClr val="7030A0"/>
                </a:solidFill>
                <a:latin typeface="Times New Roman" panose="02020603050405020304" pitchFamily="18" charset="0"/>
                <a:cs typeface="Times New Roman" panose="02020603050405020304" pitchFamily="18" charset="0"/>
              </a:rPr>
              <a:t>N</a:t>
            </a:r>
            <a:r>
              <a:rPr lang="pt-BR" sz="2400" baseline="-25000" dirty="0">
                <a:solidFill>
                  <a:srgbClr val="7030A0"/>
                </a:solidFill>
                <a:latin typeface="Times New Roman" panose="02020603050405020304" pitchFamily="18" charset="0"/>
                <a:cs typeface="Times New Roman" panose="02020603050405020304" pitchFamily="18" charset="0"/>
              </a:rPr>
              <a:t>2</a:t>
            </a:r>
            <a:r>
              <a:rPr lang="pt-BR" sz="2400" dirty="0">
                <a:solidFill>
                  <a:srgbClr val="7030A0"/>
                </a:solidFill>
                <a:latin typeface="Times New Roman" panose="02020603050405020304" pitchFamily="18" charset="0"/>
                <a:cs typeface="Times New Roman" panose="02020603050405020304" pitchFamily="18" charset="0"/>
              </a:rPr>
              <a:t>: C</a:t>
            </a:r>
            <a:r>
              <a:rPr lang="pt-BR" sz="2400" baseline="-25000" dirty="0">
                <a:solidFill>
                  <a:srgbClr val="7030A0"/>
                </a:solidFill>
                <a:latin typeface="Times New Roman" panose="02020603050405020304" pitchFamily="18" charset="0"/>
                <a:cs typeface="Times New Roman" panose="02020603050405020304" pitchFamily="18" charset="0"/>
              </a:rPr>
              <a:t>p</a:t>
            </a:r>
            <a:r>
              <a:rPr lang="pt-BR" sz="2400" dirty="0">
                <a:solidFill>
                  <a:srgbClr val="7030A0"/>
                </a:solidFill>
                <a:latin typeface="Times New Roman" panose="02020603050405020304" pitchFamily="18" charset="0"/>
                <a:cs typeface="Times New Roman" panose="02020603050405020304" pitchFamily="18" charset="0"/>
              </a:rPr>
              <a:t>= 31.3 J/mol. K; and the specific heat capacities of methane and ethane are </a:t>
            </a:r>
            <a:r>
              <a:rPr lang="pt-BR" sz="2400" b="1" dirty="0">
                <a:solidFill>
                  <a:srgbClr val="7030A0"/>
                </a:solidFill>
                <a:latin typeface="Times New Roman" panose="02020603050405020304" pitchFamily="18" charset="0"/>
                <a:cs typeface="Times New Roman" panose="02020603050405020304" pitchFamily="18" charset="0"/>
              </a:rPr>
              <a:t>57.44 J/mol.</a:t>
            </a:r>
            <a:r>
              <a:rPr lang="pt-BR" sz="2400" dirty="0">
                <a:solidFill>
                  <a:srgbClr val="7030A0"/>
                </a:solidFill>
                <a:latin typeface="Times New Roman" panose="02020603050405020304" pitchFamily="18" charset="0"/>
                <a:cs typeface="Times New Roman" panose="02020603050405020304" pitchFamily="18" charset="0"/>
              </a:rPr>
              <a:t>K and </a:t>
            </a:r>
            <a:r>
              <a:rPr lang="pt-BR" sz="2400" b="1" dirty="0">
                <a:solidFill>
                  <a:srgbClr val="7030A0"/>
                </a:solidFill>
                <a:latin typeface="Times New Roman" panose="02020603050405020304" pitchFamily="18" charset="0"/>
                <a:cs typeface="Times New Roman" panose="02020603050405020304" pitchFamily="18" charset="0"/>
              </a:rPr>
              <a:t>108.25</a:t>
            </a:r>
            <a:r>
              <a:rPr lang="pt-BR" sz="2400" dirty="0">
                <a:solidFill>
                  <a:srgbClr val="7030A0"/>
                </a:solidFill>
                <a:latin typeface="Times New Roman" panose="02020603050405020304" pitchFamily="18" charset="0"/>
                <a:cs typeface="Times New Roman" panose="02020603050405020304" pitchFamily="18" charset="0"/>
              </a:rPr>
              <a:t> J/ mol.K, respectively.  </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EAFB53C-918F-022F-FAB5-1C2DBA56ED2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600648-7C75-A9AE-6EA3-B427C61CD31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77D1C94-7F36-23A2-0A54-DB1ABAE4939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11F9DEE-D7C5-A18F-A3EB-87F1C226D74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13.2</a:t>
            </a:r>
          </a:p>
        </p:txBody>
      </p:sp>
    </p:spTree>
    <p:extLst>
      <p:ext uri="{BB962C8B-B14F-4D97-AF65-F5344CB8AC3E}">
        <p14:creationId xmlns:p14="http://schemas.microsoft.com/office/powerpoint/2010/main" val="750964651"/>
      </p:ext>
    </p:extLst>
  </p:cSld>
  <p:clrMapOvr>
    <a:masterClrMapping/>
  </p:clrMapOvr>
  <mc:AlternateContent xmlns:mc="http://schemas.openxmlformats.org/markup-compatibility/2006" xmlns:p14="http://schemas.microsoft.com/office/powerpoint/2010/main">
    <mc:Choice Requires="p14">
      <p:transition spd="slow" p14:dur="2000" advTm="91437"/>
    </mc:Choice>
    <mc:Fallback xmlns="">
      <p:transition spd="slow" advTm="9143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06207-C93B-C360-1821-A8DF263DD7FF}"/>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EB286EE-C27F-98F4-B9A1-5FC85E72B83B}"/>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pt-BR" sz="2400" dirty="0">
                    <a:solidFill>
                      <a:srgbClr val="7030A0"/>
                    </a:solidFill>
                    <a:latin typeface="Times New Roman" panose="02020603050405020304" pitchFamily="18" charset="0"/>
                    <a:cs typeface="Times New Roman" panose="02020603050405020304" pitchFamily="18" charset="0"/>
                  </a:rPr>
                  <a:t>The combustion reaction equations of methane and ethane  with oxygen are shown  below:</a:t>
                </a:r>
              </a:p>
              <a:p>
                <a:pPr marL="0" indent="0" algn="just">
                  <a:lnSpc>
                    <a:spcPct val="100000"/>
                  </a:lnSpc>
                  <a:buNone/>
                </a:pPr>
                <a14:m>
                  <m:oMath xmlns:m="http://schemas.openxmlformats.org/officeDocument/2006/math">
                    <m:r>
                      <m:rPr>
                        <m:sty m:val="p"/>
                      </m:rPr>
                      <a:rPr lang="en-US" sz="240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4</m:t>
                        </m:r>
                      </m:sub>
                    </m:sSub>
                    <m:r>
                      <a:rPr lang="en-US" sz="240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(13.43)</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a:latin typeface="Cambria Math" panose="02040503050406030204" pitchFamily="18" charset="0"/>
                            <a:cs typeface="Times New Roman" panose="02020603050405020304" pitchFamily="18" charset="0"/>
                          </a:rPr>
                          <m:t>7</m:t>
                        </m:r>
                      </m:num>
                      <m:den>
                        <m:r>
                          <a:rPr lang="en-US" sz="2400">
                            <a:latin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(13.44)</a:t>
                </a:r>
                <a:endParaRPr lang="pt-BR"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pt-BR" sz="2400" dirty="0">
                    <a:solidFill>
                      <a:srgbClr val="7030A0"/>
                    </a:solidFill>
                    <a:latin typeface="Times New Roman" panose="02020603050405020304" pitchFamily="18" charset="0"/>
                    <a:cs typeface="Times New Roman" panose="02020603050405020304" pitchFamily="18" charset="0"/>
                  </a:rPr>
                  <a:t>The combustion reaction releases heat.  It is assumed that 90% of the natural gas is  reacted with oxygen. </a:t>
                </a:r>
                <a:r>
                  <a:rPr lang="en-US" sz="2400" dirty="0">
                    <a:solidFill>
                      <a:srgbClr val="7030A0"/>
                    </a:solidFill>
                    <a:latin typeface="Times New Roman" panose="02020603050405020304" pitchFamily="18" charset="0"/>
                    <a:cs typeface="Times New Roman" panose="02020603050405020304" pitchFamily="18" charset="0"/>
                  </a:rPr>
                  <a:t>Based on the given data, plot the material balance equation (the moles of the species as a function of time)  and energy balance equation (temperature of combustion reaction as a function of time).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The molecular weights are: C = 12, O = 8, N = 14, H =1</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EB286EE-C27F-98F4-B9A1-5FC85E72B83B}"/>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3C3AD89-89B0-BB63-C7ED-40CDEA33CCC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93D55EB-8C10-9DA1-4824-7CB6D394ED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4FCEFCA-5C76-221A-2C4F-B504C231C53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CCA7F2A-F818-D11B-7FC4-97964B2C077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201874880"/>
      </p:ext>
    </p:extLst>
  </p:cSld>
  <p:clrMapOvr>
    <a:masterClrMapping/>
  </p:clrMapOvr>
  <mc:AlternateContent xmlns:mc="http://schemas.openxmlformats.org/markup-compatibility/2006" xmlns:p14="http://schemas.microsoft.com/office/powerpoint/2010/main">
    <mc:Choice Requires="p14">
      <p:transition spd="slow" p14:dur="2000" advTm="90674"/>
    </mc:Choice>
    <mc:Fallback xmlns="">
      <p:transition spd="slow" advTm="90674"/>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C39BD-1B69-AA36-8C00-99CD93A4083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614018-740A-2701-F079-9D5777FA01A4}"/>
                  </a:ext>
                </a:extLst>
              </p:cNvPr>
              <p:cNvSpPr>
                <a:spLocks noGrp="1"/>
              </p:cNvSpPr>
              <p:nvPr>
                <p:ph idx="1"/>
              </p:nvPr>
            </p:nvSpPr>
            <p:spPr>
              <a:xfrm>
                <a:off x="278296" y="950602"/>
                <a:ext cx="11718233" cy="4973116"/>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Given: </a:t>
                </a:r>
                <a:r>
                  <a:rPr lang="en-US" sz="2400" dirty="0">
                    <a:latin typeface="Times New Roman" panose="02020603050405020304" pitchFamily="18" charset="0"/>
                    <a:cs typeface="Times New Roman" panose="02020603050405020304" pitchFamily="18" charset="0"/>
                  </a:rPr>
                  <a:t>Natural gas combustion reaction with air, and combustion reaction balanced equations: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m:rPr>
                        <m:sty m:val="p"/>
                      </m:rPr>
                      <a:rPr lang="en-US" sz="2400">
                        <a:latin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4</m:t>
                        </m:r>
                      </m:sub>
                    </m:sSub>
                    <m:r>
                      <a:rPr lang="en-US" sz="2400">
                        <a:latin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C</m:t>
                        </m:r>
                      </m:e>
                      <m:sub>
                        <m:r>
                          <a:rPr lang="en-US" sz="2400">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a:latin typeface="Cambria Math" panose="02040503050406030204" pitchFamily="18" charset="0"/>
                            <a:cs typeface="Times New Roman" panose="02020603050405020304" pitchFamily="18" charset="0"/>
                          </a:rPr>
                          <m:t>6</m:t>
                        </m:r>
                      </m:sub>
                    </m:sSub>
                    <m:r>
                      <a:rPr lang="en-US" sz="240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a:latin typeface="Cambria Math" panose="02040503050406030204" pitchFamily="18" charset="0"/>
                            <a:cs typeface="Times New Roman" panose="02020603050405020304" pitchFamily="18" charset="0"/>
                          </a:rPr>
                          <m:t>7</m:t>
                        </m:r>
                      </m:num>
                      <m:den>
                        <m:r>
                          <a:rPr lang="en-US" sz="2400">
                            <a:latin typeface="Cambria Math" panose="02040503050406030204" pitchFamily="18" charset="0"/>
                            <a:cs typeface="Times New Roman" panose="02020603050405020304" pitchFamily="18" charset="0"/>
                          </a:rPr>
                          <m:t>2</m:t>
                        </m:r>
                      </m:den>
                    </m:f>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O</m:t>
                        </m:r>
                      </m:e>
                      <m:sub>
                        <m:r>
                          <a:rPr lang="en-US" sz="2400">
                            <a:latin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→2</m:t>
                    </m:r>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C</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a:rPr lang="en-US" sz="2400">
                        <a:latin typeface="Cambria Math" panose="02040503050406030204" pitchFamily="18" charset="0"/>
                        <a:ea typeface="Cambria Math" panose="02040503050406030204" pitchFamily="18" charset="0"/>
                        <a:cs typeface="Times New Roman" panose="02020603050405020304" pitchFamily="18" charset="0"/>
                      </a:rPr>
                      <m:t>+3</m:t>
                    </m:r>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H</m:t>
                        </m:r>
                      </m:e>
                      <m:sub>
                        <m:r>
                          <a:rPr lang="en-US" sz="2400">
                            <a:latin typeface="Cambria Math" panose="02040503050406030204" pitchFamily="18" charset="0"/>
                            <a:ea typeface="Cambria Math" panose="02040503050406030204" pitchFamily="18" charset="0"/>
                            <a:cs typeface="Times New Roman" panose="02020603050405020304" pitchFamily="18" charset="0"/>
                          </a:rPr>
                          <m:t>2</m:t>
                        </m:r>
                      </m:sub>
                    </m:sSub>
                    <m:r>
                      <m:rPr>
                        <m:sty m:val="p"/>
                      </m:rPr>
                      <a:rPr lang="en-US" sz="2400">
                        <a:latin typeface="Cambria Math" panose="02040503050406030204" pitchFamily="18" charset="0"/>
                        <a:ea typeface="Cambria Math" panose="02040503050406030204" pitchFamily="18" charset="0"/>
                        <a:cs typeface="Times New Roman" panose="02020603050405020304" pitchFamily="18" charset="0"/>
                      </a:rPr>
                      <m:t>O</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Input stream</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150 mol/ min,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 0.8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0.8*150= 120 mol/min, and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6</a:t>
                </a:r>
                <a:r>
                  <a:rPr lang="en-US" sz="2400" dirty="0">
                    <a:latin typeface="Times New Roman" panose="02020603050405020304" pitchFamily="18" charset="0"/>
                    <a:cs typeface="Times New Roman" panose="02020603050405020304" pitchFamily="18" charset="0"/>
                  </a:rPr>
                  <a:t>) = 0.2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 0.2*150= 30 mol/min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 total of 20% excess air is used for combustion reactions.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C614018-740A-2701-F079-9D5777FA01A4}"/>
                  </a:ext>
                </a:extLst>
              </p:cNvPr>
              <p:cNvSpPr>
                <a:spLocks noGrp="1" noRot="1" noChangeAspect="1" noMove="1" noResize="1" noEditPoints="1" noAdjustHandles="1" noChangeArrowheads="1" noChangeShapeType="1" noTextEdit="1"/>
              </p:cNvSpPr>
              <p:nvPr>
                <p:ph idx="1"/>
              </p:nvPr>
            </p:nvSpPr>
            <p:spPr>
              <a:xfrm>
                <a:off x="278296" y="950602"/>
                <a:ext cx="11718233" cy="4973116"/>
              </a:xfrm>
              <a:blipFill>
                <a:blip r:embed="rId4"/>
                <a:stretch>
                  <a:fillRect l="-832" r="-78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26F6E72-75E7-B03E-E2F0-492B4A4C2CC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BE7579E-85CF-725C-79BE-7B2EC59C743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1592E79-F9FA-7421-2490-3CA68497167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622C7455-093B-7ADC-77B5-A5214682413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193727991"/>
      </p:ext>
    </p:extLst>
  </p:cSld>
  <p:clrMapOvr>
    <a:masterClrMapping/>
  </p:clrMapOvr>
  <mc:AlternateContent xmlns:mc="http://schemas.openxmlformats.org/markup-compatibility/2006" xmlns:p14="http://schemas.microsoft.com/office/powerpoint/2010/main">
    <mc:Choice Requires="p14">
      <p:transition spd="slow" p14:dur="2000" advTm="72804"/>
    </mc:Choice>
    <mc:Fallback xmlns="">
      <p:transition spd="slow" advTm="72804"/>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6CFCD-7C58-F0CF-916B-EC5740F083D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C6733B-9B7C-629A-01DE-01080ADBB26F}"/>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a:t>
            </a:r>
            <a:r>
              <a:rPr lang="en-US" sz="2400" dirty="0">
                <a:latin typeface="Times New Roman" panose="02020603050405020304" pitchFamily="18" charset="0"/>
                <a:cs typeface="Times New Roman" panose="02020603050405020304" pitchFamily="18" charset="0"/>
              </a:rPr>
              <a:t>:</a:t>
            </a:r>
            <a:r>
              <a:rPr lang="en-US" sz="2400"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Plot the material balance equation (the moles of the species as a function of time)  and energy balance equation (temperature of combustion reaction as a function of time).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Combustion reaction is conducted at an unsteady-state condition.</a:t>
            </a:r>
          </a:p>
          <a:p>
            <a:pPr algn="just">
              <a:lnSpc>
                <a:spcPct val="150000"/>
              </a:lnSpc>
            </a:pPr>
            <a:r>
              <a:rPr lang="en-US" sz="2400" dirty="0">
                <a:latin typeface="Times New Roman" panose="02020603050405020304" pitchFamily="18" charset="0"/>
                <a:cs typeface="Times New Roman" panose="02020603050405020304" pitchFamily="18" charset="0"/>
              </a:rPr>
              <a:t>The air is a mixture of oxygen and nitrogen (inert) only, 21% and 79%, respectively. </a:t>
            </a:r>
          </a:p>
          <a:p>
            <a:pPr algn="just">
              <a:lnSpc>
                <a:spcPct val="150000"/>
              </a:lnSpc>
            </a:pPr>
            <a:r>
              <a:rPr lang="en-US" sz="2400" dirty="0">
                <a:latin typeface="Times New Roman" panose="02020603050405020304" pitchFamily="18" charset="0"/>
                <a:cs typeface="Times New Roman" panose="02020603050405020304" pitchFamily="18" charset="0"/>
              </a:rPr>
              <a:t>The rates of heat addition, work done, change in kinetic energy and potential energy are negligible.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49F9B11-42B0-4572-4549-DC49B08639A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8732ED2-0DC4-8BD3-E6B8-3EC77605D8B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F86159-205C-1ED8-6C3A-A37CF530A63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64D44267-4501-1791-7675-59E871C0145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66608666"/>
      </p:ext>
    </p:extLst>
  </p:cSld>
  <p:clrMapOvr>
    <a:masterClrMapping/>
  </p:clrMapOvr>
  <mc:AlternateContent xmlns:mc="http://schemas.openxmlformats.org/markup-compatibility/2006" xmlns:p14="http://schemas.microsoft.com/office/powerpoint/2010/main">
    <mc:Choice Requires="p14">
      <p:transition spd="slow" p14:dur="2000" advTm="47952"/>
    </mc:Choice>
    <mc:Fallback xmlns="">
      <p:transition spd="slow" advTm="4795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DFBBF-B98E-E4D7-9ABF-FEA183502C1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459EF3-E827-E28B-2EAB-20B51C262008}"/>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Oxygen required for the two reactions, F(O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2*120 + 3.5*30 = </a:t>
            </a:r>
            <a:r>
              <a:rPr lang="en-US" sz="2400" b="1" dirty="0">
                <a:solidFill>
                  <a:srgbClr val="7030A0"/>
                </a:solidFill>
                <a:latin typeface="Times New Roman" panose="02020603050405020304" pitchFamily="18" charset="0"/>
                <a:cs typeface="Times New Roman" panose="02020603050405020304" pitchFamily="18" charset="0"/>
              </a:rPr>
              <a:t>345 mol/min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required air, F(air) = </a:t>
            </a:r>
            <a:r>
              <a:rPr lang="en-US" sz="2400" b="1" dirty="0">
                <a:solidFill>
                  <a:srgbClr val="7030A0"/>
                </a:solidFill>
                <a:latin typeface="Times New Roman" panose="02020603050405020304" pitchFamily="18" charset="0"/>
                <a:cs typeface="Times New Roman" panose="02020603050405020304" pitchFamily="18" charset="0"/>
              </a:rPr>
              <a:t>345/ 0.21 =</a:t>
            </a:r>
            <a:r>
              <a:rPr lang="en-US" sz="2400" dirty="0">
                <a:latin typeface="Times New Roman" panose="02020603050405020304" pitchFamily="18" charset="0"/>
                <a:cs typeface="Times New Roman" panose="02020603050405020304" pitchFamily="18" charset="0"/>
              </a:rPr>
              <a:t> 1, 642.857 mol/min</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Total air supply</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(air) = required air + excess air = F(air) *(1.2) = </a:t>
            </a:r>
            <a:r>
              <a:rPr lang="en-US" sz="2400" b="1" dirty="0">
                <a:solidFill>
                  <a:srgbClr val="002060"/>
                </a:solidFill>
                <a:latin typeface="Times New Roman" panose="02020603050405020304" pitchFamily="18" charset="0"/>
                <a:cs typeface="Times New Roman" panose="02020603050405020304" pitchFamily="18" charset="0"/>
              </a:rPr>
              <a:t>1, 971.429 mol/ min </a:t>
            </a:r>
          </a:p>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Total oxygen supply</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(O</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0.21* 1, 971.429 = </a:t>
            </a:r>
            <a:r>
              <a:rPr lang="en-US" sz="2400" b="1" dirty="0">
                <a:solidFill>
                  <a:srgbClr val="002060"/>
                </a:solidFill>
                <a:latin typeface="Times New Roman" panose="02020603050405020304" pitchFamily="18" charset="0"/>
                <a:cs typeface="Times New Roman" panose="02020603050405020304" pitchFamily="18" charset="0"/>
              </a:rPr>
              <a:t>414 mol/min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Total nitrogen supply</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(N</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0.79* 1, 971.429 = </a:t>
            </a:r>
            <a:r>
              <a:rPr lang="en-US" sz="2400" b="1" dirty="0">
                <a:solidFill>
                  <a:srgbClr val="002060"/>
                </a:solidFill>
                <a:latin typeface="Times New Roman" panose="02020603050405020304" pitchFamily="18" charset="0"/>
                <a:cs typeface="Times New Roman" panose="02020603050405020304" pitchFamily="18" charset="0"/>
              </a:rPr>
              <a:t>1, 557.429 mol/min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76BFE4A-377D-A8C9-8E21-646691D3E39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2F6A218-BC05-E268-C4E9-6E6200EED48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5444F26-4BA3-AE5A-8309-C803F6DB3B3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4A857DA8-AD0D-2892-79B2-7CE31FDBE381}"/>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802342937"/>
      </p:ext>
    </p:extLst>
  </p:cSld>
  <p:clrMapOvr>
    <a:masterClrMapping/>
  </p:clrMapOvr>
  <mc:AlternateContent xmlns:mc="http://schemas.openxmlformats.org/markup-compatibility/2006" xmlns:p14="http://schemas.microsoft.com/office/powerpoint/2010/main">
    <mc:Choice Requires="p14">
      <p:transition spd="slow" p14:dur="2000" advTm="70225"/>
    </mc:Choice>
    <mc:Fallback xmlns="">
      <p:transition spd="slow" advTm="70225"/>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EB455A-A8A4-E969-F224-2226CCC3646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625AE2D-74AC-B40B-B33F-CF60179B7B0C}"/>
                  </a:ext>
                </a:extLst>
              </p:cNvPr>
              <p:cNvSpPr>
                <a:spLocks noGrp="1"/>
              </p:cNvSpPr>
              <p:nvPr>
                <p:ph idx="1"/>
              </p:nvPr>
            </p:nvSpPr>
            <p:spPr>
              <a:xfrm>
                <a:off x="278296" y="950601"/>
                <a:ext cx="11745537" cy="4973117"/>
              </a:xfrm>
            </p:spPr>
            <p:txBody>
              <a:bodyPr>
                <a:normAutofit fontScale="32500" lnSpcReduction="20000"/>
              </a:bodyPr>
              <a:lstStyle/>
              <a:p>
                <a:pPr marL="0" indent="0" algn="just">
                  <a:lnSpc>
                    <a:spcPct val="170000"/>
                  </a:lnSpc>
                  <a:buNone/>
                </a:pPr>
                <a:r>
                  <a:rPr lang="en-US" sz="7400" b="1" dirty="0">
                    <a:solidFill>
                      <a:srgbClr val="7030A0"/>
                    </a:solidFill>
                    <a:latin typeface="Times New Roman" panose="02020603050405020304" pitchFamily="18" charset="0"/>
                    <a:cs typeface="Times New Roman" panose="02020603050405020304" pitchFamily="18" charset="0"/>
                  </a:rPr>
                  <a:t>Material balance equation: </a:t>
                </a:r>
                <a:r>
                  <a:rPr lang="en-US" sz="7400" dirty="0">
                    <a:latin typeface="Times New Roman" panose="02020603050405020304" pitchFamily="18" charset="0"/>
                    <a:cs typeface="Times New Roman" panose="02020603050405020304" pitchFamily="18" charset="0"/>
                  </a:rPr>
                  <a:t>The material balance equation is given by:</a:t>
                </a:r>
              </a:p>
              <a:p>
                <a:pPr marL="0" indent="0" algn="just">
                  <a:lnSpc>
                    <a:spcPct val="170000"/>
                  </a:lnSpc>
                  <a:buNone/>
                </a:pPr>
                <a14:m>
                  <m:oMath xmlns:m="http://schemas.openxmlformats.org/officeDocument/2006/math">
                    <m:f>
                      <m:fPr>
                        <m:ctrlPr>
                          <a:rPr lang="en-US" sz="7400" i="1">
                            <a:latin typeface="Cambria Math" panose="02040503050406030204" pitchFamily="18" charset="0"/>
                            <a:cs typeface="Times New Roman" panose="02020603050405020304" pitchFamily="18" charset="0"/>
                          </a:rPr>
                        </m:ctrlPr>
                      </m:fPr>
                      <m:num>
                        <m:r>
                          <a:rPr lang="en-US" sz="7400" i="1">
                            <a:latin typeface="Cambria Math" panose="02040503050406030204" pitchFamily="18" charset="0"/>
                            <a:cs typeface="Times New Roman" panose="02020603050405020304" pitchFamily="18" charset="0"/>
                          </a:rPr>
                          <m:t>𝑑</m:t>
                        </m:r>
                        <m:sSub>
                          <m:sSubPr>
                            <m:ctrlPr>
                              <a:rPr lang="en-US" sz="7400" i="1">
                                <a:latin typeface="Cambria Math" panose="02040503050406030204" pitchFamily="18" charset="0"/>
                                <a:cs typeface="Times New Roman" panose="02020603050405020304" pitchFamily="18" charset="0"/>
                              </a:rPr>
                            </m:ctrlPr>
                          </m:sSubPr>
                          <m:e>
                            <m:r>
                              <a:rPr lang="en-US" sz="7400" i="1">
                                <a:latin typeface="Cambria Math" panose="02040503050406030204" pitchFamily="18" charset="0"/>
                                <a:cs typeface="Times New Roman" panose="02020603050405020304" pitchFamily="18" charset="0"/>
                              </a:rPr>
                              <m:t>𝑛</m:t>
                            </m:r>
                          </m:e>
                          <m:sub>
                            <m:r>
                              <a:rPr lang="en-US" sz="7400" i="1">
                                <a:latin typeface="Cambria Math" panose="02040503050406030204" pitchFamily="18" charset="0"/>
                                <a:cs typeface="Times New Roman" panose="02020603050405020304" pitchFamily="18" charset="0"/>
                              </a:rPr>
                              <m:t>𝑖</m:t>
                            </m:r>
                          </m:sub>
                        </m:sSub>
                      </m:num>
                      <m:den>
                        <m:r>
                          <a:rPr lang="en-US" sz="7400" i="1">
                            <a:latin typeface="Cambria Math" panose="02040503050406030204" pitchFamily="18" charset="0"/>
                            <a:cs typeface="Times New Roman" panose="02020603050405020304" pitchFamily="18" charset="0"/>
                          </a:rPr>
                          <m:t>𝑑𝑡</m:t>
                        </m:r>
                      </m:den>
                    </m:f>
                    <m:r>
                      <a:rPr lang="en-US" sz="7400" i="1">
                        <a:latin typeface="Cambria Math" panose="02040503050406030204" pitchFamily="18" charset="0"/>
                        <a:cs typeface="Times New Roman" panose="02020603050405020304" pitchFamily="18" charset="0"/>
                      </a:rPr>
                      <m:t>=</m:t>
                    </m:r>
                    <m:sSub>
                      <m:sSubPr>
                        <m:ctrlPr>
                          <a:rPr lang="en-US" sz="7400" i="1">
                            <a:latin typeface="Cambria Math" panose="02040503050406030204" pitchFamily="18" charset="0"/>
                            <a:cs typeface="Times New Roman" panose="02020603050405020304" pitchFamily="18" charset="0"/>
                          </a:rPr>
                        </m:ctrlPr>
                      </m:sSubPr>
                      <m:e>
                        <m:r>
                          <a:rPr lang="en-US" sz="7400" i="1">
                            <a:latin typeface="Cambria Math" panose="02040503050406030204" pitchFamily="18" charset="0"/>
                            <a:cs typeface="Times New Roman" panose="02020603050405020304" pitchFamily="18" charset="0"/>
                          </a:rPr>
                          <m:t>𝐹</m:t>
                        </m:r>
                      </m:e>
                      <m:sub>
                        <m:r>
                          <a:rPr lang="en-US" sz="7400" i="1">
                            <a:latin typeface="Cambria Math" panose="02040503050406030204" pitchFamily="18" charset="0"/>
                            <a:cs typeface="Times New Roman" panose="02020603050405020304" pitchFamily="18" charset="0"/>
                          </a:rPr>
                          <m:t>𝑖𝑜</m:t>
                        </m:r>
                      </m:sub>
                    </m:sSub>
                    <m:r>
                      <a:rPr lang="en-US" sz="7400" i="1">
                        <a:latin typeface="Cambria Math" panose="02040503050406030204" pitchFamily="18" charset="0"/>
                        <a:cs typeface="Times New Roman" panose="02020603050405020304" pitchFamily="18" charset="0"/>
                      </a:rPr>
                      <m:t>+</m:t>
                    </m:r>
                    <m:nary>
                      <m:naryPr>
                        <m:chr m:val="∑"/>
                        <m:limLoc m:val="subSup"/>
                        <m:supHide m:val="on"/>
                        <m:ctrlPr>
                          <a:rPr lang="en-US" sz="7400" b="0" i="1" dirty="0" smtClean="0">
                            <a:latin typeface="Cambria Math" panose="02040503050406030204" pitchFamily="18" charset="0"/>
                            <a:cs typeface="Times New Roman" panose="02020603050405020304" pitchFamily="18" charset="0"/>
                            <a:sym typeface="Symbol" panose="05050102010706020507" pitchFamily="18" charset="2"/>
                          </a:rPr>
                        </m:ctrlPr>
                      </m:naryPr>
                      <m:sub>
                        <m:r>
                          <m:rPr>
                            <m:brk m:alnAt="9"/>
                          </m:rPr>
                          <a:rPr lang="en-US" sz="7400" b="0" i="1" dirty="0" smtClean="0">
                            <a:latin typeface="Cambria Math" panose="02040503050406030204" pitchFamily="18" charset="0"/>
                            <a:cs typeface="Times New Roman" panose="02020603050405020304" pitchFamily="18" charset="0"/>
                            <a:sym typeface="Symbol" panose="05050102010706020507" pitchFamily="18" charset="2"/>
                          </a:rPr>
                          <m:t>𝑗</m:t>
                        </m:r>
                      </m:sub>
                      <m:sup/>
                      <m:e>
                        <m:sSub>
                          <m:sSubPr>
                            <m:ctrlPr>
                              <a:rPr lang="en-US" sz="7400" i="1">
                                <a:latin typeface="Cambria Math" panose="02040503050406030204" pitchFamily="18" charset="0"/>
                                <a:cs typeface="Times New Roman" panose="02020603050405020304" pitchFamily="18" charset="0"/>
                              </a:rPr>
                            </m:ctrlPr>
                          </m:sSubPr>
                          <m:e>
                            <m:r>
                              <a:rPr lang="en-US" sz="7400" i="1">
                                <a:latin typeface="Cambria Math" panose="02040503050406030204" pitchFamily="18" charset="0"/>
                                <a:cs typeface="Times New Roman" panose="02020603050405020304" pitchFamily="18" charset="0"/>
                              </a:rPr>
                              <m:t>𝑣</m:t>
                            </m:r>
                          </m:e>
                          <m:sub>
                            <m:r>
                              <a:rPr lang="en-US" sz="7400" i="1">
                                <a:latin typeface="Cambria Math" panose="02040503050406030204" pitchFamily="18" charset="0"/>
                                <a:cs typeface="Times New Roman" panose="02020603050405020304" pitchFamily="18" charset="0"/>
                              </a:rPr>
                              <m:t>𝑖</m:t>
                            </m:r>
                            <m:r>
                              <a:rPr lang="en-US" sz="7400" b="0" i="1" smtClean="0">
                                <a:latin typeface="Cambria Math" panose="02040503050406030204" pitchFamily="18" charset="0"/>
                                <a:cs typeface="Times New Roman" panose="02020603050405020304" pitchFamily="18" charset="0"/>
                              </a:rPr>
                              <m:t>𝑗</m:t>
                            </m:r>
                          </m:sub>
                        </m:sSub>
                        <m:sSub>
                          <m:sSubPr>
                            <m:ctrlPr>
                              <a:rPr lang="en-US" sz="7400" i="1" smtClean="0">
                                <a:latin typeface="Cambria Math" panose="02040503050406030204" pitchFamily="18" charset="0"/>
                                <a:cs typeface="Times New Roman" panose="02020603050405020304" pitchFamily="18" charset="0"/>
                              </a:rPr>
                            </m:ctrlPr>
                          </m:sSubPr>
                          <m:e>
                            <m:r>
                              <m:rPr>
                                <m:nor/>
                              </m:rPr>
                              <a:rPr lang="en-US" sz="7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7400" b="0" i="1" smtClean="0">
                                <a:latin typeface="Cambria Math" panose="02040503050406030204" pitchFamily="18" charset="0"/>
                                <a:cs typeface="Times New Roman" panose="02020603050405020304" pitchFamily="18" charset="0"/>
                              </a:rPr>
                              <m:t>𝑗</m:t>
                            </m:r>
                          </m:sub>
                        </m:sSub>
                      </m:e>
                    </m:nary>
                  </m:oMath>
                </a14:m>
                <a:r>
                  <a:rPr lang="en-US" sz="7400" dirty="0">
                    <a:latin typeface="Times New Roman" panose="02020603050405020304" pitchFamily="18" charset="0"/>
                    <a:cs typeface="Times New Roman" panose="02020603050405020304" pitchFamily="18" charset="0"/>
                  </a:rPr>
                  <a:t>                                                                   (13.45)</a:t>
                </a:r>
              </a:p>
              <a:p>
                <a:pPr marL="0" indent="0" algn="just">
                  <a:lnSpc>
                    <a:spcPct val="170000"/>
                  </a:lnSpc>
                  <a:buNone/>
                </a:pPr>
                <a:r>
                  <a:rPr lang="en-US" sz="7400" dirty="0">
                    <a:latin typeface="Times New Roman" panose="02020603050405020304" pitchFamily="18" charset="0"/>
                    <a:cs typeface="Times New Roman" panose="02020603050405020304" pitchFamily="18" charset="0"/>
                  </a:rPr>
                  <a:t>Where: </a:t>
                </a:r>
                <a:r>
                  <a:rPr lang="en-US" sz="7400" dirty="0" err="1">
                    <a:latin typeface="Times New Roman" panose="02020603050405020304" pitchFamily="18" charset="0"/>
                    <a:cs typeface="Times New Roman" panose="02020603050405020304" pitchFamily="18" charset="0"/>
                  </a:rPr>
                  <a:t>n</a:t>
                </a:r>
                <a:r>
                  <a:rPr lang="en-US" sz="7400" baseline="-25000" dirty="0" err="1">
                    <a:latin typeface="Times New Roman" panose="02020603050405020304" pitchFamily="18" charset="0"/>
                    <a:cs typeface="Times New Roman" panose="02020603050405020304" pitchFamily="18" charset="0"/>
                  </a:rPr>
                  <a:t>i</a:t>
                </a:r>
                <a:r>
                  <a:rPr lang="en-US" sz="7400" dirty="0">
                    <a:latin typeface="Times New Roman" panose="02020603050405020304" pitchFamily="18" charset="0"/>
                    <a:cs typeface="Times New Roman" panose="02020603050405020304" pitchFamily="18" charset="0"/>
                  </a:rPr>
                  <a:t> is mole of species </a:t>
                </a:r>
                <a:r>
                  <a:rPr lang="en-US" sz="7400" dirty="0" err="1">
                    <a:latin typeface="Times New Roman" panose="02020603050405020304" pitchFamily="18" charset="0"/>
                    <a:cs typeface="Times New Roman" panose="02020603050405020304" pitchFamily="18" charset="0"/>
                  </a:rPr>
                  <a:t>i</a:t>
                </a:r>
                <a:r>
                  <a:rPr lang="en-US" sz="7400" dirty="0">
                    <a:latin typeface="Times New Roman" panose="02020603050405020304" pitchFamily="18" charset="0"/>
                    <a:cs typeface="Times New Roman" panose="02020603050405020304" pitchFamily="18" charset="0"/>
                  </a:rPr>
                  <a:t>, t is reaction time, F</a:t>
                </a:r>
                <a:r>
                  <a:rPr lang="en-US" sz="7400" baseline="-25000" dirty="0">
                    <a:latin typeface="Times New Roman" panose="02020603050405020304" pitchFamily="18" charset="0"/>
                    <a:cs typeface="Times New Roman" panose="02020603050405020304" pitchFamily="18" charset="0"/>
                  </a:rPr>
                  <a:t>io</a:t>
                </a:r>
                <a:r>
                  <a:rPr lang="en-US" sz="7400" dirty="0">
                    <a:latin typeface="Times New Roman" panose="02020603050405020304" pitchFamily="18" charset="0"/>
                    <a:cs typeface="Times New Roman" panose="02020603050405020304" pitchFamily="18" charset="0"/>
                  </a:rPr>
                  <a:t> is mole flow rate in the input stream, </a:t>
                </a:r>
                <a:r>
                  <a:rPr lang="en-US" sz="7400" dirty="0" err="1">
                    <a:latin typeface="Times New Roman" panose="02020603050405020304" pitchFamily="18" charset="0"/>
                    <a:cs typeface="Times New Roman" panose="02020603050405020304" pitchFamily="18" charset="0"/>
                  </a:rPr>
                  <a:t>v</a:t>
                </a:r>
                <a:r>
                  <a:rPr lang="en-US" sz="7400" baseline="-25000" dirty="0" err="1">
                    <a:latin typeface="Times New Roman" panose="02020603050405020304" pitchFamily="18" charset="0"/>
                    <a:cs typeface="Times New Roman" panose="02020603050405020304" pitchFamily="18" charset="0"/>
                  </a:rPr>
                  <a:t>ij</a:t>
                </a:r>
                <a:r>
                  <a:rPr lang="en-US" sz="7400" dirty="0">
                    <a:latin typeface="Times New Roman" panose="02020603050405020304" pitchFamily="18" charset="0"/>
                    <a:cs typeface="Times New Roman" panose="02020603050405020304" pitchFamily="18" charset="0"/>
                  </a:rPr>
                  <a:t> is stoichiometric  coefficient of species </a:t>
                </a:r>
                <a:r>
                  <a:rPr lang="en-US" sz="7400" dirty="0" err="1">
                    <a:latin typeface="Times New Roman" panose="02020603050405020304" pitchFamily="18" charset="0"/>
                    <a:cs typeface="Times New Roman" panose="02020603050405020304" pitchFamily="18" charset="0"/>
                  </a:rPr>
                  <a:t>i</a:t>
                </a:r>
                <a:r>
                  <a:rPr lang="en-US" sz="7400" dirty="0">
                    <a:latin typeface="Times New Roman" panose="02020603050405020304" pitchFamily="18" charset="0"/>
                    <a:cs typeface="Times New Roman" panose="02020603050405020304" pitchFamily="18" charset="0"/>
                  </a:rPr>
                  <a:t> in the </a:t>
                </a:r>
                <a:r>
                  <a:rPr lang="en-US" sz="7400" dirty="0" err="1">
                    <a:latin typeface="Times New Roman" panose="02020603050405020304" pitchFamily="18" charset="0"/>
                    <a:cs typeface="Times New Roman" panose="02020603050405020304" pitchFamily="18" charset="0"/>
                  </a:rPr>
                  <a:t>j</a:t>
                </a:r>
                <a:r>
                  <a:rPr lang="en-US" sz="7400" baseline="30000" dirty="0" err="1">
                    <a:latin typeface="Times New Roman" panose="02020603050405020304" pitchFamily="18" charset="0"/>
                    <a:cs typeface="Times New Roman" panose="02020603050405020304" pitchFamily="18" charset="0"/>
                  </a:rPr>
                  <a:t>th</a:t>
                </a:r>
                <a:r>
                  <a:rPr lang="en-US" sz="7400" dirty="0">
                    <a:latin typeface="Times New Roman" panose="02020603050405020304" pitchFamily="18" charset="0"/>
                    <a:cs typeface="Times New Roman" panose="02020603050405020304" pitchFamily="18" charset="0"/>
                  </a:rPr>
                  <a:t> reaction,  and </a:t>
                </a:r>
                <a14:m>
                  <m:oMath xmlns:m="http://schemas.openxmlformats.org/officeDocument/2006/math">
                    <m:sSub>
                      <m:sSubPr>
                        <m:ctrlPr>
                          <a:rPr lang="en-US" sz="7400" i="1" dirty="0"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7400" i="1" dirty="0">
                            <a:latin typeface="Cambria Math" panose="02040503050406030204" pitchFamily="18" charset="0"/>
                            <a:cs typeface="Times New Roman" panose="02020603050405020304" pitchFamily="18" charset="0"/>
                            <a:sym typeface="Symbol" panose="05050102010706020507" pitchFamily="18" charset="2"/>
                          </a:rPr>
                          <m:t></m:t>
                        </m:r>
                      </m:e>
                      <m:sub>
                        <m:r>
                          <a:rPr lang="en-US" sz="7400" b="0" i="1" dirty="0" smtClean="0">
                            <a:latin typeface="Cambria Math" panose="02040503050406030204" pitchFamily="18" charset="0"/>
                            <a:cs typeface="Times New Roman" panose="02020603050405020304" pitchFamily="18" charset="0"/>
                            <a:sym typeface="Symbol" panose="05050102010706020507" pitchFamily="18" charset="2"/>
                          </a:rPr>
                          <m:t>𝑗</m:t>
                        </m:r>
                      </m:sub>
                    </m:sSub>
                    <m:r>
                      <a:rPr lang="en-US" sz="7400" i="1" dirty="0" smtClean="0">
                        <a:latin typeface="Cambria Math" panose="02040503050406030204" pitchFamily="18" charset="0"/>
                        <a:cs typeface="Times New Roman" panose="02020603050405020304" pitchFamily="18" charset="0"/>
                        <a:sym typeface="Symbol" panose="05050102010706020507" pitchFamily="18" charset="2"/>
                      </a:rPr>
                      <m:t> </m:t>
                    </m:r>
                  </m:oMath>
                </a14:m>
                <a:r>
                  <a:rPr lang="en-US" sz="7400" dirty="0">
                    <a:latin typeface="Times New Roman" panose="02020603050405020304" pitchFamily="18" charset="0"/>
                    <a:cs typeface="Times New Roman" panose="02020603050405020304" pitchFamily="18" charset="0"/>
                    <a:sym typeface="Symbol" panose="05050102010706020507" pitchFamily="18" charset="2"/>
                  </a:rPr>
                  <a:t>is the extent of reaction for the </a:t>
                </a:r>
                <a:r>
                  <a:rPr lang="en-US" sz="7400" dirty="0" err="1">
                    <a:latin typeface="Times New Roman" panose="02020603050405020304" pitchFamily="18" charset="0"/>
                    <a:cs typeface="Times New Roman" panose="02020603050405020304" pitchFamily="18" charset="0"/>
                    <a:sym typeface="Symbol" panose="05050102010706020507" pitchFamily="18" charset="2"/>
                  </a:rPr>
                  <a:t>j</a:t>
                </a:r>
                <a:r>
                  <a:rPr lang="en-US" sz="7400" baseline="30000" dirty="0" err="1">
                    <a:latin typeface="Times New Roman" panose="02020603050405020304" pitchFamily="18" charset="0"/>
                    <a:cs typeface="Times New Roman" panose="02020603050405020304" pitchFamily="18" charset="0"/>
                    <a:sym typeface="Symbol" panose="05050102010706020507" pitchFamily="18" charset="2"/>
                  </a:rPr>
                  <a:t>th</a:t>
                </a:r>
                <a:r>
                  <a:rPr lang="en-US" sz="7400" dirty="0">
                    <a:latin typeface="Times New Roman" panose="02020603050405020304" pitchFamily="18" charset="0"/>
                    <a:cs typeface="Times New Roman" panose="02020603050405020304" pitchFamily="18" charset="0"/>
                    <a:sym typeface="Symbol" panose="05050102010706020507" pitchFamily="18" charset="2"/>
                  </a:rPr>
                  <a:t> reaction.</a:t>
                </a:r>
                <a:endParaRPr lang="en-US" sz="7400" dirty="0">
                  <a:latin typeface="Times New Roman" panose="02020603050405020304" pitchFamily="18" charset="0"/>
                  <a:cs typeface="Times New Roman" panose="02020603050405020304" pitchFamily="18" charset="0"/>
                </a:endParaRPr>
              </a:p>
              <a:p>
                <a:pPr marL="0" indent="0" algn="just">
                  <a:lnSpc>
                    <a:spcPct val="120000"/>
                  </a:lnSpc>
                  <a:buNone/>
                </a:pPr>
                <a:r>
                  <a:rPr lang="en-US" sz="7400" b="1" dirty="0">
                    <a:solidFill>
                      <a:srgbClr val="7030A0"/>
                    </a:solidFill>
                    <a:latin typeface="Times New Roman" panose="02020603050405020304" pitchFamily="18" charset="0"/>
                    <a:cs typeface="Times New Roman" panose="02020603050405020304" pitchFamily="18" charset="0"/>
                  </a:rPr>
                  <a:t>Let’s represent,  CH</a:t>
                </a:r>
                <a:r>
                  <a:rPr lang="en-US" sz="7400" b="1" baseline="-25000" dirty="0">
                    <a:solidFill>
                      <a:srgbClr val="7030A0"/>
                    </a:solidFill>
                    <a:latin typeface="Times New Roman" panose="02020603050405020304" pitchFamily="18" charset="0"/>
                    <a:cs typeface="Times New Roman" panose="02020603050405020304" pitchFamily="18" charset="0"/>
                  </a:rPr>
                  <a:t>4</a:t>
                </a:r>
                <a:r>
                  <a:rPr lang="en-US" sz="7400" b="1" dirty="0">
                    <a:solidFill>
                      <a:srgbClr val="7030A0"/>
                    </a:solidFill>
                    <a:latin typeface="Times New Roman" panose="02020603050405020304" pitchFamily="18" charset="0"/>
                    <a:cs typeface="Times New Roman" panose="02020603050405020304" pitchFamily="18" charset="0"/>
                  </a:rPr>
                  <a:t>= A, C</a:t>
                </a:r>
                <a:r>
                  <a:rPr lang="en-US" sz="7400" b="1" baseline="-25000" dirty="0">
                    <a:solidFill>
                      <a:srgbClr val="7030A0"/>
                    </a:solidFill>
                    <a:latin typeface="Times New Roman" panose="02020603050405020304" pitchFamily="18" charset="0"/>
                    <a:cs typeface="Times New Roman" panose="02020603050405020304" pitchFamily="18" charset="0"/>
                  </a:rPr>
                  <a:t>2</a:t>
                </a:r>
                <a:r>
                  <a:rPr lang="en-US" sz="7400" b="1" dirty="0">
                    <a:solidFill>
                      <a:srgbClr val="7030A0"/>
                    </a:solidFill>
                    <a:latin typeface="Times New Roman" panose="02020603050405020304" pitchFamily="18" charset="0"/>
                    <a:cs typeface="Times New Roman" panose="02020603050405020304" pitchFamily="18" charset="0"/>
                  </a:rPr>
                  <a:t>H</a:t>
                </a:r>
                <a:r>
                  <a:rPr lang="en-US" sz="7400" b="1" baseline="-25000" dirty="0">
                    <a:solidFill>
                      <a:srgbClr val="7030A0"/>
                    </a:solidFill>
                    <a:latin typeface="Times New Roman" panose="02020603050405020304" pitchFamily="18" charset="0"/>
                    <a:cs typeface="Times New Roman" panose="02020603050405020304" pitchFamily="18" charset="0"/>
                  </a:rPr>
                  <a:t>6</a:t>
                </a:r>
                <a:r>
                  <a:rPr lang="en-US" sz="7400" b="1" dirty="0">
                    <a:solidFill>
                      <a:srgbClr val="7030A0"/>
                    </a:solidFill>
                    <a:latin typeface="Times New Roman" panose="02020603050405020304" pitchFamily="18" charset="0"/>
                    <a:cs typeface="Times New Roman" panose="02020603050405020304" pitchFamily="18" charset="0"/>
                  </a:rPr>
                  <a:t>= B, O</a:t>
                </a:r>
                <a:r>
                  <a:rPr lang="en-US" sz="7400" b="1" baseline="-25000" dirty="0">
                    <a:solidFill>
                      <a:srgbClr val="7030A0"/>
                    </a:solidFill>
                    <a:latin typeface="Times New Roman" panose="02020603050405020304" pitchFamily="18" charset="0"/>
                    <a:cs typeface="Times New Roman" panose="02020603050405020304" pitchFamily="18" charset="0"/>
                  </a:rPr>
                  <a:t>2</a:t>
                </a:r>
                <a:r>
                  <a:rPr lang="en-US" sz="7400" b="1" dirty="0">
                    <a:solidFill>
                      <a:srgbClr val="7030A0"/>
                    </a:solidFill>
                    <a:latin typeface="Times New Roman" panose="02020603050405020304" pitchFamily="18" charset="0"/>
                    <a:cs typeface="Times New Roman" panose="02020603050405020304" pitchFamily="18" charset="0"/>
                  </a:rPr>
                  <a:t> = C, CO</a:t>
                </a:r>
                <a:r>
                  <a:rPr lang="en-US" sz="7400" b="1" baseline="-25000" dirty="0">
                    <a:solidFill>
                      <a:srgbClr val="7030A0"/>
                    </a:solidFill>
                    <a:latin typeface="Times New Roman" panose="02020603050405020304" pitchFamily="18" charset="0"/>
                    <a:cs typeface="Times New Roman" panose="02020603050405020304" pitchFamily="18" charset="0"/>
                  </a:rPr>
                  <a:t>2</a:t>
                </a:r>
                <a:r>
                  <a:rPr lang="en-US" sz="7400" b="1" dirty="0">
                    <a:solidFill>
                      <a:srgbClr val="7030A0"/>
                    </a:solidFill>
                    <a:latin typeface="Times New Roman" panose="02020603050405020304" pitchFamily="18" charset="0"/>
                    <a:cs typeface="Times New Roman" panose="02020603050405020304" pitchFamily="18" charset="0"/>
                  </a:rPr>
                  <a:t> = D, H</a:t>
                </a:r>
                <a:r>
                  <a:rPr lang="en-US" sz="7400" b="1" baseline="-25000" dirty="0">
                    <a:solidFill>
                      <a:srgbClr val="7030A0"/>
                    </a:solidFill>
                    <a:latin typeface="Times New Roman" panose="02020603050405020304" pitchFamily="18" charset="0"/>
                    <a:cs typeface="Times New Roman" panose="02020603050405020304" pitchFamily="18" charset="0"/>
                  </a:rPr>
                  <a:t>2</a:t>
                </a:r>
                <a:r>
                  <a:rPr lang="en-US" sz="7400" b="1" dirty="0">
                    <a:solidFill>
                      <a:srgbClr val="7030A0"/>
                    </a:solidFill>
                    <a:latin typeface="Times New Roman" panose="02020603050405020304" pitchFamily="18" charset="0"/>
                    <a:cs typeface="Times New Roman" panose="02020603050405020304" pitchFamily="18" charset="0"/>
                  </a:rPr>
                  <a:t>O = E and N</a:t>
                </a:r>
                <a:r>
                  <a:rPr lang="en-US" sz="7400" b="1" baseline="-25000" dirty="0">
                    <a:solidFill>
                      <a:srgbClr val="7030A0"/>
                    </a:solidFill>
                    <a:latin typeface="Times New Roman" panose="02020603050405020304" pitchFamily="18" charset="0"/>
                    <a:cs typeface="Times New Roman" panose="02020603050405020304" pitchFamily="18" charset="0"/>
                  </a:rPr>
                  <a:t>2</a:t>
                </a:r>
                <a:r>
                  <a:rPr lang="en-US" sz="7400" b="1" dirty="0">
                    <a:solidFill>
                      <a:srgbClr val="7030A0"/>
                    </a:solidFill>
                    <a:latin typeface="Times New Roman" panose="02020603050405020304" pitchFamily="18" charset="0"/>
                    <a:cs typeface="Times New Roman" panose="02020603050405020304" pitchFamily="18" charset="0"/>
                  </a:rPr>
                  <a:t> = I</a:t>
                </a:r>
              </a:p>
              <a:p>
                <a:pPr marL="0" indent="0" algn="just">
                  <a:lnSpc>
                    <a:spcPct val="120000"/>
                  </a:lnSpc>
                  <a:buNone/>
                </a:pPr>
                <a:r>
                  <a:rPr lang="en-US" sz="7400" dirty="0">
                    <a:latin typeface="Times New Roman" panose="02020603050405020304" pitchFamily="18" charset="0"/>
                    <a:cs typeface="Times New Roman" panose="02020603050405020304" pitchFamily="18" charset="0"/>
                  </a:rPr>
                  <a:t>It is given that </a:t>
                </a:r>
                <a14:m>
                  <m:oMath xmlns:m="http://schemas.openxmlformats.org/officeDocument/2006/math">
                    <m:sSub>
                      <m:sSubPr>
                        <m:ctrlPr>
                          <a:rPr lang="en-US" sz="7400" i="1">
                            <a:latin typeface="Cambria Math" panose="02040503050406030204" pitchFamily="18" charset="0"/>
                            <a:cs typeface="Times New Roman" panose="02020603050405020304" pitchFamily="18" charset="0"/>
                          </a:rPr>
                        </m:ctrlPr>
                      </m:sSubPr>
                      <m:e>
                        <m:r>
                          <m:rPr>
                            <m:nor/>
                          </m:rPr>
                          <a:rPr lang="en-US" sz="7400" dirty="0">
                            <a:latin typeface="Times New Roman" panose="02020603050405020304" pitchFamily="18" charset="0"/>
                            <a:cs typeface="Times New Roman" panose="02020603050405020304" pitchFamily="18" charset="0"/>
                            <a:sym typeface="Symbol" panose="05050102010706020507" pitchFamily="18" charset="2"/>
                          </a:rPr>
                          <m:t></m:t>
                        </m:r>
                      </m:e>
                      <m:sub>
                        <m:r>
                          <a:rPr lang="en-US" sz="74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7400" i="1" dirty="0">
                        <a:latin typeface="Cambria Math" panose="02040503050406030204" pitchFamily="18" charset="0"/>
                        <a:cs typeface="Times New Roman" panose="02020603050405020304" pitchFamily="18" charset="0"/>
                        <a:sym typeface="Symbol" panose="05050102010706020507" pitchFamily="18" charset="2"/>
                      </a:rPr>
                      <m:t>=0.9∗120=108</m:t>
                    </m:r>
                  </m:oMath>
                </a14:m>
                <a:r>
                  <a:rPr lang="en-US" sz="7400" dirty="0">
                    <a:latin typeface="Times New Roman" panose="02020603050405020304" pitchFamily="18" charset="0"/>
                    <a:cs typeface="Times New Roman" panose="02020603050405020304" pitchFamily="18" charset="0"/>
                  </a:rPr>
                  <a:t>  mol/min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625AE2D-74AC-B40B-B33F-CF60179B7B0C}"/>
                  </a:ext>
                </a:extLst>
              </p:cNvPr>
              <p:cNvSpPr>
                <a:spLocks noGrp="1" noRot="1" noChangeAspect="1" noMove="1" noResize="1" noEditPoints="1" noAdjustHandles="1" noChangeArrowheads="1" noChangeShapeType="1" noTextEdit="1"/>
              </p:cNvSpPr>
              <p:nvPr>
                <p:ph idx="1"/>
              </p:nvPr>
            </p:nvSpPr>
            <p:spPr>
              <a:xfrm>
                <a:off x="278296" y="950601"/>
                <a:ext cx="11745537" cy="4973117"/>
              </a:xfrm>
              <a:blipFill>
                <a:blip r:embed="rId4"/>
                <a:stretch>
                  <a:fillRect l="-831" r="-83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0FF6D90-F759-0978-5546-08347AE88FD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C5D4B7E-0BB1-99F7-22F6-590ECFEA490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22A23CE-6516-FD43-4AFE-F022EDDF0CA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50DA62A-3F7B-9ED4-296B-4CD1B80DC9D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2690140107"/>
      </p:ext>
    </p:extLst>
  </p:cSld>
  <p:clrMapOvr>
    <a:masterClrMapping/>
  </p:clrMapOvr>
  <mc:AlternateContent xmlns:mc="http://schemas.openxmlformats.org/markup-compatibility/2006" xmlns:p14="http://schemas.microsoft.com/office/powerpoint/2010/main">
    <mc:Choice Requires="p14">
      <p:transition spd="slow" p14:dur="2000" advTm="71613"/>
    </mc:Choice>
    <mc:Fallback xmlns="">
      <p:transition spd="slow" advTm="71613"/>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5EE2F-D575-6EA4-A987-E7E63521E2F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64EC480-6DC7-A42E-B2B6-7404C3B5F796}"/>
                  </a:ext>
                </a:extLst>
              </p:cNvPr>
              <p:cNvSpPr>
                <a:spLocks noGrp="1"/>
              </p:cNvSpPr>
              <p:nvPr>
                <p:ph idx="1"/>
              </p:nvPr>
            </p:nvSpPr>
            <p:spPr>
              <a:xfrm>
                <a:off x="278297" y="950601"/>
                <a:ext cx="11638720" cy="4973117"/>
              </a:xfrm>
            </p:spPr>
            <p:txBody>
              <a:bodyPr>
                <a:normAutofit fontScale="25000" lnSpcReduction="20000"/>
              </a:bodyPr>
              <a:lstStyle/>
              <a:p>
                <a:pPr marL="0" indent="0" algn="just">
                  <a:lnSpc>
                    <a:spcPct val="120000"/>
                  </a:lnSpc>
                  <a:buNone/>
                </a:pPr>
                <a:r>
                  <a:rPr lang="en-US" sz="9600" dirty="0">
                    <a:latin typeface="Times New Roman" panose="02020603050405020304" pitchFamily="18" charset="0"/>
                    <a:cs typeface="Times New Roman" panose="02020603050405020304" pitchFamily="18" charset="0"/>
                  </a:rPr>
                  <a:t>The material balance equation for CH</a:t>
                </a:r>
                <a:r>
                  <a:rPr lang="en-US" sz="9600" baseline="-25000" dirty="0">
                    <a:latin typeface="Times New Roman" panose="02020603050405020304" pitchFamily="18" charset="0"/>
                    <a:cs typeface="Times New Roman" panose="02020603050405020304" pitchFamily="18" charset="0"/>
                  </a:rPr>
                  <a:t>4</a:t>
                </a:r>
                <a:r>
                  <a:rPr lang="en-US" sz="9600" dirty="0">
                    <a:latin typeface="Times New Roman" panose="02020603050405020304" pitchFamily="18" charset="0"/>
                    <a:cs typeface="Times New Roman" panose="02020603050405020304" pitchFamily="18" charset="0"/>
                  </a:rPr>
                  <a:t>  is given by:</a:t>
                </a:r>
              </a:p>
              <a:p>
                <a:pPr marL="0" indent="0" algn="just">
                  <a:lnSpc>
                    <a:spcPct val="12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b="0" i="1" smtClean="0">
                                <a:solidFill>
                                  <a:srgbClr val="7030A0"/>
                                </a:solidFill>
                                <a:latin typeface="Cambria Math" panose="02040503050406030204" pitchFamily="18" charset="0"/>
                                <a:cs typeface="Times New Roman" panose="02020603050405020304" pitchFamily="18" charset="0"/>
                              </a:rPr>
                              <m:t>𝐴</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𝐹</m:t>
                        </m:r>
                      </m:e>
                      <m:sub>
                        <m:r>
                          <a:rPr lang="en-US" sz="9600" b="0" i="1" smtClean="0">
                            <a:solidFill>
                              <a:srgbClr val="7030A0"/>
                            </a:solidFill>
                            <a:latin typeface="Cambria Math" panose="02040503050406030204" pitchFamily="18" charset="0"/>
                            <a:cs typeface="Times New Roman" panose="02020603050405020304" pitchFamily="18" charset="0"/>
                          </a:rPr>
                          <m:t>𝐴</m:t>
                        </m:r>
                        <m:r>
                          <a:rPr lang="en-US" sz="9600" i="1">
                            <a:solidFill>
                              <a:srgbClr val="7030A0"/>
                            </a:solidFill>
                            <a:latin typeface="Cambria Math" panose="02040503050406030204" pitchFamily="18" charset="0"/>
                            <a:cs typeface="Times New Roman" panose="02020603050405020304" pitchFamily="18" charset="0"/>
                          </a:rPr>
                          <m:t>𝑜</m:t>
                        </m:r>
                      </m:sub>
                    </m:sSub>
                    <m:r>
                      <a:rPr lang="en-US" sz="9600" b="0" i="1" smtClean="0">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1</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solidFill>
                          <a:srgbClr val="7030A0"/>
                        </a:solidFill>
                        <a:latin typeface="Cambria Math" panose="02040503050406030204" pitchFamily="18" charset="0"/>
                        <a:cs typeface="Times New Roman" panose="02020603050405020304" pitchFamily="18" charset="0"/>
                      </a:rPr>
                      <m:t>120</m:t>
                    </m:r>
                    <m:r>
                      <a:rPr lang="en-US" sz="9600" i="1">
                        <a:solidFill>
                          <a:srgbClr val="7030A0"/>
                        </a:solidFill>
                        <a:latin typeface="Cambria Math" panose="02040503050406030204" pitchFamily="18" charset="0"/>
                        <a:cs typeface="Times New Roman" panose="02020603050405020304" pitchFamily="18" charset="0"/>
                      </a:rPr>
                      <m:t>−</m:t>
                    </m:r>
                    <m:r>
                      <a:rPr lang="en-US" sz="9600" b="0" i="1" smtClean="0">
                        <a:solidFill>
                          <a:srgbClr val="7030A0"/>
                        </a:solidFill>
                        <a:latin typeface="Cambria Math" panose="02040503050406030204" pitchFamily="18" charset="0"/>
                        <a:cs typeface="Times New Roman" panose="02020603050405020304" pitchFamily="18" charset="0"/>
                      </a:rPr>
                      <m:t>108=12</m:t>
                    </m:r>
                  </m:oMath>
                </a14:m>
                <a:r>
                  <a:rPr lang="en-US" sz="9600"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(13.46)</a:t>
                </a:r>
              </a:p>
              <a:p>
                <a:pPr marL="0" indent="0" algn="just">
                  <a:lnSpc>
                    <a:spcPct val="120000"/>
                  </a:lnSpc>
                  <a:buNone/>
                </a:pPr>
                <a:r>
                  <a:rPr lang="en-US" sz="9600" dirty="0">
                    <a:latin typeface="Times New Roman" panose="02020603050405020304" pitchFamily="18" charset="0"/>
                    <a:cs typeface="Times New Roman" panose="02020603050405020304" pitchFamily="18" charset="0"/>
                  </a:rPr>
                  <a:t>It is given that </a:t>
                </a:r>
                <a14:m>
                  <m:oMath xmlns:m="http://schemas.openxmlformats.org/officeDocument/2006/math">
                    <m:sSub>
                      <m:sSubPr>
                        <m:ctrlPr>
                          <a:rPr lang="en-US" sz="9600" i="1">
                            <a:latin typeface="Cambria Math" panose="02040503050406030204" pitchFamily="18" charset="0"/>
                            <a:cs typeface="Times New Roman" panose="02020603050405020304" pitchFamily="18" charset="0"/>
                          </a:rPr>
                        </m:ctrlPr>
                      </m:sSubPr>
                      <m:e>
                        <m:r>
                          <m:rPr>
                            <m:nor/>
                          </m:rPr>
                          <a:rPr lang="en-US" sz="9600" dirty="0">
                            <a:latin typeface="Times New Roman" panose="02020603050405020304" pitchFamily="18" charset="0"/>
                            <a:cs typeface="Times New Roman" panose="02020603050405020304" pitchFamily="18" charset="0"/>
                            <a:sym typeface="Symbol" panose="05050102010706020507" pitchFamily="18" charset="2"/>
                          </a:rPr>
                          <m:t></m:t>
                        </m:r>
                      </m:e>
                      <m:sub>
                        <m:r>
                          <a:rPr lang="en-US" sz="9600" i="1" dirty="0">
                            <a:latin typeface="Cambria Math" panose="02040503050406030204" pitchFamily="18" charset="0"/>
                            <a:cs typeface="Times New Roman" panose="02020603050405020304" pitchFamily="18" charset="0"/>
                            <a:sym typeface="Symbol" panose="05050102010706020507" pitchFamily="18" charset="2"/>
                          </a:rPr>
                          <m:t>2</m:t>
                        </m:r>
                      </m:sub>
                    </m:sSub>
                    <m:r>
                      <a:rPr lang="en-US" sz="9600" i="1" dirty="0">
                        <a:latin typeface="Cambria Math" panose="02040503050406030204" pitchFamily="18" charset="0"/>
                        <a:cs typeface="Times New Roman" panose="02020603050405020304" pitchFamily="18" charset="0"/>
                        <a:sym typeface="Symbol" panose="05050102010706020507" pitchFamily="18" charset="2"/>
                      </a:rPr>
                      <m:t>=0.9∗30=27</m:t>
                    </m:r>
                  </m:oMath>
                </a14:m>
                <a:r>
                  <a:rPr lang="en-US" sz="9600" dirty="0">
                    <a:latin typeface="Times New Roman" panose="02020603050405020304" pitchFamily="18" charset="0"/>
                    <a:cs typeface="Times New Roman" panose="02020603050405020304" pitchFamily="18" charset="0"/>
                  </a:rPr>
                  <a:t>  mol/ min</a:t>
                </a:r>
              </a:p>
              <a:p>
                <a:pPr marL="0" indent="0" algn="just">
                  <a:lnSpc>
                    <a:spcPct val="120000"/>
                  </a:lnSpc>
                  <a:buNone/>
                </a:pPr>
                <a:r>
                  <a:rPr lang="en-US" sz="9600" dirty="0">
                    <a:latin typeface="Times New Roman" panose="02020603050405020304" pitchFamily="18" charset="0"/>
                    <a:cs typeface="Times New Roman" panose="02020603050405020304" pitchFamily="18" charset="0"/>
                  </a:rPr>
                  <a:t>The material balance equation for C</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H</a:t>
                </a:r>
                <a:r>
                  <a:rPr lang="en-US" sz="9600" baseline="-25000" dirty="0">
                    <a:latin typeface="Times New Roman" panose="02020603050405020304" pitchFamily="18" charset="0"/>
                    <a:cs typeface="Times New Roman" panose="02020603050405020304" pitchFamily="18" charset="0"/>
                  </a:rPr>
                  <a:t>6</a:t>
                </a:r>
                <a:r>
                  <a:rPr lang="en-US" sz="9600" dirty="0">
                    <a:latin typeface="Times New Roman" panose="02020603050405020304" pitchFamily="18" charset="0"/>
                    <a:cs typeface="Times New Roman" panose="02020603050405020304" pitchFamily="18" charset="0"/>
                  </a:rPr>
                  <a:t>  is given by:</a:t>
                </a:r>
              </a:p>
              <a:p>
                <a:pPr marL="0" indent="0" algn="just">
                  <a:lnSpc>
                    <a:spcPct val="12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i="1">
                                <a:solidFill>
                                  <a:srgbClr val="7030A0"/>
                                </a:solidFill>
                                <a:latin typeface="Cambria Math" panose="02040503050406030204" pitchFamily="18" charset="0"/>
                                <a:cs typeface="Times New Roman" panose="02020603050405020304" pitchFamily="18" charset="0"/>
                              </a:rPr>
                              <m:t>𝐵</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𝐹</m:t>
                        </m:r>
                      </m:e>
                      <m:sub>
                        <m:r>
                          <a:rPr lang="en-US" sz="9600" i="1">
                            <a:solidFill>
                              <a:srgbClr val="7030A0"/>
                            </a:solidFill>
                            <a:latin typeface="Cambria Math" panose="02040503050406030204" pitchFamily="18" charset="0"/>
                            <a:cs typeface="Times New Roman" panose="02020603050405020304" pitchFamily="18" charset="0"/>
                          </a:rPr>
                          <m:t>𝐵𝑜</m:t>
                        </m:r>
                      </m:sub>
                    </m:sSub>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i="1" dirty="0">
                            <a:solidFill>
                              <a:srgbClr val="7030A0"/>
                            </a:solidFill>
                            <a:latin typeface="Cambria Math" panose="02040503050406030204" pitchFamily="18" charset="0"/>
                            <a:cs typeface="Times New Roman" panose="02020603050405020304" pitchFamily="18" charset="0"/>
                            <a:sym typeface="Symbol" panose="05050102010706020507" pitchFamily="18" charset="2"/>
                          </a:rPr>
                          <m:t>2</m:t>
                        </m:r>
                      </m:sub>
                    </m:sSub>
                    <m:r>
                      <a:rPr lang="en-US" sz="9600" i="1" dirty="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i="1">
                        <a:solidFill>
                          <a:srgbClr val="7030A0"/>
                        </a:solidFill>
                        <a:latin typeface="Cambria Math" panose="02040503050406030204" pitchFamily="18" charset="0"/>
                        <a:cs typeface="Times New Roman" panose="02020603050405020304" pitchFamily="18" charset="0"/>
                      </a:rPr>
                      <m:t>30−27=3</m:t>
                    </m:r>
                  </m:oMath>
                </a14:m>
                <a:r>
                  <a:rPr lang="en-US" sz="9600"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(13.47)</a:t>
                </a:r>
              </a:p>
              <a:p>
                <a:pPr marL="0" indent="0" algn="just">
                  <a:lnSpc>
                    <a:spcPct val="150000"/>
                  </a:lnSpc>
                  <a:buNone/>
                </a:pPr>
                <a:r>
                  <a:rPr lang="en-US" sz="9600" dirty="0">
                    <a:latin typeface="Times New Roman" panose="02020603050405020304" pitchFamily="18" charset="0"/>
                    <a:cs typeface="Times New Roman" panose="02020603050405020304" pitchFamily="18" charset="0"/>
                  </a:rPr>
                  <a:t>Where: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A</a:t>
                </a:r>
                <a:r>
                  <a:rPr lang="en-US" sz="9600" dirty="0">
                    <a:latin typeface="Times New Roman" panose="02020603050405020304" pitchFamily="18" charset="0"/>
                    <a:cs typeface="Times New Roman" panose="02020603050405020304" pitchFamily="18" charset="0"/>
                  </a:rPr>
                  <a:t> is mole of CH</a:t>
                </a:r>
                <a:r>
                  <a:rPr lang="en-US" sz="9600" baseline="-25000" dirty="0">
                    <a:latin typeface="Times New Roman" panose="02020603050405020304" pitchFamily="18" charset="0"/>
                    <a:cs typeface="Times New Roman" panose="02020603050405020304" pitchFamily="18" charset="0"/>
                  </a:rPr>
                  <a:t>4</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F</a:t>
                </a:r>
                <a:r>
                  <a:rPr lang="en-US" sz="9600" baseline="-25000" dirty="0" err="1">
                    <a:latin typeface="Times New Roman" panose="02020603050405020304" pitchFamily="18" charset="0"/>
                    <a:cs typeface="Times New Roman" panose="02020603050405020304" pitchFamily="18" charset="0"/>
                  </a:rPr>
                  <a:t>Ao</a:t>
                </a:r>
                <a:r>
                  <a:rPr lang="en-US" sz="9600" dirty="0">
                    <a:latin typeface="Times New Roman" panose="02020603050405020304" pitchFamily="18" charset="0"/>
                    <a:cs typeface="Times New Roman" panose="02020603050405020304" pitchFamily="18" charset="0"/>
                  </a:rPr>
                  <a:t> is mole flow rate of CH</a:t>
                </a:r>
                <a:r>
                  <a:rPr lang="en-US" sz="9600" baseline="-25000" dirty="0">
                    <a:latin typeface="Times New Roman" panose="02020603050405020304" pitchFamily="18" charset="0"/>
                    <a:cs typeface="Times New Roman" panose="02020603050405020304" pitchFamily="18" charset="0"/>
                  </a:rPr>
                  <a:t>4</a:t>
                </a:r>
                <a:r>
                  <a:rPr lang="en-US" sz="9600" dirty="0">
                    <a:latin typeface="Times New Roman" panose="02020603050405020304" pitchFamily="18" charset="0"/>
                    <a:cs typeface="Times New Roman" panose="02020603050405020304" pitchFamily="18" charset="0"/>
                  </a:rPr>
                  <a:t> in the input stream,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B</a:t>
                </a:r>
                <a:r>
                  <a:rPr lang="en-US" sz="9600" dirty="0">
                    <a:latin typeface="Times New Roman" panose="02020603050405020304" pitchFamily="18" charset="0"/>
                    <a:cs typeface="Times New Roman" panose="02020603050405020304" pitchFamily="18" charset="0"/>
                  </a:rPr>
                  <a:t> is mole of C</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H</a:t>
                </a:r>
                <a:r>
                  <a:rPr lang="en-US" sz="9600" baseline="-25000" dirty="0">
                    <a:latin typeface="Times New Roman" panose="02020603050405020304" pitchFamily="18" charset="0"/>
                    <a:cs typeface="Times New Roman" panose="02020603050405020304" pitchFamily="18" charset="0"/>
                  </a:rPr>
                  <a:t>6</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F</a:t>
                </a:r>
                <a:r>
                  <a:rPr lang="en-US" sz="9600" baseline="-25000" dirty="0" err="1">
                    <a:latin typeface="Times New Roman" panose="02020603050405020304" pitchFamily="18" charset="0"/>
                    <a:cs typeface="Times New Roman" panose="02020603050405020304" pitchFamily="18" charset="0"/>
                  </a:rPr>
                  <a:t>Bo</a:t>
                </a:r>
                <a:r>
                  <a:rPr lang="en-US" sz="9600" dirty="0">
                    <a:latin typeface="Times New Roman" panose="02020603050405020304" pitchFamily="18" charset="0"/>
                    <a:cs typeface="Times New Roman" panose="02020603050405020304" pitchFamily="18" charset="0"/>
                  </a:rPr>
                  <a:t> is mole flow rate of C</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H</a:t>
                </a:r>
                <a:r>
                  <a:rPr lang="en-US" sz="9600" baseline="-25000" dirty="0">
                    <a:latin typeface="Times New Roman" panose="02020603050405020304" pitchFamily="18" charset="0"/>
                    <a:cs typeface="Times New Roman" panose="02020603050405020304" pitchFamily="18" charset="0"/>
                  </a:rPr>
                  <a:t>6</a:t>
                </a:r>
                <a:r>
                  <a:rPr lang="en-US" sz="9600" dirty="0">
                    <a:latin typeface="Times New Roman" panose="02020603050405020304" pitchFamily="18" charset="0"/>
                    <a:cs typeface="Times New Roman" panose="02020603050405020304" pitchFamily="18" charset="0"/>
                  </a:rPr>
                  <a:t> in the input stream, and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9600" i="1" dirty="0">
                        <a:latin typeface="Cambria Math" panose="02040503050406030204" pitchFamily="18" charset="0"/>
                        <a:cs typeface="Times New Roman" panose="02020603050405020304" pitchFamily="18" charset="0"/>
                        <a:sym typeface="Symbol" panose="05050102010706020507" pitchFamily="18" charset="2"/>
                      </a:rPr>
                      <m:t> </m:t>
                    </m:r>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and</a:t>
                </a:r>
                <a:r>
                  <a:rPr lang="en-US" sz="9600" dirty="0">
                    <a:cs typeface="Times New Roman" panose="02020603050405020304" pitchFamily="18" charset="0"/>
                    <a:sym typeface="Symbol" panose="05050102010706020507" pitchFamily="18" charset="2"/>
                  </a:rPr>
                  <a:t>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b="0" i="1" dirty="0" smtClean="0">
                            <a:latin typeface="Cambria Math" panose="02040503050406030204" pitchFamily="18" charset="0"/>
                            <a:cs typeface="Times New Roman" panose="02020603050405020304" pitchFamily="18" charset="0"/>
                            <a:sym typeface="Symbol" panose="05050102010706020507" pitchFamily="18" charset="2"/>
                          </a:rPr>
                          <m:t>2</m:t>
                        </m:r>
                      </m:sub>
                    </m:sSub>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 are the extent of reactions for the first and second reactions, respectively.</a:t>
                </a:r>
                <a:endParaRPr lang="en-US" sz="3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64EC480-6DC7-A42E-B2B6-7404C3B5F796}"/>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t="-980"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6EB5650-7122-02D6-A108-A6998D4AD31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483A3FA-18BC-4E1A-BD3B-025E5FE3772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A99850-F8E3-BEBD-52BA-EE244FB12CF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D562D16A-D29C-F0EF-6EF9-9DC6C12D2E0A}"/>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413172248"/>
      </p:ext>
    </p:extLst>
  </p:cSld>
  <p:clrMapOvr>
    <a:masterClrMapping/>
  </p:clrMapOvr>
  <mc:AlternateContent xmlns:mc="http://schemas.openxmlformats.org/markup-compatibility/2006" xmlns:p14="http://schemas.microsoft.com/office/powerpoint/2010/main">
    <mc:Choice Requires="p14">
      <p:transition spd="slow" p14:dur="2000" advTm="60240"/>
    </mc:Choice>
    <mc:Fallback xmlns="">
      <p:transition spd="slow" advTm="6024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40FEF-ABD2-C05F-11E6-36F2D9FB9212}"/>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D3E3C02-39AC-2181-53BF-AA2F6AE946B1}"/>
                  </a:ext>
                </a:extLst>
              </p:cNvPr>
              <p:cNvSpPr>
                <a:spLocks noGrp="1"/>
              </p:cNvSpPr>
              <p:nvPr>
                <p:ph idx="1"/>
              </p:nvPr>
            </p:nvSpPr>
            <p:spPr>
              <a:xfrm>
                <a:off x="278297" y="950601"/>
                <a:ext cx="11638720" cy="4973117"/>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The material balance equation for 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is given by:</a:t>
                </a:r>
              </a:p>
              <a:p>
                <a:pPr marL="0" indent="0" algn="just">
                  <a:lnSpc>
                    <a:spcPct val="12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b="0" i="1" smtClean="0">
                                <a:solidFill>
                                  <a:srgbClr val="7030A0"/>
                                </a:solidFill>
                                <a:latin typeface="Cambria Math" panose="02040503050406030204" pitchFamily="18" charset="0"/>
                                <a:cs typeface="Times New Roman" panose="02020603050405020304" pitchFamily="18" charset="0"/>
                              </a:rPr>
                              <m:t>𝐶</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𝐹</m:t>
                        </m:r>
                      </m:e>
                      <m:sub>
                        <m:r>
                          <a:rPr lang="en-US" sz="9600" b="0" i="1" smtClean="0">
                            <a:solidFill>
                              <a:srgbClr val="7030A0"/>
                            </a:solidFill>
                            <a:latin typeface="Cambria Math" panose="02040503050406030204" pitchFamily="18" charset="0"/>
                            <a:cs typeface="Times New Roman" panose="02020603050405020304" pitchFamily="18" charset="0"/>
                          </a:rPr>
                          <m:t>𝐶</m:t>
                        </m:r>
                        <m:r>
                          <a:rPr lang="en-US" sz="9600" i="1">
                            <a:solidFill>
                              <a:srgbClr val="7030A0"/>
                            </a:solidFill>
                            <a:latin typeface="Cambria Math" panose="02040503050406030204" pitchFamily="18" charset="0"/>
                            <a:cs typeface="Times New Roman" panose="02020603050405020304" pitchFamily="18" charset="0"/>
                          </a:rPr>
                          <m:t>𝑜</m:t>
                        </m:r>
                      </m:sub>
                    </m:sSub>
                    <m:r>
                      <a:rPr lang="en-US" sz="9600" b="0" i="1" smtClean="0">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b="0" i="0" smtClean="0">
                            <a:solidFill>
                              <a:srgbClr val="7030A0"/>
                            </a:solidFill>
                            <a:latin typeface="Cambria Math" panose="02040503050406030204" pitchFamily="18" charset="0"/>
                            <a:cs typeface="Times New Roman" panose="02020603050405020304" pitchFamily="18" charset="0"/>
                          </a:rPr>
                          <m:t>2</m:t>
                        </m:r>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1</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b="0" i="0" smtClean="0">
                            <a:solidFill>
                              <a:srgbClr val="7030A0"/>
                            </a:solidFill>
                            <a:latin typeface="Cambria Math" panose="02040503050406030204" pitchFamily="18" charset="0"/>
                            <a:cs typeface="Times New Roman" panose="02020603050405020304" pitchFamily="18" charset="0"/>
                          </a:rPr>
                          <m:t>3.5</m:t>
                        </m:r>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2</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solidFill>
                          <a:srgbClr val="7030A0"/>
                        </a:solidFill>
                        <a:latin typeface="Cambria Math" panose="02040503050406030204" pitchFamily="18" charset="0"/>
                        <a:cs typeface="Times New Roman" panose="02020603050405020304" pitchFamily="18" charset="0"/>
                      </a:rPr>
                      <m:t>414</m:t>
                    </m:r>
                    <m:r>
                      <a:rPr lang="en-US" sz="9600" i="1">
                        <a:solidFill>
                          <a:srgbClr val="7030A0"/>
                        </a:solidFill>
                        <a:latin typeface="Cambria Math" panose="02040503050406030204" pitchFamily="18" charset="0"/>
                        <a:cs typeface="Times New Roman" panose="02020603050405020304" pitchFamily="18" charset="0"/>
                      </a:rPr>
                      <m:t>−</m:t>
                    </m:r>
                    <m:r>
                      <a:rPr lang="en-US" sz="9600" b="0" i="1" smtClean="0">
                        <a:solidFill>
                          <a:srgbClr val="7030A0"/>
                        </a:solidFill>
                        <a:latin typeface="Cambria Math" panose="02040503050406030204" pitchFamily="18" charset="0"/>
                        <a:cs typeface="Times New Roman" panose="02020603050405020304" pitchFamily="18" charset="0"/>
                      </a:rPr>
                      <m:t>216−24.5=</m:t>
                    </m:r>
                  </m:oMath>
                </a14:m>
                <a:r>
                  <a:rPr lang="en-US" sz="9600" dirty="0">
                    <a:solidFill>
                      <a:srgbClr val="7030A0"/>
                    </a:solidFill>
                    <a:latin typeface="Times New Roman" panose="02020603050405020304" pitchFamily="18" charset="0"/>
                    <a:cs typeface="Times New Roman" panose="02020603050405020304" pitchFamily="18" charset="0"/>
                  </a:rPr>
                  <a:t> 173.5       </a:t>
                </a:r>
                <a:r>
                  <a:rPr lang="en-US" sz="9600" dirty="0">
                    <a:latin typeface="Times New Roman" panose="02020603050405020304" pitchFamily="18" charset="0"/>
                    <a:cs typeface="Times New Roman" panose="02020603050405020304" pitchFamily="18" charset="0"/>
                  </a:rPr>
                  <a:t>(13.48)</a:t>
                </a:r>
              </a:p>
              <a:p>
                <a:pPr marL="0" indent="0" algn="just">
                  <a:lnSpc>
                    <a:spcPct val="120000"/>
                  </a:lnSpc>
                  <a:buNone/>
                </a:pPr>
                <a:r>
                  <a:rPr lang="en-US" sz="9600" dirty="0">
                    <a:latin typeface="Times New Roman" panose="02020603050405020304" pitchFamily="18" charset="0"/>
                    <a:cs typeface="Times New Roman" panose="02020603050405020304" pitchFamily="18" charset="0"/>
                  </a:rPr>
                  <a:t>The material balance equation for CO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is given by:</a:t>
                </a:r>
              </a:p>
              <a:p>
                <a:pPr marL="0" indent="0" algn="just">
                  <a:lnSpc>
                    <a:spcPct val="12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b="0" i="1" smtClean="0">
                                <a:solidFill>
                                  <a:srgbClr val="7030A0"/>
                                </a:solidFill>
                                <a:latin typeface="Cambria Math" panose="02040503050406030204" pitchFamily="18" charset="0"/>
                                <a:cs typeface="Times New Roman" panose="02020603050405020304" pitchFamily="18" charset="0"/>
                              </a:rPr>
                              <m:t>𝐷</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1</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 </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b="0" i="0" smtClean="0">
                            <a:solidFill>
                              <a:srgbClr val="7030A0"/>
                            </a:solidFill>
                            <a:latin typeface="Cambria Math" panose="02040503050406030204" pitchFamily="18" charset="0"/>
                            <a:cs typeface="Times New Roman" panose="02020603050405020304" pitchFamily="18" charset="0"/>
                          </a:rPr>
                          <m:t>2</m:t>
                        </m:r>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i="1" dirty="0">
                            <a:solidFill>
                              <a:srgbClr val="7030A0"/>
                            </a:solidFill>
                            <a:latin typeface="Cambria Math" panose="02040503050406030204" pitchFamily="18" charset="0"/>
                            <a:cs typeface="Times New Roman" panose="02020603050405020304" pitchFamily="18" charset="0"/>
                            <a:sym typeface="Symbol" panose="05050102010706020507" pitchFamily="18" charset="2"/>
                          </a:rPr>
                          <m:t>2</m:t>
                        </m:r>
                      </m:sub>
                    </m:sSub>
                    <m:r>
                      <a:rPr lang="en-US" sz="9600" i="1" dirty="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solidFill>
                          <a:srgbClr val="7030A0"/>
                        </a:solidFill>
                        <a:latin typeface="Cambria Math" panose="02040503050406030204" pitchFamily="18" charset="0"/>
                        <a:cs typeface="Times New Roman" panose="02020603050405020304" pitchFamily="18" charset="0"/>
                      </a:rPr>
                      <m:t>108+2∗27</m:t>
                    </m:r>
                    <m:r>
                      <a:rPr lang="en-US" sz="9600" i="1">
                        <a:solidFill>
                          <a:srgbClr val="7030A0"/>
                        </a:solidFill>
                        <a:latin typeface="Cambria Math" panose="02040503050406030204" pitchFamily="18" charset="0"/>
                        <a:cs typeface="Times New Roman" panose="02020603050405020304" pitchFamily="18" charset="0"/>
                      </a:rPr>
                      <m:t>=</m:t>
                    </m:r>
                    <m:r>
                      <a:rPr lang="en-US" sz="9600" b="0" i="1" smtClean="0">
                        <a:solidFill>
                          <a:srgbClr val="7030A0"/>
                        </a:solidFill>
                        <a:latin typeface="Cambria Math" panose="02040503050406030204" pitchFamily="18" charset="0"/>
                        <a:cs typeface="Times New Roman" panose="02020603050405020304" pitchFamily="18" charset="0"/>
                      </a:rPr>
                      <m:t>162</m:t>
                    </m:r>
                  </m:oMath>
                </a14:m>
                <a:r>
                  <a:rPr lang="en-US" sz="9600"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(13.49)</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Where: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C</a:t>
                </a:r>
                <a:r>
                  <a:rPr lang="en-US" sz="9600" dirty="0">
                    <a:latin typeface="Times New Roman" panose="02020603050405020304" pitchFamily="18" charset="0"/>
                    <a:cs typeface="Times New Roman" panose="02020603050405020304" pitchFamily="18" charset="0"/>
                  </a:rPr>
                  <a:t> is mole of 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a:t>
                </a:r>
                <a:r>
                  <a:rPr lang="en-US" sz="9600" dirty="0" err="1">
                    <a:latin typeface="Times New Roman" panose="02020603050405020304" pitchFamily="18" charset="0"/>
                    <a:cs typeface="Times New Roman" panose="02020603050405020304" pitchFamily="18" charset="0"/>
                  </a:rPr>
                  <a:t>F</a:t>
                </a:r>
                <a:r>
                  <a:rPr lang="en-US" sz="9600" baseline="-25000" dirty="0" err="1">
                    <a:latin typeface="Times New Roman" panose="02020603050405020304" pitchFamily="18" charset="0"/>
                    <a:cs typeface="Times New Roman" panose="02020603050405020304" pitchFamily="18" charset="0"/>
                  </a:rPr>
                  <a:t>Co</a:t>
                </a:r>
                <a:r>
                  <a:rPr lang="en-US" sz="9600" dirty="0">
                    <a:latin typeface="Times New Roman" panose="02020603050405020304" pitchFamily="18" charset="0"/>
                    <a:cs typeface="Times New Roman" panose="02020603050405020304" pitchFamily="18" charset="0"/>
                  </a:rPr>
                  <a:t> is mole flow rate of 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in the input stream,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D</a:t>
                </a:r>
                <a:r>
                  <a:rPr lang="en-US" sz="9600" dirty="0">
                    <a:latin typeface="Times New Roman" panose="02020603050405020304" pitchFamily="18" charset="0"/>
                    <a:cs typeface="Times New Roman" panose="02020603050405020304" pitchFamily="18" charset="0"/>
                  </a:rPr>
                  <a:t> is mole of CO</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9600" i="1" dirty="0">
                        <a:latin typeface="Cambria Math" panose="02040503050406030204" pitchFamily="18" charset="0"/>
                        <a:cs typeface="Times New Roman" panose="02020603050405020304" pitchFamily="18" charset="0"/>
                        <a:sym typeface="Symbol" panose="05050102010706020507" pitchFamily="18" charset="2"/>
                      </a:rPr>
                      <m:t> </m:t>
                    </m:r>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 and</a:t>
                </a:r>
                <a:r>
                  <a:rPr lang="en-US" sz="9600" dirty="0">
                    <a:cs typeface="Times New Roman" panose="02020603050405020304" pitchFamily="18" charset="0"/>
                    <a:sym typeface="Symbol" panose="05050102010706020507" pitchFamily="18" charset="2"/>
                  </a:rPr>
                  <a:t>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b="0" i="1" dirty="0" smtClean="0">
                            <a:latin typeface="Cambria Math" panose="02040503050406030204" pitchFamily="18" charset="0"/>
                            <a:cs typeface="Times New Roman" panose="02020603050405020304" pitchFamily="18" charset="0"/>
                            <a:sym typeface="Symbol" panose="05050102010706020507" pitchFamily="18" charset="2"/>
                          </a:rPr>
                          <m:t>2</m:t>
                        </m:r>
                      </m:sub>
                    </m:sSub>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  are   the extent of reactions for the first and second  reactions, respectively.</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D3E3C02-39AC-2181-53BF-AA2F6AE946B1}"/>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B980758-5E1D-ED63-CD4C-C8956924A9B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958B747-04ED-282B-6BCA-EDBF11189AB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2B26E3C-3659-088B-74EB-2E34C834DF8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217E6F3E-F193-187D-5BCB-C80827691727}"/>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509895866"/>
      </p:ext>
    </p:extLst>
  </p:cSld>
  <p:clrMapOvr>
    <a:masterClrMapping/>
  </p:clrMapOvr>
  <mc:AlternateContent xmlns:mc="http://schemas.openxmlformats.org/markup-compatibility/2006" xmlns:p14="http://schemas.microsoft.com/office/powerpoint/2010/main">
    <mc:Choice Requires="p14">
      <p:transition spd="slow" p14:dur="2000" advTm="51413"/>
    </mc:Choice>
    <mc:Fallback xmlns="">
      <p:transition spd="slow" advTm="5141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5DE20-0EB9-E7CC-BF78-4BE76BE1603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57BB15-6D54-3BA5-DADC-056055821898}"/>
                  </a:ext>
                </a:extLst>
              </p:cNvPr>
              <p:cNvSpPr>
                <a:spLocks noGrp="1"/>
              </p:cNvSpPr>
              <p:nvPr>
                <p:ph idx="1"/>
              </p:nvPr>
            </p:nvSpPr>
            <p:spPr>
              <a:xfrm>
                <a:off x="278297" y="950601"/>
                <a:ext cx="11638720" cy="4973117"/>
              </a:xfrm>
            </p:spPr>
            <p:txBody>
              <a:bodyPr>
                <a:normAutofit fontScale="25000" lnSpcReduction="20000"/>
              </a:bodyPr>
              <a:lstStyle/>
              <a:p>
                <a:pPr marL="0" indent="0" algn="just">
                  <a:lnSpc>
                    <a:spcPct val="170000"/>
                  </a:lnSpc>
                  <a:buNone/>
                </a:pPr>
                <a:r>
                  <a:rPr lang="en-US" sz="9600" dirty="0">
                    <a:latin typeface="Times New Roman" panose="02020603050405020304" pitchFamily="18" charset="0"/>
                    <a:cs typeface="Times New Roman" panose="02020603050405020304" pitchFamily="18" charset="0"/>
                  </a:rPr>
                  <a:t>The material balance equation for H</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O  is given by:</a:t>
                </a:r>
              </a:p>
              <a:p>
                <a:pPr marL="0" indent="0" algn="just">
                  <a:lnSpc>
                    <a:spcPct val="12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b="0" i="1" smtClean="0">
                                <a:solidFill>
                                  <a:srgbClr val="7030A0"/>
                                </a:solidFill>
                                <a:latin typeface="Cambria Math" panose="02040503050406030204" pitchFamily="18" charset="0"/>
                                <a:cs typeface="Times New Roman" panose="02020603050405020304" pitchFamily="18" charset="0"/>
                              </a:rPr>
                              <m:t>𝐸</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b="0" i="0" smtClean="0">
                            <a:solidFill>
                              <a:srgbClr val="7030A0"/>
                            </a:solidFill>
                            <a:latin typeface="Cambria Math" panose="02040503050406030204" pitchFamily="18" charset="0"/>
                            <a:cs typeface="Times New Roman" panose="02020603050405020304" pitchFamily="18" charset="0"/>
                          </a:rPr>
                          <m:t>2</m:t>
                        </m:r>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1</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m:rPr>
                            <m:nor/>
                          </m:rPr>
                          <a:rPr lang="en-US" sz="9600" b="0" i="0" smtClean="0">
                            <a:solidFill>
                              <a:srgbClr val="7030A0"/>
                            </a:solidFill>
                            <a:latin typeface="Cambria Math" panose="02040503050406030204" pitchFamily="18" charset="0"/>
                            <a:cs typeface="Times New Roman" panose="02020603050405020304" pitchFamily="18" charset="0"/>
                          </a:rPr>
                          <m:t>3</m:t>
                        </m:r>
                        <m:r>
                          <m:rPr>
                            <m:nor/>
                          </m:rPr>
                          <a:rPr lang="en-US" sz="96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2</m:t>
                        </m:r>
                      </m:sub>
                    </m:sSub>
                    <m:r>
                      <a:rPr lang="en-US" sz="9600" b="0" i="1" dirty="0" smtClean="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solidFill>
                          <a:srgbClr val="7030A0"/>
                        </a:solidFill>
                        <a:latin typeface="Cambria Math" panose="02040503050406030204" pitchFamily="18" charset="0"/>
                        <a:cs typeface="Times New Roman" panose="02020603050405020304" pitchFamily="18" charset="0"/>
                      </a:rPr>
                      <m:t>2∗108+3∗27=</m:t>
                    </m:r>
                  </m:oMath>
                </a14:m>
                <a:r>
                  <a:rPr lang="en-US" sz="9600" dirty="0">
                    <a:solidFill>
                      <a:srgbClr val="7030A0"/>
                    </a:solidFill>
                    <a:latin typeface="Times New Roman" panose="02020603050405020304" pitchFamily="18" charset="0"/>
                    <a:cs typeface="Times New Roman" panose="02020603050405020304" pitchFamily="18" charset="0"/>
                  </a:rPr>
                  <a:t> 297                    </a:t>
                </a:r>
                <a:r>
                  <a:rPr lang="en-US" sz="9600" dirty="0">
                    <a:latin typeface="Times New Roman" panose="02020603050405020304" pitchFamily="18" charset="0"/>
                    <a:cs typeface="Times New Roman" panose="02020603050405020304" pitchFamily="18" charset="0"/>
                  </a:rPr>
                  <a:t>(13.50)</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The material balance equation for N</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is given by:</a:t>
                </a:r>
              </a:p>
              <a:p>
                <a:pPr marL="0" indent="0" algn="just">
                  <a:lnSpc>
                    <a:spcPct val="170000"/>
                  </a:lnSpc>
                  <a:buNone/>
                </a:pPr>
                <a14:m>
                  <m:oMath xmlns:m="http://schemas.openxmlformats.org/officeDocument/2006/math">
                    <m:f>
                      <m:fPr>
                        <m:ctrlPr>
                          <a:rPr lang="en-US" sz="9600" i="1" smtClean="0">
                            <a:solidFill>
                              <a:srgbClr val="7030A0"/>
                            </a:solidFill>
                            <a:latin typeface="Cambria Math" panose="02040503050406030204" pitchFamily="18" charset="0"/>
                            <a:cs typeface="Times New Roman" panose="02020603050405020304" pitchFamily="18" charset="0"/>
                          </a:rPr>
                        </m:ctrlPr>
                      </m:fPr>
                      <m:num>
                        <m:r>
                          <a:rPr lang="en-US" sz="9600" i="1">
                            <a:solidFill>
                              <a:srgbClr val="7030A0"/>
                            </a:solidFill>
                            <a:latin typeface="Cambria Math" panose="02040503050406030204" pitchFamily="18" charset="0"/>
                            <a:cs typeface="Times New Roman" panose="02020603050405020304" pitchFamily="18" charset="0"/>
                          </a:rPr>
                          <m:t>𝑑</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𝑛</m:t>
                            </m:r>
                          </m:e>
                          <m:sub>
                            <m:r>
                              <a:rPr lang="en-US" sz="9600" b="0" i="1" smtClean="0">
                                <a:solidFill>
                                  <a:srgbClr val="7030A0"/>
                                </a:solidFill>
                                <a:latin typeface="Cambria Math" panose="02040503050406030204" pitchFamily="18" charset="0"/>
                                <a:cs typeface="Times New Roman" panose="02020603050405020304" pitchFamily="18" charset="0"/>
                              </a:rPr>
                              <m:t>𝐼</m:t>
                            </m:r>
                          </m:sub>
                        </m:sSub>
                      </m:num>
                      <m:den>
                        <m:r>
                          <a:rPr lang="en-US" sz="9600" i="1">
                            <a:solidFill>
                              <a:srgbClr val="7030A0"/>
                            </a:solidFill>
                            <a:latin typeface="Cambria Math" panose="02040503050406030204" pitchFamily="18" charset="0"/>
                            <a:cs typeface="Times New Roman" panose="02020603050405020304" pitchFamily="18" charset="0"/>
                          </a:rPr>
                          <m:t>𝑑𝑡</m:t>
                        </m:r>
                      </m:den>
                    </m:f>
                    <m:r>
                      <a:rPr lang="en-US" sz="9600" i="1">
                        <a:solidFill>
                          <a:srgbClr val="7030A0"/>
                        </a:solidFill>
                        <a:latin typeface="Cambria Math" panose="02040503050406030204" pitchFamily="18" charset="0"/>
                        <a:cs typeface="Times New Roman" panose="02020603050405020304" pitchFamily="18" charset="0"/>
                      </a:rPr>
                      <m:t>=</m:t>
                    </m:r>
                    <m:sSub>
                      <m:sSubPr>
                        <m:ctrlPr>
                          <a:rPr lang="en-US" sz="9600" i="1">
                            <a:solidFill>
                              <a:srgbClr val="7030A0"/>
                            </a:solidFill>
                            <a:latin typeface="Cambria Math" panose="02040503050406030204" pitchFamily="18" charset="0"/>
                            <a:cs typeface="Times New Roman" panose="02020603050405020304" pitchFamily="18" charset="0"/>
                          </a:rPr>
                        </m:ctrlPr>
                      </m:sSubPr>
                      <m:e>
                        <m:r>
                          <a:rPr lang="en-US" sz="9600" i="1">
                            <a:solidFill>
                              <a:srgbClr val="7030A0"/>
                            </a:solidFill>
                            <a:latin typeface="Cambria Math" panose="02040503050406030204" pitchFamily="18" charset="0"/>
                            <a:cs typeface="Times New Roman" panose="02020603050405020304" pitchFamily="18" charset="0"/>
                          </a:rPr>
                          <m:t>𝐹</m:t>
                        </m:r>
                      </m:e>
                      <m:sub>
                        <m:r>
                          <a:rPr lang="en-US" sz="9600" b="0" i="1" smtClean="0">
                            <a:solidFill>
                              <a:srgbClr val="7030A0"/>
                            </a:solidFill>
                            <a:latin typeface="Cambria Math" panose="02040503050406030204" pitchFamily="18" charset="0"/>
                            <a:cs typeface="Times New Roman" panose="02020603050405020304" pitchFamily="18" charset="0"/>
                          </a:rPr>
                          <m:t>𝐼</m:t>
                        </m:r>
                        <m:r>
                          <a:rPr lang="en-US" sz="9600" i="1">
                            <a:solidFill>
                              <a:srgbClr val="7030A0"/>
                            </a:solidFill>
                            <a:latin typeface="Cambria Math" panose="02040503050406030204" pitchFamily="18" charset="0"/>
                            <a:cs typeface="Times New Roman" panose="02020603050405020304" pitchFamily="18" charset="0"/>
                          </a:rPr>
                          <m:t>𝑜</m:t>
                        </m:r>
                      </m:sub>
                    </m:sSub>
                    <m:r>
                      <a:rPr lang="en-US" sz="9600" i="1" dirty="0">
                        <a:solidFill>
                          <a:srgbClr val="7030A0"/>
                        </a:solidFill>
                        <a:latin typeface="Cambria Math" panose="02040503050406030204" pitchFamily="18" charset="0"/>
                        <a:cs typeface="Times New Roman" panose="02020603050405020304" pitchFamily="18" charset="0"/>
                        <a:sym typeface="Symbol" panose="05050102010706020507" pitchFamily="18" charset="2"/>
                      </a:rPr>
                      <m:t>=</m:t>
                    </m:r>
                  </m:oMath>
                </a14:m>
                <a:r>
                  <a:rPr lang="en-US" sz="9600"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solidFill>
                          <a:srgbClr val="7030A0"/>
                        </a:solidFill>
                        <a:latin typeface="Cambria Math" panose="02040503050406030204" pitchFamily="18" charset="0"/>
                        <a:cs typeface="Times New Roman" panose="02020603050405020304" pitchFamily="18" charset="0"/>
                      </a:rPr>
                      <m:t>1,557.429</m:t>
                    </m:r>
                  </m:oMath>
                </a14:m>
                <a:r>
                  <a:rPr lang="en-US" sz="9600" dirty="0">
                    <a:solidFill>
                      <a:srgbClr val="7030A0"/>
                    </a:solidFill>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(13.51)</a:t>
                </a:r>
              </a:p>
              <a:p>
                <a:pPr marL="0" indent="0" algn="just">
                  <a:lnSpc>
                    <a:spcPct val="170000"/>
                  </a:lnSpc>
                  <a:buNone/>
                </a:pPr>
                <a:r>
                  <a:rPr lang="en-US" sz="9600" dirty="0">
                    <a:latin typeface="Times New Roman" panose="02020603050405020304" pitchFamily="18" charset="0"/>
                    <a:cs typeface="Times New Roman" panose="02020603050405020304" pitchFamily="18" charset="0"/>
                  </a:rPr>
                  <a:t>Where: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E</a:t>
                </a:r>
                <a:r>
                  <a:rPr lang="en-US" sz="9600" dirty="0">
                    <a:latin typeface="Times New Roman" panose="02020603050405020304" pitchFamily="18" charset="0"/>
                    <a:cs typeface="Times New Roman" panose="02020603050405020304" pitchFamily="18" charset="0"/>
                  </a:rPr>
                  <a:t> is mole of H</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O, </a:t>
                </a:r>
                <a:r>
                  <a:rPr lang="en-US" sz="9600" dirty="0" err="1">
                    <a:latin typeface="Times New Roman" panose="02020603050405020304" pitchFamily="18" charset="0"/>
                    <a:cs typeface="Times New Roman" panose="02020603050405020304" pitchFamily="18" charset="0"/>
                  </a:rPr>
                  <a:t>F</a:t>
                </a:r>
                <a:r>
                  <a:rPr lang="en-US" sz="9600" baseline="-25000" dirty="0" err="1">
                    <a:latin typeface="Times New Roman" panose="02020603050405020304" pitchFamily="18" charset="0"/>
                    <a:cs typeface="Times New Roman" panose="02020603050405020304" pitchFamily="18" charset="0"/>
                  </a:rPr>
                  <a:t>Io</a:t>
                </a:r>
                <a:r>
                  <a:rPr lang="en-US" sz="9600" dirty="0">
                    <a:latin typeface="Times New Roman" panose="02020603050405020304" pitchFamily="18" charset="0"/>
                    <a:cs typeface="Times New Roman" panose="02020603050405020304" pitchFamily="18" charset="0"/>
                  </a:rPr>
                  <a:t> is mole flow rate of N</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in the input stream, </a:t>
                </a:r>
                <a:r>
                  <a:rPr lang="en-US" sz="9600" dirty="0" err="1">
                    <a:latin typeface="Times New Roman" panose="02020603050405020304" pitchFamily="18" charset="0"/>
                    <a:cs typeface="Times New Roman" panose="02020603050405020304" pitchFamily="18" charset="0"/>
                  </a:rPr>
                  <a:t>n</a:t>
                </a:r>
                <a:r>
                  <a:rPr lang="en-US" sz="9600" baseline="-250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mole of N</a:t>
                </a:r>
                <a:r>
                  <a:rPr lang="en-US" sz="9600" baseline="-25000" dirty="0">
                    <a:latin typeface="Times New Roman" panose="02020603050405020304" pitchFamily="18" charset="0"/>
                    <a:cs typeface="Times New Roman" panose="02020603050405020304" pitchFamily="18" charset="0"/>
                  </a:rPr>
                  <a:t>2</a:t>
                </a:r>
                <a:r>
                  <a:rPr lang="en-US" sz="96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9600" i="1" dirty="0">
                        <a:latin typeface="Cambria Math" panose="02040503050406030204" pitchFamily="18" charset="0"/>
                        <a:cs typeface="Times New Roman" panose="02020603050405020304" pitchFamily="18" charset="0"/>
                        <a:sym typeface="Symbol" panose="05050102010706020507" pitchFamily="18" charset="2"/>
                      </a:rPr>
                      <m:t> </m:t>
                    </m:r>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 and</a:t>
                </a:r>
                <a:r>
                  <a:rPr lang="en-US" sz="9600" dirty="0">
                    <a:cs typeface="Times New Roman" panose="02020603050405020304" pitchFamily="18" charset="0"/>
                    <a:sym typeface="Symbol" panose="05050102010706020507" pitchFamily="18" charset="2"/>
                  </a:rPr>
                  <a:t> </a:t>
                </a:r>
                <a14:m>
                  <m:oMath xmlns:m="http://schemas.openxmlformats.org/officeDocument/2006/math">
                    <m:sSub>
                      <m:sSubPr>
                        <m:ctrlPr>
                          <a:rPr lang="en-US" sz="96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9600" i="1" dirty="0">
                            <a:latin typeface="Cambria Math" panose="02040503050406030204" pitchFamily="18" charset="0"/>
                            <a:cs typeface="Times New Roman" panose="02020603050405020304" pitchFamily="18" charset="0"/>
                            <a:sym typeface="Symbol" panose="05050102010706020507" pitchFamily="18" charset="2"/>
                          </a:rPr>
                          <m:t></m:t>
                        </m:r>
                      </m:e>
                      <m:sub>
                        <m:r>
                          <a:rPr lang="en-US" sz="9600" b="0" i="1" dirty="0" smtClean="0">
                            <a:latin typeface="Cambria Math" panose="02040503050406030204" pitchFamily="18" charset="0"/>
                            <a:cs typeface="Times New Roman" panose="02020603050405020304" pitchFamily="18" charset="0"/>
                            <a:sym typeface="Symbol" panose="05050102010706020507" pitchFamily="18" charset="2"/>
                          </a:rPr>
                          <m:t>2</m:t>
                        </m:r>
                      </m:sub>
                    </m:sSub>
                  </m:oMath>
                </a14:m>
                <a:r>
                  <a:rPr lang="en-US" sz="9600" dirty="0">
                    <a:latin typeface="Times New Roman" panose="02020603050405020304" pitchFamily="18" charset="0"/>
                    <a:cs typeface="Times New Roman" panose="02020603050405020304" pitchFamily="18" charset="0"/>
                    <a:sym typeface="Symbol" panose="05050102010706020507" pitchFamily="18" charset="2"/>
                  </a:rPr>
                  <a:t>  are  the extent of reactions for the first and second  reactions, respectively.</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B57BB15-6D54-3BA5-DADC-056055821898}"/>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32D75DD-7772-A683-240B-864D337FF3B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77A48AF-1BCD-6F55-3C48-A3E795DD405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16ABE32-2585-4EAC-8348-841F3DE940C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54231EA-3F41-65F3-D07E-B0BE78C2005F}"/>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368807207"/>
      </p:ext>
    </p:extLst>
  </p:cSld>
  <p:clrMapOvr>
    <a:masterClrMapping/>
  </p:clrMapOvr>
  <mc:AlternateContent xmlns:mc="http://schemas.openxmlformats.org/markup-compatibility/2006" xmlns:p14="http://schemas.microsoft.com/office/powerpoint/2010/main">
    <mc:Choice Requires="p14">
      <p:transition spd="slow" p14:dur="2000" advTm="57481"/>
    </mc:Choice>
    <mc:Fallback xmlns="">
      <p:transition spd="slow" advTm="57481"/>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AF2DE-5A75-1096-E206-1E8967C7E6C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3E60672-121A-4A4B-C40B-78B0E30A109A}"/>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Energy balance equation</a:t>
                </a:r>
                <a:r>
                  <a:rPr lang="en-US" sz="2400" dirty="0">
                    <a:latin typeface="Times New Roman" panose="02020603050405020304" pitchFamily="18" charset="0"/>
                    <a:cs typeface="Times New Roman" panose="02020603050405020304" pitchFamily="18" charset="0"/>
                  </a:rPr>
                  <a:t>: The energy balance equation is given by:</a:t>
                </a:r>
              </a:p>
              <a:p>
                <a:pPr marL="0" indent="0" algn="just">
                  <a:lnSpc>
                    <a:spcPct val="150000"/>
                  </a:lnSpc>
                  <a:buNone/>
                </a:pPr>
                <a14:m>
                  <m:oMath xmlns:m="http://schemas.openxmlformats.org/officeDocument/2006/math">
                    <m:f>
                      <m:fPr>
                        <m:ctrlPr>
                          <a:rPr lang="en-US" sz="2400" i="1" smtClean="0">
                            <a:solidFill>
                              <a:srgbClr val="7030A0"/>
                            </a:solidFill>
                            <a:latin typeface="Cambria Math" panose="02040503050406030204" pitchFamily="18" charset="0"/>
                            <a:cs typeface="Times New Roman" panose="02020603050405020304" pitchFamily="18" charset="0"/>
                          </a:rPr>
                        </m:ctrlPr>
                      </m:fPr>
                      <m:num>
                        <m:r>
                          <a:rPr lang="en-US" sz="2400" i="1" smtClean="0">
                            <a:solidFill>
                              <a:srgbClr val="7030A0"/>
                            </a:solidFill>
                            <a:latin typeface="Cambria Math" panose="02040503050406030204" pitchFamily="18" charset="0"/>
                            <a:cs typeface="Times New Roman" panose="02020603050405020304" pitchFamily="18" charset="0"/>
                          </a:rPr>
                          <m:t>𝑑</m:t>
                        </m:r>
                        <m:r>
                          <a:rPr lang="en-US" sz="2400" b="0" i="1" smtClean="0">
                            <a:solidFill>
                              <a:srgbClr val="7030A0"/>
                            </a:solidFill>
                            <a:latin typeface="Cambria Math" panose="02040503050406030204" pitchFamily="18" charset="0"/>
                            <a:cs typeface="Times New Roman" panose="02020603050405020304" pitchFamily="18" charset="0"/>
                          </a:rPr>
                          <m:t>𝑇</m:t>
                        </m:r>
                      </m:num>
                      <m:den>
                        <m:r>
                          <a:rPr lang="en-US" sz="2400" i="1" smtClean="0">
                            <a:solidFill>
                              <a:srgbClr val="7030A0"/>
                            </a:solidFill>
                            <a:latin typeface="Cambria Math" panose="02040503050406030204" pitchFamily="18" charset="0"/>
                            <a:cs typeface="Times New Roman" panose="02020603050405020304" pitchFamily="18" charset="0"/>
                          </a:rPr>
                          <m:t>𝑑</m:t>
                        </m:r>
                        <m:r>
                          <a:rPr lang="en-US" sz="2400" b="0" i="1" smtClean="0">
                            <a:solidFill>
                              <a:srgbClr val="7030A0"/>
                            </a:solidFill>
                            <a:latin typeface="Cambria Math" panose="02040503050406030204" pitchFamily="18" charset="0"/>
                            <a:cs typeface="Times New Roman" panose="02020603050405020304" pitchFamily="18" charset="0"/>
                          </a:rPr>
                          <m:t>𝑡</m:t>
                        </m:r>
                      </m:den>
                    </m:f>
                    <m:r>
                      <a:rPr lang="en-US" sz="2400" b="0" i="1" smtClean="0">
                        <a:solidFill>
                          <a:srgbClr val="7030A0"/>
                        </a:solidFill>
                        <a:latin typeface="Cambria Math" panose="02040503050406030204" pitchFamily="18" charset="0"/>
                        <a:cs typeface="Times New Roman" panose="02020603050405020304" pitchFamily="18" charset="0"/>
                      </a:rPr>
                      <m:t>=</m:t>
                    </m:r>
                    <m:f>
                      <m:fPr>
                        <m:ctrlPr>
                          <a:rPr lang="en-US" sz="2400" b="0" i="1" smtClean="0">
                            <a:solidFill>
                              <a:srgbClr val="7030A0"/>
                            </a:solidFill>
                            <a:latin typeface="Cambria Math" panose="02040503050406030204" pitchFamily="18" charset="0"/>
                            <a:cs typeface="Times New Roman" panose="02020603050405020304" pitchFamily="18" charset="0"/>
                          </a:rPr>
                        </m:ctrlPr>
                      </m:fPr>
                      <m:num>
                        <m:r>
                          <a:rPr lang="en-US" sz="2400" b="0" i="1" smtClean="0">
                            <a:solidFill>
                              <a:srgbClr val="7030A0"/>
                            </a:solidFill>
                            <a:latin typeface="Cambria Math" panose="02040503050406030204" pitchFamily="18" charset="0"/>
                            <a:cs typeface="Times New Roman" panose="02020603050405020304" pitchFamily="18" charset="0"/>
                          </a:rPr>
                          <m:t>−</m:t>
                        </m:r>
                        <m:nary>
                          <m:naryPr>
                            <m:chr m:val="∑"/>
                            <m:ctrlPr>
                              <a:rPr lang="en-US" sz="2400" b="0" i="1" smtClean="0">
                                <a:solidFill>
                                  <a:srgbClr val="7030A0"/>
                                </a:solidFill>
                                <a:latin typeface="Cambria Math" panose="02040503050406030204" pitchFamily="18" charset="0"/>
                                <a:cs typeface="Times New Roman" panose="02020603050405020304" pitchFamily="18" charset="0"/>
                              </a:rPr>
                            </m:ctrlPr>
                          </m:naryPr>
                          <m:sub>
                            <m:r>
                              <m:rPr>
                                <m:brk m:alnAt="23"/>
                              </m:rPr>
                              <a:rPr lang="en-US" sz="2400" b="0" i="1" smtClean="0">
                                <a:solidFill>
                                  <a:srgbClr val="7030A0"/>
                                </a:solidFill>
                                <a:latin typeface="Cambria Math" panose="02040503050406030204" pitchFamily="18" charset="0"/>
                                <a:cs typeface="Times New Roman" panose="02020603050405020304" pitchFamily="18" charset="0"/>
                              </a:rPr>
                              <m:t>𝑖</m:t>
                            </m:r>
                            <m:r>
                              <a:rPr lang="en-US" sz="2400" b="0" i="1" smtClean="0">
                                <a:solidFill>
                                  <a:srgbClr val="7030A0"/>
                                </a:solidFill>
                                <a:latin typeface="Cambria Math" panose="02040503050406030204" pitchFamily="18" charset="0"/>
                                <a:cs typeface="Times New Roman" panose="02020603050405020304" pitchFamily="18" charset="0"/>
                              </a:rPr>
                              <m:t>=1</m:t>
                            </m:r>
                          </m:sub>
                          <m:sup>
                            <m:r>
                              <a:rPr lang="en-US" sz="2400" b="0" i="1" smtClean="0">
                                <a:solidFill>
                                  <a:srgbClr val="7030A0"/>
                                </a:solidFill>
                                <a:latin typeface="Cambria Math" panose="02040503050406030204" pitchFamily="18" charset="0"/>
                                <a:cs typeface="Times New Roman" panose="02020603050405020304" pitchFamily="18" charset="0"/>
                              </a:rPr>
                              <m:t>𝑁</m:t>
                            </m:r>
                          </m:sup>
                          <m:e>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𝐹</m:t>
                                </m:r>
                              </m:e>
                              <m:sub>
                                <m:r>
                                  <a:rPr lang="en-US" sz="2400" i="1">
                                    <a:solidFill>
                                      <a:srgbClr val="7030A0"/>
                                    </a:solidFill>
                                    <a:latin typeface="Cambria Math" panose="02040503050406030204" pitchFamily="18" charset="0"/>
                                    <a:cs typeface="Times New Roman" panose="02020603050405020304" pitchFamily="18" charset="0"/>
                                  </a:rPr>
                                  <m:t>𝑖𝑜</m:t>
                                </m:r>
                              </m:sub>
                            </m:sSub>
                            <m:sSub>
                              <m:sSubPr>
                                <m:ctrlPr>
                                  <a:rPr lang="en-US" sz="2400" i="1" smtClean="0">
                                    <a:solidFill>
                                      <a:srgbClr val="7030A0"/>
                                    </a:solidFill>
                                    <a:latin typeface="Cambria Math" panose="02040503050406030204" pitchFamily="18" charset="0"/>
                                    <a:cs typeface="Times New Roman" panose="02020603050405020304" pitchFamily="18" charset="0"/>
                                  </a:rPr>
                                </m:ctrlPr>
                              </m:sSubPr>
                              <m:e>
                                <m:r>
                                  <a:rPr lang="en-US" sz="2400" b="0" i="1" smtClean="0">
                                    <a:solidFill>
                                      <a:srgbClr val="7030A0"/>
                                    </a:solidFill>
                                    <a:latin typeface="Cambria Math" panose="02040503050406030204" pitchFamily="18" charset="0"/>
                                    <a:cs typeface="Times New Roman" panose="02020603050405020304" pitchFamily="18" charset="0"/>
                                  </a:rPr>
                                  <m:t>𝐶</m:t>
                                </m:r>
                              </m:e>
                              <m:sub>
                                <m:r>
                                  <a:rPr lang="en-US" sz="2400" b="0" i="1" smtClean="0">
                                    <a:solidFill>
                                      <a:srgbClr val="7030A0"/>
                                    </a:solidFill>
                                    <a:latin typeface="Cambria Math" panose="02040503050406030204" pitchFamily="18" charset="0"/>
                                    <a:cs typeface="Times New Roman" panose="02020603050405020304" pitchFamily="18" charset="0"/>
                                  </a:rPr>
                                  <m:t>𝑝𝑖</m:t>
                                </m:r>
                              </m:sub>
                            </m:sSub>
                            <m:d>
                              <m:dPr>
                                <m:ctrlPr>
                                  <a:rPr lang="en-US" sz="2400" b="0" i="1" smtClean="0">
                                    <a:solidFill>
                                      <a:srgbClr val="7030A0"/>
                                    </a:solidFill>
                                    <a:latin typeface="Cambria Math" panose="02040503050406030204" pitchFamily="18" charset="0"/>
                                    <a:cs typeface="Times New Roman" panose="02020603050405020304" pitchFamily="18" charset="0"/>
                                  </a:rPr>
                                </m:ctrlPr>
                              </m:dPr>
                              <m:e>
                                <m:r>
                                  <a:rPr lang="en-US" sz="2400" b="0" i="1" smtClean="0">
                                    <a:solidFill>
                                      <a:srgbClr val="7030A0"/>
                                    </a:solidFill>
                                    <a:latin typeface="Cambria Math" panose="02040503050406030204" pitchFamily="18" charset="0"/>
                                    <a:cs typeface="Times New Roman" panose="02020603050405020304" pitchFamily="18" charset="0"/>
                                  </a:rPr>
                                  <m:t>𝑇</m:t>
                                </m:r>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r>
                                      <a:rPr lang="en-US" sz="2400" b="0" i="1" smtClean="0">
                                        <a:solidFill>
                                          <a:srgbClr val="7030A0"/>
                                        </a:solidFill>
                                        <a:latin typeface="Cambria Math" panose="02040503050406030204" pitchFamily="18" charset="0"/>
                                        <a:cs typeface="Times New Roman" panose="02020603050405020304" pitchFamily="18" charset="0"/>
                                      </a:rPr>
                                      <m:t>𝑇</m:t>
                                    </m:r>
                                  </m:e>
                                  <m:sub>
                                    <m:r>
                                      <a:rPr lang="en-US" sz="2400" b="0" i="1" smtClean="0">
                                        <a:solidFill>
                                          <a:srgbClr val="7030A0"/>
                                        </a:solidFill>
                                        <a:latin typeface="Cambria Math" panose="02040503050406030204" pitchFamily="18" charset="0"/>
                                        <a:cs typeface="Times New Roman" panose="02020603050405020304" pitchFamily="18" charset="0"/>
                                      </a:rPr>
                                      <m:t>𝑜</m:t>
                                    </m:r>
                                  </m:sub>
                                </m:sSub>
                              </m:e>
                            </m:d>
                            <m:r>
                              <a:rPr lang="en-US" sz="2400" b="0" i="1" smtClean="0">
                                <a:solidFill>
                                  <a:srgbClr val="7030A0"/>
                                </a:solidFill>
                                <a:latin typeface="Cambria Math" panose="02040503050406030204" pitchFamily="18" charset="0"/>
                                <a:cs typeface="Times New Roman" panose="02020603050405020304" pitchFamily="18" charset="0"/>
                              </a:rPr>
                              <m:t>−</m:t>
                            </m:r>
                            <m:nary>
                              <m:naryPr>
                                <m:chr m:val="∑"/>
                                <m:supHide m:val="on"/>
                                <m:ctrlPr>
                                  <a:rPr lang="en-US" sz="2400" b="0" i="1" smtClean="0">
                                    <a:solidFill>
                                      <a:srgbClr val="7030A0"/>
                                    </a:solidFill>
                                    <a:latin typeface="Cambria Math" panose="02040503050406030204" pitchFamily="18" charset="0"/>
                                    <a:cs typeface="Times New Roman" panose="02020603050405020304" pitchFamily="18" charset="0"/>
                                  </a:rPr>
                                </m:ctrlPr>
                              </m:naryPr>
                              <m:sub>
                                <m:r>
                                  <m:rPr>
                                    <m:brk m:alnAt="7"/>
                                  </m:rPr>
                                  <a:rPr lang="en-US" sz="2400" b="0" i="1" smtClean="0">
                                    <a:solidFill>
                                      <a:srgbClr val="7030A0"/>
                                    </a:solidFill>
                                    <a:latin typeface="Cambria Math" panose="02040503050406030204" pitchFamily="18" charset="0"/>
                                    <a:cs typeface="Times New Roman" panose="02020603050405020304" pitchFamily="18" charset="0"/>
                                  </a:rPr>
                                  <m:t>𝑖</m:t>
                                </m:r>
                                <m:r>
                                  <a:rPr lang="en-US" sz="2400" b="0" i="1" smtClean="0">
                                    <a:solidFill>
                                      <a:srgbClr val="7030A0"/>
                                    </a:solidFill>
                                    <a:latin typeface="Cambria Math" panose="02040503050406030204" pitchFamily="18" charset="0"/>
                                    <a:cs typeface="Times New Roman" panose="02020603050405020304" pitchFamily="18" charset="0"/>
                                  </a:rPr>
                                  <m:t>=1</m:t>
                                </m:r>
                              </m:sub>
                              <m:sup/>
                              <m:e>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r>
                                      <a:rPr lang="en-US" sz="2400" b="0" i="1" smtClean="0">
                                        <a:solidFill>
                                          <a:srgbClr val="7030A0"/>
                                        </a:solidFill>
                                        <a:latin typeface="Cambria Math" panose="02040503050406030204" pitchFamily="18" charset="0"/>
                                        <a:cs typeface="Times New Roman" panose="02020603050405020304" pitchFamily="18" charset="0"/>
                                      </a:rPr>
                                      <m:t>𝑣</m:t>
                                    </m:r>
                                  </m:e>
                                  <m:sub>
                                    <m:r>
                                      <a:rPr lang="en-US" sz="2400" b="0" i="1" smtClean="0">
                                        <a:solidFill>
                                          <a:srgbClr val="7030A0"/>
                                        </a:solidFill>
                                        <a:latin typeface="Cambria Math" panose="02040503050406030204" pitchFamily="18" charset="0"/>
                                        <a:cs typeface="Times New Roman" panose="02020603050405020304" pitchFamily="18" charset="0"/>
                                      </a:rPr>
                                      <m:t>𝑖𝑗</m:t>
                                    </m:r>
                                  </m:sub>
                                </m:sSub>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r>
                                      <a:rPr lang="en-US" sz="2400" b="0" i="1" smtClean="0">
                                        <a:solidFill>
                                          <a:srgbClr val="7030A0"/>
                                        </a:solidFill>
                                        <a:latin typeface="Cambria Math" panose="02040503050406030204" pitchFamily="18" charset="0"/>
                                        <a:cs typeface="Times New Roman" panose="02020603050405020304" pitchFamily="18" charset="0"/>
                                      </a:rPr>
                                      <m:t>𝐻</m:t>
                                    </m:r>
                                  </m:e>
                                  <m:sub>
                                    <m:r>
                                      <a:rPr lang="en-US" sz="2400" b="0" i="1" smtClean="0">
                                        <a:solidFill>
                                          <a:srgbClr val="7030A0"/>
                                        </a:solidFill>
                                        <a:latin typeface="Cambria Math" panose="02040503050406030204" pitchFamily="18" charset="0"/>
                                        <a:cs typeface="Times New Roman" panose="02020603050405020304" pitchFamily="18" charset="0"/>
                                      </a:rPr>
                                      <m:t>𝑖</m:t>
                                    </m:r>
                                  </m:sub>
                                </m:sSub>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r>
                                      <m:rPr>
                                        <m:nor/>
                                      </m:rPr>
                                      <a:rPr lang="en-US" sz="24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m:t></m:t>
                                    </m:r>
                                  </m:e>
                                  <m:sub>
                                    <m:r>
                                      <a:rPr lang="en-US" sz="2400" b="0" i="1" smtClean="0">
                                        <a:solidFill>
                                          <a:srgbClr val="7030A0"/>
                                        </a:solidFill>
                                        <a:latin typeface="Cambria Math" panose="02040503050406030204" pitchFamily="18" charset="0"/>
                                        <a:cs typeface="Times New Roman" panose="02020603050405020304" pitchFamily="18" charset="0"/>
                                      </a:rPr>
                                      <m:t>𝑗</m:t>
                                    </m:r>
                                  </m:sub>
                                </m:sSub>
                              </m:e>
                            </m:nary>
                          </m:e>
                        </m:nary>
                      </m:num>
                      <m:den>
                        <m:nary>
                          <m:naryPr>
                            <m:chr m:val="∑"/>
                            <m:ctrlPr>
                              <a:rPr lang="en-US" sz="2400" i="1">
                                <a:solidFill>
                                  <a:srgbClr val="7030A0"/>
                                </a:solidFill>
                                <a:latin typeface="Cambria Math" panose="02040503050406030204" pitchFamily="18" charset="0"/>
                                <a:cs typeface="Times New Roman" panose="02020603050405020304" pitchFamily="18" charset="0"/>
                              </a:rPr>
                            </m:ctrlPr>
                          </m:naryPr>
                          <m:sub>
                            <m:r>
                              <m:rPr>
                                <m:brk m:alnAt="23"/>
                              </m:rPr>
                              <a:rPr lang="en-US" sz="2400" i="1">
                                <a:solidFill>
                                  <a:srgbClr val="7030A0"/>
                                </a:solidFill>
                                <a:latin typeface="Cambria Math" panose="02040503050406030204" pitchFamily="18" charset="0"/>
                                <a:cs typeface="Times New Roman" panose="02020603050405020304" pitchFamily="18" charset="0"/>
                              </a:rPr>
                              <m:t>𝑖</m:t>
                            </m:r>
                            <m:r>
                              <a:rPr lang="en-US" sz="2400" i="1">
                                <a:solidFill>
                                  <a:srgbClr val="7030A0"/>
                                </a:solidFill>
                                <a:latin typeface="Cambria Math" panose="02040503050406030204" pitchFamily="18" charset="0"/>
                                <a:cs typeface="Times New Roman" panose="02020603050405020304" pitchFamily="18" charset="0"/>
                              </a:rPr>
                              <m:t>=1</m:t>
                            </m:r>
                          </m:sub>
                          <m:sup>
                            <m:r>
                              <a:rPr lang="en-US" sz="2400" i="1">
                                <a:solidFill>
                                  <a:srgbClr val="7030A0"/>
                                </a:solidFill>
                                <a:latin typeface="Cambria Math" panose="02040503050406030204" pitchFamily="18" charset="0"/>
                                <a:cs typeface="Times New Roman" panose="02020603050405020304" pitchFamily="18" charset="0"/>
                              </a:rPr>
                              <m:t>𝑁</m:t>
                            </m:r>
                          </m:sup>
                          <m:e>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𝑛</m:t>
                                </m:r>
                              </m:e>
                              <m:sub>
                                <m:r>
                                  <a:rPr lang="en-US" sz="2400" i="1">
                                    <a:solidFill>
                                      <a:srgbClr val="7030A0"/>
                                    </a:solidFill>
                                    <a:latin typeface="Cambria Math" panose="02040503050406030204" pitchFamily="18" charset="0"/>
                                    <a:cs typeface="Times New Roman" panose="02020603050405020304" pitchFamily="18" charset="0"/>
                                  </a:rPr>
                                  <m:t>𝑖</m:t>
                                </m:r>
                              </m:sub>
                            </m:sSub>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𝐶</m:t>
                                </m:r>
                              </m:e>
                              <m:sub>
                                <m:r>
                                  <a:rPr lang="en-US" sz="2400" i="1">
                                    <a:solidFill>
                                      <a:srgbClr val="7030A0"/>
                                    </a:solidFill>
                                    <a:latin typeface="Cambria Math" panose="02040503050406030204" pitchFamily="18" charset="0"/>
                                    <a:cs typeface="Times New Roman" panose="02020603050405020304" pitchFamily="18" charset="0"/>
                                  </a:rPr>
                                  <m:t>𝑝𝑖</m:t>
                                </m:r>
                              </m:sub>
                            </m:sSub>
                          </m:e>
                        </m:nary>
                      </m:den>
                    </m:f>
                  </m:oMath>
                </a14:m>
                <a:r>
                  <a:rPr lang="en-US" sz="2400" dirty="0">
                    <a:solidFill>
                      <a:srgbClr val="7030A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(13.52)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 is temperature inside the reactor, t is reaction time,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flow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stream, </a:t>
                </a:r>
                <a:r>
                  <a:rPr lang="en-US" sz="2400" dirty="0" err="1">
                    <a:latin typeface="Times New Roman" panose="02020603050405020304" pitchFamily="18" charset="0"/>
                    <a:cs typeface="Times New Roman" panose="02020603050405020304" pitchFamily="18" charset="0"/>
                  </a:rPr>
                  <a:t>v</a:t>
                </a:r>
                <a:r>
                  <a:rPr lang="en-US" sz="2400" baseline="-25000" dirty="0" err="1">
                    <a:latin typeface="Times New Roman" panose="02020603050405020304" pitchFamily="18" charset="0"/>
                    <a:cs typeface="Times New Roman" panose="02020603050405020304" pitchFamily="18" charset="0"/>
                  </a:rPr>
                  <a:t>ij</a:t>
                </a:r>
                <a:r>
                  <a:rPr lang="en-US" sz="2400" dirty="0">
                    <a:latin typeface="Times New Roman" panose="02020603050405020304" pitchFamily="18" charset="0"/>
                    <a:cs typeface="Times New Roman" panose="02020603050405020304" pitchFamily="18" charset="0"/>
                  </a:rPr>
                  <a:t> is stoichiometric coefficient of species i in the </a:t>
                </a:r>
                <a:r>
                  <a:rPr lang="en-US" sz="2400" dirty="0" err="1">
                    <a:latin typeface="Times New Roman" panose="02020603050405020304" pitchFamily="18" charset="0"/>
                    <a:cs typeface="Times New Roman" panose="02020603050405020304" pitchFamily="18" charset="0"/>
                  </a:rPr>
                  <a:t>j</a:t>
                </a:r>
                <a:r>
                  <a:rPr lang="en-US" sz="2400" baseline="30000" dirty="0" err="1">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reaction,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j</a:t>
                </a:r>
                <a:r>
                  <a:rPr lang="en-US" sz="2400" dirty="0">
                    <a:latin typeface="Times New Roman" panose="02020603050405020304" pitchFamily="18" charset="0"/>
                    <a:cs typeface="Times New Roman" panose="02020603050405020304" pitchFamily="18" charset="0"/>
                  </a:rPr>
                  <a:t> is extent of reaction in the </a:t>
                </a:r>
                <a:r>
                  <a:rPr lang="en-US" sz="2400" dirty="0" err="1">
                    <a:latin typeface="Times New Roman" panose="02020603050405020304" pitchFamily="18" charset="0"/>
                    <a:cs typeface="Times New Roman" panose="02020603050405020304" pitchFamily="18" charset="0"/>
                  </a:rPr>
                  <a:t>j</a:t>
                </a:r>
                <a:r>
                  <a:rPr lang="en-US" sz="2400" baseline="30000" dirty="0" err="1">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reaction,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due to heat of reaction, </a:t>
                </a:r>
                <a:r>
                  <a:rPr lang="en-US" sz="2400" dirty="0" err="1">
                    <a:latin typeface="Times New Roman" panose="02020603050405020304" pitchFamily="18" charset="0"/>
                    <a:cs typeface="Times New Roman" panose="02020603050405020304" pitchFamily="18" charset="0"/>
                  </a:rPr>
                  <a:t>n</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and C</a:t>
                </a:r>
                <a:r>
                  <a:rPr lang="en-US" sz="2400" baseline="-25000" dirty="0">
                    <a:latin typeface="Times New Roman" panose="02020603050405020304" pitchFamily="18" charset="0"/>
                    <a:cs typeface="Times New Roman" panose="02020603050405020304" pitchFamily="18" charset="0"/>
                  </a:rPr>
                  <a:t>pi</a:t>
                </a:r>
                <a:r>
                  <a:rPr lang="en-US" sz="2400" dirty="0">
                    <a:latin typeface="Times New Roman" panose="02020603050405020304" pitchFamily="18" charset="0"/>
                    <a:cs typeface="Times New Roman" panose="02020603050405020304" pitchFamily="18" charset="0"/>
                  </a:rPr>
                  <a:t> is specific heat capacity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3E60672-121A-4A4B-C40B-78B0E30A109A}"/>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r="-7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DFA637D-1655-6E23-292F-B8981D98301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71AEFB7-3848-A765-DCFC-A5AD321591E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5304242-B1FC-7124-6346-5D5F906EE3B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75DF7AEA-2E75-2EF7-A635-0A3C2693030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802653608"/>
      </p:ext>
    </p:extLst>
  </p:cSld>
  <p:clrMapOvr>
    <a:masterClrMapping/>
  </p:clrMapOvr>
  <mc:AlternateContent xmlns:mc="http://schemas.openxmlformats.org/markup-compatibility/2006" xmlns:p14="http://schemas.microsoft.com/office/powerpoint/2010/main">
    <mc:Choice Requires="p14">
      <p:transition spd="slow" p14:dur="2000" advTm="82703"/>
    </mc:Choice>
    <mc:Fallback xmlns="">
      <p:transition spd="slow" advTm="82703"/>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008E6-EBCD-1846-1A35-B1FF4AE70BDF}"/>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E0621B9-9EE4-877A-4F75-C51327E9E01C}"/>
                  </a:ext>
                </a:extLst>
              </p:cNvPr>
              <p:cNvSpPr>
                <a:spLocks noGrp="1"/>
              </p:cNvSpPr>
              <p:nvPr>
                <p:ph idx="1"/>
              </p:nvPr>
            </p:nvSpPr>
            <p:spPr>
              <a:xfrm>
                <a:off x="278297" y="950601"/>
                <a:ext cx="11638720" cy="4973117"/>
              </a:xfrm>
            </p:spPr>
            <p:txBody>
              <a:bodyPr>
                <a:normAutofit fontScale="70000" lnSpcReduction="20000"/>
              </a:bodyPr>
              <a:lstStyle/>
              <a:p>
                <a:pPr marL="0" indent="0" algn="just">
                  <a:lnSpc>
                    <a:spcPct val="150000"/>
                  </a:lnSpc>
                  <a:buNone/>
                </a:pPr>
                <a:r>
                  <a:rPr lang="en-US" sz="3100" dirty="0">
                    <a:latin typeface="Times New Roman" panose="02020603050405020304" pitchFamily="18" charset="0"/>
                    <a:cs typeface="Times New Roman" panose="02020603050405020304" pitchFamily="18" charset="0"/>
                  </a:rPr>
                  <a:t>The change in heat of reaction is given by:</a:t>
                </a:r>
              </a:p>
              <a:p>
                <a:pPr marL="0" indent="0" algn="just">
                  <a:lnSpc>
                    <a:spcPct val="150000"/>
                  </a:lnSpc>
                  <a:buNone/>
                </a:pPr>
                <a14:m>
                  <m:oMath xmlns:m="http://schemas.openxmlformats.org/officeDocument/2006/math">
                    <m:nary>
                      <m:naryPr>
                        <m:chr m:val="∑"/>
                        <m:supHide m:val="on"/>
                        <m:ctrlPr>
                          <a:rPr lang="en-US" sz="3100" i="1">
                            <a:latin typeface="Cambria Math" panose="02040503050406030204" pitchFamily="18" charset="0"/>
                            <a:cs typeface="Times New Roman" panose="02020603050405020304" pitchFamily="18" charset="0"/>
                          </a:rPr>
                        </m:ctrlPr>
                      </m:naryPr>
                      <m:sub>
                        <m:r>
                          <m:rPr>
                            <m:brk m:alnAt="7"/>
                          </m:rPr>
                          <a:rPr lang="en-US" sz="3100" i="1">
                            <a:latin typeface="Cambria Math" panose="02040503050406030204" pitchFamily="18" charset="0"/>
                            <a:cs typeface="Times New Roman" panose="02020603050405020304" pitchFamily="18" charset="0"/>
                          </a:rPr>
                          <m:t>𝑖</m:t>
                        </m:r>
                        <m:r>
                          <a:rPr lang="en-US" sz="3100" i="1">
                            <a:latin typeface="Cambria Math" panose="02040503050406030204" pitchFamily="18" charset="0"/>
                            <a:cs typeface="Times New Roman" panose="02020603050405020304" pitchFamily="18" charset="0"/>
                          </a:rPr>
                          <m:t>=1</m:t>
                        </m:r>
                      </m:sub>
                      <m:sup/>
                      <m:e>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𝑣</m:t>
                            </m:r>
                          </m:e>
                          <m:sub>
                            <m:r>
                              <a:rPr lang="en-US" sz="3100" i="1">
                                <a:latin typeface="Cambria Math" panose="02040503050406030204" pitchFamily="18" charset="0"/>
                                <a:cs typeface="Times New Roman" panose="02020603050405020304" pitchFamily="18" charset="0"/>
                              </a:rPr>
                              <m:t>𝑖𝑗</m:t>
                            </m:r>
                          </m:sub>
                        </m:sSub>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𝐻</m:t>
                            </m:r>
                          </m:e>
                          <m:sub>
                            <m:r>
                              <a:rPr lang="en-US" sz="3100" i="1">
                                <a:latin typeface="Cambria Math" panose="02040503050406030204" pitchFamily="18" charset="0"/>
                                <a:cs typeface="Times New Roman" panose="02020603050405020304" pitchFamily="18" charset="0"/>
                              </a:rPr>
                              <m:t>𝑖</m:t>
                            </m:r>
                          </m:sub>
                        </m:sSub>
                        <m:sSub>
                          <m:sSubPr>
                            <m:ctrlPr>
                              <a:rPr lang="en-US" sz="3100" i="1">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a:latin typeface="Cambria Math" panose="02040503050406030204" pitchFamily="18" charset="0"/>
                                <a:cs typeface="Times New Roman" panose="02020603050405020304" pitchFamily="18" charset="0"/>
                              </a:rPr>
                              <m:t>𝑗</m:t>
                            </m:r>
                          </m:sub>
                        </m:sSub>
                      </m:e>
                    </m:nary>
                    <m:r>
                      <a:rPr lang="en-US" sz="3100" b="0" i="1" smtClean="0">
                        <a:latin typeface="Cambria Math" panose="02040503050406030204" pitchFamily="18" charset="0"/>
                        <a:cs typeface="Times New Roman" panose="02020603050405020304" pitchFamily="18" charset="0"/>
                      </a:rPr>
                      <m:t>=</m:t>
                    </m:r>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3100" i="1">
                            <a:latin typeface="Cambria Math" panose="02040503050406030204" pitchFamily="18" charset="0"/>
                            <a:cs typeface="Times New Roman" panose="02020603050405020304" pitchFamily="18" charset="0"/>
                          </a:rPr>
                          <m:t>𝑅𝑥</m:t>
                        </m:r>
                      </m:sub>
                    </m:sSub>
                    <m:r>
                      <a:rPr lang="en-US" sz="3100" b="0" i="1" smtClean="0">
                        <a:latin typeface="Cambria Math" panose="02040503050406030204" pitchFamily="18" charset="0"/>
                        <a:cs typeface="Times New Roman" panose="02020603050405020304" pitchFamily="18" charset="0"/>
                      </a:rPr>
                      <m:t>(</m:t>
                    </m:r>
                    <m:r>
                      <a:rPr lang="en-US" sz="3100" b="0" i="1" smtClean="0">
                        <a:latin typeface="Cambria Math" panose="02040503050406030204" pitchFamily="18" charset="0"/>
                        <a:cs typeface="Times New Roman" panose="02020603050405020304" pitchFamily="18" charset="0"/>
                      </a:rPr>
                      <m:t>𝑇</m:t>
                    </m:r>
                    <m:r>
                      <a:rPr lang="en-US" sz="3100" b="0" i="1" smtClean="0">
                        <a:latin typeface="Cambria Math" panose="02040503050406030204" pitchFamily="18" charset="0"/>
                        <a:cs typeface="Times New Roman" panose="02020603050405020304" pitchFamily="18" charset="0"/>
                      </a:rPr>
                      <m:t>)=</m:t>
                    </m:r>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i="1">
                            <a:latin typeface="Cambria Math" panose="02040503050406030204" pitchFamily="18" charset="0"/>
                            <a:cs typeface="Times New Roman" panose="02020603050405020304" pitchFamily="18" charset="0"/>
                          </a:rPr>
                          <m:t>𝑅𝑥</m:t>
                        </m:r>
                      </m:sub>
                    </m:sSub>
                    <m:r>
                      <a:rPr lang="en-US" sz="3100" b="0" i="1" smtClean="0">
                        <a:latin typeface="Cambria Math" panose="02040503050406030204" pitchFamily="18" charset="0"/>
                        <a:cs typeface="Times New Roman" panose="02020603050405020304" pitchFamily="18" charset="0"/>
                      </a:rPr>
                      <m:t>(</m:t>
                    </m:r>
                    <m:sSub>
                      <m:sSubPr>
                        <m:ctrlPr>
                          <a:rPr lang="en-US" sz="3100" i="1">
                            <a:latin typeface="Cambria Math" panose="02040503050406030204" pitchFamily="18" charset="0"/>
                            <a:cs typeface="Times New Roman" panose="02020603050405020304" pitchFamily="18" charset="0"/>
                          </a:rPr>
                        </m:ctrlPr>
                      </m:sSubPr>
                      <m:e>
                        <m:r>
                          <a:rPr lang="en-US" sz="3100" b="0" i="1" smtClean="0">
                            <a:latin typeface="Cambria Math" panose="02040503050406030204" pitchFamily="18" charset="0"/>
                            <a:cs typeface="Times New Roman" panose="02020603050405020304" pitchFamily="18" charset="0"/>
                          </a:rPr>
                          <m:t>𝑇</m:t>
                        </m:r>
                      </m:e>
                      <m:sub>
                        <m:r>
                          <a:rPr lang="en-US" sz="3100" b="0" i="1" smtClean="0">
                            <a:latin typeface="Cambria Math" panose="02040503050406030204" pitchFamily="18" charset="0"/>
                            <a:ea typeface="Cambria Math" panose="02040503050406030204" pitchFamily="18" charset="0"/>
                            <a:cs typeface="Times New Roman" panose="02020603050405020304" pitchFamily="18" charset="0"/>
                          </a:rPr>
                          <m:t>𝑅</m:t>
                        </m:r>
                      </m:sub>
                    </m:sSub>
                    <m:r>
                      <a:rPr lang="en-US" sz="31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cs typeface="Times New Roman" panose="02020603050405020304" pitchFamily="18" charset="0"/>
                      </a:rPr>
                      <m:t>+</m:t>
                    </m:r>
                    <m:nary>
                      <m:naryPr>
                        <m:chr m:val="∑"/>
                        <m:supHide m:val="on"/>
                        <m:ctrlPr>
                          <a:rPr lang="en-US" sz="3100" i="1">
                            <a:latin typeface="Cambria Math" panose="02040503050406030204" pitchFamily="18" charset="0"/>
                            <a:cs typeface="Times New Roman" panose="02020603050405020304" pitchFamily="18" charset="0"/>
                          </a:rPr>
                        </m:ctrlPr>
                      </m:naryPr>
                      <m:sub>
                        <m:r>
                          <m:rPr>
                            <m:brk m:alnAt="7"/>
                          </m:rPr>
                          <a:rPr lang="en-US" sz="3100" i="1">
                            <a:latin typeface="Cambria Math" panose="02040503050406030204" pitchFamily="18" charset="0"/>
                            <a:cs typeface="Times New Roman" panose="02020603050405020304" pitchFamily="18" charset="0"/>
                          </a:rPr>
                          <m:t>𝑖</m:t>
                        </m:r>
                        <m:r>
                          <a:rPr lang="en-US" sz="3100" i="1">
                            <a:latin typeface="Cambria Math" panose="02040503050406030204" pitchFamily="18" charset="0"/>
                            <a:cs typeface="Times New Roman" panose="02020603050405020304" pitchFamily="18" charset="0"/>
                          </a:rPr>
                          <m:t>=1</m:t>
                        </m:r>
                      </m:sub>
                      <m:sup/>
                      <m:e>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𝑣</m:t>
                            </m:r>
                          </m:e>
                          <m:sub>
                            <m:r>
                              <a:rPr lang="en-US" sz="3100" i="1">
                                <a:latin typeface="Cambria Math" panose="02040503050406030204" pitchFamily="18" charset="0"/>
                                <a:cs typeface="Times New Roman" panose="02020603050405020304" pitchFamily="18" charset="0"/>
                              </a:rPr>
                              <m:t>𝑖𝑗</m:t>
                            </m:r>
                          </m:sub>
                        </m:sSub>
                        <m:sSub>
                          <m:sSubPr>
                            <m:ctrlPr>
                              <a:rPr lang="en-US" sz="3100" i="1">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a:latin typeface="Cambria Math" panose="02040503050406030204" pitchFamily="18" charset="0"/>
                                <a:cs typeface="Times New Roman" panose="02020603050405020304" pitchFamily="18" charset="0"/>
                              </a:rPr>
                              <m:t>𝑗</m:t>
                            </m:r>
                          </m:sub>
                        </m:sSub>
                      </m:e>
                    </m:nary>
                    <m:sSub>
                      <m:sSubPr>
                        <m:ctrlPr>
                          <a:rPr lang="en-US" sz="3100" i="1" smtClean="0">
                            <a:latin typeface="Cambria Math" panose="02040503050406030204" pitchFamily="18" charset="0"/>
                            <a:cs typeface="Times New Roman" panose="02020603050405020304" pitchFamily="18" charset="0"/>
                          </a:rPr>
                        </m:ctrlPr>
                      </m:sSubPr>
                      <m:e>
                        <m:r>
                          <a:rPr lang="en-US" sz="3100" b="0" i="1" smtClean="0">
                            <a:latin typeface="Cambria Math" panose="02040503050406030204" pitchFamily="18" charset="0"/>
                            <a:cs typeface="Times New Roman" panose="02020603050405020304" pitchFamily="18" charset="0"/>
                          </a:rPr>
                          <m:t>𝐶</m:t>
                        </m:r>
                      </m:e>
                      <m:sub>
                        <m:r>
                          <a:rPr lang="en-US" sz="3100" b="0" i="1" smtClean="0">
                            <a:latin typeface="Cambria Math" panose="02040503050406030204" pitchFamily="18" charset="0"/>
                            <a:cs typeface="Times New Roman" panose="02020603050405020304" pitchFamily="18" charset="0"/>
                          </a:rPr>
                          <m:t>𝑝𝑖</m:t>
                        </m:r>
                      </m:sub>
                    </m:sSub>
                    <m:r>
                      <a:rPr lang="en-US" sz="3100" b="0" i="1" smtClean="0">
                        <a:latin typeface="Cambria Math" panose="02040503050406030204" pitchFamily="18" charset="0"/>
                        <a:cs typeface="Times New Roman" panose="02020603050405020304" pitchFamily="18" charset="0"/>
                      </a:rPr>
                      <m:t>(</m:t>
                    </m:r>
                    <m:r>
                      <a:rPr lang="en-US" sz="3100" b="0" i="1" smtClean="0">
                        <a:latin typeface="Cambria Math" panose="02040503050406030204" pitchFamily="18" charset="0"/>
                        <a:cs typeface="Times New Roman" panose="02020603050405020304" pitchFamily="18" charset="0"/>
                      </a:rPr>
                      <m:t>𝑇</m:t>
                    </m:r>
                    <m:r>
                      <a:rPr lang="en-US" sz="3100" b="0" i="1" smtClean="0">
                        <a:latin typeface="Cambria Math" panose="02040503050406030204" pitchFamily="18" charset="0"/>
                        <a:cs typeface="Times New Roman" panose="02020603050405020304" pitchFamily="18" charset="0"/>
                      </a:rPr>
                      <m:t>−</m:t>
                    </m:r>
                    <m:sSub>
                      <m:sSubPr>
                        <m:ctrlPr>
                          <a:rPr lang="en-US" sz="3100" b="0" i="1" smtClean="0">
                            <a:latin typeface="Cambria Math" panose="02040503050406030204" pitchFamily="18" charset="0"/>
                            <a:cs typeface="Times New Roman" panose="02020603050405020304" pitchFamily="18" charset="0"/>
                          </a:rPr>
                        </m:ctrlPr>
                      </m:sSubPr>
                      <m:e>
                        <m:r>
                          <a:rPr lang="en-US" sz="3100" b="0" i="1" smtClean="0">
                            <a:latin typeface="Cambria Math" panose="02040503050406030204" pitchFamily="18" charset="0"/>
                            <a:cs typeface="Times New Roman" panose="02020603050405020304" pitchFamily="18" charset="0"/>
                          </a:rPr>
                          <m:t>𝑇</m:t>
                        </m:r>
                      </m:e>
                      <m:sub>
                        <m:r>
                          <a:rPr lang="en-US" sz="3100" b="0" i="1" smtClean="0">
                            <a:latin typeface="Cambria Math" panose="02040503050406030204" pitchFamily="18" charset="0"/>
                            <a:cs typeface="Times New Roman" panose="02020603050405020304" pitchFamily="18" charset="0"/>
                          </a:rPr>
                          <m:t>𝑅</m:t>
                        </m:r>
                      </m:sub>
                    </m:sSub>
                    <m:r>
                      <a:rPr lang="en-US" sz="3100" b="0" i="1"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          (13.53)</a:t>
                </a:r>
              </a:p>
              <a:p>
                <a:pPr marL="0" indent="0" algn="just">
                  <a:lnSpc>
                    <a:spcPct val="150000"/>
                  </a:lnSpc>
                  <a:buNone/>
                </a:pPr>
                <a:r>
                  <a:rPr lang="en-US" sz="3100" b="1" dirty="0">
                    <a:solidFill>
                      <a:srgbClr val="7030A0"/>
                    </a:solidFill>
                    <a:latin typeface="Times New Roman" panose="02020603050405020304" pitchFamily="18" charset="0"/>
                    <a:cs typeface="Times New Roman" panose="02020603050405020304" pitchFamily="18" charset="0"/>
                  </a:rPr>
                  <a:t>Standard heat of reactions: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b="0" i="1" smtClean="0">
                            <a:latin typeface="Cambria Math" panose="02040503050406030204" pitchFamily="18" charset="0"/>
                            <a:cs typeface="Times New Roman" panose="02020603050405020304" pitchFamily="18" charset="0"/>
                          </a:rPr>
                          <m:t>𝐴</m:t>
                        </m:r>
                      </m:sub>
                    </m:sSub>
                    <m:r>
                      <a:rPr lang="en-US" sz="3100" b="0" i="0"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 -74.85 kJ/mol,</a:t>
                </a:r>
                <a:r>
                  <a:rPr lang="en-US" sz="3100" dirty="0">
                    <a:cs typeface="Times New Roman" panose="02020603050405020304" pitchFamily="18" charset="0"/>
                  </a:rPr>
                  <a:t>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i="1">
                            <a:latin typeface="Cambria Math" panose="02040503050406030204" pitchFamily="18" charset="0"/>
                            <a:cs typeface="Times New Roman" panose="02020603050405020304" pitchFamily="18" charset="0"/>
                          </a:rPr>
                          <m:t>𝐵</m:t>
                        </m:r>
                      </m:sub>
                    </m:sSub>
                    <m:r>
                      <a:rPr lang="en-US" sz="3100" i="1">
                        <a:latin typeface="Cambria Math" panose="02040503050406030204" pitchFamily="18" charset="0"/>
                        <a:cs typeface="Times New Roman" panose="02020603050405020304" pitchFamily="18" charset="0"/>
                      </a:rPr>
                      <m:t> </m:t>
                    </m:r>
                  </m:oMath>
                </a14:m>
                <a:r>
                  <a:rPr lang="en-US" sz="3100" dirty="0">
                    <a:latin typeface="Times New Roman" panose="02020603050405020304" pitchFamily="18" charset="0"/>
                    <a:cs typeface="Times New Roman" panose="02020603050405020304" pitchFamily="18" charset="0"/>
                  </a:rPr>
                  <a:t>= -84.67 kJ/mol,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b="0" i="1" smtClean="0">
                            <a:latin typeface="Cambria Math" panose="02040503050406030204" pitchFamily="18" charset="0"/>
                            <a:cs typeface="Times New Roman" panose="02020603050405020304" pitchFamily="18" charset="0"/>
                          </a:rPr>
                          <m:t>𝐷</m:t>
                        </m:r>
                      </m:sub>
                    </m:sSub>
                    <m:r>
                      <a:rPr lang="en-US" sz="3100" b="0" i="0"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-412.9 kJ/mol, and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b="0" i="1" smtClean="0">
                            <a:latin typeface="Cambria Math" panose="02040503050406030204" pitchFamily="18" charset="0"/>
                            <a:cs typeface="Times New Roman" panose="02020603050405020304" pitchFamily="18" charset="0"/>
                          </a:rPr>
                          <m:t>𝐸</m:t>
                        </m:r>
                      </m:sub>
                    </m:sSub>
                    <m:r>
                      <a:rPr lang="en-US" sz="3100" b="0" i="0"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-285.84 kJ/mol;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i="1">
                            <a:latin typeface="Cambria Math" panose="02040503050406030204" pitchFamily="18" charset="0"/>
                            <a:cs typeface="Times New Roman" panose="02020603050405020304" pitchFamily="18" charset="0"/>
                          </a:rPr>
                          <m:t>𝑅𝑥</m:t>
                        </m:r>
                      </m:sub>
                    </m:sSub>
                    <m:r>
                      <a:rPr lang="en-US" sz="3100" b="0" i="1" smtClean="0">
                        <a:latin typeface="Cambria Math" panose="02040503050406030204" pitchFamily="18" charset="0"/>
                        <a:ea typeface="Cambria Math" panose="02040503050406030204" pitchFamily="18" charset="0"/>
                        <a:cs typeface="Times New Roman" panose="02020603050405020304" pitchFamily="18" charset="0"/>
                      </a:rPr>
                      <m:t>=−141,414</m:t>
                    </m:r>
                  </m:oMath>
                </a14:m>
                <a:r>
                  <a:rPr lang="en-US" sz="3100" dirty="0">
                    <a:latin typeface="Times New Roman" panose="02020603050405020304" pitchFamily="18" charset="0"/>
                    <a:cs typeface="Times New Roman" panose="02020603050405020304" pitchFamily="18" charset="0"/>
                  </a:rPr>
                  <a:t>  kJ/min</a:t>
                </a:r>
              </a:p>
              <a:p>
                <a:pPr marL="0" indent="0" algn="just">
                  <a:lnSpc>
                    <a:spcPct val="150000"/>
                  </a:lnSpc>
                  <a:buNone/>
                </a:pPr>
                <a:r>
                  <a:rPr lang="en-US" sz="3100" dirty="0">
                    <a:latin typeface="Times New Roman" panose="02020603050405020304" pitchFamily="18" charset="0"/>
                    <a:cs typeface="Times New Roman" panose="02020603050405020304" pitchFamily="18" charset="0"/>
                  </a:rPr>
                  <a:t>By substituting the given values into equation (13.53), you can get:</a:t>
                </a:r>
              </a:p>
              <a:p>
                <a:pPr marL="0" indent="0" algn="just">
                  <a:lnSpc>
                    <a:spcPct val="150000"/>
                  </a:lnSpc>
                  <a:buNone/>
                </a:pPr>
                <a14:m>
                  <m:oMath xmlns:m="http://schemas.openxmlformats.org/officeDocument/2006/math">
                    <m:nary>
                      <m:naryPr>
                        <m:chr m:val="∑"/>
                        <m:supHide m:val="on"/>
                        <m:ctrlPr>
                          <a:rPr lang="en-US" sz="3100" i="1">
                            <a:latin typeface="Cambria Math" panose="02040503050406030204" pitchFamily="18" charset="0"/>
                            <a:cs typeface="Times New Roman" panose="02020603050405020304" pitchFamily="18" charset="0"/>
                          </a:rPr>
                        </m:ctrlPr>
                      </m:naryPr>
                      <m:sub>
                        <m:r>
                          <m:rPr>
                            <m:brk m:alnAt="7"/>
                          </m:rPr>
                          <a:rPr lang="en-US" sz="3100" i="1">
                            <a:latin typeface="Cambria Math" panose="02040503050406030204" pitchFamily="18" charset="0"/>
                            <a:cs typeface="Times New Roman" panose="02020603050405020304" pitchFamily="18" charset="0"/>
                          </a:rPr>
                          <m:t>𝑖</m:t>
                        </m:r>
                        <m:r>
                          <a:rPr lang="en-US" sz="3100" i="1">
                            <a:latin typeface="Cambria Math" panose="02040503050406030204" pitchFamily="18" charset="0"/>
                            <a:cs typeface="Times New Roman" panose="02020603050405020304" pitchFamily="18" charset="0"/>
                          </a:rPr>
                          <m:t>=1</m:t>
                        </m:r>
                      </m:sub>
                      <m:sup/>
                      <m:e>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𝑣</m:t>
                            </m:r>
                          </m:e>
                          <m:sub>
                            <m:r>
                              <a:rPr lang="en-US" sz="3100" i="1">
                                <a:latin typeface="Cambria Math" panose="02040503050406030204" pitchFamily="18" charset="0"/>
                                <a:cs typeface="Times New Roman" panose="02020603050405020304" pitchFamily="18" charset="0"/>
                              </a:rPr>
                              <m:t>𝑖𝑗</m:t>
                            </m:r>
                          </m:sub>
                        </m:sSub>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𝐻</m:t>
                            </m:r>
                          </m:e>
                          <m:sub>
                            <m:r>
                              <a:rPr lang="en-US" sz="3100" i="1">
                                <a:latin typeface="Cambria Math" panose="02040503050406030204" pitchFamily="18" charset="0"/>
                                <a:cs typeface="Times New Roman" panose="02020603050405020304" pitchFamily="18" charset="0"/>
                              </a:rPr>
                              <m:t>𝑖</m:t>
                            </m:r>
                          </m:sub>
                        </m:sSub>
                        <m:sSub>
                          <m:sSubPr>
                            <m:ctrlPr>
                              <a:rPr lang="en-US" sz="3100" i="1">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a:latin typeface="Cambria Math" panose="02040503050406030204" pitchFamily="18" charset="0"/>
                                <a:cs typeface="Times New Roman" panose="02020603050405020304" pitchFamily="18" charset="0"/>
                              </a:rPr>
                              <m:t>𝑗</m:t>
                            </m:r>
                          </m:sub>
                        </m:sSub>
                      </m:e>
                    </m:nary>
                    <m:r>
                      <a:rPr lang="en-US" sz="3100" b="0" i="1" smtClean="0">
                        <a:latin typeface="Cambria Math" panose="02040503050406030204" pitchFamily="18" charset="0"/>
                        <a:cs typeface="Times New Roman" panose="02020603050405020304" pitchFamily="18" charset="0"/>
                      </a:rPr>
                      <m:t>=</m:t>
                    </m:r>
                  </m:oMath>
                </a14:m>
                <a:r>
                  <a:rPr lang="en-US" sz="3100" dirty="0">
                    <a:cs typeface="Times New Roman" panose="02020603050405020304" pitchFamily="18" charset="0"/>
                  </a:rPr>
                  <a:t>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sSup>
                          <m:sSupPr>
                            <m:ctrlPr>
                              <a:rPr lang="en-US" sz="3100" i="1">
                                <a:latin typeface="Cambria Math" panose="02040503050406030204" pitchFamily="18" charset="0"/>
                                <a:cs typeface="Times New Roman" panose="02020603050405020304" pitchFamily="18" charset="0"/>
                              </a:rPr>
                            </m:ctrlPr>
                          </m:sSupPr>
                          <m:e>
                            <m:r>
                              <a:rPr lang="en-US" sz="3100" i="1">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ea typeface="Cambria Math" panose="02040503050406030204" pitchFamily="18" charset="0"/>
                                <a:cs typeface="Times New Roman" panose="02020603050405020304" pitchFamily="18" charset="0"/>
                              </a:rPr>
                              <m:t>𝐻</m:t>
                            </m:r>
                          </m:e>
                          <m:sup>
                            <m:r>
                              <a:rPr lang="en-US" sz="3100" i="1">
                                <a:latin typeface="Cambria Math" panose="02040503050406030204" pitchFamily="18" charset="0"/>
                                <a:cs typeface="Times New Roman" panose="02020603050405020304" pitchFamily="18" charset="0"/>
                              </a:rPr>
                              <m:t>𝑜</m:t>
                            </m:r>
                          </m:sup>
                        </m:sSup>
                      </m:e>
                      <m:sub>
                        <m:r>
                          <a:rPr lang="en-US" sz="3100" i="1">
                            <a:latin typeface="Cambria Math" panose="02040503050406030204" pitchFamily="18" charset="0"/>
                            <a:cs typeface="Times New Roman" panose="02020603050405020304" pitchFamily="18" charset="0"/>
                          </a:rPr>
                          <m:t>𝑅𝑥</m:t>
                        </m:r>
                      </m:sub>
                    </m:sSub>
                    <m:d>
                      <m:dPr>
                        <m:ctrlPr>
                          <a:rPr lang="en-US" sz="3100" i="1">
                            <a:latin typeface="Cambria Math" panose="02040503050406030204" pitchFamily="18" charset="0"/>
                            <a:cs typeface="Times New Roman" panose="02020603050405020304" pitchFamily="18" charset="0"/>
                          </a:rPr>
                        </m:ctrlPr>
                      </m:dPr>
                      <m:e>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𝑇</m:t>
                            </m:r>
                          </m:e>
                          <m:sub>
                            <m:r>
                              <a:rPr lang="en-US" sz="3100" i="1">
                                <a:latin typeface="Cambria Math" panose="02040503050406030204" pitchFamily="18" charset="0"/>
                                <a:ea typeface="Cambria Math" panose="02040503050406030204" pitchFamily="18" charset="0"/>
                                <a:cs typeface="Times New Roman" panose="02020603050405020304" pitchFamily="18" charset="0"/>
                              </a:rPr>
                              <m:t>𝑅</m:t>
                            </m:r>
                          </m:sub>
                        </m:sSub>
                      </m:e>
                    </m:d>
                    <m:r>
                      <a:rPr lang="en-US" sz="31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3100" i="1">
                        <a:latin typeface="Cambria Math" panose="02040503050406030204" pitchFamily="18" charset="0"/>
                        <a:cs typeface="Times New Roman" panose="02020603050405020304" pitchFamily="18" charset="0"/>
                      </a:rPr>
                      <m:t>(</m:t>
                    </m:r>
                    <m:r>
                      <a:rPr lang="en-US" sz="3100" i="1">
                        <a:latin typeface="Cambria Math" panose="02040503050406030204" pitchFamily="18" charset="0"/>
                        <a:cs typeface="Times New Roman" panose="02020603050405020304" pitchFamily="18" charset="0"/>
                      </a:rPr>
                      <m:t>𝑇</m:t>
                    </m:r>
                    <m:r>
                      <a:rPr lang="en-US" sz="3100" i="1">
                        <a:latin typeface="Cambria Math" panose="02040503050406030204" pitchFamily="18" charset="0"/>
                        <a:cs typeface="Times New Roman" panose="02020603050405020304" pitchFamily="18" charset="0"/>
                      </a:rPr>
                      <m:t>−</m:t>
                    </m:r>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𝑇</m:t>
                        </m:r>
                      </m:e>
                      <m:sub>
                        <m:r>
                          <a:rPr lang="en-US" sz="3100" i="1">
                            <a:latin typeface="Cambria Math" panose="02040503050406030204" pitchFamily="18" charset="0"/>
                            <a:cs typeface="Times New Roman" panose="02020603050405020304" pitchFamily="18" charset="0"/>
                          </a:rPr>
                          <m:t>𝑅</m:t>
                        </m:r>
                      </m:sub>
                    </m:sSub>
                    <m:r>
                      <a:rPr lang="en-US" sz="3100" i="1"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100" i="1">
                            <a:latin typeface="Cambria Math" panose="02040503050406030204" pitchFamily="18" charset="0"/>
                            <a:cs typeface="Times New Roman" panose="02020603050405020304" pitchFamily="18" charset="0"/>
                          </a:rPr>
                        </m:ctrlPr>
                      </m:sSubPr>
                      <m:e>
                        <m:r>
                          <m:rPr>
                            <m:nor/>
                          </m:rPr>
                          <a:rPr lang="en-US" sz="3100">
                            <a:latin typeface="Cambria Math" panose="02040503050406030204" pitchFamily="18" charset="0"/>
                            <a:cs typeface="Times New Roman" panose="02020603050405020304" pitchFamily="18" charset="0"/>
                          </a:rPr>
                          <m:t>(</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3100" i="1" dirty="0">
                        <a:latin typeface="Cambria Math" panose="02040503050406030204" pitchFamily="18" charset="0"/>
                        <a:cs typeface="Times New Roman" panose="02020603050405020304" pitchFamily="18" charset="0"/>
                        <a:sym typeface="Symbol" panose="05050102010706020507" pitchFamily="18" charset="2"/>
                      </a:rPr>
                      <m:t>+ </m:t>
                    </m:r>
                    <m:sSub>
                      <m:sSubPr>
                        <m:ctrlPr>
                          <a:rPr lang="en-US" sz="3100" i="1">
                            <a:latin typeface="Cambria Math" panose="02040503050406030204" pitchFamily="18" charset="0"/>
                            <a:cs typeface="Times New Roman" panose="02020603050405020304" pitchFamily="18" charset="0"/>
                          </a:rPr>
                        </m:ctrlPr>
                      </m:sSubPr>
                      <m:e>
                        <m:r>
                          <m:rPr>
                            <m:nor/>
                          </m:rPr>
                          <a:rPr lang="en-US" sz="3100">
                            <a:latin typeface="Cambria Math" panose="02040503050406030204" pitchFamily="18" charset="0"/>
                            <a:cs typeface="Times New Roman" panose="02020603050405020304" pitchFamily="18" charset="0"/>
                          </a:rPr>
                          <m:t>2</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2</m:t>
                        </m:r>
                      </m:sub>
                    </m:sSub>
                    <m:r>
                      <a:rPr lang="en-US" sz="3100" i="1" dirty="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3100" i="1" dirty="0">
                            <a:latin typeface="Cambria Math" panose="02040503050406030204" pitchFamily="18" charset="0"/>
                            <a:cs typeface="Times New Roman" panose="02020603050405020304" pitchFamily="18" charset="0"/>
                            <a:sym typeface="Symbol" panose="05050102010706020507" pitchFamily="18" charset="2"/>
                          </a:rPr>
                          <m:t>𝐶</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𝑝𝐷</m:t>
                        </m:r>
                      </m:sub>
                    </m:sSub>
                    <m:r>
                      <a:rPr lang="en-US" sz="3100" b="0" i="0" dirty="0" smtClean="0">
                        <a:latin typeface="Cambria Math" panose="02040503050406030204" pitchFamily="18" charset="0"/>
                        <a:cs typeface="Times New Roman" panose="02020603050405020304" pitchFamily="18" charset="0"/>
                        <a:sym typeface="Symbol" panose="05050102010706020507" pitchFamily="18" charset="2"/>
                      </a:rPr>
                      <m:t>+</m:t>
                    </m:r>
                    <m:d>
                      <m:dPr>
                        <m:ctrlPr>
                          <a:rPr lang="en-US" sz="3100" b="0" i="1" dirty="0" smtClean="0">
                            <a:latin typeface="Cambria Math" panose="02040503050406030204" pitchFamily="18" charset="0"/>
                            <a:cs typeface="Times New Roman" panose="02020603050405020304" pitchFamily="18" charset="0"/>
                            <a:sym typeface="Symbol" panose="05050102010706020507" pitchFamily="18" charset="2"/>
                          </a:rPr>
                        </m:ctrlPr>
                      </m:dPr>
                      <m:e>
                        <m:sSub>
                          <m:sSubPr>
                            <m:ctrlPr>
                              <a:rPr lang="en-US" sz="3100" i="1">
                                <a:latin typeface="Cambria Math" panose="02040503050406030204" pitchFamily="18" charset="0"/>
                                <a:cs typeface="Times New Roman" panose="02020603050405020304" pitchFamily="18" charset="0"/>
                              </a:rPr>
                            </m:ctrlPr>
                          </m:sSubPr>
                          <m:e>
                            <m:r>
                              <m:rPr>
                                <m:nor/>
                              </m:rPr>
                              <a:rPr lang="en-US" sz="3100">
                                <a:latin typeface="Cambria Math" panose="02040503050406030204" pitchFamily="18" charset="0"/>
                                <a:cs typeface="Times New Roman" panose="02020603050405020304" pitchFamily="18" charset="0"/>
                              </a:rPr>
                              <m:t>2</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3100" i="1" dirty="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a:latin typeface="Cambria Math" panose="02040503050406030204" pitchFamily="18" charset="0"/>
                                <a:cs typeface="Times New Roman" panose="02020603050405020304" pitchFamily="18" charset="0"/>
                              </a:rPr>
                            </m:ctrlPr>
                          </m:sSubPr>
                          <m:e>
                            <m:r>
                              <m:rPr>
                                <m:nor/>
                              </m:rPr>
                              <a:rPr lang="en-US" sz="3100">
                                <a:latin typeface="Cambria Math" panose="02040503050406030204" pitchFamily="18" charset="0"/>
                                <a:cs typeface="Times New Roman" panose="02020603050405020304" pitchFamily="18" charset="0"/>
                              </a:rPr>
                              <m:t>3</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2</m:t>
                            </m:r>
                          </m:sub>
                        </m:sSub>
                      </m:e>
                    </m:d>
                    <m:sSub>
                      <m:sSubPr>
                        <m:ctrlPr>
                          <a:rPr lang="en-US" sz="31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3100" i="1" dirty="0">
                            <a:latin typeface="Cambria Math" panose="02040503050406030204" pitchFamily="18" charset="0"/>
                            <a:cs typeface="Times New Roman" panose="02020603050405020304" pitchFamily="18" charset="0"/>
                            <a:sym typeface="Symbol" panose="05050102010706020507" pitchFamily="18" charset="2"/>
                          </a:rPr>
                          <m:t>𝐶</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𝑝</m:t>
                        </m:r>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𝐸</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1</m:t>
                        </m:r>
                      </m:sub>
                    </m:sSub>
                    <m:sSub>
                      <m:sSubPr>
                        <m:ctrlPr>
                          <a:rPr lang="en-US" sz="31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3100" i="1" dirty="0">
                            <a:latin typeface="Cambria Math" panose="02040503050406030204" pitchFamily="18" charset="0"/>
                            <a:cs typeface="Times New Roman" panose="02020603050405020304" pitchFamily="18" charset="0"/>
                            <a:sym typeface="Symbol" panose="05050102010706020507" pitchFamily="18" charset="2"/>
                          </a:rPr>
                          <m:t>𝐶</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𝑝</m:t>
                        </m:r>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𝐴</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smtClean="0">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2</m:t>
                        </m:r>
                      </m:sub>
                    </m:sSub>
                    <m:sSub>
                      <m:sSubPr>
                        <m:ctrlPr>
                          <a:rPr lang="en-US" sz="31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3100" i="1" dirty="0">
                            <a:latin typeface="Cambria Math" panose="02040503050406030204" pitchFamily="18" charset="0"/>
                            <a:cs typeface="Times New Roman" panose="02020603050405020304" pitchFamily="18" charset="0"/>
                            <a:sym typeface="Symbol" panose="05050102010706020507" pitchFamily="18" charset="2"/>
                          </a:rPr>
                          <m:t>𝐶</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𝑝</m:t>
                        </m:r>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𝐵</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a:latin typeface="Cambria Math" panose="02040503050406030204" pitchFamily="18" charset="0"/>
                            <a:cs typeface="Times New Roman" panose="02020603050405020304" pitchFamily="18" charset="0"/>
                          </a:rPr>
                        </m:ctrlPr>
                      </m:sSubPr>
                      <m:e>
                        <m:r>
                          <m:rPr>
                            <m:nor/>
                          </m:rPr>
                          <a:rPr lang="en-US" sz="3100" b="0" i="0" smtClean="0">
                            <a:latin typeface="Cambria Math" panose="02040503050406030204" pitchFamily="18" charset="0"/>
                            <a:cs typeface="Times New Roman" panose="02020603050405020304" pitchFamily="18" charset="0"/>
                          </a:rPr>
                          <m:t>(</m:t>
                        </m:r>
                        <m:r>
                          <m:rPr>
                            <m:nor/>
                          </m:rPr>
                          <a:rPr lang="en-US" sz="3100">
                            <a:latin typeface="Cambria Math" panose="02040503050406030204" pitchFamily="18" charset="0"/>
                            <a:cs typeface="Times New Roman" panose="02020603050405020304" pitchFamily="18" charset="0"/>
                          </a:rPr>
                          <m:t>2</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1</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a:latin typeface="Cambria Math" panose="02040503050406030204" pitchFamily="18" charset="0"/>
                            <a:cs typeface="Times New Roman" panose="02020603050405020304" pitchFamily="18" charset="0"/>
                          </a:rPr>
                        </m:ctrlPr>
                      </m:sSubPr>
                      <m:e>
                        <m:r>
                          <m:rPr>
                            <m:nor/>
                          </m:rPr>
                          <a:rPr lang="en-US" sz="3100">
                            <a:latin typeface="Cambria Math" panose="02040503050406030204" pitchFamily="18" charset="0"/>
                            <a:cs typeface="Times New Roman" panose="02020603050405020304" pitchFamily="18" charset="0"/>
                          </a:rPr>
                          <m:t>3.5</m:t>
                        </m:r>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2</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3100" i="1" dirty="0">
                            <a:latin typeface="Cambria Math" panose="02040503050406030204" pitchFamily="18" charset="0"/>
                            <a:cs typeface="Times New Roman" panose="02020603050405020304" pitchFamily="18" charset="0"/>
                            <a:sym typeface="Symbol" panose="05050102010706020507" pitchFamily="18" charset="2"/>
                          </a:rPr>
                        </m:ctrlPr>
                      </m:sSubPr>
                      <m:e>
                        <m:r>
                          <a:rPr lang="en-US" sz="3100" i="1" dirty="0">
                            <a:latin typeface="Cambria Math" panose="02040503050406030204" pitchFamily="18" charset="0"/>
                            <a:cs typeface="Times New Roman" panose="02020603050405020304" pitchFamily="18" charset="0"/>
                            <a:sym typeface="Symbol" panose="05050102010706020507" pitchFamily="18" charset="2"/>
                          </a:rPr>
                          <m:t>𝐶</m:t>
                        </m:r>
                      </m:e>
                      <m:sub>
                        <m:r>
                          <a:rPr lang="en-US" sz="3100" i="1" dirty="0">
                            <a:latin typeface="Cambria Math" panose="02040503050406030204" pitchFamily="18" charset="0"/>
                            <a:cs typeface="Times New Roman" panose="02020603050405020304" pitchFamily="18" charset="0"/>
                            <a:sym typeface="Symbol" panose="05050102010706020507" pitchFamily="18" charset="2"/>
                          </a:rPr>
                          <m:t>𝑝</m:t>
                        </m:r>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𝐶</m:t>
                        </m:r>
                      </m:sub>
                    </m:sSub>
                    <m:r>
                      <a:rPr lang="en-US" sz="3100" b="0" i="1" dirty="0" smtClean="0">
                        <a:latin typeface="Cambria Math" panose="02040503050406030204" pitchFamily="18" charset="0"/>
                        <a:cs typeface="Times New Roman" panose="02020603050405020304" pitchFamily="18" charset="0"/>
                        <a:sym typeface="Symbol" panose="05050102010706020507" pitchFamily="18" charset="2"/>
                      </a:rPr>
                      <m:t>]</m:t>
                    </m:r>
                  </m:oMath>
                </a14:m>
                <a:endParaRPr lang="en-US" sz="3100"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nary>
                      <m:naryPr>
                        <m:chr m:val="∑"/>
                        <m:supHide m:val="on"/>
                        <m:ctrlPr>
                          <a:rPr lang="en-US" sz="3100" i="1">
                            <a:latin typeface="Cambria Math" panose="02040503050406030204" pitchFamily="18" charset="0"/>
                            <a:cs typeface="Times New Roman" panose="02020603050405020304" pitchFamily="18" charset="0"/>
                          </a:rPr>
                        </m:ctrlPr>
                      </m:naryPr>
                      <m:sub>
                        <m:r>
                          <m:rPr>
                            <m:brk m:alnAt="7"/>
                          </m:rPr>
                          <a:rPr lang="en-US" sz="3100" i="1">
                            <a:latin typeface="Cambria Math" panose="02040503050406030204" pitchFamily="18" charset="0"/>
                            <a:cs typeface="Times New Roman" panose="02020603050405020304" pitchFamily="18" charset="0"/>
                          </a:rPr>
                          <m:t>𝑖</m:t>
                        </m:r>
                        <m:r>
                          <a:rPr lang="en-US" sz="3100" i="1">
                            <a:latin typeface="Cambria Math" panose="02040503050406030204" pitchFamily="18" charset="0"/>
                            <a:cs typeface="Times New Roman" panose="02020603050405020304" pitchFamily="18" charset="0"/>
                          </a:rPr>
                          <m:t>=1</m:t>
                        </m:r>
                      </m:sub>
                      <m:sup/>
                      <m:e>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𝑣</m:t>
                            </m:r>
                          </m:e>
                          <m:sub>
                            <m:r>
                              <a:rPr lang="en-US" sz="3100" i="1">
                                <a:latin typeface="Cambria Math" panose="02040503050406030204" pitchFamily="18" charset="0"/>
                                <a:cs typeface="Times New Roman" panose="02020603050405020304" pitchFamily="18" charset="0"/>
                              </a:rPr>
                              <m:t>𝑖𝑗</m:t>
                            </m:r>
                          </m:sub>
                        </m:sSub>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𝐻</m:t>
                            </m:r>
                          </m:e>
                          <m:sub>
                            <m:r>
                              <a:rPr lang="en-US" sz="3100" i="1">
                                <a:latin typeface="Cambria Math" panose="02040503050406030204" pitchFamily="18" charset="0"/>
                                <a:cs typeface="Times New Roman" panose="02020603050405020304" pitchFamily="18" charset="0"/>
                              </a:rPr>
                              <m:t>𝑖</m:t>
                            </m:r>
                          </m:sub>
                        </m:sSub>
                        <m:sSub>
                          <m:sSubPr>
                            <m:ctrlPr>
                              <a:rPr lang="en-US" sz="3100" i="1">
                                <a:latin typeface="Cambria Math" panose="02040503050406030204" pitchFamily="18" charset="0"/>
                                <a:cs typeface="Times New Roman" panose="02020603050405020304" pitchFamily="18" charset="0"/>
                              </a:rPr>
                            </m:ctrlPr>
                          </m:sSubPr>
                          <m:e>
                            <m:r>
                              <m:rPr>
                                <m:nor/>
                              </m:rPr>
                              <a:rPr lang="en-US" sz="3100" dirty="0">
                                <a:latin typeface="Times New Roman" panose="02020603050405020304" pitchFamily="18" charset="0"/>
                                <a:cs typeface="Times New Roman" panose="02020603050405020304" pitchFamily="18" charset="0"/>
                                <a:sym typeface="Symbol" panose="05050102010706020507" pitchFamily="18" charset="2"/>
                              </a:rPr>
                              <m:t></m:t>
                            </m:r>
                          </m:e>
                          <m:sub>
                            <m:r>
                              <a:rPr lang="en-US" sz="3100" i="1">
                                <a:latin typeface="Cambria Math" panose="02040503050406030204" pitchFamily="18" charset="0"/>
                                <a:cs typeface="Times New Roman" panose="02020603050405020304" pitchFamily="18" charset="0"/>
                              </a:rPr>
                              <m:t>𝑗</m:t>
                            </m:r>
                          </m:sub>
                        </m:sSub>
                      </m:e>
                    </m:nary>
                    <m:r>
                      <a:rPr lang="en-US" sz="3100" i="1">
                        <a:latin typeface="Cambria Math" panose="02040503050406030204" pitchFamily="18" charset="0"/>
                        <a:cs typeface="Times New Roman" panose="02020603050405020304" pitchFamily="18" charset="0"/>
                      </a:rPr>
                      <m:t>=</m:t>
                    </m:r>
                  </m:oMath>
                </a14:m>
                <a:r>
                  <a:rPr lang="en-US" sz="3100" dirty="0">
                    <a:cs typeface="Times New Roman" panose="02020603050405020304" pitchFamily="18" charset="0"/>
                  </a:rPr>
                  <a:t> </a:t>
                </a:r>
                <a14:m>
                  <m:oMath xmlns:m="http://schemas.openxmlformats.org/officeDocument/2006/math">
                    <m:r>
                      <a:rPr lang="en-US" sz="3100" b="0" i="1" smtClean="0">
                        <a:latin typeface="Cambria Math" panose="02040503050406030204" pitchFamily="18" charset="0"/>
                        <a:cs typeface="Times New Roman" panose="02020603050405020304" pitchFamily="18" charset="0"/>
                      </a:rPr>
                      <m:t>−114, 414</m:t>
                    </m:r>
                    <m:r>
                      <a:rPr lang="en-US" sz="3100" i="1">
                        <a:latin typeface="Cambria Math" panose="02040503050406030204" pitchFamily="18" charset="0"/>
                        <a:ea typeface="Cambria Math" panose="02040503050406030204" pitchFamily="18" charset="0"/>
                        <a:cs typeface="Times New Roman" panose="02020603050405020304" pitchFamily="18" charset="0"/>
                      </a:rPr>
                      <m:t>+</m:t>
                    </m:r>
                    <m:r>
                      <a:rPr lang="en-US" sz="3100" b="0" i="1" smtClean="0">
                        <a:latin typeface="Cambria Math" panose="02040503050406030204" pitchFamily="18" charset="0"/>
                        <a:ea typeface="Cambria Math" panose="02040503050406030204" pitchFamily="18" charset="0"/>
                        <a:cs typeface="Times New Roman" panose="02020603050405020304" pitchFamily="18" charset="0"/>
                      </a:rPr>
                      <m:t>0.131</m:t>
                    </m:r>
                    <m:r>
                      <a:rPr lang="en-US" sz="3100" i="1">
                        <a:latin typeface="Cambria Math" panose="02040503050406030204" pitchFamily="18" charset="0"/>
                        <a:cs typeface="Times New Roman" panose="02020603050405020304" pitchFamily="18" charset="0"/>
                      </a:rPr>
                      <m:t>(</m:t>
                    </m:r>
                    <m:r>
                      <a:rPr lang="en-US" sz="3100" i="1">
                        <a:latin typeface="Cambria Math" panose="02040503050406030204" pitchFamily="18" charset="0"/>
                        <a:cs typeface="Times New Roman" panose="02020603050405020304" pitchFamily="18" charset="0"/>
                      </a:rPr>
                      <m:t>𝑇</m:t>
                    </m:r>
                    <m:r>
                      <a:rPr lang="en-US" sz="3100" i="1">
                        <a:latin typeface="Cambria Math" panose="02040503050406030204" pitchFamily="18" charset="0"/>
                        <a:cs typeface="Times New Roman" panose="02020603050405020304" pitchFamily="18" charset="0"/>
                      </a:rPr>
                      <m:t>−</m:t>
                    </m:r>
                    <m:sSub>
                      <m:sSubPr>
                        <m:ctrlPr>
                          <a:rPr lang="en-US" sz="3100" i="1">
                            <a:latin typeface="Cambria Math" panose="02040503050406030204" pitchFamily="18" charset="0"/>
                            <a:cs typeface="Times New Roman" panose="02020603050405020304" pitchFamily="18" charset="0"/>
                          </a:rPr>
                        </m:ctrlPr>
                      </m:sSubPr>
                      <m:e>
                        <m:r>
                          <a:rPr lang="en-US" sz="3100" i="1">
                            <a:latin typeface="Cambria Math" panose="02040503050406030204" pitchFamily="18" charset="0"/>
                            <a:cs typeface="Times New Roman" panose="02020603050405020304" pitchFamily="18" charset="0"/>
                          </a:rPr>
                          <m:t>𝑇</m:t>
                        </m:r>
                      </m:e>
                      <m:sub>
                        <m:r>
                          <a:rPr lang="en-US" sz="3100" i="1">
                            <a:latin typeface="Cambria Math" panose="02040503050406030204" pitchFamily="18" charset="0"/>
                            <a:cs typeface="Times New Roman" panose="02020603050405020304" pitchFamily="18" charset="0"/>
                          </a:rPr>
                          <m:t>𝑅</m:t>
                        </m:r>
                      </m:sub>
                    </m:sSub>
                    <m:r>
                      <a:rPr lang="en-US" sz="3100" b="0" i="1" smtClean="0">
                        <a:latin typeface="Cambria Math" panose="02040503050406030204" pitchFamily="18" charset="0"/>
                        <a:cs typeface="Times New Roman" panose="02020603050405020304" pitchFamily="18" charset="0"/>
                      </a:rPr>
                      <m:t>)</m:t>
                    </m:r>
                  </m:oMath>
                </a14:m>
                <a:r>
                  <a:rPr lang="en-US" sz="3100" dirty="0">
                    <a:latin typeface="Times New Roman" panose="02020603050405020304" pitchFamily="18" charset="0"/>
                    <a:cs typeface="Times New Roman" panose="02020603050405020304" pitchFamily="18" charset="0"/>
                  </a:rPr>
                  <a:t>                                        (13.54)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E0621B9-9EE4-877A-4F75-C51327E9E01C}"/>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3667" r="-681" b="-306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04985AC-1DEC-4E4B-F61F-22C94F74077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4849F3A-4D24-26B7-D4FE-FBB9DDD74F8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A7707A3-02BB-FA7A-E08F-CD28522A183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58D88437-A440-88E3-B8C5-0A0D40845FD0}"/>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72259294"/>
      </p:ext>
    </p:extLst>
  </p:cSld>
  <p:clrMapOvr>
    <a:masterClrMapping/>
  </p:clrMapOvr>
  <mc:AlternateContent xmlns:mc="http://schemas.openxmlformats.org/markup-compatibility/2006" xmlns:p14="http://schemas.microsoft.com/office/powerpoint/2010/main">
    <mc:Choice Requires="p14">
      <p:transition spd="slow" p14:dur="2000" advTm="131821"/>
    </mc:Choice>
    <mc:Fallback xmlns="">
      <p:transition spd="slow" advTm="131821"/>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3FAFB-6520-56BD-7085-FA5D751DCE34}"/>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E361039-0C84-2376-E526-35A0BAE71FDC}"/>
                  </a:ext>
                </a:extLst>
              </p:cNvPr>
              <p:cNvSpPr>
                <a:spLocks noGrp="1"/>
              </p:cNvSpPr>
              <p:nvPr>
                <p:ph idx="1"/>
              </p:nvPr>
            </p:nvSpPr>
            <p:spPr>
              <a:xfrm>
                <a:off x="278297" y="950601"/>
                <a:ext cx="11638720" cy="4973117"/>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 (13.54) into equation (13.52), you can get:  </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𝑇</m:t>
                            </m:r>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𝑜</m:t>
                                </m:r>
                              </m:sub>
                            </m:sSub>
                          </m:e>
                        </m:d>
                        <m:d>
                          <m:dPr>
                            <m:begChr m:val="["/>
                            <m:endChr m:val="]"/>
                            <m:ctrlPr>
                              <a:rPr lang="en-US" sz="2400" b="0" i="1" smtClean="0">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𝐶</m:t>
                                </m:r>
                                <m:r>
                                  <a:rPr lang="en-US" sz="2400" i="1">
                                    <a:latin typeface="Cambria Math" panose="02040503050406030204" pitchFamily="18" charset="0"/>
                                    <a:cs typeface="Times New Roman" panose="02020603050405020304" pitchFamily="18" charset="0"/>
                                  </a:rPr>
                                  <m:t>𝑜</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𝑝𝐶</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𝐼</m:t>
                                </m:r>
                                <m:r>
                                  <a:rPr lang="en-US" sz="2400" i="1">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𝐼</m:t>
                                </m:r>
                              </m:sub>
                            </m:sSub>
                          </m:e>
                        </m:d>
                        <m:r>
                          <a:rPr lang="en-US" sz="2400" b="0" i="1" smtClean="0">
                            <a:latin typeface="Cambria Math" panose="02040503050406030204" pitchFamily="18" charset="0"/>
                            <a:cs typeface="Times New Roman" panose="02020603050405020304" pitchFamily="18" charset="0"/>
                          </a:rPr>
                          <m:t>+</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𝑇</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𝑅</m:t>
                                </m:r>
                              </m:sub>
                            </m:sSub>
                          </m:e>
                        </m:d>
                        <m:d>
                          <m:dPr>
                            <m:begChr m:val="["/>
                            <m:endChr m:val="]"/>
                            <m:ctrlPr>
                              <a:rPr lang="en-US" sz="2400" i="1">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𝐴𝑜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𝐴</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𝐵</m:t>
                                </m:r>
                                <m:r>
                                  <a:rPr lang="en-US" sz="2400" i="1">
                                    <a:latin typeface="Cambria Math" panose="02040503050406030204" pitchFamily="18" charset="0"/>
                                    <a:cs typeface="Times New Roman" panose="02020603050405020304" pitchFamily="18" charset="0"/>
                                  </a:rPr>
                                  <m:t>𝑜</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𝐵</m:t>
                                </m:r>
                              </m:sub>
                            </m:sSub>
                            <m:r>
                              <a:rPr lang="en-US" sz="2400" b="0" i="1" smtClean="0">
                                <a:latin typeface="Cambria Math" panose="02040503050406030204" pitchFamily="18" charset="0"/>
                                <a:cs typeface="Times New Roman" panose="02020603050405020304" pitchFamily="18" charset="0"/>
                              </a:rPr>
                              <m:t>]</m:t>
                            </m:r>
                          </m:e>
                        </m:d>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141</m:t>
                        </m:r>
                        <m:r>
                          <a:rPr lang="en-US" sz="2400" i="1">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414</m:t>
                        </m:r>
                        <m:r>
                          <a:rPr lang="en-US" sz="2400" i="1">
                            <a:latin typeface="Cambria Math" panose="02040503050406030204" pitchFamily="18" charset="0"/>
                            <a:ea typeface="Cambria Math" panose="02040503050406030204" pitchFamily="18" charset="0"/>
                            <a:cs typeface="Times New Roman" panose="02020603050405020304" pitchFamily="18" charset="0"/>
                          </a:rPr>
                          <m:t>+0.131</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𝑇</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𝐴</m:t>
                            </m:r>
                          </m:sub>
                        </m:sSub>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𝑝𝐴</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𝐵</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𝐵</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𝐶</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𝐶</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𝐷</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𝐷</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𝐸</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𝐸</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b="0" i="1" smtClean="0">
                                <a:latin typeface="Cambria Math" panose="02040503050406030204" pitchFamily="18" charset="0"/>
                                <a:cs typeface="Times New Roman" panose="02020603050405020304" pitchFamily="18" charset="0"/>
                              </a:rPr>
                              <m:t>𝐼</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𝐼</m:t>
                            </m:r>
                          </m:sub>
                        </m:sSub>
                      </m:den>
                    </m:f>
                  </m:oMath>
                </a14:m>
                <a:r>
                  <a:rPr lang="en-US" sz="2400" dirty="0">
                    <a:latin typeface="Times New Roman" panose="02020603050405020304" pitchFamily="18" charset="0"/>
                    <a:cs typeface="Times New Roman" panose="02020603050405020304" pitchFamily="18" charset="0"/>
                  </a:rPr>
                  <a:t>   (13.55)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given values into equation (13.55), you can get:</a:t>
                </a:r>
              </a:p>
              <a:p>
                <a:pPr marL="0" indent="0" algn="just">
                  <a:lnSpc>
                    <a:spcPct val="150000"/>
                  </a:lnSpc>
                  <a:buNone/>
                </a:pP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𝑑𝑇</m:t>
                        </m:r>
                      </m:num>
                      <m:den>
                        <m:r>
                          <a:rPr lang="en-US" sz="2400" i="1">
                            <a:latin typeface="Cambria Math" panose="02040503050406030204" pitchFamily="18" charset="0"/>
                            <a:cs typeface="Times New Roman" panose="02020603050405020304" pitchFamily="18" charset="0"/>
                          </a:rPr>
                          <m:t>𝑑𝑡</m:t>
                        </m:r>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62.45</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𝑇</m:t>
                            </m:r>
                            <m:r>
                              <a:rPr lang="en-US" sz="2400" i="1">
                                <a:latin typeface="Cambria Math" panose="02040503050406030204" pitchFamily="18" charset="0"/>
                                <a:cs typeface="Times New Roman" panose="02020603050405020304" pitchFamily="18" charset="0"/>
                              </a:rPr>
                              <m:t>−423</m:t>
                            </m:r>
                          </m:e>
                        </m:d>
                        <m:r>
                          <a:rPr lang="en-US" sz="2400" b="0" i="1" smtClean="0">
                            <a:latin typeface="Cambria Math" panose="02040503050406030204" pitchFamily="18" charset="0"/>
                            <a:cs typeface="Times New Roman" panose="02020603050405020304" pitchFamily="18" charset="0"/>
                          </a:rPr>
                          <m:t>−10.14</m:t>
                        </m:r>
                        <m:d>
                          <m:dPr>
                            <m:ctrlPr>
                              <a:rPr lang="en-US" sz="2400" i="1">
                                <a:latin typeface="Cambria Math" panose="02040503050406030204" pitchFamily="18" charset="0"/>
                                <a:cs typeface="Times New Roman" panose="02020603050405020304" pitchFamily="18" charset="0"/>
                              </a:rPr>
                            </m:ctrlPr>
                          </m:dPr>
                          <m:e>
                            <m:r>
                              <a:rPr lang="en-US" sz="2400" i="1">
                                <a:latin typeface="Cambria Math" panose="02040503050406030204" pitchFamily="18" charset="0"/>
                                <a:cs typeface="Times New Roman" panose="02020603050405020304" pitchFamily="18" charset="0"/>
                              </a:rPr>
                              <m:t>𝑇</m:t>
                            </m:r>
                            <m:r>
                              <a:rPr lang="en-US" sz="2400" i="1">
                                <a:latin typeface="Cambria Math" panose="02040503050406030204" pitchFamily="18" charset="0"/>
                                <a:cs typeface="Times New Roman" panose="02020603050405020304" pitchFamily="18" charset="0"/>
                              </a:rPr>
                              <m:t>−298</m:t>
                            </m:r>
                          </m:e>
                        </m:d>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141</m:t>
                        </m:r>
                        <m:r>
                          <a:rPr lang="en-US" sz="2400" i="1">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414</m:t>
                        </m:r>
                        <m:r>
                          <a:rPr lang="en-US" sz="2400" i="1">
                            <a:latin typeface="Cambria Math" panose="02040503050406030204" pitchFamily="18" charset="0"/>
                            <a:ea typeface="Cambria Math" panose="02040503050406030204" pitchFamily="18" charset="0"/>
                            <a:cs typeface="Times New Roman" panose="02020603050405020304" pitchFamily="18" charset="0"/>
                          </a:rPr>
                          <m:t>+0.131</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𝑇</m:t>
                        </m:r>
                        <m:r>
                          <a:rPr lang="en-US" sz="2400" i="1">
                            <a:latin typeface="Cambria Math" panose="02040503050406030204" pitchFamily="18" charset="0"/>
                            <a:cs typeface="Times New Roman" panose="02020603050405020304" pitchFamily="18" charset="0"/>
                          </a:rPr>
                          <m:t>−298)]</m:t>
                        </m:r>
                      </m:num>
                      <m:den>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0.05744</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𝐴</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0.10825</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0.0331</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0.050</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𝐷</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0.0385</m:t>
                            </m:r>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𝐸</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0.0313</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𝑛</m:t>
                            </m:r>
                          </m:e>
                          <m:sub>
                            <m:r>
                              <a:rPr lang="en-US" sz="2400" i="1">
                                <a:latin typeface="Cambria Math" panose="02040503050406030204" pitchFamily="18" charset="0"/>
                                <a:cs typeface="Times New Roman" panose="02020603050405020304" pitchFamily="18" charset="0"/>
                              </a:rPr>
                              <m:t>𝐼</m:t>
                            </m:r>
                          </m:sub>
                        </m:sSub>
                      </m:den>
                    </m:f>
                  </m:oMath>
                </a14:m>
                <a:r>
                  <a:rPr lang="en-US" sz="2400" dirty="0">
                    <a:latin typeface="Times New Roman" panose="02020603050405020304" pitchFamily="18" charset="0"/>
                    <a:cs typeface="Times New Roman" panose="02020603050405020304" pitchFamily="18" charset="0"/>
                  </a:rPr>
                  <a:t>                         (13.56)</a:t>
                </a:r>
              </a:p>
            </p:txBody>
          </p:sp>
        </mc:Choice>
        <mc:Fallback xmlns="">
          <p:sp>
            <p:nvSpPr>
              <p:cNvPr id="3" name="Content Placeholder 2">
                <a:extLst>
                  <a:ext uri="{FF2B5EF4-FFF2-40B4-BE49-F238E27FC236}">
                    <a16:creationId xmlns:a16="http://schemas.microsoft.com/office/drawing/2014/main" id="{1E361039-0C84-2376-E526-35A0BAE71FDC}"/>
                  </a:ext>
                </a:extLst>
              </p:cNvPr>
              <p:cNvSpPr>
                <a:spLocks noGrp="1" noRot="1" noChangeAspect="1" noMove="1" noResize="1" noEditPoints="1" noAdjustHandles="1" noChangeArrowheads="1" noChangeShapeType="1" noTextEdit="1"/>
              </p:cNvSpPr>
              <p:nvPr>
                <p:ph idx="1"/>
              </p:nvPr>
            </p:nvSpPr>
            <p:spPr>
              <a:xfrm>
                <a:off x="278297" y="950601"/>
                <a:ext cx="11638720" cy="4973117"/>
              </a:xfrm>
              <a:blipFill>
                <a:blip r:embed="rId4"/>
                <a:stretch>
                  <a:fillRect l="-83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440A47E-3EF1-DC3E-891B-5AD4475D56F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8A793A1-DF5D-E6B3-BF9D-DFE67FD6C7E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F767AFB-F5BF-FE5F-172C-4E8ACA4DD34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BE40C7E2-816B-519B-4B7F-783D3D6C68F6}"/>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942590556"/>
      </p:ext>
    </p:extLst>
  </p:cSld>
  <p:clrMapOvr>
    <a:masterClrMapping/>
  </p:clrMapOvr>
  <mc:AlternateContent xmlns:mc="http://schemas.openxmlformats.org/markup-compatibility/2006" xmlns:p14="http://schemas.microsoft.com/office/powerpoint/2010/main">
    <mc:Choice Requires="p14">
      <p:transition spd="slow" p14:dur="2000" advTm="126213"/>
    </mc:Choice>
    <mc:Fallback xmlns="">
      <p:transition spd="slow" advTm="126213"/>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B2B20-8AB5-A5A4-2980-46DAEFCCDF2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8F82D5-873B-144B-EEC0-84020A5C8F26}"/>
              </a:ext>
            </a:extLst>
          </p:cNvPr>
          <p:cNvSpPr>
            <a:spLocks noGrp="1"/>
          </p:cNvSpPr>
          <p:nvPr>
            <p:ph idx="1"/>
          </p:nvPr>
        </p:nvSpPr>
        <p:spPr>
          <a:xfrm>
            <a:off x="278297" y="950601"/>
            <a:ext cx="11638720" cy="4973117"/>
          </a:xfrm>
        </p:spPr>
        <p:txBody>
          <a:bodyPr>
            <a:normAutofit/>
          </a:bodyPr>
          <a:lstStyle/>
          <a:p>
            <a:pPr marL="0" indent="0" algn="just">
              <a:lnSpc>
                <a:spcPct val="110000"/>
              </a:lnSpc>
              <a:buNone/>
            </a:pPr>
            <a:r>
              <a:rPr lang="en-US" sz="2400" b="1" dirty="0">
                <a:solidFill>
                  <a:srgbClr val="7030A0"/>
                </a:solidFill>
                <a:latin typeface="Times New Roman" panose="02020603050405020304" pitchFamily="18" charset="0"/>
                <a:cs typeface="Times New Roman" panose="02020603050405020304" pitchFamily="18" charset="0"/>
              </a:rPr>
              <a:t>Material and energy balances equations polymath program are shown below:</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A</a:t>
            </a:r>
            <a:r>
              <a:rPr lang="en-US" sz="2400" dirty="0">
                <a:solidFill>
                  <a:srgbClr val="7030A0"/>
                </a:solidFill>
                <a:latin typeface="Times New Roman" panose="02020603050405020304" pitchFamily="18" charset="0"/>
                <a:cs typeface="Times New Roman" panose="02020603050405020304" pitchFamily="18" charset="0"/>
              </a:rPr>
              <a:t>) / d(t) = 12  #  Methane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A</a:t>
            </a:r>
            <a:r>
              <a:rPr lang="en-US" sz="2400" dirty="0">
                <a:solidFill>
                  <a:srgbClr val="7030A0"/>
                </a:solidFill>
                <a:latin typeface="Times New Roman" panose="02020603050405020304" pitchFamily="18" charset="0"/>
                <a:cs typeface="Times New Roman" panose="02020603050405020304" pitchFamily="18" charset="0"/>
              </a:rPr>
              <a:t>(0) = 120 # mol</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B</a:t>
            </a:r>
            <a:r>
              <a:rPr lang="en-US" sz="2400" dirty="0">
                <a:solidFill>
                  <a:srgbClr val="7030A0"/>
                </a:solidFill>
                <a:latin typeface="Times New Roman" panose="02020603050405020304" pitchFamily="18" charset="0"/>
                <a:cs typeface="Times New Roman" panose="02020603050405020304" pitchFamily="18" charset="0"/>
              </a:rPr>
              <a:t>) / d(t) = 3  # Ethane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B</a:t>
            </a:r>
            <a:r>
              <a:rPr lang="en-US" sz="2400" dirty="0">
                <a:solidFill>
                  <a:srgbClr val="7030A0"/>
                </a:solidFill>
                <a:latin typeface="Times New Roman" panose="02020603050405020304" pitchFamily="18" charset="0"/>
                <a:cs typeface="Times New Roman" panose="02020603050405020304" pitchFamily="18" charset="0"/>
              </a:rPr>
              <a:t>(0) = 30 # mol</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 / d(t) = 173.5 # Oxygen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(0) = 414 # mol</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D</a:t>
            </a:r>
            <a:r>
              <a:rPr lang="en-US" sz="2400" dirty="0">
                <a:solidFill>
                  <a:srgbClr val="7030A0"/>
                </a:solidFill>
                <a:latin typeface="Times New Roman" panose="02020603050405020304" pitchFamily="18" charset="0"/>
                <a:cs typeface="Times New Roman" panose="02020603050405020304" pitchFamily="18" charset="0"/>
              </a:rPr>
              <a:t>) / d(t) = 162 # carbon dioxide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D</a:t>
            </a:r>
            <a:r>
              <a:rPr lang="en-US" sz="2400" dirty="0">
                <a:solidFill>
                  <a:srgbClr val="7030A0"/>
                </a:solidFill>
                <a:latin typeface="Times New Roman" panose="02020603050405020304" pitchFamily="18" charset="0"/>
                <a:cs typeface="Times New Roman" panose="02020603050405020304" pitchFamily="18" charset="0"/>
              </a:rPr>
              <a:t>(0) = 0 # mol</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11852D7-E819-A6FD-9BDB-0A9CC79A04E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377572D-F012-CA7C-EE21-5B42F6DBDE9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E10BA9E-7ADB-232A-1C35-4F22668C48C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3DE7337-DD0E-864A-7D24-EA55A0FA6F6B}"/>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1130215521"/>
      </p:ext>
    </p:extLst>
  </p:cSld>
  <p:clrMapOvr>
    <a:masterClrMapping/>
  </p:clrMapOvr>
  <mc:AlternateContent xmlns:mc="http://schemas.openxmlformats.org/markup-compatibility/2006" xmlns:p14="http://schemas.microsoft.com/office/powerpoint/2010/main">
    <mc:Choice Requires="p14">
      <p:transition spd="slow" p14:dur="2000" advTm="40352"/>
    </mc:Choice>
    <mc:Fallback xmlns="">
      <p:transition spd="slow" advTm="40352"/>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F344-7CCC-E37B-267B-FD489485F40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2B3E4C-91B4-30DF-E034-87712F922AA2}"/>
              </a:ext>
            </a:extLst>
          </p:cNvPr>
          <p:cNvSpPr>
            <a:spLocks noGrp="1"/>
          </p:cNvSpPr>
          <p:nvPr>
            <p:ph idx="1"/>
          </p:nvPr>
        </p:nvSpPr>
        <p:spPr>
          <a:xfrm>
            <a:off x="278297" y="950601"/>
            <a:ext cx="11638720" cy="4973117"/>
          </a:xfrm>
        </p:spPr>
        <p:txBody>
          <a:bodyPr>
            <a:normAutofit lnSpcReduction="10000"/>
          </a:bodyPr>
          <a:lstStyle/>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E</a:t>
            </a:r>
            <a:r>
              <a:rPr lang="en-US" sz="2400" dirty="0">
                <a:solidFill>
                  <a:srgbClr val="7030A0"/>
                </a:solidFill>
                <a:latin typeface="Times New Roman" panose="02020603050405020304" pitchFamily="18" charset="0"/>
                <a:cs typeface="Times New Roman" panose="02020603050405020304" pitchFamily="18" charset="0"/>
              </a:rPr>
              <a:t>) / d(t) = 297 # water vapor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E</a:t>
            </a:r>
            <a:r>
              <a:rPr lang="en-US" sz="2400" dirty="0">
                <a:solidFill>
                  <a:srgbClr val="7030A0"/>
                </a:solidFill>
                <a:latin typeface="Times New Roman" panose="02020603050405020304" pitchFamily="18" charset="0"/>
                <a:cs typeface="Times New Roman" panose="02020603050405020304" pitchFamily="18" charset="0"/>
              </a:rPr>
              <a:t>(0) = 0 # mol</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d(</a:t>
            </a: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I</a:t>
            </a:r>
            <a:r>
              <a:rPr lang="en-US" sz="2400" dirty="0">
                <a:solidFill>
                  <a:srgbClr val="7030A0"/>
                </a:solidFill>
                <a:latin typeface="Times New Roman" panose="02020603050405020304" pitchFamily="18" charset="0"/>
                <a:cs typeface="Times New Roman" panose="02020603050405020304" pitchFamily="18" charset="0"/>
              </a:rPr>
              <a:t>) / d(t) = 1557.429 # Nitrogen balance, mol/min</a:t>
            </a:r>
          </a:p>
          <a:p>
            <a:pPr marL="0" indent="0" algn="just">
              <a:lnSpc>
                <a:spcPct val="110000"/>
              </a:lnSpc>
              <a:buNone/>
            </a:pPr>
            <a:r>
              <a:rPr lang="en-US" sz="2400" dirty="0" err="1">
                <a:solidFill>
                  <a:srgbClr val="7030A0"/>
                </a:solidFill>
                <a:latin typeface="Times New Roman" panose="02020603050405020304" pitchFamily="18" charset="0"/>
                <a:cs typeface="Times New Roman" panose="02020603050405020304" pitchFamily="18" charset="0"/>
              </a:rPr>
              <a:t>n</a:t>
            </a:r>
            <a:r>
              <a:rPr lang="en-US" sz="2400" baseline="-25000" dirty="0" err="1">
                <a:solidFill>
                  <a:srgbClr val="7030A0"/>
                </a:solidFill>
                <a:latin typeface="Times New Roman" panose="02020603050405020304" pitchFamily="18" charset="0"/>
                <a:cs typeface="Times New Roman" panose="02020603050405020304" pitchFamily="18" charset="0"/>
              </a:rPr>
              <a:t>I</a:t>
            </a:r>
            <a:r>
              <a:rPr lang="en-US" sz="2400" dirty="0">
                <a:solidFill>
                  <a:srgbClr val="7030A0"/>
                </a:solidFill>
                <a:latin typeface="Times New Roman" panose="02020603050405020304" pitchFamily="18" charset="0"/>
                <a:cs typeface="Times New Roman" panose="02020603050405020304" pitchFamily="18" charset="0"/>
              </a:rPr>
              <a:t>(0) = 1557.429 # mol</a:t>
            </a:r>
          </a:p>
          <a:p>
            <a:pPr marL="0" indent="0" algn="just">
              <a:lnSpc>
                <a:spcPct val="110000"/>
              </a:lnSpc>
              <a:buNone/>
            </a:pPr>
            <a:r>
              <a:rPr lang="fr-FR" sz="2400" dirty="0">
                <a:solidFill>
                  <a:srgbClr val="7030A0"/>
                </a:solidFill>
                <a:latin typeface="Times New Roman" panose="02020603050405020304" pitchFamily="18" charset="0"/>
                <a:cs typeface="Times New Roman" panose="02020603050405020304" pitchFamily="18" charset="0"/>
              </a:rPr>
              <a:t>d(T)/d(t)=(-62.45*(T-423)-10.14*(T-298)-(-141414+0.131*(T-298)))/( 0.05744*n</a:t>
            </a:r>
            <a:r>
              <a:rPr lang="fr-FR" sz="2400" baseline="-25000" dirty="0">
                <a:solidFill>
                  <a:srgbClr val="7030A0"/>
                </a:solidFill>
                <a:latin typeface="Times New Roman" panose="02020603050405020304" pitchFamily="18" charset="0"/>
                <a:cs typeface="Times New Roman" panose="02020603050405020304" pitchFamily="18" charset="0"/>
              </a:rPr>
              <a:t>A</a:t>
            </a:r>
            <a:r>
              <a:rPr lang="fr-FR" sz="2400" dirty="0">
                <a:solidFill>
                  <a:srgbClr val="7030A0"/>
                </a:solidFill>
                <a:latin typeface="Times New Roman" panose="02020603050405020304" pitchFamily="18" charset="0"/>
                <a:cs typeface="Times New Roman" panose="02020603050405020304" pitchFamily="18" charset="0"/>
              </a:rPr>
              <a:t>+0.10825*n</a:t>
            </a:r>
            <a:r>
              <a:rPr lang="fr-FR" sz="2400" baseline="-25000" dirty="0">
                <a:solidFill>
                  <a:srgbClr val="7030A0"/>
                </a:solidFill>
                <a:latin typeface="Times New Roman" panose="02020603050405020304" pitchFamily="18" charset="0"/>
                <a:cs typeface="Times New Roman" panose="02020603050405020304" pitchFamily="18" charset="0"/>
              </a:rPr>
              <a:t>B</a:t>
            </a:r>
            <a:r>
              <a:rPr lang="fr-FR" sz="2400" dirty="0">
                <a:solidFill>
                  <a:srgbClr val="7030A0"/>
                </a:solidFill>
                <a:latin typeface="Times New Roman" panose="02020603050405020304" pitchFamily="18" charset="0"/>
                <a:cs typeface="Times New Roman" panose="02020603050405020304" pitchFamily="18" charset="0"/>
              </a:rPr>
              <a:t>+0.0331*n</a:t>
            </a:r>
            <a:r>
              <a:rPr lang="fr-FR" sz="2400" baseline="-25000" dirty="0">
                <a:solidFill>
                  <a:srgbClr val="7030A0"/>
                </a:solidFill>
                <a:latin typeface="Times New Roman" panose="02020603050405020304" pitchFamily="18" charset="0"/>
                <a:cs typeface="Times New Roman" panose="02020603050405020304" pitchFamily="18" charset="0"/>
              </a:rPr>
              <a:t>C</a:t>
            </a:r>
            <a:r>
              <a:rPr lang="fr-FR" sz="2400" dirty="0">
                <a:solidFill>
                  <a:srgbClr val="7030A0"/>
                </a:solidFill>
                <a:latin typeface="Times New Roman" panose="02020603050405020304" pitchFamily="18" charset="0"/>
                <a:cs typeface="Times New Roman" panose="02020603050405020304" pitchFamily="18" charset="0"/>
              </a:rPr>
              <a:t>+0.050*n</a:t>
            </a:r>
            <a:r>
              <a:rPr lang="fr-FR" sz="2400" baseline="-25000" dirty="0">
                <a:solidFill>
                  <a:srgbClr val="7030A0"/>
                </a:solidFill>
                <a:latin typeface="Times New Roman" panose="02020603050405020304" pitchFamily="18" charset="0"/>
                <a:cs typeface="Times New Roman" panose="02020603050405020304" pitchFamily="18" charset="0"/>
              </a:rPr>
              <a:t>D</a:t>
            </a:r>
            <a:r>
              <a:rPr lang="fr-FR" sz="2400" dirty="0">
                <a:solidFill>
                  <a:srgbClr val="7030A0"/>
                </a:solidFill>
                <a:latin typeface="Times New Roman" panose="02020603050405020304" pitchFamily="18" charset="0"/>
                <a:cs typeface="Times New Roman" panose="02020603050405020304" pitchFamily="18" charset="0"/>
              </a:rPr>
              <a:t>+0.0385*n</a:t>
            </a:r>
            <a:r>
              <a:rPr lang="fr-FR" sz="2400" baseline="-25000" dirty="0">
                <a:solidFill>
                  <a:srgbClr val="7030A0"/>
                </a:solidFill>
                <a:latin typeface="Times New Roman" panose="02020603050405020304" pitchFamily="18" charset="0"/>
                <a:cs typeface="Times New Roman" panose="02020603050405020304" pitchFamily="18" charset="0"/>
              </a:rPr>
              <a:t>E</a:t>
            </a:r>
            <a:r>
              <a:rPr lang="fr-FR" sz="2400" dirty="0">
                <a:solidFill>
                  <a:srgbClr val="7030A0"/>
                </a:solidFill>
                <a:latin typeface="Times New Roman" panose="02020603050405020304" pitchFamily="18" charset="0"/>
                <a:cs typeface="Times New Roman" panose="02020603050405020304" pitchFamily="18" charset="0"/>
              </a:rPr>
              <a:t>+0.0313*</a:t>
            </a:r>
            <a:r>
              <a:rPr lang="fr-FR" sz="2400" dirty="0" err="1">
                <a:solidFill>
                  <a:srgbClr val="7030A0"/>
                </a:solidFill>
                <a:latin typeface="Times New Roman" panose="02020603050405020304" pitchFamily="18" charset="0"/>
                <a:cs typeface="Times New Roman" panose="02020603050405020304" pitchFamily="18" charset="0"/>
              </a:rPr>
              <a:t>n</a:t>
            </a:r>
            <a:r>
              <a:rPr lang="fr-FR" sz="2400" baseline="-25000" dirty="0" err="1">
                <a:solidFill>
                  <a:srgbClr val="7030A0"/>
                </a:solidFill>
                <a:latin typeface="Times New Roman" panose="02020603050405020304" pitchFamily="18" charset="0"/>
                <a:cs typeface="Times New Roman" panose="02020603050405020304" pitchFamily="18" charset="0"/>
              </a:rPr>
              <a:t>I</a:t>
            </a:r>
            <a:r>
              <a:rPr lang="fr-FR" sz="2400" dirty="0">
                <a:solidFill>
                  <a:srgbClr val="7030A0"/>
                </a:solidFill>
                <a:latin typeface="Times New Roman" panose="02020603050405020304" pitchFamily="18" charset="0"/>
                <a:cs typeface="Times New Roman" panose="02020603050405020304" pitchFamily="18" charset="0"/>
              </a:rPr>
              <a:t>) # Energy balance équation, K/ min</a:t>
            </a:r>
            <a:endParaRPr lang="en-US" sz="2400" dirty="0">
              <a:solidFill>
                <a:srgbClr val="7030A0"/>
              </a:solidFill>
              <a:highlight>
                <a:srgbClr val="FFFF00"/>
              </a:highlight>
              <a:latin typeface="Times New Roman" panose="02020603050405020304" pitchFamily="18" charset="0"/>
              <a:cs typeface="Times New Roman" panose="02020603050405020304" pitchFamily="18" charset="0"/>
            </a:endParaRP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T(0) = 298 # K</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t(0)=0 # min</a:t>
            </a:r>
          </a:p>
          <a:p>
            <a:pPr marL="0" indent="0" algn="just">
              <a:lnSpc>
                <a:spcPct val="110000"/>
              </a:lnSpc>
              <a:buNone/>
            </a:pPr>
            <a:r>
              <a:rPr lang="en-US" sz="2400" dirty="0">
                <a:solidFill>
                  <a:srgbClr val="7030A0"/>
                </a:solidFill>
                <a:latin typeface="Times New Roman" panose="02020603050405020304" pitchFamily="18" charset="0"/>
                <a:cs typeface="Times New Roman" panose="02020603050405020304" pitchFamily="18" charset="0"/>
              </a:rPr>
              <a:t>t(f)= 10 # min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DD1E4CD-5A33-2B82-7FF9-E82B15CD10E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C253179-3403-7982-19CB-B714E5B51C3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853C14C-2C02-87C0-4B41-E7666A33501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CC50D68B-3FC9-F127-B531-7F24B3A47694}"/>
              </a:ext>
            </a:extLst>
          </p:cNvPr>
          <p:cNvSpPr>
            <a:spLocks noGrp="1"/>
          </p:cNvSpPr>
          <p:nvPr>
            <p:ph type="title"/>
          </p:nvPr>
        </p:nvSpPr>
        <p:spPr>
          <a:xfrm>
            <a:off x="427383" y="218663"/>
            <a:ext cx="11410121" cy="462375"/>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Tree>
    <p:extLst>
      <p:ext uri="{BB962C8B-B14F-4D97-AF65-F5344CB8AC3E}">
        <p14:creationId xmlns:p14="http://schemas.microsoft.com/office/powerpoint/2010/main" val="3194816555"/>
      </p:ext>
    </p:extLst>
  </p:cSld>
  <p:clrMapOvr>
    <a:masterClrMapping/>
  </p:clrMapOvr>
  <mc:AlternateContent xmlns:mc="http://schemas.openxmlformats.org/markup-compatibility/2006" xmlns:p14="http://schemas.microsoft.com/office/powerpoint/2010/main">
    <mc:Choice Requires="p14">
      <p:transition spd="slow" p14:dur="2000" advTm="93763"/>
    </mc:Choice>
    <mc:Fallback xmlns="">
      <p:transition spd="slow" advTm="93763"/>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55525-A23F-2712-2A66-6D30D87F3D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3C4142-CCCE-103B-0941-05DD3FDAA746}"/>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4B7859-560E-753A-39E4-85F5FD46BFC6}"/>
              </a:ext>
            </a:extLst>
          </p:cNvPr>
          <p:cNvSpPr>
            <a:spLocks noGrp="1"/>
          </p:cNvSpPr>
          <p:nvPr>
            <p:ph idx="1"/>
          </p:nvPr>
        </p:nvSpPr>
        <p:spPr>
          <a:xfrm>
            <a:off x="198783" y="809144"/>
            <a:ext cx="11857382" cy="5114576"/>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material balance equations simulation results are shown in </a:t>
            </a:r>
            <a:r>
              <a:rPr lang="en-US" sz="2400" b="1" dirty="0">
                <a:latin typeface="Times New Roman" panose="02020603050405020304" pitchFamily="18" charset="0"/>
                <a:cs typeface="Times New Roman" panose="02020603050405020304" pitchFamily="18" charset="0"/>
              </a:rPr>
              <a:t>Figure 13.9</a:t>
            </a:r>
            <a:r>
              <a:rPr lang="en-US" sz="2400" dirty="0">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49B2B08-07D1-C215-364E-59363D507928}"/>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703F33A-E930-9D39-830B-6A5690CE829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300EFA7-E8F2-0F2D-9B65-AAF3AABB6B8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76D160A8-01ED-758A-79D7-EB5A0BC0C516}"/>
              </a:ext>
            </a:extLst>
          </p:cNvPr>
          <p:cNvSpPr txBox="1"/>
          <p:nvPr/>
        </p:nvSpPr>
        <p:spPr>
          <a:xfrm>
            <a:off x="1009318" y="5321641"/>
            <a:ext cx="9059021" cy="461665"/>
          </a:xfrm>
          <a:prstGeom prst="rect">
            <a:avLst/>
          </a:prstGeom>
          <a:noFill/>
        </p:spPr>
        <p:txBody>
          <a:bodyPr wrap="square" rtlCol="0">
            <a:spAutoFit/>
          </a:bodyPr>
          <a:lstStyle/>
          <a:p>
            <a:r>
              <a:rPr lang="en-US" sz="2400" b="1" kern="100" dirty="0">
                <a:latin typeface="Times New Roman" panose="02020603050405020304" pitchFamily="18" charset="0"/>
                <a:ea typeface="Calibri" panose="020F0502020204030204" pitchFamily="34" charset="0"/>
                <a:cs typeface="Times New Roman" panose="02020603050405020304" pitchFamily="18" charset="0"/>
              </a:rPr>
              <a:t>Figure 13.9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Accumulation of moles of species as a function of time</a:t>
            </a:r>
            <a:endParaRPr lang="en-US" sz="20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92BF600F-C6B5-ACE8-59A9-98639E05B30F}"/>
              </a:ext>
            </a:extLst>
          </p:cNvPr>
          <p:cNvSpPr txBox="1"/>
          <p:nvPr/>
        </p:nvSpPr>
        <p:spPr>
          <a:xfrm>
            <a:off x="6096000" y="1888435"/>
            <a:ext cx="5821017" cy="1200329"/>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 results confirm that the accumulation of moles of all species are increased linearly with  reaction time  in the semi-batch reactor.</a:t>
            </a:r>
          </a:p>
        </p:txBody>
      </p:sp>
      <p:pic>
        <p:nvPicPr>
          <p:cNvPr id="11" name="Picture 10">
            <a:extLst>
              <a:ext uri="{FF2B5EF4-FFF2-40B4-BE49-F238E27FC236}">
                <a16:creationId xmlns:a16="http://schemas.microsoft.com/office/drawing/2014/main" id="{D30CCABF-4B1D-9D28-F5B7-BB1DC6CA3BE8}"/>
              </a:ext>
            </a:extLst>
          </p:cNvPr>
          <p:cNvPicPr>
            <a:picLocks noChangeAspect="1"/>
          </p:cNvPicPr>
          <p:nvPr/>
        </p:nvPicPr>
        <p:blipFill>
          <a:blip r:embed="rId2"/>
          <a:srcRect t="4571" r="2777"/>
          <a:stretch>
            <a:fillRect/>
          </a:stretch>
        </p:blipFill>
        <p:spPr>
          <a:xfrm>
            <a:off x="856612" y="1579196"/>
            <a:ext cx="5100240" cy="3456000"/>
          </a:xfrm>
          <a:prstGeom prst="rect">
            <a:avLst/>
          </a:prstGeom>
        </p:spPr>
      </p:pic>
    </p:spTree>
    <p:extLst>
      <p:ext uri="{BB962C8B-B14F-4D97-AF65-F5344CB8AC3E}">
        <p14:creationId xmlns:p14="http://schemas.microsoft.com/office/powerpoint/2010/main" val="1816184963"/>
      </p:ext>
    </p:extLst>
  </p:cSld>
  <p:clrMapOvr>
    <a:masterClrMapping/>
  </p:clrMapOvr>
  <mc:AlternateContent xmlns:mc="http://schemas.openxmlformats.org/markup-compatibility/2006" xmlns:p14="http://schemas.microsoft.com/office/powerpoint/2010/main">
    <mc:Choice Requires="p14">
      <p:transition spd="slow" p14:dur="2000" advTm="28338"/>
    </mc:Choice>
    <mc:Fallback xmlns="">
      <p:transition spd="slow" advTm="28338"/>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46C30-3B83-8DF9-0D8C-FB17B33075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DA4167-A9FE-3878-89D4-5D94C5557A29}"/>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D6B9AF0-D7C9-E05B-F64F-8D3843108353}"/>
              </a:ext>
            </a:extLst>
          </p:cNvPr>
          <p:cNvSpPr>
            <a:spLocks noGrp="1"/>
          </p:cNvSpPr>
          <p:nvPr>
            <p:ph idx="1"/>
          </p:nvPr>
        </p:nvSpPr>
        <p:spPr>
          <a:xfrm>
            <a:off x="198783" y="809144"/>
            <a:ext cx="11857382" cy="5114576"/>
          </a:xfrm>
        </p:spPr>
        <p:txBody>
          <a:bodyPr>
            <a:normAutofit/>
          </a:bodyPr>
          <a:lstStyle/>
          <a:p>
            <a:pPr marL="0" indent="0" algn="just">
              <a:lnSpc>
                <a:spcPct val="150000"/>
              </a:lnSpc>
              <a:spcBef>
                <a:spcPts val="0"/>
              </a:spcBef>
              <a:spcAft>
                <a:spcPts val="1200"/>
              </a:spcAft>
              <a:buNone/>
            </a:pPr>
            <a:r>
              <a:rPr lang="en-US" sz="2400" dirty="0">
                <a:latin typeface="Times New Roman" panose="02020603050405020304" pitchFamily="18" charset="0"/>
                <a:cs typeface="Times New Roman" panose="02020603050405020304" pitchFamily="18" charset="0"/>
              </a:rPr>
              <a:t>The energy balance equation (</a:t>
            </a:r>
            <a:r>
              <a:rPr lang="en-US" sz="2400" b="1" dirty="0" err="1">
                <a:latin typeface="Times New Roman" panose="02020603050405020304" pitchFamily="18" charset="0"/>
                <a:cs typeface="Times New Roman" panose="02020603050405020304" pitchFamily="18" charset="0"/>
              </a:rPr>
              <a:t>Temp.vs</a:t>
            </a:r>
            <a:r>
              <a:rPr lang="en-US" sz="2400" b="1" dirty="0">
                <a:latin typeface="Times New Roman" panose="02020603050405020304" pitchFamily="18" charset="0"/>
                <a:cs typeface="Times New Roman" panose="02020603050405020304" pitchFamily="18" charset="0"/>
              </a:rPr>
              <a:t>. time</a:t>
            </a:r>
            <a:r>
              <a:rPr lang="en-US" sz="2400" dirty="0">
                <a:latin typeface="Times New Roman" panose="02020603050405020304" pitchFamily="18" charset="0"/>
                <a:cs typeface="Times New Roman" panose="02020603050405020304" pitchFamily="18" charset="0"/>
              </a:rPr>
              <a:t>) simulation result  is illustrated  in </a:t>
            </a:r>
            <a:r>
              <a:rPr lang="en-US" sz="2400" b="1" dirty="0">
                <a:latin typeface="Times New Roman" panose="02020603050405020304" pitchFamily="18" charset="0"/>
                <a:cs typeface="Times New Roman" panose="02020603050405020304" pitchFamily="18" charset="0"/>
              </a:rPr>
              <a:t>Figure 13.10.</a:t>
            </a: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AF7D1D6-9EAE-D896-A7D8-7BE3CBDABCF3}"/>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21BD964-A19C-C7AF-D8B6-AFA04C950D2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A0B2F4D-CC97-0261-9A3C-78EB91B4D96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1EA36FDF-7561-E647-4BFC-8EB3EA47ED50}"/>
              </a:ext>
            </a:extLst>
          </p:cNvPr>
          <p:cNvSpPr txBox="1"/>
          <p:nvPr/>
        </p:nvSpPr>
        <p:spPr>
          <a:xfrm>
            <a:off x="1009318" y="5321641"/>
            <a:ext cx="9059021" cy="461665"/>
          </a:xfrm>
          <a:prstGeom prst="rect">
            <a:avLst/>
          </a:prstGeom>
          <a:noFill/>
        </p:spPr>
        <p:txBody>
          <a:bodyPr wrap="square" rtlCol="0">
            <a:spAutoFit/>
          </a:bodyPr>
          <a:lstStyle/>
          <a:p>
            <a:r>
              <a:rPr lang="en-US" sz="2400" b="1" kern="100" dirty="0">
                <a:latin typeface="Times New Roman" panose="02020603050405020304" pitchFamily="18" charset="0"/>
                <a:ea typeface="Calibri" panose="020F0502020204030204" pitchFamily="34" charset="0"/>
                <a:cs typeface="Times New Roman" panose="02020603050405020304" pitchFamily="18" charset="0"/>
              </a:rPr>
              <a:t>Figure 13.10 </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Reaction temperature variation as a function of time</a:t>
            </a:r>
            <a:endParaRPr lang="en-US" sz="2000" kern="1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BA80FEA8-4996-1E6E-7578-FFCAD7874876}"/>
              </a:ext>
            </a:extLst>
          </p:cNvPr>
          <p:cNvSpPr txBox="1"/>
          <p:nvPr/>
        </p:nvSpPr>
        <p:spPr>
          <a:xfrm>
            <a:off x="6096000" y="1818897"/>
            <a:ext cx="5716869" cy="2241960"/>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The result shows that reaction temperature is increased exponentially with  reaction time  in the semi-batch reactor, which is reached to </a:t>
            </a:r>
            <a:r>
              <a:rPr lang="en-US" sz="2400" b="1" dirty="0">
                <a:solidFill>
                  <a:srgbClr val="7030A0"/>
                </a:solidFill>
                <a:latin typeface="Times New Roman" panose="02020603050405020304" pitchFamily="18" charset="0"/>
                <a:cs typeface="Times New Roman" panose="02020603050405020304" pitchFamily="18" charset="0"/>
              </a:rPr>
              <a:t>2, 188K at 10 min</a:t>
            </a:r>
            <a:r>
              <a:rPr lang="en-US" sz="2400" dirty="0">
                <a:latin typeface="Times New Roman" panose="02020603050405020304" pitchFamily="18" charset="0"/>
                <a:cs typeface="Times New Roman" panose="02020603050405020304" pitchFamily="18" charset="0"/>
              </a:rPr>
              <a:t>.</a:t>
            </a:r>
          </a:p>
        </p:txBody>
      </p:sp>
      <p:pic>
        <p:nvPicPr>
          <p:cNvPr id="11" name="Picture 10">
            <a:extLst>
              <a:ext uri="{FF2B5EF4-FFF2-40B4-BE49-F238E27FC236}">
                <a16:creationId xmlns:a16="http://schemas.microsoft.com/office/drawing/2014/main" id="{74C1CB31-E74F-F291-663C-46DE9DC88D7A}"/>
              </a:ext>
            </a:extLst>
          </p:cNvPr>
          <p:cNvPicPr>
            <a:picLocks noChangeAspect="1"/>
          </p:cNvPicPr>
          <p:nvPr/>
        </p:nvPicPr>
        <p:blipFill>
          <a:blip r:embed="rId2"/>
          <a:srcRect t="5229" r="3514" b="2357"/>
          <a:stretch>
            <a:fillRect/>
          </a:stretch>
        </p:blipFill>
        <p:spPr>
          <a:xfrm>
            <a:off x="1146306" y="1595223"/>
            <a:ext cx="4721094" cy="3545581"/>
          </a:xfrm>
          <a:prstGeom prst="rect">
            <a:avLst/>
          </a:prstGeom>
        </p:spPr>
      </p:pic>
    </p:spTree>
    <p:extLst>
      <p:ext uri="{BB962C8B-B14F-4D97-AF65-F5344CB8AC3E}">
        <p14:creationId xmlns:p14="http://schemas.microsoft.com/office/powerpoint/2010/main" val="1639416079"/>
      </p:ext>
    </p:extLst>
  </p:cSld>
  <p:clrMapOvr>
    <a:masterClrMapping/>
  </p:clrMapOvr>
  <mc:AlternateContent xmlns:mc="http://schemas.openxmlformats.org/markup-compatibility/2006" xmlns:p14="http://schemas.microsoft.com/office/powerpoint/2010/main">
    <mc:Choice Requires="p14">
      <p:transition spd="slow" p14:dur="2000" advTm="54739"/>
    </mc:Choice>
    <mc:Fallback xmlns="">
      <p:transition spd="slow" advTm="54739"/>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E6C83-EC9A-03A4-45D7-9A6C1ED03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403E76-1422-0044-10EA-4E350B677A4C}"/>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13.4. Summary </a:t>
            </a:r>
          </a:p>
        </p:txBody>
      </p:sp>
      <p:sp>
        <p:nvSpPr>
          <p:cNvPr id="3" name="Content Placeholder 2">
            <a:extLst>
              <a:ext uri="{FF2B5EF4-FFF2-40B4-BE49-F238E27FC236}">
                <a16:creationId xmlns:a16="http://schemas.microsoft.com/office/drawing/2014/main" id="{FD6C1088-8071-B698-032E-A17EC9D59448}"/>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unsteady-state behavior of a process is important when considering the process start-up and shut-down, and the response to process upsets.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Unsteady-state balance equations are similar to steady state balance equations except that the unsteady state equation has accumulation term.</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Accumulation is equal to the increase or decrease of the balance item in the system.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Unsteady-state material and energy balances are differential equations, which require  numerical techniques or software tools to solve them simultaneously.</a:t>
            </a: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65222E4-B0F1-6B21-7F78-53ECF523011A}"/>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DC2359A-982D-593A-BAF7-0E8EC2B133D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FD3DBFE-CB5C-3E75-420E-0C734014F9A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79112596"/>
      </p:ext>
    </p:extLst>
  </p:cSld>
  <p:clrMapOvr>
    <a:masterClrMapping/>
  </p:clrMapOvr>
  <mc:AlternateContent xmlns:mc="http://schemas.openxmlformats.org/markup-compatibility/2006" xmlns:p14="http://schemas.microsoft.com/office/powerpoint/2010/main">
    <mc:Choice Requires="p14">
      <p:transition spd="slow" p14:dur="2000" advTm="59153"/>
    </mc:Choice>
    <mc:Fallback xmlns="">
      <p:transition spd="slow" advTm="59153"/>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021496" y="4351684"/>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72838"/>
    </mc:Choice>
    <mc:Fallback xmlns="">
      <p:transition spd="slow" advTm="7283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1520</TotalTime>
  <Words>6901</Words>
  <Application>Microsoft Office PowerPoint</Application>
  <PresentationFormat>Widescreen</PresentationFormat>
  <Paragraphs>564</Paragraphs>
  <Slides>73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73</vt:i4>
      </vt:variant>
    </vt:vector>
  </HeadingPairs>
  <TitlesOfParts>
    <vt:vector size="81"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13.1. Introduction to unsteady-state material and energy balances</vt:lpstr>
      <vt:lpstr>Cont’d</vt:lpstr>
      <vt:lpstr>Cont’d</vt:lpstr>
      <vt:lpstr>Cont’d</vt:lpstr>
      <vt:lpstr>13.2. Unsteady-state MEBs without chemical reactions</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13.1</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 13.3. Unsteady-state MEBs  with chemical reactions</vt:lpstr>
      <vt:lpstr>Cont’d</vt:lpstr>
      <vt:lpstr>Cont’d</vt:lpstr>
      <vt:lpstr>Cont’d</vt:lpstr>
      <vt:lpstr>Cont’d</vt:lpstr>
      <vt:lpstr>Cont’d</vt:lpstr>
      <vt:lpstr>Cont’d</vt:lpstr>
      <vt:lpstr>Cont’d</vt:lpstr>
      <vt:lpstr>Cont’d</vt:lpstr>
      <vt:lpstr>Activity 13.2</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13.4.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233</cp:revision>
  <dcterms:created xsi:type="dcterms:W3CDTF">2026-05-29T12:49:19Z</dcterms:created>
  <dcterms:modified xsi:type="dcterms:W3CDTF">2026-06-03T12:41:14Z</dcterms:modified>
</cp:coreProperties>
</file>