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188640"/>
            <a:ext cx="7772400" cy="180020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Маъруза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№1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Мавзу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Кириш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хоссаларга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қуймалар олиш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2204864"/>
            <a:ext cx="8568952" cy="4248472"/>
          </a:xfrm>
        </p:spPr>
        <p:txBody>
          <a:bodyPr>
            <a:normAutofit/>
          </a:bodyPr>
          <a:lstStyle/>
          <a:p>
            <a:r>
              <a:rPr lang="uz-Cyrl-U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Ўқув модул бирликлари: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Теплофизик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хоссалари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Механик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хоссалар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Газ алмашинув жараёнига боғлиқ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хоссалар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Технологик хоссалар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Қуйма олиш технологик жараёни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634086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uz-Cyrl-UZ" dirty="0" smtClean="0"/>
              <a:t>	</a:t>
            </a:r>
            <a:r>
              <a:rPr lang="uz-Cyrl-UZ" sz="3300" dirty="0" smtClean="0">
                <a:latin typeface="Times New Roman" pitchFamily="18" charset="0"/>
                <a:cs typeface="Times New Roman" pitchFamily="18" charset="0"/>
              </a:rPr>
              <a:t>Бир </a:t>
            </a:r>
            <a:r>
              <a:rPr lang="uz-Cyrl-UZ" sz="3300" dirty="0">
                <a:latin typeface="Times New Roman" pitchFamily="18" charset="0"/>
                <a:cs typeface="Times New Roman" pitchFamily="18" charset="0"/>
              </a:rPr>
              <a:t>маротабали қолип ва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ўзак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ашёлар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ашёлари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дейилади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. Улар </a:t>
            </a:r>
            <a:r>
              <a:rPr lang="ru-RU" sz="33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бирламчи</a:t>
            </a:r>
            <a:r>
              <a:rPr lang="ru-RU" sz="33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33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ашёлари</a:t>
            </a:r>
            <a:r>
              <a:rPr lang="ru-RU" sz="33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аралашмаларига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бўлинади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3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маротабали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қолипларнинг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бирламчи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ашёларига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боғловчи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қўшимчалар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куйишга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қарши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, газ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ўтказувчанлиги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оқувчанлигини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пластиклигини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аралашманинг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ёпишқоқлигини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камайтирувчи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хакозо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киради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300" dirty="0" err="1" smtClean="0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аралашмалари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бирламчи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ашёларидан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фойдаланишда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аралашмаларидан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тайёрланади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33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ишлатилган</a:t>
            </a:r>
            <a:r>
              <a:rPr lang="ru-RU" sz="33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33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аралашмаси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>
              <a:buNone/>
            </a:pP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300" dirty="0" err="1" smtClean="0">
                <a:latin typeface="Times New Roman" pitchFamily="18" charset="0"/>
                <a:cs typeface="Times New Roman" pitchFamily="18" charset="0"/>
              </a:rPr>
              <a:t>Ишлатилишига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кўра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аралашмалар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аралашмаларига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ўзак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аралашмаларига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ёрдамчи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аралашмаларига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бўлинади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300" dirty="0" err="1" smtClean="0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аралашмаларини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тўғри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танлаш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қуймакорлик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сохасида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ахамиятга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чунки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аралашмалари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олинаётган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сифатига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бевосита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қилади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24003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marL="0" indent="0" algn="just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Аралашманинг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хоссаларини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гурухга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бўлиш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термофизик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механик; 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газ </a:t>
            </a:r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алмашинуви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технологик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термофизик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хосса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Қолипга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қуйилган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металлнинг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кристалланиш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тезлиги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совиши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аралашмасининг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термофизик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константасига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константанинг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катталиги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иссиқлик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алмашинув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жараёнини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хисоблашда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зарурдир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Константанинг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турларига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нисбий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иссиқлик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сиғими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харакат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ўтказувчанлик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коэффициенти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иссиқликни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аккумуляция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қилиш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қобилиятининг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коэффициенти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киради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41099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20000"/>
          </a:bodyPr>
          <a:lstStyle/>
          <a:p>
            <a:pPr marL="0" lvl="1" indent="0" algn="ctr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Теплофизик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хоссалари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lvl="1" indent="0" algn="ctr">
              <a:buNone/>
            </a:pPr>
            <a:endParaRPr lang="ru-RU" b="1" u="sng" dirty="0">
              <a:latin typeface="Times New Roman" pitchFamily="18" charset="0"/>
              <a:cs typeface="Times New Roman" pitchFamily="18" charset="0"/>
            </a:endParaRPr>
          </a:p>
          <a:p>
            <a:pPr marL="0" lvl="1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Иссиқлик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ўтказувчанлик</a:t>
            </a:r>
            <a:r>
              <a:rPr lang="ru-RU" u="sng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Совиб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бараётган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металдан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исиб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бораётган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қолипга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иссиқлик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узатилиши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кондукция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колвекция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радиация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усулида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Қуймакорлик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қолипларда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конвекция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радиоция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усули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иссиқлик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узатишнинг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миқдори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жуда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кичик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хисоб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ишларида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иссиқлик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ўтказувчанликнинг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эффектив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коэффиценти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киритилган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бунда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иссиқлик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кондукция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усулида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узатилади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деб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қабул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деб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қилинган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. Кварц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қуми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асосидаги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ашёсининг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иссиқлик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ўтказувчанлиги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жуда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паст,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лекин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кўрсатгични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маълум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даражада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ошириши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Бунинг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ашё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таркибига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хромомагнезит</a:t>
            </a:r>
            <a:r>
              <a:rPr lang="ru-RU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хромли</a:t>
            </a:r>
            <a:r>
              <a:rPr lang="ru-RU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железняк, </a:t>
            </a:r>
            <a:r>
              <a:rPr lang="ru-RU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цирканли</a:t>
            </a:r>
            <a:r>
              <a:rPr lang="ru-RU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қум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иссиқлик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ўтказувчанлиги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юқори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ашёлар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қўшилади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131" t="37500" r="19556" b="55847"/>
          <a:stretch/>
        </p:blipFill>
        <p:spPr bwMode="auto">
          <a:xfrm>
            <a:off x="36419" y="548680"/>
            <a:ext cx="9131916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/>
          <p:nvPr/>
        </p:nvPicPr>
        <p:blipFill rotWithShape="1">
          <a:blip r:embed="rId3"/>
          <a:srcRect l="52139" t="49573" r="21578" b="42165"/>
          <a:stretch/>
        </p:blipFill>
        <p:spPr bwMode="auto">
          <a:xfrm>
            <a:off x="5580112" y="2924944"/>
            <a:ext cx="3302764" cy="71878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895094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ашёларининг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иссиқлик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ўтказувчанлиги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миқдорда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қолипнинг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ғоваклик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даражасига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боглиқ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ғоваклик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даражасининг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паст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иссиқлик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ўтказувчанликнинг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юқори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бўлишини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таъминлайди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Харакат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ўтказувчанлик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коэффициенти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800" b="1" i="1" baseline="-25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иссиқликни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аккумуляция </a:t>
            </a:r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қилиш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қобилиятининг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коэффициенти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800" b="1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кўрсатгичлар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хажмий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иссиқлик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иссиқлик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сиғими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эффектив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иссиқлик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ўтказувчанликни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ўзаро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боғлаб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туради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Таркибида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хромагнезит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циркон,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</a:t>
            </a:r>
          </a:p>
          <a:p>
            <a:pPr marL="0" indent="0">
              <a:buNone/>
            </a:pP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</a:t>
            </a:r>
            <a:r>
              <a:rPr lang="ru-RU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хромли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железняк, </a:t>
            </a:r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асбит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қипиқ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buNone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қўшимчалар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қум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–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гил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аралашмаларининг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buNone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кўрсатгичлари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қуйидагига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тенг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>
              <a:buNone/>
            </a:pP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                                         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800" b="1" i="1" baseline="-25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sz="2800" i="1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= 0,0003÷0,01м</a:t>
            </a:r>
            <a:r>
              <a:rPr lang="ru-RU" sz="2800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соат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</a:t>
            </a:r>
            <a:r>
              <a:rPr lang="en-US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800" b="1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= 15÷50 ккал/м</a:t>
            </a:r>
            <a:r>
              <a:rPr lang="ru-RU" sz="2800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соат</a:t>
            </a:r>
            <a:r>
              <a:rPr lang="ru-RU" sz="2800" baseline="30000" dirty="0">
                <a:latin typeface="Times New Roman" pitchFamily="18" charset="0"/>
                <a:cs typeface="Times New Roman" pitchFamily="18" charset="0"/>
              </a:rPr>
              <a:t>1/2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град.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52993" t="38462" r="20510" b="35896"/>
          <a:stretch/>
        </p:blipFill>
        <p:spPr bwMode="auto">
          <a:xfrm>
            <a:off x="179512" y="3814650"/>
            <a:ext cx="3312368" cy="244827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425957603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85000" lnSpcReduction="20000"/>
          </a:bodyPr>
          <a:lstStyle/>
          <a:p>
            <a:pPr marL="457200" lvl="1" indent="0" algn="ctr">
              <a:buNone/>
            </a:pP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1.2. 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Механик </a:t>
            </a:r>
            <a:r>
              <a:rPr lang="ru-RU" sz="3500" b="1" dirty="0" err="1">
                <a:latin typeface="Times New Roman" pitchFamily="18" charset="0"/>
                <a:cs typeface="Times New Roman" pitchFamily="18" charset="0"/>
              </a:rPr>
              <a:t>хоссалар</a:t>
            </a:r>
            <a:endParaRPr lang="ru-RU" sz="35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/>
              <a:t>	</a:t>
            </a:r>
            <a:r>
              <a:rPr lang="ru-RU" sz="3300" dirty="0" err="1" smtClean="0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тайёрлашнинг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технологик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жараёнига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аралашмалирининг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механик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хоссалари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кўрсатади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Уларга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мустахкамлик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тўкилувчанлик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пластиклик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мойиллик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киради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sz="33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3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Мустахкамлик</a:t>
            </a:r>
            <a:r>
              <a:rPr lang="ru-RU" sz="33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ашё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ининг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ташқи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куч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таъсирида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бузилмаслик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қобилияти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ўзаклар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оғирлиги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таъсирида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йиғиш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жараёнида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ташиш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мобайнида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бузилмаслиги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Ундан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ташқари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қуйилаётган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металлнинг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статик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босимига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оқимнинг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динамик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таъсирига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дош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бериши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қолипнинг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геометрик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хусусиятларига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кўра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сиқилишидаги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чўзилишдаги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кесилишдаги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букилишдаги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турдаги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мустахкамлик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чегаралари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хисобланади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300" dirty="0" err="1" smtClean="0">
                <a:latin typeface="Times New Roman" pitchFamily="18" charset="0"/>
                <a:cs typeface="Times New Roman" pitchFamily="18" charset="0"/>
              </a:rPr>
              <a:t>Сиқилишдаги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чўзилишдаги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мустахкамлик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чегараларини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аниқлаш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стандарт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усул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хисобланади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улар нам,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хамда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қуритилган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холатда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аниқланади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37597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47500" lnSpcReduction="20000"/>
          </a:bodyPr>
          <a:lstStyle/>
          <a:p>
            <a:pPr marL="0" indent="0" algn="just">
              <a:buNone/>
            </a:pPr>
            <a:r>
              <a:rPr lang="en-US" dirty="0" smtClean="0"/>
              <a:t>	</a:t>
            </a:r>
            <a:r>
              <a:rPr lang="ru-RU" sz="4900" dirty="0" err="1" smtClean="0">
                <a:latin typeface="Times New Roman" pitchFamily="18" charset="0"/>
                <a:cs typeface="Times New Roman" pitchFamily="18" charset="0"/>
              </a:rPr>
              <a:t>Аралашманинг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нам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холатдаги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мустахкамлиги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қум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заррасини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қоплаб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турган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ярим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қоплама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сув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, нам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гил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шиша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эритмаси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хокозо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хоссаси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аниқланади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49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кўрсатгич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қум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зарраларининг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ўлчам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бирхиллиги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хамда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кўринишига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бођлиқдир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Нам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аралашмаларнинг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сиқилишдаги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мустахкамлик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чегараси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кўпинча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0,2 – 0,7 кг куч/см</a:t>
            </a:r>
            <a:r>
              <a:rPr lang="ru-RU" sz="4900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қуруқ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аралашмаларники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ундан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3 – 4 марта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қуритиш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жараёнида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боғловчи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қоплама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мустахкамлигининг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ошиши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изохланади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49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Юза </a:t>
            </a:r>
            <a:r>
              <a:rPr lang="ru-RU" sz="4900" b="1" i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мустахкамлиги</a:t>
            </a:r>
            <a:r>
              <a:rPr lang="ru-RU" sz="4900" b="1" i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4900" b="1" i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тўкилувчанлик</a:t>
            </a:r>
            <a:r>
              <a:rPr lang="ru-RU" sz="4900" b="1" i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оқаётган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металлнинг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ишқаланиш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кучига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ўзакнинг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қаршилик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кўрсатиш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қобилияти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. Юза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мустахкамлигининг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етарли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даражада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бўлмаслиги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қуймада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нуқсонлар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хосил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бўлишига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жумладан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ашёсининг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қуймага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қўшилиб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кетишига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сабаб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Юза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мустахкамлиги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гил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боғловчиларнинг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аралашма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намлигига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уни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қуритиш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жараёнига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4900" b="1" i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Пластиклик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ўзак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ашёсининг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ташқи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куч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таъсирида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модел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шаклини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қабул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қилиши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шу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шаклни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сақлай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қобилиятига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айтилади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Таркибида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гил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аралашмаларнинг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пластиклиги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юқори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Пластиклик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қум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зарраларининг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ўлчами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шаклига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намлигига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аралашма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сақлаш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усулларига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err="1"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sz="49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5728263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sz="31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Мойиллик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қуйманинг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совиши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жараёнида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сиқувчи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кучлар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таъсирида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аралашманинг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хажмини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кичрайтира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қобилиятидир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Мойилликнинг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етарли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даражада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бўлмаслиги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қуймада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ёриқлар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хосил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бўлишига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сабаб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. Нам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қолипнинг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мойиллиги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мустахкамлик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пластиклик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ашёларининг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ғоваклик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даражасига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Мустахкамликнинг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пластиклик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ғоваклик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даражасининг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юқори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мойиллик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хоссасини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оширади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Қуритилган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ўзакнинг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мойиллик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даражаси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мустахкамлик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ғоваклик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даражасига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lvl="1" indent="0" algn="just">
              <a:buNone/>
            </a:pP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1.3. 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Газ </a:t>
            </a:r>
            <a:r>
              <a:rPr lang="ru-RU" sz="3500" b="1" dirty="0" err="1">
                <a:latin typeface="Times New Roman" pitchFamily="18" charset="0"/>
                <a:cs typeface="Times New Roman" pitchFamily="18" charset="0"/>
              </a:rPr>
              <a:t>алмашинув</a:t>
            </a:r>
            <a:r>
              <a:rPr lang="ru-RU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b="1" dirty="0" err="1">
                <a:latin typeface="Times New Roman" pitchFamily="18" charset="0"/>
                <a:cs typeface="Times New Roman" pitchFamily="18" charset="0"/>
              </a:rPr>
              <a:t>жараёнига</a:t>
            </a:r>
            <a:r>
              <a:rPr lang="ru-RU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b="1" dirty="0" err="1">
                <a:latin typeface="Times New Roman" pitchFamily="18" charset="0"/>
                <a:cs typeface="Times New Roman" pitchFamily="18" charset="0"/>
              </a:rPr>
              <a:t>бо</a:t>
            </a:r>
            <a:r>
              <a:rPr lang="ru-RU" sz="3500" dirty="0" err="1">
                <a:latin typeface="Times New Roman" pitchFamily="18" charset="0"/>
                <a:cs typeface="Times New Roman" pitchFamily="18" charset="0"/>
              </a:rPr>
              <a:t>ғ</a:t>
            </a:r>
            <a:r>
              <a:rPr lang="ru-RU" sz="3500" b="1" dirty="0" err="1">
                <a:latin typeface="Times New Roman" pitchFamily="18" charset="0"/>
                <a:cs typeface="Times New Roman" pitchFamily="18" charset="0"/>
              </a:rPr>
              <a:t>лиқ</a:t>
            </a:r>
            <a:r>
              <a:rPr lang="ru-RU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b="1" dirty="0" err="1" smtClean="0">
                <a:latin typeface="Times New Roman" pitchFamily="18" charset="0"/>
                <a:cs typeface="Times New Roman" pitchFamily="18" charset="0"/>
              </a:rPr>
              <a:t>хоссалар</a:t>
            </a:r>
            <a:endParaRPr lang="ru-RU" sz="35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металл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тўлдирилиш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қотиши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жараёнида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газлар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ажралиб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чиқади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газларнинг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хажми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хажмидан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неча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баробар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бўшлиғида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ғовакларида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жойлашган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хаво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жуда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миқдорда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кенгаяди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ашёси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таркибидаги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намлик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буғга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айланади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органик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бирикмаларнинг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қисми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ёниб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қисми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кристаллогидрат, карбонат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миниралларга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парчаланади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28954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жараён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ғовакларида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газ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босимини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ошириб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қуйманинг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қотиш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жараёнига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қилади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ашёсининг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газ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ўтказувчанлиги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ахамиятга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кўрсатгичлардан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биридир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жараён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ғовакларида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газ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босимини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ошириб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қуйманинг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қотиш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жараёнига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қилади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ашёсининг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газ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ўтказувчанлиги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ахамиятга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кўрсатгичлардан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биридир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ашёси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ўзакнинг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газ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ўтказувчанлиги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намликга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қум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зарраларининг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ўлчам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хиллигига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гилнинг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миқдорига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аралашманинг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зичланиш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даражасига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Аралашманинг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қизишида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хосил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бўладиган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газларнинг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миқдори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нисбий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газ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чиқариш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коэффициенти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характерланади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Таркибида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органик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газ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хосил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қилувчи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қўшимчалар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аралашманинг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нисбий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газ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чиқариш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коэффициенти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7749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77500" lnSpcReduction="20000"/>
          </a:bodyPr>
          <a:lstStyle/>
          <a:p>
            <a:pPr marL="457200" lvl="1" indent="0" algn="ctr">
              <a:buNone/>
            </a:pPr>
            <a:r>
              <a:rPr lang="ru-RU" sz="4100" b="1" dirty="0" smtClean="0">
                <a:latin typeface="Times New Roman" pitchFamily="18" charset="0"/>
                <a:cs typeface="Times New Roman" pitchFamily="18" charset="0"/>
              </a:rPr>
              <a:t>1.4. </a:t>
            </a:r>
            <a:r>
              <a:rPr lang="ru-RU" sz="4100" b="1" dirty="0" err="1" smtClean="0">
                <a:latin typeface="Times New Roman" pitchFamily="18" charset="0"/>
                <a:cs typeface="Times New Roman" pitchFamily="18" charset="0"/>
              </a:rPr>
              <a:t>Технологик</a:t>
            </a:r>
            <a:r>
              <a:rPr lang="ru-RU" sz="4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100" b="1" dirty="0" err="1">
                <a:latin typeface="Times New Roman" pitchFamily="18" charset="0"/>
                <a:cs typeface="Times New Roman" pitchFamily="18" charset="0"/>
              </a:rPr>
              <a:t>хоссалар</a:t>
            </a:r>
            <a:endParaRPr lang="ru-RU" sz="41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dirty="0" smtClean="0"/>
              <a:t>	</a:t>
            </a:r>
            <a:r>
              <a:rPr lang="ru-RU" sz="3400" dirty="0" err="1" smtClean="0">
                <a:latin typeface="Times New Roman" pitchFamily="18" charset="0"/>
                <a:cs typeface="Times New Roman" pitchFamily="18" charset="0"/>
              </a:rPr>
              <a:t>Аралашманинг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иш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кўрсатгичларини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белгиловчи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хоссаларга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технологик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хосслалар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дейилади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хоссалар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маълум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физикавий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кимёвий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параметрлар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миқдор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жихатдан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белгилана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олмайди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Хар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технологик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хосса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ашёнинг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қанча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параметрларининг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функцияси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хисобланади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Технологик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хоссалар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тажриба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усулида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аниқланади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sz="3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4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Оқувчанлик</a:t>
            </a:r>
            <a:r>
              <a:rPr lang="ru-RU" sz="3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3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аралашманинг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ташқи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куч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таъсирида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ўзак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яшиги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бўшлиђини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тўлдира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моделнинг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атрофини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оқиб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ўта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қобилиятига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айтилади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аралашмаларининг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оқувчанлиги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қум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заррачаларини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нафақат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куч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қўйилаётган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йўналиш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, балки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йўналишлар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хам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харакатини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таъминлай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олиши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Оқувчанликнинг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етарли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даражада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бўлмаслиги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юзасида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бўшлиқлар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нотекисликлар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ќосил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натижада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сифатининг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пасайишига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сабаб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Аралашма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оқувчанлиги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бођловчининг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табиати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миқдорига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гил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этувчиларнинг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миқдори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намлигига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қум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зарраларининг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ўлчами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шаклига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хамда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аралашма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усулига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endParaRPr lang="ru-RU" sz="3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8908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marL="0" indent="0" algn="just">
              <a:buNone/>
            </a:pPr>
            <a:r>
              <a:rPr lang="ru-RU" b="1" i="1" dirty="0" smtClean="0">
                <a:solidFill>
                  <a:srgbClr val="FF0000"/>
                </a:solidFill>
              </a:rPr>
              <a:t>	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Ногигроскоплик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қуритилган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аралашманинг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узоқ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муддат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давомида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атроф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мухитдан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намликни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ўзига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сингдирмаслик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қобилияти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Ажрала</a:t>
            </a:r>
            <a:r>
              <a:rPr lang="ru-RU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совиганидан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кейин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ундан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аралашманинг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ажралиш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қобилияти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Термокимёвий</a:t>
            </a:r>
            <a:r>
              <a:rPr lang="ru-RU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бардошлик</a:t>
            </a:r>
            <a:r>
              <a:rPr lang="ru-RU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куйиб</a:t>
            </a:r>
            <a:r>
              <a:rPr lang="ru-RU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ёпишмаслик</a:t>
            </a:r>
            <a:r>
              <a:rPr lang="ru-RU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аралашманинг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металл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ўзаро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таъсирида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эриб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кетмаслик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кимёвий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реакцияга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кирмаслик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қобилияти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Боғлиқлик</a:t>
            </a:r>
            <a:r>
              <a:rPr lang="ru-RU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аралашманинг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маротаба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ишлатилганда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хам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хоссаларини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сақлаб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қолиш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қобилияти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79331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dirty="0"/>
              <a:t> </a:t>
            </a:r>
            <a:endParaRPr lang="ru-RU" sz="3600" dirty="0"/>
          </a:p>
          <a:p>
            <a:pPr marL="457200" lvl="1" indent="0" algn="ctr">
              <a:buNone/>
            </a:pPr>
            <a:r>
              <a:rPr lang="ru-RU" sz="4300" b="1" dirty="0" smtClean="0">
                <a:latin typeface="Times New Roman" pitchFamily="18" charset="0"/>
                <a:cs typeface="Times New Roman" pitchFamily="18" charset="0"/>
              </a:rPr>
              <a:t>1.5. </a:t>
            </a:r>
            <a:r>
              <a:rPr lang="ru-RU" sz="4300" b="1" dirty="0" err="1" smtClean="0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ru-RU" sz="43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300" b="1" dirty="0" err="1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sz="43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300" b="1" dirty="0" err="1">
                <a:latin typeface="Times New Roman" pitchFamily="18" charset="0"/>
                <a:cs typeface="Times New Roman" pitchFamily="18" charset="0"/>
              </a:rPr>
              <a:t>технологик</a:t>
            </a:r>
            <a:r>
              <a:rPr lang="ru-RU" sz="43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300" b="1" dirty="0" err="1">
                <a:latin typeface="Times New Roman" pitchFamily="18" charset="0"/>
                <a:cs typeface="Times New Roman" pitchFamily="18" charset="0"/>
              </a:rPr>
              <a:t>жараёни</a:t>
            </a:r>
            <a:endParaRPr lang="ru-RU" sz="43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400" dirty="0" err="1" smtClean="0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материаллар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хар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хил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материаллардан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жумладан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нометалл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тошли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пластмассали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тоза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металлардан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тилла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кумуш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мис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, алюминий, титан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бошқалардан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олинади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материал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хисобланган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метал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қотишмалар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неча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элементларни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эритиб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кимёвий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хоссага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келтирилиб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қилинадиган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хусусиятга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етказиб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олинади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Қуймани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тайёрлаб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технологик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жараёни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схемаси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келтирилган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400" dirty="0" err="1" smtClean="0">
                <a:latin typeface="Times New Roman" pitchFamily="18" charset="0"/>
                <a:cs typeface="Times New Roman" pitchFamily="18" charset="0"/>
              </a:rPr>
              <a:t>Махсулот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олишни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усулубларини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иккта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гурухга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бўлиш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lvl="0" indent="0" algn="just"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400" dirty="0" err="1" smtClean="0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қотишмани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эритиб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қолипга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қуйиб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қуймали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махсулот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lvl="0" indent="0" algn="just"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400" dirty="0" err="1" smtClean="0">
                <a:latin typeface="Times New Roman" pitchFamily="18" charset="0"/>
                <a:cs typeface="Times New Roman" pitchFamily="18" charset="0"/>
              </a:rPr>
              <a:t>Қаттиқ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холатдаги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қотишмали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материални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бериб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махсулот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400" dirty="0" err="1" smtClean="0">
                <a:latin typeface="Times New Roman" pitchFamily="18" charset="0"/>
                <a:cs typeface="Times New Roman" pitchFamily="18" charset="0"/>
              </a:rPr>
              <a:t>Қуймакорлик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чиқариш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махсулоти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қуймадир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Қуйилма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олинса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детал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агар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деталга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механик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ишлов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берилса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махсулотдир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амалиётда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белгилар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мураккаблик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ўлчам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чегараланган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Мураккаброқ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қуймалар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технологиялар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жихозлар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бошқариш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қурилмалари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 smtClean="0"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err="1">
                <a:latin typeface="Times New Roman" pitchFamily="18" charset="0"/>
                <a:cs typeface="Times New Roman" pitchFamily="18" charset="0"/>
              </a:rPr>
              <a:t>қилинади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83954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Талабга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мос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келувчи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эритма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хақиқатдан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қаерга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қуйиш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кераклиги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ўлчамини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кўринишини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қилади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бўшлиқ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қолипга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қуйилади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қуйидаги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хусусиятлар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асосида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классификацияланади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 algn="just">
              <a:buNone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  <a:sym typeface="Symbol"/>
              </a:rPr>
              <a:t>-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Қуйилиш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сонига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қараб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мартали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хажмли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юпқа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деворли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мартали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фойдаланувчи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(ярим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доимий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доимий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marL="0" indent="0" algn="just">
              <a:buNone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Қолипдаги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намликни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миқдори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бўйи</a:t>
            </a:r>
            <a:r>
              <a:rPr lang="uz-Cyrl-UZ" sz="2300" dirty="0">
                <a:latin typeface="Times New Roman" pitchFamily="18" charset="0"/>
                <a:cs typeface="Times New Roman" pitchFamily="18" charset="0"/>
              </a:rPr>
              <a:t>ча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3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нам, </a:t>
            </a:r>
            <a:r>
              <a:rPr lang="ru-RU" sz="23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қуруқ</a:t>
            </a:r>
            <a:r>
              <a:rPr lang="ru-RU" sz="23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3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қуритилган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0" algn="just">
              <a:buNone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  <a:sym typeface="Symbol"/>
              </a:rPr>
              <a:t>-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материали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3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қум</a:t>
            </a:r>
            <a:r>
              <a:rPr lang="ru-RU" sz="23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3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гилли</a:t>
            </a:r>
            <a:r>
              <a:rPr lang="ru-RU" sz="23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3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қум</a:t>
            </a:r>
            <a:r>
              <a:rPr lang="ru-RU" sz="23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гил-цементли</a:t>
            </a:r>
            <a:r>
              <a:rPr lang="ru-RU" sz="23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3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гипсли</a:t>
            </a:r>
            <a:r>
              <a:rPr lang="ru-RU" sz="23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юқори</a:t>
            </a:r>
            <a:r>
              <a:rPr lang="ru-RU" sz="23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оловбардош</a:t>
            </a:r>
            <a:r>
              <a:rPr lang="ru-RU" sz="23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материалдан</a:t>
            </a:r>
            <a:r>
              <a:rPr lang="ru-RU" sz="23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23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3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металлдан</a:t>
            </a:r>
            <a:r>
              <a:rPr lang="ru-RU" sz="2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бошқалар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  <a:sym typeface="Symbol"/>
              </a:rPr>
              <a:t>-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услуби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мартали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қум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гилли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қолипда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услубда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усулини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характеристикаси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қуйидаги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кўрсаткичлар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асосида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ўрганилади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тайёрланган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материални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асоси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тури;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боғловчи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қўшимчаларнинг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табиати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мослама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тури;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қоришмани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зиплаш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услуби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қолипни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мустахкамлаш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кристалланувчи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метални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харакати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қолипга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метални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қуйиш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қуймадаги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қотишмани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хажми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ташқи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зипланиши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билан</a:t>
            </a:r>
            <a:endParaRPr lang="ru-RU" sz="23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418671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036496" cy="6858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uz-Cyrl-UZ" sz="8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z-Cyrl-UZ" sz="8800" dirty="0" smtClean="0">
                <a:latin typeface="Times New Roman" pitchFamily="18" charset="0"/>
                <a:cs typeface="Times New Roman" pitchFamily="18" charset="0"/>
              </a:rPr>
              <a:t>Эътиборингиз учун раҳмат</a:t>
            </a:r>
            <a:endParaRPr lang="ru-RU" sz="8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8197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71</TotalTime>
  <Words>215</Words>
  <Application>Microsoft Office PowerPoint</Application>
  <PresentationFormat>Экран (4:3)</PresentationFormat>
  <Paragraphs>67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Солнцестояние</vt:lpstr>
      <vt:lpstr> Маъруза №1 Мавзу: Кириш. Турли хоссаларга эга қуймалар олиш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Маъруза №1 Мавзу: Турли хоссаларга эга қуймалар олиш</dc:title>
  <cp:lastModifiedBy>Пользователь</cp:lastModifiedBy>
  <cp:revision>34</cp:revision>
  <dcterms:modified xsi:type="dcterms:W3CDTF">2019-10-06T16:47:03Z</dcterms:modified>
</cp:coreProperties>
</file>