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0" r:id="rId34"/>
    <p:sldId id="288" r:id="rId35"/>
    <p:sldId id="289" r:id="rId36"/>
  </p:sldIdLst>
  <p:sldSz cx="18288000" cy="10287000"/>
  <p:notesSz cx="6858000" cy="9144000"/>
  <p:embeddedFontLst>
    <p:embeddedFont>
      <p:font typeface="League Spartan" panose="020B0604020202020204" charset="0"/>
      <p:regular r:id="rId37"/>
    </p:embeddedFont>
    <p:embeddedFont>
      <p:font typeface="Poppins" panose="00000500000000000000" pitchFamily="2" charset="0"/>
      <p:regular r:id="rId38"/>
    </p:embeddedFont>
    <p:embeddedFont>
      <p:font typeface="Times New Roman MT" panose="020B0604020202020204" charset="0"/>
      <p:regular r:id="rId39"/>
    </p:embeddedFont>
    <p:embeddedFont>
      <p:font typeface="Times New Roman MT Bold" panose="020B0604020202020204" charset="0"/>
      <p:regular r:id="rId40"/>
    </p:embeddedFont>
    <p:embeddedFont>
      <p:font typeface="Times New Roman MT Italics" panose="020B0604020202020204" charset="0"/>
      <p:regular r:id="rId41"/>
    </p:embeddedFont>
    <p:embeddedFont>
      <p:font typeface="TT Interphases" panose="020B0604020202020204" charset="0"/>
      <p:regular r:id="rId42"/>
    </p:embeddedFont>
    <p:embeddedFont>
      <p:font typeface="TT Interphases Bold" panose="020B0604020202020204" charset="0"/>
      <p:regular r:id="rId43"/>
    </p:embeddedFont>
    <p:embeddedFont>
      <p:font typeface="TT Interphases Italics" panose="020B0604020202020204" charset="0"/>
      <p:regular r:id="rId44"/>
    </p:embeddedFont>
    <p:embeddedFont>
      <p:font typeface="TT Norms" panose="020B0604020202020204" charset="0"/>
      <p:regular r:id="rId45"/>
    </p:embeddedFont>
    <p:embeddedFont>
      <p:font typeface="TT Norms Bold" panose="020B0604020202020204" charset="0"/>
      <p:regular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7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0.sv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44400" y="6286500"/>
            <a:ext cx="6856232" cy="635917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5889171" y="7910666"/>
            <a:ext cx="7315200" cy="2576332"/>
          </a:xfrm>
          <a:custGeom>
            <a:avLst/>
            <a:gdLst/>
            <a:ahLst/>
            <a:cxnLst/>
            <a:rect l="l" t="t" r="r" b="b"/>
            <a:pathLst>
              <a:path w="7315200" h="2576332">
                <a:moveTo>
                  <a:pt x="7315200" y="0"/>
                </a:moveTo>
                <a:lnTo>
                  <a:pt x="0" y="0"/>
                </a:lnTo>
                <a:lnTo>
                  <a:pt x="0" y="2576332"/>
                </a:lnTo>
                <a:lnTo>
                  <a:pt x="7315200" y="2576332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701397" y="3581813"/>
            <a:ext cx="11164685" cy="8243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55"/>
              </a:lnSpc>
            </a:pPr>
            <a:r>
              <a:rPr lang="en-US" sz="5455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49819" y="4385328"/>
            <a:ext cx="8787427" cy="9848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67"/>
              </a:lnSpc>
            </a:pPr>
            <a:r>
              <a:rPr lang="en-US" sz="2691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Week 1 – Introduction to Statistics and Probability:</a:t>
            </a:r>
          </a:p>
          <a:p>
            <a:pPr algn="l">
              <a:lnSpc>
                <a:spcPts val="3767"/>
              </a:lnSpc>
            </a:pPr>
            <a:r>
              <a:rPr lang="en-US" sz="2691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Definition, Scope, and Applications in Information Systems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12368" y="7691591"/>
            <a:ext cx="775513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>
                <a:solidFill>
                  <a:srgbClr val="FFF9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2026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93318" y="6785445"/>
            <a:ext cx="6856232" cy="78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Alfrian Carmen Talakua</a:t>
            </a:r>
          </a:p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Department of Information Systems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4" name="Freeform 14"/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5" name="TextBox 15"/>
            <p:cNvSpPr txBox="1"/>
            <p:nvPr/>
          </p:nvSpPr>
          <p:spPr>
            <a:xfrm>
              <a:off x="2132395" y="355600"/>
              <a:ext cx="7976851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95211" y="2600463"/>
            <a:ext cx="7752756" cy="883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79"/>
              </a:lnSpc>
            </a:pPr>
            <a:r>
              <a:rPr lang="en-US" sz="5802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COURSE OVERVIEW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51953" y="3765549"/>
            <a:ext cx="9508203" cy="3118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Introduction to statistical thinking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Understanding data and uncertainty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Basic concepts of probability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Applications in information systems</a:t>
            </a:r>
          </a:p>
          <a:p>
            <a:pPr algn="l">
              <a:lnSpc>
                <a:spcPts val="4894"/>
              </a:lnSpc>
            </a:pPr>
            <a:endParaRPr lang="en-US" sz="3496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3263981" y="1265923"/>
            <a:ext cx="5024019" cy="754410"/>
            <a:chOff x="0" y="0"/>
            <a:chExt cx="3092749" cy="406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092749" cy="406400"/>
            </a:xfrm>
            <a:custGeom>
              <a:avLst/>
              <a:gdLst/>
              <a:ahLst/>
              <a:cxnLst/>
              <a:rect l="l" t="t" r="r" b="b"/>
              <a:pathLst>
                <a:path w="3092749" h="406400">
                  <a:moveTo>
                    <a:pt x="2889549" y="0"/>
                  </a:moveTo>
                  <a:cubicBezTo>
                    <a:pt x="3001773" y="0"/>
                    <a:pt x="3092749" y="90976"/>
                    <a:pt x="3092749" y="203200"/>
                  </a:cubicBezTo>
                  <a:cubicBezTo>
                    <a:pt x="3092749" y="315424"/>
                    <a:pt x="3001773" y="406400"/>
                    <a:pt x="288954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9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3092749" cy="463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4" name="Freeform 14"/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5" name="TextBox 15"/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95211" y="2161856"/>
            <a:ext cx="9049506" cy="883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79"/>
              </a:lnSpc>
            </a:pPr>
            <a:r>
              <a:rPr lang="en-US" sz="5802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LEARNING OBJECTIVES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80792" y="2682883"/>
            <a:ext cx="9508203" cy="4347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94"/>
              </a:lnSpc>
            </a:pPr>
            <a:endParaRPr dirty="0"/>
          </a:p>
          <a:p>
            <a:pPr algn="l">
              <a:lnSpc>
                <a:spcPts val="4894"/>
              </a:lnSpc>
            </a:pPr>
            <a:r>
              <a:rPr lang="en-US" sz="3496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After this lecture, students should be able to: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Explain the concept of statistics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Understand the importance of statistics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Describe the scope of statistics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Explain applications in information systems</a:t>
            </a:r>
          </a:p>
          <a:p>
            <a:pPr algn="l">
              <a:lnSpc>
                <a:spcPts val="4894"/>
              </a:lnSpc>
            </a:pPr>
            <a:endParaRPr lang="en-US" sz="3496" dirty="0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3263981" y="1028700"/>
            <a:ext cx="5024019" cy="754410"/>
            <a:chOff x="0" y="0"/>
            <a:chExt cx="3092749" cy="406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092749" cy="406400"/>
            </a:xfrm>
            <a:custGeom>
              <a:avLst/>
              <a:gdLst/>
              <a:ahLst/>
              <a:cxnLst/>
              <a:rect l="l" t="t" r="r" b="b"/>
              <a:pathLst>
                <a:path w="3092749" h="406400">
                  <a:moveTo>
                    <a:pt x="2889549" y="0"/>
                  </a:moveTo>
                  <a:cubicBezTo>
                    <a:pt x="3001773" y="0"/>
                    <a:pt x="3092749" y="90976"/>
                    <a:pt x="3092749" y="203200"/>
                  </a:cubicBezTo>
                  <a:cubicBezTo>
                    <a:pt x="3092749" y="315424"/>
                    <a:pt x="3001773" y="406400"/>
                    <a:pt x="288954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9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3092749" cy="463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10">
            <a:extLst>
              <a:ext uri="{FF2B5EF4-FFF2-40B4-BE49-F238E27FC236}">
                <a16:creationId xmlns:a16="http://schemas.microsoft.com/office/drawing/2014/main" id="{7A11913B-761F-3CEF-03F1-8634CA46829A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21" name="Group 11">
              <a:extLst>
                <a:ext uri="{FF2B5EF4-FFF2-40B4-BE49-F238E27FC236}">
                  <a16:creationId xmlns:a16="http://schemas.microsoft.com/office/drawing/2014/main" id="{0888572C-F5BD-7EC2-B923-8A3243B8C8B2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4" name="Freeform 12">
                <a:extLst>
                  <a:ext uri="{FF2B5EF4-FFF2-40B4-BE49-F238E27FC236}">
                    <a16:creationId xmlns:a16="http://schemas.microsoft.com/office/drawing/2014/main" id="{F0F4DB79-7C5B-B94E-26EF-D7DDFAB5B275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id="{4B0A49B1-B44E-3090-F8EE-1AE60B894EC0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09E471B0-C37F-64AD-A977-2AB2D5C13F44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90B46734-5550-1B99-A424-BF9B49B0F13F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761742" y="2161856"/>
            <a:ext cx="9049506" cy="883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79"/>
              </a:lnSpc>
            </a:pPr>
            <a:r>
              <a:rPr lang="en-US" sz="5802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LECTURE OUTLINE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80792" y="3210259"/>
            <a:ext cx="10156579" cy="3759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94"/>
              </a:lnSpc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Today's lecture will cover: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Definition of statistics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Scope of statistics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in information systems</a:t>
            </a:r>
          </a:p>
          <a:p>
            <a:pPr marL="754792" lvl="1" indent="-377396" algn="l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Relationship between statistics and probability</a:t>
            </a:r>
          </a:p>
          <a:p>
            <a:pPr algn="l">
              <a:lnSpc>
                <a:spcPts val="4894"/>
              </a:lnSpc>
            </a:pPr>
            <a:endParaRPr lang="en-US" sz="3496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grpSp>
        <p:nvGrpSpPr>
          <p:cNvPr id="13" name="Group 10">
            <a:extLst>
              <a:ext uri="{FF2B5EF4-FFF2-40B4-BE49-F238E27FC236}">
                <a16:creationId xmlns:a16="http://schemas.microsoft.com/office/drawing/2014/main" id="{85E8C8C2-F19A-AE7A-D5BD-E4BF6FFF0B3B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4" name="Group 11">
              <a:extLst>
                <a:ext uri="{FF2B5EF4-FFF2-40B4-BE49-F238E27FC236}">
                  <a16:creationId xmlns:a16="http://schemas.microsoft.com/office/drawing/2014/main" id="{8BFFC7B7-64F8-99E5-5149-3A891691BF00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7" name="Freeform 12">
                <a:extLst>
                  <a:ext uri="{FF2B5EF4-FFF2-40B4-BE49-F238E27FC236}">
                    <a16:creationId xmlns:a16="http://schemas.microsoft.com/office/drawing/2014/main" id="{93ECC5A8-09D6-1F06-C67A-5A01EEAABEC5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8" name="TextBox 13">
                <a:extLst>
                  <a:ext uri="{FF2B5EF4-FFF2-40B4-BE49-F238E27FC236}">
                    <a16:creationId xmlns:a16="http://schemas.microsoft.com/office/drawing/2014/main" id="{1486BE4B-77D6-A265-8E1C-89467AA7C72C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5803A786-16B9-A606-DC99-002F8CA0A0A0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36F8255-F143-F79C-D750-EF880477FDDB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308355" y="1866900"/>
            <a:ext cx="2832637" cy="1550225"/>
          </a:xfrm>
          <a:custGeom>
            <a:avLst/>
            <a:gdLst/>
            <a:ahLst/>
            <a:cxnLst/>
            <a:rect l="l" t="t" r="r" b="b"/>
            <a:pathLst>
              <a:path w="2832637" h="1550225">
                <a:moveTo>
                  <a:pt x="0" y="0"/>
                </a:moveTo>
                <a:lnTo>
                  <a:pt x="2832637" y="0"/>
                </a:lnTo>
                <a:lnTo>
                  <a:pt x="2832637" y="1550225"/>
                </a:lnTo>
                <a:lnTo>
                  <a:pt x="0" y="15502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164122" y="4095737"/>
            <a:ext cx="6707244" cy="791761"/>
            <a:chOff x="0" y="0"/>
            <a:chExt cx="1766517" cy="20853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66517" cy="208530"/>
            </a:xfrm>
            <a:custGeom>
              <a:avLst/>
              <a:gdLst/>
              <a:ahLst/>
              <a:cxnLst/>
              <a:rect l="l" t="t" r="r" b="b"/>
              <a:pathLst>
                <a:path w="1766517" h="208530">
                  <a:moveTo>
                    <a:pt x="24240" y="0"/>
                  </a:moveTo>
                  <a:lnTo>
                    <a:pt x="1742278" y="0"/>
                  </a:lnTo>
                  <a:cubicBezTo>
                    <a:pt x="1748706" y="0"/>
                    <a:pt x="1754872" y="2554"/>
                    <a:pt x="1759417" y="7100"/>
                  </a:cubicBezTo>
                  <a:cubicBezTo>
                    <a:pt x="1763963" y="11645"/>
                    <a:pt x="1766517" y="17811"/>
                    <a:pt x="1766517" y="24240"/>
                  </a:cubicBezTo>
                  <a:lnTo>
                    <a:pt x="1766517" y="184290"/>
                  </a:lnTo>
                  <a:cubicBezTo>
                    <a:pt x="1766517" y="197677"/>
                    <a:pt x="1755665" y="208530"/>
                    <a:pt x="1742278" y="208530"/>
                  </a:cubicBezTo>
                  <a:lnTo>
                    <a:pt x="24240" y="208530"/>
                  </a:lnTo>
                  <a:cubicBezTo>
                    <a:pt x="10852" y="208530"/>
                    <a:pt x="0" y="197677"/>
                    <a:pt x="0" y="184290"/>
                  </a:cubicBezTo>
                  <a:lnTo>
                    <a:pt x="0" y="24240"/>
                  </a:lnTo>
                  <a:cubicBezTo>
                    <a:pt x="0" y="10852"/>
                    <a:pt x="10852" y="0"/>
                    <a:pt x="24240" y="0"/>
                  </a:cubicBezTo>
                  <a:close/>
                </a:path>
              </a:pathLst>
            </a:custGeom>
            <a:ln w="28575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38100"/>
              <a:ext cx="1766517" cy="1704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85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164122" y="5143500"/>
            <a:ext cx="6707244" cy="791761"/>
            <a:chOff x="0" y="0"/>
            <a:chExt cx="1766517" cy="20853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66517" cy="208530"/>
            </a:xfrm>
            <a:custGeom>
              <a:avLst/>
              <a:gdLst/>
              <a:ahLst/>
              <a:cxnLst/>
              <a:rect l="l" t="t" r="r" b="b"/>
              <a:pathLst>
                <a:path w="1766517" h="208530">
                  <a:moveTo>
                    <a:pt x="24240" y="0"/>
                  </a:moveTo>
                  <a:lnTo>
                    <a:pt x="1742278" y="0"/>
                  </a:lnTo>
                  <a:cubicBezTo>
                    <a:pt x="1748706" y="0"/>
                    <a:pt x="1754872" y="2554"/>
                    <a:pt x="1759417" y="7100"/>
                  </a:cubicBezTo>
                  <a:cubicBezTo>
                    <a:pt x="1763963" y="11645"/>
                    <a:pt x="1766517" y="17811"/>
                    <a:pt x="1766517" y="24240"/>
                  </a:cubicBezTo>
                  <a:lnTo>
                    <a:pt x="1766517" y="184290"/>
                  </a:lnTo>
                  <a:cubicBezTo>
                    <a:pt x="1766517" y="197677"/>
                    <a:pt x="1755665" y="208530"/>
                    <a:pt x="1742278" y="208530"/>
                  </a:cubicBezTo>
                  <a:lnTo>
                    <a:pt x="24240" y="208530"/>
                  </a:lnTo>
                  <a:cubicBezTo>
                    <a:pt x="10852" y="208530"/>
                    <a:pt x="0" y="197677"/>
                    <a:pt x="0" y="184290"/>
                  </a:cubicBezTo>
                  <a:lnTo>
                    <a:pt x="0" y="24240"/>
                  </a:lnTo>
                  <a:cubicBezTo>
                    <a:pt x="0" y="10852"/>
                    <a:pt x="10852" y="0"/>
                    <a:pt x="24240" y="0"/>
                  </a:cubicBezTo>
                  <a:close/>
                </a:path>
              </a:pathLst>
            </a:custGeom>
            <a:ln w="28575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38100"/>
              <a:ext cx="1766517" cy="1704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85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164122" y="6306736"/>
            <a:ext cx="6707244" cy="791761"/>
            <a:chOff x="0" y="0"/>
            <a:chExt cx="1766517" cy="20853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766517" cy="208530"/>
            </a:xfrm>
            <a:custGeom>
              <a:avLst/>
              <a:gdLst/>
              <a:ahLst/>
              <a:cxnLst/>
              <a:rect l="l" t="t" r="r" b="b"/>
              <a:pathLst>
                <a:path w="1766517" h="208530">
                  <a:moveTo>
                    <a:pt x="24240" y="0"/>
                  </a:moveTo>
                  <a:lnTo>
                    <a:pt x="1742278" y="0"/>
                  </a:lnTo>
                  <a:cubicBezTo>
                    <a:pt x="1748706" y="0"/>
                    <a:pt x="1754872" y="2554"/>
                    <a:pt x="1759417" y="7100"/>
                  </a:cubicBezTo>
                  <a:cubicBezTo>
                    <a:pt x="1763963" y="11645"/>
                    <a:pt x="1766517" y="17811"/>
                    <a:pt x="1766517" y="24240"/>
                  </a:cubicBezTo>
                  <a:lnTo>
                    <a:pt x="1766517" y="184290"/>
                  </a:lnTo>
                  <a:cubicBezTo>
                    <a:pt x="1766517" y="197677"/>
                    <a:pt x="1755665" y="208530"/>
                    <a:pt x="1742278" y="208530"/>
                  </a:cubicBezTo>
                  <a:lnTo>
                    <a:pt x="24240" y="208530"/>
                  </a:lnTo>
                  <a:cubicBezTo>
                    <a:pt x="10852" y="208530"/>
                    <a:pt x="0" y="197677"/>
                    <a:pt x="0" y="184290"/>
                  </a:cubicBezTo>
                  <a:lnTo>
                    <a:pt x="0" y="24240"/>
                  </a:lnTo>
                  <a:cubicBezTo>
                    <a:pt x="0" y="10852"/>
                    <a:pt x="10852" y="0"/>
                    <a:pt x="24240" y="0"/>
                  </a:cubicBezTo>
                  <a:close/>
                </a:path>
              </a:pathLst>
            </a:custGeom>
            <a:ln w="28575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38100"/>
              <a:ext cx="1766517" cy="1704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85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164122" y="7488632"/>
            <a:ext cx="6707244" cy="791761"/>
            <a:chOff x="0" y="0"/>
            <a:chExt cx="1766517" cy="20853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766517" cy="208530"/>
            </a:xfrm>
            <a:custGeom>
              <a:avLst/>
              <a:gdLst/>
              <a:ahLst/>
              <a:cxnLst/>
              <a:rect l="l" t="t" r="r" b="b"/>
              <a:pathLst>
                <a:path w="1766517" h="208530">
                  <a:moveTo>
                    <a:pt x="24240" y="0"/>
                  </a:moveTo>
                  <a:lnTo>
                    <a:pt x="1742278" y="0"/>
                  </a:lnTo>
                  <a:cubicBezTo>
                    <a:pt x="1748706" y="0"/>
                    <a:pt x="1754872" y="2554"/>
                    <a:pt x="1759417" y="7100"/>
                  </a:cubicBezTo>
                  <a:cubicBezTo>
                    <a:pt x="1763963" y="11645"/>
                    <a:pt x="1766517" y="17811"/>
                    <a:pt x="1766517" y="24240"/>
                  </a:cubicBezTo>
                  <a:lnTo>
                    <a:pt x="1766517" y="184290"/>
                  </a:lnTo>
                  <a:cubicBezTo>
                    <a:pt x="1766517" y="197677"/>
                    <a:pt x="1755665" y="208530"/>
                    <a:pt x="1742278" y="208530"/>
                  </a:cubicBezTo>
                  <a:lnTo>
                    <a:pt x="24240" y="208530"/>
                  </a:lnTo>
                  <a:cubicBezTo>
                    <a:pt x="10852" y="208530"/>
                    <a:pt x="0" y="197677"/>
                    <a:pt x="0" y="184290"/>
                  </a:cubicBezTo>
                  <a:lnTo>
                    <a:pt x="0" y="24240"/>
                  </a:lnTo>
                  <a:cubicBezTo>
                    <a:pt x="0" y="10852"/>
                    <a:pt x="10852" y="0"/>
                    <a:pt x="24240" y="0"/>
                  </a:cubicBezTo>
                  <a:close/>
                </a:path>
              </a:pathLst>
            </a:custGeom>
            <a:ln w="28575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38100"/>
              <a:ext cx="1766517" cy="1704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85"/>
                </a:lnSpc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11967753" y="5935261"/>
            <a:ext cx="2564093" cy="3176242"/>
          </a:xfrm>
          <a:custGeom>
            <a:avLst/>
            <a:gdLst/>
            <a:ahLst/>
            <a:cxnLst/>
            <a:rect l="l" t="t" r="r" b="b"/>
            <a:pathLst>
              <a:path w="2564093" h="3176242">
                <a:moveTo>
                  <a:pt x="0" y="0"/>
                </a:moveTo>
                <a:lnTo>
                  <a:pt x="2564094" y="0"/>
                </a:lnTo>
                <a:lnTo>
                  <a:pt x="2564094" y="3176242"/>
                </a:lnTo>
                <a:lnTo>
                  <a:pt x="0" y="31762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1028700" y="2779416"/>
            <a:ext cx="9116923" cy="906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33"/>
              </a:lnSpc>
            </a:pPr>
            <a:r>
              <a:rPr lang="en-US" sz="5928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WHAT IS STATISTICS?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883716" y="4361781"/>
            <a:ext cx="2974917" cy="316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95"/>
              </a:lnSpc>
            </a:pPr>
            <a:r>
              <a:rPr lang="en-US" sz="247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Collecting data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883716" y="5409544"/>
            <a:ext cx="2974917" cy="316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95"/>
              </a:lnSpc>
            </a:pPr>
            <a:r>
              <a:rPr lang="en-US" sz="247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organizing data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883716" y="6572780"/>
            <a:ext cx="2974917" cy="316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95"/>
              </a:lnSpc>
            </a:pPr>
            <a:r>
              <a:rPr lang="en-US" sz="247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Analyzing data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883716" y="7764201"/>
            <a:ext cx="2974917" cy="316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95"/>
              </a:lnSpc>
            </a:pPr>
            <a:r>
              <a:rPr lang="en-US" sz="247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Interpreting data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8516539" y="5052150"/>
            <a:ext cx="9599872" cy="514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67"/>
              </a:lnSpc>
            </a:pPr>
            <a:r>
              <a:rPr lang="en-US" sz="3829" b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“Recommendations for Decision Making”</a:t>
            </a:r>
          </a:p>
        </p:txBody>
      </p:sp>
      <p:grpSp>
        <p:nvGrpSpPr>
          <p:cNvPr id="28" name="Group 10">
            <a:extLst>
              <a:ext uri="{FF2B5EF4-FFF2-40B4-BE49-F238E27FC236}">
                <a16:creationId xmlns:a16="http://schemas.microsoft.com/office/drawing/2014/main" id="{F9B23300-168D-5417-0598-22EB748322A7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29" name="Group 11">
              <a:extLst>
                <a:ext uri="{FF2B5EF4-FFF2-40B4-BE49-F238E27FC236}">
                  <a16:creationId xmlns:a16="http://schemas.microsoft.com/office/drawing/2014/main" id="{21B36870-025D-DB51-694F-6A8DFF4ED655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32" name="Freeform 12">
                <a:extLst>
                  <a:ext uri="{FF2B5EF4-FFF2-40B4-BE49-F238E27FC236}">
                    <a16:creationId xmlns:a16="http://schemas.microsoft.com/office/drawing/2014/main" id="{37FFA9EA-311A-95E8-AA5C-45A21D7DD054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33" name="TextBox 13">
                <a:extLst>
                  <a:ext uri="{FF2B5EF4-FFF2-40B4-BE49-F238E27FC236}">
                    <a16:creationId xmlns:a16="http://schemas.microsoft.com/office/drawing/2014/main" id="{8BDCBD65-337D-FD7A-82F4-75033785CB0B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30" name="Freeform 14">
              <a:extLst>
                <a:ext uri="{FF2B5EF4-FFF2-40B4-BE49-F238E27FC236}">
                  <a16:creationId xmlns:a16="http://schemas.microsoft.com/office/drawing/2014/main" id="{C02F343D-5B6E-DFD9-58A6-11957C86B91E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</p:sp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FB6FAE92-B168-BAD3-2FB1-BFB7334D8312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529032" y="2524352"/>
            <a:ext cx="11088876" cy="767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13"/>
              </a:lnSpc>
            </a:pPr>
            <a:r>
              <a:rPr lang="en-US" sz="5011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IS STATISTICS IMPORTANT?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17095" y="3516719"/>
            <a:ext cx="9277836" cy="3110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866"/>
              </a:lnSpc>
            </a:pPr>
            <a:r>
              <a:rPr lang="en-US" sz="347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helps us to:</a:t>
            </a:r>
          </a:p>
          <a:p>
            <a:pPr algn="just">
              <a:lnSpc>
                <a:spcPts val="4866"/>
              </a:lnSpc>
            </a:pPr>
            <a:r>
              <a:rPr lang="en-US" sz="347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•  Understand complex data</a:t>
            </a:r>
          </a:p>
          <a:p>
            <a:pPr algn="just">
              <a:lnSpc>
                <a:spcPts val="4866"/>
              </a:lnSpc>
            </a:pPr>
            <a:r>
              <a:rPr lang="en-US" sz="347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• Identify patterns and trends</a:t>
            </a:r>
          </a:p>
          <a:p>
            <a:pPr algn="just">
              <a:lnSpc>
                <a:spcPts val="4866"/>
              </a:lnSpc>
            </a:pPr>
            <a:r>
              <a:rPr lang="en-US" sz="347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• Make informed decisions</a:t>
            </a:r>
          </a:p>
          <a:p>
            <a:pPr algn="just">
              <a:lnSpc>
                <a:spcPts val="4866"/>
              </a:lnSpc>
            </a:pPr>
            <a:r>
              <a:rPr lang="en-US" sz="347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• Support research and innovation</a:t>
            </a:r>
          </a:p>
        </p:txBody>
      </p:sp>
      <p:grpSp>
        <p:nvGrpSpPr>
          <p:cNvPr id="13" name="Group 10">
            <a:extLst>
              <a:ext uri="{FF2B5EF4-FFF2-40B4-BE49-F238E27FC236}">
                <a16:creationId xmlns:a16="http://schemas.microsoft.com/office/drawing/2014/main" id="{D47F6052-A9DF-1510-A29E-0A99E540D060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4" name="Group 11">
              <a:extLst>
                <a:ext uri="{FF2B5EF4-FFF2-40B4-BE49-F238E27FC236}">
                  <a16:creationId xmlns:a16="http://schemas.microsoft.com/office/drawing/2014/main" id="{29380A4C-B192-078D-A1F2-AAB55EA4683B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7" name="Freeform 12">
                <a:extLst>
                  <a:ext uri="{FF2B5EF4-FFF2-40B4-BE49-F238E27FC236}">
                    <a16:creationId xmlns:a16="http://schemas.microsoft.com/office/drawing/2014/main" id="{7E1C7153-D4F1-614C-239E-6C42BEDC73C0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8" name="TextBox 13">
                <a:extLst>
                  <a:ext uri="{FF2B5EF4-FFF2-40B4-BE49-F238E27FC236}">
                    <a16:creationId xmlns:a16="http://schemas.microsoft.com/office/drawing/2014/main" id="{7B116329-62BF-21AA-4CB1-BEEE5820C13E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F93E78A-141F-FD7A-53C7-82C11E750306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68C3643-6C23-0A0C-6F32-FFA8E947F48A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8"/>
          <p:cNvSpPr/>
          <p:nvPr/>
        </p:nvSpPr>
        <p:spPr>
          <a:xfrm>
            <a:off x="699977" y="6437412"/>
            <a:ext cx="3127085" cy="3799408"/>
          </a:xfrm>
          <a:custGeom>
            <a:avLst/>
            <a:gdLst/>
            <a:ahLst/>
            <a:cxnLst/>
            <a:rect l="l" t="t" r="r" b="b"/>
            <a:pathLst>
              <a:path w="3127085" h="3799408">
                <a:moveTo>
                  <a:pt x="0" y="0"/>
                </a:moveTo>
                <a:lnTo>
                  <a:pt x="3127085" y="0"/>
                </a:lnTo>
                <a:lnTo>
                  <a:pt x="3127085" y="3799408"/>
                </a:lnTo>
                <a:lnTo>
                  <a:pt x="0" y="37994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38082" y="3311101"/>
            <a:ext cx="4711396" cy="2838616"/>
          </a:xfrm>
          <a:custGeom>
            <a:avLst/>
            <a:gdLst/>
            <a:ahLst/>
            <a:cxnLst/>
            <a:rect l="l" t="t" r="r" b="b"/>
            <a:pathLst>
              <a:path w="4711396" h="2838616">
                <a:moveTo>
                  <a:pt x="0" y="0"/>
                </a:moveTo>
                <a:lnTo>
                  <a:pt x="4711396" y="0"/>
                </a:lnTo>
                <a:lnTo>
                  <a:pt x="4711396" y="2838616"/>
                </a:lnTo>
                <a:lnTo>
                  <a:pt x="0" y="28386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310031" y="3507148"/>
            <a:ext cx="5380747" cy="3847234"/>
          </a:xfrm>
          <a:custGeom>
            <a:avLst/>
            <a:gdLst/>
            <a:ahLst/>
            <a:cxnLst/>
            <a:rect l="l" t="t" r="r" b="b"/>
            <a:pathLst>
              <a:path w="5380747" h="3847234">
                <a:moveTo>
                  <a:pt x="0" y="0"/>
                </a:moveTo>
                <a:lnTo>
                  <a:pt x="5380748" y="0"/>
                </a:lnTo>
                <a:lnTo>
                  <a:pt x="5380748" y="3847234"/>
                </a:lnTo>
                <a:lnTo>
                  <a:pt x="0" y="38472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72252" y="1107970"/>
            <a:ext cx="10154453" cy="767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13"/>
              </a:lnSpc>
            </a:pPr>
            <a:r>
              <a:rPr lang="en-US" sz="5011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APPLICATIONS OF STATISTICS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62726" y="1854161"/>
            <a:ext cx="7128673" cy="5140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47"/>
              </a:lnSpc>
              <a:spcBef>
                <a:spcPct val="0"/>
              </a:spcBef>
            </a:pPr>
            <a:r>
              <a:rPr lang="en-US" sz="3034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is used in many areas such as: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075922" y="8240330"/>
            <a:ext cx="3234110" cy="58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7"/>
              </a:lnSpc>
              <a:spcBef>
                <a:spcPct val="0"/>
              </a:spcBef>
            </a:pPr>
            <a:r>
              <a:rPr lang="en-US" sz="303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Weather forecasting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25192" y="2600352"/>
            <a:ext cx="3803670" cy="5140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47"/>
              </a:lnSpc>
              <a:spcBef>
                <a:spcPct val="0"/>
              </a:spcBef>
            </a:pPr>
            <a:r>
              <a:rPr lang="en-US" sz="3033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Economic indicators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176710" y="2771095"/>
            <a:ext cx="5380747" cy="522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analysis in information systems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314540" y="7487732"/>
            <a:ext cx="5105085" cy="3963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86"/>
              </a:lnSpc>
              <a:spcBef>
                <a:spcPct val="0"/>
              </a:spcBef>
            </a:pPr>
            <a:r>
              <a:rPr lang="en-US" sz="213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Source : https://www.toprankindonesia.com/</a:t>
            </a:r>
          </a:p>
        </p:txBody>
      </p:sp>
      <p:grpSp>
        <p:nvGrpSpPr>
          <p:cNvPr id="17" name="Group 10">
            <a:extLst>
              <a:ext uri="{FF2B5EF4-FFF2-40B4-BE49-F238E27FC236}">
                <a16:creationId xmlns:a16="http://schemas.microsoft.com/office/drawing/2014/main" id="{BA3E391A-1F25-1A2B-FCF0-AACA6C6650FC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8" name="Group 11">
              <a:extLst>
                <a:ext uri="{FF2B5EF4-FFF2-40B4-BE49-F238E27FC236}">
                  <a16:creationId xmlns:a16="http://schemas.microsoft.com/office/drawing/2014/main" id="{EF038CED-82BC-698B-DBFF-0A42E431A011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1" name="Freeform 12">
                <a:extLst>
                  <a:ext uri="{FF2B5EF4-FFF2-40B4-BE49-F238E27FC236}">
                    <a16:creationId xmlns:a16="http://schemas.microsoft.com/office/drawing/2014/main" id="{473FA467-78E1-C233-0615-846ADE25D639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2" name="TextBox 13">
                <a:extLst>
                  <a:ext uri="{FF2B5EF4-FFF2-40B4-BE49-F238E27FC236}">
                    <a16:creationId xmlns:a16="http://schemas.microsoft.com/office/drawing/2014/main" id="{0B2A8970-F999-F6F6-2B55-2E83CA923CD7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id="{1F48AC62-EB4F-CDD8-18BF-04D47E13831F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20" name="TextBox 15">
              <a:extLst>
                <a:ext uri="{FF2B5EF4-FFF2-40B4-BE49-F238E27FC236}">
                  <a16:creationId xmlns:a16="http://schemas.microsoft.com/office/drawing/2014/main" id="{B34682FB-DFE7-A423-C2C6-9D7CA96DE5AE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596146" y="1754612"/>
            <a:ext cx="8902888" cy="767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13"/>
              </a:lnSpc>
            </a:pPr>
            <a:r>
              <a:rPr lang="en-US" sz="5011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BRANCHES OF STATISTICS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96146" y="2783414"/>
            <a:ext cx="6582045" cy="579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7"/>
              </a:lnSpc>
              <a:spcBef>
                <a:spcPct val="0"/>
              </a:spcBef>
            </a:pPr>
            <a:r>
              <a:rPr lang="en-US" sz="3034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consists of two main branches: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96146" y="3695903"/>
            <a:ext cx="6808605" cy="43389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920"/>
              </a:lnSpc>
              <a:spcBef>
                <a:spcPct val="0"/>
              </a:spcBef>
            </a:pPr>
            <a:r>
              <a:rPr lang="en-US" sz="2800" b="1" spc="-137">
                <a:solidFill>
                  <a:srgbClr val="FFFFFF"/>
                </a:solidFill>
                <a:latin typeface="TT Interphases Bold"/>
                <a:ea typeface="TT Interphases Bold"/>
                <a:cs typeface="TT Interphases Bold"/>
                <a:sym typeface="TT Interphases Bold"/>
              </a:rPr>
              <a:t>Descriptive Statistics:</a:t>
            </a:r>
            <a:r>
              <a:rPr lang="en-US" sz="2800" spc="-137">
                <a:solidFill>
                  <a:srgbClr val="FFFFFF"/>
                </a:solidFill>
                <a:latin typeface="TT Interphases"/>
                <a:ea typeface="TT Interphases"/>
                <a:cs typeface="TT Interphases"/>
                <a:sym typeface="TT Interphases"/>
              </a:rPr>
              <a:t> </a:t>
            </a:r>
          </a:p>
          <a:p>
            <a:pPr algn="just">
              <a:lnSpc>
                <a:spcPts val="3640"/>
              </a:lnSpc>
              <a:spcBef>
                <a:spcPct val="0"/>
              </a:spcBef>
            </a:pPr>
            <a:r>
              <a:rPr lang="en-US" sz="2600" spc="-127">
                <a:solidFill>
                  <a:srgbClr val="FFFFFF"/>
                </a:solidFill>
                <a:latin typeface="TT Interphases"/>
                <a:ea typeface="TT Interphases"/>
                <a:cs typeface="TT Interphases"/>
                <a:sym typeface="TT Interphases"/>
              </a:rPr>
              <a:t>Techniques used to organize, summarize, and present data in the form of tables, graphs, or summary measures such as the mean and median. </a:t>
            </a:r>
          </a:p>
          <a:p>
            <a:pPr algn="just">
              <a:lnSpc>
                <a:spcPts val="3640"/>
              </a:lnSpc>
              <a:spcBef>
                <a:spcPct val="0"/>
              </a:spcBef>
            </a:pPr>
            <a:r>
              <a:rPr lang="en-US" sz="2600" spc="-127">
                <a:solidFill>
                  <a:srgbClr val="FFFFFF"/>
                </a:solidFill>
                <a:latin typeface="TT Interphases"/>
                <a:ea typeface="TT Interphases"/>
                <a:cs typeface="TT Interphases"/>
                <a:sym typeface="TT Interphases"/>
              </a:rPr>
              <a:t>In Information Systems, descriptive statistics are useful for understanding system usage patterns and user behavior.</a:t>
            </a:r>
          </a:p>
          <a:p>
            <a:pPr algn="just">
              <a:lnSpc>
                <a:spcPts val="2520"/>
              </a:lnSpc>
              <a:spcBef>
                <a:spcPct val="0"/>
              </a:spcBef>
            </a:pPr>
            <a:r>
              <a:rPr lang="en-US" sz="1800" i="1" spc="-88">
                <a:solidFill>
                  <a:srgbClr val="FFFFFF"/>
                </a:solidFill>
                <a:latin typeface="TT Interphases Italics"/>
                <a:ea typeface="TT Interphases Italics"/>
                <a:cs typeface="TT Interphases Italics"/>
                <a:sym typeface="TT Interphases Italics"/>
              </a:rPr>
              <a:t>Source: Anderson, D. R., Sweeney, D. J., &amp; Williams, T. A. (2020). Statistics for Business and Economics.</a:t>
            </a:r>
          </a:p>
          <a:p>
            <a:pPr algn="just">
              <a:lnSpc>
                <a:spcPts val="3920"/>
              </a:lnSpc>
              <a:spcBef>
                <a:spcPct val="0"/>
              </a:spcBef>
            </a:pPr>
            <a:endParaRPr lang="en-US" sz="1800" i="1" spc="-88">
              <a:solidFill>
                <a:srgbClr val="FFFFFF"/>
              </a:solidFill>
              <a:latin typeface="TT Interphases Italics"/>
              <a:ea typeface="TT Interphases Italics"/>
              <a:cs typeface="TT Interphases Italics"/>
              <a:sym typeface="TT Interphases Itali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499034" y="3743528"/>
            <a:ext cx="7100637" cy="3953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40"/>
              </a:lnSpc>
              <a:spcBef>
                <a:spcPct val="0"/>
              </a:spcBef>
            </a:pPr>
            <a:r>
              <a:rPr lang="en-US" sz="2600" b="1" spc="-127">
                <a:solidFill>
                  <a:srgbClr val="FFFFFF"/>
                </a:solidFill>
                <a:latin typeface="TT Interphases Bold"/>
                <a:ea typeface="TT Interphases Bold"/>
                <a:cs typeface="TT Interphases Bold"/>
                <a:sym typeface="TT Interphases Bold"/>
              </a:rPr>
              <a:t>Inferential Statistics:</a:t>
            </a:r>
          </a:p>
          <a:p>
            <a:pPr algn="just">
              <a:lnSpc>
                <a:spcPts val="3640"/>
              </a:lnSpc>
              <a:spcBef>
                <a:spcPct val="0"/>
              </a:spcBef>
            </a:pPr>
            <a:r>
              <a:rPr lang="en-US" sz="2600" spc="-127">
                <a:solidFill>
                  <a:srgbClr val="FFFFFF"/>
                </a:solidFill>
                <a:latin typeface="TT Interphases"/>
                <a:ea typeface="TT Interphases"/>
                <a:cs typeface="TT Interphases"/>
                <a:sym typeface="TT Interphases"/>
              </a:rPr>
              <a:t>Techniques used to draw conclusions or make predictions about a population based on sample data through methods such as parameter estimation and hypothesis testing. In Information Systems, inferential statistics can be used to analyze technology trends or evaluate system performance.</a:t>
            </a:r>
          </a:p>
          <a:p>
            <a:pPr algn="just">
              <a:lnSpc>
                <a:spcPts val="2520"/>
              </a:lnSpc>
              <a:spcBef>
                <a:spcPct val="0"/>
              </a:spcBef>
            </a:pPr>
            <a:r>
              <a:rPr lang="en-US" sz="1800" i="1" spc="-88">
                <a:solidFill>
                  <a:srgbClr val="FFFFFF"/>
                </a:solidFill>
                <a:latin typeface="TT Interphases Italics"/>
                <a:ea typeface="TT Interphases Italics"/>
                <a:cs typeface="TT Interphases Italics"/>
                <a:sym typeface="TT Interphases Italics"/>
              </a:rPr>
              <a:t>Source: Freedman, D., Pisani, R., &amp; Purves, R. (2017). Statistics.</a:t>
            </a:r>
          </a:p>
          <a:p>
            <a:pPr algn="just">
              <a:lnSpc>
                <a:spcPts val="3640"/>
              </a:lnSpc>
              <a:spcBef>
                <a:spcPct val="0"/>
              </a:spcBef>
            </a:pPr>
            <a:endParaRPr lang="en-US" sz="1800" i="1" spc="-88">
              <a:solidFill>
                <a:srgbClr val="FFFFFF"/>
              </a:solidFill>
              <a:latin typeface="TT Interphases Italics"/>
              <a:ea typeface="TT Interphases Italics"/>
              <a:cs typeface="TT Interphases Italics"/>
              <a:sym typeface="TT Interphases Italics"/>
            </a:endParaRPr>
          </a:p>
        </p:txBody>
      </p:sp>
      <p:grpSp>
        <p:nvGrpSpPr>
          <p:cNvPr id="12" name="Group 10">
            <a:extLst>
              <a:ext uri="{FF2B5EF4-FFF2-40B4-BE49-F238E27FC236}">
                <a16:creationId xmlns:a16="http://schemas.microsoft.com/office/drawing/2014/main" id="{891F0707-5632-B0E2-0193-5C236A2C5F70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3" name="Group 11">
              <a:extLst>
                <a:ext uri="{FF2B5EF4-FFF2-40B4-BE49-F238E27FC236}">
                  <a16:creationId xmlns:a16="http://schemas.microsoft.com/office/drawing/2014/main" id="{F51131D3-804F-A8AD-B7DE-68974AA783C5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43247177-916A-7888-D177-02E3F2993D07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0C4EDE5F-D31F-2B68-3F21-01A78807A713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30C81550-2F5F-2685-18BE-9807D1E9D7FA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3F381A8-A26C-F2BE-E200-1388B7D17E64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340" y="5382018"/>
            <a:ext cx="4666507" cy="4749349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7853507" y="5979030"/>
            <a:ext cx="4587397" cy="3822830"/>
          </a:xfrm>
          <a:custGeom>
            <a:avLst/>
            <a:gdLst/>
            <a:ahLst/>
            <a:cxnLst/>
            <a:rect l="l" t="t" r="r" b="b"/>
            <a:pathLst>
              <a:path w="4587397" h="3822830">
                <a:moveTo>
                  <a:pt x="0" y="0"/>
                </a:moveTo>
                <a:lnTo>
                  <a:pt x="4587396" y="0"/>
                </a:lnTo>
                <a:lnTo>
                  <a:pt x="4587396" y="3822830"/>
                </a:lnTo>
                <a:lnTo>
                  <a:pt x="0" y="38228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401166" y="1248847"/>
            <a:ext cx="11232260" cy="1002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35"/>
              </a:lnSpc>
            </a:pPr>
            <a:r>
              <a:rPr lang="en-US" sz="65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DESCRIPTIVE STATISTICS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06768" y="2847907"/>
            <a:ext cx="6486753" cy="2444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59"/>
              </a:lnSpc>
            </a:pPr>
            <a:endParaRPr/>
          </a:p>
          <a:p>
            <a:pPr marL="647697" lvl="1" indent="-323848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Summarizing data</a:t>
            </a:r>
          </a:p>
          <a:p>
            <a:pPr marL="647697" lvl="1" indent="-323848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Organizing information</a:t>
            </a:r>
          </a:p>
          <a:p>
            <a:pPr marL="647697" lvl="1" indent="-323848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Presenting data clearly</a:t>
            </a:r>
          </a:p>
          <a:p>
            <a:pPr algn="just">
              <a:lnSpc>
                <a:spcPts val="3359"/>
              </a:lnSpc>
            </a:pPr>
            <a:endParaRPr lang="en-US" sz="2999">
              <a:solidFill>
                <a:srgbClr val="FFF9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06768" y="2346256"/>
            <a:ext cx="6486752" cy="5982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Descriptive statistics focuses on:</a:t>
            </a:r>
          </a:p>
        </p:txBody>
      </p:sp>
      <p:sp>
        <p:nvSpPr>
          <p:cNvPr id="13" name="Freeform 13"/>
          <p:cNvSpPr/>
          <p:nvPr/>
        </p:nvSpPr>
        <p:spPr>
          <a:xfrm>
            <a:off x="7853507" y="2780024"/>
            <a:ext cx="7168383" cy="2675131"/>
          </a:xfrm>
          <a:custGeom>
            <a:avLst/>
            <a:gdLst/>
            <a:ahLst/>
            <a:cxnLst/>
            <a:rect l="l" t="t" r="r" b="b"/>
            <a:pathLst>
              <a:path w="7168383" h="2675131">
                <a:moveTo>
                  <a:pt x="0" y="0"/>
                </a:moveTo>
                <a:lnTo>
                  <a:pt x="7168383" y="0"/>
                </a:lnTo>
                <a:lnTo>
                  <a:pt x="7168383" y="2675131"/>
                </a:lnTo>
                <a:lnTo>
                  <a:pt x="0" y="26751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202"/>
            </a:stretch>
          </a:blipFill>
        </p:spPr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6A8C3255-9197-D876-6867-7A6DC0A8F076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AC28A151-863F-E122-E4E3-10A6ED58830D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CA50FC28-9994-B34B-2E70-E582C0092625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7E6C537D-B64D-6471-D354-4DA1AFAA19E2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38CB69AC-1347-4C84-24C3-2A6E5EDD9636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EA95B776-158B-5908-054A-85CD9BE55C25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8"/>
          <p:cNvSpPr/>
          <p:nvPr/>
        </p:nvSpPr>
        <p:spPr>
          <a:xfrm>
            <a:off x="8858916" y="2737276"/>
            <a:ext cx="2080092" cy="2057400"/>
          </a:xfrm>
          <a:custGeom>
            <a:avLst/>
            <a:gdLst/>
            <a:ahLst/>
            <a:cxnLst/>
            <a:rect l="l" t="t" r="r" b="b"/>
            <a:pathLst>
              <a:path w="2080092" h="2057400">
                <a:moveTo>
                  <a:pt x="0" y="0"/>
                </a:moveTo>
                <a:lnTo>
                  <a:pt x="2080092" y="0"/>
                </a:lnTo>
                <a:lnTo>
                  <a:pt x="208009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236397" y="6245846"/>
            <a:ext cx="1325130" cy="1840458"/>
          </a:xfrm>
          <a:custGeom>
            <a:avLst/>
            <a:gdLst/>
            <a:ahLst/>
            <a:cxnLst/>
            <a:rect l="l" t="t" r="r" b="b"/>
            <a:pathLst>
              <a:path w="1325130" h="1840458">
                <a:moveTo>
                  <a:pt x="0" y="0"/>
                </a:moveTo>
                <a:lnTo>
                  <a:pt x="1325130" y="0"/>
                </a:lnTo>
                <a:lnTo>
                  <a:pt x="1325130" y="1840458"/>
                </a:lnTo>
                <a:lnTo>
                  <a:pt x="0" y="18404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401166" y="1248847"/>
            <a:ext cx="11232260" cy="1002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35"/>
              </a:lnSpc>
            </a:pPr>
            <a:r>
              <a:rPr lang="en-US" sz="65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INFERENTIAL STATISTICS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0530" y="3263853"/>
            <a:ext cx="7644842" cy="39022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359"/>
              </a:lnSpc>
            </a:pPr>
            <a:endParaRPr dirty="0"/>
          </a:p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Draw conclusions from sample data</a:t>
            </a:r>
          </a:p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Estimate population characteristics</a:t>
            </a:r>
          </a:p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Test hypotheses</a:t>
            </a:r>
          </a:p>
          <a:p>
            <a:pPr algn="l">
              <a:lnSpc>
                <a:spcPts val="3359"/>
              </a:lnSpc>
            </a:pPr>
            <a:endParaRPr lang="en-US" sz="2400" dirty="0">
              <a:solidFill>
                <a:srgbClr val="FFF9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just">
              <a:lnSpc>
                <a:spcPts val="3359"/>
              </a:lnSpc>
            </a:pPr>
            <a:r>
              <a:rPr lang="en-US" sz="2400" dirty="0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</a:t>
            </a:r>
          </a:p>
          <a:p>
            <a:pPr algn="just">
              <a:lnSpc>
                <a:spcPts val="3359"/>
              </a:lnSpc>
            </a:pPr>
            <a:r>
              <a:rPr lang="en-US" sz="2400" dirty="0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Analyzing a sample of website users to estimate the behavior of all users.</a:t>
            </a:r>
          </a:p>
          <a:p>
            <a:pPr algn="just">
              <a:lnSpc>
                <a:spcPts val="3359"/>
              </a:lnSpc>
            </a:pPr>
            <a:endParaRPr lang="en-US" sz="2400" dirty="0">
              <a:solidFill>
                <a:srgbClr val="FFF9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01166" y="2507056"/>
            <a:ext cx="5313834" cy="7459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45"/>
              </a:lnSpc>
              <a:spcBef>
                <a:spcPct val="0"/>
              </a:spcBef>
            </a:pPr>
            <a:r>
              <a:rPr lang="en-US" sz="438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Inferential Statistics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10035" y="1760996"/>
            <a:ext cx="7433417" cy="7865423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8676497" y="5060439"/>
            <a:ext cx="2359284" cy="575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45"/>
              </a:lnSpc>
              <a:spcBef>
                <a:spcPct val="0"/>
              </a:spcBef>
            </a:pPr>
            <a:r>
              <a:rPr lang="en-US" sz="338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Population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410565" y="8524454"/>
            <a:ext cx="1325130" cy="4895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45"/>
              </a:lnSpc>
              <a:spcBef>
                <a:spcPct val="0"/>
              </a:spcBef>
            </a:pPr>
            <a:r>
              <a:rPr lang="en-US" sz="288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Sample</a:t>
            </a: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581BF8F5-01BA-FA2A-966A-0EE2B79E51FD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7" name="Group 11">
              <a:extLst>
                <a:ext uri="{FF2B5EF4-FFF2-40B4-BE49-F238E27FC236}">
                  <a16:creationId xmlns:a16="http://schemas.microsoft.com/office/drawing/2014/main" id="{74107CF1-754D-FA6B-85AC-9AFC962C9BE4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id="{F5C9249A-3E3D-3713-4DC2-D253F1AB5F17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299608CE-1CE7-735D-6FD1-FC66022062C0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268EE60B-C36B-0303-11F2-6912887AABF5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4D861A29-329D-4BFC-DE42-3AFADC00D9A7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401166" y="1248847"/>
            <a:ext cx="9009398" cy="1002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35"/>
              </a:lnSpc>
            </a:pPr>
            <a:r>
              <a:rPr lang="en-US" sz="65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DATA IN STATISTICS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144000" y="2798898"/>
            <a:ext cx="4005644" cy="2294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15"/>
              </a:lnSpc>
            </a:pPr>
            <a:r>
              <a:rPr lang="en-US" sz="2582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Examples:</a:t>
            </a:r>
          </a:p>
          <a:p>
            <a:pPr marL="557615" lvl="1" indent="-278807" algn="just">
              <a:lnSpc>
                <a:spcPts val="3615"/>
              </a:lnSpc>
              <a:buFont typeface="Arial"/>
              <a:buChar char="•"/>
            </a:pPr>
            <a:r>
              <a:rPr lang="en-US" sz="2582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number of users</a:t>
            </a:r>
          </a:p>
          <a:p>
            <a:pPr marL="557615" lvl="1" indent="-278807" algn="just">
              <a:lnSpc>
                <a:spcPts val="3615"/>
              </a:lnSpc>
              <a:buFont typeface="Arial"/>
              <a:buChar char="•"/>
            </a:pPr>
            <a:r>
              <a:rPr lang="en-US" sz="2582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number of transactions</a:t>
            </a:r>
          </a:p>
          <a:p>
            <a:pPr marL="557615" lvl="1" indent="-278807" algn="just">
              <a:lnSpc>
                <a:spcPts val="3615"/>
              </a:lnSpc>
              <a:buFont typeface="Arial"/>
              <a:buChar char="•"/>
            </a:pPr>
            <a:r>
              <a:rPr lang="en-US" sz="2582">
                <a:solidFill>
                  <a:srgbClr val="FFF9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response time</a:t>
            </a:r>
          </a:p>
          <a:p>
            <a:pPr algn="just">
              <a:lnSpc>
                <a:spcPts val="3615"/>
              </a:lnSpc>
            </a:pPr>
            <a:endParaRPr lang="en-US" sz="2582">
              <a:solidFill>
                <a:srgbClr val="FFF9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33448" y="2557925"/>
            <a:ext cx="6647809" cy="1602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45"/>
              </a:lnSpc>
              <a:spcBef>
                <a:spcPct val="0"/>
              </a:spcBef>
            </a:pPr>
            <a:r>
              <a:rPr lang="en-US" sz="438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“Data are observations collected from real systems”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610" y="4969306"/>
            <a:ext cx="9868404" cy="210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79"/>
              </a:lnSpc>
              <a:spcBef>
                <a:spcPct val="0"/>
              </a:spcBef>
            </a:pPr>
            <a:r>
              <a:rPr lang="en-US" sz="3128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Qualitative Data:</a:t>
            </a:r>
          </a:p>
          <a:p>
            <a:pPr algn="just">
              <a:lnSpc>
                <a:spcPts val="4379"/>
              </a:lnSpc>
              <a:spcBef>
                <a:spcPct val="0"/>
              </a:spcBef>
            </a:pPr>
            <a:r>
              <a:rPr lang="en-US" sz="312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that are expressed in the form of categories or descriptions, such as the type of device used by users.</a:t>
            </a:r>
          </a:p>
          <a:p>
            <a:pPr algn="just">
              <a:lnSpc>
                <a:spcPts val="3119"/>
              </a:lnSpc>
              <a:spcBef>
                <a:spcPct val="0"/>
              </a:spcBef>
            </a:pPr>
            <a:r>
              <a:rPr lang="en-US" sz="2228" i="1">
                <a:solidFill>
                  <a:srgbClr val="FFFFFF"/>
                </a:solidFill>
                <a:latin typeface="Times New Roman MT Italics"/>
                <a:ea typeface="Times New Roman MT Italics"/>
                <a:cs typeface="Times New Roman MT Italics"/>
                <a:sym typeface="Times New Roman MT Italics"/>
              </a:rPr>
              <a:t>(Source: Field, A. (2018). Discovering Statistics Using IBM SPSS Statistics.)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20610" y="7596847"/>
            <a:ext cx="9868404" cy="20300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79"/>
              </a:lnSpc>
              <a:spcBef>
                <a:spcPct val="0"/>
              </a:spcBef>
            </a:pPr>
            <a:r>
              <a:rPr lang="en-US" sz="3128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Quantitative Data:</a:t>
            </a:r>
          </a:p>
          <a:p>
            <a:pPr algn="just">
              <a:lnSpc>
                <a:spcPts val="4239"/>
              </a:lnSpc>
              <a:spcBef>
                <a:spcPct val="0"/>
              </a:spcBef>
            </a:pPr>
            <a:r>
              <a:rPr lang="en-US" sz="302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that are expressed in numerical form, such as the number of daily logins or system response time.</a:t>
            </a:r>
          </a:p>
          <a:p>
            <a:pPr algn="just">
              <a:lnSpc>
                <a:spcPts val="2839"/>
              </a:lnSpc>
              <a:spcBef>
                <a:spcPct val="0"/>
              </a:spcBef>
            </a:pPr>
            <a:r>
              <a:rPr lang="en-US" sz="2028" i="1">
                <a:solidFill>
                  <a:srgbClr val="FFFFFF"/>
                </a:solidFill>
                <a:latin typeface="Times New Roman MT Italics"/>
                <a:ea typeface="Times New Roman MT Italics"/>
                <a:cs typeface="Times New Roman MT Italics"/>
                <a:sym typeface="Times New Roman MT Italics"/>
              </a:rPr>
              <a:t>(Source: Weiss, N. A. (2016). Introductory Statistics.)</a:t>
            </a:r>
          </a:p>
        </p:txBody>
      </p:sp>
      <p:grpSp>
        <p:nvGrpSpPr>
          <p:cNvPr id="13" name="Group 10">
            <a:extLst>
              <a:ext uri="{FF2B5EF4-FFF2-40B4-BE49-F238E27FC236}">
                <a16:creationId xmlns:a16="http://schemas.microsoft.com/office/drawing/2014/main" id="{13F0BB51-EC2B-5E06-D5B6-F36541D434F4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4" name="Group 11">
              <a:extLst>
                <a:ext uri="{FF2B5EF4-FFF2-40B4-BE49-F238E27FC236}">
                  <a16:creationId xmlns:a16="http://schemas.microsoft.com/office/drawing/2014/main" id="{25066C93-902D-2EDF-9578-280ED2F741C4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7" name="Freeform 12">
                <a:extLst>
                  <a:ext uri="{FF2B5EF4-FFF2-40B4-BE49-F238E27FC236}">
                    <a16:creationId xmlns:a16="http://schemas.microsoft.com/office/drawing/2014/main" id="{5FED2492-C2E8-E691-85CF-910F0339FD1B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8" name="TextBox 13">
                <a:extLst>
                  <a:ext uri="{FF2B5EF4-FFF2-40B4-BE49-F238E27FC236}">
                    <a16:creationId xmlns:a16="http://schemas.microsoft.com/office/drawing/2014/main" id="{8A9FB097-7457-E02D-2C18-F27ED43A4BE0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621ED23-F640-73F8-39C1-7375A0E0DCFD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079EA0E-3A20-C6B0-68F3-163F23F93A2E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725856" y="7711499"/>
            <a:ext cx="6599290" cy="659929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032442" y="3061012"/>
            <a:ext cx="2355386" cy="2791945"/>
          </a:xfrm>
          <a:custGeom>
            <a:avLst/>
            <a:gdLst/>
            <a:ahLst/>
            <a:cxnLst/>
            <a:rect l="l" t="t" r="r" b="b"/>
            <a:pathLst>
              <a:path w="2355386" h="2791945">
                <a:moveTo>
                  <a:pt x="0" y="0"/>
                </a:moveTo>
                <a:lnTo>
                  <a:pt x="2355386" y="0"/>
                </a:lnTo>
                <a:lnTo>
                  <a:pt x="2355386" y="2791945"/>
                </a:lnTo>
                <a:lnTo>
                  <a:pt x="0" y="2791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12" name="Object 12"/>
          <p:cNvGraphicFramePr/>
          <p:nvPr/>
        </p:nvGraphicFramePr>
        <p:xfrm>
          <a:off x="589575" y="2862509"/>
          <a:ext cx="15715018" cy="6756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18859500" imgH="9893300" progId="Excel.Sheet.12">
                  <p:embed/>
                </p:oleObj>
              </mc:Choice>
              <mc:Fallback>
                <p:oleObj name="Worksheet" r:id="rId4" imgW="18859500" imgH="98933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9575" y="2862509"/>
                        <a:ext cx="15715018" cy="67560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5242" y="2191399"/>
            <a:ext cx="4153630" cy="4395025"/>
          </a:xfrm>
          <a:prstGeom prst="rect">
            <a:avLst/>
          </a:prstGeom>
        </p:spPr>
      </p:pic>
      <p:sp>
        <p:nvSpPr>
          <p:cNvPr id="14" name="Freeform 14"/>
          <p:cNvSpPr/>
          <p:nvPr/>
        </p:nvSpPr>
        <p:spPr>
          <a:xfrm>
            <a:off x="10548670" y="2862509"/>
            <a:ext cx="2728864" cy="3357663"/>
          </a:xfrm>
          <a:custGeom>
            <a:avLst/>
            <a:gdLst/>
            <a:ahLst/>
            <a:cxnLst/>
            <a:rect l="l" t="t" r="r" b="b"/>
            <a:pathLst>
              <a:path w="2728864" h="3357663">
                <a:moveTo>
                  <a:pt x="0" y="0"/>
                </a:moveTo>
                <a:lnTo>
                  <a:pt x="2728865" y="0"/>
                </a:lnTo>
                <a:lnTo>
                  <a:pt x="2728865" y="3357664"/>
                </a:lnTo>
                <a:lnTo>
                  <a:pt x="0" y="335766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589575" y="1266825"/>
            <a:ext cx="11023841" cy="715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91"/>
              </a:lnSpc>
            </a:pPr>
            <a:r>
              <a:rPr lang="en-US" sz="4665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FROM DATA TO DECISION MAKING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261333" y="6413627"/>
            <a:ext cx="1062352" cy="591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55"/>
              </a:lnSpc>
              <a:spcBef>
                <a:spcPct val="0"/>
              </a:spcBef>
            </a:pPr>
            <a:r>
              <a:rPr lang="en-US" sz="3111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579479" y="6394577"/>
            <a:ext cx="2385157" cy="666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77"/>
              </a:lnSpc>
              <a:spcBef>
                <a:spcPct val="0"/>
              </a:spcBef>
            </a:pPr>
            <a:r>
              <a:rPr lang="en-US" sz="348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Information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023923" y="6413627"/>
            <a:ext cx="2033240" cy="592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61"/>
              </a:lnSpc>
              <a:spcBef>
                <a:spcPct val="0"/>
              </a:spcBef>
            </a:pPr>
            <a:r>
              <a:rPr lang="en-US" sz="311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Knowledge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828859" y="6397877"/>
            <a:ext cx="3096814" cy="6073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13"/>
              </a:lnSpc>
              <a:spcBef>
                <a:spcPct val="0"/>
              </a:spcBef>
            </a:pPr>
            <a:r>
              <a:rPr lang="en-US" sz="3152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Decision Making</a:t>
            </a:r>
          </a:p>
        </p:txBody>
      </p:sp>
      <p:grpSp>
        <p:nvGrpSpPr>
          <p:cNvPr id="20" name="Group 10">
            <a:extLst>
              <a:ext uri="{FF2B5EF4-FFF2-40B4-BE49-F238E27FC236}">
                <a16:creationId xmlns:a16="http://schemas.microsoft.com/office/drawing/2014/main" id="{FB4CD7D4-156D-FF0C-8EB5-E25D4ABDEF11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21" name="Group 11">
              <a:extLst>
                <a:ext uri="{FF2B5EF4-FFF2-40B4-BE49-F238E27FC236}">
                  <a16:creationId xmlns:a16="http://schemas.microsoft.com/office/drawing/2014/main" id="{1463F398-41FF-0A89-7278-CD41FC848D6C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4" name="Freeform 12">
                <a:extLst>
                  <a:ext uri="{FF2B5EF4-FFF2-40B4-BE49-F238E27FC236}">
                    <a16:creationId xmlns:a16="http://schemas.microsoft.com/office/drawing/2014/main" id="{5B13A1B3-78D4-9D1B-239F-1F8C33D725A0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id="{D19355C0-9BEC-6D84-5462-5D38C97DCD6F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81DEB230-00FF-7D67-2CDF-70BE3CDABD90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35562309-44F1-6A44-6F58-999F1B68FE6C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6052109" y="8697934"/>
            <a:ext cx="1623476" cy="2057400"/>
          </a:xfrm>
          <a:custGeom>
            <a:avLst/>
            <a:gdLst/>
            <a:ahLst/>
            <a:cxnLst/>
            <a:rect l="l" t="t" r="r" b="b"/>
            <a:pathLst>
              <a:path w="1623476" h="2057400">
                <a:moveTo>
                  <a:pt x="0" y="0"/>
                </a:moveTo>
                <a:lnTo>
                  <a:pt x="1623475" y="0"/>
                </a:lnTo>
                <a:lnTo>
                  <a:pt x="1623475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37508" y="7425646"/>
            <a:ext cx="2130324" cy="2687335"/>
          </a:xfrm>
          <a:custGeom>
            <a:avLst/>
            <a:gdLst/>
            <a:ahLst/>
            <a:cxnLst/>
            <a:rect l="l" t="t" r="r" b="b"/>
            <a:pathLst>
              <a:path w="2130324" h="2687335">
                <a:moveTo>
                  <a:pt x="2130324" y="0"/>
                </a:moveTo>
                <a:lnTo>
                  <a:pt x="0" y="0"/>
                </a:lnTo>
                <a:lnTo>
                  <a:pt x="0" y="2687335"/>
                </a:lnTo>
                <a:lnTo>
                  <a:pt x="2130324" y="2687335"/>
                </a:lnTo>
                <a:lnTo>
                  <a:pt x="2130324" y="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04512" y="1439271"/>
            <a:ext cx="12413541" cy="6934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95"/>
              </a:lnSpc>
            </a:pPr>
            <a:r>
              <a:rPr lang="en-US" sz="45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UNCERTAINTY IN REAL-WORLD SYSTEMS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18931" y="2324878"/>
            <a:ext cx="8934669" cy="26845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227"/>
              </a:lnSpc>
              <a:spcBef>
                <a:spcPct val="0"/>
              </a:spcBef>
            </a:pPr>
            <a:r>
              <a:rPr lang="en-US" sz="301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Real-world decisions involve uncertainty.</a:t>
            </a:r>
          </a:p>
          <a:p>
            <a:pPr algn="l">
              <a:lnSpc>
                <a:spcPts val="4227"/>
              </a:lnSpc>
              <a:spcBef>
                <a:spcPct val="0"/>
              </a:spcBef>
            </a:pPr>
            <a:r>
              <a:rPr lang="en-US" sz="301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Examples:</a:t>
            </a:r>
          </a:p>
          <a:p>
            <a:pPr algn="l">
              <a:lnSpc>
                <a:spcPts val="4227"/>
              </a:lnSpc>
              <a:spcBef>
                <a:spcPct val="0"/>
              </a:spcBef>
            </a:pPr>
            <a:r>
              <a:rPr lang="en-US" sz="301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Will a user click an advertisement?</a:t>
            </a:r>
          </a:p>
          <a:p>
            <a:pPr algn="l">
              <a:lnSpc>
                <a:spcPts val="4227"/>
              </a:lnSpc>
              <a:spcBef>
                <a:spcPct val="0"/>
              </a:spcBef>
            </a:pPr>
            <a:r>
              <a:rPr lang="en-US" sz="301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Will a customer purchase a product?</a:t>
            </a:r>
          </a:p>
          <a:p>
            <a:pPr algn="l">
              <a:lnSpc>
                <a:spcPts val="4227"/>
              </a:lnSpc>
              <a:spcBef>
                <a:spcPct val="0"/>
              </a:spcBef>
            </a:pPr>
            <a:r>
              <a:rPr lang="en-US" sz="301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Will a system experience failure?.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603137" y="5946677"/>
            <a:ext cx="10135258" cy="7352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64"/>
              </a:lnSpc>
              <a:spcBef>
                <a:spcPct val="0"/>
              </a:spcBef>
            </a:pPr>
            <a:r>
              <a:rPr lang="en-US" sz="3831" i="1">
                <a:solidFill>
                  <a:srgbClr val="FFFFFF"/>
                </a:solidFill>
                <a:latin typeface="Times New Roman MT Italics"/>
                <a:ea typeface="Times New Roman MT Italics"/>
                <a:cs typeface="Times New Roman MT Italics"/>
                <a:sym typeface="Times New Roman MT Italics"/>
              </a:rPr>
              <a:t>Statistics analyzes data, but uncertainty still exists</a:t>
            </a: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6B740755-4B8B-D0A4-C07E-8252B6E08BF6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7" name="Group 11">
              <a:extLst>
                <a:ext uri="{FF2B5EF4-FFF2-40B4-BE49-F238E27FC236}">
                  <a16:creationId xmlns:a16="http://schemas.microsoft.com/office/drawing/2014/main" id="{696A1FC3-FA64-38F2-83D3-A5E96D3F891E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id="{8D3BC5A1-5050-ADD2-0C61-72AFEFCC7053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1E2616A3-6B24-6E7F-1E6D-D9535D6689D2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31A5C0C6-1277-5EBF-71B5-562D0EB7F98F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</p:sp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09EE2A97-EEA1-FD69-0E87-EFDF9FEA0B54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8700" y="3928745"/>
            <a:ext cx="10792048" cy="2324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39"/>
              </a:lnSpc>
            </a:pPr>
            <a:r>
              <a:rPr lang="en-US" sz="25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is a fundamental concept in statistics used to measure the likelihood that an event will occur. In social data analysis, probability helps in making predictions and supporting data-driven decision making.</a:t>
            </a:r>
          </a:p>
          <a:p>
            <a:pPr algn="just">
              <a:lnSpc>
                <a:spcPts val="3639"/>
              </a:lnSpc>
            </a:pPr>
            <a:r>
              <a:rPr lang="en-US" sz="2599" i="1">
                <a:solidFill>
                  <a:srgbClr val="FFFFFF"/>
                </a:solidFill>
                <a:latin typeface="Times New Roman MT Italics"/>
                <a:ea typeface="Times New Roman MT Italics"/>
                <a:cs typeface="Times New Roman MT Italics"/>
                <a:sym typeface="Times New Roman MT Italics"/>
              </a:rPr>
              <a:t>(Source: Ross, S. (2019). Introduction to Probability and Statistics for Engineers and Scientists.)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1883734"/>
            <a:ext cx="659828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PROBABILITY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28700" y="6529705"/>
            <a:ext cx="8200330" cy="1825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81"/>
              </a:lnSpc>
              <a:spcBef>
                <a:spcPct val="0"/>
              </a:spcBef>
            </a:pPr>
            <a:r>
              <a:rPr lang="en-US" sz="255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measures the likelihood that an event will occur.</a:t>
            </a:r>
          </a:p>
          <a:p>
            <a:pPr algn="l">
              <a:lnSpc>
                <a:spcPts val="3581"/>
              </a:lnSpc>
              <a:spcBef>
                <a:spcPct val="0"/>
              </a:spcBef>
            </a:pPr>
            <a:r>
              <a:rPr lang="en-US" sz="255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values range from:</a:t>
            </a:r>
          </a:p>
          <a:p>
            <a:pPr algn="l">
              <a:lnSpc>
                <a:spcPts val="3581"/>
              </a:lnSpc>
              <a:spcBef>
                <a:spcPct val="0"/>
              </a:spcBef>
            </a:pPr>
            <a:r>
              <a:rPr lang="en-US" sz="255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0 → impossible</a:t>
            </a:r>
          </a:p>
          <a:p>
            <a:pPr algn="l">
              <a:lnSpc>
                <a:spcPts val="3581"/>
              </a:lnSpc>
              <a:spcBef>
                <a:spcPct val="0"/>
              </a:spcBef>
            </a:pPr>
            <a:r>
              <a:rPr lang="en-US" sz="255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1 → certain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28700" y="3075916"/>
            <a:ext cx="3374529" cy="588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What is Probability?</a:t>
            </a: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11EF123C-34A8-88A6-DF11-B83C68D53770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7" name="Group 11">
              <a:extLst>
                <a:ext uri="{FF2B5EF4-FFF2-40B4-BE49-F238E27FC236}">
                  <a16:creationId xmlns:a16="http://schemas.microsoft.com/office/drawing/2014/main" id="{B0EB2BC2-FB1A-594C-EC56-0290E9E8D234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id="{F6BD09EA-A572-2142-9FA7-5BC72C74494C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7E8012E6-4F52-C1F2-6D94-67A2245DB397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21D482A8-138C-C07D-821A-17E8B3BCA037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B882BC14-A2B1-CAD6-B3B9-754D688C96C0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8700" y="1883734"/>
            <a:ext cx="659828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PROBABILITY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95400" y="4114217"/>
            <a:ext cx="8277995" cy="3621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81"/>
              </a:lnSpc>
              <a:spcBef>
                <a:spcPct val="0"/>
              </a:spcBef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values range from 0 to 1</a:t>
            </a:r>
          </a:p>
          <a:p>
            <a:pPr marL="552366" lvl="1" indent="-276183" algn="l">
              <a:lnSpc>
                <a:spcPts val="3581"/>
              </a:lnSpc>
              <a:spcBef>
                <a:spcPct val="0"/>
              </a:spcBef>
              <a:buFont typeface="Arial"/>
              <a:buChar char="•"/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P(A) = 0 → impossible event</a:t>
            </a:r>
          </a:p>
          <a:p>
            <a:pPr marL="552366" lvl="1" indent="-276183" algn="l">
              <a:lnSpc>
                <a:spcPts val="3581"/>
              </a:lnSpc>
              <a:spcBef>
                <a:spcPct val="0"/>
              </a:spcBef>
              <a:buFont typeface="Arial"/>
              <a:buChar char="•"/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P(A) = 1 → certain event</a:t>
            </a:r>
          </a:p>
          <a:p>
            <a:pPr marL="552366" lvl="1" indent="-276183" algn="l">
              <a:lnSpc>
                <a:spcPts val="3581"/>
              </a:lnSpc>
              <a:spcBef>
                <a:spcPct val="0"/>
              </a:spcBef>
              <a:buFont typeface="Arial"/>
              <a:buChar char="•"/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0 &lt; P(A) &lt; 1 → possible event</a:t>
            </a:r>
          </a:p>
          <a:p>
            <a:pPr algn="l">
              <a:lnSpc>
                <a:spcPts val="3581"/>
              </a:lnSpc>
              <a:spcBef>
                <a:spcPct val="0"/>
              </a:spcBef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Examples:</a:t>
            </a:r>
          </a:p>
          <a:p>
            <a:pPr marL="552366" lvl="1" indent="-276183" algn="l">
              <a:lnSpc>
                <a:spcPts val="3581"/>
              </a:lnSpc>
              <a:spcBef>
                <a:spcPct val="0"/>
              </a:spcBef>
              <a:buFont typeface="Arial"/>
              <a:buChar char="•"/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system failure</a:t>
            </a:r>
          </a:p>
          <a:p>
            <a:pPr marL="552366" lvl="1" indent="-276183" algn="l">
              <a:lnSpc>
                <a:spcPts val="3581"/>
              </a:lnSpc>
              <a:spcBef>
                <a:spcPct val="0"/>
              </a:spcBef>
              <a:buFont typeface="Arial"/>
              <a:buChar char="•"/>
            </a:pPr>
            <a:r>
              <a:rPr lang="en-US" sz="2558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user clicking an advertisement</a:t>
            </a:r>
          </a:p>
          <a:p>
            <a:pPr algn="l">
              <a:lnSpc>
                <a:spcPts val="3581"/>
              </a:lnSpc>
              <a:spcBef>
                <a:spcPct val="0"/>
              </a:spcBef>
            </a:pPr>
            <a:endParaRPr lang="en-US" sz="2558" dirty="0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028700" y="3176231"/>
            <a:ext cx="4686300" cy="6705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  <a:spcBef>
                <a:spcPct val="0"/>
              </a:spcBef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Values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85A48628-4415-8DFD-10A2-DF748F0BA802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AB462FFA-331C-160F-29B3-2E293D5F5CB1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0695566B-DCD3-CB9A-94A2-3C95C317C652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0B9D00D6-CD35-EFEC-0D82-BBF73E5E0AA5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2260764D-A7B1-8DC1-0EC2-8A140CCE9D16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7A26F6B-D6AF-1B8D-5E13-C5068B7CF4F9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895211" y="4465368"/>
            <a:ext cx="10939383" cy="2563896"/>
            <a:chOff x="0" y="0"/>
            <a:chExt cx="14585843" cy="3418528"/>
          </a:xfrm>
        </p:grpSpPr>
        <p:grpSp>
          <p:nvGrpSpPr>
            <p:cNvPr id="13" name="Group 13"/>
            <p:cNvGrpSpPr/>
            <p:nvPr/>
          </p:nvGrpSpPr>
          <p:grpSpPr>
            <a:xfrm>
              <a:off x="0" y="351380"/>
              <a:ext cx="14324872" cy="2715768"/>
              <a:chOff x="0" y="0"/>
              <a:chExt cx="2210628" cy="4191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2210628" cy="419100"/>
              </a:xfrm>
              <a:custGeom>
                <a:avLst/>
                <a:gdLst/>
                <a:ahLst/>
                <a:cxnLst/>
                <a:rect l="l" t="t" r="r" b="b"/>
                <a:pathLst>
                  <a:path w="2210628" h="419100">
                    <a:moveTo>
                      <a:pt x="14074" y="0"/>
                    </a:moveTo>
                    <a:lnTo>
                      <a:pt x="2196554" y="0"/>
                    </a:lnTo>
                    <a:cubicBezTo>
                      <a:pt x="2204327" y="0"/>
                      <a:pt x="2210628" y="6301"/>
                      <a:pt x="2210628" y="14074"/>
                    </a:cubicBezTo>
                    <a:lnTo>
                      <a:pt x="2210628" y="405026"/>
                    </a:lnTo>
                    <a:cubicBezTo>
                      <a:pt x="2210628" y="408758"/>
                      <a:pt x="2209146" y="412338"/>
                      <a:pt x="2206506" y="414978"/>
                    </a:cubicBezTo>
                    <a:cubicBezTo>
                      <a:pt x="2203867" y="417617"/>
                      <a:pt x="2200287" y="419100"/>
                      <a:pt x="2196554" y="419100"/>
                    </a:cubicBezTo>
                    <a:lnTo>
                      <a:pt x="14074" y="419100"/>
                    </a:lnTo>
                    <a:cubicBezTo>
                      <a:pt x="10342" y="419100"/>
                      <a:pt x="6762" y="417617"/>
                      <a:pt x="4122" y="414978"/>
                    </a:cubicBezTo>
                    <a:cubicBezTo>
                      <a:pt x="1483" y="412338"/>
                      <a:pt x="0" y="408758"/>
                      <a:pt x="0" y="405026"/>
                    </a:cubicBezTo>
                    <a:lnTo>
                      <a:pt x="0" y="14074"/>
                    </a:lnTo>
                    <a:cubicBezTo>
                      <a:pt x="0" y="10342"/>
                      <a:pt x="1483" y="6762"/>
                      <a:pt x="4122" y="4122"/>
                    </a:cubicBezTo>
                    <a:cubicBezTo>
                      <a:pt x="6762" y="1483"/>
                      <a:pt x="10342" y="0"/>
                      <a:pt x="14074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0" y="-57150"/>
                <a:ext cx="2210628" cy="4762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6"/>
            <p:cNvSpPr/>
            <p:nvPr/>
          </p:nvSpPr>
          <p:spPr>
            <a:xfrm>
              <a:off x="0" y="0"/>
              <a:ext cx="14585843" cy="3418528"/>
            </a:xfrm>
            <a:custGeom>
              <a:avLst/>
              <a:gdLst/>
              <a:ahLst/>
              <a:cxnLst/>
              <a:rect l="l" t="t" r="r" b="b"/>
              <a:pathLst>
                <a:path w="14585843" h="3418528">
                  <a:moveTo>
                    <a:pt x="0" y="0"/>
                  </a:moveTo>
                  <a:lnTo>
                    <a:pt x="14585843" y="0"/>
                  </a:lnTo>
                  <a:lnTo>
                    <a:pt x="14585843" y="3418528"/>
                  </a:lnTo>
                  <a:lnTo>
                    <a:pt x="0" y="3418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8358" t="-84713" b="-75347"/>
              </a:stretch>
            </a:blipFill>
          </p:spPr>
        </p:sp>
      </p:grpSp>
      <p:sp>
        <p:nvSpPr>
          <p:cNvPr id="17" name="TextBox 17"/>
          <p:cNvSpPr txBox="1"/>
          <p:nvPr/>
        </p:nvSpPr>
        <p:spPr>
          <a:xfrm>
            <a:off x="1028700" y="1883734"/>
            <a:ext cx="659828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PROBABILITY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95211" y="3176231"/>
            <a:ext cx="6162899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Formula</a:t>
            </a:r>
          </a:p>
        </p:txBody>
      </p:sp>
      <p:grpSp>
        <p:nvGrpSpPr>
          <p:cNvPr id="19" name="Group 10">
            <a:extLst>
              <a:ext uri="{FF2B5EF4-FFF2-40B4-BE49-F238E27FC236}">
                <a16:creationId xmlns:a16="http://schemas.microsoft.com/office/drawing/2014/main" id="{AED64F7D-4D72-A21E-9D06-03751DA4A476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20" name="Group 11">
              <a:extLst>
                <a:ext uri="{FF2B5EF4-FFF2-40B4-BE49-F238E27FC236}">
                  <a16:creationId xmlns:a16="http://schemas.microsoft.com/office/drawing/2014/main" id="{3652B445-A1E7-71BC-2050-4D2FE9E24905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3" name="Freeform 12">
                <a:extLst>
                  <a:ext uri="{FF2B5EF4-FFF2-40B4-BE49-F238E27FC236}">
                    <a16:creationId xmlns:a16="http://schemas.microsoft.com/office/drawing/2014/main" id="{E9C83A8F-FF44-CBE2-FA61-A0BA9753D3F8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4" name="TextBox 13">
                <a:extLst>
                  <a:ext uri="{FF2B5EF4-FFF2-40B4-BE49-F238E27FC236}">
                    <a16:creationId xmlns:a16="http://schemas.microsoft.com/office/drawing/2014/main" id="{93FD2498-399C-6050-C643-BF93134F3CD4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1149C86D-9449-A8F2-DC61-292412C161AA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22" name="TextBox 15">
              <a:extLst>
                <a:ext uri="{FF2B5EF4-FFF2-40B4-BE49-F238E27FC236}">
                  <a16:creationId xmlns:a16="http://schemas.microsoft.com/office/drawing/2014/main" id="{0621FF76-BF6F-E3A4-A495-F195B1AD8966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058110" y="3707591"/>
            <a:ext cx="4943842" cy="5140100"/>
          </a:xfrm>
          <a:custGeom>
            <a:avLst/>
            <a:gdLst/>
            <a:ahLst/>
            <a:cxnLst/>
            <a:rect l="l" t="t" r="r" b="b"/>
            <a:pathLst>
              <a:path w="4943842" h="5140100">
                <a:moveTo>
                  <a:pt x="0" y="0"/>
                </a:moveTo>
                <a:lnTo>
                  <a:pt x="4943841" y="0"/>
                </a:lnTo>
                <a:lnTo>
                  <a:pt x="4943841" y="5140100"/>
                </a:lnTo>
                <a:lnTo>
                  <a:pt x="0" y="51401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1883734"/>
            <a:ext cx="659828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PROBABILITY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28700" y="4115398"/>
            <a:ext cx="10615560" cy="4812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Example: Rolling a die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Possible outcomes: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1, 2, 3, 4, 5, 6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getting 3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P(3) = 1/6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endParaRPr lang="en-US" sz="3280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5573"/>
              </a:lnSpc>
              <a:spcBef>
                <a:spcPct val="0"/>
              </a:spcBef>
            </a:pPr>
            <a:r>
              <a:rPr lang="en-US" sz="3980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16,67 %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endParaRPr lang="en-US" sz="3980" b="1">
              <a:solidFill>
                <a:srgbClr val="FFFFFF"/>
              </a:soli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95211" y="3176231"/>
            <a:ext cx="4597528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Example</a:t>
            </a: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61E6D271-6CE5-DF9D-546B-5B8155D3A989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7" name="Group 11">
              <a:extLst>
                <a:ext uri="{FF2B5EF4-FFF2-40B4-BE49-F238E27FC236}">
                  <a16:creationId xmlns:a16="http://schemas.microsoft.com/office/drawing/2014/main" id="{EA4A924D-AB17-7D8E-A7CA-1FF4B9C8CA67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id="{D81DD5ED-0D0D-9F20-455D-75F814994B65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26B3471D-8C3B-E4B7-2FA2-5DADA2E831EB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8FAD8AF8-E976-E377-F349-2B52477F3309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4D7EBB82-E775-89E9-4F2D-C26354C0C2BB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445119">
            <a:off x="7449425" y="3008209"/>
            <a:ext cx="5514530" cy="6144323"/>
          </a:xfrm>
          <a:custGeom>
            <a:avLst/>
            <a:gdLst/>
            <a:ahLst/>
            <a:cxnLst/>
            <a:rect l="l" t="t" r="r" b="b"/>
            <a:pathLst>
              <a:path w="5514530" h="6144323">
                <a:moveTo>
                  <a:pt x="0" y="0"/>
                </a:moveTo>
                <a:lnTo>
                  <a:pt x="5514530" y="0"/>
                </a:lnTo>
                <a:lnTo>
                  <a:pt x="5514530" y="6144323"/>
                </a:lnTo>
                <a:lnTo>
                  <a:pt x="0" y="61443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1883734"/>
            <a:ext cx="659828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PROBABILITY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95211" y="3871383"/>
            <a:ext cx="10615560" cy="4279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Example: Drawing a card from a deck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Total cards = 52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Number of hearts = 13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drawing a heart: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P(heart) = 13 / 52 = 0.25</a:t>
            </a:r>
          </a:p>
          <a:p>
            <a:pPr algn="l">
              <a:lnSpc>
                <a:spcPts val="5993"/>
              </a:lnSpc>
              <a:spcBef>
                <a:spcPct val="0"/>
              </a:spcBef>
            </a:pPr>
            <a:r>
              <a:rPr lang="en-US" sz="4280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25 %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endParaRPr lang="en-US" sz="4280" b="1">
              <a:solidFill>
                <a:srgbClr val="FFFFFF"/>
              </a:soli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95211" y="3176231"/>
            <a:ext cx="6731772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Another Probability Example</a:t>
            </a: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53D2F964-46F0-4179-98F2-3B265A687527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7" name="Group 11">
              <a:extLst>
                <a:ext uri="{FF2B5EF4-FFF2-40B4-BE49-F238E27FC236}">
                  <a16:creationId xmlns:a16="http://schemas.microsoft.com/office/drawing/2014/main" id="{E790CE9C-C1C2-DB56-1854-833A4A5AACF0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id="{75DBD9D5-CFD3-9D8F-8CA0-345050527C61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928A31F6-CD0A-5ACF-40B3-BBDEBCAF20C9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D69A3F83-D16E-6607-C069-98876BEF1805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54944D36-28B1-FAFD-2433-8DD6E470F82D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1"/>
          <p:cNvSpPr/>
          <p:nvPr/>
        </p:nvSpPr>
        <p:spPr>
          <a:xfrm>
            <a:off x="14055498" y="1223651"/>
            <a:ext cx="4232502" cy="4324395"/>
          </a:xfrm>
          <a:custGeom>
            <a:avLst/>
            <a:gdLst/>
            <a:ahLst/>
            <a:cxnLst/>
            <a:rect l="l" t="t" r="r" b="b"/>
            <a:pathLst>
              <a:path w="4232502" h="4324395">
                <a:moveTo>
                  <a:pt x="0" y="0"/>
                </a:moveTo>
                <a:lnTo>
                  <a:pt x="4232502" y="0"/>
                </a:lnTo>
                <a:lnTo>
                  <a:pt x="4232502" y="4324395"/>
                </a:lnTo>
                <a:lnTo>
                  <a:pt x="0" y="43243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971550" y="2137576"/>
            <a:ext cx="659828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PROBABILITY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95211" y="4115398"/>
            <a:ext cx="10615560" cy="3526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93"/>
              </a:lnSpc>
              <a:spcBef>
                <a:spcPct val="0"/>
              </a:spcBef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Applications of probability in digital systems:</a:t>
            </a:r>
          </a:p>
          <a:p>
            <a:pPr marL="708344" lvl="1" indent="-354172" algn="l">
              <a:lnSpc>
                <a:spcPts val="4593"/>
              </a:lnSpc>
              <a:spcBef>
                <a:spcPct val="0"/>
              </a:spcBef>
              <a:buFont typeface="Arial"/>
              <a:buChar char="•"/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user clicking an </a:t>
            </a:r>
            <a:r>
              <a:rPr lang="en-US" sz="3280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advertisement</a:t>
            </a:r>
          </a:p>
          <a:p>
            <a:pPr marL="708344" lvl="1" indent="-354172" algn="l">
              <a:lnSpc>
                <a:spcPts val="4593"/>
              </a:lnSpc>
              <a:spcBef>
                <a:spcPct val="0"/>
              </a:spcBef>
              <a:buFont typeface="Arial"/>
              <a:buChar char="•"/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customer purchasing a </a:t>
            </a:r>
            <a:r>
              <a:rPr lang="en-US" sz="3280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product</a:t>
            </a:r>
          </a:p>
          <a:p>
            <a:pPr marL="708344" lvl="1" indent="-354172" algn="l">
              <a:lnSpc>
                <a:spcPts val="4593"/>
              </a:lnSpc>
              <a:spcBef>
                <a:spcPct val="0"/>
              </a:spcBef>
              <a:buFont typeface="Arial"/>
              <a:buChar char="•"/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system failure</a:t>
            </a:r>
          </a:p>
          <a:p>
            <a:pPr marL="708344" lvl="1" indent="-354172" algn="l">
              <a:lnSpc>
                <a:spcPts val="4593"/>
              </a:lnSpc>
              <a:spcBef>
                <a:spcPct val="0"/>
              </a:spcBef>
              <a:buFont typeface="Arial"/>
              <a:buChar char="•"/>
            </a:pPr>
            <a:r>
              <a:rPr lang="en-US" sz="32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of detecting fraudulent transactions</a:t>
            </a:r>
          </a:p>
          <a:p>
            <a:pPr algn="l">
              <a:lnSpc>
                <a:spcPts val="4593"/>
              </a:lnSpc>
              <a:spcBef>
                <a:spcPct val="0"/>
              </a:spcBef>
            </a:pPr>
            <a:endParaRPr lang="en-US" sz="3280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933380" y="3271548"/>
            <a:ext cx="6731772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in Digital Systems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B2ACE2CF-7879-3948-2575-BE422BD3A50F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C745FECC-989F-02E7-5922-8DD8DBE92A15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B3A4C4E3-B886-44EA-7722-97BD40CF3F68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F8A8C502-4CBE-2333-96AC-B35E326C7153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0E2DEED4-7EC6-2137-EA4C-A6F24DD76DBC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8AF3DD6A-E34A-9216-2F54-F77DDCE8EF6D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738860" y="1842301"/>
            <a:ext cx="723289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RELATIONSHIP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38860" y="3102319"/>
            <a:ext cx="6804940" cy="6705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vs Probability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38860" y="4140843"/>
            <a:ext cx="10995940" cy="51700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764"/>
              </a:lnSpc>
              <a:spcBef>
                <a:spcPct val="0"/>
              </a:spcBef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and probability are closely related.</a:t>
            </a:r>
          </a:p>
          <a:p>
            <a:pPr algn="l">
              <a:lnSpc>
                <a:spcPts val="5764"/>
              </a:lnSpc>
              <a:spcBef>
                <a:spcPct val="0"/>
              </a:spcBef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</a:t>
            </a:r>
          </a:p>
          <a:p>
            <a:pPr marL="888983" lvl="1" indent="-444492" algn="l">
              <a:lnSpc>
                <a:spcPts val="5764"/>
              </a:lnSpc>
              <a:buFont typeface="Arial"/>
              <a:buChar char="•"/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studies the likelihood of events</a:t>
            </a:r>
          </a:p>
          <a:p>
            <a:pPr marL="888983" lvl="1" indent="-444492" algn="l">
              <a:lnSpc>
                <a:spcPts val="5764"/>
              </a:lnSpc>
              <a:buFont typeface="Arial"/>
              <a:buChar char="•"/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models uncertainty</a:t>
            </a:r>
          </a:p>
          <a:p>
            <a:pPr algn="l">
              <a:lnSpc>
                <a:spcPts val="5764"/>
              </a:lnSpc>
              <a:spcBef>
                <a:spcPct val="0"/>
              </a:spcBef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</a:t>
            </a:r>
          </a:p>
          <a:p>
            <a:pPr marL="888983" lvl="1" indent="-444492" algn="l">
              <a:lnSpc>
                <a:spcPts val="5764"/>
              </a:lnSpc>
              <a:buFont typeface="Arial"/>
              <a:buChar char="•"/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analyzes data</a:t>
            </a:r>
          </a:p>
          <a:p>
            <a:pPr marL="888983" lvl="1" indent="-444492" algn="l">
              <a:lnSpc>
                <a:spcPts val="5764"/>
              </a:lnSpc>
              <a:buFont typeface="Arial"/>
              <a:buChar char="•"/>
            </a:pPr>
            <a:r>
              <a:rPr lang="en-US" sz="4117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identifies patterns and relationships</a:t>
            </a: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C07580B1-FB6E-B6C8-ED43-0BA8C516EC65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7CC51457-8FDA-0F14-2054-FB674F1EBCFA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6D187099-A7FD-C27B-7F2B-781F8E25A6FF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3F65BF69-BCDB-C434-013E-74505454F304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4F1D8BBE-49B4-5EF5-1DCE-B1FB909429AB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5B39C81F-A94A-8B56-DEFD-CA4ACB4102BE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971550" y="2137576"/>
            <a:ext cx="723289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RELATIONSHIP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33380" y="3271548"/>
            <a:ext cx="8210620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How Probability Supports Statistic?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33380" y="4348918"/>
            <a:ext cx="12718867" cy="3647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65"/>
              </a:lnSpc>
              <a:spcBef>
                <a:spcPct val="0"/>
              </a:spcBef>
            </a:pPr>
            <a:r>
              <a:rPr lang="en-US" sz="340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provides the theoretical foundation for inferential statistics.</a:t>
            </a:r>
          </a:p>
          <a:p>
            <a:pPr algn="l">
              <a:lnSpc>
                <a:spcPts val="4765"/>
              </a:lnSpc>
              <a:spcBef>
                <a:spcPct val="0"/>
              </a:spcBef>
            </a:pPr>
            <a:r>
              <a:rPr lang="en-US" sz="340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Used in:</a:t>
            </a:r>
          </a:p>
          <a:p>
            <a:pPr marL="734880" lvl="1" indent="-367440" algn="l">
              <a:lnSpc>
                <a:spcPts val="4765"/>
              </a:lnSpc>
              <a:buFont typeface="Arial"/>
              <a:buChar char="•"/>
            </a:pPr>
            <a:r>
              <a:rPr lang="en-US" sz="340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Estimation</a:t>
            </a:r>
          </a:p>
          <a:p>
            <a:pPr marL="734880" lvl="1" indent="-367440" algn="l">
              <a:lnSpc>
                <a:spcPts val="4765"/>
              </a:lnSpc>
              <a:buFont typeface="Arial"/>
              <a:buChar char="•"/>
            </a:pPr>
            <a:r>
              <a:rPr lang="en-US" sz="340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Hypothesis testing</a:t>
            </a:r>
          </a:p>
          <a:p>
            <a:pPr marL="734880" lvl="1" indent="-367440" algn="l">
              <a:lnSpc>
                <a:spcPts val="4765"/>
              </a:lnSpc>
              <a:buFont typeface="Arial"/>
              <a:buChar char="•"/>
            </a:pPr>
            <a:r>
              <a:rPr lang="en-US" sz="340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Prediction</a:t>
            </a: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C419E146-747C-5B4B-FA81-B002828A432E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6C8B175C-1849-0605-D8FF-5760E3EE816C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D416E1AD-CDCF-5098-9A05-E198AF1A40E3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3C8544AD-E96F-25F7-3891-8818BEAA13A7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13C3CB69-67BF-7D47-58BD-575244800ABB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897C56B5-7FE9-3B04-4C83-16BF7446C2B4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971550" y="2137576"/>
            <a:ext cx="723289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RELATIONSHIP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33380" y="3271548"/>
            <a:ext cx="8210620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Example: Predicting User Behavior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33380" y="4216191"/>
            <a:ext cx="6214467" cy="6727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21"/>
              </a:lnSpc>
              <a:spcBef>
                <a:spcPct val="0"/>
              </a:spcBef>
            </a:pPr>
            <a:r>
              <a:rPr lang="en-US" sz="351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 in information systems: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33380" y="5107976"/>
            <a:ext cx="10761762" cy="1820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84"/>
              </a:lnSpc>
              <a:spcBef>
                <a:spcPct val="0"/>
              </a:spcBef>
            </a:pPr>
            <a:r>
              <a:rPr lang="en-US" sz="33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Predicting whether a user will click an advertisement.</a:t>
            </a:r>
          </a:p>
          <a:p>
            <a:pPr marL="722370" lvl="1" indent="-361185" algn="l">
              <a:lnSpc>
                <a:spcPts val="4684"/>
              </a:lnSpc>
              <a:buFont typeface="Arial"/>
              <a:buChar char="•"/>
            </a:pPr>
            <a:r>
              <a:rPr lang="en-US" sz="3345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Probability</a:t>
            </a:r>
            <a:r>
              <a:rPr lang="en-US" sz="33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helps estimate the likelihood of user actions.</a:t>
            </a:r>
          </a:p>
          <a:p>
            <a:pPr marL="722370" lvl="1" indent="-361185" algn="l">
              <a:lnSpc>
                <a:spcPts val="4684"/>
              </a:lnSpc>
              <a:spcBef>
                <a:spcPct val="0"/>
              </a:spcBef>
              <a:buFont typeface="Arial"/>
              <a:buChar char="•"/>
            </a:pPr>
            <a:r>
              <a:rPr lang="en-US" sz="3345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Statistics</a:t>
            </a:r>
            <a:r>
              <a:rPr lang="en-US" sz="33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analyzes user data to identify patterns.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21C0C050-374B-9003-8AEF-A6EAD4157A0F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3BE104C9-E6FB-2693-A489-630596A6F5E9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DDD477B5-CD72-21E9-18AC-1062B0D7DD68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F366612E-9132-ED3C-4A33-F04493B75B47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601EA8EC-7243-8003-1827-DDCE07E6E5F3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1D81B3FD-C757-4F9C-9347-50F456AFC983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971550" y="2137576"/>
            <a:ext cx="7232893" cy="1124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11"/>
              </a:lnSpc>
            </a:pPr>
            <a:r>
              <a:rPr lang="en-US" sz="7304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RELATIONSHIP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33380" y="3271548"/>
            <a:ext cx="7131783" cy="739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  <a:spcBef>
                <a:spcPct val="0"/>
              </a:spcBef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Statistical Models and Probability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33380" y="4172267"/>
            <a:ext cx="9797677" cy="3805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43"/>
              </a:lnSpc>
              <a:spcBef>
                <a:spcPct val="0"/>
              </a:spcBef>
            </a:pPr>
            <a:r>
              <a:rPr lang="en-US" sz="42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Many statistical models rely on probability.</a:t>
            </a:r>
          </a:p>
          <a:p>
            <a:pPr algn="l">
              <a:lnSpc>
                <a:spcPts val="5943"/>
              </a:lnSpc>
              <a:spcBef>
                <a:spcPct val="0"/>
              </a:spcBef>
            </a:pPr>
            <a:r>
              <a:rPr lang="en-US" sz="42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Examples:</a:t>
            </a:r>
          </a:p>
          <a:p>
            <a:pPr marL="916578" lvl="1" indent="-458289" algn="l">
              <a:lnSpc>
                <a:spcPts val="5943"/>
              </a:lnSpc>
              <a:buFont typeface="Arial"/>
              <a:buChar char="•"/>
            </a:pPr>
            <a:r>
              <a:rPr lang="en-US" sz="42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Predictive models</a:t>
            </a:r>
          </a:p>
          <a:p>
            <a:pPr marL="916578" lvl="1" indent="-458289" algn="l">
              <a:lnSpc>
                <a:spcPts val="5943"/>
              </a:lnSpc>
              <a:buFont typeface="Arial"/>
              <a:buChar char="•"/>
            </a:pPr>
            <a:r>
              <a:rPr lang="en-US" sz="42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Machine learning algorithms</a:t>
            </a:r>
          </a:p>
          <a:p>
            <a:pPr marL="916578" lvl="1" indent="-458289" algn="l">
              <a:lnSpc>
                <a:spcPts val="5943"/>
              </a:lnSpc>
              <a:buFont typeface="Arial"/>
              <a:buChar char="•"/>
            </a:pPr>
            <a:r>
              <a:rPr lang="en-US" sz="4245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Risk analysis models</a:t>
            </a: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61789461-4822-C1A7-8CFD-009E7BF9F2D4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73AA00C6-F9AA-1120-0432-B0853F4993DD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F9283B48-5684-3CF5-BA03-867EF3B18C9A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D54110D9-E6E0-6F66-9FAB-F91170490B6F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3BC4A4D9-5F3A-2BE2-1BB0-FD2E036A9983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0D3A88DA-2058-6D75-3EE9-2C0F9736F496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1623847"/>
            <a:ext cx="11316788" cy="1574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 IN MODERN DATA TECHNOLOGIES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5282676"/>
            <a:ext cx="7530205" cy="26612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41"/>
              </a:lnSpc>
            </a:pPr>
            <a:r>
              <a:rPr lang="en-US" sz="295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They are widely used in:</a:t>
            </a:r>
          </a:p>
          <a:p>
            <a:pPr marL="638619" lvl="1" indent="-319310" algn="l">
              <a:lnSpc>
                <a:spcPts val="4141"/>
              </a:lnSpc>
              <a:buFont typeface="Arial"/>
              <a:buChar char="•"/>
            </a:pPr>
            <a:r>
              <a:rPr lang="en-US" sz="295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science</a:t>
            </a:r>
          </a:p>
          <a:p>
            <a:pPr marL="638619" lvl="1" indent="-319310" algn="l">
              <a:lnSpc>
                <a:spcPts val="4141"/>
              </a:lnSpc>
              <a:buFont typeface="Arial"/>
              <a:buChar char="•"/>
            </a:pPr>
            <a:r>
              <a:rPr lang="en-US" sz="295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Machine learning</a:t>
            </a:r>
          </a:p>
          <a:p>
            <a:pPr marL="638619" lvl="1" indent="-319310" algn="l">
              <a:lnSpc>
                <a:spcPts val="4141"/>
              </a:lnSpc>
              <a:buFont typeface="Arial"/>
              <a:buChar char="•"/>
            </a:pPr>
            <a:r>
              <a:rPr lang="en-US" sz="295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Artificial intelligence</a:t>
            </a:r>
          </a:p>
          <a:p>
            <a:pPr marL="638619" lvl="1" indent="-319310" algn="l">
              <a:lnSpc>
                <a:spcPts val="4141"/>
              </a:lnSpc>
              <a:buFont typeface="Arial"/>
              <a:buChar char="•"/>
            </a:pPr>
            <a:r>
              <a:rPr lang="en-US" sz="295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Predictive analytics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36398" y="3573402"/>
            <a:ext cx="14468608" cy="1309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13"/>
              </a:lnSpc>
              <a:spcBef>
                <a:spcPct val="0"/>
              </a:spcBef>
            </a:pPr>
            <a:r>
              <a:rPr lang="en-US" sz="358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and probability play a fundamental role in modern data technologies.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B6724F0A-2E56-D24A-E053-37023205FF23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CAE14037-9E66-97AF-84A0-66054D4798A8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F676568F-8BF5-5F27-9B1C-F41F3404A6F7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FD49EAE9-2633-4FA2-CDDF-503305AA5D01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2CAE3387-FBC7-4B6D-7E57-D89203A02A2D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5F96A7E8-C8BC-500B-B41D-16FE455A21B1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1623847"/>
            <a:ext cx="11316788" cy="1574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 IN MODERN DATA TECHNOLOGIES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4596487"/>
            <a:ext cx="9163784" cy="4903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is used to analyze large datasets.</a:t>
            </a:r>
          </a:p>
          <a:p>
            <a:pPr algn="l">
              <a:lnSpc>
                <a:spcPts val="5459"/>
              </a:lnSpc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Common tasks: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exploration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Identifying patterns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visualization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Statistical modeling</a:t>
            </a:r>
          </a:p>
          <a:p>
            <a:pPr algn="l">
              <a:lnSpc>
                <a:spcPts val="5459"/>
              </a:lnSpc>
            </a:pPr>
            <a:endParaRPr lang="en-US" sz="3899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36398" y="3373475"/>
            <a:ext cx="8021802" cy="902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354"/>
              </a:lnSpc>
              <a:spcBef>
                <a:spcPct val="0"/>
              </a:spcBef>
            </a:pPr>
            <a:r>
              <a:rPr lang="en-US" sz="5253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in Data Science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3541E88F-6DB3-A329-096F-88129A8A1675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DBDD1ECC-51B5-9B8A-CF58-302C2CBF3E50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DDF17F2C-4B29-2B01-8F96-8B7CEC3D5629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E729A15C-3B4D-E395-5FAB-7BF805FA6A19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7AB5D017-D0DB-760F-9D6F-A4901B0C3EC9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C949D444-9651-7743-392C-1BAD803347B5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1623847"/>
            <a:ext cx="11316788" cy="1574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 IN MODERN DATA TECHNOLOGIES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4241597"/>
            <a:ext cx="10263774" cy="42106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Machine learning models rely on probability.</a:t>
            </a:r>
          </a:p>
          <a:p>
            <a:pPr algn="l">
              <a:lnSpc>
                <a:spcPts val="5459"/>
              </a:lnSpc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Examples: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Classification models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Predictive models</a:t>
            </a:r>
          </a:p>
          <a:p>
            <a:pPr marL="841927" lvl="1" indent="-420964" algn="l">
              <a:lnSpc>
                <a:spcPts val="5459"/>
              </a:lnSpc>
              <a:buFont typeface="Arial"/>
              <a:buChar char="•"/>
            </a:pPr>
            <a:r>
              <a:rPr lang="en-US" sz="3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Recommendation systems</a:t>
            </a:r>
          </a:p>
          <a:p>
            <a:pPr algn="l">
              <a:lnSpc>
                <a:spcPts val="5459"/>
              </a:lnSpc>
            </a:pPr>
            <a:endParaRPr lang="en-US" sz="3899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36398" y="3384430"/>
            <a:ext cx="9360704" cy="10095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354"/>
              </a:lnSpc>
              <a:spcBef>
                <a:spcPct val="0"/>
              </a:spcBef>
            </a:pPr>
            <a:r>
              <a:rPr lang="en-US" sz="525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 in Machine Learning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289B65C5-9E18-5C61-32B4-C7D906C691A1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774472EC-D36F-4D25-C975-28349A659A81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E1C33084-E0D4-1CD3-8350-FFA3BCF0A401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C2E9F2AE-AFB5-013D-E9E9-DCD040062353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0317B4CC-6B3C-B94C-2C57-6BA5C5A17C4E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B4FAEFC2-0B53-93CC-0B87-EEC4E9DC091D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1623847"/>
            <a:ext cx="11316788" cy="1574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 IN MODERN DATA TECHNOLOGIES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4420578"/>
            <a:ext cx="12593802" cy="49024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5459"/>
              </a:lnSpc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Spam detection systems use probabilistic models.</a:t>
            </a:r>
          </a:p>
          <a:p>
            <a:pPr algn="just">
              <a:lnSpc>
                <a:spcPts val="5459"/>
              </a:lnSpc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Example:</a:t>
            </a:r>
          </a:p>
          <a:p>
            <a:pPr marL="841927" lvl="1" indent="-420964" algn="just">
              <a:lnSpc>
                <a:spcPts val="5459"/>
              </a:lnSpc>
              <a:buFont typeface="Arial"/>
              <a:buChar char="•"/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Naïve Bayes classifier</a:t>
            </a:r>
          </a:p>
          <a:p>
            <a:pPr algn="just">
              <a:lnSpc>
                <a:spcPts val="5459"/>
              </a:lnSpc>
            </a:pPr>
            <a:endParaRPr lang="en-US" sz="3899" dirty="0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just">
              <a:lnSpc>
                <a:spcPts val="5459"/>
              </a:lnSpc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Used to classify emails as:</a:t>
            </a:r>
          </a:p>
          <a:p>
            <a:pPr marL="841927" lvl="1" indent="-420964" algn="just">
              <a:lnSpc>
                <a:spcPts val="5459"/>
              </a:lnSpc>
              <a:buFont typeface="Arial"/>
              <a:buChar char="•"/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spam</a:t>
            </a:r>
          </a:p>
          <a:p>
            <a:pPr marL="841927" lvl="1" indent="-420964" algn="just">
              <a:lnSpc>
                <a:spcPts val="5459"/>
              </a:lnSpc>
              <a:buFont typeface="Arial"/>
              <a:buChar char="•"/>
            </a:pPr>
            <a:r>
              <a:rPr lang="en-US" sz="3899" dirty="0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not spam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36398" y="3499146"/>
            <a:ext cx="5887485" cy="63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66"/>
              </a:lnSpc>
              <a:spcBef>
                <a:spcPct val="0"/>
              </a:spcBef>
            </a:pPr>
            <a:r>
              <a:rPr lang="en-US" sz="333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Example: Spam Email Detection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E697FB48-4D81-E797-9D1D-12B358434433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EED31700-3FD2-B0B4-00B2-C9762333A099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D9729495-3221-2ED3-CE3C-5A9F30677D17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F93055DF-816D-1184-CA70-A0A27173347C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0A1328A3-0FC0-DF60-7BAD-45483B3A6322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DB8EB494-BF8E-4C38-0C25-CFF53542FC99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1623847"/>
            <a:ext cx="11316788" cy="1574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 IN MODERN DATA TECHNOLOGIES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4527002"/>
            <a:ext cx="6579355" cy="4981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66"/>
              </a:lnSpc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Modern intelligent systems combine: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probability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machine learning/AI</a:t>
            </a:r>
          </a:p>
          <a:p>
            <a:pPr algn="just">
              <a:lnSpc>
                <a:spcPts val="4366"/>
              </a:lnSpc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Applications include: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customer behavior prediction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recommendation systems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fraud detection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image and speech recognition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36398" y="3538468"/>
            <a:ext cx="8181384" cy="800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6"/>
              </a:lnSpc>
              <a:spcBef>
                <a:spcPct val="0"/>
              </a:spcBef>
            </a:pPr>
            <a:r>
              <a:rPr lang="en-US" sz="4204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Predictive Analytics and AI Systems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846AFB91-A2DC-5608-BCD6-5917125C1DF8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6BA84798-10DA-F56B-8E72-94A95346B5BF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766EC6AC-5A6F-EFC5-C50A-7CFDCA4EE335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BEDB5200-F6B5-05B1-128A-C2460BFDBB4A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D1DBE9D4-CACE-29CA-B8E9-4D37D33A78ED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A1A0E381-2603-C615-0603-B8DA2F9F3B8F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863290" y="1561812"/>
            <a:ext cx="5647608" cy="790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THE BIG PICTURE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99089" y="3256578"/>
            <a:ext cx="1987159" cy="1314868"/>
            <a:chOff x="0" y="0"/>
            <a:chExt cx="2649545" cy="1753157"/>
          </a:xfrm>
        </p:grpSpPr>
        <p:grpSp>
          <p:nvGrpSpPr>
            <p:cNvPr id="14" name="Group 14"/>
            <p:cNvGrpSpPr/>
            <p:nvPr/>
          </p:nvGrpSpPr>
          <p:grpSpPr>
            <a:xfrm>
              <a:off x="0" y="0"/>
              <a:ext cx="2649545" cy="1753157"/>
              <a:chOff x="0" y="0"/>
              <a:chExt cx="635000" cy="420168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635000" cy="420168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20168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371171"/>
                    </a:lnTo>
                    <a:cubicBezTo>
                      <a:pt x="635000" y="384166"/>
                      <a:pt x="629838" y="396629"/>
                      <a:pt x="620649" y="405817"/>
                    </a:cubicBezTo>
                    <a:cubicBezTo>
                      <a:pt x="611460" y="415006"/>
                      <a:pt x="598998" y="420168"/>
                      <a:pt x="586003" y="420168"/>
                    </a:cubicBezTo>
                    <a:lnTo>
                      <a:pt x="48997" y="420168"/>
                    </a:lnTo>
                    <a:cubicBezTo>
                      <a:pt x="36002" y="420168"/>
                      <a:pt x="23540" y="415006"/>
                      <a:pt x="14351" y="405817"/>
                    </a:cubicBezTo>
                    <a:cubicBezTo>
                      <a:pt x="5162" y="396629"/>
                      <a:pt x="0" y="384166"/>
                      <a:pt x="0" y="371171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F3B86B"/>
              </a:solidFill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0" y="-57150"/>
                <a:ext cx="635000" cy="47731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0" y="510617"/>
              <a:ext cx="2649545" cy="6271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5"/>
                </a:lnSpc>
                <a:spcBef>
                  <a:spcPct val="0"/>
                </a:spcBef>
              </a:pPr>
              <a:r>
                <a:rPr lang="en-US" sz="2575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Real World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3184159" y="3218973"/>
            <a:ext cx="1992224" cy="1390079"/>
            <a:chOff x="0" y="0"/>
            <a:chExt cx="2656298" cy="1853438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2656298" cy="1853438"/>
              <a:chOff x="0" y="0"/>
              <a:chExt cx="635000" cy="443073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35000" cy="443073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43073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394076"/>
                    </a:lnTo>
                    <a:cubicBezTo>
                      <a:pt x="635000" y="421136"/>
                      <a:pt x="613063" y="443073"/>
                      <a:pt x="586003" y="443073"/>
                    </a:cubicBezTo>
                    <a:lnTo>
                      <a:pt x="48997" y="443073"/>
                    </a:lnTo>
                    <a:cubicBezTo>
                      <a:pt x="36002" y="443073"/>
                      <a:pt x="23540" y="437911"/>
                      <a:pt x="14351" y="428722"/>
                    </a:cubicBezTo>
                    <a:cubicBezTo>
                      <a:pt x="5162" y="419533"/>
                      <a:pt x="0" y="407071"/>
                      <a:pt x="0" y="394076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F3B86B"/>
              </a:solidFill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0" y="-57150"/>
                <a:ext cx="635000" cy="50022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0" y="493135"/>
              <a:ext cx="2656298" cy="7433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14"/>
                </a:lnSpc>
                <a:spcBef>
                  <a:spcPct val="0"/>
                </a:spcBef>
              </a:pPr>
              <a:r>
                <a:rPr lang="en-US" sz="3082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Data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058784" y="5262843"/>
            <a:ext cx="2242974" cy="1482428"/>
            <a:chOff x="0" y="0"/>
            <a:chExt cx="2990632" cy="1976571"/>
          </a:xfrm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2990632" cy="1976571"/>
              <a:chOff x="0" y="0"/>
              <a:chExt cx="635000" cy="419685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635000" cy="419685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19685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370688"/>
                    </a:lnTo>
                    <a:cubicBezTo>
                      <a:pt x="635000" y="383683"/>
                      <a:pt x="629838" y="396145"/>
                      <a:pt x="620649" y="405334"/>
                    </a:cubicBezTo>
                    <a:cubicBezTo>
                      <a:pt x="611460" y="414523"/>
                      <a:pt x="598998" y="419685"/>
                      <a:pt x="586003" y="419685"/>
                    </a:cubicBezTo>
                    <a:lnTo>
                      <a:pt x="48997" y="419685"/>
                    </a:lnTo>
                    <a:cubicBezTo>
                      <a:pt x="36002" y="419685"/>
                      <a:pt x="23540" y="414523"/>
                      <a:pt x="14351" y="405334"/>
                    </a:cubicBezTo>
                    <a:cubicBezTo>
                      <a:pt x="5162" y="396145"/>
                      <a:pt x="0" y="383683"/>
                      <a:pt x="0" y="370688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F3B86B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57150"/>
                <a:ext cx="635000" cy="47683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27" name="TextBox 27"/>
            <p:cNvSpPr txBox="1"/>
            <p:nvPr/>
          </p:nvSpPr>
          <p:spPr>
            <a:xfrm>
              <a:off x="0" y="580313"/>
              <a:ext cx="2990632" cy="7016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070"/>
                </a:lnSpc>
                <a:spcBef>
                  <a:spcPct val="0"/>
                </a:spcBef>
              </a:pPr>
              <a:r>
                <a:rPr lang="en-US" sz="2907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Statistics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8674277" y="4137376"/>
            <a:ext cx="2362737" cy="1560321"/>
            <a:chOff x="0" y="0"/>
            <a:chExt cx="3150315" cy="2080428"/>
          </a:xfrm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3150315" cy="2080428"/>
              <a:chOff x="0" y="0"/>
              <a:chExt cx="635000" cy="419346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0"/>
                <a:ext cx="635000" cy="419346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19346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370349"/>
                    </a:lnTo>
                    <a:cubicBezTo>
                      <a:pt x="635000" y="397409"/>
                      <a:pt x="613063" y="419346"/>
                      <a:pt x="586003" y="419346"/>
                    </a:cubicBezTo>
                    <a:lnTo>
                      <a:pt x="48997" y="419346"/>
                    </a:lnTo>
                    <a:cubicBezTo>
                      <a:pt x="36002" y="419346"/>
                      <a:pt x="23540" y="414184"/>
                      <a:pt x="14351" y="404995"/>
                    </a:cubicBezTo>
                    <a:cubicBezTo>
                      <a:pt x="5162" y="395806"/>
                      <a:pt x="0" y="383344"/>
                      <a:pt x="0" y="370349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F3B86B"/>
              </a:solidFill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0" y="-57150"/>
                <a:ext cx="635000" cy="47649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32" name="TextBox 32"/>
            <p:cNvSpPr txBox="1"/>
            <p:nvPr/>
          </p:nvSpPr>
          <p:spPr>
            <a:xfrm>
              <a:off x="0" y="607877"/>
              <a:ext cx="3150315" cy="740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287"/>
                </a:lnSpc>
                <a:spcBef>
                  <a:spcPct val="0"/>
                </a:spcBef>
              </a:pPr>
              <a:r>
                <a:rPr lang="en-US" sz="3062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Probability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1521316" y="4072065"/>
            <a:ext cx="2352588" cy="1690943"/>
            <a:chOff x="0" y="0"/>
            <a:chExt cx="3136785" cy="2254591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3136785" cy="2254591"/>
              <a:chOff x="0" y="0"/>
              <a:chExt cx="635000" cy="456412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635000" cy="456412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56412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407415"/>
                    </a:lnTo>
                    <a:cubicBezTo>
                      <a:pt x="635000" y="420410"/>
                      <a:pt x="629838" y="432872"/>
                      <a:pt x="620649" y="442061"/>
                    </a:cubicBezTo>
                    <a:cubicBezTo>
                      <a:pt x="611460" y="451250"/>
                      <a:pt x="598998" y="456412"/>
                      <a:pt x="586003" y="456412"/>
                    </a:cubicBezTo>
                    <a:lnTo>
                      <a:pt x="48997" y="456412"/>
                    </a:lnTo>
                    <a:cubicBezTo>
                      <a:pt x="36002" y="456412"/>
                      <a:pt x="23540" y="451250"/>
                      <a:pt x="14351" y="442061"/>
                    </a:cubicBezTo>
                    <a:cubicBezTo>
                      <a:pt x="5162" y="432872"/>
                      <a:pt x="0" y="420410"/>
                      <a:pt x="0" y="407415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F3B86B"/>
              </a:solidFill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0" y="-57150"/>
                <a:ext cx="635000" cy="51356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219"/>
                  </a:lnSpc>
                </a:pPr>
                <a:endParaRPr/>
              </a:p>
            </p:txBody>
          </p:sp>
        </p:grpSp>
        <p:sp>
          <p:nvSpPr>
            <p:cNvPr id="37" name="TextBox 37"/>
            <p:cNvSpPr txBox="1"/>
            <p:nvPr/>
          </p:nvSpPr>
          <p:spPr>
            <a:xfrm>
              <a:off x="311425" y="397575"/>
              <a:ext cx="2513936" cy="13546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81"/>
                </a:lnSpc>
                <a:spcBef>
                  <a:spcPct val="0"/>
                </a:spcBef>
              </a:pPr>
              <a:r>
                <a:rPr lang="en-US" sz="2843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Prediction &amp; Decision</a:t>
              </a:r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14607329" y="3858226"/>
            <a:ext cx="3086100" cy="2137670"/>
            <a:chOff x="0" y="0"/>
            <a:chExt cx="4114800" cy="2850227"/>
          </a:xfrm>
        </p:grpSpPr>
        <p:grpSp>
          <p:nvGrpSpPr>
            <p:cNvPr id="39" name="Group 39"/>
            <p:cNvGrpSpPr/>
            <p:nvPr/>
          </p:nvGrpSpPr>
          <p:grpSpPr>
            <a:xfrm>
              <a:off x="0" y="0"/>
              <a:ext cx="4114800" cy="2850227"/>
              <a:chOff x="0" y="0"/>
              <a:chExt cx="635000" cy="439850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635000" cy="439850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39850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390853"/>
                    </a:lnTo>
                    <a:cubicBezTo>
                      <a:pt x="635000" y="417913"/>
                      <a:pt x="613063" y="439850"/>
                      <a:pt x="586003" y="439850"/>
                    </a:cubicBezTo>
                    <a:lnTo>
                      <a:pt x="48997" y="439850"/>
                    </a:lnTo>
                    <a:cubicBezTo>
                      <a:pt x="36002" y="439850"/>
                      <a:pt x="23540" y="434688"/>
                      <a:pt x="14351" y="425499"/>
                    </a:cubicBezTo>
                    <a:cubicBezTo>
                      <a:pt x="5162" y="416310"/>
                      <a:pt x="0" y="403848"/>
                      <a:pt x="0" y="390853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F3B86B"/>
              </a:solidFill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0" y="-57150"/>
                <a:ext cx="635000" cy="4970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79"/>
                  </a:lnSpc>
                </a:pPr>
                <a:endParaRPr/>
              </a:p>
            </p:txBody>
          </p:sp>
        </p:grpSp>
        <p:sp>
          <p:nvSpPr>
            <p:cNvPr id="42" name="TextBox 42"/>
            <p:cNvSpPr txBox="1"/>
            <p:nvPr/>
          </p:nvSpPr>
          <p:spPr>
            <a:xfrm>
              <a:off x="408523" y="516102"/>
              <a:ext cx="3297753" cy="16751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07"/>
                </a:lnSpc>
                <a:spcBef>
                  <a:spcPct val="0"/>
                </a:spcBef>
              </a:pPr>
              <a:r>
                <a:rPr lang="en-US" sz="3505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Intelligent Systems</a:t>
              </a:r>
            </a:p>
          </p:txBody>
        </p:sp>
      </p:grpSp>
      <p:sp>
        <p:nvSpPr>
          <p:cNvPr id="43" name="AutoShape 43"/>
          <p:cNvSpPr/>
          <p:nvPr/>
        </p:nvSpPr>
        <p:spPr>
          <a:xfrm>
            <a:off x="2586247" y="3914012"/>
            <a:ext cx="597912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44" name="AutoShape 44"/>
          <p:cNvSpPr/>
          <p:nvPr/>
        </p:nvSpPr>
        <p:spPr>
          <a:xfrm>
            <a:off x="4180271" y="4609051"/>
            <a:ext cx="0" cy="653792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45" name="AutoShape 45"/>
          <p:cNvSpPr/>
          <p:nvPr/>
        </p:nvSpPr>
        <p:spPr>
          <a:xfrm>
            <a:off x="5301758" y="6004057"/>
            <a:ext cx="855888" cy="1242074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grpSp>
        <p:nvGrpSpPr>
          <p:cNvPr id="46" name="Group 46"/>
          <p:cNvGrpSpPr/>
          <p:nvPr/>
        </p:nvGrpSpPr>
        <p:grpSpPr>
          <a:xfrm>
            <a:off x="6094792" y="6566459"/>
            <a:ext cx="2164941" cy="1429699"/>
            <a:chOff x="0" y="0"/>
            <a:chExt cx="2886587" cy="1906265"/>
          </a:xfrm>
        </p:grpSpPr>
        <p:grpSp>
          <p:nvGrpSpPr>
            <p:cNvPr id="47" name="Group 47"/>
            <p:cNvGrpSpPr/>
            <p:nvPr/>
          </p:nvGrpSpPr>
          <p:grpSpPr>
            <a:xfrm>
              <a:off x="0" y="0"/>
              <a:ext cx="2886587" cy="1906265"/>
              <a:chOff x="0" y="0"/>
              <a:chExt cx="635000" cy="419346"/>
            </a:xfrm>
          </p:grpSpPr>
          <p:sp>
            <p:nvSpPr>
              <p:cNvPr id="48" name="Freeform 48"/>
              <p:cNvSpPr/>
              <p:nvPr/>
            </p:nvSpPr>
            <p:spPr>
              <a:xfrm>
                <a:off x="0" y="0"/>
                <a:ext cx="635000" cy="419346"/>
              </a:xfrm>
              <a:custGeom>
                <a:avLst/>
                <a:gdLst/>
                <a:ahLst/>
                <a:cxnLst/>
                <a:rect l="l" t="t" r="r" b="b"/>
                <a:pathLst>
                  <a:path w="635000" h="419346">
                    <a:moveTo>
                      <a:pt x="48997" y="0"/>
                    </a:moveTo>
                    <a:lnTo>
                      <a:pt x="586003" y="0"/>
                    </a:lnTo>
                    <a:cubicBezTo>
                      <a:pt x="598998" y="0"/>
                      <a:pt x="611460" y="5162"/>
                      <a:pt x="620649" y="14351"/>
                    </a:cubicBezTo>
                    <a:cubicBezTo>
                      <a:pt x="629838" y="23540"/>
                      <a:pt x="635000" y="36002"/>
                      <a:pt x="635000" y="48997"/>
                    </a:cubicBezTo>
                    <a:lnTo>
                      <a:pt x="635000" y="370349"/>
                    </a:lnTo>
                    <a:cubicBezTo>
                      <a:pt x="635000" y="397409"/>
                      <a:pt x="613063" y="419346"/>
                      <a:pt x="586003" y="419346"/>
                    </a:cubicBezTo>
                    <a:lnTo>
                      <a:pt x="48997" y="419346"/>
                    </a:lnTo>
                    <a:cubicBezTo>
                      <a:pt x="36002" y="419346"/>
                      <a:pt x="23540" y="414184"/>
                      <a:pt x="14351" y="404995"/>
                    </a:cubicBezTo>
                    <a:cubicBezTo>
                      <a:pt x="5162" y="395806"/>
                      <a:pt x="0" y="383344"/>
                      <a:pt x="0" y="370349"/>
                    </a:cubicBezTo>
                    <a:lnTo>
                      <a:pt x="0" y="48997"/>
                    </a:lnTo>
                    <a:cubicBezTo>
                      <a:pt x="0" y="36002"/>
                      <a:pt x="5162" y="23540"/>
                      <a:pt x="14351" y="14351"/>
                    </a:cubicBezTo>
                    <a:cubicBezTo>
                      <a:pt x="23540" y="5162"/>
                      <a:pt x="36002" y="0"/>
                      <a:pt x="48997" y="0"/>
                    </a:cubicBezTo>
                    <a:close/>
                  </a:path>
                </a:pathLst>
              </a:custGeom>
              <a:solidFill>
                <a:srgbClr val="A8E5D4"/>
              </a:solidFill>
            </p:spPr>
          </p:sp>
          <p:sp>
            <p:nvSpPr>
              <p:cNvPr id="49" name="TextBox 49"/>
              <p:cNvSpPr txBox="1"/>
              <p:nvPr/>
            </p:nvSpPr>
            <p:spPr>
              <a:xfrm>
                <a:off x="0" y="-57150"/>
                <a:ext cx="635000" cy="47649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  <p:sp>
          <p:nvSpPr>
            <p:cNvPr id="50" name="TextBox 50"/>
            <p:cNvSpPr txBox="1"/>
            <p:nvPr/>
          </p:nvSpPr>
          <p:spPr>
            <a:xfrm>
              <a:off x="0" y="556148"/>
              <a:ext cx="2886587" cy="6796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28"/>
                </a:lnSpc>
                <a:spcBef>
                  <a:spcPct val="0"/>
                </a:spcBef>
              </a:pPr>
              <a:r>
                <a:rPr lang="en-US" sz="2806" b="1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Uncertainty</a:t>
              </a:r>
            </a:p>
          </p:txBody>
        </p:sp>
      </p:grpSp>
      <p:sp>
        <p:nvSpPr>
          <p:cNvPr id="51" name="AutoShape 51"/>
          <p:cNvSpPr/>
          <p:nvPr/>
        </p:nvSpPr>
        <p:spPr>
          <a:xfrm flipV="1">
            <a:off x="8259732" y="5697697"/>
            <a:ext cx="1595913" cy="1583612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52" name="AutoShape 52"/>
          <p:cNvSpPr/>
          <p:nvPr/>
        </p:nvSpPr>
        <p:spPr>
          <a:xfrm>
            <a:off x="11037014" y="4917536"/>
            <a:ext cx="484302" cy="0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53" name="AutoShape 53"/>
          <p:cNvSpPr/>
          <p:nvPr/>
        </p:nvSpPr>
        <p:spPr>
          <a:xfrm>
            <a:off x="13873904" y="4917536"/>
            <a:ext cx="733425" cy="9525"/>
          </a:xfrm>
          <a:prstGeom prst="line">
            <a:avLst/>
          </a:prstGeom>
          <a:ln w="38100" cap="flat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grpSp>
        <p:nvGrpSpPr>
          <p:cNvPr id="54" name="Group 10">
            <a:extLst>
              <a:ext uri="{FF2B5EF4-FFF2-40B4-BE49-F238E27FC236}">
                <a16:creationId xmlns:a16="http://schemas.microsoft.com/office/drawing/2014/main" id="{35F0FC48-8827-7F07-6E1E-439C33A5BA6D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55" name="Group 11">
              <a:extLst>
                <a:ext uri="{FF2B5EF4-FFF2-40B4-BE49-F238E27FC236}">
                  <a16:creationId xmlns:a16="http://schemas.microsoft.com/office/drawing/2014/main" id="{8D55D40E-BF83-BED6-6511-1B199E4D97B6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58" name="Freeform 12">
                <a:extLst>
                  <a:ext uri="{FF2B5EF4-FFF2-40B4-BE49-F238E27FC236}">
                    <a16:creationId xmlns:a16="http://schemas.microsoft.com/office/drawing/2014/main" id="{68FFC85C-E160-7AAC-FFA1-4A90FDB04114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59" name="TextBox 13">
                <a:extLst>
                  <a:ext uri="{FF2B5EF4-FFF2-40B4-BE49-F238E27FC236}">
                    <a16:creationId xmlns:a16="http://schemas.microsoft.com/office/drawing/2014/main" id="{D7081B55-470B-C1EE-8510-225A6E705C96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751CB8B0-5D1E-6ED0-5B7E-5EACC679100F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E6D24DAF-1DEF-3378-1CB8-01F34C994579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2015988"/>
            <a:ext cx="5562993" cy="790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KEY CONCEPTS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4527002"/>
            <a:ext cx="9456252" cy="3335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66"/>
              </a:lnSpc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Statistics and probability are essential for: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Understanding data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Modeling uncertainty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Making predictions</a:t>
            </a:r>
          </a:p>
          <a:p>
            <a:pPr marL="673385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Supporting intelligent decision making</a:t>
            </a:r>
          </a:p>
          <a:p>
            <a:pPr algn="just">
              <a:lnSpc>
                <a:spcPts val="4366"/>
              </a:lnSpc>
            </a:pPr>
            <a:endParaRPr lang="en-US" sz="3118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256168" y="3538468"/>
            <a:ext cx="8541844" cy="800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6"/>
              </a:lnSpc>
              <a:spcBef>
                <a:spcPct val="0"/>
              </a:spcBef>
            </a:pPr>
            <a:r>
              <a:rPr lang="en-US" sz="4204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Why Statistics and Probability Matter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076728B5-0F06-1FC3-7A4B-373001D8D9F4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6" name="Group 11">
              <a:extLst>
                <a:ext uri="{FF2B5EF4-FFF2-40B4-BE49-F238E27FC236}">
                  <a16:creationId xmlns:a16="http://schemas.microsoft.com/office/drawing/2014/main" id="{A0D60B91-0107-0856-91EE-F012E205A53E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67DF1A8D-9EC0-C8AC-EE45-8AFA85AAABA2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0" name="TextBox 13">
                <a:extLst>
                  <a:ext uri="{FF2B5EF4-FFF2-40B4-BE49-F238E27FC236}">
                    <a16:creationId xmlns:a16="http://schemas.microsoft.com/office/drawing/2014/main" id="{CA1F1804-D9DF-9E45-4DC7-8593BA54B150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9072D43F-6BF5-F887-6F47-491B9B0CC6AF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8" name="TextBox 15">
              <a:extLst>
                <a:ext uri="{FF2B5EF4-FFF2-40B4-BE49-F238E27FC236}">
                  <a16:creationId xmlns:a16="http://schemas.microsoft.com/office/drawing/2014/main" id="{45056285-7D55-32DF-9FED-5A9DB03BD2E6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2015988"/>
            <a:ext cx="5562993" cy="790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CONCLUSION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69088" y="2919324"/>
            <a:ext cx="13750445" cy="3997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366"/>
              </a:lnSpc>
            </a:pPr>
            <a:endParaRPr/>
          </a:p>
          <a:p>
            <a:pPr algn="just">
              <a:lnSpc>
                <a:spcPts val="5066"/>
              </a:lnSpc>
            </a:pPr>
            <a:r>
              <a:rPr lang="en-US" sz="3618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Statistics + Probability = Foundation of Modern Data Technologies</a:t>
            </a:r>
          </a:p>
          <a:p>
            <a:pPr algn="just">
              <a:lnSpc>
                <a:spcPts val="4366"/>
              </a:lnSpc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Applications include:</a:t>
            </a:r>
          </a:p>
          <a:p>
            <a:pPr marL="673386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science</a:t>
            </a:r>
          </a:p>
          <a:p>
            <a:pPr marL="673386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Machine learning</a:t>
            </a:r>
          </a:p>
          <a:p>
            <a:pPr marL="673386" lvl="1" indent="-336693" algn="just">
              <a:lnSpc>
                <a:spcPts val="4366"/>
              </a:lnSpc>
              <a:buFont typeface="Arial"/>
              <a:buChar char="•"/>
            </a:pPr>
            <a:r>
              <a:rPr lang="en-US" sz="31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Artificial intelligence</a:t>
            </a:r>
          </a:p>
          <a:p>
            <a:pPr algn="just">
              <a:lnSpc>
                <a:spcPts val="4366"/>
              </a:lnSpc>
            </a:pPr>
            <a:endParaRPr lang="en-US" sz="3118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7DB16BE7-8166-73D9-FB24-60A81A7E6D28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C92681CE-C6D7-57EF-A165-04C6345EFB86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34C9A65B-2A44-C1EC-A33E-3C8331B2C2BC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10FA58FF-3930-53D7-B8B1-DF6FB715F4F3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FB51B193-1BFA-B058-5B93-94ACDBB28CC1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FF5B6559-EF29-C973-AC3A-D15BB512D90B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2015988"/>
            <a:ext cx="8080279" cy="790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DISCUSSION QUESTION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63319" y="3422497"/>
            <a:ext cx="9765759" cy="2819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485"/>
              </a:lnSpc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Discussion:</a:t>
            </a:r>
          </a:p>
          <a:p>
            <a:pPr algn="just">
              <a:lnSpc>
                <a:spcPts val="5485"/>
              </a:lnSpc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How can statistics and probability improve modern information systems?</a:t>
            </a:r>
          </a:p>
          <a:p>
            <a:pPr algn="just">
              <a:lnSpc>
                <a:spcPts val="5485"/>
              </a:lnSpc>
            </a:pPr>
            <a:endParaRPr lang="en-US" sz="3918">
              <a:solidFill>
                <a:srgbClr val="FFFFFF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DEAFDC55-F2C5-7838-B541-B6164D761A66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D82B7AED-BED4-D120-ED6F-03D1BB351780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84A5E513-05E6-CC79-2C89-D7FBCF40C61B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4E8D903D-B807-563D-9C57-2C53B423D79F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702158EA-162B-9975-9473-557D751D7571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AB766284-6067-3998-BB1D-06A376ADEB62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2A1A3D-4DD2-8E70-9F74-53E877E36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5FEF90D-6095-014E-4637-C072705AADCC}"/>
              </a:ext>
            </a:extLst>
          </p:cNvPr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C4A06B89-B93A-D470-6188-BD6433E0C2C1}"/>
              </a:ext>
            </a:extLst>
          </p:cNvPr>
          <p:cNvSpPr txBox="1"/>
          <p:nvPr/>
        </p:nvSpPr>
        <p:spPr>
          <a:xfrm>
            <a:off x="609600" y="2309367"/>
            <a:ext cx="4973802" cy="790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 dirty="0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REFERENCES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364F6092-978E-F86A-9233-05C2C5A37C9B}"/>
              </a:ext>
            </a:extLst>
          </p:cNvPr>
          <p:cNvSpPr txBox="1"/>
          <p:nvPr/>
        </p:nvSpPr>
        <p:spPr>
          <a:xfrm>
            <a:off x="401985" y="3390900"/>
            <a:ext cx="16175202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James, G., Witten, D., Hastie, T., &amp; </a:t>
            </a:r>
            <a:r>
              <a:rPr lang="en-ID" sz="40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Tibshirani</a:t>
            </a: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 — </a:t>
            </a:r>
            <a:r>
              <a:rPr lang="en-ID" sz="4000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Introduction to Statistical Learning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Montgomery, D. &amp; </a:t>
            </a:r>
            <a:r>
              <a:rPr lang="en-ID" sz="40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Runger</a:t>
            </a: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G. — </a:t>
            </a:r>
            <a:r>
              <a:rPr lang="en-ID" sz="4000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Statistics and Probability for Engineers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Walpole, R. — </a:t>
            </a:r>
            <a:r>
              <a:rPr lang="en-ID" sz="4000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 for Engineers and Scientists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Bruce, P., Bruce, A., &amp; </a:t>
            </a:r>
            <a:r>
              <a:rPr lang="en-ID" sz="40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Gedeck</a:t>
            </a: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 — </a:t>
            </a:r>
            <a:r>
              <a:rPr lang="en-ID" sz="4000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 Statistics for Data Scientists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ID" sz="40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McKinney, W. — </a:t>
            </a:r>
            <a:r>
              <a:rPr lang="en-ID" sz="4000" i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for Data Analysis</a:t>
            </a:r>
            <a:endParaRPr lang="en-ID" sz="40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DDFB4120-4FCB-81BB-57BE-51E635294950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A441EC3C-445B-74B7-F045-0749E0136C55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FB6D2242-8695-89DF-737E-0096CCBAA9F2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AD454C8B-E707-C356-4D01-DE19BDD9985A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FC344A00-E6DE-ED41-CC36-08A3F12BD214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385E742E-8705-D235-6DF6-4E9F4C10150C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3928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00378" y="901523"/>
            <a:ext cx="3397961" cy="741373"/>
          </a:xfrm>
          <a:custGeom>
            <a:avLst/>
            <a:gdLst/>
            <a:ahLst/>
            <a:cxnLst/>
            <a:rect l="l" t="t" r="r" b="b"/>
            <a:pathLst>
              <a:path w="3397961" h="741373">
                <a:moveTo>
                  <a:pt x="0" y="0"/>
                </a:moveTo>
                <a:lnTo>
                  <a:pt x="3397961" y="0"/>
                </a:lnTo>
                <a:lnTo>
                  <a:pt x="3397961" y="741374"/>
                </a:lnTo>
                <a:lnTo>
                  <a:pt x="0" y="74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6398" y="2015988"/>
            <a:ext cx="8080279" cy="790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8"/>
              </a:lnSpc>
            </a:pPr>
            <a:r>
              <a:rPr lang="en-US" sz="5096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NEXT WEEK ...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36398" y="3010650"/>
            <a:ext cx="14546486" cy="5605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485"/>
              </a:lnSpc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Week 2 :</a:t>
            </a:r>
          </a:p>
          <a:p>
            <a:pPr algn="just">
              <a:lnSpc>
                <a:spcPts val="5485"/>
              </a:lnSpc>
            </a:pPr>
            <a:r>
              <a:rPr lang="en-US" sz="3918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Data Collection, Presentation, and Processing in the Context of Information Systems</a:t>
            </a:r>
          </a:p>
          <a:p>
            <a:pPr algn="just">
              <a:lnSpc>
                <a:spcPts val="5485"/>
              </a:lnSpc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Topics include:</a:t>
            </a:r>
          </a:p>
          <a:p>
            <a:pPr marL="846006" lvl="1" indent="-423003" algn="just">
              <a:lnSpc>
                <a:spcPts val="5485"/>
              </a:lnSpc>
              <a:buFont typeface="Arial"/>
              <a:buChar char="•"/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sources of data in information systems</a:t>
            </a:r>
          </a:p>
          <a:p>
            <a:pPr marL="846006" lvl="1" indent="-423003" algn="just">
              <a:lnSpc>
                <a:spcPts val="5485"/>
              </a:lnSpc>
              <a:buFont typeface="Arial"/>
              <a:buChar char="•"/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methods of data collection</a:t>
            </a:r>
          </a:p>
          <a:p>
            <a:pPr marL="846006" lvl="1" indent="-423003" algn="just">
              <a:lnSpc>
                <a:spcPts val="5485"/>
              </a:lnSpc>
              <a:buFont typeface="Arial"/>
              <a:buChar char="•"/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data processing and data cleaning</a:t>
            </a:r>
          </a:p>
          <a:p>
            <a:pPr marL="846006" lvl="1" indent="-423003" algn="just">
              <a:lnSpc>
                <a:spcPts val="5485"/>
              </a:lnSpc>
              <a:buFont typeface="Arial"/>
              <a:buChar char="•"/>
            </a:pPr>
            <a:r>
              <a:rPr lang="en-US" sz="3918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techniques for presenting and visualizing data</a:t>
            </a:r>
          </a:p>
        </p:txBody>
      </p:sp>
      <p:grpSp>
        <p:nvGrpSpPr>
          <p:cNvPr id="14" name="Group 10">
            <a:extLst>
              <a:ext uri="{FF2B5EF4-FFF2-40B4-BE49-F238E27FC236}">
                <a16:creationId xmlns:a16="http://schemas.microsoft.com/office/drawing/2014/main" id="{665AA64F-D65D-AA32-FD29-0F5305260B2F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0C7728AA-F948-D765-0B88-3B3D5492299E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18" name="Freeform 12">
                <a:extLst>
                  <a:ext uri="{FF2B5EF4-FFF2-40B4-BE49-F238E27FC236}">
                    <a16:creationId xmlns:a16="http://schemas.microsoft.com/office/drawing/2014/main" id="{EDB11E41-D7EF-A656-A96D-C1E7C8F1835F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35BA0C35-010C-574E-A664-200E3409048D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64C23955-602F-7EAF-FA17-6128B0B485C1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7" name="TextBox 15">
              <a:extLst>
                <a:ext uri="{FF2B5EF4-FFF2-40B4-BE49-F238E27FC236}">
                  <a16:creationId xmlns:a16="http://schemas.microsoft.com/office/drawing/2014/main" id="{604236BF-4639-9F36-C281-EE6903667051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44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0131601" y="2010211"/>
            <a:ext cx="8156399" cy="8276789"/>
          </a:xfrm>
          <a:custGeom>
            <a:avLst/>
            <a:gdLst/>
            <a:ahLst/>
            <a:cxnLst/>
            <a:rect l="l" t="t" r="r" b="b"/>
            <a:pathLst>
              <a:path w="8156399" h="8276789">
                <a:moveTo>
                  <a:pt x="0" y="0"/>
                </a:moveTo>
                <a:lnTo>
                  <a:pt x="8156399" y="0"/>
                </a:lnTo>
                <a:lnTo>
                  <a:pt x="8156399" y="8276789"/>
                </a:lnTo>
                <a:lnTo>
                  <a:pt x="0" y="82767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81100" y="2378620"/>
            <a:ext cx="6643566" cy="3995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857"/>
              </a:lnSpc>
            </a:pPr>
            <a:r>
              <a:rPr lang="en-US" sz="12998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THANK</a:t>
            </a:r>
          </a:p>
          <a:p>
            <a:pPr algn="l">
              <a:lnSpc>
                <a:spcPts val="15857"/>
              </a:lnSpc>
            </a:pPr>
            <a:r>
              <a:rPr lang="en-US" sz="12998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YOU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6592028"/>
            <a:ext cx="5720389" cy="2098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9"/>
              </a:lnSpc>
            </a:pPr>
            <a:r>
              <a:rPr lang="en-US" sz="2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Alfrian Carmen Talakua</a:t>
            </a:r>
          </a:p>
          <a:p>
            <a:pPr algn="l">
              <a:lnSpc>
                <a:spcPts val="4059"/>
              </a:lnSpc>
            </a:pPr>
            <a:r>
              <a:rPr lang="en-US" sz="2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Department of Information Systems</a:t>
            </a:r>
          </a:p>
          <a:p>
            <a:pPr algn="l">
              <a:lnSpc>
                <a:spcPts val="4059"/>
              </a:lnSpc>
            </a:pPr>
            <a:r>
              <a:rPr lang="en-US" sz="2899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e-Mail : Alfriantalakua@unkriswina.ac.id</a:t>
            </a:r>
          </a:p>
        </p:txBody>
      </p:sp>
      <p:grpSp>
        <p:nvGrpSpPr>
          <p:cNvPr id="16" name="Group 10">
            <a:extLst>
              <a:ext uri="{FF2B5EF4-FFF2-40B4-BE49-F238E27FC236}">
                <a16:creationId xmlns:a16="http://schemas.microsoft.com/office/drawing/2014/main" id="{67A1BEA6-331B-7638-401D-BA9C4EC1E093}"/>
              </a:ext>
            </a:extLst>
          </p:cNvPr>
          <p:cNvGrpSpPr/>
          <p:nvPr/>
        </p:nvGrpSpPr>
        <p:grpSpPr>
          <a:xfrm>
            <a:off x="-1" y="0"/>
            <a:ext cx="18288001" cy="777698"/>
            <a:chOff x="0" y="0"/>
            <a:chExt cx="25596662" cy="1036931"/>
          </a:xfrm>
        </p:grpSpPr>
        <p:grpSp>
          <p:nvGrpSpPr>
            <p:cNvPr id="17" name="Group 11">
              <a:extLst>
                <a:ext uri="{FF2B5EF4-FFF2-40B4-BE49-F238E27FC236}">
                  <a16:creationId xmlns:a16="http://schemas.microsoft.com/office/drawing/2014/main" id="{34ABD25F-59AB-2888-1510-579C8BA32B52}"/>
                </a:ext>
              </a:extLst>
            </p:cNvPr>
            <p:cNvGrpSpPr/>
            <p:nvPr/>
          </p:nvGrpSpPr>
          <p:grpSpPr>
            <a:xfrm>
              <a:off x="0" y="0"/>
              <a:ext cx="25596662" cy="1036931"/>
              <a:chOff x="0" y="0"/>
              <a:chExt cx="3950102" cy="160020"/>
            </a:xfrm>
          </p:grpSpPr>
          <p:sp>
            <p:nvSpPr>
              <p:cNvPr id="20" name="Freeform 12">
                <a:extLst>
                  <a:ext uri="{FF2B5EF4-FFF2-40B4-BE49-F238E27FC236}">
                    <a16:creationId xmlns:a16="http://schemas.microsoft.com/office/drawing/2014/main" id="{0E5DE754-C123-7DFD-62CC-A2F17A271AF1}"/>
                  </a:ext>
                </a:extLst>
              </p:cNvPr>
              <p:cNvSpPr/>
              <p:nvPr/>
            </p:nvSpPr>
            <p:spPr>
              <a:xfrm>
                <a:off x="0" y="0"/>
                <a:ext cx="3950102" cy="160020"/>
              </a:xfrm>
              <a:custGeom>
                <a:avLst/>
                <a:gdLst/>
                <a:ahLst/>
                <a:cxnLst/>
                <a:rect l="l" t="t" r="r" b="b"/>
                <a:pathLst>
                  <a:path w="3950102" h="160020">
                    <a:moveTo>
                      <a:pt x="7877" y="0"/>
                    </a:moveTo>
                    <a:lnTo>
                      <a:pt x="3942225" y="0"/>
                    </a:lnTo>
                    <a:cubicBezTo>
                      <a:pt x="3946575" y="0"/>
                      <a:pt x="3950102" y="3526"/>
                      <a:pt x="3950102" y="7877"/>
                    </a:cubicBezTo>
                    <a:lnTo>
                      <a:pt x="3950102" y="152144"/>
                    </a:lnTo>
                    <a:cubicBezTo>
                      <a:pt x="3950102" y="156494"/>
                      <a:pt x="3946575" y="160020"/>
                      <a:pt x="3942225" y="160020"/>
                    </a:cubicBezTo>
                    <a:lnTo>
                      <a:pt x="7877" y="160020"/>
                    </a:lnTo>
                    <a:cubicBezTo>
                      <a:pt x="3526" y="160020"/>
                      <a:pt x="0" y="156494"/>
                      <a:pt x="0" y="152144"/>
                    </a:cubicBezTo>
                    <a:lnTo>
                      <a:pt x="0" y="7877"/>
                    </a:lnTo>
                    <a:cubicBezTo>
                      <a:pt x="0" y="3526"/>
                      <a:pt x="3526" y="0"/>
                      <a:pt x="787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1" name="TextBox 13">
                <a:extLst>
                  <a:ext uri="{FF2B5EF4-FFF2-40B4-BE49-F238E27FC236}">
                    <a16:creationId xmlns:a16="http://schemas.microsoft.com/office/drawing/2014/main" id="{1147ACD5-9A2E-EC95-43DF-21B7AA6E6789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3950102" cy="21717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8EE64DF0-626A-F1DC-79BE-CFA2F70EB398}"/>
                </a:ext>
              </a:extLst>
            </p:cNvPr>
            <p:cNvSpPr/>
            <p:nvPr/>
          </p:nvSpPr>
          <p:spPr>
            <a:xfrm>
              <a:off x="1188081" y="167334"/>
              <a:ext cx="712173" cy="702262"/>
            </a:xfrm>
            <a:custGeom>
              <a:avLst/>
              <a:gdLst/>
              <a:ahLst/>
              <a:cxnLst/>
              <a:rect l="l" t="t" r="r" b="b"/>
              <a:pathLst>
                <a:path w="712173" h="702262">
                  <a:moveTo>
                    <a:pt x="0" y="0"/>
                  </a:moveTo>
                  <a:lnTo>
                    <a:pt x="712173" y="0"/>
                  </a:lnTo>
                  <a:lnTo>
                    <a:pt x="712173" y="702263"/>
                  </a:lnTo>
                  <a:lnTo>
                    <a:pt x="0" y="7022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A9E224BA-C67D-2C72-4857-23EF1E6D5DF1}"/>
                </a:ext>
              </a:extLst>
            </p:cNvPr>
            <p:cNvSpPr txBox="1"/>
            <p:nvPr/>
          </p:nvSpPr>
          <p:spPr>
            <a:xfrm>
              <a:off x="2132393" y="355600"/>
              <a:ext cx="7573007" cy="43712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Wira </a:t>
              </a:r>
              <a:r>
                <a:rPr lang="en-US" sz="189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Wacana</a:t>
              </a:r>
              <a:r>
                <a:rPr lang="en-US" sz="189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Christian University of Sumba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1464</Words>
  <Application>Microsoft Office PowerPoint</Application>
  <PresentationFormat>Custom</PresentationFormat>
  <Paragraphs>285</Paragraphs>
  <Slides>35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50" baseType="lpstr">
      <vt:lpstr>Times New Roman MT</vt:lpstr>
      <vt:lpstr>TT Interphases</vt:lpstr>
      <vt:lpstr>TT Norms Bold</vt:lpstr>
      <vt:lpstr>Calibri</vt:lpstr>
      <vt:lpstr>TT Norms</vt:lpstr>
      <vt:lpstr>Arial</vt:lpstr>
      <vt:lpstr>Times New Roman MT Italics</vt:lpstr>
      <vt:lpstr>TT Interphases Bold</vt:lpstr>
      <vt:lpstr>TT Interphases Italics</vt:lpstr>
      <vt:lpstr>Poppins</vt:lpstr>
      <vt:lpstr>League Spartan</vt:lpstr>
      <vt:lpstr>Times New Roman</vt:lpstr>
      <vt:lpstr>Times New Roman MT Bold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Statistics and Probability Week 1 - Introduction to Statistics and Probability</dc:title>
  <cp:lastModifiedBy>Alfrian Talakua</cp:lastModifiedBy>
  <cp:revision>3</cp:revision>
  <dcterms:created xsi:type="dcterms:W3CDTF">2006-08-16T00:00:00Z</dcterms:created>
  <dcterms:modified xsi:type="dcterms:W3CDTF">2026-03-16T17:28:04Z</dcterms:modified>
  <dc:identifier>DAHD-C5MZzQ</dc:identifier>
</cp:coreProperties>
</file>