
<file path=[Content_Types].xml><?xml version="1.0" encoding="utf-8"?>
<Types xmlns="http://schemas.openxmlformats.org/package/2006/content-types">
  <Default ContentType="application/vnd.openxmlformats-officedocument.vmlDrawing" Extension="vml"/>
  <Default ContentType="application/x-fontdata" Extension="fntdata"/>
  <Default ContentType="application/vnd.openxmlformats-officedocument.oleObject" Extension="bin"/>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Lst>
  <p:sldSz cy="10287000" cx="18288000"/>
  <p:notesSz cx="6858000" cy="9144000"/>
  <p:embeddedFontLst>
    <p:embeddedFont>
      <p:font typeface="Play"/>
      <p:regular r:id="rId43"/>
      <p:bold r:id="rId44"/>
    </p:embeddedFont>
    <p:embeddedFont>
      <p:font typeface="League Spartan"/>
      <p:regular r:id="rId45"/>
      <p:bold r:id="rId46"/>
    </p:embeddedFont>
    <p:embeddedFont>
      <p:font typeface="Poppins"/>
      <p:regular r:id="rId47"/>
      <p:bold r:id="rId48"/>
      <p:italic r:id="rId49"/>
      <p:boldItalic r:id="rId5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51" roundtripDataSignature="AMtx7mirOjInjon/Gw3qZMXgtnk8BIHsJ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font" Target="fonts/Play-bold.fntdata"/><Relationship Id="rId43" Type="http://schemas.openxmlformats.org/officeDocument/2006/relationships/font" Target="fonts/Play-regular.fntdata"/><Relationship Id="rId46" Type="http://schemas.openxmlformats.org/officeDocument/2006/relationships/font" Target="fonts/LeagueSpartan-bold.fntdata"/><Relationship Id="rId45" Type="http://schemas.openxmlformats.org/officeDocument/2006/relationships/font" Target="fonts/LeagueSpartan-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Poppins-bold.fntdata"/><Relationship Id="rId47" Type="http://schemas.openxmlformats.org/officeDocument/2006/relationships/font" Target="fonts/Poppins-regular.fntdata"/><Relationship Id="rId49" Type="http://schemas.openxmlformats.org/officeDocument/2006/relationships/font" Target="fonts/Poppins-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customschemas.google.com/relationships/presentationmetadata" Target="metadata"/><Relationship Id="rId50" Type="http://schemas.openxmlformats.org/officeDocument/2006/relationships/font" Target="fonts/Poppins-boldItalic.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7" name="Shape 497"/>
        <p:cNvGrpSpPr/>
        <p:nvPr/>
      </p:nvGrpSpPr>
      <p:grpSpPr>
        <a:xfrm>
          <a:off x="0" y="0"/>
          <a:ext cx="0" cy="0"/>
          <a:chOff x="0" y="0"/>
          <a:chExt cx="0" cy="0"/>
        </a:xfrm>
      </p:grpSpPr>
      <p:sp>
        <p:nvSpPr>
          <p:cNvPr id="498" name="Google Shape;498;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8" name="Shape 518"/>
        <p:cNvGrpSpPr/>
        <p:nvPr/>
      </p:nvGrpSpPr>
      <p:grpSpPr>
        <a:xfrm>
          <a:off x="0" y="0"/>
          <a:ext cx="0" cy="0"/>
          <a:chOff x="0" y="0"/>
          <a:chExt cx="0" cy="0"/>
        </a:xfrm>
      </p:grpSpPr>
      <p:sp>
        <p:nvSpPr>
          <p:cNvPr id="519" name="Google Shape;51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7" name="Shape 537"/>
        <p:cNvGrpSpPr/>
        <p:nvPr/>
      </p:nvGrpSpPr>
      <p:grpSpPr>
        <a:xfrm>
          <a:off x="0" y="0"/>
          <a:ext cx="0" cy="0"/>
          <a:chOff x="0" y="0"/>
          <a:chExt cx="0" cy="0"/>
        </a:xfrm>
      </p:grpSpPr>
      <p:sp>
        <p:nvSpPr>
          <p:cNvPr id="538" name="Google Shape;538;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1" name="Shape 561"/>
        <p:cNvGrpSpPr/>
        <p:nvPr/>
      </p:nvGrpSpPr>
      <p:grpSpPr>
        <a:xfrm>
          <a:off x="0" y="0"/>
          <a:ext cx="0" cy="0"/>
          <a:chOff x="0" y="0"/>
          <a:chExt cx="0" cy="0"/>
        </a:xfrm>
      </p:grpSpPr>
      <p:sp>
        <p:nvSpPr>
          <p:cNvPr id="562" name="Google Shape;562;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2" name="Shape 582"/>
        <p:cNvGrpSpPr/>
        <p:nvPr/>
      </p:nvGrpSpPr>
      <p:grpSpPr>
        <a:xfrm>
          <a:off x="0" y="0"/>
          <a:ext cx="0" cy="0"/>
          <a:chOff x="0" y="0"/>
          <a:chExt cx="0" cy="0"/>
        </a:xfrm>
      </p:grpSpPr>
      <p:sp>
        <p:nvSpPr>
          <p:cNvPr id="583" name="Google Shape;583;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4" name="Shape 604"/>
        <p:cNvGrpSpPr/>
        <p:nvPr/>
      </p:nvGrpSpPr>
      <p:grpSpPr>
        <a:xfrm>
          <a:off x="0" y="0"/>
          <a:ext cx="0" cy="0"/>
          <a:chOff x="0" y="0"/>
          <a:chExt cx="0" cy="0"/>
        </a:xfrm>
      </p:grpSpPr>
      <p:sp>
        <p:nvSpPr>
          <p:cNvPr id="605" name="Google Shape;605;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8" name="Shape 628"/>
        <p:cNvGrpSpPr/>
        <p:nvPr/>
      </p:nvGrpSpPr>
      <p:grpSpPr>
        <a:xfrm>
          <a:off x="0" y="0"/>
          <a:ext cx="0" cy="0"/>
          <a:chOff x="0" y="0"/>
          <a:chExt cx="0" cy="0"/>
        </a:xfrm>
      </p:grpSpPr>
      <p:sp>
        <p:nvSpPr>
          <p:cNvPr id="629" name="Google Shape;629;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9" name="Shape 649"/>
        <p:cNvGrpSpPr/>
        <p:nvPr/>
      </p:nvGrpSpPr>
      <p:grpSpPr>
        <a:xfrm>
          <a:off x="0" y="0"/>
          <a:ext cx="0" cy="0"/>
          <a:chOff x="0" y="0"/>
          <a:chExt cx="0" cy="0"/>
        </a:xfrm>
      </p:grpSpPr>
      <p:sp>
        <p:nvSpPr>
          <p:cNvPr id="650" name="Google Shape;650;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7" name="Shape 667"/>
        <p:cNvGrpSpPr/>
        <p:nvPr/>
      </p:nvGrpSpPr>
      <p:grpSpPr>
        <a:xfrm>
          <a:off x="0" y="0"/>
          <a:ext cx="0" cy="0"/>
          <a:chOff x="0" y="0"/>
          <a:chExt cx="0" cy="0"/>
        </a:xfrm>
      </p:grpSpPr>
      <p:sp>
        <p:nvSpPr>
          <p:cNvPr id="668" name="Google Shape;668;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7" name="Shape 687"/>
        <p:cNvGrpSpPr/>
        <p:nvPr/>
      </p:nvGrpSpPr>
      <p:grpSpPr>
        <a:xfrm>
          <a:off x="0" y="0"/>
          <a:ext cx="0" cy="0"/>
          <a:chOff x="0" y="0"/>
          <a:chExt cx="0" cy="0"/>
        </a:xfrm>
      </p:grpSpPr>
      <p:sp>
        <p:nvSpPr>
          <p:cNvPr id="688" name="Google Shape;688;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89" name="Google Shape;689;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7" name="Shape 707"/>
        <p:cNvGrpSpPr/>
        <p:nvPr/>
      </p:nvGrpSpPr>
      <p:grpSpPr>
        <a:xfrm>
          <a:off x="0" y="0"/>
          <a:ext cx="0" cy="0"/>
          <a:chOff x="0" y="0"/>
          <a:chExt cx="0" cy="0"/>
        </a:xfrm>
      </p:grpSpPr>
      <p:sp>
        <p:nvSpPr>
          <p:cNvPr id="708" name="Google Shape;708;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7" name="Shape 727"/>
        <p:cNvGrpSpPr/>
        <p:nvPr/>
      </p:nvGrpSpPr>
      <p:grpSpPr>
        <a:xfrm>
          <a:off x="0" y="0"/>
          <a:ext cx="0" cy="0"/>
          <a:chOff x="0" y="0"/>
          <a:chExt cx="0" cy="0"/>
        </a:xfrm>
      </p:grpSpPr>
      <p:sp>
        <p:nvSpPr>
          <p:cNvPr id="728" name="Google Shape;728;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1" name="Shape 751"/>
        <p:cNvGrpSpPr/>
        <p:nvPr/>
      </p:nvGrpSpPr>
      <p:grpSpPr>
        <a:xfrm>
          <a:off x="0" y="0"/>
          <a:ext cx="0" cy="0"/>
          <a:chOff x="0" y="0"/>
          <a:chExt cx="0" cy="0"/>
        </a:xfrm>
      </p:grpSpPr>
      <p:sp>
        <p:nvSpPr>
          <p:cNvPr id="752" name="Google Shape;752;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8" name="Shape 768"/>
        <p:cNvGrpSpPr/>
        <p:nvPr/>
      </p:nvGrpSpPr>
      <p:grpSpPr>
        <a:xfrm>
          <a:off x="0" y="0"/>
          <a:ext cx="0" cy="0"/>
          <a:chOff x="0" y="0"/>
          <a:chExt cx="0" cy="0"/>
        </a:xfrm>
      </p:grpSpPr>
      <p:sp>
        <p:nvSpPr>
          <p:cNvPr id="769" name="Google Shape;769;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2" name="Shape 792"/>
        <p:cNvGrpSpPr/>
        <p:nvPr/>
      </p:nvGrpSpPr>
      <p:grpSpPr>
        <a:xfrm>
          <a:off x="0" y="0"/>
          <a:ext cx="0" cy="0"/>
          <a:chOff x="0" y="0"/>
          <a:chExt cx="0" cy="0"/>
        </a:xfrm>
      </p:grpSpPr>
      <p:sp>
        <p:nvSpPr>
          <p:cNvPr id="793" name="Google Shape;793;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6" name="Shape 806"/>
        <p:cNvGrpSpPr/>
        <p:nvPr/>
      </p:nvGrpSpPr>
      <p:grpSpPr>
        <a:xfrm>
          <a:off x="0" y="0"/>
          <a:ext cx="0" cy="0"/>
          <a:chOff x="0" y="0"/>
          <a:chExt cx="0" cy="0"/>
        </a:xfrm>
      </p:grpSpPr>
      <p:sp>
        <p:nvSpPr>
          <p:cNvPr id="807" name="Google Shape;807;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4" name="Shape 824"/>
        <p:cNvGrpSpPr/>
        <p:nvPr/>
      </p:nvGrpSpPr>
      <p:grpSpPr>
        <a:xfrm>
          <a:off x="0" y="0"/>
          <a:ext cx="0" cy="0"/>
          <a:chOff x="0" y="0"/>
          <a:chExt cx="0" cy="0"/>
        </a:xfrm>
      </p:grpSpPr>
      <p:sp>
        <p:nvSpPr>
          <p:cNvPr id="825" name="Google Shape;825;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3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 name="Google Shape;13;p3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 name="Google Shape;14;p3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0"/>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0"/>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4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 name="Google Shape;24;p4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2"/>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2"/>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0" name="Google Shape;30;p4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3"/>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6" name="Google Shape;36;p43"/>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7" name="Google Shape;37;p4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4"/>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3" name="Google Shape;43;p44"/>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4" name="Google Shape;44;p44"/>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5" name="Google Shape;45;p44"/>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6" name="Google Shape;46;p4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46"/>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6"/>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46"/>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4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47"/>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7"/>
          <p:cNvSpPr/>
          <p:nvPr>
            <p:ph idx="2" type="pic"/>
          </p:nvPr>
        </p:nvSpPr>
        <p:spPr>
          <a:xfrm>
            <a:off x="1792288" y="612775"/>
            <a:ext cx="5486400" cy="4114800"/>
          </a:xfrm>
          <a:prstGeom prst="rect">
            <a:avLst/>
          </a:prstGeom>
          <a:noFill/>
          <a:ln>
            <a:noFill/>
          </a:ln>
        </p:spPr>
      </p:sp>
      <p:sp>
        <p:nvSpPr>
          <p:cNvPr id="64" name="Google Shape;64;p47"/>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4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4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8"/>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4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49"/>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49"/>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4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8"/>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3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3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3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9.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4.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10.png"/><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vmlDrawing" Target="../drawings/vmlDrawing1.vml"/><Relationship Id="rId4" Type="http://schemas.openxmlformats.org/officeDocument/2006/relationships/oleObject" Target="../embeddings/oleObject1.bin"/><Relationship Id="rId5" Type="http://schemas.openxmlformats.org/officeDocument/2006/relationships/oleObject" Target="../embeddings/oleObject1.bin"/><Relationship Id="rId6" Type="http://schemas.openxmlformats.org/officeDocument/2006/relationships/image" Target="../media/image11.png"/><Relationship Id="rId7"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5.png"/><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8.png"/><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7.png"/><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6.png"/><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83" name="Shape 83"/>
        <p:cNvGrpSpPr/>
        <p:nvPr/>
      </p:nvGrpSpPr>
      <p:grpSpPr>
        <a:xfrm>
          <a:off x="0" y="0"/>
          <a:ext cx="0" cy="0"/>
          <a:chOff x="0" y="0"/>
          <a:chExt cx="0" cy="0"/>
        </a:xfrm>
      </p:grpSpPr>
      <p:cxnSp>
        <p:nvCxnSpPr>
          <p:cNvPr id="84" name="Google Shape;84;p1"/>
          <p:cNvCxnSpPr/>
          <p:nvPr/>
        </p:nvCxnSpPr>
        <p:spPr>
          <a:xfrm>
            <a:off x="0" y="676275"/>
            <a:ext cx="9296400" cy="0"/>
          </a:xfrm>
          <a:prstGeom prst="straightConnector1">
            <a:avLst/>
          </a:prstGeom>
          <a:noFill/>
          <a:ln cap="flat" cmpd="sng" w="19050">
            <a:solidFill>
              <a:srgbClr val="D3D7F4"/>
            </a:solidFill>
            <a:prstDash val="solid"/>
            <a:round/>
            <a:headEnd len="sm" w="sm" type="none"/>
            <a:tailEnd len="sm" w="sm" type="none"/>
          </a:ln>
        </p:spPr>
      </p:cxnSp>
      <p:grpSp>
        <p:nvGrpSpPr>
          <p:cNvPr id="85" name="Google Shape;85;p1"/>
          <p:cNvGrpSpPr/>
          <p:nvPr/>
        </p:nvGrpSpPr>
        <p:grpSpPr>
          <a:xfrm>
            <a:off x="635" y="-277812"/>
            <a:ext cx="18304510" cy="1055688"/>
            <a:chOff x="0" y="-370332"/>
            <a:chExt cx="25596662" cy="1407263"/>
          </a:xfrm>
        </p:grpSpPr>
        <p:grpSp>
          <p:nvGrpSpPr>
            <p:cNvPr id="86" name="Google Shape;86;p1"/>
            <p:cNvGrpSpPr/>
            <p:nvPr/>
          </p:nvGrpSpPr>
          <p:grpSpPr>
            <a:xfrm>
              <a:off x="0" y="-370332"/>
              <a:ext cx="25596662" cy="1407263"/>
              <a:chOff x="0" y="-57150"/>
              <a:chExt cx="3950102" cy="217170"/>
            </a:xfrm>
          </p:grpSpPr>
          <p:sp>
            <p:nvSpPr>
              <p:cNvPr id="87" name="Google Shape;87;p1"/>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1"/>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9" name="Google Shape;89;p1"/>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90" name="Google Shape;90;p1"/>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
        <p:nvSpPr>
          <p:cNvPr id="91" name="Google Shape;91;p1"/>
          <p:cNvSpPr txBox="1"/>
          <p:nvPr/>
        </p:nvSpPr>
        <p:spPr>
          <a:xfrm>
            <a:off x="610235" y="4337050"/>
            <a:ext cx="16275050" cy="145796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5685" u="none" cap="none" strike="noStrike">
                <a:solidFill>
                  <a:srgbClr val="D3D7F4"/>
                </a:solidFill>
                <a:latin typeface="Play"/>
                <a:ea typeface="Play"/>
                <a:cs typeface="Play"/>
                <a:sym typeface="Play"/>
              </a:rPr>
              <a:t>Week 2 – Data Collection, Presentation, and Processing in Information Systems</a:t>
            </a:r>
            <a:endParaRPr b="0" i="0" sz="5685" u="none" cap="none" strike="noStrike">
              <a:solidFill>
                <a:srgbClr val="D3D7F4"/>
              </a:solidFill>
              <a:latin typeface="Play"/>
              <a:ea typeface="Play"/>
              <a:cs typeface="Play"/>
              <a:sym typeface="Play"/>
            </a:endParaRPr>
          </a:p>
        </p:txBody>
      </p:sp>
      <p:sp>
        <p:nvSpPr>
          <p:cNvPr id="92" name="Google Shape;92;p1"/>
          <p:cNvSpPr txBox="1"/>
          <p:nvPr/>
        </p:nvSpPr>
        <p:spPr>
          <a:xfrm>
            <a:off x="609921" y="6122150"/>
            <a:ext cx="5276958" cy="78232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2200" u="none" cap="none" strike="noStrike">
                <a:solidFill>
                  <a:srgbClr val="FFFFFF"/>
                </a:solidFill>
                <a:latin typeface="Poppins"/>
                <a:ea typeface="Poppins"/>
                <a:cs typeface="Poppins"/>
                <a:sym typeface="Poppins"/>
              </a:rPr>
              <a:t>Alfrian Carmen Talakua</a:t>
            </a:r>
            <a:endParaRPr b="0" i="0" sz="2200" u="none" cap="none" strike="noStrike">
              <a:solidFill>
                <a:srgbClr val="FFFFFF"/>
              </a:solidFill>
              <a:latin typeface="Poppins"/>
              <a:ea typeface="Poppins"/>
              <a:cs typeface="Poppins"/>
              <a:sym typeface="Poppins"/>
            </a:endParaRPr>
          </a:p>
          <a:p>
            <a:pPr indent="0" lvl="0" marL="0" marR="0" rtl="0" algn="l">
              <a:lnSpc>
                <a:spcPct val="140000"/>
              </a:lnSpc>
              <a:spcBef>
                <a:spcPts val="0"/>
              </a:spcBef>
              <a:spcAft>
                <a:spcPts val="0"/>
              </a:spcAft>
              <a:buNone/>
            </a:pPr>
            <a:r>
              <a:rPr b="0" i="0" lang="en-US" sz="2200" u="none" cap="none" strike="noStrike">
                <a:solidFill>
                  <a:srgbClr val="FFFFFF"/>
                </a:solidFill>
                <a:latin typeface="Poppins"/>
                <a:ea typeface="Poppins"/>
                <a:cs typeface="Poppins"/>
                <a:sym typeface="Poppins"/>
              </a:rPr>
              <a:t>Department of Information Systems</a:t>
            </a:r>
            <a:endParaRPr b="0" i="0" sz="2200" u="none" cap="none" strike="noStrike">
              <a:solidFill>
                <a:srgbClr val="FFFFFF"/>
              </a:solidFill>
              <a:latin typeface="Poppins"/>
              <a:ea typeface="Poppins"/>
              <a:cs typeface="Poppins"/>
              <a:sym typeface="Poppins"/>
            </a:endParaRPr>
          </a:p>
        </p:txBody>
      </p:sp>
      <p:sp>
        <p:nvSpPr>
          <p:cNvPr id="93" name="Google Shape;93;p1"/>
          <p:cNvSpPr txBox="1"/>
          <p:nvPr/>
        </p:nvSpPr>
        <p:spPr>
          <a:xfrm>
            <a:off x="609921" y="7059881"/>
            <a:ext cx="775513" cy="45339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1" i="0" lang="en-US" sz="2400" u="none" cap="none" strike="noStrike">
                <a:solidFill>
                  <a:srgbClr val="FFF9FF"/>
                </a:solidFill>
                <a:latin typeface="Times"/>
                <a:ea typeface="Times"/>
                <a:cs typeface="Times"/>
                <a:sym typeface="Times"/>
              </a:rPr>
              <a:t>2026</a:t>
            </a:r>
            <a:endParaRPr b="1" i="0" sz="2400" u="none" cap="none" strike="noStrike">
              <a:solidFill>
                <a:srgbClr val="FFF9FF"/>
              </a:solidFill>
              <a:latin typeface="Times"/>
              <a:ea typeface="Times"/>
              <a:cs typeface="Times"/>
              <a:sym typeface="Times"/>
            </a:endParaRPr>
          </a:p>
        </p:txBody>
      </p:sp>
      <p:sp>
        <p:nvSpPr>
          <p:cNvPr id="94" name="Google Shape;94;p1"/>
          <p:cNvSpPr txBox="1"/>
          <p:nvPr/>
        </p:nvSpPr>
        <p:spPr>
          <a:xfrm>
            <a:off x="609921" y="3160109"/>
            <a:ext cx="11164685" cy="824344"/>
          </a:xfrm>
          <a:prstGeom prst="rect">
            <a:avLst/>
          </a:prstGeom>
          <a:noFill/>
          <a:ln>
            <a:noFill/>
          </a:ln>
        </p:spPr>
        <p:txBody>
          <a:bodyPr anchorCtr="0" anchor="t" bIns="0" lIns="0" spcFirstLastPara="1" rIns="0" wrap="square" tIns="0">
            <a:spAutoFit/>
          </a:bodyPr>
          <a:lstStyle/>
          <a:p>
            <a:pPr indent="0" lvl="0" marL="0" marR="0" rtl="0" algn="l">
              <a:lnSpc>
                <a:spcPct val="121998"/>
              </a:lnSpc>
              <a:spcBef>
                <a:spcPts val="0"/>
              </a:spcBef>
              <a:spcAft>
                <a:spcPts val="0"/>
              </a:spcAft>
              <a:buNone/>
            </a:pPr>
            <a:r>
              <a:rPr b="0" i="0" lang="en-US" sz="5455" u="none" cap="none" strike="noStrike">
                <a:solidFill>
                  <a:srgbClr val="FCDD05"/>
                </a:solidFill>
                <a:latin typeface="League Spartan"/>
                <a:ea typeface="League Spartan"/>
                <a:cs typeface="League Spartan"/>
                <a:sym typeface="League Spartan"/>
              </a:rPr>
              <a:t>STATISTICS AND PROBABILITY</a:t>
            </a:r>
            <a:endParaRPr b="0" i="0" sz="5455" u="none" cap="none" strike="noStrike">
              <a:solidFill>
                <a:srgbClr val="FCDD05"/>
              </a:solidFill>
              <a:latin typeface="League Spartan"/>
              <a:ea typeface="League Spartan"/>
              <a:cs typeface="League Spartan"/>
              <a:sym typeface="League Spart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98" name="Shape 98"/>
        <p:cNvGrpSpPr/>
        <p:nvPr/>
      </p:nvGrpSpPr>
      <p:grpSpPr>
        <a:xfrm>
          <a:off x="0" y="0"/>
          <a:ext cx="0" cy="0"/>
          <a:chOff x="0" y="0"/>
          <a:chExt cx="0" cy="0"/>
        </a:xfrm>
      </p:grpSpPr>
      <p:cxnSp>
        <p:nvCxnSpPr>
          <p:cNvPr id="99" name="Google Shape;99;p2"/>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100" name="Google Shape;100;p2"/>
          <p:cNvCxnSpPr/>
          <p:nvPr/>
        </p:nvCxnSpPr>
        <p:spPr>
          <a:xfrm>
            <a:off x="0" y="9629775"/>
            <a:ext cx="18288000" cy="0"/>
          </a:xfrm>
          <a:prstGeom prst="straightConnector1">
            <a:avLst/>
          </a:prstGeom>
          <a:noFill/>
          <a:ln cap="flat" cmpd="sng" w="19050">
            <a:solidFill>
              <a:srgbClr val="D3D7F4"/>
            </a:solidFill>
            <a:prstDash val="solid"/>
            <a:round/>
            <a:headEnd len="sm" w="sm" type="none"/>
            <a:tailEnd len="sm" w="sm" type="none"/>
          </a:ln>
        </p:spPr>
      </p:cxnSp>
      <p:grpSp>
        <p:nvGrpSpPr>
          <p:cNvPr id="101" name="Google Shape;101;p2"/>
          <p:cNvGrpSpPr/>
          <p:nvPr/>
        </p:nvGrpSpPr>
        <p:grpSpPr>
          <a:xfrm>
            <a:off x="419170" y="3771900"/>
            <a:ext cx="5052346" cy="3114675"/>
            <a:chOff x="0" y="0"/>
            <a:chExt cx="6736462" cy="4152900"/>
          </a:xfrm>
        </p:grpSpPr>
        <p:sp>
          <p:nvSpPr>
            <p:cNvPr id="102" name="Google Shape;102;p2"/>
            <p:cNvSpPr txBox="1"/>
            <p:nvPr/>
          </p:nvSpPr>
          <p:spPr>
            <a:xfrm>
              <a:off x="0" y="0"/>
              <a:ext cx="6736462" cy="4953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1" i="0" lang="en-US" sz="2500" u="none" cap="none" strike="noStrike">
                  <a:solidFill>
                    <a:srgbClr val="D3D7F4"/>
                  </a:solidFill>
                  <a:latin typeface="Arial"/>
                  <a:ea typeface="Arial"/>
                  <a:cs typeface="Arial"/>
                  <a:sym typeface="Arial"/>
                </a:rPr>
                <a:t>Fundamental Concepts</a:t>
              </a:r>
              <a:endParaRPr b="1" i="0" sz="2500" u="none" cap="none" strike="noStrike">
                <a:solidFill>
                  <a:srgbClr val="D3D7F4"/>
                </a:solidFill>
                <a:latin typeface="Arial"/>
                <a:ea typeface="Arial"/>
                <a:cs typeface="Arial"/>
                <a:sym typeface="Arial"/>
              </a:endParaRPr>
            </a:p>
          </p:txBody>
        </p:sp>
        <p:sp>
          <p:nvSpPr>
            <p:cNvPr id="103" name="Google Shape;103;p2"/>
            <p:cNvSpPr txBox="1"/>
            <p:nvPr/>
          </p:nvSpPr>
          <p:spPr>
            <a:xfrm>
              <a:off x="0" y="1181100"/>
              <a:ext cx="6736462" cy="29718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500" u="none" cap="none" strike="noStrike">
                  <a:solidFill>
                    <a:srgbClr val="D3D7F4"/>
                  </a:solidFill>
                  <a:latin typeface="Arial"/>
                  <a:ea typeface="Arial"/>
                  <a:cs typeface="Arial"/>
                  <a:sym typeface="Arial"/>
                </a:rPr>
                <a:t>Understand the essential </a:t>
              </a:r>
              <a:r>
                <a:rPr b="1" i="0" lang="en-US" sz="2500" u="none" cap="none" strike="noStrike">
                  <a:solidFill>
                    <a:srgbClr val="D3D7F4"/>
                  </a:solidFill>
                  <a:latin typeface="Arial"/>
                  <a:ea typeface="Arial"/>
                  <a:cs typeface="Arial"/>
                  <a:sym typeface="Arial"/>
                </a:rPr>
                <a:t>principles of data</a:t>
              </a:r>
              <a:r>
                <a:rPr b="0" i="0" lang="en-US" sz="2500" u="none" cap="none" strike="noStrike">
                  <a:solidFill>
                    <a:srgbClr val="D3D7F4"/>
                  </a:solidFill>
                  <a:latin typeface="Arial"/>
                  <a:ea typeface="Arial"/>
                  <a:cs typeface="Arial"/>
                  <a:sym typeface="Arial"/>
                </a:rPr>
                <a:t> and information, including their roles in decision-making processes and their implications for various information systems in diverse fields.</a:t>
              </a:r>
              <a:endParaRPr b="0" i="0" sz="2500" u="none" cap="none" strike="noStrike">
                <a:solidFill>
                  <a:srgbClr val="D3D7F4"/>
                </a:solidFill>
                <a:latin typeface="Arial"/>
                <a:ea typeface="Arial"/>
                <a:cs typeface="Arial"/>
                <a:sym typeface="Arial"/>
              </a:endParaRPr>
            </a:p>
          </p:txBody>
        </p:sp>
      </p:grpSp>
      <p:grpSp>
        <p:nvGrpSpPr>
          <p:cNvPr id="104" name="Google Shape;104;p2"/>
          <p:cNvGrpSpPr/>
          <p:nvPr/>
        </p:nvGrpSpPr>
        <p:grpSpPr>
          <a:xfrm>
            <a:off x="5995998" y="3717131"/>
            <a:ext cx="5447165" cy="3217069"/>
            <a:chOff x="0" y="-9525"/>
            <a:chExt cx="7262887" cy="4289425"/>
          </a:xfrm>
        </p:grpSpPr>
        <p:sp>
          <p:nvSpPr>
            <p:cNvPr id="105" name="Google Shape;105;p2"/>
            <p:cNvSpPr txBox="1"/>
            <p:nvPr/>
          </p:nvSpPr>
          <p:spPr>
            <a:xfrm>
              <a:off x="0" y="-9525"/>
              <a:ext cx="7262887" cy="517525"/>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1" i="0" lang="en-US" sz="2500" u="none" cap="none" strike="noStrike">
                  <a:solidFill>
                    <a:srgbClr val="D3D7F4"/>
                  </a:solidFill>
                  <a:latin typeface="Arial"/>
                  <a:ea typeface="Arial"/>
                  <a:cs typeface="Arial"/>
                  <a:sym typeface="Arial"/>
                </a:rPr>
                <a:t>Data Collection Methods</a:t>
              </a:r>
              <a:endParaRPr b="1" i="0" sz="2500" u="none" cap="none" strike="noStrike">
                <a:solidFill>
                  <a:srgbClr val="D3D7F4"/>
                </a:solidFill>
                <a:latin typeface="Arial"/>
                <a:ea typeface="Arial"/>
                <a:cs typeface="Arial"/>
                <a:sym typeface="Arial"/>
              </a:endParaRPr>
            </a:p>
          </p:txBody>
        </p:sp>
        <p:sp>
          <p:nvSpPr>
            <p:cNvPr id="106" name="Google Shape;106;p2"/>
            <p:cNvSpPr txBox="1"/>
            <p:nvPr/>
          </p:nvSpPr>
          <p:spPr>
            <a:xfrm>
              <a:off x="0" y="1222375"/>
              <a:ext cx="7262887" cy="3057525"/>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500" u="none" cap="none" strike="noStrike">
                  <a:solidFill>
                    <a:srgbClr val="D3D7F4"/>
                  </a:solidFill>
                  <a:latin typeface="Arial"/>
                  <a:ea typeface="Arial"/>
                  <a:cs typeface="Arial"/>
                  <a:sym typeface="Arial"/>
                </a:rPr>
                <a:t>Learn about the different </a:t>
              </a:r>
              <a:r>
                <a:rPr b="1" i="0" lang="en-US" sz="2500" u="none" cap="none" strike="noStrike">
                  <a:solidFill>
                    <a:srgbClr val="D3D7F4"/>
                  </a:solidFill>
                  <a:latin typeface="Arial"/>
                  <a:ea typeface="Arial"/>
                  <a:cs typeface="Arial"/>
                  <a:sym typeface="Arial"/>
                </a:rPr>
                <a:t>data collection techniques</a:t>
              </a:r>
              <a:r>
                <a:rPr b="0" i="0" lang="en-US" sz="2500" u="none" cap="none" strike="noStrike">
                  <a:solidFill>
                    <a:srgbClr val="D3D7F4"/>
                  </a:solidFill>
                  <a:latin typeface="Arial"/>
                  <a:ea typeface="Arial"/>
                  <a:cs typeface="Arial"/>
                  <a:sym typeface="Arial"/>
                </a:rPr>
                <a:t> and their practical applications, allowing for improved data quality and relevance in supporting informed decision-making processes across organizations.</a:t>
              </a:r>
              <a:endParaRPr b="0" i="0" sz="2500" u="none" cap="none" strike="noStrike">
                <a:solidFill>
                  <a:srgbClr val="D3D7F4"/>
                </a:solidFill>
                <a:latin typeface="Arial"/>
                <a:ea typeface="Arial"/>
                <a:cs typeface="Arial"/>
                <a:sym typeface="Arial"/>
              </a:endParaRPr>
            </a:p>
          </p:txBody>
        </p:sp>
      </p:grpSp>
      <p:grpSp>
        <p:nvGrpSpPr>
          <p:cNvPr id="107" name="Google Shape;107;p2"/>
          <p:cNvGrpSpPr/>
          <p:nvPr/>
        </p:nvGrpSpPr>
        <p:grpSpPr>
          <a:xfrm>
            <a:off x="11958119" y="3771583"/>
            <a:ext cx="5470456" cy="2695575"/>
            <a:chOff x="-12700" y="-248073"/>
            <a:chExt cx="7293941" cy="3594100"/>
          </a:xfrm>
        </p:grpSpPr>
        <p:sp>
          <p:nvSpPr>
            <p:cNvPr id="108" name="Google Shape;108;p2"/>
            <p:cNvSpPr txBox="1"/>
            <p:nvPr/>
          </p:nvSpPr>
          <p:spPr>
            <a:xfrm>
              <a:off x="-5927" y="-248073"/>
              <a:ext cx="7287168" cy="4953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1" i="0" lang="en-US" sz="2500" u="none" cap="none" strike="noStrike">
                  <a:solidFill>
                    <a:srgbClr val="D3D7F4"/>
                  </a:solidFill>
                  <a:latin typeface="Arial"/>
                  <a:ea typeface="Arial"/>
                  <a:cs typeface="Arial"/>
                  <a:sym typeface="Arial"/>
                </a:rPr>
                <a:t>Effective Presentation</a:t>
              </a:r>
              <a:endParaRPr b="1" i="0" sz="2500" u="none" cap="none" strike="noStrike">
                <a:solidFill>
                  <a:srgbClr val="D3D7F4"/>
                </a:solidFill>
                <a:latin typeface="Arial"/>
                <a:ea typeface="Arial"/>
                <a:cs typeface="Arial"/>
                <a:sym typeface="Arial"/>
              </a:endParaRPr>
            </a:p>
          </p:txBody>
        </p:sp>
        <p:sp>
          <p:nvSpPr>
            <p:cNvPr id="109" name="Google Shape;109;p2"/>
            <p:cNvSpPr txBox="1"/>
            <p:nvPr/>
          </p:nvSpPr>
          <p:spPr>
            <a:xfrm>
              <a:off x="-12700" y="869527"/>
              <a:ext cx="7287168" cy="24765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500" u="none" cap="none" strike="noStrike">
                  <a:solidFill>
                    <a:srgbClr val="D3D7F4"/>
                  </a:solidFill>
                  <a:latin typeface="Arial"/>
                  <a:ea typeface="Arial"/>
                  <a:cs typeface="Arial"/>
                  <a:sym typeface="Arial"/>
                </a:rPr>
                <a:t>Master the art of </a:t>
              </a:r>
              <a:r>
                <a:rPr b="1" i="0" lang="en-US" sz="2500" u="none" cap="none" strike="noStrike">
                  <a:solidFill>
                    <a:srgbClr val="D3D7F4"/>
                  </a:solidFill>
                  <a:latin typeface="Arial"/>
                  <a:ea typeface="Arial"/>
                  <a:cs typeface="Arial"/>
                  <a:sym typeface="Arial"/>
                </a:rPr>
                <a:t>data presentation and visualization</a:t>
              </a:r>
              <a:r>
                <a:rPr b="0" i="0" lang="en-US" sz="2500" u="none" cap="none" strike="noStrike">
                  <a:solidFill>
                    <a:srgbClr val="D3D7F4"/>
                  </a:solidFill>
                  <a:latin typeface="Arial"/>
                  <a:ea typeface="Arial"/>
                  <a:cs typeface="Arial"/>
                  <a:sym typeface="Arial"/>
                </a:rPr>
                <a:t>, ensuring insights are communicated clearly and effectively to facilitate better understanding and informed decisions in various contexts.</a:t>
              </a:r>
              <a:endParaRPr b="0" i="0" sz="2500" u="none" cap="none" strike="noStrike">
                <a:solidFill>
                  <a:srgbClr val="D3D7F4"/>
                </a:solidFill>
                <a:latin typeface="Arial"/>
                <a:ea typeface="Arial"/>
                <a:cs typeface="Arial"/>
                <a:sym typeface="Arial"/>
              </a:endParaRPr>
            </a:p>
          </p:txBody>
        </p:sp>
      </p:grpSp>
      <p:grpSp>
        <p:nvGrpSpPr>
          <p:cNvPr id="110" name="Google Shape;110;p2"/>
          <p:cNvGrpSpPr/>
          <p:nvPr/>
        </p:nvGrpSpPr>
        <p:grpSpPr>
          <a:xfrm>
            <a:off x="303517" y="1651800"/>
            <a:ext cx="9746615" cy="1693633"/>
            <a:chOff x="0" y="161713"/>
            <a:chExt cx="12995486" cy="2258178"/>
          </a:xfrm>
        </p:grpSpPr>
        <p:sp>
          <p:nvSpPr>
            <p:cNvPr id="111" name="Google Shape;111;p2"/>
            <p:cNvSpPr txBox="1"/>
            <p:nvPr/>
          </p:nvSpPr>
          <p:spPr>
            <a:xfrm>
              <a:off x="0" y="161713"/>
              <a:ext cx="12995486" cy="1347894"/>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7885" u="none" cap="none" strike="noStrike">
                  <a:solidFill>
                    <a:srgbClr val="D3D7F4"/>
                  </a:solidFill>
                  <a:latin typeface="Play"/>
                  <a:ea typeface="Play"/>
                  <a:cs typeface="Play"/>
                  <a:sym typeface="Play"/>
                </a:rPr>
                <a:t>Learning Objectives</a:t>
              </a:r>
              <a:endParaRPr b="0" i="0" sz="7885" u="none" cap="none" strike="noStrike">
                <a:solidFill>
                  <a:srgbClr val="D3D7F4"/>
                </a:solidFill>
                <a:latin typeface="Play"/>
                <a:ea typeface="Play"/>
                <a:cs typeface="Play"/>
                <a:sym typeface="Play"/>
              </a:endParaRPr>
            </a:p>
          </p:txBody>
        </p:sp>
        <p:sp>
          <p:nvSpPr>
            <p:cNvPr id="112" name="Google Shape;112;p2"/>
            <p:cNvSpPr txBox="1"/>
            <p:nvPr/>
          </p:nvSpPr>
          <p:spPr>
            <a:xfrm>
              <a:off x="0" y="1951421"/>
              <a:ext cx="10523134" cy="468470"/>
            </a:xfrm>
            <a:prstGeom prst="rect">
              <a:avLst/>
            </a:prstGeom>
            <a:noFill/>
            <a:ln>
              <a:noFill/>
            </a:ln>
          </p:spPr>
          <p:txBody>
            <a:bodyPr anchorCtr="0" anchor="t" bIns="0" lIns="0" spcFirstLastPara="1" rIns="0" wrap="square" tIns="0">
              <a:spAutoFit/>
            </a:bodyPr>
            <a:lstStyle/>
            <a:p>
              <a:pPr indent="0" lvl="0" marL="0" marR="0" rtl="0" algn="l">
                <a:lnSpc>
                  <a:spcPct val="153333"/>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3" name="Google Shape;113;p2"/>
          <p:cNvGrpSpPr/>
          <p:nvPr/>
        </p:nvGrpSpPr>
        <p:grpSpPr>
          <a:xfrm>
            <a:off x="635" y="-277812"/>
            <a:ext cx="18304510" cy="1055688"/>
            <a:chOff x="0" y="-370332"/>
            <a:chExt cx="25596662" cy="1407263"/>
          </a:xfrm>
        </p:grpSpPr>
        <p:grpSp>
          <p:nvGrpSpPr>
            <p:cNvPr id="114" name="Google Shape;114;p2"/>
            <p:cNvGrpSpPr/>
            <p:nvPr/>
          </p:nvGrpSpPr>
          <p:grpSpPr>
            <a:xfrm>
              <a:off x="0" y="-370332"/>
              <a:ext cx="25596662" cy="1407263"/>
              <a:chOff x="0" y="-57150"/>
              <a:chExt cx="3950102" cy="217170"/>
            </a:xfrm>
          </p:grpSpPr>
          <p:sp>
            <p:nvSpPr>
              <p:cNvPr id="115" name="Google Shape;115;p2"/>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2"/>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7" name="Google Shape;117;p2"/>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118" name="Google Shape;118;p2"/>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122" name="Shape 122"/>
        <p:cNvGrpSpPr/>
        <p:nvPr/>
      </p:nvGrpSpPr>
      <p:grpSpPr>
        <a:xfrm>
          <a:off x="0" y="0"/>
          <a:ext cx="0" cy="0"/>
          <a:chOff x="0" y="0"/>
          <a:chExt cx="0" cy="0"/>
        </a:xfrm>
      </p:grpSpPr>
      <p:grpSp>
        <p:nvGrpSpPr>
          <p:cNvPr id="123" name="Google Shape;123;p3"/>
          <p:cNvGrpSpPr/>
          <p:nvPr/>
        </p:nvGrpSpPr>
        <p:grpSpPr>
          <a:xfrm>
            <a:off x="650957" y="2329700"/>
            <a:ext cx="13864590" cy="2073910"/>
            <a:chOff x="0" y="181187"/>
            <a:chExt cx="18486120" cy="2765213"/>
          </a:xfrm>
        </p:grpSpPr>
        <p:sp>
          <p:nvSpPr>
            <p:cNvPr id="124" name="Google Shape;124;p3"/>
            <p:cNvSpPr txBox="1"/>
            <p:nvPr/>
          </p:nvSpPr>
          <p:spPr>
            <a:xfrm>
              <a:off x="0" y="181187"/>
              <a:ext cx="18486120" cy="164084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9600" u="none" cap="none" strike="noStrike">
                  <a:solidFill>
                    <a:srgbClr val="D3D7F4"/>
                  </a:solidFill>
                  <a:latin typeface="Play"/>
                  <a:ea typeface="Play"/>
                  <a:cs typeface="Play"/>
                  <a:sym typeface="Play"/>
                </a:rPr>
                <a:t>Why This Topic Matters ?</a:t>
              </a:r>
              <a:endParaRPr b="0" i="0" sz="9600" u="none" cap="none" strike="noStrike">
                <a:solidFill>
                  <a:srgbClr val="D3D7F4"/>
                </a:solidFill>
                <a:latin typeface="Play"/>
                <a:ea typeface="Play"/>
                <a:cs typeface="Play"/>
                <a:sym typeface="Play"/>
              </a:endParaRPr>
            </a:p>
          </p:txBody>
        </p:sp>
        <p:sp>
          <p:nvSpPr>
            <p:cNvPr id="125" name="Google Shape;125;p3"/>
            <p:cNvSpPr txBox="1"/>
            <p:nvPr/>
          </p:nvSpPr>
          <p:spPr>
            <a:xfrm>
              <a:off x="0" y="2387600"/>
              <a:ext cx="14034015" cy="558800"/>
            </a:xfrm>
            <a:prstGeom prst="rect">
              <a:avLst/>
            </a:prstGeom>
            <a:noFill/>
            <a:ln>
              <a:noFill/>
            </a:ln>
          </p:spPr>
          <p:txBody>
            <a:bodyPr anchorCtr="0" anchor="t" bIns="0" lIns="0" spcFirstLastPara="1" rIns="0" wrap="square" tIns="0">
              <a:spAutoFit/>
            </a:bodyPr>
            <a:lstStyle/>
            <a:p>
              <a:pPr indent="0" lvl="0" marL="0" marR="0" rtl="0" algn="l">
                <a:lnSpc>
                  <a:spcPct val="186666"/>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6" name="Google Shape;126;p3"/>
          <p:cNvSpPr txBox="1"/>
          <p:nvPr/>
        </p:nvSpPr>
        <p:spPr>
          <a:xfrm>
            <a:off x="838200" y="3924300"/>
            <a:ext cx="10526395" cy="1994535"/>
          </a:xfrm>
          <a:prstGeom prst="rect">
            <a:avLst/>
          </a:prstGeom>
          <a:noFill/>
          <a:ln>
            <a:noFill/>
          </a:ln>
        </p:spPr>
        <p:txBody>
          <a:bodyPr anchorCtr="0" anchor="t" bIns="0" lIns="0" spcFirstLastPara="1" rIns="0" wrap="square" tIns="0">
            <a:spAutoFit/>
          </a:bodyPr>
          <a:lstStyle/>
          <a:p>
            <a:pPr indent="-466090" lvl="1" marL="932815" marR="0" rtl="0" algn="l">
              <a:lnSpc>
                <a:spcPct val="120023"/>
              </a:lnSpc>
              <a:spcBef>
                <a:spcPts val="0"/>
              </a:spcBef>
              <a:spcAft>
                <a:spcPts val="0"/>
              </a:spcAft>
              <a:buClr>
                <a:srgbClr val="D3D7F4"/>
              </a:buClr>
              <a:buSzPts val="4320"/>
              <a:buFont typeface="Arial"/>
              <a:buChar char="•"/>
            </a:pPr>
            <a:r>
              <a:rPr b="0" i="0" lang="en-US" sz="4320" u="none" cap="none" strike="noStrike">
                <a:solidFill>
                  <a:srgbClr val="D3D7F4"/>
                </a:solidFill>
                <a:latin typeface="Arial"/>
                <a:ea typeface="Arial"/>
                <a:cs typeface="Arial"/>
                <a:sym typeface="Arial"/>
              </a:rPr>
              <a:t>Every system depends on data</a:t>
            </a:r>
            <a:endParaRPr b="0" i="0" sz="4320" u="none" cap="none" strike="noStrike">
              <a:solidFill>
                <a:srgbClr val="D3D7F4"/>
              </a:solidFill>
              <a:latin typeface="Arial"/>
              <a:ea typeface="Arial"/>
              <a:cs typeface="Arial"/>
              <a:sym typeface="Arial"/>
            </a:endParaRPr>
          </a:p>
          <a:p>
            <a:pPr indent="-466090" lvl="1" marL="932815" marR="0" rtl="0" algn="l">
              <a:lnSpc>
                <a:spcPct val="120023"/>
              </a:lnSpc>
              <a:spcBef>
                <a:spcPts val="0"/>
              </a:spcBef>
              <a:spcAft>
                <a:spcPts val="0"/>
              </a:spcAft>
              <a:buClr>
                <a:srgbClr val="D3D7F4"/>
              </a:buClr>
              <a:buSzPts val="4320"/>
              <a:buFont typeface="Arial"/>
              <a:buChar char="•"/>
            </a:pPr>
            <a:r>
              <a:rPr b="0" i="0" lang="en-US" sz="4320" u="none" cap="none" strike="noStrike">
                <a:solidFill>
                  <a:srgbClr val="D3D7F4"/>
                </a:solidFill>
                <a:latin typeface="Arial"/>
                <a:ea typeface="Arial"/>
                <a:cs typeface="Arial"/>
                <a:sym typeface="Arial"/>
              </a:rPr>
              <a:t>Data drives decisions</a:t>
            </a:r>
            <a:endParaRPr b="0" i="0" sz="4320" u="none" cap="none" strike="noStrike">
              <a:solidFill>
                <a:srgbClr val="D3D7F4"/>
              </a:solidFill>
              <a:latin typeface="Arial"/>
              <a:ea typeface="Arial"/>
              <a:cs typeface="Arial"/>
              <a:sym typeface="Arial"/>
            </a:endParaRPr>
          </a:p>
          <a:p>
            <a:pPr indent="-466090" lvl="1" marL="932815" marR="0" rtl="0" algn="l">
              <a:lnSpc>
                <a:spcPct val="120023"/>
              </a:lnSpc>
              <a:spcBef>
                <a:spcPts val="0"/>
              </a:spcBef>
              <a:spcAft>
                <a:spcPts val="0"/>
              </a:spcAft>
              <a:buClr>
                <a:srgbClr val="D3D7F4"/>
              </a:buClr>
              <a:buSzPts val="4320"/>
              <a:buFont typeface="Arial"/>
              <a:buChar char="•"/>
            </a:pPr>
            <a:r>
              <a:rPr b="0" i="0" lang="en-US" sz="4320" u="none" cap="none" strike="noStrike">
                <a:solidFill>
                  <a:srgbClr val="D3D7F4"/>
                </a:solidFill>
                <a:latin typeface="Arial"/>
                <a:ea typeface="Arial"/>
                <a:cs typeface="Arial"/>
                <a:sym typeface="Arial"/>
              </a:rPr>
              <a:t>Poor data leads to poor outcome</a:t>
            </a:r>
            <a:endParaRPr b="0" i="0" sz="4320" u="none" cap="none" strike="noStrike">
              <a:solidFill>
                <a:srgbClr val="D3D7F4"/>
              </a:solidFill>
              <a:latin typeface="Arial"/>
              <a:ea typeface="Arial"/>
              <a:cs typeface="Arial"/>
              <a:sym typeface="Arial"/>
            </a:endParaRPr>
          </a:p>
        </p:txBody>
      </p:sp>
      <p:grpSp>
        <p:nvGrpSpPr>
          <p:cNvPr id="127" name="Google Shape;127;p3"/>
          <p:cNvGrpSpPr/>
          <p:nvPr/>
        </p:nvGrpSpPr>
        <p:grpSpPr>
          <a:xfrm>
            <a:off x="635" y="-277812"/>
            <a:ext cx="18304510" cy="1055688"/>
            <a:chOff x="0" y="-370332"/>
            <a:chExt cx="25596662" cy="1407263"/>
          </a:xfrm>
        </p:grpSpPr>
        <p:grpSp>
          <p:nvGrpSpPr>
            <p:cNvPr id="128" name="Google Shape;128;p3"/>
            <p:cNvGrpSpPr/>
            <p:nvPr/>
          </p:nvGrpSpPr>
          <p:grpSpPr>
            <a:xfrm>
              <a:off x="0" y="-370332"/>
              <a:ext cx="25596662" cy="1407263"/>
              <a:chOff x="0" y="-57150"/>
              <a:chExt cx="3950102" cy="217170"/>
            </a:xfrm>
          </p:grpSpPr>
          <p:sp>
            <p:nvSpPr>
              <p:cNvPr id="129" name="Google Shape;129;p3"/>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3"/>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1" name="Google Shape;131;p3"/>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132" name="Google Shape;132;p3"/>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136" name="Shape 136"/>
        <p:cNvGrpSpPr/>
        <p:nvPr/>
      </p:nvGrpSpPr>
      <p:grpSpPr>
        <a:xfrm>
          <a:off x="0" y="0"/>
          <a:ext cx="0" cy="0"/>
          <a:chOff x="0" y="0"/>
          <a:chExt cx="0" cy="0"/>
        </a:xfrm>
      </p:grpSpPr>
      <p:cxnSp>
        <p:nvCxnSpPr>
          <p:cNvPr id="137" name="Google Shape;137;p4"/>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138" name="Google Shape;138;p4"/>
          <p:cNvCxnSpPr/>
          <p:nvPr/>
        </p:nvCxnSpPr>
        <p:spPr>
          <a:xfrm>
            <a:off x="0" y="9620250"/>
            <a:ext cx="18288000" cy="0"/>
          </a:xfrm>
          <a:prstGeom prst="straightConnector1">
            <a:avLst/>
          </a:prstGeom>
          <a:noFill/>
          <a:ln cap="flat" cmpd="sng" w="19050">
            <a:solidFill>
              <a:srgbClr val="D3D7F4"/>
            </a:solidFill>
            <a:prstDash val="solid"/>
            <a:round/>
            <a:headEnd len="sm" w="sm" type="none"/>
            <a:tailEnd len="sm" w="sm" type="none"/>
          </a:ln>
        </p:spPr>
      </p:cxnSp>
      <p:grpSp>
        <p:nvGrpSpPr>
          <p:cNvPr id="139" name="Google Shape;139;p4"/>
          <p:cNvGrpSpPr/>
          <p:nvPr/>
        </p:nvGrpSpPr>
        <p:grpSpPr>
          <a:xfrm>
            <a:off x="666750" y="4641056"/>
            <a:ext cx="6886575" cy="2826544"/>
            <a:chOff x="0" y="-9525"/>
            <a:chExt cx="9182100" cy="3768725"/>
          </a:xfrm>
        </p:grpSpPr>
        <p:sp>
          <p:nvSpPr>
            <p:cNvPr id="140" name="Google Shape;140;p4"/>
            <p:cNvSpPr txBox="1"/>
            <p:nvPr/>
          </p:nvSpPr>
          <p:spPr>
            <a:xfrm>
              <a:off x="0" y="-9525"/>
              <a:ext cx="9182100" cy="530225"/>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1" i="0" lang="en-US" sz="2600" u="none" cap="none" strike="noStrike">
                  <a:solidFill>
                    <a:srgbClr val="D3D7F4"/>
                  </a:solidFill>
                  <a:latin typeface="Arial"/>
                  <a:ea typeface="Arial"/>
                  <a:cs typeface="Arial"/>
                  <a:sym typeface="Arial"/>
                </a:rPr>
                <a:t>Decision-Making Foundation</a:t>
              </a:r>
              <a:endParaRPr b="1" i="0" sz="2600" u="none" cap="none" strike="noStrike">
                <a:solidFill>
                  <a:srgbClr val="D3D7F4"/>
                </a:solidFill>
                <a:latin typeface="Arial"/>
                <a:ea typeface="Arial"/>
                <a:cs typeface="Arial"/>
                <a:sym typeface="Arial"/>
              </a:endParaRPr>
            </a:p>
          </p:txBody>
        </p:sp>
        <p:sp>
          <p:nvSpPr>
            <p:cNvPr id="141" name="Google Shape;141;p4"/>
            <p:cNvSpPr txBox="1"/>
            <p:nvPr/>
          </p:nvSpPr>
          <p:spPr>
            <a:xfrm>
              <a:off x="0" y="1146175"/>
              <a:ext cx="9182100" cy="2613025"/>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600" u="none" cap="none" strike="noStrike">
                  <a:solidFill>
                    <a:srgbClr val="D3D7F4"/>
                  </a:solidFill>
                  <a:latin typeface="Arial"/>
                  <a:ea typeface="Arial"/>
                  <a:cs typeface="Arial"/>
                  <a:sym typeface="Arial"/>
                </a:rPr>
                <a:t>Data serves as the </a:t>
              </a:r>
              <a:r>
                <a:rPr b="1" i="0" lang="en-US" sz="2600" u="none" cap="none" strike="noStrike">
                  <a:solidFill>
                    <a:srgbClr val="D3D7F4"/>
                  </a:solidFill>
                  <a:latin typeface="Arial"/>
                  <a:ea typeface="Arial"/>
                  <a:cs typeface="Arial"/>
                  <a:sym typeface="Arial"/>
                </a:rPr>
                <a:t>foundation for informed decision-making</a:t>
              </a:r>
              <a:r>
                <a:rPr b="0" i="0" lang="en-US" sz="2600" u="none" cap="none" strike="noStrike">
                  <a:solidFill>
                    <a:srgbClr val="D3D7F4"/>
                  </a:solidFill>
                  <a:latin typeface="Arial"/>
                  <a:ea typeface="Arial"/>
                  <a:cs typeface="Arial"/>
                  <a:sym typeface="Arial"/>
                </a:rPr>
                <a:t> within organizations, enabling leaders to make choices based on insights rather than intuition, resulting in improved outcomes.</a:t>
              </a:r>
              <a:endParaRPr b="0" i="0" sz="2600" u="none" cap="none" strike="noStrike">
                <a:solidFill>
                  <a:srgbClr val="D3D7F4"/>
                </a:solidFill>
                <a:latin typeface="Arial"/>
                <a:ea typeface="Arial"/>
                <a:cs typeface="Arial"/>
                <a:sym typeface="Arial"/>
              </a:endParaRPr>
            </a:p>
          </p:txBody>
        </p:sp>
      </p:grpSp>
      <p:grpSp>
        <p:nvGrpSpPr>
          <p:cNvPr id="142" name="Google Shape;142;p4"/>
          <p:cNvGrpSpPr/>
          <p:nvPr/>
        </p:nvGrpSpPr>
        <p:grpSpPr>
          <a:xfrm>
            <a:off x="9144000" y="4648200"/>
            <a:ext cx="6886575" cy="2705100"/>
            <a:chOff x="0" y="0"/>
            <a:chExt cx="9182100" cy="3606800"/>
          </a:xfrm>
        </p:grpSpPr>
        <p:sp>
          <p:nvSpPr>
            <p:cNvPr id="143" name="Google Shape;143;p4"/>
            <p:cNvSpPr txBox="1"/>
            <p:nvPr/>
          </p:nvSpPr>
          <p:spPr>
            <a:xfrm>
              <a:off x="0" y="0"/>
              <a:ext cx="9182100" cy="5588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Organizational Efficiency</a:t>
              </a:r>
              <a:endParaRPr b="1" i="0" sz="2800" u="none" cap="none" strike="noStrike">
                <a:solidFill>
                  <a:srgbClr val="D3D7F4"/>
                </a:solidFill>
                <a:latin typeface="Arial"/>
                <a:ea typeface="Arial"/>
                <a:cs typeface="Arial"/>
                <a:sym typeface="Arial"/>
              </a:endParaRPr>
            </a:p>
          </p:txBody>
        </p:sp>
        <p:sp>
          <p:nvSpPr>
            <p:cNvPr id="144" name="Google Shape;144;p4"/>
            <p:cNvSpPr txBox="1"/>
            <p:nvPr/>
          </p:nvSpPr>
          <p:spPr>
            <a:xfrm>
              <a:off x="0" y="1193800"/>
              <a:ext cx="9182100" cy="24130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400" u="none" cap="none" strike="noStrike">
                  <a:solidFill>
                    <a:srgbClr val="D3D7F4"/>
                  </a:solidFill>
                  <a:latin typeface="Arial"/>
                  <a:ea typeface="Arial"/>
                  <a:cs typeface="Arial"/>
                  <a:sym typeface="Arial"/>
                </a:rPr>
                <a:t>Efficient data utilization drives </a:t>
              </a:r>
              <a:r>
                <a:rPr b="1" i="0" lang="en-US" sz="2400" u="none" cap="none" strike="noStrike">
                  <a:solidFill>
                    <a:srgbClr val="D3D7F4"/>
                  </a:solidFill>
                  <a:latin typeface="Arial"/>
                  <a:ea typeface="Arial"/>
                  <a:cs typeface="Arial"/>
                  <a:sym typeface="Arial"/>
                </a:rPr>
                <a:t>organizational efficiency</a:t>
              </a:r>
              <a:r>
                <a:rPr b="0" i="0" lang="en-US" sz="2400" u="none" cap="none" strike="noStrike">
                  <a:solidFill>
                    <a:srgbClr val="D3D7F4"/>
                  </a:solidFill>
                  <a:latin typeface="Arial"/>
                  <a:ea typeface="Arial"/>
                  <a:cs typeface="Arial"/>
                  <a:sym typeface="Arial"/>
                </a:rPr>
                <a:t> by streamlining processes, optimizing resource allocation, and fostering competitiveness in the marketplace, ultimately leading to enhanced overall productivity.</a:t>
              </a:r>
              <a:endParaRPr b="0" i="0" sz="2400" u="none" cap="none" strike="noStrike">
                <a:solidFill>
                  <a:srgbClr val="D3D7F4"/>
                </a:solidFill>
                <a:latin typeface="Arial"/>
                <a:ea typeface="Arial"/>
                <a:cs typeface="Arial"/>
                <a:sym typeface="Arial"/>
              </a:endParaRPr>
            </a:p>
          </p:txBody>
        </p:sp>
      </p:grpSp>
      <p:grpSp>
        <p:nvGrpSpPr>
          <p:cNvPr id="145" name="Google Shape;145;p4"/>
          <p:cNvGrpSpPr/>
          <p:nvPr/>
        </p:nvGrpSpPr>
        <p:grpSpPr>
          <a:xfrm>
            <a:off x="666750" y="1697831"/>
            <a:ext cx="16954500" cy="2074069"/>
            <a:chOff x="0" y="180975"/>
            <a:chExt cx="22606000" cy="2765425"/>
          </a:xfrm>
        </p:grpSpPr>
        <p:sp>
          <p:nvSpPr>
            <p:cNvPr id="146" name="Google Shape;146;p4"/>
            <p:cNvSpPr txBox="1"/>
            <p:nvPr/>
          </p:nvSpPr>
          <p:spPr>
            <a:xfrm>
              <a:off x="0" y="180975"/>
              <a:ext cx="22606000" cy="1769745"/>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9600" u="none" cap="none" strike="noStrike">
                  <a:solidFill>
                    <a:srgbClr val="D3D7F4"/>
                  </a:solidFill>
                  <a:latin typeface="Play"/>
                  <a:ea typeface="Play"/>
                  <a:cs typeface="Play"/>
                  <a:sym typeface="Play"/>
                </a:rPr>
                <a:t>Importance of Data</a:t>
              </a:r>
              <a:endParaRPr b="0" i="0" sz="9600" u="none" cap="none" strike="noStrike">
                <a:solidFill>
                  <a:srgbClr val="D3D7F4"/>
                </a:solidFill>
                <a:latin typeface="Play"/>
                <a:ea typeface="Play"/>
                <a:cs typeface="Play"/>
                <a:sym typeface="Play"/>
              </a:endParaRPr>
            </a:p>
          </p:txBody>
        </p:sp>
        <p:sp>
          <p:nvSpPr>
            <p:cNvPr id="147" name="Google Shape;147;p4"/>
            <p:cNvSpPr txBox="1"/>
            <p:nvPr/>
          </p:nvSpPr>
          <p:spPr>
            <a:xfrm>
              <a:off x="0" y="2387600"/>
              <a:ext cx="226060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Key reasons for data significance</a:t>
              </a:r>
              <a:endParaRPr b="1" i="0" sz="2800" u="none" cap="none" strike="noStrike">
                <a:solidFill>
                  <a:srgbClr val="D3D7F4"/>
                </a:solidFill>
                <a:latin typeface="Arial"/>
                <a:ea typeface="Arial"/>
                <a:cs typeface="Arial"/>
                <a:sym typeface="Arial"/>
              </a:endParaRPr>
            </a:p>
          </p:txBody>
        </p:sp>
      </p:grpSp>
      <p:grpSp>
        <p:nvGrpSpPr>
          <p:cNvPr id="148" name="Google Shape;148;p4"/>
          <p:cNvGrpSpPr/>
          <p:nvPr/>
        </p:nvGrpSpPr>
        <p:grpSpPr>
          <a:xfrm>
            <a:off x="635" y="-277812"/>
            <a:ext cx="18304510" cy="1055688"/>
            <a:chOff x="0" y="-370332"/>
            <a:chExt cx="25596662" cy="1407263"/>
          </a:xfrm>
        </p:grpSpPr>
        <p:grpSp>
          <p:nvGrpSpPr>
            <p:cNvPr id="149" name="Google Shape;149;p4"/>
            <p:cNvGrpSpPr/>
            <p:nvPr/>
          </p:nvGrpSpPr>
          <p:grpSpPr>
            <a:xfrm>
              <a:off x="0" y="-370332"/>
              <a:ext cx="25596662" cy="1407263"/>
              <a:chOff x="0" y="-57150"/>
              <a:chExt cx="3950102" cy="217170"/>
            </a:xfrm>
          </p:grpSpPr>
          <p:sp>
            <p:nvSpPr>
              <p:cNvPr id="150" name="Google Shape;150;p4"/>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4"/>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2" name="Google Shape;152;p4"/>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153" name="Google Shape;153;p4"/>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157" name="Shape 157"/>
        <p:cNvGrpSpPr/>
        <p:nvPr/>
      </p:nvGrpSpPr>
      <p:grpSpPr>
        <a:xfrm>
          <a:off x="0" y="0"/>
          <a:ext cx="0" cy="0"/>
          <a:chOff x="0" y="0"/>
          <a:chExt cx="0" cy="0"/>
        </a:xfrm>
      </p:grpSpPr>
      <p:cxnSp>
        <p:nvCxnSpPr>
          <p:cNvPr id="158" name="Google Shape;158;p5"/>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159" name="Google Shape;159;p5"/>
          <p:cNvCxnSpPr/>
          <p:nvPr/>
        </p:nvCxnSpPr>
        <p:spPr>
          <a:xfrm>
            <a:off x="0" y="9620250"/>
            <a:ext cx="18288000" cy="0"/>
          </a:xfrm>
          <a:prstGeom prst="straightConnector1">
            <a:avLst/>
          </a:prstGeom>
          <a:noFill/>
          <a:ln cap="flat" cmpd="sng" w="19050">
            <a:solidFill>
              <a:srgbClr val="D3D7F4"/>
            </a:solidFill>
            <a:prstDash val="solid"/>
            <a:round/>
            <a:headEnd len="sm" w="sm" type="none"/>
            <a:tailEnd len="sm" w="sm" type="none"/>
          </a:ln>
        </p:spPr>
      </p:cxnSp>
      <p:grpSp>
        <p:nvGrpSpPr>
          <p:cNvPr id="160" name="Google Shape;160;p5"/>
          <p:cNvGrpSpPr/>
          <p:nvPr/>
        </p:nvGrpSpPr>
        <p:grpSpPr>
          <a:xfrm>
            <a:off x="272935" y="2888071"/>
            <a:ext cx="7292340" cy="1404319"/>
            <a:chOff x="0" y="123613"/>
            <a:chExt cx="9723119" cy="1872426"/>
          </a:xfrm>
        </p:grpSpPr>
        <p:sp>
          <p:nvSpPr>
            <p:cNvPr id="161" name="Google Shape;161;p5"/>
            <p:cNvSpPr txBox="1"/>
            <p:nvPr/>
          </p:nvSpPr>
          <p:spPr>
            <a:xfrm>
              <a:off x="0" y="123613"/>
              <a:ext cx="9723119" cy="10414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6095" u="none" cap="none" strike="noStrike">
                  <a:solidFill>
                    <a:srgbClr val="D3D7F4"/>
                  </a:solidFill>
                  <a:latin typeface="Play"/>
                  <a:ea typeface="Play"/>
                  <a:cs typeface="Play"/>
                  <a:sym typeface="Play"/>
                </a:rPr>
                <a:t>Definition of </a:t>
              </a:r>
              <a:r>
                <a:rPr b="0" i="0" lang="en-US" sz="6095" u="none" cap="none" strike="noStrike">
                  <a:solidFill>
                    <a:srgbClr val="7ED957"/>
                  </a:solidFill>
                  <a:latin typeface="Play"/>
                  <a:ea typeface="Play"/>
                  <a:cs typeface="Play"/>
                  <a:sym typeface="Play"/>
                </a:rPr>
                <a:t>Data</a:t>
              </a:r>
              <a:endParaRPr b="0" i="0" sz="6095" u="none" cap="none" strike="noStrike">
                <a:solidFill>
                  <a:srgbClr val="7ED957"/>
                </a:solidFill>
                <a:latin typeface="Play"/>
                <a:ea typeface="Play"/>
                <a:cs typeface="Play"/>
                <a:sym typeface="Play"/>
              </a:endParaRPr>
            </a:p>
          </p:txBody>
        </p:sp>
        <p:sp>
          <p:nvSpPr>
            <p:cNvPr id="162" name="Google Shape;162;p5"/>
            <p:cNvSpPr txBox="1"/>
            <p:nvPr/>
          </p:nvSpPr>
          <p:spPr>
            <a:xfrm>
              <a:off x="0" y="1631823"/>
              <a:ext cx="6681858" cy="364216"/>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1775" u="none" cap="none" strike="noStrike">
                  <a:solidFill>
                    <a:srgbClr val="D3D7F4"/>
                  </a:solidFill>
                  <a:latin typeface="Arial"/>
                  <a:ea typeface="Arial"/>
                  <a:cs typeface="Arial"/>
                  <a:sym typeface="Arial"/>
                </a:rPr>
                <a:t>Understanding the Core Concept</a:t>
              </a:r>
              <a:endParaRPr b="1" i="0" sz="1775" u="none" cap="none" strike="noStrike">
                <a:solidFill>
                  <a:srgbClr val="D3D7F4"/>
                </a:solidFill>
                <a:latin typeface="Arial"/>
                <a:ea typeface="Arial"/>
                <a:cs typeface="Arial"/>
                <a:sym typeface="Arial"/>
              </a:endParaRPr>
            </a:p>
          </p:txBody>
        </p:sp>
      </p:grpSp>
      <p:sp>
        <p:nvSpPr>
          <p:cNvPr id="163" name="Google Shape;163;p5"/>
          <p:cNvSpPr txBox="1"/>
          <p:nvPr/>
        </p:nvSpPr>
        <p:spPr>
          <a:xfrm>
            <a:off x="372192" y="4787719"/>
            <a:ext cx="8677052" cy="1685925"/>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750" u="none" cap="none" strike="noStrike">
                <a:solidFill>
                  <a:srgbClr val="D3D7F4"/>
                </a:solidFill>
                <a:latin typeface="Arial"/>
                <a:ea typeface="Arial"/>
                <a:cs typeface="Arial"/>
                <a:sym typeface="Arial"/>
              </a:rPr>
              <a:t>Data refers to </a:t>
            </a:r>
            <a:r>
              <a:rPr b="1" i="0" lang="en-US" sz="2750" u="none" cap="none" strike="noStrike">
                <a:solidFill>
                  <a:srgbClr val="D3D7F4"/>
                </a:solidFill>
                <a:latin typeface="Arial"/>
                <a:ea typeface="Arial"/>
                <a:cs typeface="Arial"/>
                <a:sym typeface="Arial"/>
              </a:rPr>
              <a:t>raw facts and figures</a:t>
            </a:r>
            <a:r>
              <a:rPr b="0" i="0" lang="en-US" sz="2750" u="none" cap="none" strike="noStrike">
                <a:solidFill>
                  <a:srgbClr val="D3D7F4"/>
                </a:solidFill>
                <a:latin typeface="Arial"/>
                <a:ea typeface="Arial"/>
                <a:cs typeface="Arial"/>
                <a:sym typeface="Arial"/>
              </a:rPr>
              <a:t> that lack context. These </a:t>
            </a:r>
            <a:r>
              <a:rPr b="1" i="0" lang="en-US" sz="2750" u="none" cap="none" strike="noStrike">
                <a:solidFill>
                  <a:srgbClr val="D3D7F4"/>
                </a:solidFill>
                <a:latin typeface="Arial"/>
                <a:ea typeface="Arial"/>
                <a:cs typeface="Arial"/>
                <a:sym typeface="Arial"/>
              </a:rPr>
              <a:t>unprocessed elements</a:t>
            </a:r>
            <a:r>
              <a:rPr b="0" i="0" lang="en-US" sz="2750" u="none" cap="none" strike="noStrike">
                <a:solidFill>
                  <a:srgbClr val="D3D7F4"/>
                </a:solidFill>
                <a:latin typeface="Arial"/>
                <a:ea typeface="Arial"/>
                <a:cs typeface="Arial"/>
                <a:sym typeface="Arial"/>
              </a:rPr>
              <a:t> serve as the essential building blocks of information, including numbers, text, dates, and measurements.</a:t>
            </a:r>
            <a:endParaRPr b="0" i="0" sz="2750" u="none" cap="none" strike="noStrike">
              <a:solidFill>
                <a:srgbClr val="D3D7F4"/>
              </a:solidFill>
              <a:latin typeface="Arial"/>
              <a:ea typeface="Arial"/>
              <a:cs typeface="Arial"/>
              <a:sym typeface="Arial"/>
            </a:endParaRPr>
          </a:p>
        </p:txBody>
      </p:sp>
      <p:sp>
        <p:nvSpPr>
          <p:cNvPr id="164" name="Google Shape;164;p5"/>
          <p:cNvSpPr txBox="1"/>
          <p:nvPr/>
        </p:nvSpPr>
        <p:spPr>
          <a:xfrm>
            <a:off x="152285" y="1377949"/>
            <a:ext cx="7765178" cy="910047"/>
          </a:xfrm>
          <a:prstGeom prst="rect">
            <a:avLst/>
          </a:prstGeom>
          <a:noFill/>
          <a:ln>
            <a:noFill/>
          </a:ln>
        </p:spPr>
        <p:txBody>
          <a:bodyPr anchorCtr="0" anchor="t" bIns="0" lIns="0" spcFirstLastPara="1" rIns="0" wrap="square" tIns="0">
            <a:spAutoFit/>
          </a:bodyPr>
          <a:lstStyle/>
          <a:p>
            <a:pPr indent="0" lvl="0" marL="0" marR="0" rtl="0" algn="ctr">
              <a:lnSpc>
                <a:spcPct val="139980"/>
              </a:lnSpc>
              <a:spcBef>
                <a:spcPts val="0"/>
              </a:spcBef>
              <a:spcAft>
                <a:spcPts val="0"/>
              </a:spcAft>
              <a:buNone/>
            </a:pPr>
            <a:r>
              <a:rPr b="1" i="0" lang="en-US" sz="5040" u="none" cap="none" strike="noStrike">
                <a:solidFill>
                  <a:srgbClr val="FFBD59"/>
                </a:solidFill>
                <a:latin typeface="Poppins"/>
                <a:ea typeface="Poppins"/>
                <a:cs typeface="Poppins"/>
                <a:sym typeface="Poppins"/>
              </a:rPr>
              <a:t>Fundamental Concepts</a:t>
            </a:r>
            <a:endParaRPr b="1" i="0" sz="5040" u="none" cap="none" strike="noStrike">
              <a:solidFill>
                <a:srgbClr val="FFBD59"/>
              </a:solidFill>
              <a:latin typeface="Poppins"/>
              <a:ea typeface="Poppins"/>
              <a:cs typeface="Poppins"/>
              <a:sym typeface="Poppins"/>
            </a:endParaRPr>
          </a:p>
        </p:txBody>
      </p:sp>
      <p:grpSp>
        <p:nvGrpSpPr>
          <p:cNvPr id="165" name="Google Shape;165;p5"/>
          <p:cNvGrpSpPr/>
          <p:nvPr/>
        </p:nvGrpSpPr>
        <p:grpSpPr>
          <a:xfrm>
            <a:off x="635" y="-277812"/>
            <a:ext cx="18304510" cy="1055688"/>
            <a:chOff x="0" y="-370332"/>
            <a:chExt cx="25596662" cy="1407263"/>
          </a:xfrm>
        </p:grpSpPr>
        <p:grpSp>
          <p:nvGrpSpPr>
            <p:cNvPr id="166" name="Google Shape;166;p5"/>
            <p:cNvGrpSpPr/>
            <p:nvPr/>
          </p:nvGrpSpPr>
          <p:grpSpPr>
            <a:xfrm>
              <a:off x="0" y="-370332"/>
              <a:ext cx="25596662" cy="1407263"/>
              <a:chOff x="0" y="-57150"/>
              <a:chExt cx="3950102" cy="217170"/>
            </a:xfrm>
          </p:grpSpPr>
          <p:sp>
            <p:nvSpPr>
              <p:cNvPr id="167" name="Google Shape;167;p5"/>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5"/>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9" name="Google Shape;169;p5"/>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170" name="Google Shape;170;p5"/>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174" name="Shape 174"/>
        <p:cNvGrpSpPr/>
        <p:nvPr/>
      </p:nvGrpSpPr>
      <p:grpSpPr>
        <a:xfrm>
          <a:off x="0" y="0"/>
          <a:ext cx="0" cy="0"/>
          <a:chOff x="0" y="0"/>
          <a:chExt cx="0" cy="0"/>
        </a:xfrm>
      </p:grpSpPr>
      <p:cxnSp>
        <p:nvCxnSpPr>
          <p:cNvPr id="175" name="Google Shape;175;p6"/>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176" name="Google Shape;176;p6"/>
          <p:cNvCxnSpPr/>
          <p:nvPr/>
        </p:nvCxnSpPr>
        <p:spPr>
          <a:xfrm>
            <a:off x="0" y="9620250"/>
            <a:ext cx="18288000" cy="0"/>
          </a:xfrm>
          <a:prstGeom prst="straightConnector1">
            <a:avLst/>
          </a:prstGeom>
          <a:noFill/>
          <a:ln cap="flat" cmpd="sng" w="19050">
            <a:solidFill>
              <a:srgbClr val="D3D7F4"/>
            </a:solidFill>
            <a:prstDash val="solid"/>
            <a:round/>
            <a:headEnd len="sm" w="sm" type="none"/>
            <a:tailEnd len="sm" w="sm" type="none"/>
          </a:ln>
        </p:spPr>
      </p:cxnSp>
      <p:grpSp>
        <p:nvGrpSpPr>
          <p:cNvPr id="177" name="Google Shape;177;p6"/>
          <p:cNvGrpSpPr/>
          <p:nvPr/>
        </p:nvGrpSpPr>
        <p:grpSpPr>
          <a:xfrm>
            <a:off x="540087" y="1805142"/>
            <a:ext cx="9322435" cy="1348729"/>
            <a:chOff x="0" y="104987"/>
            <a:chExt cx="12429913" cy="1798306"/>
          </a:xfrm>
        </p:grpSpPr>
        <p:sp>
          <p:nvSpPr>
            <p:cNvPr id="178" name="Google Shape;178;p6"/>
            <p:cNvSpPr txBox="1"/>
            <p:nvPr/>
          </p:nvSpPr>
          <p:spPr>
            <a:xfrm>
              <a:off x="0" y="104987"/>
              <a:ext cx="12429913" cy="99314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5810" u="none" cap="none" strike="noStrike">
                  <a:solidFill>
                    <a:srgbClr val="D3D7F4"/>
                  </a:solidFill>
                  <a:latin typeface="Play"/>
                  <a:ea typeface="Play"/>
                  <a:cs typeface="Play"/>
                  <a:sym typeface="Play"/>
                </a:rPr>
                <a:t>Definition of </a:t>
              </a:r>
              <a:r>
                <a:rPr b="0" i="0" lang="en-US" sz="5810" u="none" cap="none" strike="noStrike">
                  <a:solidFill>
                    <a:srgbClr val="7ED957"/>
                  </a:solidFill>
                  <a:latin typeface="Play"/>
                  <a:ea typeface="Play"/>
                  <a:cs typeface="Play"/>
                  <a:sym typeface="Play"/>
                </a:rPr>
                <a:t>Information</a:t>
              </a:r>
              <a:endParaRPr b="0" i="0" sz="5810" u="none" cap="none" strike="noStrike">
                <a:solidFill>
                  <a:srgbClr val="7ED957"/>
                </a:solidFill>
                <a:latin typeface="Play"/>
                <a:ea typeface="Play"/>
                <a:cs typeface="Play"/>
                <a:sym typeface="Play"/>
              </a:endParaRPr>
            </a:p>
          </p:txBody>
        </p:sp>
        <p:sp>
          <p:nvSpPr>
            <p:cNvPr id="179" name="Google Shape;179;p6"/>
            <p:cNvSpPr txBox="1"/>
            <p:nvPr/>
          </p:nvSpPr>
          <p:spPr>
            <a:xfrm>
              <a:off x="0" y="1565078"/>
              <a:ext cx="8820164" cy="338215"/>
            </a:xfrm>
            <a:prstGeom prst="rect">
              <a:avLst/>
            </a:prstGeom>
            <a:noFill/>
            <a:ln>
              <a:noFill/>
            </a:ln>
          </p:spPr>
          <p:txBody>
            <a:bodyPr anchorCtr="0" anchor="t" bIns="0" lIns="0" spcFirstLastPara="1" rIns="0" wrap="square" tIns="0">
              <a:spAutoFit/>
            </a:bodyPr>
            <a:lstStyle/>
            <a:p>
              <a:pPr indent="0" lvl="0" marL="0" marR="0" rtl="0" algn="l">
                <a:lnSpc>
                  <a:spcPct val="120059"/>
                </a:lnSpc>
                <a:spcBef>
                  <a:spcPts val="0"/>
                </a:spcBef>
                <a:spcAft>
                  <a:spcPts val="0"/>
                </a:spcAft>
                <a:buNone/>
              </a:pPr>
              <a:r>
                <a:rPr b="1" i="0" lang="en-US" sz="1695" u="none" cap="none" strike="noStrike">
                  <a:solidFill>
                    <a:srgbClr val="D3D7F4"/>
                  </a:solidFill>
                  <a:latin typeface="Arial"/>
                  <a:ea typeface="Arial"/>
                  <a:cs typeface="Arial"/>
                  <a:sym typeface="Arial"/>
                </a:rPr>
                <a:t>Understanding the concept of information</a:t>
              </a:r>
              <a:endParaRPr b="1" i="0" sz="1695" u="none" cap="none" strike="noStrike">
                <a:solidFill>
                  <a:srgbClr val="D3D7F4"/>
                </a:solidFill>
                <a:latin typeface="Arial"/>
                <a:ea typeface="Arial"/>
                <a:cs typeface="Arial"/>
                <a:sym typeface="Arial"/>
              </a:endParaRPr>
            </a:p>
          </p:txBody>
        </p:sp>
      </p:grpSp>
      <p:grpSp>
        <p:nvGrpSpPr>
          <p:cNvPr id="180" name="Google Shape;180;p6"/>
          <p:cNvGrpSpPr/>
          <p:nvPr/>
        </p:nvGrpSpPr>
        <p:grpSpPr>
          <a:xfrm>
            <a:off x="540087" y="3790467"/>
            <a:ext cx="9359518" cy="3407817"/>
            <a:chOff x="0" y="-9525"/>
            <a:chExt cx="12479358" cy="4543756"/>
          </a:xfrm>
        </p:grpSpPr>
        <p:sp>
          <p:nvSpPr>
            <p:cNvPr id="181" name="Google Shape;181;p6"/>
            <p:cNvSpPr txBox="1"/>
            <p:nvPr/>
          </p:nvSpPr>
          <p:spPr>
            <a:xfrm>
              <a:off x="0" y="-9525"/>
              <a:ext cx="12479358" cy="645030"/>
            </a:xfrm>
            <a:prstGeom prst="rect">
              <a:avLst/>
            </a:prstGeom>
            <a:noFill/>
            <a:ln>
              <a:noFill/>
            </a:ln>
          </p:spPr>
          <p:txBody>
            <a:bodyPr anchorCtr="0" anchor="t" bIns="0" lIns="0" spcFirstLastPara="1" rIns="0" wrap="square" tIns="0">
              <a:spAutoFit/>
            </a:bodyPr>
            <a:lstStyle/>
            <a:p>
              <a:pPr indent="0" lvl="0" marL="0" marR="0" rtl="0" algn="just">
                <a:lnSpc>
                  <a:spcPct val="119968"/>
                </a:lnSpc>
                <a:spcBef>
                  <a:spcPts val="0"/>
                </a:spcBef>
                <a:spcAft>
                  <a:spcPts val="0"/>
                </a:spcAft>
                <a:buNone/>
              </a:pPr>
              <a:r>
                <a:rPr b="0" i="0" lang="en-US" sz="3180" u="none" cap="none" strike="noStrike">
                  <a:solidFill>
                    <a:srgbClr val="D3D7F4"/>
                  </a:solidFill>
                  <a:latin typeface="Arial"/>
                  <a:ea typeface="Arial"/>
                  <a:cs typeface="Arial"/>
                  <a:sym typeface="Arial"/>
                </a:rPr>
                <a:t>Processed Data</a:t>
              </a:r>
              <a:endParaRPr b="0" i="0" sz="3180" u="none" cap="none" strike="noStrike">
                <a:solidFill>
                  <a:srgbClr val="D3D7F4"/>
                </a:solidFill>
                <a:latin typeface="Arial"/>
                <a:ea typeface="Arial"/>
                <a:cs typeface="Arial"/>
                <a:sym typeface="Arial"/>
              </a:endParaRPr>
            </a:p>
          </p:txBody>
        </p:sp>
        <p:sp>
          <p:nvSpPr>
            <p:cNvPr id="182" name="Google Shape;182;p6"/>
            <p:cNvSpPr txBox="1"/>
            <p:nvPr/>
          </p:nvSpPr>
          <p:spPr>
            <a:xfrm>
              <a:off x="0" y="1347181"/>
              <a:ext cx="12479358" cy="3187050"/>
            </a:xfrm>
            <a:prstGeom prst="rect">
              <a:avLst/>
            </a:prstGeom>
            <a:noFill/>
            <a:ln>
              <a:noFill/>
            </a:ln>
          </p:spPr>
          <p:txBody>
            <a:bodyPr anchorCtr="0" anchor="t" bIns="0" lIns="0" spcFirstLastPara="1" rIns="0" wrap="square" tIns="0">
              <a:spAutoFit/>
            </a:bodyPr>
            <a:lstStyle/>
            <a:p>
              <a:pPr indent="0" lvl="0" marL="0" marR="0" rtl="0" algn="just">
                <a:lnSpc>
                  <a:spcPct val="119968"/>
                </a:lnSpc>
                <a:spcBef>
                  <a:spcPts val="0"/>
                </a:spcBef>
                <a:spcAft>
                  <a:spcPts val="0"/>
                </a:spcAft>
                <a:buNone/>
              </a:pPr>
              <a:r>
                <a:rPr b="0" i="0" lang="en-US" sz="3180" u="none" cap="none" strike="noStrike">
                  <a:solidFill>
                    <a:srgbClr val="D3D7F4"/>
                  </a:solidFill>
                  <a:latin typeface="Arial"/>
                  <a:ea typeface="Arial"/>
                  <a:cs typeface="Arial"/>
                  <a:sym typeface="Arial"/>
                </a:rPr>
                <a:t>Information is processed and organized data that provides meaning and context. It supports decision-making and holds relevance, ultimately transforming raw data into actionable insights for various applications.</a:t>
              </a:r>
              <a:endParaRPr b="0" i="0" sz="3180" u="none" cap="none" strike="noStrike">
                <a:solidFill>
                  <a:srgbClr val="D3D7F4"/>
                </a:solidFill>
                <a:latin typeface="Arial"/>
                <a:ea typeface="Arial"/>
                <a:cs typeface="Arial"/>
                <a:sym typeface="Arial"/>
              </a:endParaRPr>
            </a:p>
          </p:txBody>
        </p:sp>
      </p:grpSp>
      <p:grpSp>
        <p:nvGrpSpPr>
          <p:cNvPr id="183" name="Google Shape;183;p6"/>
          <p:cNvGrpSpPr/>
          <p:nvPr/>
        </p:nvGrpSpPr>
        <p:grpSpPr>
          <a:xfrm>
            <a:off x="635" y="-277812"/>
            <a:ext cx="18304510" cy="1055688"/>
            <a:chOff x="0" y="-370332"/>
            <a:chExt cx="25596662" cy="1407263"/>
          </a:xfrm>
        </p:grpSpPr>
        <p:grpSp>
          <p:nvGrpSpPr>
            <p:cNvPr id="184" name="Google Shape;184;p6"/>
            <p:cNvGrpSpPr/>
            <p:nvPr/>
          </p:nvGrpSpPr>
          <p:grpSpPr>
            <a:xfrm>
              <a:off x="0" y="-370332"/>
              <a:ext cx="25596662" cy="1407263"/>
              <a:chOff x="0" y="-57150"/>
              <a:chExt cx="3950102" cy="217170"/>
            </a:xfrm>
          </p:grpSpPr>
          <p:sp>
            <p:nvSpPr>
              <p:cNvPr id="185" name="Google Shape;185;p6"/>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6"/>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7" name="Google Shape;187;p6"/>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188" name="Google Shape;188;p6"/>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192" name="Shape 192"/>
        <p:cNvGrpSpPr/>
        <p:nvPr/>
      </p:nvGrpSpPr>
      <p:grpSpPr>
        <a:xfrm>
          <a:off x="0" y="0"/>
          <a:ext cx="0" cy="0"/>
          <a:chOff x="0" y="0"/>
          <a:chExt cx="0" cy="0"/>
        </a:xfrm>
      </p:grpSpPr>
      <p:grpSp>
        <p:nvGrpSpPr>
          <p:cNvPr id="193" name="Google Shape;193;p7"/>
          <p:cNvGrpSpPr/>
          <p:nvPr/>
        </p:nvGrpSpPr>
        <p:grpSpPr>
          <a:xfrm>
            <a:off x="477256" y="3546958"/>
            <a:ext cx="7260740" cy="2417348"/>
            <a:chOff x="0" y="-9525"/>
            <a:chExt cx="9680987" cy="3223131"/>
          </a:xfrm>
        </p:grpSpPr>
        <p:sp>
          <p:nvSpPr>
            <p:cNvPr id="194" name="Google Shape;194;p7"/>
            <p:cNvSpPr txBox="1"/>
            <p:nvPr/>
          </p:nvSpPr>
          <p:spPr>
            <a:xfrm>
              <a:off x="0" y="-9525"/>
              <a:ext cx="9680987" cy="518346"/>
            </a:xfrm>
            <a:prstGeom prst="rect">
              <a:avLst/>
            </a:prstGeom>
            <a:noFill/>
            <a:ln>
              <a:noFill/>
            </a:ln>
          </p:spPr>
          <p:txBody>
            <a:bodyPr anchorCtr="0" anchor="t" bIns="0" lIns="0" spcFirstLastPara="1" rIns="0" wrap="square" tIns="0">
              <a:spAutoFit/>
            </a:bodyPr>
            <a:lstStyle/>
            <a:p>
              <a:pPr indent="0" lvl="0" marL="0" marR="0" rtl="0" algn="just">
                <a:lnSpc>
                  <a:spcPct val="119960"/>
                </a:lnSpc>
                <a:spcBef>
                  <a:spcPts val="0"/>
                </a:spcBef>
                <a:spcAft>
                  <a:spcPts val="0"/>
                </a:spcAft>
                <a:buNone/>
              </a:pPr>
              <a:r>
                <a:rPr b="1" i="0" lang="en-US" sz="2530" u="none" cap="none" strike="noStrike">
                  <a:solidFill>
                    <a:srgbClr val="D3D7F4"/>
                  </a:solidFill>
                  <a:latin typeface="Arial"/>
                  <a:ea typeface="Arial"/>
                  <a:cs typeface="Arial"/>
                  <a:sym typeface="Arial"/>
                </a:rPr>
                <a:t>Raw vs Processed</a:t>
              </a:r>
              <a:endParaRPr b="1" i="0" sz="2530" u="none" cap="none" strike="noStrike">
                <a:solidFill>
                  <a:srgbClr val="D3D7F4"/>
                </a:solidFill>
                <a:latin typeface="Arial"/>
                <a:ea typeface="Arial"/>
                <a:cs typeface="Arial"/>
                <a:sym typeface="Arial"/>
              </a:endParaRPr>
            </a:p>
          </p:txBody>
        </p:sp>
        <p:sp>
          <p:nvSpPr>
            <p:cNvPr id="195" name="Google Shape;195;p7"/>
            <p:cNvSpPr txBox="1"/>
            <p:nvPr/>
          </p:nvSpPr>
          <p:spPr>
            <a:xfrm>
              <a:off x="0" y="1168797"/>
              <a:ext cx="9680987" cy="2044809"/>
            </a:xfrm>
            <a:prstGeom prst="rect">
              <a:avLst/>
            </a:prstGeom>
            <a:noFill/>
            <a:ln>
              <a:noFill/>
            </a:ln>
          </p:spPr>
          <p:txBody>
            <a:bodyPr anchorCtr="0" anchor="t" bIns="0" lIns="0" spcFirstLastPara="1" rIns="0" wrap="square" tIns="0">
              <a:spAutoFit/>
            </a:bodyPr>
            <a:lstStyle/>
            <a:p>
              <a:pPr indent="0" lvl="0" marL="0" marR="0" rtl="0" algn="just">
                <a:lnSpc>
                  <a:spcPct val="119960"/>
                </a:lnSpc>
                <a:spcBef>
                  <a:spcPts val="0"/>
                </a:spcBef>
                <a:spcAft>
                  <a:spcPts val="0"/>
                </a:spcAft>
                <a:buNone/>
              </a:pPr>
              <a:r>
                <a:rPr b="0" i="0" lang="en-US" sz="2530" u="none" cap="none" strike="noStrike">
                  <a:solidFill>
                    <a:srgbClr val="D3D7F4"/>
                  </a:solidFill>
                  <a:latin typeface="Arial"/>
                  <a:ea typeface="Arial"/>
                  <a:cs typeface="Arial"/>
                  <a:sym typeface="Arial"/>
                </a:rPr>
                <a:t>Data consists of raw facts and figures that lack context, while information is processed and organized data that conveys meaning and supports decision-making in various contexts.</a:t>
              </a:r>
              <a:endParaRPr b="0" i="0" sz="2530" u="none" cap="none" strike="noStrike">
                <a:solidFill>
                  <a:srgbClr val="D3D7F4"/>
                </a:solidFill>
                <a:latin typeface="Arial"/>
                <a:ea typeface="Arial"/>
                <a:cs typeface="Arial"/>
                <a:sym typeface="Arial"/>
              </a:endParaRPr>
            </a:p>
          </p:txBody>
        </p:sp>
      </p:grpSp>
      <p:grpSp>
        <p:nvGrpSpPr>
          <p:cNvPr id="196" name="Google Shape;196;p7"/>
          <p:cNvGrpSpPr/>
          <p:nvPr/>
        </p:nvGrpSpPr>
        <p:grpSpPr>
          <a:xfrm>
            <a:off x="10332937" y="3583203"/>
            <a:ext cx="7036561" cy="2770610"/>
            <a:chOff x="0" y="-9525"/>
            <a:chExt cx="9382081" cy="3694146"/>
          </a:xfrm>
        </p:grpSpPr>
        <p:sp>
          <p:nvSpPr>
            <p:cNvPr id="197" name="Google Shape;197;p7"/>
            <p:cNvSpPr txBox="1"/>
            <p:nvPr/>
          </p:nvSpPr>
          <p:spPr>
            <a:xfrm>
              <a:off x="0" y="-9525"/>
              <a:ext cx="9382081" cy="515490"/>
            </a:xfrm>
            <a:prstGeom prst="rect">
              <a:avLst/>
            </a:prstGeom>
            <a:noFill/>
            <a:ln>
              <a:noFill/>
            </a:ln>
          </p:spPr>
          <p:txBody>
            <a:bodyPr anchorCtr="0" anchor="t" bIns="0" lIns="0" spcFirstLastPara="1" rIns="0" wrap="square" tIns="0">
              <a:spAutoFit/>
            </a:bodyPr>
            <a:lstStyle/>
            <a:p>
              <a:pPr indent="0" lvl="0" marL="0" marR="0" rtl="0" algn="just">
                <a:lnSpc>
                  <a:spcPct val="120079"/>
                </a:lnSpc>
                <a:spcBef>
                  <a:spcPts val="0"/>
                </a:spcBef>
                <a:spcAft>
                  <a:spcPts val="0"/>
                </a:spcAft>
                <a:buNone/>
              </a:pPr>
              <a:r>
                <a:rPr b="1" i="0" lang="en-US" sz="2515" u="none" cap="none" strike="noStrike">
                  <a:solidFill>
                    <a:srgbClr val="D3D7F4"/>
                  </a:solidFill>
                  <a:latin typeface="Arial"/>
                  <a:ea typeface="Arial"/>
                  <a:cs typeface="Arial"/>
                  <a:sym typeface="Arial"/>
                </a:rPr>
                <a:t>Contextual vs Actionable</a:t>
              </a:r>
              <a:endParaRPr b="1" i="0" sz="2515" u="none" cap="none" strike="noStrike">
                <a:solidFill>
                  <a:srgbClr val="D3D7F4"/>
                </a:solidFill>
                <a:latin typeface="Arial"/>
                <a:ea typeface="Arial"/>
                <a:cs typeface="Arial"/>
                <a:sym typeface="Arial"/>
              </a:endParaRPr>
            </a:p>
          </p:txBody>
        </p:sp>
        <p:sp>
          <p:nvSpPr>
            <p:cNvPr id="198" name="Google Shape;198;p7"/>
            <p:cNvSpPr txBox="1"/>
            <p:nvPr/>
          </p:nvSpPr>
          <p:spPr>
            <a:xfrm>
              <a:off x="0" y="1145270"/>
              <a:ext cx="9382081" cy="2539351"/>
            </a:xfrm>
            <a:prstGeom prst="rect">
              <a:avLst/>
            </a:prstGeom>
            <a:noFill/>
            <a:ln>
              <a:noFill/>
            </a:ln>
          </p:spPr>
          <p:txBody>
            <a:bodyPr anchorCtr="0" anchor="t" bIns="0" lIns="0" spcFirstLastPara="1" rIns="0" wrap="square" tIns="0">
              <a:spAutoFit/>
            </a:bodyPr>
            <a:lstStyle/>
            <a:p>
              <a:pPr indent="0" lvl="0" marL="0" marR="0" rtl="0" algn="just">
                <a:lnSpc>
                  <a:spcPct val="120079"/>
                </a:lnSpc>
                <a:spcBef>
                  <a:spcPts val="0"/>
                </a:spcBef>
                <a:spcAft>
                  <a:spcPts val="0"/>
                </a:spcAft>
                <a:buNone/>
              </a:pPr>
              <a:r>
                <a:rPr b="0" i="0" lang="en-US" sz="2515" u="none" cap="none" strike="noStrike">
                  <a:solidFill>
                    <a:srgbClr val="D3D7F4"/>
                  </a:solidFill>
                  <a:latin typeface="Arial"/>
                  <a:ea typeface="Arial"/>
                  <a:cs typeface="Arial"/>
                  <a:sym typeface="Arial"/>
                </a:rPr>
                <a:t>Data without context is not directly useful, whereas information provides actionable insights, enabling individuals and organizations to make informed decisions based on relevant and organized data.</a:t>
              </a:r>
              <a:endParaRPr b="0" i="0" sz="2515" u="none" cap="none" strike="noStrike">
                <a:solidFill>
                  <a:srgbClr val="D3D7F4"/>
                </a:solidFill>
                <a:latin typeface="Arial"/>
                <a:ea typeface="Arial"/>
                <a:cs typeface="Arial"/>
                <a:sym typeface="Arial"/>
              </a:endParaRPr>
            </a:p>
          </p:txBody>
        </p:sp>
      </p:grpSp>
      <p:grpSp>
        <p:nvGrpSpPr>
          <p:cNvPr id="199" name="Google Shape;199;p7"/>
          <p:cNvGrpSpPr/>
          <p:nvPr/>
        </p:nvGrpSpPr>
        <p:grpSpPr>
          <a:xfrm>
            <a:off x="477256" y="1798883"/>
            <a:ext cx="8876030" cy="1406429"/>
            <a:chOff x="0" y="133773"/>
            <a:chExt cx="11834707" cy="1875239"/>
          </a:xfrm>
        </p:grpSpPr>
        <p:sp>
          <p:nvSpPr>
            <p:cNvPr id="200" name="Google Shape;200;p7"/>
            <p:cNvSpPr txBox="1"/>
            <p:nvPr/>
          </p:nvSpPr>
          <p:spPr>
            <a:xfrm>
              <a:off x="0" y="133773"/>
              <a:ext cx="11834707" cy="1122680"/>
            </a:xfrm>
            <a:prstGeom prst="rect">
              <a:avLst/>
            </a:prstGeom>
            <a:noFill/>
            <a:ln>
              <a:noFill/>
            </a:ln>
          </p:spPr>
          <p:txBody>
            <a:bodyPr anchorCtr="0" anchor="t" bIns="0" lIns="0" spcFirstLastPara="1" rIns="0" wrap="square" tIns="0">
              <a:spAutoFit/>
            </a:bodyPr>
            <a:lstStyle/>
            <a:p>
              <a:pPr indent="0" lvl="0" marL="0" marR="0" rtl="0" algn="l">
                <a:lnSpc>
                  <a:spcPct val="100015"/>
                </a:lnSpc>
                <a:spcBef>
                  <a:spcPts val="0"/>
                </a:spcBef>
                <a:spcAft>
                  <a:spcPts val="0"/>
                </a:spcAft>
                <a:buNone/>
              </a:pPr>
              <a:r>
                <a:rPr b="0" i="0" lang="en-US" sz="6570" u="none" cap="none" strike="noStrike">
                  <a:solidFill>
                    <a:srgbClr val="FF3131"/>
                  </a:solidFill>
                  <a:latin typeface="Play"/>
                  <a:ea typeface="Play"/>
                  <a:cs typeface="Play"/>
                  <a:sym typeface="Play"/>
                </a:rPr>
                <a:t>Data </a:t>
              </a:r>
              <a:r>
                <a:rPr b="0" i="0" lang="en-US" sz="6570" u="none" cap="none" strike="noStrike">
                  <a:solidFill>
                    <a:srgbClr val="D3D7F4"/>
                  </a:solidFill>
                  <a:latin typeface="Play"/>
                  <a:ea typeface="Play"/>
                  <a:cs typeface="Play"/>
                  <a:sym typeface="Play"/>
                </a:rPr>
                <a:t>vs </a:t>
              </a:r>
              <a:r>
                <a:rPr b="0" i="0" lang="en-US" sz="6570" u="none" cap="none" strike="noStrike">
                  <a:solidFill>
                    <a:srgbClr val="7ED957"/>
                  </a:solidFill>
                  <a:latin typeface="Play"/>
                  <a:ea typeface="Play"/>
                  <a:cs typeface="Play"/>
                  <a:sym typeface="Play"/>
                </a:rPr>
                <a:t>Information</a:t>
              </a:r>
              <a:endParaRPr b="0" i="0" sz="6570" u="none" cap="none" strike="noStrike">
                <a:solidFill>
                  <a:srgbClr val="7ED957"/>
                </a:solidFill>
                <a:latin typeface="Play"/>
                <a:ea typeface="Play"/>
                <a:cs typeface="Play"/>
                <a:sym typeface="Play"/>
              </a:endParaRPr>
            </a:p>
          </p:txBody>
        </p:sp>
        <p:sp>
          <p:nvSpPr>
            <p:cNvPr id="201" name="Google Shape;201;p7"/>
            <p:cNvSpPr txBox="1"/>
            <p:nvPr/>
          </p:nvSpPr>
          <p:spPr>
            <a:xfrm>
              <a:off x="0" y="1626503"/>
              <a:ext cx="7950168" cy="382509"/>
            </a:xfrm>
            <a:prstGeom prst="rect">
              <a:avLst/>
            </a:prstGeom>
            <a:noFill/>
            <a:ln>
              <a:noFill/>
            </a:ln>
          </p:spPr>
          <p:txBody>
            <a:bodyPr anchorCtr="0" anchor="t" bIns="0" lIns="0" spcFirstLastPara="1" rIns="0" wrap="square" tIns="0">
              <a:spAutoFit/>
            </a:bodyPr>
            <a:lstStyle/>
            <a:p>
              <a:pPr indent="0" lvl="0" marL="0" marR="0" rtl="0" algn="l">
                <a:lnSpc>
                  <a:spcPct val="120104"/>
                </a:lnSpc>
                <a:spcBef>
                  <a:spcPts val="0"/>
                </a:spcBef>
                <a:spcAft>
                  <a:spcPts val="0"/>
                </a:spcAft>
                <a:buNone/>
              </a:pPr>
              <a:r>
                <a:rPr b="1" i="0" lang="en-US" sz="1915" u="none" cap="none" strike="noStrike">
                  <a:solidFill>
                    <a:srgbClr val="D3D7F4"/>
                  </a:solidFill>
                  <a:latin typeface="Arial"/>
                  <a:ea typeface="Arial"/>
                  <a:cs typeface="Arial"/>
                  <a:sym typeface="Arial"/>
                </a:rPr>
                <a:t>Understanding Data and Information Concepts</a:t>
              </a:r>
              <a:endParaRPr b="1" i="0" sz="1915" u="none" cap="none" strike="noStrike">
                <a:solidFill>
                  <a:srgbClr val="D3D7F4"/>
                </a:solidFill>
                <a:latin typeface="Arial"/>
                <a:ea typeface="Arial"/>
                <a:cs typeface="Arial"/>
                <a:sym typeface="Arial"/>
              </a:endParaRPr>
            </a:p>
          </p:txBody>
        </p:sp>
      </p:grpSp>
      <p:cxnSp>
        <p:nvCxnSpPr>
          <p:cNvPr id="202" name="Google Shape;202;p7"/>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203" name="Google Shape;203;p7"/>
          <p:cNvCxnSpPr/>
          <p:nvPr/>
        </p:nvCxnSpPr>
        <p:spPr>
          <a:xfrm>
            <a:off x="0" y="9620250"/>
            <a:ext cx="18288000" cy="0"/>
          </a:xfrm>
          <a:prstGeom prst="straightConnector1">
            <a:avLst/>
          </a:prstGeom>
          <a:noFill/>
          <a:ln cap="flat" cmpd="sng" w="19050">
            <a:solidFill>
              <a:srgbClr val="D3D7F4"/>
            </a:solidFill>
            <a:prstDash val="solid"/>
            <a:round/>
            <a:headEnd len="sm" w="sm" type="none"/>
            <a:tailEnd len="sm" w="sm" type="none"/>
          </a:ln>
        </p:spPr>
      </p:cxnSp>
      <p:cxnSp>
        <p:nvCxnSpPr>
          <p:cNvPr id="204" name="Google Shape;204;p7"/>
          <p:cNvCxnSpPr/>
          <p:nvPr/>
        </p:nvCxnSpPr>
        <p:spPr>
          <a:xfrm>
            <a:off x="8366646" y="5127061"/>
            <a:ext cx="1333858" cy="0"/>
          </a:xfrm>
          <a:prstGeom prst="straightConnector1">
            <a:avLst/>
          </a:prstGeom>
          <a:noFill/>
          <a:ln cap="flat" cmpd="sng" w="38100">
            <a:solidFill>
              <a:srgbClr val="D3D7F4"/>
            </a:solidFill>
            <a:prstDash val="solid"/>
            <a:round/>
            <a:headEnd len="sm" w="sm" type="none"/>
            <a:tailEnd len="med" w="med" type="stealth"/>
          </a:ln>
        </p:spPr>
      </p:cxnSp>
      <p:grpSp>
        <p:nvGrpSpPr>
          <p:cNvPr id="205" name="Google Shape;205;p7"/>
          <p:cNvGrpSpPr/>
          <p:nvPr/>
        </p:nvGrpSpPr>
        <p:grpSpPr>
          <a:xfrm>
            <a:off x="635" y="-277812"/>
            <a:ext cx="18304510" cy="1055688"/>
            <a:chOff x="0" y="-370332"/>
            <a:chExt cx="25596662" cy="1407263"/>
          </a:xfrm>
        </p:grpSpPr>
        <p:grpSp>
          <p:nvGrpSpPr>
            <p:cNvPr id="206" name="Google Shape;206;p7"/>
            <p:cNvGrpSpPr/>
            <p:nvPr/>
          </p:nvGrpSpPr>
          <p:grpSpPr>
            <a:xfrm>
              <a:off x="0" y="-370332"/>
              <a:ext cx="25596662" cy="1407263"/>
              <a:chOff x="0" y="-57150"/>
              <a:chExt cx="3950102" cy="217170"/>
            </a:xfrm>
          </p:grpSpPr>
          <p:sp>
            <p:nvSpPr>
              <p:cNvPr id="207" name="Google Shape;207;p7"/>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7"/>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09" name="Google Shape;209;p7"/>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210" name="Google Shape;210;p7"/>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214" name="Shape 214"/>
        <p:cNvGrpSpPr/>
        <p:nvPr/>
      </p:nvGrpSpPr>
      <p:grpSpPr>
        <a:xfrm>
          <a:off x="0" y="0"/>
          <a:ext cx="0" cy="0"/>
          <a:chOff x="0" y="0"/>
          <a:chExt cx="0" cy="0"/>
        </a:xfrm>
      </p:grpSpPr>
      <p:cxnSp>
        <p:nvCxnSpPr>
          <p:cNvPr id="215" name="Google Shape;215;p8"/>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216" name="Google Shape;216;p8"/>
          <p:cNvCxnSpPr/>
          <p:nvPr/>
        </p:nvCxnSpPr>
        <p:spPr>
          <a:xfrm>
            <a:off x="0" y="9620250"/>
            <a:ext cx="18288000" cy="0"/>
          </a:xfrm>
          <a:prstGeom prst="straightConnector1">
            <a:avLst/>
          </a:prstGeom>
          <a:noFill/>
          <a:ln cap="flat" cmpd="sng" w="19050">
            <a:solidFill>
              <a:srgbClr val="D3D7F4"/>
            </a:solidFill>
            <a:prstDash val="solid"/>
            <a:round/>
            <a:headEnd len="sm" w="sm" type="none"/>
            <a:tailEnd len="sm" w="sm" type="none"/>
          </a:ln>
        </p:spPr>
      </p:cxnSp>
      <p:sp>
        <p:nvSpPr>
          <p:cNvPr id="217" name="Google Shape;217;p8"/>
          <p:cNvSpPr/>
          <p:nvPr/>
        </p:nvSpPr>
        <p:spPr>
          <a:xfrm>
            <a:off x="10612225" y="2503840"/>
            <a:ext cx="4974260" cy="4870375"/>
          </a:xfrm>
          <a:custGeom>
            <a:rect b="b" l="l" r="r" t="t"/>
            <a:pathLst>
              <a:path extrusionOk="0" h="4870375" w="4974260">
                <a:moveTo>
                  <a:pt x="0" y="0"/>
                </a:moveTo>
                <a:lnTo>
                  <a:pt x="4974260" y="0"/>
                </a:lnTo>
                <a:lnTo>
                  <a:pt x="4974260" y="4870375"/>
                </a:lnTo>
                <a:lnTo>
                  <a:pt x="0" y="4870375"/>
                </a:lnTo>
                <a:lnTo>
                  <a:pt x="0" y="0"/>
                </a:lnTo>
                <a:close/>
              </a:path>
            </a:pathLst>
          </a:custGeom>
          <a:blipFill rotWithShape="1">
            <a:blip r:embed="rId3">
              <a:alphaModFix/>
            </a:blip>
            <a:stretch>
              <a:fillRect b="0" l="0" r="0" t="0"/>
            </a:stretch>
          </a:blipFill>
          <a:ln>
            <a:noFill/>
          </a:ln>
        </p:spPr>
      </p:sp>
      <p:sp>
        <p:nvSpPr>
          <p:cNvPr id="218" name="Google Shape;218;p8"/>
          <p:cNvSpPr txBox="1"/>
          <p:nvPr/>
        </p:nvSpPr>
        <p:spPr>
          <a:xfrm>
            <a:off x="367030" y="3147695"/>
            <a:ext cx="8050530" cy="842010"/>
          </a:xfrm>
          <a:prstGeom prst="rect">
            <a:avLst/>
          </a:prstGeom>
          <a:noFill/>
          <a:ln>
            <a:noFill/>
          </a:ln>
        </p:spPr>
        <p:txBody>
          <a:bodyPr anchorCtr="0" anchor="t" bIns="0" lIns="0" spcFirstLastPara="1" rIns="0" wrap="square" tIns="0">
            <a:spAutoFit/>
          </a:bodyPr>
          <a:lstStyle/>
          <a:p>
            <a:pPr indent="0" lvl="0" marL="0" marR="0" rtl="0" algn="l">
              <a:lnSpc>
                <a:spcPct val="100015"/>
              </a:lnSpc>
              <a:spcBef>
                <a:spcPts val="0"/>
              </a:spcBef>
              <a:spcAft>
                <a:spcPts val="0"/>
              </a:spcAft>
              <a:buNone/>
            </a:pPr>
            <a:r>
              <a:rPr b="0" i="0" lang="en-US" sz="6570" u="none" cap="none" strike="noStrike">
                <a:solidFill>
                  <a:srgbClr val="FF3131"/>
                </a:solidFill>
                <a:latin typeface="Play"/>
                <a:ea typeface="Play"/>
                <a:cs typeface="Play"/>
                <a:sym typeface="Play"/>
              </a:rPr>
              <a:t>Data</a:t>
            </a:r>
            <a:r>
              <a:rPr b="0" i="0" lang="en-US" sz="6570" u="none" cap="none" strike="noStrike">
                <a:solidFill>
                  <a:srgbClr val="D3D7F4"/>
                </a:solidFill>
                <a:latin typeface="Play"/>
                <a:ea typeface="Play"/>
                <a:cs typeface="Play"/>
                <a:sym typeface="Play"/>
              </a:rPr>
              <a:t> Student Scores</a:t>
            </a:r>
            <a:endParaRPr b="0" i="0" sz="6570" u="none" cap="none" strike="noStrike">
              <a:solidFill>
                <a:srgbClr val="D3D7F4"/>
              </a:solidFill>
              <a:latin typeface="Play"/>
              <a:ea typeface="Play"/>
              <a:cs typeface="Play"/>
              <a:sym typeface="Play"/>
            </a:endParaRPr>
          </a:p>
        </p:txBody>
      </p:sp>
      <p:sp>
        <p:nvSpPr>
          <p:cNvPr id="219" name="Google Shape;219;p8"/>
          <p:cNvSpPr txBox="1"/>
          <p:nvPr/>
        </p:nvSpPr>
        <p:spPr>
          <a:xfrm>
            <a:off x="367058" y="1970440"/>
            <a:ext cx="2271950" cy="533400"/>
          </a:xfrm>
          <a:prstGeom prst="rect">
            <a:avLst/>
          </a:prstGeom>
          <a:noFill/>
          <a:ln>
            <a:noFill/>
          </a:ln>
        </p:spPr>
        <p:txBody>
          <a:bodyPr anchorCtr="0" anchor="t" bIns="0" lIns="0" spcFirstLastPara="1" rIns="0" wrap="square" tIns="0">
            <a:spAutoFit/>
          </a:bodyPr>
          <a:lstStyle/>
          <a:p>
            <a:pPr indent="0" lvl="0" marL="0" marR="0" rtl="0" algn="l">
              <a:lnSpc>
                <a:spcPct val="119971"/>
              </a:lnSpc>
              <a:spcBef>
                <a:spcPts val="0"/>
              </a:spcBef>
              <a:spcAft>
                <a:spcPts val="0"/>
              </a:spcAft>
              <a:buNone/>
            </a:pPr>
            <a:r>
              <a:rPr b="1" i="0" lang="en-US" sz="3555" u="none" cap="none" strike="noStrike">
                <a:solidFill>
                  <a:srgbClr val="D3D7F4"/>
                </a:solidFill>
                <a:latin typeface="Arial"/>
                <a:ea typeface="Arial"/>
                <a:cs typeface="Arial"/>
                <a:sym typeface="Arial"/>
              </a:rPr>
              <a:t>Example</a:t>
            </a:r>
            <a:endParaRPr b="1" i="0" sz="3555" u="none" cap="none" strike="noStrike">
              <a:solidFill>
                <a:srgbClr val="D3D7F4"/>
              </a:solidFill>
              <a:latin typeface="Arial"/>
              <a:ea typeface="Arial"/>
              <a:cs typeface="Arial"/>
              <a:sym typeface="Arial"/>
            </a:endParaRPr>
          </a:p>
        </p:txBody>
      </p:sp>
      <p:sp>
        <p:nvSpPr>
          <p:cNvPr id="220" name="Google Shape;220;p8"/>
          <p:cNvSpPr txBox="1"/>
          <p:nvPr/>
        </p:nvSpPr>
        <p:spPr>
          <a:xfrm>
            <a:off x="367030" y="4396740"/>
            <a:ext cx="9036050" cy="842010"/>
          </a:xfrm>
          <a:prstGeom prst="rect">
            <a:avLst/>
          </a:prstGeom>
          <a:noFill/>
          <a:ln>
            <a:noFill/>
          </a:ln>
        </p:spPr>
        <p:txBody>
          <a:bodyPr anchorCtr="0" anchor="t" bIns="0" lIns="0" spcFirstLastPara="1" rIns="0" wrap="square" tIns="0">
            <a:spAutoFit/>
          </a:bodyPr>
          <a:lstStyle/>
          <a:p>
            <a:pPr indent="0" lvl="0" marL="0" marR="0" rtl="0" algn="l">
              <a:lnSpc>
                <a:spcPct val="136875"/>
              </a:lnSpc>
              <a:spcBef>
                <a:spcPts val="0"/>
              </a:spcBef>
              <a:spcAft>
                <a:spcPts val="0"/>
              </a:spcAft>
              <a:buNone/>
            </a:pPr>
            <a:r>
              <a:rPr b="0" i="0" lang="en-US" sz="4800" u="none" cap="none" strike="noStrike">
                <a:solidFill>
                  <a:srgbClr val="D3D7F4"/>
                </a:solidFill>
                <a:latin typeface="Play"/>
                <a:ea typeface="Play"/>
                <a:cs typeface="Play"/>
                <a:sym typeface="Play"/>
              </a:rPr>
              <a:t>80, 90, 75, 65, 75, 90,50,65</a:t>
            </a:r>
            <a:endParaRPr b="0" i="0" sz="4800" u="none" cap="none" strike="noStrike">
              <a:solidFill>
                <a:srgbClr val="D3D7F4"/>
              </a:solidFill>
              <a:latin typeface="Play"/>
              <a:ea typeface="Play"/>
              <a:cs typeface="Play"/>
              <a:sym typeface="Play"/>
            </a:endParaRPr>
          </a:p>
        </p:txBody>
      </p:sp>
      <p:sp>
        <p:nvSpPr>
          <p:cNvPr id="221" name="Google Shape;221;p8"/>
          <p:cNvSpPr txBox="1"/>
          <p:nvPr/>
        </p:nvSpPr>
        <p:spPr>
          <a:xfrm>
            <a:off x="367030" y="5830570"/>
            <a:ext cx="17265015" cy="2527300"/>
          </a:xfrm>
          <a:prstGeom prst="rect">
            <a:avLst/>
          </a:prstGeom>
          <a:noFill/>
          <a:ln>
            <a:noFill/>
          </a:ln>
        </p:spPr>
        <p:txBody>
          <a:bodyPr anchorCtr="0" anchor="t" bIns="0" lIns="0" spcFirstLastPara="1" rIns="0" wrap="square" tIns="0">
            <a:spAutoFit/>
          </a:bodyPr>
          <a:lstStyle/>
          <a:p>
            <a:pPr indent="0" lvl="0" marL="0" marR="0" rtl="0" algn="l">
              <a:lnSpc>
                <a:spcPct val="100015"/>
              </a:lnSpc>
              <a:spcBef>
                <a:spcPts val="0"/>
              </a:spcBef>
              <a:spcAft>
                <a:spcPts val="0"/>
              </a:spcAft>
              <a:buNone/>
            </a:pPr>
            <a:r>
              <a:rPr b="0" i="0" lang="en-US" sz="6570" u="none" cap="none" strike="noStrike">
                <a:solidFill>
                  <a:srgbClr val="7ED957"/>
                </a:solidFill>
                <a:latin typeface="Play"/>
                <a:ea typeface="Play"/>
                <a:cs typeface="Play"/>
                <a:sym typeface="Play"/>
              </a:rPr>
              <a:t>Information: </a:t>
            </a:r>
            <a:endParaRPr b="0" i="0" sz="6570" u="none" cap="none" strike="noStrike">
              <a:solidFill>
                <a:srgbClr val="7ED957"/>
              </a:solidFill>
              <a:latin typeface="Play"/>
              <a:ea typeface="Play"/>
              <a:cs typeface="Play"/>
              <a:sym typeface="Play"/>
            </a:endParaRPr>
          </a:p>
          <a:p>
            <a:pPr indent="0" lvl="0" marL="0" marR="0" rtl="0" algn="l">
              <a:lnSpc>
                <a:spcPct val="100015"/>
              </a:lnSpc>
              <a:spcBef>
                <a:spcPts val="0"/>
              </a:spcBef>
              <a:spcAft>
                <a:spcPts val="0"/>
              </a:spcAft>
              <a:buNone/>
            </a:pPr>
            <a:r>
              <a:rPr b="0" i="0" lang="en-US" sz="6570" u="none" cap="none" strike="noStrike">
                <a:solidFill>
                  <a:srgbClr val="FFFFFF"/>
                </a:solidFill>
                <a:latin typeface="Play"/>
                <a:ea typeface="Play"/>
                <a:cs typeface="Play"/>
                <a:sym typeface="Play"/>
              </a:rPr>
              <a:t>Average score : </a:t>
            </a:r>
            <a:r>
              <a:rPr b="1" i="0" lang="en-US" sz="6570" u="none" cap="none" strike="noStrike">
                <a:solidFill>
                  <a:srgbClr val="FFFFFF"/>
                </a:solidFill>
                <a:latin typeface="Play"/>
                <a:ea typeface="Play"/>
                <a:cs typeface="Play"/>
                <a:sym typeface="Play"/>
              </a:rPr>
              <a:t>73,75</a:t>
            </a:r>
            <a:r>
              <a:rPr b="0" i="0" lang="en-US" sz="6570" u="none" cap="none" strike="noStrike">
                <a:solidFill>
                  <a:srgbClr val="FFFFFF"/>
                </a:solidFill>
                <a:latin typeface="Play"/>
                <a:ea typeface="Play"/>
                <a:cs typeface="Play"/>
                <a:sym typeface="Play"/>
              </a:rPr>
              <a:t> </a:t>
            </a:r>
            <a:endParaRPr b="0" i="0" sz="6570" u="none" cap="none" strike="noStrike">
              <a:solidFill>
                <a:srgbClr val="FFFFFF"/>
              </a:solidFill>
              <a:latin typeface="Play"/>
              <a:ea typeface="Play"/>
              <a:cs typeface="Play"/>
              <a:sym typeface="Play"/>
            </a:endParaRPr>
          </a:p>
          <a:p>
            <a:pPr indent="0" lvl="0" marL="0" marR="0" rtl="0" algn="l">
              <a:lnSpc>
                <a:spcPct val="100000"/>
              </a:lnSpc>
              <a:spcBef>
                <a:spcPts val="0"/>
              </a:spcBef>
              <a:spcAft>
                <a:spcPts val="0"/>
              </a:spcAft>
              <a:buNone/>
            </a:pPr>
            <a:r>
              <a:t/>
            </a:r>
            <a:endParaRPr b="0" i="0" sz="6570" u="none" cap="none" strike="noStrike">
              <a:solidFill>
                <a:srgbClr val="FFFFFF"/>
              </a:solidFill>
              <a:latin typeface="Play"/>
              <a:ea typeface="Play"/>
              <a:cs typeface="Play"/>
              <a:sym typeface="Play"/>
            </a:endParaRPr>
          </a:p>
        </p:txBody>
      </p:sp>
      <p:grpSp>
        <p:nvGrpSpPr>
          <p:cNvPr id="222" name="Google Shape;222;p8"/>
          <p:cNvGrpSpPr/>
          <p:nvPr/>
        </p:nvGrpSpPr>
        <p:grpSpPr>
          <a:xfrm>
            <a:off x="635" y="-277812"/>
            <a:ext cx="18304510" cy="1055688"/>
            <a:chOff x="0" y="-370332"/>
            <a:chExt cx="25596662" cy="1407263"/>
          </a:xfrm>
        </p:grpSpPr>
        <p:grpSp>
          <p:nvGrpSpPr>
            <p:cNvPr id="223" name="Google Shape;223;p8"/>
            <p:cNvGrpSpPr/>
            <p:nvPr/>
          </p:nvGrpSpPr>
          <p:grpSpPr>
            <a:xfrm>
              <a:off x="0" y="-370332"/>
              <a:ext cx="25596662" cy="1407263"/>
              <a:chOff x="0" y="-57150"/>
              <a:chExt cx="3950102" cy="217170"/>
            </a:xfrm>
          </p:grpSpPr>
          <p:sp>
            <p:nvSpPr>
              <p:cNvPr id="224" name="Google Shape;224;p8"/>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8"/>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26" name="Google Shape;226;p8"/>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227" name="Google Shape;227;p8"/>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
        <p:nvSpPr>
          <p:cNvPr id="228" name="Google Shape;228;p8"/>
          <p:cNvSpPr txBox="1"/>
          <p:nvPr/>
        </p:nvSpPr>
        <p:spPr>
          <a:xfrm>
            <a:off x="11228075" y="7926775"/>
            <a:ext cx="4358400" cy="431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en-US" sz="1600">
                <a:solidFill>
                  <a:srgbClr val="FFFFFF"/>
                </a:solidFill>
              </a:rPr>
              <a:t>Source: Author (created using Canva)</a:t>
            </a:r>
            <a:endParaRPr i="1" sz="1600">
              <a:solidFill>
                <a:srgbClr val="FFFFFF"/>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232" name="Shape 232"/>
        <p:cNvGrpSpPr/>
        <p:nvPr/>
      </p:nvGrpSpPr>
      <p:grpSpPr>
        <a:xfrm>
          <a:off x="0" y="0"/>
          <a:ext cx="0" cy="0"/>
          <a:chOff x="0" y="0"/>
          <a:chExt cx="0" cy="0"/>
        </a:xfrm>
      </p:grpSpPr>
      <p:grpSp>
        <p:nvGrpSpPr>
          <p:cNvPr id="233" name="Google Shape;233;p9"/>
          <p:cNvGrpSpPr/>
          <p:nvPr/>
        </p:nvGrpSpPr>
        <p:grpSpPr>
          <a:xfrm>
            <a:off x="553150" y="3960414"/>
            <a:ext cx="6436970" cy="2509701"/>
            <a:chOff x="0" y="-9525"/>
            <a:chExt cx="8582627" cy="3346268"/>
          </a:xfrm>
        </p:grpSpPr>
        <p:sp>
          <p:nvSpPr>
            <p:cNvPr id="234" name="Google Shape;234;p9"/>
            <p:cNvSpPr txBox="1"/>
            <p:nvPr/>
          </p:nvSpPr>
          <p:spPr>
            <a:xfrm>
              <a:off x="0" y="-9525"/>
              <a:ext cx="8582627" cy="530225"/>
            </a:xfrm>
            <a:prstGeom prst="rect">
              <a:avLst/>
            </a:prstGeom>
            <a:noFill/>
            <a:ln>
              <a:noFill/>
            </a:ln>
          </p:spPr>
          <p:txBody>
            <a:bodyPr anchorCtr="0" anchor="t" bIns="0" lIns="0" spcFirstLastPara="1" rIns="0" wrap="square" tIns="0">
              <a:spAutoFit/>
            </a:bodyPr>
            <a:lstStyle/>
            <a:p>
              <a:pPr indent="0" lvl="0" marL="0" marR="0" rtl="0" algn="just">
                <a:lnSpc>
                  <a:spcPct val="120076"/>
                </a:lnSpc>
                <a:spcBef>
                  <a:spcPts val="0"/>
                </a:spcBef>
                <a:spcAft>
                  <a:spcPts val="0"/>
                </a:spcAft>
                <a:buNone/>
              </a:pPr>
              <a:r>
                <a:rPr b="1" i="0" lang="en-US" sz="2615" u="none" cap="none" strike="noStrike">
                  <a:solidFill>
                    <a:srgbClr val="D3D7F4"/>
                  </a:solidFill>
                  <a:latin typeface="Arial"/>
                  <a:ea typeface="Arial"/>
                  <a:cs typeface="Arial"/>
                  <a:sym typeface="Arial"/>
                </a:rPr>
                <a:t>Key Components</a:t>
              </a:r>
              <a:endParaRPr b="1" i="0" sz="2615" u="none" cap="none" strike="noStrike">
                <a:solidFill>
                  <a:srgbClr val="D3D7F4"/>
                </a:solidFill>
                <a:latin typeface="Arial"/>
                <a:ea typeface="Arial"/>
                <a:cs typeface="Arial"/>
                <a:sym typeface="Arial"/>
              </a:endParaRPr>
            </a:p>
          </p:txBody>
        </p:sp>
        <p:sp>
          <p:nvSpPr>
            <p:cNvPr id="235" name="Google Shape;235;p9"/>
            <p:cNvSpPr txBox="1"/>
            <p:nvPr/>
          </p:nvSpPr>
          <p:spPr>
            <a:xfrm>
              <a:off x="0" y="1114243"/>
              <a:ext cx="8582627" cy="2222500"/>
            </a:xfrm>
            <a:prstGeom prst="rect">
              <a:avLst/>
            </a:prstGeom>
            <a:noFill/>
            <a:ln>
              <a:noFill/>
            </a:ln>
          </p:spPr>
          <p:txBody>
            <a:bodyPr anchorCtr="0" anchor="t" bIns="0" lIns="0" spcFirstLastPara="1" rIns="0" wrap="square" tIns="0">
              <a:spAutoFit/>
            </a:bodyPr>
            <a:lstStyle/>
            <a:p>
              <a:pPr indent="0" lvl="0" marL="0" marR="0" rtl="0" algn="just">
                <a:lnSpc>
                  <a:spcPct val="119821"/>
                </a:lnSpc>
                <a:spcBef>
                  <a:spcPts val="0"/>
                </a:spcBef>
                <a:spcAft>
                  <a:spcPts val="0"/>
                </a:spcAft>
                <a:buNone/>
              </a:pPr>
              <a:r>
                <a:rPr b="0" i="0" lang="en-US" sz="2245" u="none" cap="none" strike="noStrike">
                  <a:solidFill>
                    <a:srgbClr val="D3D7F4"/>
                  </a:solidFill>
                  <a:latin typeface="Arial"/>
                  <a:ea typeface="Arial"/>
                  <a:cs typeface="Arial"/>
                  <a:sym typeface="Arial"/>
                </a:rPr>
                <a:t>An information system integrates hardware, software, data, people, and processes to facilitate decision-making, coordination, and control within an organization, ultimately enhancing efficiency and effectiveness.</a:t>
              </a:r>
              <a:endParaRPr b="0" i="0" sz="2245" u="none" cap="none" strike="noStrike">
                <a:solidFill>
                  <a:srgbClr val="D3D7F4"/>
                </a:solidFill>
                <a:latin typeface="Arial"/>
                <a:ea typeface="Arial"/>
                <a:cs typeface="Arial"/>
                <a:sym typeface="Arial"/>
              </a:endParaRPr>
            </a:p>
          </p:txBody>
        </p:sp>
      </p:grpSp>
      <p:grpSp>
        <p:nvGrpSpPr>
          <p:cNvPr id="236" name="Google Shape;236;p9"/>
          <p:cNvGrpSpPr/>
          <p:nvPr/>
        </p:nvGrpSpPr>
        <p:grpSpPr>
          <a:xfrm>
            <a:off x="9144000" y="3884347"/>
            <a:ext cx="6886575" cy="2859375"/>
            <a:chOff x="0" y="0"/>
            <a:chExt cx="9182100" cy="3812500"/>
          </a:xfrm>
        </p:grpSpPr>
        <p:sp>
          <p:nvSpPr>
            <p:cNvPr id="237" name="Google Shape;237;p9"/>
            <p:cNvSpPr txBox="1"/>
            <p:nvPr/>
          </p:nvSpPr>
          <p:spPr>
            <a:xfrm>
              <a:off x="0" y="0"/>
              <a:ext cx="9182100" cy="5745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Types of Systems</a:t>
              </a:r>
              <a:endParaRPr b="1" i="0" sz="2800" u="none" cap="none" strike="noStrike">
                <a:solidFill>
                  <a:srgbClr val="D3D7F4"/>
                </a:solidFill>
                <a:latin typeface="Arial"/>
                <a:ea typeface="Arial"/>
                <a:cs typeface="Arial"/>
                <a:sym typeface="Arial"/>
              </a:endParaRPr>
            </a:p>
          </p:txBody>
        </p:sp>
        <p:sp>
          <p:nvSpPr>
            <p:cNvPr id="238" name="Google Shape;238;p9"/>
            <p:cNvSpPr txBox="1"/>
            <p:nvPr/>
          </p:nvSpPr>
          <p:spPr>
            <a:xfrm>
              <a:off x="0" y="1193800"/>
              <a:ext cx="9182100" cy="26187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200" u="none" cap="none" strike="noStrike">
                  <a:solidFill>
                    <a:srgbClr val="D3D7F4"/>
                  </a:solidFill>
                  <a:latin typeface="Arial"/>
                  <a:ea typeface="Arial"/>
                  <a:cs typeface="Arial"/>
                  <a:sym typeface="Arial"/>
                </a:rPr>
                <a:t>Information systems include Transaction Processing Systems, Management Information Systems, and Decision Support Systems, each serving unique roles to support various organizational objectives and streamline operations.</a:t>
              </a:r>
              <a:endParaRPr b="0" i="0" sz="2200" u="none" cap="none" strike="noStrike">
                <a:solidFill>
                  <a:srgbClr val="D3D7F4"/>
                </a:solidFill>
                <a:latin typeface="Arial"/>
                <a:ea typeface="Arial"/>
                <a:cs typeface="Arial"/>
                <a:sym typeface="Arial"/>
              </a:endParaRPr>
            </a:p>
          </p:txBody>
        </p:sp>
      </p:grpSp>
      <p:grpSp>
        <p:nvGrpSpPr>
          <p:cNvPr id="239" name="Google Shape;239;p9"/>
          <p:cNvGrpSpPr/>
          <p:nvPr/>
        </p:nvGrpSpPr>
        <p:grpSpPr>
          <a:xfrm>
            <a:off x="553150" y="2335721"/>
            <a:ext cx="9592310" cy="1260362"/>
            <a:chOff x="0" y="104987"/>
            <a:chExt cx="12789746" cy="1680483"/>
          </a:xfrm>
        </p:grpSpPr>
        <p:sp>
          <p:nvSpPr>
            <p:cNvPr id="240" name="Google Shape;240;p9"/>
            <p:cNvSpPr txBox="1"/>
            <p:nvPr/>
          </p:nvSpPr>
          <p:spPr>
            <a:xfrm>
              <a:off x="0" y="104987"/>
              <a:ext cx="12789746" cy="993987"/>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5815" u="none" cap="none" strike="noStrike">
                  <a:solidFill>
                    <a:srgbClr val="D3D7F4"/>
                  </a:solidFill>
                  <a:latin typeface="Play"/>
                  <a:ea typeface="Play"/>
                  <a:cs typeface="Play"/>
                  <a:sym typeface="Play"/>
                </a:rPr>
                <a:t>Information Systems</a:t>
              </a:r>
              <a:endParaRPr b="0" i="0" sz="5815" u="none" cap="none" strike="noStrike">
                <a:solidFill>
                  <a:srgbClr val="D3D7F4"/>
                </a:solidFill>
                <a:latin typeface="Play"/>
                <a:ea typeface="Play"/>
                <a:cs typeface="Play"/>
                <a:sym typeface="Play"/>
              </a:endParaRPr>
            </a:p>
          </p:txBody>
        </p:sp>
        <p:sp>
          <p:nvSpPr>
            <p:cNvPr id="241" name="Google Shape;241;p9"/>
            <p:cNvSpPr txBox="1"/>
            <p:nvPr/>
          </p:nvSpPr>
          <p:spPr>
            <a:xfrm>
              <a:off x="0" y="1446846"/>
              <a:ext cx="7484650" cy="338624"/>
            </a:xfrm>
            <a:prstGeom prst="rect">
              <a:avLst/>
            </a:prstGeom>
            <a:noFill/>
            <a:ln>
              <a:noFill/>
            </a:ln>
          </p:spPr>
          <p:txBody>
            <a:bodyPr anchorCtr="0" anchor="t" bIns="0" lIns="0" spcFirstLastPara="1" rIns="0" wrap="square" tIns="0">
              <a:spAutoFit/>
            </a:bodyPr>
            <a:lstStyle/>
            <a:p>
              <a:pPr indent="0" lvl="0" marL="0" marR="0" rtl="0" algn="l">
                <a:lnSpc>
                  <a:spcPct val="120059"/>
                </a:lnSpc>
                <a:spcBef>
                  <a:spcPts val="0"/>
                </a:spcBef>
                <a:spcAft>
                  <a:spcPts val="0"/>
                </a:spcAft>
                <a:buNone/>
              </a:pPr>
              <a:r>
                <a:rPr b="1" i="0" lang="en-US" sz="1695" u="none" cap="none" strike="noStrike">
                  <a:solidFill>
                    <a:srgbClr val="D3D7F4"/>
                  </a:solidFill>
                  <a:latin typeface="Arial"/>
                  <a:ea typeface="Arial"/>
                  <a:cs typeface="Arial"/>
                  <a:sym typeface="Arial"/>
                </a:rPr>
                <a:t>Integrated Components and Their Purpose</a:t>
              </a:r>
              <a:endParaRPr b="1" i="0" sz="1695" u="none" cap="none" strike="noStrike">
                <a:solidFill>
                  <a:srgbClr val="D3D7F4"/>
                </a:solidFill>
                <a:latin typeface="Arial"/>
                <a:ea typeface="Arial"/>
                <a:cs typeface="Arial"/>
                <a:sym typeface="Arial"/>
              </a:endParaRPr>
            </a:p>
          </p:txBody>
        </p:sp>
      </p:grpSp>
      <p:cxnSp>
        <p:nvCxnSpPr>
          <p:cNvPr id="242" name="Google Shape;242;p9"/>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243" name="Google Shape;243;p9"/>
          <p:cNvCxnSpPr/>
          <p:nvPr/>
        </p:nvCxnSpPr>
        <p:spPr>
          <a:xfrm>
            <a:off x="0" y="9620250"/>
            <a:ext cx="18288000" cy="0"/>
          </a:xfrm>
          <a:prstGeom prst="straightConnector1">
            <a:avLst/>
          </a:prstGeom>
          <a:noFill/>
          <a:ln cap="flat" cmpd="sng" w="19050">
            <a:solidFill>
              <a:srgbClr val="D3D7F4"/>
            </a:solidFill>
            <a:prstDash val="solid"/>
            <a:round/>
            <a:headEnd len="sm" w="sm" type="none"/>
            <a:tailEnd len="sm" w="sm" type="none"/>
          </a:ln>
        </p:spPr>
      </p:cxnSp>
      <p:grpSp>
        <p:nvGrpSpPr>
          <p:cNvPr id="244" name="Google Shape;244;p9"/>
          <p:cNvGrpSpPr/>
          <p:nvPr/>
        </p:nvGrpSpPr>
        <p:grpSpPr>
          <a:xfrm>
            <a:off x="635" y="-277812"/>
            <a:ext cx="18304510" cy="1055688"/>
            <a:chOff x="0" y="-370332"/>
            <a:chExt cx="25596662" cy="1407263"/>
          </a:xfrm>
        </p:grpSpPr>
        <p:grpSp>
          <p:nvGrpSpPr>
            <p:cNvPr id="245" name="Google Shape;245;p9"/>
            <p:cNvGrpSpPr/>
            <p:nvPr/>
          </p:nvGrpSpPr>
          <p:grpSpPr>
            <a:xfrm>
              <a:off x="0" y="-370332"/>
              <a:ext cx="25596662" cy="1407263"/>
              <a:chOff x="0" y="-57150"/>
              <a:chExt cx="3950102" cy="217170"/>
            </a:xfrm>
          </p:grpSpPr>
          <p:sp>
            <p:nvSpPr>
              <p:cNvPr id="246" name="Google Shape;246;p9"/>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9"/>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48" name="Google Shape;248;p9"/>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249" name="Google Shape;249;p9"/>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253" name="Shape 253"/>
        <p:cNvGrpSpPr/>
        <p:nvPr/>
      </p:nvGrpSpPr>
      <p:grpSpPr>
        <a:xfrm>
          <a:off x="0" y="0"/>
          <a:ext cx="0" cy="0"/>
          <a:chOff x="0" y="0"/>
          <a:chExt cx="0" cy="0"/>
        </a:xfrm>
      </p:grpSpPr>
      <p:cxnSp>
        <p:nvCxnSpPr>
          <p:cNvPr id="254" name="Google Shape;254;p10"/>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255" name="Google Shape;255;p10"/>
          <p:cNvCxnSpPr/>
          <p:nvPr/>
        </p:nvCxnSpPr>
        <p:spPr>
          <a:xfrm>
            <a:off x="0" y="9629775"/>
            <a:ext cx="18288000" cy="0"/>
          </a:xfrm>
          <a:prstGeom prst="straightConnector1">
            <a:avLst/>
          </a:prstGeom>
          <a:noFill/>
          <a:ln cap="flat" cmpd="sng" w="19050">
            <a:solidFill>
              <a:srgbClr val="D3D7F4"/>
            </a:solidFill>
            <a:prstDash val="solid"/>
            <a:round/>
            <a:headEnd len="sm" w="sm" type="none"/>
            <a:tailEnd len="sm" w="sm" type="none"/>
          </a:ln>
        </p:spPr>
      </p:cxnSp>
      <p:grpSp>
        <p:nvGrpSpPr>
          <p:cNvPr id="256" name="Google Shape;256;p10"/>
          <p:cNvGrpSpPr/>
          <p:nvPr/>
        </p:nvGrpSpPr>
        <p:grpSpPr>
          <a:xfrm>
            <a:off x="376461" y="4191000"/>
            <a:ext cx="4072445" cy="2687814"/>
            <a:chOff x="0" y="0"/>
            <a:chExt cx="635000" cy="419100"/>
          </a:xfrm>
        </p:grpSpPr>
        <p:sp>
          <p:nvSpPr>
            <p:cNvPr id="257" name="Google Shape;257;p10"/>
            <p:cNvSpPr/>
            <p:nvPr/>
          </p:nvSpPr>
          <p:spPr>
            <a:xfrm>
              <a:off x="0" y="0"/>
              <a:ext cx="635000" cy="419100"/>
            </a:xfrm>
            <a:custGeom>
              <a:rect b="b" l="l" r="r" t="t"/>
              <a:pathLst>
                <a:path extrusionOk="0" h="419100" w="635000">
                  <a:moveTo>
                    <a:pt x="37130" y="0"/>
                  </a:moveTo>
                  <a:lnTo>
                    <a:pt x="597870" y="0"/>
                  </a:lnTo>
                  <a:cubicBezTo>
                    <a:pt x="618376" y="0"/>
                    <a:pt x="635000" y="16624"/>
                    <a:pt x="635000" y="37130"/>
                  </a:cubicBezTo>
                  <a:lnTo>
                    <a:pt x="635000" y="381970"/>
                  </a:lnTo>
                  <a:cubicBezTo>
                    <a:pt x="635000" y="402476"/>
                    <a:pt x="618376" y="419100"/>
                    <a:pt x="597870" y="419100"/>
                  </a:cubicBezTo>
                  <a:lnTo>
                    <a:pt x="37130" y="419100"/>
                  </a:lnTo>
                  <a:cubicBezTo>
                    <a:pt x="16624" y="419100"/>
                    <a:pt x="0" y="402476"/>
                    <a:pt x="0" y="381970"/>
                  </a:cubicBezTo>
                  <a:lnTo>
                    <a:pt x="0" y="37130"/>
                  </a:lnTo>
                  <a:cubicBezTo>
                    <a:pt x="0" y="16624"/>
                    <a:pt x="16624" y="0"/>
                    <a:pt x="37130" y="0"/>
                  </a:cubicBezTo>
                  <a:close/>
                </a:path>
              </a:pathLst>
            </a:custGeom>
            <a:solidFill>
              <a:srgbClr val="D3D7F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0"/>
            <p:cNvSpPr txBox="1"/>
            <p:nvPr/>
          </p:nvSpPr>
          <p:spPr>
            <a:xfrm>
              <a:off x="22393" y="37424"/>
              <a:ext cx="575700" cy="327600"/>
            </a:xfrm>
            <a:prstGeom prst="rect">
              <a:avLst/>
            </a:prstGeom>
            <a:noFill/>
            <a:ln>
              <a:noFill/>
            </a:ln>
          </p:spPr>
          <p:txBody>
            <a:bodyPr anchorCtr="0" anchor="ctr" bIns="50800" lIns="50800" spcFirstLastPara="1" rIns="50800" wrap="square" tIns="50800">
              <a:noAutofit/>
            </a:bodyPr>
            <a:lstStyle/>
            <a:p>
              <a:pPr indent="0" lvl="0" marL="0" marR="0" rtl="0" algn="just">
                <a:lnSpc>
                  <a:spcPct val="140000"/>
                </a:lnSpc>
                <a:spcBef>
                  <a:spcPts val="0"/>
                </a:spcBef>
                <a:spcAft>
                  <a:spcPts val="0"/>
                </a:spcAft>
                <a:buNone/>
              </a:pPr>
              <a:r>
                <a:rPr b="0" i="0" lang="en-US" sz="1600" u="none" cap="none" strike="noStrike">
                  <a:solidFill>
                    <a:srgbClr val="000000"/>
                  </a:solidFill>
                  <a:latin typeface="Poppins"/>
                  <a:ea typeface="Poppins"/>
                  <a:cs typeface="Poppins"/>
                  <a:sym typeface="Poppins"/>
                </a:rPr>
                <a:t>Gathering raw data is the </a:t>
              </a:r>
              <a:r>
                <a:rPr b="1" i="0" lang="en-US" sz="1600" u="none" cap="none" strike="noStrike">
                  <a:solidFill>
                    <a:srgbClr val="000000"/>
                  </a:solidFill>
                  <a:latin typeface="Poppins"/>
                  <a:ea typeface="Poppins"/>
                  <a:cs typeface="Poppins"/>
                  <a:sym typeface="Poppins"/>
                </a:rPr>
                <a:t>first step</a:t>
              </a:r>
              <a:r>
                <a:rPr b="0" i="0" lang="en-US" sz="1600" u="none" cap="none" strike="noStrike">
                  <a:solidFill>
                    <a:srgbClr val="000000"/>
                  </a:solidFill>
                  <a:latin typeface="Poppins"/>
                  <a:ea typeface="Poppins"/>
                  <a:cs typeface="Poppins"/>
                  <a:sym typeface="Poppins"/>
                </a:rPr>
                <a:t> in the cycle, providing the foundational elements necessary for subsequent processing and analysis. It ensures the relevance of information generated.</a:t>
              </a:r>
              <a:endParaRPr b="0" i="0" sz="1600" u="none" cap="none" strike="noStrike">
                <a:solidFill>
                  <a:srgbClr val="000000"/>
                </a:solidFill>
                <a:latin typeface="Poppins"/>
                <a:ea typeface="Poppins"/>
                <a:cs typeface="Poppins"/>
                <a:sym typeface="Poppins"/>
              </a:endParaRPr>
            </a:p>
          </p:txBody>
        </p:sp>
      </p:grpSp>
      <p:grpSp>
        <p:nvGrpSpPr>
          <p:cNvPr id="259" name="Google Shape;259;p10"/>
          <p:cNvGrpSpPr/>
          <p:nvPr/>
        </p:nvGrpSpPr>
        <p:grpSpPr>
          <a:xfrm>
            <a:off x="4791817" y="4030975"/>
            <a:ext cx="4072456" cy="2847846"/>
            <a:chOff x="0" y="-24952"/>
            <a:chExt cx="635000" cy="444052"/>
          </a:xfrm>
        </p:grpSpPr>
        <p:sp>
          <p:nvSpPr>
            <p:cNvPr id="260" name="Google Shape;260;p10"/>
            <p:cNvSpPr/>
            <p:nvPr/>
          </p:nvSpPr>
          <p:spPr>
            <a:xfrm>
              <a:off x="0" y="0"/>
              <a:ext cx="635000" cy="419100"/>
            </a:xfrm>
            <a:custGeom>
              <a:rect b="b" l="l" r="r" t="t"/>
              <a:pathLst>
                <a:path extrusionOk="0" h="419100" w="635000">
                  <a:moveTo>
                    <a:pt x="37130" y="0"/>
                  </a:moveTo>
                  <a:lnTo>
                    <a:pt x="597870" y="0"/>
                  </a:lnTo>
                  <a:cubicBezTo>
                    <a:pt x="618376" y="0"/>
                    <a:pt x="635000" y="16624"/>
                    <a:pt x="635000" y="37130"/>
                  </a:cubicBezTo>
                  <a:lnTo>
                    <a:pt x="635000" y="381970"/>
                  </a:lnTo>
                  <a:cubicBezTo>
                    <a:pt x="635000" y="402476"/>
                    <a:pt x="618376" y="419100"/>
                    <a:pt x="597870" y="419100"/>
                  </a:cubicBezTo>
                  <a:lnTo>
                    <a:pt x="37130" y="419100"/>
                  </a:lnTo>
                  <a:cubicBezTo>
                    <a:pt x="16624" y="419100"/>
                    <a:pt x="0" y="402476"/>
                    <a:pt x="0" y="381970"/>
                  </a:cubicBezTo>
                  <a:lnTo>
                    <a:pt x="0" y="37130"/>
                  </a:lnTo>
                  <a:cubicBezTo>
                    <a:pt x="0" y="16624"/>
                    <a:pt x="16624" y="0"/>
                    <a:pt x="37130" y="0"/>
                  </a:cubicBezTo>
                  <a:close/>
                </a:path>
              </a:pathLst>
            </a:custGeom>
            <a:solidFill>
              <a:srgbClr val="D3D7F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10"/>
            <p:cNvSpPr txBox="1"/>
            <p:nvPr/>
          </p:nvSpPr>
          <p:spPr>
            <a:xfrm>
              <a:off x="34141" y="-24952"/>
              <a:ext cx="567000" cy="419100"/>
            </a:xfrm>
            <a:prstGeom prst="rect">
              <a:avLst/>
            </a:prstGeom>
            <a:noFill/>
            <a:ln>
              <a:noFill/>
            </a:ln>
          </p:spPr>
          <p:txBody>
            <a:bodyPr anchorCtr="0" anchor="ctr" bIns="50800" lIns="50800" spcFirstLastPara="1" rIns="50800" wrap="square" tIns="50800">
              <a:noAutofit/>
            </a:bodyPr>
            <a:lstStyle/>
            <a:p>
              <a:pPr indent="0" lvl="0" marL="0" marR="0" rtl="0" algn="just">
                <a:lnSpc>
                  <a:spcPct val="140000"/>
                </a:lnSpc>
                <a:spcBef>
                  <a:spcPts val="0"/>
                </a:spcBef>
                <a:spcAft>
                  <a:spcPts val="0"/>
                </a:spcAft>
                <a:buNone/>
              </a:pPr>
              <a:r>
                <a:rPr b="0" i="0" lang="en-US" sz="1500" u="none" cap="none" strike="noStrike">
                  <a:solidFill>
                    <a:srgbClr val="000000"/>
                  </a:solidFill>
                  <a:latin typeface="Poppins"/>
                  <a:ea typeface="Poppins"/>
                  <a:cs typeface="Poppins"/>
                  <a:sym typeface="Poppins"/>
                </a:rPr>
                <a:t>The next phase involves cleaning, organizing, and transforming data into a usable format. This stage is crucial for generating meaningful insights that inform decision-making processes.</a:t>
              </a:r>
              <a:endParaRPr b="0" i="0" sz="1500" u="none" cap="none" strike="noStrike">
                <a:solidFill>
                  <a:srgbClr val="000000"/>
                </a:solidFill>
                <a:latin typeface="Poppins"/>
                <a:ea typeface="Poppins"/>
                <a:cs typeface="Poppins"/>
                <a:sym typeface="Poppins"/>
              </a:endParaRPr>
            </a:p>
          </p:txBody>
        </p:sp>
      </p:grpSp>
      <p:grpSp>
        <p:nvGrpSpPr>
          <p:cNvPr id="262" name="Google Shape;262;p10"/>
          <p:cNvGrpSpPr/>
          <p:nvPr/>
        </p:nvGrpSpPr>
        <p:grpSpPr>
          <a:xfrm>
            <a:off x="9207173" y="4290372"/>
            <a:ext cx="4072456" cy="2687821"/>
            <a:chOff x="0" y="0"/>
            <a:chExt cx="635000" cy="419100"/>
          </a:xfrm>
        </p:grpSpPr>
        <p:sp>
          <p:nvSpPr>
            <p:cNvPr id="263" name="Google Shape;263;p10"/>
            <p:cNvSpPr/>
            <p:nvPr/>
          </p:nvSpPr>
          <p:spPr>
            <a:xfrm>
              <a:off x="0" y="0"/>
              <a:ext cx="635000" cy="419100"/>
            </a:xfrm>
            <a:custGeom>
              <a:rect b="b" l="l" r="r" t="t"/>
              <a:pathLst>
                <a:path extrusionOk="0" h="419100" w="635000">
                  <a:moveTo>
                    <a:pt x="37130" y="0"/>
                  </a:moveTo>
                  <a:lnTo>
                    <a:pt x="597870" y="0"/>
                  </a:lnTo>
                  <a:cubicBezTo>
                    <a:pt x="618376" y="0"/>
                    <a:pt x="635000" y="16624"/>
                    <a:pt x="635000" y="37130"/>
                  </a:cubicBezTo>
                  <a:lnTo>
                    <a:pt x="635000" y="381970"/>
                  </a:lnTo>
                  <a:cubicBezTo>
                    <a:pt x="635000" y="402476"/>
                    <a:pt x="618376" y="419100"/>
                    <a:pt x="597870" y="419100"/>
                  </a:cubicBezTo>
                  <a:lnTo>
                    <a:pt x="37130" y="419100"/>
                  </a:lnTo>
                  <a:cubicBezTo>
                    <a:pt x="16624" y="419100"/>
                    <a:pt x="0" y="402476"/>
                    <a:pt x="0" y="381970"/>
                  </a:cubicBezTo>
                  <a:lnTo>
                    <a:pt x="0" y="37130"/>
                  </a:lnTo>
                  <a:cubicBezTo>
                    <a:pt x="0" y="16624"/>
                    <a:pt x="16624" y="0"/>
                    <a:pt x="37130" y="0"/>
                  </a:cubicBezTo>
                  <a:close/>
                </a:path>
              </a:pathLst>
            </a:custGeom>
            <a:solidFill>
              <a:srgbClr val="D3D7F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10"/>
            <p:cNvSpPr txBox="1"/>
            <p:nvPr/>
          </p:nvSpPr>
          <p:spPr>
            <a:xfrm>
              <a:off x="43492" y="60125"/>
              <a:ext cx="562500" cy="308100"/>
            </a:xfrm>
            <a:prstGeom prst="rect">
              <a:avLst/>
            </a:prstGeom>
            <a:noFill/>
            <a:ln>
              <a:noFill/>
            </a:ln>
          </p:spPr>
          <p:txBody>
            <a:bodyPr anchorCtr="0" anchor="ctr" bIns="50800" lIns="50800" spcFirstLastPara="1" rIns="50800" wrap="square" tIns="50800">
              <a:noAutofit/>
            </a:bodyPr>
            <a:lstStyle/>
            <a:p>
              <a:pPr indent="0" lvl="0" marL="0" marR="0" rtl="0" algn="just">
                <a:lnSpc>
                  <a:spcPct val="140000"/>
                </a:lnSpc>
                <a:spcBef>
                  <a:spcPts val="0"/>
                </a:spcBef>
                <a:spcAft>
                  <a:spcPts val="0"/>
                </a:spcAft>
                <a:buNone/>
              </a:pPr>
              <a:r>
                <a:rPr b="0" i="0" lang="en-US" sz="1800" u="none" cap="none" strike="noStrike">
                  <a:solidFill>
                    <a:srgbClr val="000000"/>
                  </a:solidFill>
                  <a:latin typeface="Poppins"/>
                  <a:ea typeface="Poppins"/>
                  <a:cs typeface="Poppins"/>
                  <a:sym typeface="Poppins"/>
                </a:rPr>
                <a:t>At this stage, the processed data is transformed into easily understandable information, ready to be used to support decisions.</a:t>
              </a:r>
              <a:endParaRPr b="0" i="0" sz="1800" u="none" cap="none" strike="noStrike">
                <a:solidFill>
                  <a:srgbClr val="000000"/>
                </a:solidFill>
                <a:latin typeface="Poppins"/>
                <a:ea typeface="Poppins"/>
                <a:cs typeface="Poppins"/>
                <a:sym typeface="Poppins"/>
              </a:endParaRPr>
            </a:p>
            <a:p>
              <a:pPr indent="0" lvl="0" marL="0" marR="0" rtl="0" algn="ctr">
                <a:lnSpc>
                  <a:spcPct val="140000"/>
                </a:lnSpc>
                <a:spcBef>
                  <a:spcPts val="0"/>
                </a:spcBef>
                <a:spcAft>
                  <a:spcPts val="0"/>
                </a:spcAft>
                <a:buNone/>
              </a:pPr>
              <a:r>
                <a:t/>
              </a:r>
              <a:endParaRPr b="0" i="0" sz="1800" u="none" cap="none" strike="noStrike">
                <a:solidFill>
                  <a:srgbClr val="000000"/>
                </a:solidFill>
                <a:latin typeface="Poppins"/>
                <a:ea typeface="Poppins"/>
                <a:cs typeface="Poppins"/>
                <a:sym typeface="Poppins"/>
              </a:endParaRPr>
            </a:p>
          </p:txBody>
        </p:sp>
      </p:grpSp>
      <p:grpSp>
        <p:nvGrpSpPr>
          <p:cNvPr id="265" name="Google Shape;265;p10"/>
          <p:cNvGrpSpPr/>
          <p:nvPr/>
        </p:nvGrpSpPr>
        <p:grpSpPr>
          <a:xfrm>
            <a:off x="13839083" y="4194877"/>
            <a:ext cx="4072456" cy="2878810"/>
            <a:chOff x="0" y="0"/>
            <a:chExt cx="635000" cy="448880"/>
          </a:xfrm>
        </p:grpSpPr>
        <p:sp>
          <p:nvSpPr>
            <p:cNvPr id="266" name="Google Shape;266;p10"/>
            <p:cNvSpPr/>
            <p:nvPr/>
          </p:nvSpPr>
          <p:spPr>
            <a:xfrm>
              <a:off x="0" y="0"/>
              <a:ext cx="635000" cy="448880"/>
            </a:xfrm>
            <a:custGeom>
              <a:rect b="b" l="l" r="r" t="t"/>
              <a:pathLst>
                <a:path extrusionOk="0" h="448880" w="635000">
                  <a:moveTo>
                    <a:pt x="37130" y="0"/>
                  </a:moveTo>
                  <a:lnTo>
                    <a:pt x="597870" y="0"/>
                  </a:lnTo>
                  <a:cubicBezTo>
                    <a:pt x="618376" y="0"/>
                    <a:pt x="635000" y="16624"/>
                    <a:pt x="635000" y="37130"/>
                  </a:cubicBezTo>
                  <a:lnTo>
                    <a:pt x="635000" y="411750"/>
                  </a:lnTo>
                  <a:cubicBezTo>
                    <a:pt x="635000" y="432257"/>
                    <a:pt x="618376" y="448880"/>
                    <a:pt x="597870" y="448880"/>
                  </a:cubicBezTo>
                  <a:lnTo>
                    <a:pt x="37130" y="448880"/>
                  </a:lnTo>
                  <a:cubicBezTo>
                    <a:pt x="16624" y="448880"/>
                    <a:pt x="0" y="432257"/>
                    <a:pt x="0" y="411750"/>
                  </a:cubicBezTo>
                  <a:lnTo>
                    <a:pt x="0" y="37130"/>
                  </a:lnTo>
                  <a:cubicBezTo>
                    <a:pt x="0" y="16624"/>
                    <a:pt x="16624" y="0"/>
                    <a:pt x="37130" y="0"/>
                  </a:cubicBezTo>
                  <a:close/>
                </a:path>
              </a:pathLst>
            </a:custGeom>
            <a:solidFill>
              <a:srgbClr val="D3D7F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10"/>
            <p:cNvSpPr txBox="1"/>
            <p:nvPr/>
          </p:nvSpPr>
          <p:spPr>
            <a:xfrm>
              <a:off x="24401" y="7445"/>
              <a:ext cx="586200" cy="434100"/>
            </a:xfrm>
            <a:prstGeom prst="rect">
              <a:avLst/>
            </a:prstGeom>
            <a:noFill/>
            <a:ln>
              <a:noFill/>
            </a:ln>
          </p:spPr>
          <p:txBody>
            <a:bodyPr anchorCtr="0" anchor="ctr" bIns="50800" lIns="50800" spcFirstLastPara="1" rIns="50800" wrap="square" tIns="50800">
              <a:noAutofit/>
            </a:bodyPr>
            <a:lstStyle/>
            <a:p>
              <a:pPr indent="0" lvl="0" marL="0" marR="0" rtl="0" algn="just">
                <a:lnSpc>
                  <a:spcPct val="140000"/>
                </a:lnSpc>
                <a:spcBef>
                  <a:spcPts val="0"/>
                </a:spcBef>
                <a:spcAft>
                  <a:spcPts val="0"/>
                </a:spcAft>
                <a:buNone/>
              </a:pPr>
              <a:r>
                <a:rPr b="0" i="0" lang="en-US" sz="1600" u="none" cap="none" strike="noStrike">
                  <a:solidFill>
                    <a:srgbClr val="000000"/>
                  </a:solidFill>
                  <a:latin typeface="Poppins"/>
                  <a:ea typeface="Poppins"/>
                  <a:cs typeface="Poppins"/>
                  <a:sym typeface="Poppins"/>
                </a:rPr>
                <a:t>Finally, insights derived from processed data guide strategic choices. Effective decision-making relies on accurate information, ultimately impacting organizational outcomes and driving future data collection initiatives.</a:t>
              </a:r>
              <a:endParaRPr b="0" i="0" sz="1600" u="none" cap="none" strike="noStrike">
                <a:solidFill>
                  <a:srgbClr val="000000"/>
                </a:solidFill>
                <a:latin typeface="Poppins"/>
                <a:ea typeface="Poppins"/>
                <a:cs typeface="Poppins"/>
                <a:sym typeface="Poppins"/>
              </a:endParaRPr>
            </a:p>
          </p:txBody>
        </p:sp>
      </p:grpSp>
      <p:sp>
        <p:nvSpPr>
          <p:cNvPr id="268" name="Google Shape;268;p10"/>
          <p:cNvSpPr/>
          <p:nvPr/>
        </p:nvSpPr>
        <p:spPr>
          <a:xfrm rot="-938859">
            <a:off x="3993210" y="6393849"/>
            <a:ext cx="1597214" cy="969944"/>
          </a:xfrm>
          <a:custGeom>
            <a:rect b="b" l="l" r="r" t="t"/>
            <a:pathLst>
              <a:path extrusionOk="0" h="969944" w="1597214">
                <a:moveTo>
                  <a:pt x="0" y="0"/>
                </a:moveTo>
                <a:lnTo>
                  <a:pt x="1597214" y="0"/>
                </a:lnTo>
                <a:lnTo>
                  <a:pt x="1597214" y="969944"/>
                </a:lnTo>
                <a:lnTo>
                  <a:pt x="0" y="969944"/>
                </a:lnTo>
                <a:lnTo>
                  <a:pt x="0" y="0"/>
                </a:lnTo>
                <a:close/>
              </a:path>
            </a:pathLst>
          </a:custGeom>
          <a:blipFill rotWithShape="1">
            <a:blip r:embed="rId3">
              <a:alphaModFix/>
            </a:blip>
            <a:stretch>
              <a:fillRect b="0" l="0" r="0" t="0"/>
            </a:stretch>
          </a:blipFill>
          <a:ln>
            <a:noFill/>
          </a:ln>
        </p:spPr>
      </p:sp>
      <p:sp>
        <p:nvSpPr>
          <p:cNvPr id="269" name="Google Shape;269;p10"/>
          <p:cNvSpPr txBox="1"/>
          <p:nvPr/>
        </p:nvSpPr>
        <p:spPr>
          <a:xfrm>
            <a:off x="5194935" y="3590925"/>
            <a:ext cx="3104515" cy="38417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500" u="none" cap="none" strike="noStrike">
                <a:solidFill>
                  <a:srgbClr val="D3D7F4"/>
                </a:solidFill>
                <a:latin typeface="Arial"/>
                <a:ea typeface="Arial"/>
                <a:cs typeface="Arial"/>
                <a:sym typeface="Arial"/>
              </a:rPr>
              <a:t>Data Processing</a:t>
            </a:r>
            <a:endParaRPr b="1" i="0" sz="2500" u="none" cap="none" strike="noStrike">
              <a:solidFill>
                <a:srgbClr val="D3D7F4"/>
              </a:solidFill>
              <a:latin typeface="Arial"/>
              <a:ea typeface="Arial"/>
              <a:cs typeface="Arial"/>
              <a:sym typeface="Arial"/>
            </a:endParaRPr>
          </a:p>
        </p:txBody>
      </p:sp>
      <p:sp>
        <p:nvSpPr>
          <p:cNvPr id="270" name="Google Shape;270;p10"/>
          <p:cNvSpPr txBox="1"/>
          <p:nvPr/>
        </p:nvSpPr>
        <p:spPr>
          <a:xfrm>
            <a:off x="381000" y="3539490"/>
            <a:ext cx="3104515" cy="38417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500" u="none" cap="none" strike="noStrike">
                <a:solidFill>
                  <a:srgbClr val="D3D7F4"/>
                </a:solidFill>
                <a:latin typeface="Arial"/>
                <a:ea typeface="Arial"/>
                <a:cs typeface="Arial"/>
                <a:sym typeface="Arial"/>
              </a:rPr>
              <a:t>Data Collection</a:t>
            </a:r>
            <a:endParaRPr b="1" i="0" sz="2500" u="none" cap="none" strike="noStrike">
              <a:solidFill>
                <a:srgbClr val="D3D7F4"/>
              </a:solidFill>
              <a:latin typeface="Arial"/>
              <a:ea typeface="Arial"/>
              <a:cs typeface="Arial"/>
              <a:sym typeface="Arial"/>
            </a:endParaRPr>
          </a:p>
        </p:txBody>
      </p:sp>
      <p:sp>
        <p:nvSpPr>
          <p:cNvPr id="271" name="Google Shape;271;p10"/>
          <p:cNvSpPr txBox="1"/>
          <p:nvPr/>
        </p:nvSpPr>
        <p:spPr>
          <a:xfrm>
            <a:off x="13839190" y="3600450"/>
            <a:ext cx="3429635" cy="43053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Decision Making</a:t>
            </a:r>
            <a:endParaRPr b="1" i="0" sz="2800" u="none" cap="none" strike="noStrike">
              <a:solidFill>
                <a:srgbClr val="D3D7F4"/>
              </a:solidFill>
              <a:latin typeface="Arial"/>
              <a:ea typeface="Arial"/>
              <a:cs typeface="Arial"/>
              <a:sym typeface="Arial"/>
            </a:endParaRPr>
          </a:p>
        </p:txBody>
      </p:sp>
      <p:grpSp>
        <p:nvGrpSpPr>
          <p:cNvPr id="272" name="Google Shape;272;p10"/>
          <p:cNvGrpSpPr/>
          <p:nvPr/>
        </p:nvGrpSpPr>
        <p:grpSpPr>
          <a:xfrm>
            <a:off x="6095890" y="1124585"/>
            <a:ext cx="6690995" cy="1667039"/>
            <a:chOff x="-976207" y="127847"/>
            <a:chExt cx="8921326" cy="2222718"/>
          </a:xfrm>
        </p:grpSpPr>
        <p:sp>
          <p:nvSpPr>
            <p:cNvPr id="273" name="Google Shape;273;p10"/>
            <p:cNvSpPr txBox="1"/>
            <p:nvPr/>
          </p:nvSpPr>
          <p:spPr>
            <a:xfrm>
              <a:off x="-976207" y="127847"/>
              <a:ext cx="8921326" cy="1315720"/>
            </a:xfrm>
            <a:prstGeom prst="rect">
              <a:avLst/>
            </a:prstGeom>
            <a:noFill/>
            <a:ln>
              <a:noFill/>
            </a:ln>
          </p:spPr>
          <p:txBody>
            <a:bodyPr anchorCtr="0" anchor="t" bIns="0" lIns="0" spcFirstLastPara="1" rIns="0" wrap="square" tIns="0">
              <a:spAutoFit/>
            </a:bodyPr>
            <a:lstStyle/>
            <a:p>
              <a:pPr indent="0" lvl="0" marL="0" marR="0" rtl="0" algn="ctr">
                <a:lnSpc>
                  <a:spcPct val="100012"/>
                </a:lnSpc>
                <a:spcBef>
                  <a:spcPts val="0"/>
                </a:spcBef>
                <a:spcAft>
                  <a:spcPts val="0"/>
                </a:spcAft>
                <a:buNone/>
              </a:pPr>
              <a:r>
                <a:rPr b="0" i="0" lang="en-US" sz="7695" u="none" cap="none" strike="noStrike">
                  <a:solidFill>
                    <a:srgbClr val="D3D7F4"/>
                  </a:solidFill>
                  <a:latin typeface="Play"/>
                  <a:ea typeface="Play"/>
                  <a:cs typeface="Play"/>
                  <a:sym typeface="Play"/>
                </a:rPr>
                <a:t>Data Cycle</a:t>
              </a:r>
              <a:endParaRPr b="0" i="0" sz="7695" u="none" cap="none" strike="noStrike">
                <a:solidFill>
                  <a:srgbClr val="D3D7F4"/>
                </a:solidFill>
                <a:latin typeface="Play"/>
                <a:ea typeface="Play"/>
                <a:cs typeface="Play"/>
                <a:sym typeface="Play"/>
              </a:endParaRPr>
            </a:p>
          </p:txBody>
        </p:sp>
        <p:sp>
          <p:nvSpPr>
            <p:cNvPr id="274" name="Google Shape;274;p10"/>
            <p:cNvSpPr txBox="1"/>
            <p:nvPr/>
          </p:nvSpPr>
          <p:spPr>
            <a:xfrm>
              <a:off x="0" y="1906065"/>
              <a:ext cx="6337617" cy="444500"/>
            </a:xfrm>
            <a:prstGeom prst="rect">
              <a:avLst/>
            </a:prstGeom>
            <a:noFill/>
            <a:ln>
              <a:noFill/>
            </a:ln>
          </p:spPr>
          <p:txBody>
            <a:bodyPr anchorCtr="0" anchor="t" bIns="0" lIns="0" spcFirstLastPara="1" rIns="0" wrap="square" tIns="0">
              <a:spAutoFit/>
            </a:bodyPr>
            <a:lstStyle/>
            <a:p>
              <a:pPr indent="0" lvl="0" marL="0" marR="0" rtl="0" algn="ctr">
                <a:lnSpc>
                  <a:spcPct val="119821"/>
                </a:lnSpc>
                <a:spcBef>
                  <a:spcPts val="0"/>
                </a:spcBef>
                <a:spcAft>
                  <a:spcPts val="0"/>
                </a:spcAft>
                <a:buNone/>
              </a:pPr>
              <a:r>
                <a:rPr b="1" i="0" lang="en-US" sz="2245" u="none" cap="none" strike="noStrike">
                  <a:solidFill>
                    <a:srgbClr val="D3D7F4"/>
                  </a:solidFill>
                  <a:latin typeface="Arial"/>
                  <a:ea typeface="Arial"/>
                  <a:cs typeface="Arial"/>
                  <a:sym typeface="Arial"/>
                </a:rPr>
                <a:t>Transforming Data into Decisions</a:t>
              </a:r>
              <a:endParaRPr b="1" i="0" sz="2245" u="none" cap="none" strike="noStrike">
                <a:solidFill>
                  <a:srgbClr val="D3D7F4"/>
                </a:solidFill>
                <a:latin typeface="Arial"/>
                <a:ea typeface="Arial"/>
                <a:cs typeface="Arial"/>
                <a:sym typeface="Arial"/>
              </a:endParaRPr>
            </a:p>
          </p:txBody>
        </p:sp>
      </p:grpSp>
      <p:sp>
        <p:nvSpPr>
          <p:cNvPr id="275" name="Google Shape;275;p10"/>
          <p:cNvSpPr txBox="1"/>
          <p:nvPr/>
        </p:nvSpPr>
        <p:spPr>
          <a:xfrm>
            <a:off x="9425275" y="3524250"/>
            <a:ext cx="2155983" cy="4191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Information</a:t>
            </a:r>
            <a:endParaRPr b="1" i="0" sz="2800" u="none" cap="none" strike="noStrike">
              <a:solidFill>
                <a:srgbClr val="D3D7F4"/>
              </a:solidFill>
              <a:latin typeface="Arial"/>
              <a:ea typeface="Arial"/>
              <a:cs typeface="Arial"/>
              <a:sym typeface="Arial"/>
            </a:endParaRPr>
          </a:p>
        </p:txBody>
      </p:sp>
      <p:sp>
        <p:nvSpPr>
          <p:cNvPr id="276" name="Google Shape;276;p10"/>
          <p:cNvSpPr/>
          <p:nvPr/>
        </p:nvSpPr>
        <p:spPr>
          <a:xfrm rot="-1307412">
            <a:off x="8065666" y="6428849"/>
            <a:ext cx="1597214" cy="969944"/>
          </a:xfrm>
          <a:custGeom>
            <a:rect b="b" l="l" r="r" t="t"/>
            <a:pathLst>
              <a:path extrusionOk="0" h="969944" w="1597214">
                <a:moveTo>
                  <a:pt x="0" y="0"/>
                </a:moveTo>
                <a:lnTo>
                  <a:pt x="1597214" y="0"/>
                </a:lnTo>
                <a:lnTo>
                  <a:pt x="1597214" y="969945"/>
                </a:lnTo>
                <a:lnTo>
                  <a:pt x="0" y="969945"/>
                </a:lnTo>
                <a:lnTo>
                  <a:pt x="0" y="0"/>
                </a:lnTo>
                <a:close/>
              </a:path>
            </a:pathLst>
          </a:custGeom>
          <a:blipFill rotWithShape="1">
            <a:blip r:embed="rId3">
              <a:alphaModFix/>
            </a:blip>
            <a:stretch>
              <a:fillRect b="0" l="0" r="0" t="0"/>
            </a:stretch>
          </a:blipFill>
          <a:ln>
            <a:noFill/>
          </a:ln>
        </p:spPr>
      </p:sp>
      <p:sp>
        <p:nvSpPr>
          <p:cNvPr id="277" name="Google Shape;277;p10"/>
          <p:cNvSpPr/>
          <p:nvPr/>
        </p:nvSpPr>
        <p:spPr>
          <a:xfrm rot="-938859">
            <a:off x="12481023" y="6493221"/>
            <a:ext cx="1597214" cy="969944"/>
          </a:xfrm>
          <a:custGeom>
            <a:rect b="b" l="l" r="r" t="t"/>
            <a:pathLst>
              <a:path extrusionOk="0" h="969944" w="1597214">
                <a:moveTo>
                  <a:pt x="0" y="0"/>
                </a:moveTo>
                <a:lnTo>
                  <a:pt x="1597214" y="0"/>
                </a:lnTo>
                <a:lnTo>
                  <a:pt x="1597214" y="969944"/>
                </a:lnTo>
                <a:lnTo>
                  <a:pt x="0" y="969944"/>
                </a:lnTo>
                <a:lnTo>
                  <a:pt x="0" y="0"/>
                </a:lnTo>
                <a:close/>
              </a:path>
            </a:pathLst>
          </a:custGeom>
          <a:blipFill rotWithShape="1">
            <a:blip r:embed="rId3">
              <a:alphaModFix/>
            </a:blip>
            <a:stretch>
              <a:fillRect b="0" l="0" r="0" t="0"/>
            </a:stretch>
          </a:blipFill>
          <a:ln>
            <a:noFill/>
          </a:ln>
        </p:spPr>
      </p:sp>
      <p:grpSp>
        <p:nvGrpSpPr>
          <p:cNvPr id="278" name="Google Shape;278;p10"/>
          <p:cNvGrpSpPr/>
          <p:nvPr/>
        </p:nvGrpSpPr>
        <p:grpSpPr>
          <a:xfrm>
            <a:off x="635" y="-277812"/>
            <a:ext cx="18304510" cy="1055688"/>
            <a:chOff x="0" y="-370332"/>
            <a:chExt cx="25596662" cy="1407263"/>
          </a:xfrm>
        </p:grpSpPr>
        <p:grpSp>
          <p:nvGrpSpPr>
            <p:cNvPr id="279" name="Google Shape;279;p10"/>
            <p:cNvGrpSpPr/>
            <p:nvPr/>
          </p:nvGrpSpPr>
          <p:grpSpPr>
            <a:xfrm>
              <a:off x="0" y="-370332"/>
              <a:ext cx="25596662" cy="1407263"/>
              <a:chOff x="0" y="-57150"/>
              <a:chExt cx="3950102" cy="217170"/>
            </a:xfrm>
          </p:grpSpPr>
          <p:sp>
            <p:nvSpPr>
              <p:cNvPr id="280" name="Google Shape;280;p10"/>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10"/>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82" name="Google Shape;282;p10"/>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283" name="Google Shape;283;p10"/>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287" name="Shape 287"/>
        <p:cNvGrpSpPr/>
        <p:nvPr/>
      </p:nvGrpSpPr>
      <p:grpSpPr>
        <a:xfrm>
          <a:off x="0" y="0"/>
          <a:ext cx="0" cy="0"/>
          <a:chOff x="0" y="0"/>
          <a:chExt cx="0" cy="0"/>
        </a:xfrm>
      </p:grpSpPr>
      <p:grpSp>
        <p:nvGrpSpPr>
          <p:cNvPr id="288" name="Google Shape;288;p11"/>
          <p:cNvGrpSpPr/>
          <p:nvPr/>
        </p:nvGrpSpPr>
        <p:grpSpPr>
          <a:xfrm>
            <a:off x="735588" y="2506881"/>
            <a:ext cx="12063095" cy="1685160"/>
            <a:chOff x="0" y="143087"/>
            <a:chExt cx="16084127" cy="2246879"/>
          </a:xfrm>
        </p:grpSpPr>
        <p:sp>
          <p:nvSpPr>
            <p:cNvPr id="289" name="Google Shape;289;p11"/>
            <p:cNvSpPr txBox="1"/>
            <p:nvPr/>
          </p:nvSpPr>
          <p:spPr>
            <a:xfrm>
              <a:off x="0" y="143087"/>
              <a:ext cx="16084127" cy="1245446"/>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7285" u="none" cap="none" strike="noStrike">
                  <a:solidFill>
                    <a:srgbClr val="D3D7F4"/>
                  </a:solidFill>
                  <a:latin typeface="Play"/>
                  <a:ea typeface="Play"/>
                  <a:cs typeface="Play"/>
                  <a:sym typeface="Play"/>
                </a:rPr>
                <a:t>Definition of Data Collection</a:t>
              </a:r>
              <a:endParaRPr b="0" i="0" sz="7285" u="none" cap="none" strike="noStrike">
                <a:solidFill>
                  <a:srgbClr val="D3D7F4"/>
                </a:solidFill>
                <a:latin typeface="Play"/>
                <a:ea typeface="Play"/>
                <a:cs typeface="Play"/>
                <a:sym typeface="Play"/>
              </a:endParaRPr>
            </a:p>
          </p:txBody>
        </p:sp>
        <p:sp>
          <p:nvSpPr>
            <p:cNvPr id="290" name="Google Shape;290;p11"/>
            <p:cNvSpPr txBox="1"/>
            <p:nvPr/>
          </p:nvSpPr>
          <p:spPr>
            <a:xfrm>
              <a:off x="0" y="1965940"/>
              <a:ext cx="12933975" cy="424026"/>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125" u="none" cap="none" strike="noStrike">
                  <a:solidFill>
                    <a:srgbClr val="D3D7F4"/>
                  </a:solidFill>
                  <a:latin typeface="Arial"/>
                  <a:ea typeface="Arial"/>
                  <a:cs typeface="Arial"/>
                  <a:sym typeface="Arial"/>
                </a:rPr>
                <a:t>Understanding the Gathering Process</a:t>
              </a:r>
              <a:endParaRPr b="1" i="0" sz="2125" u="none" cap="none" strike="noStrike">
                <a:solidFill>
                  <a:srgbClr val="D3D7F4"/>
                </a:solidFill>
                <a:latin typeface="Arial"/>
                <a:ea typeface="Arial"/>
                <a:cs typeface="Arial"/>
                <a:sym typeface="Arial"/>
              </a:endParaRPr>
            </a:p>
          </p:txBody>
        </p:sp>
      </p:grpSp>
      <p:cxnSp>
        <p:nvCxnSpPr>
          <p:cNvPr id="291" name="Google Shape;291;p11"/>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292" name="Google Shape;292;p11"/>
          <p:cNvCxnSpPr/>
          <p:nvPr/>
        </p:nvCxnSpPr>
        <p:spPr>
          <a:xfrm>
            <a:off x="0" y="9620250"/>
            <a:ext cx="18288000" cy="0"/>
          </a:xfrm>
          <a:prstGeom prst="straightConnector1">
            <a:avLst/>
          </a:prstGeom>
          <a:noFill/>
          <a:ln cap="flat" cmpd="sng" w="19050">
            <a:solidFill>
              <a:srgbClr val="D3D7F4"/>
            </a:solidFill>
            <a:prstDash val="solid"/>
            <a:round/>
            <a:headEnd len="sm" w="sm" type="none"/>
            <a:tailEnd len="sm" w="sm" type="none"/>
          </a:ln>
        </p:spPr>
      </p:cxnSp>
      <p:grpSp>
        <p:nvGrpSpPr>
          <p:cNvPr id="293" name="Google Shape;293;p11"/>
          <p:cNvGrpSpPr/>
          <p:nvPr/>
        </p:nvGrpSpPr>
        <p:grpSpPr>
          <a:xfrm>
            <a:off x="735588" y="4756396"/>
            <a:ext cx="12062705" cy="2732406"/>
            <a:chOff x="0" y="-9525"/>
            <a:chExt cx="16083607" cy="3643208"/>
          </a:xfrm>
        </p:grpSpPr>
        <p:sp>
          <p:nvSpPr>
            <p:cNvPr id="294" name="Google Shape;294;p11"/>
            <p:cNvSpPr txBox="1"/>
            <p:nvPr/>
          </p:nvSpPr>
          <p:spPr>
            <a:xfrm>
              <a:off x="0" y="-9525"/>
              <a:ext cx="16083607" cy="601681"/>
            </a:xfrm>
            <a:prstGeom prst="rect">
              <a:avLst/>
            </a:prstGeom>
            <a:noFill/>
            <a:ln>
              <a:noFill/>
            </a:ln>
          </p:spPr>
          <p:txBody>
            <a:bodyPr anchorCtr="0" anchor="t" bIns="0" lIns="0" spcFirstLastPara="1" rIns="0" wrap="square" tIns="0">
              <a:spAutoFit/>
            </a:bodyPr>
            <a:lstStyle/>
            <a:p>
              <a:pPr indent="0" lvl="0" marL="0" marR="0" rtl="0" algn="just">
                <a:lnSpc>
                  <a:spcPct val="120067"/>
                </a:lnSpc>
                <a:spcBef>
                  <a:spcPts val="0"/>
                </a:spcBef>
                <a:spcAft>
                  <a:spcPts val="0"/>
                </a:spcAft>
                <a:buNone/>
              </a:pPr>
              <a:r>
                <a:rPr b="1" i="0" lang="en-US" sz="2965" u="none" cap="none" strike="noStrike">
                  <a:solidFill>
                    <a:srgbClr val="D3D7F4"/>
                  </a:solidFill>
                  <a:latin typeface="Arial"/>
                  <a:ea typeface="Arial"/>
                  <a:cs typeface="Arial"/>
                  <a:sym typeface="Arial"/>
                </a:rPr>
                <a:t>Systematic Gathering</a:t>
              </a:r>
              <a:endParaRPr b="1" i="0" sz="2965" u="none" cap="none" strike="noStrike">
                <a:solidFill>
                  <a:srgbClr val="D3D7F4"/>
                </a:solidFill>
                <a:latin typeface="Arial"/>
                <a:ea typeface="Arial"/>
                <a:cs typeface="Arial"/>
                <a:sym typeface="Arial"/>
              </a:endParaRPr>
            </a:p>
          </p:txBody>
        </p:sp>
        <p:sp>
          <p:nvSpPr>
            <p:cNvPr id="295" name="Google Shape;295;p11"/>
            <p:cNvSpPr txBox="1"/>
            <p:nvPr/>
          </p:nvSpPr>
          <p:spPr>
            <a:xfrm>
              <a:off x="0" y="1255535"/>
              <a:ext cx="16083607" cy="2378148"/>
            </a:xfrm>
            <a:prstGeom prst="rect">
              <a:avLst/>
            </a:prstGeom>
            <a:noFill/>
            <a:ln>
              <a:noFill/>
            </a:ln>
          </p:spPr>
          <p:txBody>
            <a:bodyPr anchorCtr="0" anchor="t" bIns="0" lIns="0" spcFirstLastPara="1" rIns="0" wrap="square" tIns="0">
              <a:spAutoFit/>
            </a:bodyPr>
            <a:lstStyle/>
            <a:p>
              <a:pPr indent="0" lvl="0" marL="0" marR="0" rtl="0" algn="just">
                <a:lnSpc>
                  <a:spcPct val="120067"/>
                </a:lnSpc>
                <a:spcBef>
                  <a:spcPts val="0"/>
                </a:spcBef>
                <a:spcAft>
                  <a:spcPts val="0"/>
                </a:spcAft>
                <a:buNone/>
              </a:pPr>
              <a:r>
                <a:rPr b="0" i="0" lang="en-US" sz="2965" u="none" cap="none" strike="noStrike">
                  <a:solidFill>
                    <a:srgbClr val="D3D7F4"/>
                  </a:solidFill>
                  <a:latin typeface="Arial"/>
                  <a:ea typeface="Arial"/>
                  <a:cs typeface="Arial"/>
                  <a:sym typeface="Arial"/>
                </a:rPr>
                <a:t>Data collection is the </a:t>
              </a:r>
              <a:r>
                <a:rPr b="1" i="0" lang="en-US" sz="2965" u="none" cap="none" strike="noStrike">
                  <a:solidFill>
                    <a:srgbClr val="D3D7F4"/>
                  </a:solidFill>
                  <a:latin typeface="Arial"/>
                  <a:ea typeface="Arial"/>
                  <a:cs typeface="Arial"/>
                  <a:sym typeface="Arial"/>
                </a:rPr>
                <a:t>systematic gathering</a:t>
              </a:r>
              <a:r>
                <a:rPr b="0" i="0" lang="en-US" sz="2965" u="none" cap="none" strike="noStrike">
                  <a:solidFill>
                    <a:srgbClr val="D3D7F4"/>
                  </a:solidFill>
                  <a:latin typeface="Arial"/>
                  <a:ea typeface="Arial"/>
                  <a:cs typeface="Arial"/>
                  <a:sym typeface="Arial"/>
                </a:rPr>
                <a:t> of information from various sources. It provides the foundation for analysis and informed decision-making, ensuring quality significantly affects the entire information system.</a:t>
              </a:r>
              <a:endParaRPr b="0" i="0" sz="2965" u="none" cap="none" strike="noStrike">
                <a:solidFill>
                  <a:srgbClr val="D3D7F4"/>
                </a:solidFill>
                <a:latin typeface="Arial"/>
                <a:ea typeface="Arial"/>
                <a:cs typeface="Arial"/>
                <a:sym typeface="Arial"/>
              </a:endParaRPr>
            </a:p>
          </p:txBody>
        </p:sp>
      </p:grpSp>
      <p:sp>
        <p:nvSpPr>
          <p:cNvPr id="296" name="Google Shape;296;p11"/>
          <p:cNvSpPr txBox="1"/>
          <p:nvPr/>
        </p:nvSpPr>
        <p:spPr>
          <a:xfrm>
            <a:off x="735588" y="1226788"/>
            <a:ext cx="4647354" cy="817915"/>
          </a:xfrm>
          <a:prstGeom prst="rect">
            <a:avLst/>
          </a:prstGeom>
          <a:noFill/>
          <a:ln>
            <a:noFill/>
          </a:ln>
        </p:spPr>
        <p:txBody>
          <a:bodyPr anchorCtr="0" anchor="t" bIns="0" lIns="0" spcFirstLastPara="1" rIns="0" wrap="square" tIns="0">
            <a:spAutoFit/>
          </a:bodyPr>
          <a:lstStyle/>
          <a:p>
            <a:pPr indent="0" lvl="0" marL="0" marR="0" rtl="0" algn="ctr">
              <a:lnSpc>
                <a:spcPct val="140086"/>
              </a:lnSpc>
              <a:spcBef>
                <a:spcPts val="0"/>
              </a:spcBef>
              <a:spcAft>
                <a:spcPts val="0"/>
              </a:spcAft>
              <a:buNone/>
            </a:pPr>
            <a:r>
              <a:rPr b="1" i="0" lang="en-US" sz="4615" u="none" cap="none" strike="noStrike">
                <a:solidFill>
                  <a:srgbClr val="FFBD59"/>
                </a:solidFill>
                <a:latin typeface="Poppins"/>
                <a:ea typeface="Poppins"/>
                <a:cs typeface="Poppins"/>
                <a:sym typeface="Poppins"/>
              </a:rPr>
              <a:t>Data Collection</a:t>
            </a:r>
            <a:endParaRPr b="1" i="0" sz="4615" u="none" cap="none" strike="noStrike">
              <a:solidFill>
                <a:srgbClr val="FFBD59"/>
              </a:solidFill>
              <a:latin typeface="Poppins"/>
              <a:ea typeface="Poppins"/>
              <a:cs typeface="Poppins"/>
              <a:sym typeface="Poppins"/>
            </a:endParaRPr>
          </a:p>
        </p:txBody>
      </p:sp>
      <p:grpSp>
        <p:nvGrpSpPr>
          <p:cNvPr id="297" name="Google Shape;297;p11"/>
          <p:cNvGrpSpPr/>
          <p:nvPr/>
        </p:nvGrpSpPr>
        <p:grpSpPr>
          <a:xfrm>
            <a:off x="635" y="-277812"/>
            <a:ext cx="18304510" cy="1055688"/>
            <a:chOff x="0" y="-370332"/>
            <a:chExt cx="25596662" cy="1407263"/>
          </a:xfrm>
        </p:grpSpPr>
        <p:grpSp>
          <p:nvGrpSpPr>
            <p:cNvPr id="298" name="Google Shape;298;p11"/>
            <p:cNvGrpSpPr/>
            <p:nvPr/>
          </p:nvGrpSpPr>
          <p:grpSpPr>
            <a:xfrm>
              <a:off x="0" y="-370332"/>
              <a:ext cx="25596662" cy="1407263"/>
              <a:chOff x="0" y="-57150"/>
              <a:chExt cx="3950102" cy="217170"/>
            </a:xfrm>
          </p:grpSpPr>
          <p:sp>
            <p:nvSpPr>
              <p:cNvPr id="299" name="Google Shape;299;p11"/>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11"/>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01" name="Google Shape;301;p11"/>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302" name="Google Shape;302;p11"/>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306" name="Shape 306"/>
        <p:cNvGrpSpPr/>
        <p:nvPr/>
      </p:nvGrpSpPr>
      <p:grpSpPr>
        <a:xfrm>
          <a:off x="0" y="0"/>
          <a:ext cx="0" cy="0"/>
          <a:chOff x="0" y="0"/>
          <a:chExt cx="0" cy="0"/>
        </a:xfrm>
      </p:grpSpPr>
      <p:cxnSp>
        <p:nvCxnSpPr>
          <p:cNvPr id="307" name="Google Shape;307;p12"/>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308" name="Google Shape;308;p12"/>
          <p:cNvCxnSpPr/>
          <p:nvPr/>
        </p:nvCxnSpPr>
        <p:spPr>
          <a:xfrm>
            <a:off x="0" y="9629775"/>
            <a:ext cx="18288000" cy="0"/>
          </a:xfrm>
          <a:prstGeom prst="straightConnector1">
            <a:avLst/>
          </a:prstGeom>
          <a:noFill/>
          <a:ln cap="flat" cmpd="sng" w="19050">
            <a:solidFill>
              <a:srgbClr val="D3D7F4"/>
            </a:solidFill>
            <a:prstDash val="solid"/>
            <a:round/>
            <a:headEnd len="sm" w="sm" type="none"/>
            <a:tailEnd len="sm" w="sm" type="none"/>
          </a:ln>
        </p:spPr>
      </p:cxnSp>
      <p:sp>
        <p:nvSpPr>
          <p:cNvPr id="309" name="Google Shape;309;p12"/>
          <p:cNvSpPr txBox="1"/>
          <p:nvPr/>
        </p:nvSpPr>
        <p:spPr>
          <a:xfrm>
            <a:off x="5807075" y="4317365"/>
            <a:ext cx="5560695" cy="461645"/>
          </a:xfrm>
          <a:prstGeom prst="rect">
            <a:avLst/>
          </a:prstGeom>
          <a:noFill/>
          <a:ln>
            <a:noFill/>
          </a:ln>
        </p:spPr>
        <p:txBody>
          <a:bodyPr anchorCtr="0" anchor="t" bIns="0" lIns="0" spcFirstLastPara="1" rIns="0" wrap="square" tIns="0">
            <a:spAutoFit/>
          </a:bodyPr>
          <a:lstStyle/>
          <a:p>
            <a:pPr indent="0" lvl="0" marL="0" marR="0" rtl="0" algn="l">
              <a:lnSpc>
                <a:spcPct val="150000"/>
              </a:lnSpc>
              <a:spcBef>
                <a:spcPts val="0"/>
              </a:spcBef>
              <a:spcAft>
                <a:spcPts val="0"/>
              </a:spcAft>
              <a:buNone/>
            </a:pPr>
            <a:r>
              <a:rPr b="1" i="0" lang="en-US" sz="2400" u="none" cap="none" strike="noStrike">
                <a:solidFill>
                  <a:srgbClr val="D3D7F4"/>
                </a:solidFill>
                <a:latin typeface="Arial"/>
                <a:ea typeface="Arial"/>
                <a:cs typeface="Arial"/>
                <a:sym typeface="Arial"/>
              </a:rPr>
              <a:t>Evidence-Based Decisions</a:t>
            </a:r>
            <a:endParaRPr b="1" i="0" sz="2400" u="none" cap="none" strike="noStrike">
              <a:solidFill>
                <a:srgbClr val="D3D7F4"/>
              </a:solidFill>
              <a:latin typeface="Arial"/>
              <a:ea typeface="Arial"/>
              <a:cs typeface="Arial"/>
              <a:sym typeface="Arial"/>
            </a:endParaRPr>
          </a:p>
        </p:txBody>
      </p:sp>
      <p:sp>
        <p:nvSpPr>
          <p:cNvPr id="310" name="Google Shape;310;p12"/>
          <p:cNvSpPr txBox="1"/>
          <p:nvPr/>
        </p:nvSpPr>
        <p:spPr>
          <a:xfrm>
            <a:off x="5806990" y="5068902"/>
            <a:ext cx="5272058" cy="21717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400" u="none" cap="none" strike="noStrike">
                <a:solidFill>
                  <a:srgbClr val="D3D7F4"/>
                </a:solidFill>
                <a:latin typeface="Arial"/>
                <a:ea typeface="Arial"/>
                <a:cs typeface="Arial"/>
                <a:sym typeface="Arial"/>
              </a:rPr>
              <a:t>Collecting data systematically supports evidence-based </a:t>
            </a:r>
            <a:r>
              <a:rPr b="1" i="0" lang="en-US" sz="2400" u="none" cap="none" strike="noStrike">
                <a:solidFill>
                  <a:srgbClr val="D3D7F4"/>
                </a:solidFill>
                <a:latin typeface="Arial"/>
                <a:ea typeface="Arial"/>
                <a:cs typeface="Arial"/>
                <a:sym typeface="Arial"/>
              </a:rPr>
              <a:t>decision-making</a:t>
            </a:r>
            <a:r>
              <a:rPr b="0" i="0" lang="en-US" sz="2400" u="none" cap="none" strike="noStrike">
                <a:solidFill>
                  <a:srgbClr val="D3D7F4"/>
                </a:solidFill>
                <a:latin typeface="Arial"/>
                <a:ea typeface="Arial"/>
                <a:cs typeface="Arial"/>
                <a:sym typeface="Arial"/>
              </a:rPr>
              <a:t> within organizations. This approach enables stakeholders to make informed choices that are backed by factual insights rather than assumptions.</a:t>
            </a:r>
            <a:endParaRPr b="0" i="0" sz="2400" u="none" cap="none" strike="noStrike">
              <a:solidFill>
                <a:srgbClr val="D3D7F4"/>
              </a:solidFill>
              <a:latin typeface="Arial"/>
              <a:ea typeface="Arial"/>
              <a:cs typeface="Arial"/>
              <a:sym typeface="Arial"/>
            </a:endParaRPr>
          </a:p>
        </p:txBody>
      </p:sp>
      <p:sp>
        <p:nvSpPr>
          <p:cNvPr id="311" name="Google Shape;311;p12"/>
          <p:cNvSpPr txBox="1"/>
          <p:nvPr/>
        </p:nvSpPr>
        <p:spPr>
          <a:xfrm>
            <a:off x="208265" y="4196778"/>
            <a:ext cx="4921200" cy="431100"/>
          </a:xfrm>
          <a:prstGeom prst="rect">
            <a:avLst/>
          </a:prstGeom>
          <a:noFill/>
          <a:ln>
            <a:noFill/>
          </a:ln>
        </p:spPr>
        <p:txBody>
          <a:bodyPr anchorCtr="0" anchor="t" bIns="0" lIns="0" spcFirstLastPara="1" rIns="0" wrap="square" tIns="0">
            <a:spAutoFit/>
          </a:bodyPr>
          <a:lstStyle/>
          <a:p>
            <a:pPr indent="0" lvl="0" marL="0" marR="0" rtl="0" algn="l">
              <a:lnSpc>
                <a:spcPct val="137857"/>
              </a:lnSpc>
              <a:spcBef>
                <a:spcPts val="0"/>
              </a:spcBef>
              <a:spcAft>
                <a:spcPts val="0"/>
              </a:spcAft>
              <a:buNone/>
            </a:pPr>
            <a:r>
              <a:rPr b="1" i="0" lang="en-US" sz="2800" u="none" cap="none" strike="noStrike">
                <a:solidFill>
                  <a:srgbClr val="D3D7F4"/>
                </a:solidFill>
                <a:latin typeface="Arial"/>
                <a:ea typeface="Arial"/>
                <a:cs typeface="Arial"/>
                <a:sym typeface="Arial"/>
              </a:rPr>
              <a:t>Accuracy Assurance</a:t>
            </a:r>
            <a:endParaRPr b="1" i="0" sz="2800" u="none" cap="none" strike="noStrike">
              <a:solidFill>
                <a:srgbClr val="D3D7F4"/>
              </a:solidFill>
              <a:latin typeface="Arial"/>
              <a:ea typeface="Arial"/>
              <a:cs typeface="Arial"/>
              <a:sym typeface="Arial"/>
            </a:endParaRPr>
          </a:p>
        </p:txBody>
      </p:sp>
      <p:sp>
        <p:nvSpPr>
          <p:cNvPr id="312" name="Google Shape;312;p12"/>
          <p:cNvSpPr txBox="1"/>
          <p:nvPr/>
        </p:nvSpPr>
        <p:spPr>
          <a:xfrm>
            <a:off x="285276" y="5068902"/>
            <a:ext cx="4767245" cy="21717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400" u="none" cap="none" strike="noStrike">
                <a:solidFill>
                  <a:srgbClr val="D3D7F4"/>
                </a:solidFill>
                <a:latin typeface="Arial"/>
                <a:ea typeface="Arial"/>
                <a:cs typeface="Arial"/>
                <a:sym typeface="Arial"/>
              </a:rPr>
              <a:t>Accurate data collection ensures the </a:t>
            </a:r>
            <a:r>
              <a:rPr b="1" i="0" lang="en-US" sz="2400" u="none" cap="none" strike="noStrike">
                <a:solidFill>
                  <a:srgbClr val="D3D7F4"/>
                </a:solidFill>
                <a:latin typeface="Arial"/>
                <a:ea typeface="Arial"/>
                <a:cs typeface="Arial"/>
                <a:sym typeface="Arial"/>
              </a:rPr>
              <a:t>reliability</a:t>
            </a:r>
            <a:r>
              <a:rPr b="0" i="0" lang="en-US" sz="2400" u="none" cap="none" strike="noStrike">
                <a:solidFill>
                  <a:srgbClr val="D3D7F4"/>
                </a:solidFill>
                <a:latin typeface="Arial"/>
                <a:ea typeface="Arial"/>
                <a:cs typeface="Arial"/>
                <a:sym typeface="Arial"/>
              </a:rPr>
              <a:t> of information, which is critical for informed decision-making. It minimizes errors and enhances the credibility of the outcomes derived from the data.</a:t>
            </a:r>
            <a:endParaRPr b="0" i="0" sz="2400" u="none" cap="none" strike="noStrike">
              <a:solidFill>
                <a:srgbClr val="D3D7F4"/>
              </a:solidFill>
              <a:latin typeface="Arial"/>
              <a:ea typeface="Arial"/>
              <a:cs typeface="Arial"/>
              <a:sym typeface="Arial"/>
            </a:endParaRPr>
          </a:p>
        </p:txBody>
      </p:sp>
      <p:sp>
        <p:nvSpPr>
          <p:cNvPr id="313" name="Google Shape;313;p12"/>
          <p:cNvSpPr txBox="1"/>
          <p:nvPr/>
        </p:nvSpPr>
        <p:spPr>
          <a:xfrm>
            <a:off x="11964296" y="4353743"/>
            <a:ext cx="2647502" cy="43815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900" u="none" cap="none" strike="noStrike">
                <a:solidFill>
                  <a:srgbClr val="D3D7F4"/>
                </a:solidFill>
                <a:latin typeface="Arial"/>
                <a:ea typeface="Arial"/>
                <a:cs typeface="Arial"/>
                <a:sym typeface="Arial"/>
              </a:rPr>
              <a:t>Trend Analysis</a:t>
            </a:r>
            <a:endParaRPr b="1" i="0" sz="2900" u="none" cap="none" strike="noStrike">
              <a:solidFill>
                <a:srgbClr val="D3D7F4"/>
              </a:solidFill>
              <a:latin typeface="Arial"/>
              <a:ea typeface="Arial"/>
              <a:cs typeface="Arial"/>
              <a:sym typeface="Arial"/>
            </a:endParaRPr>
          </a:p>
        </p:txBody>
      </p:sp>
      <p:sp>
        <p:nvSpPr>
          <p:cNvPr id="314" name="Google Shape;314;p12"/>
          <p:cNvSpPr txBox="1"/>
          <p:nvPr/>
        </p:nvSpPr>
        <p:spPr>
          <a:xfrm>
            <a:off x="11964296" y="5068902"/>
            <a:ext cx="5295004" cy="21717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400" u="none" cap="none" strike="noStrike">
                <a:solidFill>
                  <a:srgbClr val="D3D7F4"/>
                </a:solidFill>
                <a:latin typeface="Arial"/>
                <a:ea typeface="Arial"/>
                <a:cs typeface="Arial"/>
                <a:sym typeface="Arial"/>
              </a:rPr>
              <a:t>Effective data collection facilitates the identification of </a:t>
            </a:r>
            <a:r>
              <a:rPr b="1" i="0" lang="en-US" sz="2400" u="none" cap="none" strike="noStrike">
                <a:solidFill>
                  <a:srgbClr val="D3D7F4"/>
                </a:solidFill>
                <a:latin typeface="Arial"/>
                <a:ea typeface="Arial"/>
                <a:cs typeface="Arial"/>
                <a:sym typeface="Arial"/>
              </a:rPr>
              <a:t>trends</a:t>
            </a:r>
            <a:r>
              <a:rPr b="0" i="0" lang="en-US" sz="2400" u="none" cap="none" strike="noStrike">
                <a:solidFill>
                  <a:srgbClr val="D3D7F4"/>
                </a:solidFill>
                <a:latin typeface="Arial"/>
                <a:ea typeface="Arial"/>
                <a:cs typeface="Arial"/>
                <a:sym typeface="Arial"/>
              </a:rPr>
              <a:t> over time, allowing organizations to respond proactively to changes. This capability aids in forecasting future developments and improving strategic planning.</a:t>
            </a:r>
            <a:endParaRPr b="0" i="0" sz="2400" u="none" cap="none" strike="noStrike">
              <a:solidFill>
                <a:srgbClr val="D3D7F4"/>
              </a:solidFill>
              <a:latin typeface="Arial"/>
              <a:ea typeface="Arial"/>
              <a:cs typeface="Arial"/>
              <a:sym typeface="Arial"/>
            </a:endParaRPr>
          </a:p>
        </p:txBody>
      </p:sp>
      <p:grpSp>
        <p:nvGrpSpPr>
          <p:cNvPr id="315" name="Google Shape;315;p12"/>
          <p:cNvGrpSpPr/>
          <p:nvPr/>
        </p:nvGrpSpPr>
        <p:grpSpPr>
          <a:xfrm>
            <a:off x="285276" y="1387681"/>
            <a:ext cx="9507855" cy="1543244"/>
            <a:chOff x="0" y="123613"/>
            <a:chExt cx="12677141" cy="2057659"/>
          </a:xfrm>
        </p:grpSpPr>
        <p:sp>
          <p:nvSpPr>
            <p:cNvPr id="316" name="Google Shape;316;p12"/>
            <p:cNvSpPr txBox="1"/>
            <p:nvPr/>
          </p:nvSpPr>
          <p:spPr>
            <a:xfrm>
              <a:off x="0" y="123613"/>
              <a:ext cx="12677141" cy="119634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7000" u="none" cap="none" strike="noStrike">
                  <a:solidFill>
                    <a:srgbClr val="D3D7F4"/>
                  </a:solidFill>
                  <a:latin typeface="Play"/>
                  <a:ea typeface="Play"/>
                  <a:cs typeface="Play"/>
                  <a:sym typeface="Play"/>
                </a:rPr>
                <a:t>Importance of Data</a:t>
              </a:r>
              <a:endParaRPr b="0" i="0" sz="7000" u="none" cap="none" strike="noStrike">
                <a:solidFill>
                  <a:srgbClr val="D3D7F4"/>
                </a:solidFill>
                <a:latin typeface="Play"/>
                <a:ea typeface="Play"/>
                <a:cs typeface="Play"/>
                <a:sym typeface="Play"/>
              </a:endParaRPr>
            </a:p>
          </p:txBody>
        </p:sp>
        <p:sp>
          <p:nvSpPr>
            <p:cNvPr id="317" name="Google Shape;317;p12"/>
            <p:cNvSpPr txBox="1"/>
            <p:nvPr/>
          </p:nvSpPr>
          <p:spPr>
            <a:xfrm>
              <a:off x="0" y="1727247"/>
              <a:ext cx="8421582" cy="454025"/>
            </a:xfrm>
            <a:prstGeom prst="rect">
              <a:avLst/>
            </a:prstGeom>
            <a:noFill/>
            <a:ln>
              <a:noFill/>
            </a:ln>
          </p:spPr>
          <p:txBody>
            <a:bodyPr anchorCtr="0" anchor="t" bIns="0" lIns="0" spcFirstLastPara="1" rIns="0" wrap="square" tIns="0">
              <a:spAutoFit/>
            </a:bodyPr>
            <a:lstStyle/>
            <a:p>
              <a:pPr indent="0" lvl="0" marL="0" marR="0" rtl="0" algn="l">
                <a:lnSpc>
                  <a:spcPct val="119954"/>
                </a:lnSpc>
                <a:spcBef>
                  <a:spcPts val="0"/>
                </a:spcBef>
                <a:spcAft>
                  <a:spcPts val="0"/>
                </a:spcAft>
                <a:buNone/>
              </a:pPr>
              <a:r>
                <a:rPr b="1" i="0" lang="en-US" sz="2205" u="none" cap="none" strike="noStrike">
                  <a:solidFill>
                    <a:srgbClr val="D3D7F4"/>
                  </a:solidFill>
                  <a:latin typeface="Arial"/>
                  <a:ea typeface="Arial"/>
                  <a:cs typeface="Arial"/>
                  <a:sym typeface="Arial"/>
                </a:rPr>
                <a:t>Key Reasons for Effective Collection</a:t>
              </a:r>
              <a:endParaRPr b="1" i="0" sz="2205" u="none" cap="none" strike="noStrike">
                <a:solidFill>
                  <a:srgbClr val="D3D7F4"/>
                </a:solidFill>
                <a:latin typeface="Arial"/>
                <a:ea typeface="Arial"/>
                <a:cs typeface="Arial"/>
                <a:sym typeface="Arial"/>
              </a:endParaRPr>
            </a:p>
          </p:txBody>
        </p:sp>
      </p:grpSp>
      <p:grpSp>
        <p:nvGrpSpPr>
          <p:cNvPr id="318" name="Google Shape;318;p12"/>
          <p:cNvGrpSpPr/>
          <p:nvPr/>
        </p:nvGrpSpPr>
        <p:grpSpPr>
          <a:xfrm>
            <a:off x="635" y="-277812"/>
            <a:ext cx="18304510" cy="1055688"/>
            <a:chOff x="0" y="-370332"/>
            <a:chExt cx="25596662" cy="1407263"/>
          </a:xfrm>
        </p:grpSpPr>
        <p:grpSp>
          <p:nvGrpSpPr>
            <p:cNvPr id="319" name="Google Shape;319;p12"/>
            <p:cNvGrpSpPr/>
            <p:nvPr/>
          </p:nvGrpSpPr>
          <p:grpSpPr>
            <a:xfrm>
              <a:off x="0" y="-370332"/>
              <a:ext cx="25596662" cy="1407263"/>
              <a:chOff x="0" y="-57150"/>
              <a:chExt cx="3950102" cy="217170"/>
            </a:xfrm>
          </p:grpSpPr>
          <p:sp>
            <p:nvSpPr>
              <p:cNvPr id="320" name="Google Shape;320;p12"/>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12"/>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22" name="Google Shape;322;p12"/>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323" name="Google Shape;323;p12"/>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327" name="Shape 327"/>
        <p:cNvGrpSpPr/>
        <p:nvPr/>
      </p:nvGrpSpPr>
      <p:grpSpPr>
        <a:xfrm>
          <a:off x="0" y="0"/>
          <a:ext cx="0" cy="0"/>
          <a:chOff x="0" y="0"/>
          <a:chExt cx="0" cy="0"/>
        </a:xfrm>
      </p:grpSpPr>
      <p:grpSp>
        <p:nvGrpSpPr>
          <p:cNvPr id="328" name="Google Shape;328;p13"/>
          <p:cNvGrpSpPr/>
          <p:nvPr/>
        </p:nvGrpSpPr>
        <p:grpSpPr>
          <a:xfrm>
            <a:off x="182070" y="3760412"/>
            <a:ext cx="5308555" cy="3691887"/>
            <a:chOff x="0" y="-9525"/>
            <a:chExt cx="7078073" cy="4922516"/>
          </a:xfrm>
        </p:grpSpPr>
        <p:sp>
          <p:nvSpPr>
            <p:cNvPr id="329" name="Google Shape;329;p13"/>
            <p:cNvSpPr txBox="1"/>
            <p:nvPr/>
          </p:nvSpPr>
          <p:spPr>
            <a:xfrm>
              <a:off x="0" y="-9525"/>
              <a:ext cx="7078073" cy="669925"/>
            </a:xfrm>
            <a:prstGeom prst="rect">
              <a:avLst/>
            </a:prstGeom>
            <a:noFill/>
            <a:ln>
              <a:noFill/>
            </a:ln>
          </p:spPr>
          <p:txBody>
            <a:bodyPr anchorCtr="0" anchor="t" bIns="0" lIns="0" spcFirstLastPara="1" rIns="0" wrap="square" tIns="0">
              <a:spAutoFit/>
            </a:bodyPr>
            <a:lstStyle/>
            <a:p>
              <a:pPr indent="0" lvl="0" marL="0" marR="0" rtl="0" algn="just">
                <a:lnSpc>
                  <a:spcPct val="119908"/>
                </a:lnSpc>
                <a:spcBef>
                  <a:spcPts val="0"/>
                </a:spcBef>
                <a:spcAft>
                  <a:spcPts val="0"/>
                </a:spcAft>
                <a:buNone/>
              </a:pPr>
              <a:r>
                <a:rPr b="1" i="0" lang="en-US" sz="3265" u="none" cap="none" strike="noStrike">
                  <a:solidFill>
                    <a:srgbClr val="D3D7F4"/>
                  </a:solidFill>
                  <a:latin typeface="Arial"/>
                  <a:ea typeface="Arial"/>
                  <a:cs typeface="Arial"/>
                  <a:sym typeface="Arial"/>
                </a:rPr>
                <a:t>Manual Input</a:t>
              </a:r>
              <a:endParaRPr b="1" i="0" sz="3265" u="none" cap="none" strike="noStrike">
                <a:solidFill>
                  <a:srgbClr val="D3D7F4"/>
                </a:solidFill>
                <a:latin typeface="Arial"/>
                <a:ea typeface="Arial"/>
                <a:cs typeface="Arial"/>
                <a:sym typeface="Arial"/>
              </a:endParaRPr>
            </a:p>
          </p:txBody>
        </p:sp>
        <p:sp>
          <p:nvSpPr>
            <p:cNvPr id="330" name="Google Shape;330;p13"/>
            <p:cNvSpPr txBox="1"/>
            <p:nvPr/>
          </p:nvSpPr>
          <p:spPr>
            <a:xfrm>
              <a:off x="0" y="1473097"/>
              <a:ext cx="7078073" cy="3439894"/>
            </a:xfrm>
            <a:prstGeom prst="rect">
              <a:avLst/>
            </a:prstGeom>
            <a:noFill/>
            <a:ln>
              <a:noFill/>
            </a:ln>
          </p:spPr>
          <p:txBody>
            <a:bodyPr anchorCtr="0" anchor="t" bIns="0" lIns="0" spcFirstLastPara="1" rIns="0" wrap="square" tIns="0">
              <a:spAutoFit/>
            </a:bodyPr>
            <a:lstStyle/>
            <a:p>
              <a:pPr indent="0" lvl="0" marL="0" marR="0" rtl="0" algn="just">
                <a:lnSpc>
                  <a:spcPct val="119895"/>
                </a:lnSpc>
                <a:spcBef>
                  <a:spcPts val="0"/>
                </a:spcBef>
                <a:spcAft>
                  <a:spcPts val="0"/>
                </a:spcAft>
                <a:buNone/>
              </a:pPr>
              <a:r>
                <a:rPr b="0" i="0" lang="en-US" sz="2865" u="none" cap="none" strike="noStrike">
                  <a:solidFill>
                    <a:srgbClr val="D3D7F4"/>
                  </a:solidFill>
                  <a:latin typeface="Arial"/>
                  <a:ea typeface="Arial"/>
                  <a:cs typeface="Arial"/>
                  <a:sym typeface="Arial"/>
                </a:rPr>
                <a:t>Manual input involves direct user data entry through forms or interfaces, allowing flexibility and human judgment. This method is best suited for qualitative data and unique cases.</a:t>
              </a:r>
              <a:endParaRPr b="0" i="0" sz="2865" u="none" cap="none" strike="noStrike">
                <a:solidFill>
                  <a:srgbClr val="D3D7F4"/>
                </a:solidFill>
                <a:latin typeface="Arial"/>
                <a:ea typeface="Arial"/>
                <a:cs typeface="Arial"/>
                <a:sym typeface="Arial"/>
              </a:endParaRPr>
            </a:p>
          </p:txBody>
        </p:sp>
      </p:grpSp>
      <p:grpSp>
        <p:nvGrpSpPr>
          <p:cNvPr id="331" name="Google Shape;331;p13"/>
          <p:cNvGrpSpPr/>
          <p:nvPr/>
        </p:nvGrpSpPr>
        <p:grpSpPr>
          <a:xfrm>
            <a:off x="12262156" y="3939994"/>
            <a:ext cx="5611136" cy="3512306"/>
            <a:chOff x="0" y="0"/>
            <a:chExt cx="7481514" cy="4683074"/>
          </a:xfrm>
        </p:grpSpPr>
        <p:sp>
          <p:nvSpPr>
            <p:cNvPr id="332" name="Google Shape;332;p13"/>
            <p:cNvSpPr txBox="1"/>
            <p:nvPr/>
          </p:nvSpPr>
          <p:spPr>
            <a:xfrm>
              <a:off x="0" y="0"/>
              <a:ext cx="7481514" cy="609600"/>
            </a:xfrm>
            <a:prstGeom prst="rect">
              <a:avLst/>
            </a:prstGeom>
            <a:noFill/>
            <a:ln>
              <a:noFill/>
            </a:ln>
          </p:spPr>
          <p:txBody>
            <a:bodyPr anchorCtr="0" anchor="t" bIns="0" lIns="0" spcFirstLastPara="1" rIns="0" wrap="square" tIns="0">
              <a:spAutoFit/>
            </a:bodyPr>
            <a:lstStyle/>
            <a:p>
              <a:pPr indent="0" lvl="0" marL="0" marR="0" rtl="0" algn="just">
                <a:lnSpc>
                  <a:spcPct val="119966"/>
                </a:lnSpc>
                <a:spcBef>
                  <a:spcPts val="0"/>
                </a:spcBef>
                <a:spcAft>
                  <a:spcPts val="0"/>
                </a:spcAft>
                <a:buNone/>
              </a:pPr>
              <a:r>
                <a:rPr b="1" i="0" lang="en-US" sz="3030" u="none" cap="none" strike="noStrike">
                  <a:solidFill>
                    <a:srgbClr val="D3D7F4"/>
                  </a:solidFill>
                  <a:latin typeface="Arial"/>
                  <a:ea typeface="Arial"/>
                  <a:cs typeface="Arial"/>
                  <a:sym typeface="Arial"/>
                </a:rPr>
                <a:t>Automated Collection</a:t>
              </a:r>
              <a:endParaRPr b="1" i="0" sz="3030" u="none" cap="none" strike="noStrike">
                <a:solidFill>
                  <a:srgbClr val="D3D7F4"/>
                </a:solidFill>
                <a:latin typeface="Arial"/>
                <a:ea typeface="Arial"/>
                <a:cs typeface="Arial"/>
                <a:sym typeface="Arial"/>
              </a:endParaRPr>
            </a:p>
          </p:txBody>
        </p:sp>
        <p:sp>
          <p:nvSpPr>
            <p:cNvPr id="333" name="Google Shape;333;p13"/>
            <p:cNvSpPr txBox="1"/>
            <p:nvPr/>
          </p:nvSpPr>
          <p:spPr>
            <a:xfrm>
              <a:off x="0" y="1413042"/>
              <a:ext cx="7481514" cy="3270032"/>
            </a:xfrm>
            <a:prstGeom prst="rect">
              <a:avLst/>
            </a:prstGeom>
            <a:noFill/>
            <a:ln>
              <a:noFill/>
            </a:ln>
          </p:spPr>
          <p:txBody>
            <a:bodyPr anchorCtr="0" anchor="t" bIns="0" lIns="0" spcFirstLastPara="1" rIns="0" wrap="square" tIns="0">
              <a:spAutoFit/>
            </a:bodyPr>
            <a:lstStyle/>
            <a:p>
              <a:pPr indent="0" lvl="0" marL="0" marR="0" rtl="0" algn="just">
                <a:lnSpc>
                  <a:spcPct val="119963"/>
                </a:lnSpc>
                <a:spcBef>
                  <a:spcPts val="0"/>
                </a:spcBef>
                <a:spcAft>
                  <a:spcPts val="0"/>
                </a:spcAft>
                <a:buNone/>
              </a:pPr>
              <a:r>
                <a:rPr b="0" i="0" lang="en-US" sz="2730" u="none" cap="none" strike="noStrike">
                  <a:solidFill>
                    <a:srgbClr val="D3D7F4"/>
                  </a:solidFill>
                  <a:latin typeface="Arial"/>
                  <a:ea typeface="Arial"/>
                  <a:cs typeface="Arial"/>
                  <a:sym typeface="Arial"/>
                </a:rPr>
                <a:t>Automated data collection utilizes IoT devices and sensors for real-time information capture, ensuring accuracy and continuous monitoring. This method is efficient for large volumes of structured data.</a:t>
              </a:r>
              <a:endParaRPr b="0" i="0" sz="2730" u="none" cap="none" strike="noStrike">
                <a:solidFill>
                  <a:srgbClr val="D3D7F4"/>
                </a:solidFill>
                <a:latin typeface="Arial"/>
                <a:ea typeface="Arial"/>
                <a:cs typeface="Arial"/>
                <a:sym typeface="Arial"/>
              </a:endParaRPr>
            </a:p>
          </p:txBody>
        </p:sp>
      </p:grpSp>
      <p:grpSp>
        <p:nvGrpSpPr>
          <p:cNvPr id="334" name="Google Shape;334;p13"/>
          <p:cNvGrpSpPr/>
          <p:nvPr/>
        </p:nvGrpSpPr>
        <p:grpSpPr>
          <a:xfrm>
            <a:off x="5051944" y="1135856"/>
            <a:ext cx="12821713" cy="1563988"/>
            <a:chOff x="0" y="142875"/>
            <a:chExt cx="17095617" cy="2085317"/>
          </a:xfrm>
        </p:grpSpPr>
        <p:sp>
          <p:nvSpPr>
            <p:cNvPr id="335" name="Google Shape;335;p13"/>
            <p:cNvSpPr txBox="1"/>
            <p:nvPr/>
          </p:nvSpPr>
          <p:spPr>
            <a:xfrm>
              <a:off x="0" y="142875"/>
              <a:ext cx="17095617" cy="1332342"/>
            </a:xfrm>
            <a:prstGeom prst="rect">
              <a:avLst/>
            </a:prstGeom>
            <a:noFill/>
            <a:ln>
              <a:noFill/>
            </a:ln>
          </p:spPr>
          <p:txBody>
            <a:bodyPr anchorCtr="0" anchor="t" bIns="0" lIns="0" spcFirstLastPara="1" rIns="0" wrap="square" tIns="0">
              <a:spAutoFit/>
            </a:bodyPr>
            <a:lstStyle/>
            <a:p>
              <a:pPr indent="0" lvl="0" marL="0" marR="0" rtl="0" algn="r">
                <a:lnSpc>
                  <a:spcPct val="100000"/>
                </a:lnSpc>
                <a:spcBef>
                  <a:spcPts val="0"/>
                </a:spcBef>
                <a:spcAft>
                  <a:spcPts val="0"/>
                </a:spcAft>
                <a:buNone/>
              </a:pPr>
              <a:r>
                <a:rPr b="0" i="0" lang="en-US" sz="7260" u="none" cap="none" strike="noStrike">
                  <a:solidFill>
                    <a:srgbClr val="D3D7F4"/>
                  </a:solidFill>
                  <a:latin typeface="Play"/>
                  <a:ea typeface="Play"/>
                  <a:cs typeface="Play"/>
                  <a:sym typeface="Play"/>
                </a:rPr>
                <a:t>Data Collection Methods</a:t>
              </a:r>
              <a:endParaRPr b="0" i="0" sz="7260" u="none" cap="none" strike="noStrike">
                <a:solidFill>
                  <a:srgbClr val="D3D7F4"/>
                </a:solidFill>
                <a:latin typeface="Play"/>
                <a:ea typeface="Play"/>
                <a:cs typeface="Play"/>
                <a:sym typeface="Play"/>
              </a:endParaRPr>
            </a:p>
          </p:txBody>
        </p:sp>
        <p:sp>
          <p:nvSpPr>
            <p:cNvPr id="336" name="Google Shape;336;p13"/>
            <p:cNvSpPr txBox="1"/>
            <p:nvPr/>
          </p:nvSpPr>
          <p:spPr>
            <a:xfrm>
              <a:off x="0" y="1805604"/>
              <a:ext cx="17095617" cy="422588"/>
            </a:xfrm>
            <a:prstGeom prst="rect">
              <a:avLst/>
            </a:prstGeom>
            <a:noFill/>
            <a:ln>
              <a:noFill/>
            </a:ln>
          </p:spPr>
          <p:txBody>
            <a:bodyPr anchorCtr="0" anchor="t" bIns="0" lIns="0" spcFirstLastPara="1" rIns="0" wrap="square" tIns="0">
              <a:spAutoFit/>
            </a:bodyPr>
            <a:lstStyle/>
            <a:p>
              <a:pPr indent="0" lvl="0" marL="0" marR="0" rtl="0" algn="r">
                <a:lnSpc>
                  <a:spcPct val="120094"/>
                </a:lnSpc>
                <a:spcBef>
                  <a:spcPts val="0"/>
                </a:spcBef>
                <a:spcAft>
                  <a:spcPts val="0"/>
                </a:spcAft>
                <a:buNone/>
              </a:pPr>
              <a:r>
                <a:rPr b="1" i="0" lang="en-US" sz="2115" u="none" cap="none" strike="noStrike">
                  <a:solidFill>
                    <a:srgbClr val="D3D7F4"/>
                  </a:solidFill>
                  <a:latin typeface="Arial"/>
                  <a:ea typeface="Arial"/>
                  <a:cs typeface="Arial"/>
                  <a:sym typeface="Arial"/>
                </a:rPr>
                <a:t>Exploring various collection techniques</a:t>
              </a:r>
              <a:endParaRPr b="1" i="0" sz="2115" u="none" cap="none" strike="noStrike">
                <a:solidFill>
                  <a:srgbClr val="D3D7F4"/>
                </a:solidFill>
                <a:latin typeface="Arial"/>
                <a:ea typeface="Arial"/>
                <a:cs typeface="Arial"/>
                <a:sym typeface="Arial"/>
              </a:endParaRPr>
            </a:p>
          </p:txBody>
        </p:sp>
      </p:grpSp>
      <p:cxnSp>
        <p:nvCxnSpPr>
          <p:cNvPr id="337" name="Google Shape;337;p13"/>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338" name="Google Shape;338;p13"/>
          <p:cNvCxnSpPr/>
          <p:nvPr/>
        </p:nvCxnSpPr>
        <p:spPr>
          <a:xfrm>
            <a:off x="0" y="9629775"/>
            <a:ext cx="18288000" cy="0"/>
          </a:xfrm>
          <a:prstGeom prst="straightConnector1">
            <a:avLst/>
          </a:prstGeom>
          <a:noFill/>
          <a:ln cap="flat" cmpd="sng" w="19050">
            <a:solidFill>
              <a:srgbClr val="D3D7F4"/>
            </a:solidFill>
            <a:prstDash val="solid"/>
            <a:round/>
            <a:headEnd len="sm" w="sm" type="none"/>
            <a:tailEnd len="sm" w="sm" type="none"/>
          </a:ln>
        </p:spPr>
      </p:cxnSp>
      <p:grpSp>
        <p:nvGrpSpPr>
          <p:cNvPr id="339" name="Google Shape;339;p13"/>
          <p:cNvGrpSpPr/>
          <p:nvPr/>
        </p:nvGrpSpPr>
        <p:grpSpPr>
          <a:xfrm>
            <a:off x="6119640" y="3921684"/>
            <a:ext cx="5513866" cy="3530614"/>
            <a:chOff x="0" y="0"/>
            <a:chExt cx="7351821" cy="4707486"/>
          </a:xfrm>
        </p:grpSpPr>
        <p:sp>
          <p:nvSpPr>
            <p:cNvPr id="340" name="Google Shape;340;p13"/>
            <p:cNvSpPr txBox="1"/>
            <p:nvPr/>
          </p:nvSpPr>
          <p:spPr>
            <a:xfrm>
              <a:off x="0" y="0"/>
              <a:ext cx="7351821" cy="669237"/>
            </a:xfrm>
            <a:prstGeom prst="rect">
              <a:avLst/>
            </a:prstGeom>
            <a:noFill/>
            <a:ln>
              <a:noFill/>
            </a:ln>
          </p:spPr>
          <p:txBody>
            <a:bodyPr anchorCtr="0" anchor="t" bIns="0" lIns="0" spcFirstLastPara="1" rIns="0" wrap="square" tIns="0">
              <a:spAutoFit/>
            </a:bodyPr>
            <a:lstStyle/>
            <a:p>
              <a:pPr indent="0" lvl="0" marL="0" marR="0" rtl="0" algn="l">
                <a:lnSpc>
                  <a:spcPct val="119970"/>
                </a:lnSpc>
                <a:spcBef>
                  <a:spcPts val="0"/>
                </a:spcBef>
                <a:spcAft>
                  <a:spcPts val="0"/>
                </a:spcAft>
                <a:buNone/>
              </a:pPr>
              <a:r>
                <a:rPr b="1" i="0" lang="en-US" sz="3355" u="none" cap="none" strike="noStrike">
                  <a:solidFill>
                    <a:srgbClr val="D3D7F4"/>
                  </a:solidFill>
                  <a:latin typeface="Arial"/>
                  <a:ea typeface="Arial"/>
                  <a:cs typeface="Arial"/>
                  <a:sym typeface="Arial"/>
                </a:rPr>
                <a:t>Transaction Data</a:t>
              </a:r>
              <a:endParaRPr b="1" i="0" sz="3355" u="none" cap="none" strike="noStrike">
                <a:solidFill>
                  <a:srgbClr val="D3D7F4"/>
                </a:solidFill>
                <a:latin typeface="Arial"/>
                <a:ea typeface="Arial"/>
                <a:cs typeface="Arial"/>
                <a:sym typeface="Arial"/>
              </a:endParaRPr>
            </a:p>
          </p:txBody>
        </p:sp>
        <p:sp>
          <p:nvSpPr>
            <p:cNvPr id="341" name="Google Shape;341;p13"/>
            <p:cNvSpPr txBox="1"/>
            <p:nvPr/>
          </p:nvSpPr>
          <p:spPr>
            <a:xfrm>
              <a:off x="0" y="1412614"/>
              <a:ext cx="7351821" cy="3294872"/>
            </a:xfrm>
            <a:prstGeom prst="rect">
              <a:avLst/>
            </a:prstGeom>
            <a:noFill/>
            <a:ln>
              <a:noFill/>
            </a:ln>
          </p:spPr>
          <p:txBody>
            <a:bodyPr anchorCtr="0" anchor="t" bIns="0" lIns="0" spcFirstLastPara="1" rIns="0" wrap="square" tIns="0">
              <a:spAutoFit/>
            </a:bodyPr>
            <a:lstStyle/>
            <a:p>
              <a:pPr indent="0" lvl="0" marL="0" marR="0" rtl="0" algn="just">
                <a:lnSpc>
                  <a:spcPct val="120072"/>
                </a:lnSpc>
                <a:spcBef>
                  <a:spcPts val="0"/>
                </a:spcBef>
                <a:spcAft>
                  <a:spcPts val="0"/>
                </a:spcAft>
                <a:buNone/>
              </a:pPr>
              <a:r>
                <a:rPr b="0" i="0" lang="en-US" sz="2765" u="none" cap="none" strike="noStrike">
                  <a:solidFill>
                    <a:srgbClr val="D3D7F4"/>
                  </a:solidFill>
                  <a:latin typeface="Arial"/>
                  <a:ea typeface="Arial"/>
                  <a:cs typeface="Arial"/>
                  <a:sym typeface="Arial"/>
                </a:rPr>
                <a:t>Transaction data is generated automatically from user activities within a system, such as purchases, logins, or interactions. It provides real-time, structured, and reliable data for analysis.</a:t>
              </a:r>
              <a:endParaRPr b="0" i="0" sz="2765" u="none" cap="none" strike="noStrike">
                <a:solidFill>
                  <a:srgbClr val="D3D7F4"/>
                </a:solidFill>
                <a:latin typeface="Arial"/>
                <a:ea typeface="Arial"/>
                <a:cs typeface="Arial"/>
                <a:sym typeface="Arial"/>
              </a:endParaRPr>
            </a:p>
          </p:txBody>
        </p:sp>
      </p:grpSp>
      <p:grpSp>
        <p:nvGrpSpPr>
          <p:cNvPr id="342" name="Google Shape;342;p13"/>
          <p:cNvGrpSpPr/>
          <p:nvPr/>
        </p:nvGrpSpPr>
        <p:grpSpPr>
          <a:xfrm>
            <a:off x="635" y="-277812"/>
            <a:ext cx="18304510" cy="1055688"/>
            <a:chOff x="0" y="-370332"/>
            <a:chExt cx="25596662" cy="1407263"/>
          </a:xfrm>
        </p:grpSpPr>
        <p:grpSp>
          <p:nvGrpSpPr>
            <p:cNvPr id="343" name="Google Shape;343;p13"/>
            <p:cNvGrpSpPr/>
            <p:nvPr/>
          </p:nvGrpSpPr>
          <p:grpSpPr>
            <a:xfrm>
              <a:off x="0" y="-370332"/>
              <a:ext cx="25596662" cy="1407263"/>
              <a:chOff x="0" y="-57150"/>
              <a:chExt cx="3950102" cy="217170"/>
            </a:xfrm>
          </p:grpSpPr>
          <p:sp>
            <p:nvSpPr>
              <p:cNvPr id="344" name="Google Shape;344;p13"/>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13"/>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46" name="Google Shape;346;p13"/>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347" name="Google Shape;347;p13"/>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351" name="Shape 351"/>
        <p:cNvGrpSpPr/>
        <p:nvPr/>
      </p:nvGrpSpPr>
      <p:grpSpPr>
        <a:xfrm>
          <a:off x="0" y="0"/>
          <a:ext cx="0" cy="0"/>
          <a:chOff x="0" y="0"/>
          <a:chExt cx="0" cy="0"/>
        </a:xfrm>
      </p:grpSpPr>
      <p:grpSp>
        <p:nvGrpSpPr>
          <p:cNvPr id="352" name="Google Shape;352;p14"/>
          <p:cNvGrpSpPr/>
          <p:nvPr/>
        </p:nvGrpSpPr>
        <p:grpSpPr>
          <a:xfrm>
            <a:off x="891024" y="4630903"/>
            <a:ext cx="7080404" cy="3064171"/>
            <a:chOff x="0" y="27737"/>
            <a:chExt cx="9440538" cy="4085562"/>
          </a:xfrm>
        </p:grpSpPr>
        <p:sp>
          <p:nvSpPr>
            <p:cNvPr id="353" name="Google Shape;353;p14"/>
            <p:cNvSpPr txBox="1"/>
            <p:nvPr/>
          </p:nvSpPr>
          <p:spPr>
            <a:xfrm>
              <a:off x="0" y="27737"/>
              <a:ext cx="9440400" cy="639300"/>
            </a:xfrm>
            <a:prstGeom prst="rect">
              <a:avLst/>
            </a:prstGeom>
            <a:noFill/>
            <a:ln>
              <a:noFill/>
            </a:ln>
          </p:spPr>
          <p:txBody>
            <a:bodyPr anchorCtr="0" anchor="t" bIns="0" lIns="0" spcFirstLastPara="1" rIns="0" wrap="square" tIns="0">
              <a:spAutoFit/>
            </a:bodyPr>
            <a:lstStyle/>
            <a:p>
              <a:pPr indent="0" lvl="0" marL="0" marR="0" rtl="0" algn="just">
                <a:lnSpc>
                  <a:spcPct val="120064"/>
                </a:lnSpc>
                <a:spcBef>
                  <a:spcPts val="0"/>
                </a:spcBef>
                <a:spcAft>
                  <a:spcPts val="0"/>
                </a:spcAft>
                <a:buNone/>
              </a:pPr>
              <a:r>
                <a:rPr b="1" i="0" lang="en-US" sz="3115" u="none" cap="none" strike="noStrike">
                  <a:solidFill>
                    <a:srgbClr val="D3D7F4"/>
                  </a:solidFill>
                  <a:latin typeface="Arial"/>
                  <a:ea typeface="Arial"/>
                  <a:cs typeface="Arial"/>
                  <a:sym typeface="Arial"/>
                </a:rPr>
                <a:t>External Data (API)</a:t>
              </a:r>
              <a:endParaRPr b="1" i="0" sz="3115" u="none" cap="none" strike="noStrike">
                <a:solidFill>
                  <a:srgbClr val="D3D7F4"/>
                </a:solidFill>
                <a:latin typeface="Arial"/>
                <a:ea typeface="Arial"/>
                <a:cs typeface="Arial"/>
                <a:sym typeface="Arial"/>
              </a:endParaRPr>
            </a:p>
          </p:txBody>
        </p:sp>
        <p:sp>
          <p:nvSpPr>
            <p:cNvPr id="354" name="Google Shape;354;p14"/>
            <p:cNvSpPr txBox="1"/>
            <p:nvPr/>
          </p:nvSpPr>
          <p:spPr>
            <a:xfrm>
              <a:off x="0" y="1402111"/>
              <a:ext cx="9440538" cy="2711188"/>
            </a:xfrm>
            <a:prstGeom prst="rect">
              <a:avLst/>
            </a:prstGeom>
            <a:noFill/>
            <a:ln>
              <a:noFill/>
            </a:ln>
          </p:spPr>
          <p:txBody>
            <a:bodyPr anchorCtr="0" anchor="t" bIns="0" lIns="0" spcFirstLastPara="1" rIns="0" wrap="square" tIns="0">
              <a:spAutoFit/>
            </a:bodyPr>
            <a:lstStyle/>
            <a:p>
              <a:pPr indent="0" lvl="0" marL="0" marR="0" rtl="0" algn="just">
                <a:lnSpc>
                  <a:spcPct val="120073"/>
                </a:lnSpc>
                <a:spcBef>
                  <a:spcPts val="0"/>
                </a:spcBef>
                <a:spcAft>
                  <a:spcPts val="0"/>
                </a:spcAft>
                <a:buNone/>
              </a:pPr>
              <a:r>
                <a:rPr b="0" i="0" lang="en-US" sz="2715" u="none" cap="none" strike="noStrike">
                  <a:solidFill>
                    <a:srgbClr val="D3D7F4"/>
                  </a:solidFill>
                  <a:latin typeface="Arial"/>
                  <a:ea typeface="Arial"/>
                  <a:cs typeface="Arial"/>
                  <a:sym typeface="Arial"/>
                </a:rPr>
                <a:t>External data is collected from third-party systems through APIs or web services. This method enables system integration and access to up-to-date data such as weather, financial, or government information.</a:t>
              </a:r>
              <a:endParaRPr b="0" i="0" sz="2715" u="none" cap="none" strike="noStrike">
                <a:solidFill>
                  <a:srgbClr val="D3D7F4"/>
                </a:solidFill>
                <a:latin typeface="Arial"/>
                <a:ea typeface="Arial"/>
                <a:cs typeface="Arial"/>
                <a:sym typeface="Arial"/>
              </a:endParaRPr>
            </a:p>
          </p:txBody>
        </p:sp>
      </p:grpSp>
      <p:sp>
        <p:nvSpPr>
          <p:cNvPr id="355" name="Google Shape;355;p14"/>
          <p:cNvSpPr txBox="1"/>
          <p:nvPr/>
        </p:nvSpPr>
        <p:spPr>
          <a:xfrm>
            <a:off x="9585509" y="4600575"/>
            <a:ext cx="8288147" cy="542925"/>
          </a:xfrm>
          <a:prstGeom prst="rect">
            <a:avLst/>
          </a:prstGeom>
          <a:noFill/>
          <a:ln>
            <a:noFill/>
          </a:ln>
        </p:spPr>
        <p:txBody>
          <a:bodyPr anchorCtr="0" anchor="t" bIns="0" lIns="0" spcFirstLastPara="1" rIns="0" wrap="square" tIns="0">
            <a:spAutoFit/>
          </a:bodyPr>
          <a:lstStyle/>
          <a:p>
            <a:pPr indent="0" lvl="0" marL="0" marR="0" rtl="0" algn="l">
              <a:lnSpc>
                <a:spcPct val="120114"/>
              </a:lnSpc>
              <a:spcBef>
                <a:spcPts val="0"/>
              </a:spcBef>
              <a:spcAft>
                <a:spcPts val="0"/>
              </a:spcAft>
              <a:buNone/>
            </a:pPr>
            <a:r>
              <a:rPr b="1" i="0" lang="en-US" sz="3505" u="none" cap="none" strike="noStrike">
                <a:solidFill>
                  <a:srgbClr val="D3D7F4"/>
                </a:solidFill>
                <a:latin typeface="Arial"/>
                <a:ea typeface="Arial"/>
                <a:cs typeface="Arial"/>
                <a:sym typeface="Arial"/>
              </a:rPr>
              <a:t>Surveys and Interviews</a:t>
            </a:r>
            <a:endParaRPr b="1" i="0" sz="3505" u="none" cap="none" strike="noStrike">
              <a:solidFill>
                <a:srgbClr val="D3D7F4"/>
              </a:solidFill>
              <a:latin typeface="Arial"/>
              <a:ea typeface="Arial"/>
              <a:cs typeface="Arial"/>
              <a:sym typeface="Arial"/>
            </a:endParaRPr>
          </a:p>
        </p:txBody>
      </p:sp>
      <p:sp>
        <p:nvSpPr>
          <p:cNvPr id="356" name="Google Shape;356;p14"/>
          <p:cNvSpPr txBox="1"/>
          <p:nvPr/>
        </p:nvSpPr>
        <p:spPr>
          <a:xfrm>
            <a:off x="9585509" y="5625980"/>
            <a:ext cx="8288100" cy="2615100"/>
          </a:xfrm>
          <a:prstGeom prst="rect">
            <a:avLst/>
          </a:prstGeom>
          <a:noFill/>
          <a:ln>
            <a:noFill/>
          </a:ln>
        </p:spPr>
        <p:txBody>
          <a:bodyPr anchorCtr="0" anchor="t" bIns="0" lIns="0" spcFirstLastPara="1" rIns="0" wrap="square" tIns="0">
            <a:spAutoFit/>
          </a:bodyPr>
          <a:lstStyle/>
          <a:p>
            <a:pPr indent="0" lvl="0" marL="0" marR="0" rtl="0" algn="just">
              <a:lnSpc>
                <a:spcPct val="119965"/>
              </a:lnSpc>
              <a:spcBef>
                <a:spcPts val="0"/>
              </a:spcBef>
              <a:spcAft>
                <a:spcPts val="0"/>
              </a:spcAft>
              <a:buNone/>
            </a:pPr>
            <a:r>
              <a:rPr b="0" i="0" lang="en-US" sz="2930" u="none" cap="none" strike="noStrike">
                <a:solidFill>
                  <a:srgbClr val="D3D7F4"/>
                </a:solidFill>
                <a:latin typeface="Arial"/>
                <a:ea typeface="Arial"/>
                <a:cs typeface="Arial"/>
                <a:sym typeface="Arial"/>
              </a:rPr>
              <a:t>Surveys and interviews are qualitative methods that provide insights into user opinions and behaviors. While time-intensive, they yield rich contextual data that supports effective decision-making.</a:t>
            </a:r>
            <a:endParaRPr b="0" i="0" sz="2930" u="none" cap="none" strike="noStrike">
              <a:solidFill>
                <a:srgbClr val="D3D7F4"/>
              </a:solidFill>
              <a:latin typeface="Arial"/>
              <a:ea typeface="Arial"/>
              <a:cs typeface="Arial"/>
              <a:sym typeface="Arial"/>
            </a:endParaRPr>
          </a:p>
        </p:txBody>
      </p:sp>
      <p:grpSp>
        <p:nvGrpSpPr>
          <p:cNvPr id="357" name="Google Shape;357;p14"/>
          <p:cNvGrpSpPr/>
          <p:nvPr/>
        </p:nvGrpSpPr>
        <p:grpSpPr>
          <a:xfrm>
            <a:off x="5051944" y="1135856"/>
            <a:ext cx="12821713" cy="1563988"/>
            <a:chOff x="0" y="142875"/>
            <a:chExt cx="17095617" cy="2085317"/>
          </a:xfrm>
        </p:grpSpPr>
        <p:sp>
          <p:nvSpPr>
            <p:cNvPr id="358" name="Google Shape;358;p14"/>
            <p:cNvSpPr txBox="1"/>
            <p:nvPr/>
          </p:nvSpPr>
          <p:spPr>
            <a:xfrm>
              <a:off x="0" y="142875"/>
              <a:ext cx="17095617" cy="1332342"/>
            </a:xfrm>
            <a:prstGeom prst="rect">
              <a:avLst/>
            </a:prstGeom>
            <a:noFill/>
            <a:ln>
              <a:noFill/>
            </a:ln>
          </p:spPr>
          <p:txBody>
            <a:bodyPr anchorCtr="0" anchor="t" bIns="0" lIns="0" spcFirstLastPara="1" rIns="0" wrap="square" tIns="0">
              <a:spAutoFit/>
            </a:bodyPr>
            <a:lstStyle/>
            <a:p>
              <a:pPr indent="0" lvl="0" marL="0" marR="0" rtl="0" algn="r">
                <a:lnSpc>
                  <a:spcPct val="100000"/>
                </a:lnSpc>
                <a:spcBef>
                  <a:spcPts val="0"/>
                </a:spcBef>
                <a:spcAft>
                  <a:spcPts val="0"/>
                </a:spcAft>
                <a:buNone/>
              </a:pPr>
              <a:r>
                <a:rPr b="0" i="0" lang="en-US" sz="7260" u="none" cap="none" strike="noStrike">
                  <a:solidFill>
                    <a:srgbClr val="D3D7F4"/>
                  </a:solidFill>
                  <a:latin typeface="Play"/>
                  <a:ea typeface="Play"/>
                  <a:cs typeface="Play"/>
                  <a:sym typeface="Play"/>
                </a:rPr>
                <a:t>Data Collection Methods</a:t>
              </a:r>
              <a:endParaRPr b="0" i="0" sz="7260" u="none" cap="none" strike="noStrike">
                <a:solidFill>
                  <a:srgbClr val="D3D7F4"/>
                </a:solidFill>
                <a:latin typeface="Play"/>
                <a:ea typeface="Play"/>
                <a:cs typeface="Play"/>
                <a:sym typeface="Play"/>
              </a:endParaRPr>
            </a:p>
          </p:txBody>
        </p:sp>
        <p:sp>
          <p:nvSpPr>
            <p:cNvPr id="359" name="Google Shape;359;p14"/>
            <p:cNvSpPr txBox="1"/>
            <p:nvPr/>
          </p:nvSpPr>
          <p:spPr>
            <a:xfrm>
              <a:off x="0" y="1805604"/>
              <a:ext cx="17095617" cy="422588"/>
            </a:xfrm>
            <a:prstGeom prst="rect">
              <a:avLst/>
            </a:prstGeom>
            <a:noFill/>
            <a:ln>
              <a:noFill/>
            </a:ln>
          </p:spPr>
          <p:txBody>
            <a:bodyPr anchorCtr="0" anchor="t" bIns="0" lIns="0" spcFirstLastPara="1" rIns="0" wrap="square" tIns="0">
              <a:spAutoFit/>
            </a:bodyPr>
            <a:lstStyle/>
            <a:p>
              <a:pPr indent="0" lvl="0" marL="0" marR="0" rtl="0" algn="r">
                <a:lnSpc>
                  <a:spcPct val="120094"/>
                </a:lnSpc>
                <a:spcBef>
                  <a:spcPts val="0"/>
                </a:spcBef>
                <a:spcAft>
                  <a:spcPts val="0"/>
                </a:spcAft>
                <a:buNone/>
              </a:pPr>
              <a:r>
                <a:rPr b="1" i="0" lang="en-US" sz="2115" u="none" cap="none" strike="noStrike">
                  <a:solidFill>
                    <a:srgbClr val="D3D7F4"/>
                  </a:solidFill>
                  <a:latin typeface="Arial"/>
                  <a:ea typeface="Arial"/>
                  <a:cs typeface="Arial"/>
                  <a:sym typeface="Arial"/>
                </a:rPr>
                <a:t>Exploring various collection techniques</a:t>
              </a:r>
              <a:endParaRPr b="1" i="0" sz="2115" u="none" cap="none" strike="noStrike">
                <a:solidFill>
                  <a:srgbClr val="D3D7F4"/>
                </a:solidFill>
                <a:latin typeface="Arial"/>
                <a:ea typeface="Arial"/>
                <a:cs typeface="Arial"/>
                <a:sym typeface="Arial"/>
              </a:endParaRPr>
            </a:p>
          </p:txBody>
        </p:sp>
      </p:grpSp>
      <p:cxnSp>
        <p:nvCxnSpPr>
          <p:cNvPr id="360" name="Google Shape;360;p14"/>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361" name="Google Shape;361;p14"/>
          <p:cNvCxnSpPr/>
          <p:nvPr/>
        </p:nvCxnSpPr>
        <p:spPr>
          <a:xfrm>
            <a:off x="0" y="9629775"/>
            <a:ext cx="18288000" cy="0"/>
          </a:xfrm>
          <a:prstGeom prst="straightConnector1">
            <a:avLst/>
          </a:prstGeom>
          <a:noFill/>
          <a:ln cap="flat" cmpd="sng" w="19050">
            <a:solidFill>
              <a:srgbClr val="D3D7F4"/>
            </a:solidFill>
            <a:prstDash val="solid"/>
            <a:round/>
            <a:headEnd len="sm" w="sm" type="none"/>
            <a:tailEnd len="sm" w="sm" type="none"/>
          </a:ln>
        </p:spPr>
      </p:cxnSp>
      <p:grpSp>
        <p:nvGrpSpPr>
          <p:cNvPr id="362" name="Google Shape;362;p14"/>
          <p:cNvGrpSpPr/>
          <p:nvPr/>
        </p:nvGrpSpPr>
        <p:grpSpPr>
          <a:xfrm>
            <a:off x="635" y="-277812"/>
            <a:ext cx="18304510" cy="1055688"/>
            <a:chOff x="0" y="-370332"/>
            <a:chExt cx="25596662" cy="1407263"/>
          </a:xfrm>
        </p:grpSpPr>
        <p:grpSp>
          <p:nvGrpSpPr>
            <p:cNvPr id="363" name="Google Shape;363;p14"/>
            <p:cNvGrpSpPr/>
            <p:nvPr/>
          </p:nvGrpSpPr>
          <p:grpSpPr>
            <a:xfrm>
              <a:off x="0" y="-370332"/>
              <a:ext cx="25596662" cy="1407263"/>
              <a:chOff x="0" y="-57150"/>
              <a:chExt cx="3950102" cy="217170"/>
            </a:xfrm>
          </p:grpSpPr>
          <p:sp>
            <p:nvSpPr>
              <p:cNvPr id="364" name="Google Shape;364;p14"/>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14"/>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66" name="Google Shape;366;p14"/>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367" name="Google Shape;367;p14"/>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371" name="Shape 371"/>
        <p:cNvGrpSpPr/>
        <p:nvPr/>
      </p:nvGrpSpPr>
      <p:grpSpPr>
        <a:xfrm>
          <a:off x="0" y="0"/>
          <a:ext cx="0" cy="0"/>
          <a:chOff x="0" y="0"/>
          <a:chExt cx="0" cy="0"/>
        </a:xfrm>
      </p:grpSpPr>
      <p:grpSp>
        <p:nvGrpSpPr>
          <p:cNvPr id="372" name="Google Shape;372;p15"/>
          <p:cNvGrpSpPr/>
          <p:nvPr/>
        </p:nvGrpSpPr>
        <p:grpSpPr>
          <a:xfrm>
            <a:off x="666750" y="4247732"/>
            <a:ext cx="6886575" cy="2343150"/>
            <a:chOff x="0" y="0"/>
            <a:chExt cx="9182100" cy="3124200"/>
          </a:xfrm>
        </p:grpSpPr>
        <p:sp>
          <p:nvSpPr>
            <p:cNvPr id="373" name="Google Shape;373;p15"/>
            <p:cNvSpPr txBox="1"/>
            <p:nvPr/>
          </p:nvSpPr>
          <p:spPr>
            <a:xfrm>
              <a:off x="0" y="0"/>
              <a:ext cx="91821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Advantages</a:t>
              </a:r>
              <a:endParaRPr b="1" i="0" sz="2800" u="none" cap="none" strike="noStrike">
                <a:solidFill>
                  <a:srgbClr val="D3D7F4"/>
                </a:solidFill>
                <a:latin typeface="Arial"/>
                <a:ea typeface="Arial"/>
                <a:cs typeface="Arial"/>
                <a:sym typeface="Arial"/>
              </a:endParaRPr>
            </a:p>
          </p:txBody>
        </p:sp>
        <p:sp>
          <p:nvSpPr>
            <p:cNvPr id="374" name="Google Shape;374;p15"/>
            <p:cNvSpPr txBox="1"/>
            <p:nvPr/>
          </p:nvSpPr>
          <p:spPr>
            <a:xfrm>
              <a:off x="0" y="1193800"/>
              <a:ext cx="9182100" cy="19304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400" u="none" cap="none" strike="noStrike">
                  <a:solidFill>
                    <a:srgbClr val="D3D7F4"/>
                  </a:solidFill>
                  <a:latin typeface="Arial"/>
                  <a:ea typeface="Arial"/>
                  <a:cs typeface="Arial"/>
                  <a:sym typeface="Arial"/>
                </a:rPr>
                <a:t>Manual input allows for </a:t>
              </a:r>
              <a:r>
                <a:rPr b="1" i="0" lang="en-US" sz="2400" u="none" cap="none" strike="noStrike">
                  <a:solidFill>
                    <a:srgbClr val="D3D7F4"/>
                  </a:solidFill>
                  <a:latin typeface="Arial"/>
                  <a:ea typeface="Arial"/>
                  <a:cs typeface="Arial"/>
                  <a:sym typeface="Arial"/>
                </a:rPr>
                <a:t>flexibility</a:t>
              </a:r>
              <a:r>
                <a:rPr b="0" i="0" lang="en-US" sz="2400" u="none" cap="none" strike="noStrike">
                  <a:solidFill>
                    <a:srgbClr val="D3D7F4"/>
                  </a:solidFill>
                  <a:latin typeface="Arial"/>
                  <a:ea typeface="Arial"/>
                  <a:cs typeface="Arial"/>
                  <a:sym typeface="Arial"/>
                </a:rPr>
                <a:t> and human judgment, making it ideal for complex cases. It facilitates unique data entry like customer feedback that automated systems may overlook.</a:t>
              </a:r>
              <a:endParaRPr b="0" i="0" sz="2400" u="none" cap="none" strike="noStrike">
                <a:solidFill>
                  <a:srgbClr val="D3D7F4"/>
                </a:solidFill>
                <a:latin typeface="Arial"/>
                <a:ea typeface="Arial"/>
                <a:cs typeface="Arial"/>
                <a:sym typeface="Arial"/>
              </a:endParaRPr>
            </a:p>
          </p:txBody>
        </p:sp>
      </p:grpSp>
      <p:grpSp>
        <p:nvGrpSpPr>
          <p:cNvPr id="375" name="Google Shape;375;p15"/>
          <p:cNvGrpSpPr/>
          <p:nvPr/>
        </p:nvGrpSpPr>
        <p:grpSpPr>
          <a:xfrm>
            <a:off x="9144000" y="4247732"/>
            <a:ext cx="6886575" cy="2343150"/>
            <a:chOff x="0" y="0"/>
            <a:chExt cx="9182100" cy="3124200"/>
          </a:xfrm>
        </p:grpSpPr>
        <p:sp>
          <p:nvSpPr>
            <p:cNvPr id="376" name="Google Shape;376;p15"/>
            <p:cNvSpPr txBox="1"/>
            <p:nvPr/>
          </p:nvSpPr>
          <p:spPr>
            <a:xfrm>
              <a:off x="0" y="0"/>
              <a:ext cx="91821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Disadvantages</a:t>
              </a:r>
              <a:endParaRPr b="1" i="0" sz="2800" u="none" cap="none" strike="noStrike">
                <a:solidFill>
                  <a:srgbClr val="D3D7F4"/>
                </a:solidFill>
                <a:latin typeface="Arial"/>
                <a:ea typeface="Arial"/>
                <a:cs typeface="Arial"/>
                <a:sym typeface="Arial"/>
              </a:endParaRPr>
            </a:p>
          </p:txBody>
        </p:sp>
        <p:sp>
          <p:nvSpPr>
            <p:cNvPr id="377" name="Google Shape;377;p15"/>
            <p:cNvSpPr txBox="1"/>
            <p:nvPr/>
          </p:nvSpPr>
          <p:spPr>
            <a:xfrm>
              <a:off x="0" y="1193800"/>
              <a:ext cx="9182100" cy="19304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400" u="none" cap="none" strike="noStrike">
                  <a:solidFill>
                    <a:srgbClr val="D3D7F4"/>
                  </a:solidFill>
                  <a:latin typeface="Arial"/>
                  <a:ea typeface="Arial"/>
                  <a:cs typeface="Arial"/>
                  <a:sym typeface="Arial"/>
                </a:rPr>
                <a:t>However, manual input can be </a:t>
              </a:r>
              <a:r>
                <a:rPr b="1" i="0" lang="en-US" sz="2400" u="none" cap="none" strike="noStrike">
                  <a:solidFill>
                    <a:srgbClr val="D3D7F4"/>
                  </a:solidFill>
                  <a:latin typeface="Arial"/>
                  <a:ea typeface="Arial"/>
                  <a:cs typeface="Arial"/>
                  <a:sym typeface="Arial"/>
                </a:rPr>
                <a:t>time-consuming</a:t>
              </a:r>
              <a:r>
                <a:rPr b="0" i="0" lang="en-US" sz="2400" u="none" cap="none" strike="noStrike">
                  <a:solidFill>
                    <a:srgbClr val="D3D7F4"/>
                  </a:solidFill>
                  <a:latin typeface="Arial"/>
                  <a:ea typeface="Arial"/>
                  <a:cs typeface="Arial"/>
                  <a:sym typeface="Arial"/>
                </a:rPr>
                <a:t> and prone to errors. Human involvement increases labor costs and may lead to inconsistencies in data collection processes.</a:t>
              </a:r>
              <a:endParaRPr b="0" i="0" sz="2400" u="none" cap="none" strike="noStrike">
                <a:solidFill>
                  <a:srgbClr val="D3D7F4"/>
                </a:solidFill>
                <a:latin typeface="Arial"/>
                <a:ea typeface="Arial"/>
                <a:cs typeface="Arial"/>
                <a:sym typeface="Arial"/>
              </a:endParaRPr>
            </a:p>
          </p:txBody>
        </p:sp>
      </p:grpSp>
      <p:grpSp>
        <p:nvGrpSpPr>
          <p:cNvPr id="378" name="Google Shape;378;p15"/>
          <p:cNvGrpSpPr/>
          <p:nvPr/>
        </p:nvGrpSpPr>
        <p:grpSpPr>
          <a:xfrm>
            <a:off x="666750" y="1697831"/>
            <a:ext cx="16954500" cy="2074069"/>
            <a:chOff x="0" y="180975"/>
            <a:chExt cx="22606000" cy="2765425"/>
          </a:xfrm>
        </p:grpSpPr>
        <p:sp>
          <p:nvSpPr>
            <p:cNvPr id="379" name="Google Shape;379;p15"/>
            <p:cNvSpPr txBox="1"/>
            <p:nvPr/>
          </p:nvSpPr>
          <p:spPr>
            <a:xfrm>
              <a:off x="0" y="180975"/>
              <a:ext cx="22606000" cy="1769745"/>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9600" u="none" cap="none" strike="noStrike">
                  <a:solidFill>
                    <a:srgbClr val="D3D7F4"/>
                  </a:solidFill>
                  <a:latin typeface="Play"/>
                  <a:ea typeface="Play"/>
                  <a:cs typeface="Play"/>
                  <a:sym typeface="Play"/>
                </a:rPr>
                <a:t>Manual Input</a:t>
              </a:r>
              <a:endParaRPr b="0" i="0" sz="9600" u="none" cap="none" strike="noStrike">
                <a:solidFill>
                  <a:srgbClr val="D3D7F4"/>
                </a:solidFill>
                <a:latin typeface="Play"/>
                <a:ea typeface="Play"/>
                <a:cs typeface="Play"/>
                <a:sym typeface="Play"/>
              </a:endParaRPr>
            </a:p>
          </p:txBody>
        </p:sp>
        <p:sp>
          <p:nvSpPr>
            <p:cNvPr id="380" name="Google Shape;380;p15"/>
            <p:cNvSpPr txBox="1"/>
            <p:nvPr/>
          </p:nvSpPr>
          <p:spPr>
            <a:xfrm>
              <a:off x="0" y="2387600"/>
              <a:ext cx="226060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Understanding its advantages and disadvantages</a:t>
              </a:r>
              <a:endParaRPr b="1" i="0" sz="2800" u="none" cap="none" strike="noStrike">
                <a:solidFill>
                  <a:srgbClr val="D3D7F4"/>
                </a:solidFill>
                <a:latin typeface="Arial"/>
                <a:ea typeface="Arial"/>
                <a:cs typeface="Arial"/>
                <a:sym typeface="Arial"/>
              </a:endParaRPr>
            </a:p>
          </p:txBody>
        </p:sp>
      </p:grpSp>
      <p:cxnSp>
        <p:nvCxnSpPr>
          <p:cNvPr id="381" name="Google Shape;381;p15"/>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382" name="Google Shape;382;p15"/>
          <p:cNvCxnSpPr/>
          <p:nvPr/>
        </p:nvCxnSpPr>
        <p:spPr>
          <a:xfrm>
            <a:off x="0" y="9620250"/>
            <a:ext cx="18288000" cy="0"/>
          </a:xfrm>
          <a:prstGeom prst="straightConnector1">
            <a:avLst/>
          </a:prstGeom>
          <a:noFill/>
          <a:ln cap="flat" cmpd="sng" w="19050">
            <a:solidFill>
              <a:srgbClr val="D3D7F4"/>
            </a:solidFill>
            <a:prstDash val="solid"/>
            <a:round/>
            <a:headEnd len="sm" w="sm" type="none"/>
            <a:tailEnd len="sm" w="sm" type="none"/>
          </a:ln>
        </p:spPr>
      </p:cxnSp>
      <p:grpSp>
        <p:nvGrpSpPr>
          <p:cNvPr id="383" name="Google Shape;383;p15"/>
          <p:cNvGrpSpPr/>
          <p:nvPr/>
        </p:nvGrpSpPr>
        <p:grpSpPr>
          <a:xfrm>
            <a:off x="635" y="-277812"/>
            <a:ext cx="18304510" cy="1055688"/>
            <a:chOff x="0" y="-370332"/>
            <a:chExt cx="25596662" cy="1407263"/>
          </a:xfrm>
        </p:grpSpPr>
        <p:grpSp>
          <p:nvGrpSpPr>
            <p:cNvPr id="384" name="Google Shape;384;p15"/>
            <p:cNvGrpSpPr/>
            <p:nvPr/>
          </p:nvGrpSpPr>
          <p:grpSpPr>
            <a:xfrm>
              <a:off x="0" y="-370332"/>
              <a:ext cx="25596662" cy="1407263"/>
              <a:chOff x="0" y="-57150"/>
              <a:chExt cx="3950102" cy="217170"/>
            </a:xfrm>
          </p:grpSpPr>
          <p:sp>
            <p:nvSpPr>
              <p:cNvPr id="385" name="Google Shape;385;p15"/>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15"/>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87" name="Google Shape;387;p15"/>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388" name="Google Shape;388;p15"/>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392" name="Shape 392"/>
        <p:cNvGrpSpPr/>
        <p:nvPr/>
      </p:nvGrpSpPr>
      <p:grpSpPr>
        <a:xfrm>
          <a:off x="0" y="0"/>
          <a:ext cx="0" cy="0"/>
          <a:chOff x="0" y="0"/>
          <a:chExt cx="0" cy="0"/>
        </a:xfrm>
      </p:grpSpPr>
      <p:grpSp>
        <p:nvGrpSpPr>
          <p:cNvPr id="393" name="Google Shape;393;p16"/>
          <p:cNvGrpSpPr/>
          <p:nvPr/>
        </p:nvGrpSpPr>
        <p:grpSpPr>
          <a:xfrm>
            <a:off x="304800" y="4052893"/>
            <a:ext cx="6886575" cy="2657475"/>
            <a:chOff x="0" y="0"/>
            <a:chExt cx="9182100" cy="3543300"/>
          </a:xfrm>
        </p:grpSpPr>
        <p:sp>
          <p:nvSpPr>
            <p:cNvPr id="394" name="Google Shape;394;p16"/>
            <p:cNvSpPr txBox="1"/>
            <p:nvPr/>
          </p:nvSpPr>
          <p:spPr>
            <a:xfrm>
              <a:off x="0" y="0"/>
              <a:ext cx="91821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Continuous Monitoring</a:t>
              </a:r>
              <a:endParaRPr b="1" i="0" sz="2800" u="none" cap="none" strike="noStrike">
                <a:solidFill>
                  <a:srgbClr val="D3D7F4"/>
                </a:solidFill>
                <a:latin typeface="Arial"/>
                <a:ea typeface="Arial"/>
                <a:cs typeface="Arial"/>
                <a:sym typeface="Arial"/>
              </a:endParaRPr>
            </a:p>
          </p:txBody>
        </p:sp>
        <p:sp>
          <p:nvSpPr>
            <p:cNvPr id="395" name="Google Shape;395;p16"/>
            <p:cNvSpPr txBox="1"/>
            <p:nvPr/>
          </p:nvSpPr>
          <p:spPr>
            <a:xfrm>
              <a:off x="0" y="1193800"/>
              <a:ext cx="9182100" cy="2349500"/>
            </a:xfrm>
            <a:prstGeom prst="rect">
              <a:avLst/>
            </a:prstGeom>
            <a:noFill/>
            <a:ln>
              <a:noFill/>
            </a:ln>
          </p:spPr>
          <p:txBody>
            <a:bodyPr anchorCtr="0" anchor="t" bIns="0" lIns="0" spcFirstLastPara="1" rIns="0" wrap="square" tIns="0">
              <a:spAutoFit/>
            </a:bodyPr>
            <a:lstStyle/>
            <a:p>
              <a:pPr indent="0" lvl="0" marL="0" marR="0" rtl="0" algn="just">
                <a:lnSpc>
                  <a:spcPct val="120042"/>
                </a:lnSpc>
                <a:spcBef>
                  <a:spcPts val="0"/>
                </a:spcBef>
                <a:spcAft>
                  <a:spcPts val="0"/>
                </a:spcAft>
                <a:buNone/>
              </a:pPr>
              <a:r>
                <a:rPr b="0" i="0" lang="en-US" sz="2370" u="none" cap="none" strike="noStrike">
                  <a:solidFill>
                    <a:srgbClr val="D3D7F4"/>
                  </a:solidFill>
                  <a:latin typeface="Arial"/>
                  <a:ea typeface="Arial"/>
                  <a:cs typeface="Arial"/>
                  <a:sym typeface="Arial"/>
                </a:rPr>
                <a:t>Automated data collection enables </a:t>
              </a:r>
              <a:r>
                <a:rPr b="1" i="0" lang="en-US" sz="2370" u="none" cap="none" strike="noStrike">
                  <a:solidFill>
                    <a:srgbClr val="D3D7F4"/>
                  </a:solidFill>
                  <a:latin typeface="Arial"/>
                  <a:ea typeface="Arial"/>
                  <a:cs typeface="Arial"/>
                  <a:sym typeface="Arial"/>
                </a:rPr>
                <a:t>real-time monitoring</a:t>
              </a:r>
              <a:r>
                <a:rPr b="0" i="0" lang="en-US" sz="2370" u="none" cap="none" strike="noStrike">
                  <a:solidFill>
                    <a:srgbClr val="D3D7F4"/>
                  </a:solidFill>
                  <a:latin typeface="Arial"/>
                  <a:ea typeface="Arial"/>
                  <a:cs typeface="Arial"/>
                  <a:sym typeface="Arial"/>
                </a:rPr>
                <a:t> through various sensors, providing accurate and timely information without human intervention, making it essential for modern information systems and decision-making processes.</a:t>
              </a:r>
              <a:endParaRPr b="0" i="0" sz="2370" u="none" cap="none" strike="noStrike">
                <a:solidFill>
                  <a:srgbClr val="D3D7F4"/>
                </a:solidFill>
                <a:latin typeface="Arial"/>
                <a:ea typeface="Arial"/>
                <a:cs typeface="Arial"/>
                <a:sym typeface="Arial"/>
              </a:endParaRPr>
            </a:p>
          </p:txBody>
        </p:sp>
      </p:grpSp>
      <p:grpSp>
        <p:nvGrpSpPr>
          <p:cNvPr id="396" name="Google Shape;396;p16"/>
          <p:cNvGrpSpPr/>
          <p:nvPr/>
        </p:nvGrpSpPr>
        <p:grpSpPr>
          <a:xfrm>
            <a:off x="9144000" y="4052893"/>
            <a:ext cx="6886575" cy="2657475"/>
            <a:chOff x="0" y="0"/>
            <a:chExt cx="9182100" cy="3543300"/>
          </a:xfrm>
        </p:grpSpPr>
        <p:sp>
          <p:nvSpPr>
            <p:cNvPr id="397" name="Google Shape;397;p16"/>
            <p:cNvSpPr txBox="1"/>
            <p:nvPr/>
          </p:nvSpPr>
          <p:spPr>
            <a:xfrm>
              <a:off x="0" y="0"/>
              <a:ext cx="91821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Diverse Applications</a:t>
              </a:r>
              <a:endParaRPr b="1" i="0" sz="2800" u="none" cap="none" strike="noStrike">
                <a:solidFill>
                  <a:srgbClr val="D3D7F4"/>
                </a:solidFill>
                <a:latin typeface="Arial"/>
                <a:ea typeface="Arial"/>
                <a:cs typeface="Arial"/>
                <a:sym typeface="Arial"/>
              </a:endParaRPr>
            </a:p>
          </p:txBody>
        </p:sp>
        <p:sp>
          <p:nvSpPr>
            <p:cNvPr id="398" name="Google Shape;398;p16"/>
            <p:cNvSpPr txBox="1"/>
            <p:nvPr/>
          </p:nvSpPr>
          <p:spPr>
            <a:xfrm>
              <a:off x="0" y="1193800"/>
              <a:ext cx="9182100" cy="2349500"/>
            </a:xfrm>
            <a:prstGeom prst="rect">
              <a:avLst/>
            </a:prstGeom>
            <a:noFill/>
            <a:ln>
              <a:noFill/>
            </a:ln>
          </p:spPr>
          <p:txBody>
            <a:bodyPr anchorCtr="0" anchor="t" bIns="0" lIns="0" spcFirstLastPara="1" rIns="0" wrap="square" tIns="0">
              <a:spAutoFit/>
            </a:bodyPr>
            <a:lstStyle/>
            <a:p>
              <a:pPr indent="0" lvl="0" marL="0" marR="0" rtl="0" algn="just">
                <a:lnSpc>
                  <a:spcPct val="120042"/>
                </a:lnSpc>
                <a:spcBef>
                  <a:spcPts val="0"/>
                </a:spcBef>
                <a:spcAft>
                  <a:spcPts val="0"/>
                </a:spcAft>
                <a:buNone/>
              </a:pPr>
              <a:r>
                <a:rPr b="0" i="0" lang="en-US" sz="2370" u="none" cap="none" strike="noStrike">
                  <a:solidFill>
                    <a:srgbClr val="D3D7F4"/>
                  </a:solidFill>
                  <a:latin typeface="Arial"/>
                  <a:ea typeface="Arial"/>
                  <a:cs typeface="Arial"/>
                  <a:sym typeface="Arial"/>
                </a:rPr>
                <a:t>IoT sensors are utilized in various sectors, such as health, agriculture, and smart homes, to gather critical data, enhancing operational efficiency and creating impactful insights for stakeholders and organizations.</a:t>
              </a:r>
              <a:endParaRPr b="0" i="0" sz="2370" u="none" cap="none" strike="noStrike">
                <a:solidFill>
                  <a:srgbClr val="D3D7F4"/>
                </a:solidFill>
                <a:latin typeface="Arial"/>
                <a:ea typeface="Arial"/>
                <a:cs typeface="Arial"/>
                <a:sym typeface="Arial"/>
              </a:endParaRPr>
            </a:p>
          </p:txBody>
        </p:sp>
      </p:grpSp>
      <p:grpSp>
        <p:nvGrpSpPr>
          <p:cNvPr id="399" name="Google Shape;399;p16"/>
          <p:cNvGrpSpPr/>
          <p:nvPr/>
        </p:nvGrpSpPr>
        <p:grpSpPr>
          <a:xfrm>
            <a:off x="304800" y="1445424"/>
            <a:ext cx="16954500" cy="2074069"/>
            <a:chOff x="0" y="180975"/>
            <a:chExt cx="22606000" cy="2765425"/>
          </a:xfrm>
        </p:grpSpPr>
        <p:sp>
          <p:nvSpPr>
            <p:cNvPr id="400" name="Google Shape;400;p16"/>
            <p:cNvSpPr txBox="1"/>
            <p:nvPr/>
          </p:nvSpPr>
          <p:spPr>
            <a:xfrm>
              <a:off x="0" y="180975"/>
              <a:ext cx="22606000" cy="1769745"/>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9600" u="none" cap="none" strike="noStrike">
                  <a:solidFill>
                    <a:srgbClr val="D3D7F4"/>
                  </a:solidFill>
                  <a:latin typeface="Play"/>
                  <a:ea typeface="Play"/>
                  <a:cs typeface="Play"/>
                  <a:sym typeface="Play"/>
                </a:rPr>
                <a:t>Automated Data</a:t>
              </a:r>
              <a:endParaRPr b="0" i="0" sz="9600" u="none" cap="none" strike="noStrike">
                <a:solidFill>
                  <a:srgbClr val="D3D7F4"/>
                </a:solidFill>
                <a:latin typeface="Play"/>
                <a:ea typeface="Play"/>
                <a:cs typeface="Play"/>
                <a:sym typeface="Play"/>
              </a:endParaRPr>
            </a:p>
          </p:txBody>
        </p:sp>
        <p:sp>
          <p:nvSpPr>
            <p:cNvPr id="401" name="Google Shape;401;p16"/>
            <p:cNvSpPr txBox="1"/>
            <p:nvPr/>
          </p:nvSpPr>
          <p:spPr>
            <a:xfrm>
              <a:off x="0" y="2387600"/>
              <a:ext cx="226060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Leveraging IoT for Real-Time Insights</a:t>
              </a:r>
              <a:endParaRPr b="1" i="0" sz="2800" u="none" cap="none" strike="noStrike">
                <a:solidFill>
                  <a:srgbClr val="D3D7F4"/>
                </a:solidFill>
                <a:latin typeface="Arial"/>
                <a:ea typeface="Arial"/>
                <a:cs typeface="Arial"/>
                <a:sym typeface="Arial"/>
              </a:endParaRPr>
            </a:p>
          </p:txBody>
        </p:sp>
      </p:grpSp>
      <p:cxnSp>
        <p:nvCxnSpPr>
          <p:cNvPr id="402" name="Google Shape;402;p16"/>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403" name="Google Shape;403;p16"/>
          <p:cNvCxnSpPr/>
          <p:nvPr/>
        </p:nvCxnSpPr>
        <p:spPr>
          <a:xfrm>
            <a:off x="0" y="9620250"/>
            <a:ext cx="18288000" cy="0"/>
          </a:xfrm>
          <a:prstGeom prst="straightConnector1">
            <a:avLst/>
          </a:prstGeom>
          <a:noFill/>
          <a:ln cap="flat" cmpd="sng" w="19050">
            <a:solidFill>
              <a:srgbClr val="D3D7F4"/>
            </a:solidFill>
            <a:prstDash val="solid"/>
            <a:round/>
            <a:headEnd len="sm" w="sm" type="none"/>
            <a:tailEnd len="sm" w="sm" type="none"/>
          </a:ln>
        </p:spPr>
      </p:cxnSp>
      <p:grpSp>
        <p:nvGrpSpPr>
          <p:cNvPr id="404" name="Google Shape;404;p16"/>
          <p:cNvGrpSpPr/>
          <p:nvPr/>
        </p:nvGrpSpPr>
        <p:grpSpPr>
          <a:xfrm>
            <a:off x="635" y="-277812"/>
            <a:ext cx="18304510" cy="1055688"/>
            <a:chOff x="0" y="-370332"/>
            <a:chExt cx="25596662" cy="1407263"/>
          </a:xfrm>
        </p:grpSpPr>
        <p:grpSp>
          <p:nvGrpSpPr>
            <p:cNvPr id="405" name="Google Shape;405;p16"/>
            <p:cNvGrpSpPr/>
            <p:nvPr/>
          </p:nvGrpSpPr>
          <p:grpSpPr>
            <a:xfrm>
              <a:off x="0" y="-370332"/>
              <a:ext cx="25596662" cy="1407263"/>
              <a:chOff x="0" y="-57150"/>
              <a:chExt cx="3950102" cy="217170"/>
            </a:xfrm>
          </p:grpSpPr>
          <p:sp>
            <p:nvSpPr>
              <p:cNvPr id="406" name="Google Shape;406;p16"/>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16"/>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08" name="Google Shape;408;p16"/>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409" name="Google Shape;409;p16"/>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413" name="Shape 413"/>
        <p:cNvGrpSpPr/>
        <p:nvPr/>
      </p:nvGrpSpPr>
      <p:grpSpPr>
        <a:xfrm>
          <a:off x="0" y="0"/>
          <a:ext cx="0" cy="0"/>
          <a:chOff x="0" y="0"/>
          <a:chExt cx="0" cy="0"/>
        </a:xfrm>
      </p:grpSpPr>
      <p:grpSp>
        <p:nvGrpSpPr>
          <p:cNvPr id="414" name="Google Shape;414;p17"/>
          <p:cNvGrpSpPr/>
          <p:nvPr/>
        </p:nvGrpSpPr>
        <p:grpSpPr>
          <a:xfrm>
            <a:off x="666750" y="4829175"/>
            <a:ext cx="6886575" cy="2552700"/>
            <a:chOff x="0" y="609600"/>
            <a:chExt cx="9182100" cy="3403600"/>
          </a:xfrm>
        </p:grpSpPr>
        <p:sp>
          <p:nvSpPr>
            <p:cNvPr id="415" name="Google Shape;415;p17"/>
            <p:cNvSpPr txBox="1"/>
            <p:nvPr/>
          </p:nvSpPr>
          <p:spPr>
            <a:xfrm>
              <a:off x="0" y="609600"/>
              <a:ext cx="91821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High Volume</a:t>
              </a:r>
              <a:endParaRPr b="1" i="0" sz="2800" u="none" cap="none" strike="noStrike">
                <a:solidFill>
                  <a:srgbClr val="D3D7F4"/>
                </a:solidFill>
                <a:latin typeface="Arial"/>
                <a:ea typeface="Arial"/>
                <a:cs typeface="Arial"/>
                <a:sym typeface="Arial"/>
              </a:endParaRPr>
            </a:p>
          </p:txBody>
        </p:sp>
        <p:sp>
          <p:nvSpPr>
            <p:cNvPr id="416" name="Google Shape;416;p17"/>
            <p:cNvSpPr txBox="1"/>
            <p:nvPr/>
          </p:nvSpPr>
          <p:spPr>
            <a:xfrm>
              <a:off x="0" y="1600200"/>
              <a:ext cx="9182100" cy="24130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400" u="none" cap="none" strike="noStrike">
                  <a:solidFill>
                    <a:srgbClr val="D3D7F4"/>
                  </a:solidFill>
                  <a:latin typeface="Arial"/>
                  <a:ea typeface="Arial"/>
                  <a:cs typeface="Arial"/>
                  <a:sym typeface="Arial"/>
                </a:rPr>
                <a:t>Transaction data is generated from everyday business operations, including point-of-sale systems, e-commerce platforms, and banking transactions, leading to a high volume of structured information collected automatically.</a:t>
              </a:r>
              <a:endParaRPr b="0" i="0" sz="2400" u="none" cap="none" strike="noStrike">
                <a:solidFill>
                  <a:srgbClr val="D3D7F4"/>
                </a:solidFill>
                <a:latin typeface="Arial"/>
                <a:ea typeface="Arial"/>
                <a:cs typeface="Arial"/>
                <a:sym typeface="Arial"/>
              </a:endParaRPr>
            </a:p>
          </p:txBody>
        </p:sp>
      </p:grpSp>
      <p:grpSp>
        <p:nvGrpSpPr>
          <p:cNvPr id="417" name="Google Shape;417;p17"/>
          <p:cNvGrpSpPr/>
          <p:nvPr/>
        </p:nvGrpSpPr>
        <p:grpSpPr>
          <a:xfrm>
            <a:off x="9342292" y="4733925"/>
            <a:ext cx="6886575" cy="2343150"/>
            <a:chOff x="0" y="0"/>
            <a:chExt cx="9182100" cy="3124200"/>
          </a:xfrm>
        </p:grpSpPr>
        <p:sp>
          <p:nvSpPr>
            <p:cNvPr id="418" name="Google Shape;418;p17"/>
            <p:cNvSpPr txBox="1"/>
            <p:nvPr/>
          </p:nvSpPr>
          <p:spPr>
            <a:xfrm>
              <a:off x="0" y="0"/>
              <a:ext cx="91821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Structured Format</a:t>
              </a:r>
              <a:endParaRPr b="1" i="0" sz="2800" u="none" cap="none" strike="noStrike">
                <a:solidFill>
                  <a:srgbClr val="D3D7F4"/>
                </a:solidFill>
                <a:latin typeface="Arial"/>
                <a:ea typeface="Arial"/>
                <a:cs typeface="Arial"/>
                <a:sym typeface="Arial"/>
              </a:endParaRPr>
            </a:p>
          </p:txBody>
        </p:sp>
        <p:sp>
          <p:nvSpPr>
            <p:cNvPr id="419" name="Google Shape;419;p17"/>
            <p:cNvSpPr txBox="1"/>
            <p:nvPr/>
          </p:nvSpPr>
          <p:spPr>
            <a:xfrm>
              <a:off x="0" y="1193800"/>
              <a:ext cx="9182100" cy="19304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400" u="none" cap="none" strike="noStrike">
                  <a:solidFill>
                    <a:srgbClr val="D3D7F4"/>
                  </a:solidFill>
                  <a:latin typeface="Arial"/>
                  <a:ea typeface="Arial"/>
                  <a:cs typeface="Arial"/>
                  <a:sym typeface="Arial"/>
                </a:rPr>
                <a:t>This data typically includes transaction IDs, timestamps, involved parties, amounts, and item details, ensuring that it is consistently organized for easy retrieval and analysis in information systems.</a:t>
              </a:r>
              <a:endParaRPr b="0" i="0" sz="2400" u="none" cap="none" strike="noStrike">
                <a:solidFill>
                  <a:srgbClr val="D3D7F4"/>
                </a:solidFill>
                <a:latin typeface="Arial"/>
                <a:ea typeface="Arial"/>
                <a:cs typeface="Arial"/>
                <a:sym typeface="Arial"/>
              </a:endParaRPr>
            </a:p>
          </p:txBody>
        </p:sp>
      </p:grpSp>
      <p:grpSp>
        <p:nvGrpSpPr>
          <p:cNvPr id="420" name="Google Shape;420;p17"/>
          <p:cNvGrpSpPr/>
          <p:nvPr/>
        </p:nvGrpSpPr>
        <p:grpSpPr>
          <a:xfrm>
            <a:off x="666750" y="1697831"/>
            <a:ext cx="16954500" cy="2074069"/>
            <a:chOff x="0" y="180975"/>
            <a:chExt cx="22606000" cy="2765425"/>
          </a:xfrm>
        </p:grpSpPr>
        <p:sp>
          <p:nvSpPr>
            <p:cNvPr id="421" name="Google Shape;421;p17"/>
            <p:cNvSpPr txBox="1"/>
            <p:nvPr/>
          </p:nvSpPr>
          <p:spPr>
            <a:xfrm>
              <a:off x="0" y="180975"/>
              <a:ext cx="22606000" cy="1769745"/>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9600" u="none" cap="none" strike="noStrike">
                  <a:solidFill>
                    <a:srgbClr val="D3D7F4"/>
                  </a:solidFill>
                  <a:latin typeface="Play"/>
                  <a:ea typeface="Play"/>
                  <a:cs typeface="Play"/>
                  <a:sym typeface="Play"/>
                </a:rPr>
                <a:t>Transaction Data</a:t>
              </a:r>
              <a:endParaRPr b="0" i="0" sz="9600" u="none" cap="none" strike="noStrike">
                <a:solidFill>
                  <a:srgbClr val="D3D7F4"/>
                </a:solidFill>
                <a:latin typeface="Play"/>
                <a:ea typeface="Play"/>
                <a:cs typeface="Play"/>
                <a:sym typeface="Play"/>
              </a:endParaRPr>
            </a:p>
          </p:txBody>
        </p:sp>
        <p:sp>
          <p:nvSpPr>
            <p:cNvPr id="422" name="Google Shape;422;p17"/>
            <p:cNvSpPr txBox="1"/>
            <p:nvPr/>
          </p:nvSpPr>
          <p:spPr>
            <a:xfrm>
              <a:off x="0" y="2387600"/>
              <a:ext cx="226060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Understanding Business-Generated Information</a:t>
              </a:r>
              <a:endParaRPr b="1" i="0" sz="2800" u="none" cap="none" strike="noStrike">
                <a:solidFill>
                  <a:srgbClr val="D3D7F4"/>
                </a:solidFill>
                <a:latin typeface="Arial"/>
                <a:ea typeface="Arial"/>
                <a:cs typeface="Arial"/>
                <a:sym typeface="Arial"/>
              </a:endParaRPr>
            </a:p>
          </p:txBody>
        </p:sp>
      </p:grpSp>
      <p:cxnSp>
        <p:nvCxnSpPr>
          <p:cNvPr id="423" name="Google Shape;423;p17"/>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424" name="Google Shape;424;p17"/>
          <p:cNvCxnSpPr/>
          <p:nvPr/>
        </p:nvCxnSpPr>
        <p:spPr>
          <a:xfrm>
            <a:off x="0" y="9620250"/>
            <a:ext cx="18288000" cy="0"/>
          </a:xfrm>
          <a:prstGeom prst="straightConnector1">
            <a:avLst/>
          </a:prstGeom>
          <a:noFill/>
          <a:ln cap="flat" cmpd="sng" w="19050">
            <a:solidFill>
              <a:srgbClr val="D3D7F4"/>
            </a:solidFill>
            <a:prstDash val="solid"/>
            <a:round/>
            <a:headEnd len="sm" w="sm" type="none"/>
            <a:tailEnd len="sm" w="sm" type="none"/>
          </a:ln>
        </p:spPr>
      </p:cxnSp>
      <p:grpSp>
        <p:nvGrpSpPr>
          <p:cNvPr id="425" name="Google Shape;425;p17"/>
          <p:cNvGrpSpPr/>
          <p:nvPr/>
        </p:nvGrpSpPr>
        <p:grpSpPr>
          <a:xfrm>
            <a:off x="635" y="-277812"/>
            <a:ext cx="18304510" cy="1055688"/>
            <a:chOff x="0" y="-370332"/>
            <a:chExt cx="25596662" cy="1407263"/>
          </a:xfrm>
        </p:grpSpPr>
        <p:grpSp>
          <p:nvGrpSpPr>
            <p:cNvPr id="426" name="Google Shape;426;p17"/>
            <p:cNvGrpSpPr/>
            <p:nvPr/>
          </p:nvGrpSpPr>
          <p:grpSpPr>
            <a:xfrm>
              <a:off x="0" y="-370332"/>
              <a:ext cx="25596662" cy="1407263"/>
              <a:chOff x="0" y="-57150"/>
              <a:chExt cx="3950102" cy="217170"/>
            </a:xfrm>
          </p:grpSpPr>
          <p:sp>
            <p:nvSpPr>
              <p:cNvPr id="427" name="Google Shape;427;p17"/>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17"/>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29" name="Google Shape;429;p17"/>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430" name="Google Shape;430;p17"/>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434" name="Shape 434"/>
        <p:cNvGrpSpPr/>
        <p:nvPr/>
      </p:nvGrpSpPr>
      <p:grpSpPr>
        <a:xfrm>
          <a:off x="0" y="0"/>
          <a:ext cx="0" cy="0"/>
          <a:chOff x="0" y="0"/>
          <a:chExt cx="0" cy="0"/>
        </a:xfrm>
      </p:grpSpPr>
      <p:grpSp>
        <p:nvGrpSpPr>
          <p:cNvPr id="435" name="Google Shape;435;p18"/>
          <p:cNvGrpSpPr/>
          <p:nvPr/>
        </p:nvGrpSpPr>
        <p:grpSpPr>
          <a:xfrm>
            <a:off x="666750" y="4344703"/>
            <a:ext cx="6886575" cy="2705100"/>
            <a:chOff x="0" y="0"/>
            <a:chExt cx="9182100" cy="3606800"/>
          </a:xfrm>
        </p:grpSpPr>
        <p:sp>
          <p:nvSpPr>
            <p:cNvPr id="436" name="Google Shape;436;p18"/>
            <p:cNvSpPr txBox="1"/>
            <p:nvPr/>
          </p:nvSpPr>
          <p:spPr>
            <a:xfrm>
              <a:off x="0" y="0"/>
              <a:ext cx="91821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Third-Party Data</a:t>
              </a:r>
              <a:endParaRPr b="1" i="0" sz="2800" u="none" cap="none" strike="noStrike">
                <a:solidFill>
                  <a:srgbClr val="D3D7F4"/>
                </a:solidFill>
                <a:latin typeface="Arial"/>
                <a:ea typeface="Arial"/>
                <a:cs typeface="Arial"/>
                <a:sym typeface="Arial"/>
              </a:endParaRPr>
            </a:p>
          </p:txBody>
        </p:sp>
        <p:sp>
          <p:nvSpPr>
            <p:cNvPr id="437" name="Google Shape;437;p18"/>
            <p:cNvSpPr txBox="1"/>
            <p:nvPr/>
          </p:nvSpPr>
          <p:spPr>
            <a:xfrm>
              <a:off x="0" y="1193800"/>
              <a:ext cx="9182100" cy="24130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400" u="none" cap="none" strike="noStrike">
                  <a:solidFill>
                    <a:srgbClr val="D3D7F4"/>
                  </a:solidFill>
                  <a:latin typeface="Arial"/>
                  <a:ea typeface="Arial"/>
                  <a:cs typeface="Arial"/>
                  <a:sym typeface="Arial"/>
                </a:rPr>
                <a:t>External data can be sourced from third-party providers, which often includes APIs and public datasets. This vast information enhances decision-making capabilities and improves operational insights.</a:t>
              </a:r>
              <a:endParaRPr b="0" i="0" sz="2400" u="none" cap="none" strike="noStrike">
                <a:solidFill>
                  <a:srgbClr val="D3D7F4"/>
                </a:solidFill>
                <a:latin typeface="Arial"/>
                <a:ea typeface="Arial"/>
                <a:cs typeface="Arial"/>
                <a:sym typeface="Arial"/>
              </a:endParaRPr>
            </a:p>
          </p:txBody>
        </p:sp>
      </p:grpSp>
      <p:grpSp>
        <p:nvGrpSpPr>
          <p:cNvPr id="438" name="Google Shape;438;p18"/>
          <p:cNvGrpSpPr/>
          <p:nvPr/>
        </p:nvGrpSpPr>
        <p:grpSpPr>
          <a:xfrm>
            <a:off x="9144000" y="4648200"/>
            <a:ext cx="6886575" cy="2038350"/>
            <a:chOff x="0" y="0"/>
            <a:chExt cx="9182100" cy="2717800"/>
          </a:xfrm>
        </p:grpSpPr>
        <p:sp>
          <p:nvSpPr>
            <p:cNvPr id="439" name="Google Shape;439;p18"/>
            <p:cNvSpPr txBox="1"/>
            <p:nvPr/>
          </p:nvSpPr>
          <p:spPr>
            <a:xfrm>
              <a:off x="0" y="0"/>
              <a:ext cx="91821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Open Data</a:t>
              </a:r>
              <a:endParaRPr b="1" i="0" sz="2800" u="none" cap="none" strike="noStrike">
                <a:solidFill>
                  <a:srgbClr val="D3D7F4"/>
                </a:solidFill>
                <a:latin typeface="Arial"/>
                <a:ea typeface="Arial"/>
                <a:cs typeface="Arial"/>
                <a:sym typeface="Arial"/>
              </a:endParaRPr>
            </a:p>
          </p:txBody>
        </p:sp>
        <p:sp>
          <p:nvSpPr>
            <p:cNvPr id="440" name="Google Shape;440;p18"/>
            <p:cNvSpPr txBox="1"/>
            <p:nvPr/>
          </p:nvSpPr>
          <p:spPr>
            <a:xfrm>
              <a:off x="0" y="787400"/>
              <a:ext cx="9182100" cy="19304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400" u="none" cap="none" strike="noStrike">
                  <a:solidFill>
                    <a:srgbClr val="D3D7F4"/>
                  </a:solidFill>
                  <a:latin typeface="Arial"/>
                  <a:ea typeface="Arial"/>
                  <a:cs typeface="Arial"/>
                  <a:sym typeface="Arial"/>
                </a:rPr>
                <a:t>Open data initiatives allow organizations to access government and public datasets, providing real-time information at little or no cost, driving innovation and supporting evidence-based decisions.</a:t>
              </a:r>
              <a:endParaRPr b="0" i="0" sz="2400" u="none" cap="none" strike="noStrike">
                <a:solidFill>
                  <a:srgbClr val="D3D7F4"/>
                </a:solidFill>
                <a:latin typeface="Arial"/>
                <a:ea typeface="Arial"/>
                <a:cs typeface="Arial"/>
                <a:sym typeface="Arial"/>
              </a:endParaRPr>
            </a:p>
          </p:txBody>
        </p:sp>
      </p:grpSp>
      <p:grpSp>
        <p:nvGrpSpPr>
          <p:cNvPr id="441" name="Google Shape;441;p18"/>
          <p:cNvGrpSpPr/>
          <p:nvPr/>
        </p:nvGrpSpPr>
        <p:grpSpPr>
          <a:xfrm>
            <a:off x="666750" y="1697831"/>
            <a:ext cx="16954500" cy="2085499"/>
            <a:chOff x="0" y="180975"/>
            <a:chExt cx="22606000" cy="2780665"/>
          </a:xfrm>
        </p:grpSpPr>
        <p:sp>
          <p:nvSpPr>
            <p:cNvPr id="442" name="Google Shape;442;p18"/>
            <p:cNvSpPr txBox="1"/>
            <p:nvPr/>
          </p:nvSpPr>
          <p:spPr>
            <a:xfrm>
              <a:off x="0" y="180975"/>
              <a:ext cx="22606000" cy="1769745"/>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9600" u="none" cap="none" strike="noStrike">
                  <a:solidFill>
                    <a:srgbClr val="D3D7F4"/>
                  </a:solidFill>
                  <a:latin typeface="Play"/>
                  <a:ea typeface="Play"/>
                  <a:cs typeface="Play"/>
                  <a:sym typeface="Play"/>
                </a:rPr>
                <a:t>External Data Sources</a:t>
              </a:r>
              <a:endParaRPr b="0" i="0" sz="9600" u="none" cap="none" strike="noStrike">
                <a:solidFill>
                  <a:srgbClr val="D3D7F4"/>
                </a:solidFill>
                <a:latin typeface="Play"/>
                <a:ea typeface="Play"/>
                <a:cs typeface="Play"/>
                <a:sym typeface="Play"/>
              </a:endParaRPr>
            </a:p>
          </p:txBody>
        </p:sp>
        <p:sp>
          <p:nvSpPr>
            <p:cNvPr id="443" name="Google Shape;443;p18"/>
            <p:cNvSpPr txBox="1"/>
            <p:nvPr/>
          </p:nvSpPr>
          <p:spPr>
            <a:xfrm>
              <a:off x="0" y="2387600"/>
              <a:ext cx="22606000" cy="57404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Utilizing API and Web Resources</a:t>
              </a:r>
              <a:endParaRPr b="1" i="0" sz="2800" u="none" cap="none" strike="noStrike">
                <a:solidFill>
                  <a:srgbClr val="D3D7F4"/>
                </a:solidFill>
                <a:latin typeface="Arial"/>
                <a:ea typeface="Arial"/>
                <a:cs typeface="Arial"/>
                <a:sym typeface="Arial"/>
              </a:endParaRPr>
            </a:p>
          </p:txBody>
        </p:sp>
      </p:grpSp>
      <p:cxnSp>
        <p:nvCxnSpPr>
          <p:cNvPr id="444" name="Google Shape;444;p18"/>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445" name="Google Shape;445;p18"/>
          <p:cNvCxnSpPr/>
          <p:nvPr/>
        </p:nvCxnSpPr>
        <p:spPr>
          <a:xfrm>
            <a:off x="0" y="9620250"/>
            <a:ext cx="18288000" cy="0"/>
          </a:xfrm>
          <a:prstGeom prst="straightConnector1">
            <a:avLst/>
          </a:prstGeom>
          <a:noFill/>
          <a:ln cap="flat" cmpd="sng" w="19050">
            <a:solidFill>
              <a:srgbClr val="D3D7F4"/>
            </a:solidFill>
            <a:prstDash val="solid"/>
            <a:round/>
            <a:headEnd len="sm" w="sm" type="none"/>
            <a:tailEnd len="sm" w="sm" type="none"/>
          </a:ln>
        </p:spPr>
      </p:cxnSp>
      <p:grpSp>
        <p:nvGrpSpPr>
          <p:cNvPr id="446" name="Google Shape;446;p18"/>
          <p:cNvGrpSpPr/>
          <p:nvPr/>
        </p:nvGrpSpPr>
        <p:grpSpPr>
          <a:xfrm>
            <a:off x="635" y="-277812"/>
            <a:ext cx="18304510" cy="1055688"/>
            <a:chOff x="0" y="-370332"/>
            <a:chExt cx="25596662" cy="1407263"/>
          </a:xfrm>
        </p:grpSpPr>
        <p:grpSp>
          <p:nvGrpSpPr>
            <p:cNvPr id="447" name="Google Shape;447;p18"/>
            <p:cNvGrpSpPr/>
            <p:nvPr/>
          </p:nvGrpSpPr>
          <p:grpSpPr>
            <a:xfrm>
              <a:off x="0" y="-370332"/>
              <a:ext cx="25596662" cy="1407263"/>
              <a:chOff x="0" y="-57150"/>
              <a:chExt cx="3950102" cy="217170"/>
            </a:xfrm>
          </p:grpSpPr>
          <p:sp>
            <p:nvSpPr>
              <p:cNvPr id="448" name="Google Shape;448;p18"/>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18"/>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50" name="Google Shape;450;p18"/>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451" name="Google Shape;451;p18"/>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455" name="Shape 455"/>
        <p:cNvGrpSpPr/>
        <p:nvPr/>
      </p:nvGrpSpPr>
      <p:grpSpPr>
        <a:xfrm>
          <a:off x="0" y="0"/>
          <a:ext cx="0" cy="0"/>
          <a:chOff x="0" y="0"/>
          <a:chExt cx="0" cy="0"/>
        </a:xfrm>
      </p:grpSpPr>
      <p:grpSp>
        <p:nvGrpSpPr>
          <p:cNvPr id="456" name="Google Shape;456;p19"/>
          <p:cNvGrpSpPr/>
          <p:nvPr/>
        </p:nvGrpSpPr>
        <p:grpSpPr>
          <a:xfrm>
            <a:off x="666750" y="4953000"/>
            <a:ext cx="4010025" cy="3133725"/>
            <a:chOff x="0" y="406400"/>
            <a:chExt cx="5346700" cy="4178300"/>
          </a:xfrm>
        </p:grpSpPr>
        <p:sp>
          <p:nvSpPr>
            <p:cNvPr id="457" name="Google Shape;457;p19"/>
            <p:cNvSpPr txBox="1"/>
            <p:nvPr/>
          </p:nvSpPr>
          <p:spPr>
            <a:xfrm>
              <a:off x="0" y="406400"/>
              <a:ext cx="53467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Surveys</a:t>
              </a:r>
              <a:endParaRPr b="1" i="0" sz="2800" u="none" cap="none" strike="noStrike">
                <a:solidFill>
                  <a:srgbClr val="D3D7F4"/>
                </a:solidFill>
                <a:latin typeface="Arial"/>
                <a:ea typeface="Arial"/>
                <a:cs typeface="Arial"/>
                <a:sym typeface="Arial"/>
              </a:endParaRPr>
            </a:p>
          </p:txBody>
        </p:sp>
        <p:sp>
          <p:nvSpPr>
            <p:cNvPr id="458" name="Google Shape;458;p19"/>
            <p:cNvSpPr txBox="1"/>
            <p:nvPr/>
          </p:nvSpPr>
          <p:spPr>
            <a:xfrm>
              <a:off x="0" y="1641475"/>
              <a:ext cx="5346700" cy="2943225"/>
            </a:xfrm>
            <a:prstGeom prst="rect">
              <a:avLst/>
            </a:prstGeom>
            <a:noFill/>
            <a:ln>
              <a:noFill/>
            </a:ln>
          </p:spPr>
          <p:txBody>
            <a:bodyPr anchorCtr="0" anchor="t" bIns="0" lIns="0" spcFirstLastPara="1" rIns="0" wrap="square" tIns="0">
              <a:spAutoFit/>
            </a:bodyPr>
            <a:lstStyle/>
            <a:p>
              <a:pPr indent="0" lvl="0" marL="0" marR="0" rtl="0" algn="just">
                <a:lnSpc>
                  <a:spcPct val="119809"/>
                </a:lnSpc>
                <a:spcBef>
                  <a:spcPts val="0"/>
                </a:spcBef>
                <a:spcAft>
                  <a:spcPts val="0"/>
                </a:spcAft>
                <a:buNone/>
              </a:pPr>
              <a:r>
                <a:rPr b="0" i="0" lang="en-US" sz="2095" u="none" cap="none" strike="noStrike">
                  <a:solidFill>
                    <a:srgbClr val="D3D7F4"/>
                  </a:solidFill>
                  <a:latin typeface="Arial"/>
                  <a:ea typeface="Arial"/>
                  <a:cs typeface="Arial"/>
                  <a:sym typeface="Arial"/>
                </a:rPr>
                <a:t>Surveys consist of structured questionnaires that gather responses from a large group. They are valuable for quantifying opinions and attitudes while providing a broad overview of topics.</a:t>
              </a:r>
              <a:endParaRPr b="0" i="0" sz="2095" u="none" cap="none" strike="noStrike">
                <a:solidFill>
                  <a:srgbClr val="D3D7F4"/>
                </a:solidFill>
                <a:latin typeface="Arial"/>
                <a:ea typeface="Arial"/>
                <a:cs typeface="Arial"/>
                <a:sym typeface="Arial"/>
              </a:endParaRPr>
            </a:p>
          </p:txBody>
        </p:sp>
      </p:grpSp>
      <p:grpSp>
        <p:nvGrpSpPr>
          <p:cNvPr id="459" name="Google Shape;459;p19"/>
          <p:cNvGrpSpPr/>
          <p:nvPr/>
        </p:nvGrpSpPr>
        <p:grpSpPr>
          <a:xfrm>
            <a:off x="6087005" y="5028985"/>
            <a:ext cx="4865625" cy="3129775"/>
            <a:chOff x="0" y="410633"/>
            <a:chExt cx="6487500" cy="4173033"/>
          </a:xfrm>
        </p:grpSpPr>
        <p:sp>
          <p:nvSpPr>
            <p:cNvPr id="460" name="Google Shape;460;p19"/>
            <p:cNvSpPr txBox="1"/>
            <p:nvPr/>
          </p:nvSpPr>
          <p:spPr>
            <a:xfrm>
              <a:off x="0" y="410633"/>
              <a:ext cx="5346600" cy="5745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Interviews</a:t>
              </a:r>
              <a:endParaRPr b="1" i="0" sz="2800" u="none" cap="none" strike="noStrike">
                <a:solidFill>
                  <a:srgbClr val="D3D7F4"/>
                </a:solidFill>
                <a:latin typeface="Arial"/>
                <a:ea typeface="Arial"/>
                <a:cs typeface="Arial"/>
                <a:sym typeface="Arial"/>
              </a:endParaRPr>
            </a:p>
          </p:txBody>
        </p:sp>
        <p:sp>
          <p:nvSpPr>
            <p:cNvPr id="461" name="Google Shape;461;p19"/>
            <p:cNvSpPr txBox="1"/>
            <p:nvPr/>
          </p:nvSpPr>
          <p:spPr>
            <a:xfrm>
              <a:off x="0" y="1577966"/>
              <a:ext cx="6487500" cy="3005700"/>
            </a:xfrm>
            <a:prstGeom prst="rect">
              <a:avLst/>
            </a:prstGeom>
            <a:noFill/>
            <a:ln>
              <a:noFill/>
            </a:ln>
          </p:spPr>
          <p:txBody>
            <a:bodyPr anchorCtr="0" anchor="t" bIns="0" lIns="0" spcFirstLastPara="1" rIns="0" wrap="square" tIns="0">
              <a:spAutoFit/>
            </a:bodyPr>
            <a:lstStyle/>
            <a:p>
              <a:pPr indent="0" lvl="0" marL="0" marR="0" rtl="0" algn="just">
                <a:lnSpc>
                  <a:spcPct val="119809"/>
                </a:lnSpc>
                <a:spcBef>
                  <a:spcPts val="0"/>
                </a:spcBef>
                <a:spcAft>
                  <a:spcPts val="0"/>
                </a:spcAft>
                <a:buNone/>
              </a:pPr>
              <a:r>
                <a:rPr b="0" i="0" lang="en-US" sz="2095" u="none" cap="none" strike="noStrike">
                  <a:solidFill>
                    <a:srgbClr val="D3D7F4"/>
                  </a:solidFill>
                  <a:latin typeface="Arial"/>
                  <a:ea typeface="Arial"/>
                  <a:cs typeface="Arial"/>
                  <a:sym typeface="Arial"/>
                </a:rPr>
                <a:t>Interviews allow for in-depth discussions, offering qualitative insights. This method fosters a deeper understanding of participants' perspectives, emotions, and motivations, though it is time-consuming and biased.</a:t>
              </a:r>
              <a:endParaRPr b="0" i="0" sz="2095" u="none" cap="none" strike="noStrike">
                <a:solidFill>
                  <a:srgbClr val="D3D7F4"/>
                </a:solidFill>
                <a:latin typeface="Arial"/>
                <a:ea typeface="Arial"/>
                <a:cs typeface="Arial"/>
                <a:sym typeface="Arial"/>
              </a:endParaRPr>
            </a:p>
          </p:txBody>
        </p:sp>
      </p:grpSp>
      <p:grpSp>
        <p:nvGrpSpPr>
          <p:cNvPr id="462" name="Google Shape;462;p19"/>
          <p:cNvGrpSpPr/>
          <p:nvPr/>
        </p:nvGrpSpPr>
        <p:grpSpPr>
          <a:xfrm>
            <a:off x="12115800" y="4965620"/>
            <a:ext cx="4067175" cy="3021965"/>
            <a:chOff x="-76200" y="149013"/>
            <a:chExt cx="5422900" cy="4029287"/>
          </a:xfrm>
        </p:grpSpPr>
        <p:sp>
          <p:nvSpPr>
            <p:cNvPr id="463" name="Google Shape;463;p19"/>
            <p:cNvSpPr txBox="1"/>
            <p:nvPr/>
          </p:nvSpPr>
          <p:spPr>
            <a:xfrm>
              <a:off x="-76200" y="149013"/>
              <a:ext cx="53467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Observation</a:t>
              </a:r>
              <a:endParaRPr b="1" i="0" sz="2800" u="none" cap="none" strike="noStrike">
                <a:solidFill>
                  <a:srgbClr val="D3D7F4"/>
                </a:solidFill>
                <a:latin typeface="Arial"/>
                <a:ea typeface="Arial"/>
                <a:cs typeface="Arial"/>
                <a:sym typeface="Arial"/>
              </a:endParaRPr>
            </a:p>
          </p:txBody>
        </p:sp>
        <p:sp>
          <p:nvSpPr>
            <p:cNvPr id="464" name="Google Shape;464;p19"/>
            <p:cNvSpPr txBox="1"/>
            <p:nvPr/>
          </p:nvSpPr>
          <p:spPr>
            <a:xfrm>
              <a:off x="0" y="1235075"/>
              <a:ext cx="5346700" cy="2943225"/>
            </a:xfrm>
            <a:prstGeom prst="rect">
              <a:avLst/>
            </a:prstGeom>
            <a:noFill/>
            <a:ln>
              <a:noFill/>
            </a:ln>
          </p:spPr>
          <p:txBody>
            <a:bodyPr anchorCtr="0" anchor="t" bIns="0" lIns="0" spcFirstLastPara="1" rIns="0" wrap="square" tIns="0">
              <a:spAutoFit/>
            </a:bodyPr>
            <a:lstStyle/>
            <a:p>
              <a:pPr indent="0" lvl="0" marL="0" marR="0" rtl="0" algn="just">
                <a:lnSpc>
                  <a:spcPct val="119809"/>
                </a:lnSpc>
                <a:spcBef>
                  <a:spcPts val="0"/>
                </a:spcBef>
                <a:spcAft>
                  <a:spcPts val="0"/>
                </a:spcAft>
                <a:buNone/>
              </a:pPr>
              <a:r>
                <a:rPr b="0" i="0" lang="en-US" sz="2095" u="none" cap="none" strike="noStrike">
                  <a:solidFill>
                    <a:srgbClr val="D3D7F4"/>
                  </a:solidFill>
                  <a:latin typeface="Arial"/>
                  <a:ea typeface="Arial"/>
                  <a:cs typeface="Arial"/>
                  <a:sym typeface="Arial"/>
                </a:rPr>
                <a:t>Observation involves monitoring behaviors and processes in real-time. This method provides contextual insights and helps identify patterns, making it effective for qualitative research in various settings.</a:t>
              </a:r>
              <a:endParaRPr b="0" i="0" sz="2095" u="none" cap="none" strike="noStrike">
                <a:solidFill>
                  <a:srgbClr val="D3D7F4"/>
                </a:solidFill>
                <a:latin typeface="Arial"/>
                <a:ea typeface="Arial"/>
                <a:cs typeface="Arial"/>
                <a:sym typeface="Arial"/>
              </a:endParaRPr>
            </a:p>
          </p:txBody>
        </p:sp>
      </p:grpSp>
      <p:grpSp>
        <p:nvGrpSpPr>
          <p:cNvPr id="465" name="Google Shape;465;p19"/>
          <p:cNvGrpSpPr/>
          <p:nvPr/>
        </p:nvGrpSpPr>
        <p:grpSpPr>
          <a:xfrm>
            <a:off x="666750" y="1697831"/>
            <a:ext cx="16954500" cy="2074069"/>
            <a:chOff x="0" y="180975"/>
            <a:chExt cx="22606000" cy="2765425"/>
          </a:xfrm>
        </p:grpSpPr>
        <p:sp>
          <p:nvSpPr>
            <p:cNvPr id="466" name="Google Shape;466;p19"/>
            <p:cNvSpPr txBox="1"/>
            <p:nvPr/>
          </p:nvSpPr>
          <p:spPr>
            <a:xfrm>
              <a:off x="0" y="180975"/>
              <a:ext cx="22606000" cy="1769745"/>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9600" u="none" cap="none" strike="noStrike">
                  <a:solidFill>
                    <a:srgbClr val="D3D7F4"/>
                  </a:solidFill>
                  <a:latin typeface="Play"/>
                  <a:ea typeface="Play"/>
                  <a:cs typeface="Play"/>
                  <a:sym typeface="Play"/>
                </a:rPr>
                <a:t>Qualitative Methods</a:t>
              </a:r>
              <a:endParaRPr b="0" i="0" sz="9600" u="none" cap="none" strike="noStrike">
                <a:solidFill>
                  <a:srgbClr val="D3D7F4"/>
                </a:solidFill>
                <a:latin typeface="Play"/>
                <a:ea typeface="Play"/>
                <a:cs typeface="Play"/>
                <a:sym typeface="Play"/>
              </a:endParaRPr>
            </a:p>
          </p:txBody>
        </p:sp>
        <p:sp>
          <p:nvSpPr>
            <p:cNvPr id="467" name="Google Shape;467;p19"/>
            <p:cNvSpPr txBox="1"/>
            <p:nvPr/>
          </p:nvSpPr>
          <p:spPr>
            <a:xfrm>
              <a:off x="0" y="2387600"/>
              <a:ext cx="226060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Understanding Surveys, Interviews, and Observations</a:t>
              </a:r>
              <a:endParaRPr b="1" i="0" sz="2800" u="none" cap="none" strike="noStrike">
                <a:solidFill>
                  <a:srgbClr val="D3D7F4"/>
                </a:solidFill>
                <a:latin typeface="Arial"/>
                <a:ea typeface="Arial"/>
                <a:cs typeface="Arial"/>
                <a:sym typeface="Arial"/>
              </a:endParaRPr>
            </a:p>
          </p:txBody>
        </p:sp>
      </p:grpSp>
      <p:cxnSp>
        <p:nvCxnSpPr>
          <p:cNvPr id="468" name="Google Shape;468;p19"/>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469" name="Google Shape;469;p19"/>
          <p:cNvCxnSpPr/>
          <p:nvPr/>
        </p:nvCxnSpPr>
        <p:spPr>
          <a:xfrm>
            <a:off x="0" y="9629775"/>
            <a:ext cx="18288000" cy="0"/>
          </a:xfrm>
          <a:prstGeom prst="straightConnector1">
            <a:avLst/>
          </a:prstGeom>
          <a:noFill/>
          <a:ln cap="flat" cmpd="sng" w="19050">
            <a:solidFill>
              <a:srgbClr val="D3D7F4"/>
            </a:solidFill>
            <a:prstDash val="solid"/>
            <a:round/>
            <a:headEnd len="sm" w="sm" type="none"/>
            <a:tailEnd len="sm" w="sm" type="none"/>
          </a:ln>
        </p:spPr>
      </p:cxnSp>
      <p:grpSp>
        <p:nvGrpSpPr>
          <p:cNvPr id="470" name="Google Shape;470;p19"/>
          <p:cNvGrpSpPr/>
          <p:nvPr/>
        </p:nvGrpSpPr>
        <p:grpSpPr>
          <a:xfrm>
            <a:off x="635" y="-277812"/>
            <a:ext cx="18304510" cy="1055688"/>
            <a:chOff x="0" y="-370332"/>
            <a:chExt cx="25596662" cy="1407263"/>
          </a:xfrm>
        </p:grpSpPr>
        <p:grpSp>
          <p:nvGrpSpPr>
            <p:cNvPr id="471" name="Google Shape;471;p19"/>
            <p:cNvGrpSpPr/>
            <p:nvPr/>
          </p:nvGrpSpPr>
          <p:grpSpPr>
            <a:xfrm>
              <a:off x="0" y="-370332"/>
              <a:ext cx="25596662" cy="1407263"/>
              <a:chOff x="0" y="-57150"/>
              <a:chExt cx="3950102" cy="217170"/>
            </a:xfrm>
          </p:grpSpPr>
          <p:sp>
            <p:nvSpPr>
              <p:cNvPr id="472" name="Google Shape;472;p19"/>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19"/>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74" name="Google Shape;474;p19"/>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475" name="Google Shape;475;p19"/>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479" name="Shape 479"/>
        <p:cNvGrpSpPr/>
        <p:nvPr/>
      </p:nvGrpSpPr>
      <p:grpSpPr>
        <a:xfrm>
          <a:off x="0" y="0"/>
          <a:ext cx="0" cy="0"/>
          <a:chOff x="0" y="0"/>
          <a:chExt cx="0" cy="0"/>
        </a:xfrm>
      </p:grpSpPr>
      <p:grpSp>
        <p:nvGrpSpPr>
          <p:cNvPr id="480" name="Google Shape;480;p20"/>
          <p:cNvGrpSpPr/>
          <p:nvPr/>
        </p:nvGrpSpPr>
        <p:grpSpPr>
          <a:xfrm>
            <a:off x="666750" y="4552950"/>
            <a:ext cx="7230766" cy="2990850"/>
            <a:chOff x="0" y="0"/>
            <a:chExt cx="9641021" cy="3987800"/>
          </a:xfrm>
        </p:grpSpPr>
        <p:sp>
          <p:nvSpPr>
            <p:cNvPr id="481" name="Google Shape;481;p20"/>
            <p:cNvSpPr txBox="1"/>
            <p:nvPr/>
          </p:nvSpPr>
          <p:spPr>
            <a:xfrm>
              <a:off x="0" y="0"/>
              <a:ext cx="9641021"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Purpose and Objectives</a:t>
              </a:r>
              <a:endParaRPr b="1" i="0" sz="2800" u="none" cap="none" strike="noStrike">
                <a:solidFill>
                  <a:srgbClr val="D3D7F4"/>
                </a:solidFill>
                <a:latin typeface="Arial"/>
                <a:ea typeface="Arial"/>
                <a:cs typeface="Arial"/>
                <a:sym typeface="Arial"/>
              </a:endParaRPr>
            </a:p>
          </p:txBody>
        </p:sp>
        <p:sp>
          <p:nvSpPr>
            <p:cNvPr id="482" name="Google Shape;482;p20"/>
            <p:cNvSpPr txBox="1"/>
            <p:nvPr/>
          </p:nvSpPr>
          <p:spPr>
            <a:xfrm>
              <a:off x="0" y="1193800"/>
              <a:ext cx="9641021" cy="27940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800" u="none" cap="none" strike="noStrike">
                  <a:solidFill>
                    <a:srgbClr val="D3D7F4"/>
                  </a:solidFill>
                  <a:latin typeface="Arial"/>
                  <a:ea typeface="Arial"/>
                  <a:cs typeface="Arial"/>
                  <a:sym typeface="Arial"/>
                </a:rPr>
                <a:t>Clearly defining the </a:t>
              </a:r>
              <a:r>
                <a:rPr b="1" i="0" lang="en-US" sz="2800" u="none" cap="none" strike="noStrike">
                  <a:solidFill>
                    <a:srgbClr val="D3D7F4"/>
                  </a:solidFill>
                  <a:latin typeface="Arial"/>
                  <a:ea typeface="Arial"/>
                  <a:cs typeface="Arial"/>
                  <a:sym typeface="Arial"/>
                </a:rPr>
                <a:t>purpose</a:t>
              </a:r>
              <a:r>
                <a:rPr b="0" i="0" lang="en-US" sz="2800" u="none" cap="none" strike="noStrike">
                  <a:solidFill>
                    <a:srgbClr val="D3D7F4"/>
                  </a:solidFill>
                  <a:latin typeface="Arial"/>
                  <a:ea typeface="Arial"/>
                  <a:cs typeface="Arial"/>
                  <a:sym typeface="Arial"/>
                </a:rPr>
                <a:t> and objectives of data collection is essential. This guides the choice of methods, ensuring that the data gathered aligns with the overall goals of the project.</a:t>
              </a:r>
              <a:endParaRPr b="0" i="0" sz="2800" u="none" cap="none" strike="noStrike">
                <a:solidFill>
                  <a:srgbClr val="D3D7F4"/>
                </a:solidFill>
                <a:latin typeface="Arial"/>
                <a:ea typeface="Arial"/>
                <a:cs typeface="Arial"/>
                <a:sym typeface="Arial"/>
              </a:endParaRPr>
            </a:p>
          </p:txBody>
        </p:sp>
      </p:grpSp>
      <p:grpSp>
        <p:nvGrpSpPr>
          <p:cNvPr id="483" name="Google Shape;483;p20"/>
          <p:cNvGrpSpPr/>
          <p:nvPr/>
        </p:nvGrpSpPr>
        <p:grpSpPr>
          <a:xfrm>
            <a:off x="9144000" y="4552950"/>
            <a:ext cx="7414334" cy="2990850"/>
            <a:chOff x="0" y="0"/>
            <a:chExt cx="9885779" cy="3987800"/>
          </a:xfrm>
        </p:grpSpPr>
        <p:sp>
          <p:nvSpPr>
            <p:cNvPr id="484" name="Google Shape;484;p20"/>
            <p:cNvSpPr txBox="1"/>
            <p:nvPr/>
          </p:nvSpPr>
          <p:spPr>
            <a:xfrm>
              <a:off x="0" y="0"/>
              <a:ext cx="9885779"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Available Resources</a:t>
              </a:r>
              <a:endParaRPr b="1" i="0" sz="2800" u="none" cap="none" strike="noStrike">
                <a:solidFill>
                  <a:srgbClr val="D3D7F4"/>
                </a:solidFill>
                <a:latin typeface="Arial"/>
                <a:ea typeface="Arial"/>
                <a:cs typeface="Arial"/>
                <a:sym typeface="Arial"/>
              </a:endParaRPr>
            </a:p>
          </p:txBody>
        </p:sp>
        <p:sp>
          <p:nvSpPr>
            <p:cNvPr id="485" name="Google Shape;485;p20"/>
            <p:cNvSpPr txBox="1"/>
            <p:nvPr/>
          </p:nvSpPr>
          <p:spPr>
            <a:xfrm>
              <a:off x="0" y="1193800"/>
              <a:ext cx="9885779" cy="27940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800" u="none" cap="none" strike="noStrike">
                  <a:solidFill>
                    <a:srgbClr val="D3D7F4"/>
                  </a:solidFill>
                  <a:latin typeface="Arial"/>
                  <a:ea typeface="Arial"/>
                  <a:cs typeface="Arial"/>
                  <a:sym typeface="Arial"/>
                </a:rPr>
                <a:t>Consideration of available resources, such as time, budget, and personnel, is vital. These factors influence method selection, ensuring that the data collection process remains efficient and effective within constraints.</a:t>
              </a:r>
              <a:endParaRPr b="0" i="0" sz="2800" u="none" cap="none" strike="noStrike">
                <a:solidFill>
                  <a:srgbClr val="D3D7F4"/>
                </a:solidFill>
                <a:latin typeface="Arial"/>
                <a:ea typeface="Arial"/>
                <a:cs typeface="Arial"/>
                <a:sym typeface="Arial"/>
              </a:endParaRPr>
            </a:p>
          </p:txBody>
        </p:sp>
      </p:grpSp>
      <p:grpSp>
        <p:nvGrpSpPr>
          <p:cNvPr id="486" name="Google Shape;486;p20"/>
          <p:cNvGrpSpPr/>
          <p:nvPr/>
        </p:nvGrpSpPr>
        <p:grpSpPr>
          <a:xfrm>
            <a:off x="666750" y="1697831"/>
            <a:ext cx="16954500" cy="2074069"/>
            <a:chOff x="0" y="180975"/>
            <a:chExt cx="22606000" cy="2765425"/>
          </a:xfrm>
        </p:grpSpPr>
        <p:sp>
          <p:nvSpPr>
            <p:cNvPr id="487" name="Google Shape;487;p20"/>
            <p:cNvSpPr txBox="1"/>
            <p:nvPr/>
          </p:nvSpPr>
          <p:spPr>
            <a:xfrm>
              <a:off x="0" y="180975"/>
              <a:ext cx="22606000" cy="1769745"/>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9600" u="none" cap="none" strike="noStrike">
                  <a:solidFill>
                    <a:srgbClr val="D3D7F4"/>
                  </a:solidFill>
                  <a:latin typeface="Play"/>
                  <a:ea typeface="Play"/>
                  <a:cs typeface="Play"/>
                  <a:sym typeface="Play"/>
                </a:rPr>
                <a:t>Choosing Methods</a:t>
              </a:r>
              <a:endParaRPr b="0" i="0" sz="9600" u="none" cap="none" strike="noStrike">
                <a:solidFill>
                  <a:srgbClr val="D3D7F4"/>
                </a:solidFill>
                <a:latin typeface="Play"/>
                <a:ea typeface="Play"/>
                <a:cs typeface="Play"/>
                <a:sym typeface="Play"/>
              </a:endParaRPr>
            </a:p>
          </p:txBody>
        </p:sp>
        <p:sp>
          <p:nvSpPr>
            <p:cNvPr id="488" name="Google Shape;488;p20"/>
            <p:cNvSpPr txBox="1"/>
            <p:nvPr/>
          </p:nvSpPr>
          <p:spPr>
            <a:xfrm>
              <a:off x="0" y="2387600"/>
              <a:ext cx="226060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Factors for Effective Data Collection</a:t>
              </a:r>
              <a:endParaRPr b="1" i="0" sz="2800" u="none" cap="none" strike="noStrike">
                <a:solidFill>
                  <a:srgbClr val="D3D7F4"/>
                </a:solidFill>
                <a:latin typeface="Arial"/>
                <a:ea typeface="Arial"/>
                <a:cs typeface="Arial"/>
                <a:sym typeface="Arial"/>
              </a:endParaRPr>
            </a:p>
          </p:txBody>
        </p:sp>
      </p:grpSp>
      <p:cxnSp>
        <p:nvCxnSpPr>
          <p:cNvPr id="489" name="Google Shape;489;p20"/>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490" name="Google Shape;490;p20"/>
          <p:cNvCxnSpPr/>
          <p:nvPr/>
        </p:nvCxnSpPr>
        <p:spPr>
          <a:xfrm>
            <a:off x="0" y="9620250"/>
            <a:ext cx="18288000" cy="0"/>
          </a:xfrm>
          <a:prstGeom prst="straightConnector1">
            <a:avLst/>
          </a:prstGeom>
          <a:noFill/>
          <a:ln cap="flat" cmpd="sng" w="19050">
            <a:solidFill>
              <a:srgbClr val="D3D7F4"/>
            </a:solidFill>
            <a:prstDash val="solid"/>
            <a:round/>
            <a:headEnd len="sm" w="sm" type="none"/>
            <a:tailEnd len="sm" w="sm" type="none"/>
          </a:ln>
        </p:spPr>
      </p:cxnSp>
      <p:grpSp>
        <p:nvGrpSpPr>
          <p:cNvPr id="491" name="Google Shape;491;p20"/>
          <p:cNvGrpSpPr/>
          <p:nvPr/>
        </p:nvGrpSpPr>
        <p:grpSpPr>
          <a:xfrm>
            <a:off x="635" y="-277812"/>
            <a:ext cx="18304510" cy="1055688"/>
            <a:chOff x="0" y="-370332"/>
            <a:chExt cx="25596662" cy="1407263"/>
          </a:xfrm>
        </p:grpSpPr>
        <p:grpSp>
          <p:nvGrpSpPr>
            <p:cNvPr id="492" name="Google Shape;492;p20"/>
            <p:cNvGrpSpPr/>
            <p:nvPr/>
          </p:nvGrpSpPr>
          <p:grpSpPr>
            <a:xfrm>
              <a:off x="0" y="-370332"/>
              <a:ext cx="25596662" cy="1407263"/>
              <a:chOff x="0" y="-57150"/>
              <a:chExt cx="3950102" cy="217170"/>
            </a:xfrm>
          </p:grpSpPr>
          <p:sp>
            <p:nvSpPr>
              <p:cNvPr id="493" name="Google Shape;493;p20"/>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20"/>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95" name="Google Shape;495;p20"/>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496" name="Google Shape;496;p20"/>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500" name="Shape 500"/>
        <p:cNvGrpSpPr/>
        <p:nvPr/>
      </p:nvGrpSpPr>
      <p:grpSpPr>
        <a:xfrm>
          <a:off x="0" y="0"/>
          <a:ext cx="0" cy="0"/>
          <a:chOff x="0" y="0"/>
          <a:chExt cx="0" cy="0"/>
        </a:xfrm>
      </p:grpSpPr>
      <p:grpSp>
        <p:nvGrpSpPr>
          <p:cNvPr id="501" name="Google Shape;501;p21"/>
          <p:cNvGrpSpPr/>
          <p:nvPr/>
        </p:nvGrpSpPr>
        <p:grpSpPr>
          <a:xfrm>
            <a:off x="666750" y="4895850"/>
            <a:ext cx="7391388" cy="2990850"/>
            <a:chOff x="0" y="0"/>
            <a:chExt cx="9855184" cy="3987800"/>
          </a:xfrm>
        </p:grpSpPr>
        <p:sp>
          <p:nvSpPr>
            <p:cNvPr id="502" name="Google Shape;502;p21"/>
            <p:cNvSpPr txBox="1"/>
            <p:nvPr/>
          </p:nvSpPr>
          <p:spPr>
            <a:xfrm>
              <a:off x="0" y="0"/>
              <a:ext cx="9855184" cy="5588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Data Quality</a:t>
              </a:r>
              <a:endParaRPr b="1" i="0" sz="2800" u="none" cap="none" strike="noStrike">
                <a:solidFill>
                  <a:srgbClr val="D3D7F4"/>
                </a:solidFill>
                <a:latin typeface="Arial"/>
                <a:ea typeface="Arial"/>
                <a:cs typeface="Arial"/>
                <a:sym typeface="Arial"/>
              </a:endParaRPr>
            </a:p>
          </p:txBody>
        </p:sp>
        <p:sp>
          <p:nvSpPr>
            <p:cNvPr id="503" name="Google Shape;503;p21"/>
            <p:cNvSpPr txBox="1"/>
            <p:nvPr/>
          </p:nvSpPr>
          <p:spPr>
            <a:xfrm>
              <a:off x="0" y="1193800"/>
              <a:ext cx="9855184" cy="27940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Ensuring accuracy</a:t>
              </a:r>
              <a:r>
                <a:rPr b="0" i="0" lang="en-US" sz="2800" u="none" cap="none" strike="noStrike">
                  <a:solidFill>
                    <a:srgbClr val="D3D7F4"/>
                  </a:solidFill>
                  <a:latin typeface="Arial"/>
                  <a:ea typeface="Arial"/>
                  <a:cs typeface="Arial"/>
                  <a:sym typeface="Arial"/>
                </a:rPr>
                <a:t> is vital; incomplete or </a:t>
              </a:r>
              <a:r>
                <a:rPr b="1" i="0" lang="en-US" sz="2800" u="none" cap="none" strike="noStrike">
                  <a:solidFill>
                    <a:srgbClr val="D3D7F4"/>
                  </a:solidFill>
                  <a:latin typeface="Arial"/>
                  <a:ea typeface="Arial"/>
                  <a:cs typeface="Arial"/>
                  <a:sym typeface="Arial"/>
                </a:rPr>
                <a:t>inaccurate data</a:t>
              </a:r>
              <a:r>
                <a:rPr b="0" i="0" lang="en-US" sz="2800" u="none" cap="none" strike="noStrike">
                  <a:solidFill>
                    <a:srgbClr val="D3D7F4"/>
                  </a:solidFill>
                  <a:latin typeface="Arial"/>
                  <a:ea typeface="Arial"/>
                  <a:cs typeface="Arial"/>
                  <a:sym typeface="Arial"/>
                </a:rPr>
                <a:t> can distort findings, leading to poor decisions. Maintaining high data quality requires consistent checks and validation throughout the collection process.</a:t>
              </a:r>
              <a:endParaRPr b="0" i="0" sz="2800" u="none" cap="none" strike="noStrike">
                <a:solidFill>
                  <a:srgbClr val="D3D7F4"/>
                </a:solidFill>
                <a:latin typeface="Arial"/>
                <a:ea typeface="Arial"/>
                <a:cs typeface="Arial"/>
                <a:sym typeface="Arial"/>
              </a:endParaRPr>
            </a:p>
          </p:txBody>
        </p:sp>
      </p:grpSp>
      <p:grpSp>
        <p:nvGrpSpPr>
          <p:cNvPr id="504" name="Google Shape;504;p21"/>
          <p:cNvGrpSpPr/>
          <p:nvPr/>
        </p:nvGrpSpPr>
        <p:grpSpPr>
          <a:xfrm>
            <a:off x="9680596" y="4686300"/>
            <a:ext cx="7253712" cy="3409950"/>
            <a:chOff x="0" y="0"/>
            <a:chExt cx="9671616" cy="4546600"/>
          </a:xfrm>
        </p:grpSpPr>
        <p:sp>
          <p:nvSpPr>
            <p:cNvPr id="505" name="Google Shape;505;p21"/>
            <p:cNvSpPr txBox="1"/>
            <p:nvPr/>
          </p:nvSpPr>
          <p:spPr>
            <a:xfrm>
              <a:off x="0" y="0"/>
              <a:ext cx="9671616" cy="5588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Privacy Concerns</a:t>
              </a:r>
              <a:endParaRPr b="1" i="0" sz="2800" u="none" cap="none" strike="noStrike">
                <a:solidFill>
                  <a:srgbClr val="D3D7F4"/>
                </a:solidFill>
                <a:latin typeface="Arial"/>
                <a:ea typeface="Arial"/>
                <a:cs typeface="Arial"/>
                <a:sym typeface="Arial"/>
              </a:endParaRPr>
            </a:p>
          </p:txBody>
        </p:sp>
        <p:sp>
          <p:nvSpPr>
            <p:cNvPr id="506" name="Google Shape;506;p21"/>
            <p:cNvSpPr txBox="1"/>
            <p:nvPr/>
          </p:nvSpPr>
          <p:spPr>
            <a:xfrm>
              <a:off x="0" y="1193800"/>
              <a:ext cx="9671616" cy="33528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Protecting sensitive information</a:t>
              </a:r>
              <a:r>
                <a:rPr b="0" i="0" lang="en-US" sz="2800" u="none" cap="none" strike="noStrike">
                  <a:solidFill>
                    <a:srgbClr val="D3D7F4"/>
                  </a:solidFill>
                  <a:latin typeface="Arial"/>
                  <a:ea typeface="Arial"/>
                  <a:cs typeface="Arial"/>
                  <a:sym typeface="Arial"/>
                </a:rPr>
                <a:t> during collection is crucial. Compliance with regulations like GDPR ensures that data is handled responsibly, safeguarding personal privacy and maintaining trust with stakeholders.</a:t>
              </a:r>
              <a:endParaRPr b="0" i="0" sz="2800" u="none" cap="none" strike="noStrike">
                <a:solidFill>
                  <a:srgbClr val="D3D7F4"/>
                </a:solidFill>
                <a:latin typeface="Arial"/>
                <a:ea typeface="Arial"/>
                <a:cs typeface="Arial"/>
                <a:sym typeface="Arial"/>
              </a:endParaRPr>
            </a:p>
          </p:txBody>
        </p:sp>
      </p:grpSp>
      <p:grpSp>
        <p:nvGrpSpPr>
          <p:cNvPr id="507" name="Google Shape;507;p21"/>
          <p:cNvGrpSpPr/>
          <p:nvPr/>
        </p:nvGrpSpPr>
        <p:grpSpPr>
          <a:xfrm>
            <a:off x="666750" y="1697831"/>
            <a:ext cx="16954500" cy="2074069"/>
            <a:chOff x="0" y="180975"/>
            <a:chExt cx="22606000" cy="2765425"/>
          </a:xfrm>
        </p:grpSpPr>
        <p:sp>
          <p:nvSpPr>
            <p:cNvPr id="508" name="Google Shape;508;p21"/>
            <p:cNvSpPr txBox="1"/>
            <p:nvPr/>
          </p:nvSpPr>
          <p:spPr>
            <a:xfrm>
              <a:off x="0" y="180975"/>
              <a:ext cx="22606000" cy="1769745"/>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9600" u="none" cap="none" strike="noStrike">
                  <a:solidFill>
                    <a:srgbClr val="D3D7F4"/>
                  </a:solidFill>
                  <a:latin typeface="Play"/>
                  <a:ea typeface="Play"/>
                  <a:cs typeface="Play"/>
                  <a:sym typeface="Play"/>
                </a:rPr>
                <a:t>Data Collection Challenges</a:t>
              </a:r>
              <a:endParaRPr b="0" i="0" sz="9600" u="none" cap="none" strike="noStrike">
                <a:solidFill>
                  <a:srgbClr val="D3D7F4"/>
                </a:solidFill>
                <a:latin typeface="Play"/>
                <a:ea typeface="Play"/>
                <a:cs typeface="Play"/>
                <a:sym typeface="Play"/>
              </a:endParaRPr>
            </a:p>
          </p:txBody>
        </p:sp>
        <p:sp>
          <p:nvSpPr>
            <p:cNvPr id="509" name="Google Shape;509;p21"/>
            <p:cNvSpPr txBox="1"/>
            <p:nvPr/>
          </p:nvSpPr>
          <p:spPr>
            <a:xfrm>
              <a:off x="0" y="2387600"/>
              <a:ext cx="226060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Common issues in data collection</a:t>
              </a:r>
              <a:endParaRPr b="1" i="0" sz="2800" u="none" cap="none" strike="noStrike">
                <a:solidFill>
                  <a:srgbClr val="D3D7F4"/>
                </a:solidFill>
                <a:latin typeface="Arial"/>
                <a:ea typeface="Arial"/>
                <a:cs typeface="Arial"/>
                <a:sym typeface="Arial"/>
              </a:endParaRPr>
            </a:p>
          </p:txBody>
        </p:sp>
      </p:grpSp>
      <p:cxnSp>
        <p:nvCxnSpPr>
          <p:cNvPr id="510" name="Google Shape;510;p21"/>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511" name="Google Shape;511;p21"/>
          <p:cNvCxnSpPr/>
          <p:nvPr/>
        </p:nvCxnSpPr>
        <p:spPr>
          <a:xfrm>
            <a:off x="0" y="9620250"/>
            <a:ext cx="18288000" cy="0"/>
          </a:xfrm>
          <a:prstGeom prst="straightConnector1">
            <a:avLst/>
          </a:prstGeom>
          <a:noFill/>
          <a:ln cap="flat" cmpd="sng" w="19050">
            <a:solidFill>
              <a:srgbClr val="D3D7F4"/>
            </a:solidFill>
            <a:prstDash val="solid"/>
            <a:round/>
            <a:headEnd len="sm" w="sm" type="none"/>
            <a:tailEnd len="sm" w="sm" type="none"/>
          </a:ln>
        </p:spPr>
      </p:cxnSp>
      <p:grpSp>
        <p:nvGrpSpPr>
          <p:cNvPr id="512" name="Google Shape;512;p21"/>
          <p:cNvGrpSpPr/>
          <p:nvPr/>
        </p:nvGrpSpPr>
        <p:grpSpPr>
          <a:xfrm>
            <a:off x="635" y="-277812"/>
            <a:ext cx="18304510" cy="1055688"/>
            <a:chOff x="0" y="-370332"/>
            <a:chExt cx="25596662" cy="1407263"/>
          </a:xfrm>
        </p:grpSpPr>
        <p:grpSp>
          <p:nvGrpSpPr>
            <p:cNvPr id="513" name="Google Shape;513;p21"/>
            <p:cNvGrpSpPr/>
            <p:nvPr/>
          </p:nvGrpSpPr>
          <p:grpSpPr>
            <a:xfrm>
              <a:off x="0" y="-370332"/>
              <a:ext cx="25596662" cy="1407263"/>
              <a:chOff x="0" y="-57150"/>
              <a:chExt cx="3950102" cy="217170"/>
            </a:xfrm>
          </p:grpSpPr>
          <p:sp>
            <p:nvSpPr>
              <p:cNvPr id="514" name="Google Shape;514;p21"/>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21"/>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16" name="Google Shape;516;p21"/>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517" name="Google Shape;517;p21"/>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521" name="Shape 521"/>
        <p:cNvGrpSpPr/>
        <p:nvPr/>
      </p:nvGrpSpPr>
      <p:grpSpPr>
        <a:xfrm>
          <a:off x="0" y="0"/>
          <a:ext cx="0" cy="0"/>
          <a:chOff x="0" y="0"/>
          <a:chExt cx="0" cy="0"/>
        </a:xfrm>
      </p:grpSpPr>
      <p:grpSp>
        <p:nvGrpSpPr>
          <p:cNvPr id="522" name="Google Shape;522;p22"/>
          <p:cNvGrpSpPr/>
          <p:nvPr/>
        </p:nvGrpSpPr>
        <p:grpSpPr>
          <a:xfrm>
            <a:off x="666750" y="2569238"/>
            <a:ext cx="18051780" cy="2226310"/>
            <a:chOff x="0" y="181187"/>
            <a:chExt cx="24069040" cy="2968413"/>
          </a:xfrm>
        </p:grpSpPr>
        <p:sp>
          <p:nvSpPr>
            <p:cNvPr id="523" name="Google Shape;523;p22"/>
            <p:cNvSpPr txBox="1"/>
            <p:nvPr/>
          </p:nvSpPr>
          <p:spPr>
            <a:xfrm>
              <a:off x="0" y="181187"/>
              <a:ext cx="24069040" cy="1640840"/>
            </a:xfrm>
            <a:prstGeom prst="rect">
              <a:avLst/>
            </a:prstGeom>
            <a:noFill/>
            <a:ln>
              <a:noFill/>
            </a:ln>
          </p:spPr>
          <p:txBody>
            <a:bodyPr anchorCtr="0" anchor="t" bIns="0" lIns="0" spcFirstLastPara="1" rIns="0" wrap="square" tIns="0">
              <a:spAutoFit/>
            </a:bodyPr>
            <a:lstStyle/>
            <a:p>
              <a:pPr indent="0" lvl="0" marL="0" marR="0" rtl="0" algn="l">
                <a:lnSpc>
                  <a:spcPct val="133333"/>
                </a:lnSpc>
                <a:spcBef>
                  <a:spcPts val="0"/>
                </a:spcBef>
                <a:spcAft>
                  <a:spcPts val="0"/>
                </a:spcAft>
                <a:buNone/>
              </a:pPr>
              <a:r>
                <a:rPr b="0" i="0" lang="en-US" sz="7200" u="none" cap="none" strike="noStrike">
                  <a:solidFill>
                    <a:srgbClr val="D3D7F4"/>
                  </a:solidFill>
                  <a:latin typeface="Play"/>
                  <a:ea typeface="Play"/>
                  <a:cs typeface="Play"/>
                  <a:sym typeface="Play"/>
                </a:rPr>
                <a:t>Definition of Data Processing</a:t>
              </a:r>
              <a:endParaRPr b="0" i="0" sz="7200" u="none" cap="none" strike="noStrike">
                <a:solidFill>
                  <a:srgbClr val="D3D7F4"/>
                </a:solidFill>
                <a:latin typeface="Play"/>
                <a:ea typeface="Play"/>
                <a:cs typeface="Play"/>
                <a:sym typeface="Play"/>
              </a:endParaRPr>
            </a:p>
          </p:txBody>
        </p:sp>
        <p:sp>
          <p:nvSpPr>
            <p:cNvPr id="524" name="Google Shape;524;p22"/>
            <p:cNvSpPr txBox="1"/>
            <p:nvPr/>
          </p:nvSpPr>
          <p:spPr>
            <a:xfrm>
              <a:off x="0" y="2590800"/>
              <a:ext cx="16953161"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Understanding the processing concept</a:t>
              </a:r>
              <a:endParaRPr b="1" i="0" sz="2800" u="none" cap="none" strike="noStrike">
                <a:solidFill>
                  <a:srgbClr val="D3D7F4"/>
                </a:solidFill>
                <a:latin typeface="Arial"/>
                <a:ea typeface="Arial"/>
                <a:cs typeface="Arial"/>
                <a:sym typeface="Arial"/>
              </a:endParaRPr>
            </a:p>
          </p:txBody>
        </p:sp>
      </p:grpSp>
      <p:cxnSp>
        <p:nvCxnSpPr>
          <p:cNvPr id="525" name="Google Shape;525;p22"/>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526" name="Google Shape;526;p22"/>
          <p:cNvCxnSpPr/>
          <p:nvPr/>
        </p:nvCxnSpPr>
        <p:spPr>
          <a:xfrm>
            <a:off x="0" y="9620250"/>
            <a:ext cx="18288000" cy="0"/>
          </a:xfrm>
          <a:prstGeom prst="straightConnector1">
            <a:avLst/>
          </a:prstGeom>
          <a:noFill/>
          <a:ln cap="flat" cmpd="sng" w="19050">
            <a:solidFill>
              <a:srgbClr val="D3D7F4"/>
            </a:solidFill>
            <a:prstDash val="solid"/>
            <a:round/>
            <a:headEnd len="sm" w="sm" type="none"/>
            <a:tailEnd len="sm" w="sm" type="none"/>
          </a:ln>
        </p:spPr>
      </p:cxnSp>
      <p:grpSp>
        <p:nvGrpSpPr>
          <p:cNvPr id="527" name="Google Shape;527;p22"/>
          <p:cNvGrpSpPr/>
          <p:nvPr/>
        </p:nvGrpSpPr>
        <p:grpSpPr>
          <a:xfrm>
            <a:off x="666750" y="5327068"/>
            <a:ext cx="11740513" cy="2826768"/>
            <a:chOff x="0" y="0"/>
            <a:chExt cx="15654018" cy="3769024"/>
          </a:xfrm>
        </p:grpSpPr>
        <p:sp>
          <p:nvSpPr>
            <p:cNvPr id="528" name="Google Shape;528;p22"/>
            <p:cNvSpPr txBox="1"/>
            <p:nvPr/>
          </p:nvSpPr>
          <p:spPr>
            <a:xfrm>
              <a:off x="0" y="0"/>
              <a:ext cx="15654018" cy="674134"/>
            </a:xfrm>
            <a:prstGeom prst="rect">
              <a:avLst/>
            </a:prstGeom>
            <a:noFill/>
            <a:ln>
              <a:noFill/>
            </a:ln>
          </p:spPr>
          <p:txBody>
            <a:bodyPr anchorCtr="0" anchor="t" bIns="0" lIns="0" spcFirstLastPara="1" rIns="0" wrap="square" tIns="0">
              <a:spAutoFit/>
            </a:bodyPr>
            <a:lstStyle/>
            <a:p>
              <a:pPr indent="0" lvl="0" marL="0" marR="0" rtl="0" algn="l">
                <a:lnSpc>
                  <a:spcPct val="120148"/>
                </a:lnSpc>
                <a:spcBef>
                  <a:spcPts val="0"/>
                </a:spcBef>
                <a:spcAft>
                  <a:spcPts val="0"/>
                </a:spcAft>
                <a:buNone/>
              </a:pPr>
              <a:r>
                <a:rPr b="1" i="0" lang="en-US" sz="3375" u="none" cap="none" strike="noStrike">
                  <a:solidFill>
                    <a:srgbClr val="D3D7F4"/>
                  </a:solidFill>
                  <a:latin typeface="Arial"/>
                  <a:ea typeface="Arial"/>
                  <a:cs typeface="Arial"/>
                  <a:sym typeface="Arial"/>
                </a:rPr>
                <a:t>Meaningful Information</a:t>
              </a:r>
              <a:endParaRPr b="1" i="0" sz="3375" u="none" cap="none" strike="noStrike">
                <a:solidFill>
                  <a:srgbClr val="D3D7F4"/>
                </a:solidFill>
                <a:latin typeface="Arial"/>
                <a:ea typeface="Arial"/>
                <a:cs typeface="Arial"/>
                <a:sym typeface="Arial"/>
              </a:endParaRPr>
            </a:p>
          </p:txBody>
        </p:sp>
        <p:sp>
          <p:nvSpPr>
            <p:cNvPr id="529" name="Google Shape;529;p22"/>
            <p:cNvSpPr txBox="1"/>
            <p:nvPr/>
          </p:nvSpPr>
          <p:spPr>
            <a:xfrm>
              <a:off x="0" y="1440196"/>
              <a:ext cx="15654018" cy="2328828"/>
            </a:xfrm>
            <a:prstGeom prst="rect">
              <a:avLst/>
            </a:prstGeom>
            <a:noFill/>
            <a:ln>
              <a:noFill/>
            </a:ln>
          </p:spPr>
          <p:txBody>
            <a:bodyPr anchorCtr="0" anchor="t" bIns="0" lIns="0" spcFirstLastPara="1" rIns="0" wrap="square" tIns="0">
              <a:spAutoFit/>
            </a:bodyPr>
            <a:lstStyle/>
            <a:p>
              <a:pPr indent="0" lvl="0" marL="0" marR="0" rtl="0" algn="just">
                <a:lnSpc>
                  <a:spcPct val="120034"/>
                </a:lnSpc>
                <a:spcBef>
                  <a:spcPts val="0"/>
                </a:spcBef>
                <a:spcAft>
                  <a:spcPts val="0"/>
                </a:spcAft>
                <a:buNone/>
              </a:pPr>
              <a:r>
                <a:rPr b="0" i="0" lang="en-US" sz="2895" u="none" cap="none" strike="noStrike">
                  <a:solidFill>
                    <a:srgbClr val="D3D7F4"/>
                  </a:solidFill>
                  <a:latin typeface="Arial"/>
                  <a:ea typeface="Arial"/>
                  <a:cs typeface="Arial"/>
                  <a:sym typeface="Arial"/>
                </a:rPr>
                <a:t>Data processing involves converting raw data into </a:t>
              </a:r>
              <a:r>
                <a:rPr b="1" i="0" lang="en-US" sz="2895" u="none" cap="none" strike="noStrike">
                  <a:solidFill>
                    <a:srgbClr val="D3D7F4"/>
                  </a:solidFill>
                  <a:latin typeface="Arial"/>
                  <a:ea typeface="Arial"/>
                  <a:cs typeface="Arial"/>
                  <a:sym typeface="Arial"/>
                </a:rPr>
                <a:t>meaningful information</a:t>
              </a:r>
              <a:r>
                <a:rPr b="0" i="0" lang="en-US" sz="2895" u="none" cap="none" strike="noStrike">
                  <a:solidFill>
                    <a:srgbClr val="D3D7F4"/>
                  </a:solidFill>
                  <a:latin typeface="Arial"/>
                  <a:ea typeface="Arial"/>
                  <a:cs typeface="Arial"/>
                  <a:sym typeface="Arial"/>
                </a:rPr>
                <a:t> through various operations, including validation, sorting, summarization, and calculation, serving as a critical step between data collection and presentation.</a:t>
              </a:r>
              <a:endParaRPr b="0" i="0" sz="2895" u="none" cap="none" strike="noStrike">
                <a:solidFill>
                  <a:srgbClr val="D3D7F4"/>
                </a:solidFill>
                <a:latin typeface="Arial"/>
                <a:ea typeface="Arial"/>
                <a:cs typeface="Arial"/>
                <a:sym typeface="Arial"/>
              </a:endParaRPr>
            </a:p>
          </p:txBody>
        </p:sp>
      </p:grpSp>
      <p:sp>
        <p:nvSpPr>
          <p:cNvPr id="530" name="Google Shape;530;p22"/>
          <p:cNvSpPr txBox="1"/>
          <p:nvPr/>
        </p:nvSpPr>
        <p:spPr>
          <a:xfrm>
            <a:off x="666750" y="1267482"/>
            <a:ext cx="5516976" cy="817915"/>
          </a:xfrm>
          <a:prstGeom prst="rect">
            <a:avLst/>
          </a:prstGeom>
          <a:noFill/>
          <a:ln>
            <a:noFill/>
          </a:ln>
        </p:spPr>
        <p:txBody>
          <a:bodyPr anchorCtr="0" anchor="t" bIns="0" lIns="0" spcFirstLastPara="1" rIns="0" wrap="square" tIns="0">
            <a:spAutoFit/>
          </a:bodyPr>
          <a:lstStyle/>
          <a:p>
            <a:pPr indent="0" lvl="0" marL="0" marR="0" rtl="0" algn="ctr">
              <a:lnSpc>
                <a:spcPct val="140086"/>
              </a:lnSpc>
              <a:spcBef>
                <a:spcPts val="0"/>
              </a:spcBef>
              <a:spcAft>
                <a:spcPts val="0"/>
              </a:spcAft>
              <a:buNone/>
            </a:pPr>
            <a:r>
              <a:rPr b="1" i="0" lang="en-US" sz="4615" u="none" cap="none" strike="noStrike">
                <a:solidFill>
                  <a:srgbClr val="FFBD59"/>
                </a:solidFill>
                <a:latin typeface="Poppins"/>
                <a:ea typeface="Poppins"/>
                <a:cs typeface="Poppins"/>
                <a:sym typeface="Poppins"/>
              </a:rPr>
              <a:t>DATA PROCESSING</a:t>
            </a:r>
            <a:endParaRPr b="1" i="0" sz="4615" u="none" cap="none" strike="noStrike">
              <a:solidFill>
                <a:srgbClr val="FFBD59"/>
              </a:solidFill>
              <a:latin typeface="Poppins"/>
              <a:ea typeface="Poppins"/>
              <a:cs typeface="Poppins"/>
              <a:sym typeface="Poppins"/>
            </a:endParaRPr>
          </a:p>
        </p:txBody>
      </p:sp>
      <p:grpSp>
        <p:nvGrpSpPr>
          <p:cNvPr id="531" name="Google Shape;531;p22"/>
          <p:cNvGrpSpPr/>
          <p:nvPr/>
        </p:nvGrpSpPr>
        <p:grpSpPr>
          <a:xfrm>
            <a:off x="635" y="-277812"/>
            <a:ext cx="18304510" cy="1055688"/>
            <a:chOff x="0" y="-370332"/>
            <a:chExt cx="25596662" cy="1407263"/>
          </a:xfrm>
        </p:grpSpPr>
        <p:grpSp>
          <p:nvGrpSpPr>
            <p:cNvPr id="532" name="Google Shape;532;p22"/>
            <p:cNvGrpSpPr/>
            <p:nvPr/>
          </p:nvGrpSpPr>
          <p:grpSpPr>
            <a:xfrm>
              <a:off x="0" y="-370332"/>
              <a:ext cx="25596662" cy="1407263"/>
              <a:chOff x="0" y="-57150"/>
              <a:chExt cx="3950102" cy="217170"/>
            </a:xfrm>
          </p:grpSpPr>
          <p:sp>
            <p:nvSpPr>
              <p:cNvPr id="533" name="Google Shape;533;p22"/>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22"/>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35" name="Google Shape;535;p22"/>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536" name="Google Shape;536;p22"/>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540" name="Shape 540"/>
        <p:cNvGrpSpPr/>
        <p:nvPr/>
      </p:nvGrpSpPr>
      <p:grpSpPr>
        <a:xfrm>
          <a:off x="0" y="0"/>
          <a:ext cx="0" cy="0"/>
          <a:chOff x="0" y="0"/>
          <a:chExt cx="0" cy="0"/>
        </a:xfrm>
      </p:grpSpPr>
      <p:grpSp>
        <p:nvGrpSpPr>
          <p:cNvPr id="541" name="Google Shape;541;p23"/>
          <p:cNvGrpSpPr/>
          <p:nvPr/>
        </p:nvGrpSpPr>
        <p:grpSpPr>
          <a:xfrm>
            <a:off x="666750" y="4457700"/>
            <a:ext cx="4408800" cy="3188330"/>
            <a:chOff x="0" y="255693"/>
            <a:chExt cx="5372000" cy="4251107"/>
          </a:xfrm>
        </p:grpSpPr>
        <p:sp>
          <p:nvSpPr>
            <p:cNvPr id="542" name="Google Shape;542;p23"/>
            <p:cNvSpPr txBox="1"/>
            <p:nvPr/>
          </p:nvSpPr>
          <p:spPr>
            <a:xfrm>
              <a:off x="25400" y="255693"/>
              <a:ext cx="5346600" cy="5745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Data Input</a:t>
              </a:r>
              <a:endParaRPr b="1" i="0" sz="2800" u="none" cap="none" strike="noStrike">
                <a:solidFill>
                  <a:srgbClr val="D3D7F4"/>
                </a:solidFill>
                <a:latin typeface="Arial"/>
                <a:ea typeface="Arial"/>
                <a:cs typeface="Arial"/>
                <a:sym typeface="Arial"/>
              </a:endParaRPr>
            </a:p>
          </p:txBody>
        </p:sp>
        <p:sp>
          <p:nvSpPr>
            <p:cNvPr id="543" name="Google Shape;543;p23"/>
            <p:cNvSpPr txBox="1"/>
            <p:nvPr/>
          </p:nvSpPr>
          <p:spPr>
            <a:xfrm>
              <a:off x="0" y="1244600"/>
              <a:ext cx="5346600" cy="3262200"/>
            </a:xfrm>
            <a:prstGeom prst="rect">
              <a:avLst/>
            </a:prstGeom>
            <a:noFill/>
            <a:ln>
              <a:noFill/>
            </a:ln>
          </p:spPr>
          <p:txBody>
            <a:bodyPr anchorCtr="0" anchor="t" bIns="0" lIns="0" spcFirstLastPara="1" rIns="0" wrap="square" tIns="0">
              <a:spAutoFit/>
            </a:bodyPr>
            <a:lstStyle/>
            <a:p>
              <a:pPr indent="0" lvl="0" marL="0" marR="0" rtl="0" algn="just">
                <a:lnSpc>
                  <a:spcPct val="120042"/>
                </a:lnSpc>
                <a:spcBef>
                  <a:spcPts val="0"/>
                </a:spcBef>
                <a:spcAft>
                  <a:spcPts val="0"/>
                </a:spcAft>
                <a:buNone/>
              </a:pPr>
              <a:r>
                <a:rPr b="0" i="0" lang="en-US" sz="2270" u="none" cap="none" strike="noStrike">
                  <a:solidFill>
                    <a:srgbClr val="D3D7F4"/>
                  </a:solidFill>
                  <a:latin typeface="Arial"/>
                  <a:ea typeface="Arial"/>
                  <a:cs typeface="Arial"/>
                  <a:sym typeface="Arial"/>
                </a:rPr>
                <a:t>The initial step involves </a:t>
              </a:r>
              <a:r>
                <a:rPr b="1" i="0" lang="en-US" sz="2270" u="none" cap="none" strike="noStrike">
                  <a:solidFill>
                    <a:srgbClr val="D3D7F4"/>
                  </a:solidFill>
                  <a:latin typeface="Arial"/>
                  <a:ea typeface="Arial"/>
                  <a:cs typeface="Arial"/>
                  <a:sym typeface="Arial"/>
                </a:rPr>
                <a:t>gathering raw data</a:t>
              </a:r>
              <a:r>
                <a:rPr b="0" i="0" lang="en-US" sz="2270" u="none" cap="none" strike="noStrike">
                  <a:solidFill>
                    <a:srgbClr val="D3D7F4"/>
                  </a:solidFill>
                  <a:latin typeface="Arial"/>
                  <a:ea typeface="Arial"/>
                  <a:cs typeface="Arial"/>
                  <a:sym typeface="Arial"/>
                </a:rPr>
                <a:t> from various sources, either automated or manual, ensuring it is ready for subsequent processing stages and validation.</a:t>
              </a:r>
              <a:endParaRPr b="0" i="0" sz="2270" u="none" cap="none" strike="noStrike">
                <a:solidFill>
                  <a:srgbClr val="D3D7F4"/>
                </a:solidFill>
                <a:latin typeface="Arial"/>
                <a:ea typeface="Arial"/>
                <a:cs typeface="Arial"/>
                <a:sym typeface="Arial"/>
              </a:endParaRPr>
            </a:p>
          </p:txBody>
        </p:sp>
      </p:grpSp>
      <p:grpSp>
        <p:nvGrpSpPr>
          <p:cNvPr id="544" name="Google Shape;544;p23"/>
          <p:cNvGrpSpPr/>
          <p:nvPr/>
        </p:nvGrpSpPr>
        <p:grpSpPr>
          <a:xfrm>
            <a:off x="6009951" y="4576450"/>
            <a:ext cx="4349658" cy="3194045"/>
            <a:chOff x="-40640" y="0"/>
            <a:chExt cx="5387240" cy="4258727"/>
          </a:xfrm>
        </p:grpSpPr>
        <p:sp>
          <p:nvSpPr>
            <p:cNvPr id="545" name="Google Shape;545;p23"/>
            <p:cNvSpPr txBox="1"/>
            <p:nvPr/>
          </p:nvSpPr>
          <p:spPr>
            <a:xfrm>
              <a:off x="0" y="0"/>
              <a:ext cx="5346600" cy="5745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Data Validation</a:t>
              </a:r>
              <a:endParaRPr b="1" i="0" sz="2800" u="none" cap="none" strike="noStrike">
                <a:solidFill>
                  <a:srgbClr val="D3D7F4"/>
                </a:solidFill>
                <a:latin typeface="Arial"/>
                <a:ea typeface="Arial"/>
                <a:cs typeface="Arial"/>
                <a:sym typeface="Arial"/>
              </a:endParaRPr>
            </a:p>
          </p:txBody>
        </p:sp>
        <p:sp>
          <p:nvSpPr>
            <p:cNvPr id="546" name="Google Shape;546;p23"/>
            <p:cNvSpPr txBox="1"/>
            <p:nvPr/>
          </p:nvSpPr>
          <p:spPr>
            <a:xfrm>
              <a:off x="-40640" y="996527"/>
              <a:ext cx="5346600" cy="3262200"/>
            </a:xfrm>
            <a:prstGeom prst="rect">
              <a:avLst/>
            </a:prstGeom>
            <a:noFill/>
            <a:ln>
              <a:noFill/>
            </a:ln>
          </p:spPr>
          <p:txBody>
            <a:bodyPr anchorCtr="0" anchor="t" bIns="0" lIns="0" spcFirstLastPara="1" rIns="0" wrap="square" tIns="0">
              <a:spAutoFit/>
            </a:bodyPr>
            <a:lstStyle/>
            <a:p>
              <a:pPr indent="0" lvl="0" marL="0" marR="0" rtl="0" algn="just">
                <a:lnSpc>
                  <a:spcPct val="120042"/>
                </a:lnSpc>
                <a:spcBef>
                  <a:spcPts val="0"/>
                </a:spcBef>
                <a:spcAft>
                  <a:spcPts val="0"/>
                </a:spcAft>
                <a:buNone/>
              </a:pPr>
              <a:r>
                <a:rPr b="0" i="0" lang="en-US" sz="2270" u="none" cap="none" strike="noStrike">
                  <a:solidFill>
                    <a:srgbClr val="D3D7F4"/>
                  </a:solidFill>
                  <a:latin typeface="Arial"/>
                  <a:ea typeface="Arial"/>
                  <a:cs typeface="Arial"/>
                  <a:sym typeface="Arial"/>
                </a:rPr>
                <a:t>In this stage, the gathered data undergoes checks for accuracy and completeness, identifying any discrepancies that need correction to ensure data integrity before further processing.</a:t>
              </a:r>
              <a:endParaRPr b="0" i="0" sz="2270" u="none" cap="none" strike="noStrike">
                <a:solidFill>
                  <a:srgbClr val="D3D7F4"/>
                </a:solidFill>
                <a:latin typeface="Arial"/>
                <a:ea typeface="Arial"/>
                <a:cs typeface="Arial"/>
                <a:sym typeface="Arial"/>
              </a:endParaRPr>
            </a:p>
          </p:txBody>
        </p:sp>
      </p:grpSp>
      <p:grpSp>
        <p:nvGrpSpPr>
          <p:cNvPr id="547" name="Google Shape;547;p23"/>
          <p:cNvGrpSpPr/>
          <p:nvPr/>
        </p:nvGrpSpPr>
        <p:grpSpPr>
          <a:xfrm>
            <a:off x="11451698" y="4534050"/>
            <a:ext cx="4408683" cy="3132450"/>
            <a:chOff x="54187" y="-346287"/>
            <a:chExt cx="5448200" cy="4176600"/>
          </a:xfrm>
        </p:grpSpPr>
        <p:sp>
          <p:nvSpPr>
            <p:cNvPr id="548" name="Google Shape;548;p23"/>
            <p:cNvSpPr txBox="1"/>
            <p:nvPr/>
          </p:nvSpPr>
          <p:spPr>
            <a:xfrm>
              <a:off x="155787" y="-346287"/>
              <a:ext cx="5346600" cy="5745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Data Cleaning</a:t>
              </a:r>
              <a:endParaRPr b="1" i="0" sz="2800" u="none" cap="none" strike="noStrike">
                <a:solidFill>
                  <a:srgbClr val="D3D7F4"/>
                </a:solidFill>
                <a:latin typeface="Arial"/>
                <a:ea typeface="Arial"/>
                <a:cs typeface="Arial"/>
                <a:sym typeface="Arial"/>
              </a:endParaRPr>
            </a:p>
          </p:txBody>
        </p:sp>
        <p:sp>
          <p:nvSpPr>
            <p:cNvPr id="549" name="Google Shape;549;p23"/>
            <p:cNvSpPr txBox="1"/>
            <p:nvPr/>
          </p:nvSpPr>
          <p:spPr>
            <a:xfrm>
              <a:off x="54187" y="568113"/>
              <a:ext cx="5346600" cy="3262200"/>
            </a:xfrm>
            <a:prstGeom prst="rect">
              <a:avLst/>
            </a:prstGeom>
            <a:noFill/>
            <a:ln>
              <a:noFill/>
            </a:ln>
          </p:spPr>
          <p:txBody>
            <a:bodyPr anchorCtr="0" anchor="t" bIns="0" lIns="0" spcFirstLastPara="1" rIns="0" wrap="square" tIns="0">
              <a:spAutoFit/>
            </a:bodyPr>
            <a:lstStyle/>
            <a:p>
              <a:pPr indent="0" lvl="0" marL="0" marR="0" rtl="0" algn="just">
                <a:lnSpc>
                  <a:spcPct val="120042"/>
                </a:lnSpc>
                <a:spcBef>
                  <a:spcPts val="0"/>
                </a:spcBef>
                <a:spcAft>
                  <a:spcPts val="0"/>
                </a:spcAft>
                <a:buNone/>
              </a:pPr>
              <a:r>
                <a:rPr b="0" i="0" lang="en-US" sz="2270" u="none" cap="none" strike="noStrike">
                  <a:solidFill>
                    <a:srgbClr val="D3D7F4"/>
                  </a:solidFill>
                  <a:latin typeface="Arial"/>
                  <a:ea typeface="Arial"/>
                  <a:cs typeface="Arial"/>
                  <a:sym typeface="Arial"/>
                </a:rPr>
                <a:t>This crucial step focuses on removing duplicates, handling missing values, and correcting errors, thereby ensuring the data used for analysis is reliable and ready for interpretation.</a:t>
              </a:r>
              <a:endParaRPr b="0" i="0" sz="2270" u="none" cap="none" strike="noStrike">
                <a:solidFill>
                  <a:srgbClr val="D3D7F4"/>
                </a:solidFill>
                <a:latin typeface="Arial"/>
                <a:ea typeface="Arial"/>
                <a:cs typeface="Arial"/>
                <a:sym typeface="Arial"/>
              </a:endParaRPr>
            </a:p>
          </p:txBody>
        </p:sp>
      </p:grpSp>
      <p:grpSp>
        <p:nvGrpSpPr>
          <p:cNvPr id="550" name="Google Shape;550;p23"/>
          <p:cNvGrpSpPr/>
          <p:nvPr/>
        </p:nvGrpSpPr>
        <p:grpSpPr>
          <a:xfrm>
            <a:off x="666750" y="1697831"/>
            <a:ext cx="16954425" cy="2074144"/>
            <a:chOff x="0" y="180975"/>
            <a:chExt cx="22605900" cy="2765525"/>
          </a:xfrm>
        </p:grpSpPr>
        <p:sp>
          <p:nvSpPr>
            <p:cNvPr id="551" name="Google Shape;551;p23"/>
            <p:cNvSpPr txBox="1"/>
            <p:nvPr/>
          </p:nvSpPr>
          <p:spPr>
            <a:xfrm>
              <a:off x="0" y="180975"/>
              <a:ext cx="22605900" cy="17697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9600" u="none" cap="none" strike="noStrike">
                  <a:solidFill>
                    <a:srgbClr val="D3D7F4"/>
                  </a:solidFill>
                  <a:latin typeface="Play"/>
                  <a:ea typeface="Play"/>
                  <a:cs typeface="Play"/>
                  <a:sym typeface="Play"/>
                </a:rPr>
                <a:t>Processing Stages</a:t>
              </a:r>
              <a:endParaRPr b="0" i="0" sz="9600" u="none" cap="none" strike="noStrike">
                <a:solidFill>
                  <a:srgbClr val="D3D7F4"/>
                </a:solidFill>
                <a:latin typeface="Play"/>
                <a:ea typeface="Play"/>
                <a:cs typeface="Play"/>
                <a:sym typeface="Play"/>
              </a:endParaRPr>
            </a:p>
          </p:txBody>
        </p:sp>
        <p:sp>
          <p:nvSpPr>
            <p:cNvPr id="552" name="Google Shape;552;p23"/>
            <p:cNvSpPr txBox="1"/>
            <p:nvPr/>
          </p:nvSpPr>
          <p:spPr>
            <a:xfrm>
              <a:off x="0" y="2387600"/>
              <a:ext cx="22605900" cy="5589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Steps in Data Processing Workflow</a:t>
              </a:r>
              <a:endParaRPr b="1" i="0" sz="2800" u="none" cap="none" strike="noStrike">
                <a:solidFill>
                  <a:srgbClr val="D3D7F4"/>
                </a:solidFill>
                <a:latin typeface="Arial"/>
                <a:ea typeface="Arial"/>
                <a:cs typeface="Arial"/>
                <a:sym typeface="Arial"/>
              </a:endParaRPr>
            </a:p>
          </p:txBody>
        </p:sp>
      </p:grpSp>
      <p:cxnSp>
        <p:nvCxnSpPr>
          <p:cNvPr id="553" name="Google Shape;553;p23"/>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554" name="Google Shape;554;p23"/>
          <p:cNvCxnSpPr/>
          <p:nvPr/>
        </p:nvCxnSpPr>
        <p:spPr>
          <a:xfrm>
            <a:off x="0" y="9629775"/>
            <a:ext cx="18288000" cy="0"/>
          </a:xfrm>
          <a:prstGeom prst="straightConnector1">
            <a:avLst/>
          </a:prstGeom>
          <a:noFill/>
          <a:ln cap="flat" cmpd="sng" w="19050">
            <a:solidFill>
              <a:srgbClr val="D3D7F4"/>
            </a:solidFill>
            <a:prstDash val="solid"/>
            <a:round/>
            <a:headEnd len="sm" w="sm" type="none"/>
            <a:tailEnd len="sm" w="sm" type="none"/>
          </a:ln>
        </p:spPr>
      </p:cxnSp>
      <p:grpSp>
        <p:nvGrpSpPr>
          <p:cNvPr id="555" name="Google Shape;555;p23"/>
          <p:cNvGrpSpPr/>
          <p:nvPr/>
        </p:nvGrpSpPr>
        <p:grpSpPr>
          <a:xfrm>
            <a:off x="635" y="-277812"/>
            <a:ext cx="18304510" cy="1055688"/>
            <a:chOff x="0" y="-370332"/>
            <a:chExt cx="25596662" cy="1407263"/>
          </a:xfrm>
        </p:grpSpPr>
        <p:grpSp>
          <p:nvGrpSpPr>
            <p:cNvPr id="556" name="Google Shape;556;p23"/>
            <p:cNvGrpSpPr/>
            <p:nvPr/>
          </p:nvGrpSpPr>
          <p:grpSpPr>
            <a:xfrm>
              <a:off x="0" y="-370332"/>
              <a:ext cx="25596662" cy="1407263"/>
              <a:chOff x="0" y="-57150"/>
              <a:chExt cx="3950102" cy="217170"/>
            </a:xfrm>
          </p:grpSpPr>
          <p:sp>
            <p:nvSpPr>
              <p:cNvPr id="557" name="Google Shape;557;p23"/>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23"/>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59" name="Google Shape;559;p23"/>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560" name="Google Shape;560;p23"/>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564" name="Shape 564"/>
        <p:cNvGrpSpPr/>
        <p:nvPr/>
      </p:nvGrpSpPr>
      <p:grpSpPr>
        <a:xfrm>
          <a:off x="0" y="0"/>
          <a:ext cx="0" cy="0"/>
          <a:chOff x="0" y="0"/>
          <a:chExt cx="0" cy="0"/>
        </a:xfrm>
      </p:grpSpPr>
      <p:cxnSp>
        <p:nvCxnSpPr>
          <p:cNvPr id="565" name="Google Shape;565;p24"/>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566" name="Google Shape;566;p24"/>
          <p:cNvCxnSpPr/>
          <p:nvPr/>
        </p:nvCxnSpPr>
        <p:spPr>
          <a:xfrm>
            <a:off x="0" y="9620250"/>
            <a:ext cx="18288000" cy="0"/>
          </a:xfrm>
          <a:prstGeom prst="straightConnector1">
            <a:avLst/>
          </a:prstGeom>
          <a:noFill/>
          <a:ln cap="flat" cmpd="sng" w="19050">
            <a:solidFill>
              <a:srgbClr val="D3D7F4"/>
            </a:solidFill>
            <a:prstDash val="solid"/>
            <a:round/>
            <a:headEnd len="sm" w="sm" type="none"/>
            <a:tailEnd len="sm" w="sm" type="none"/>
          </a:ln>
        </p:spPr>
      </p:cxnSp>
      <p:grpSp>
        <p:nvGrpSpPr>
          <p:cNvPr id="567" name="Google Shape;567;p24"/>
          <p:cNvGrpSpPr/>
          <p:nvPr/>
        </p:nvGrpSpPr>
        <p:grpSpPr>
          <a:xfrm>
            <a:off x="304800" y="4116558"/>
            <a:ext cx="6886575" cy="2990850"/>
            <a:chOff x="0" y="0"/>
            <a:chExt cx="9182100" cy="3987800"/>
          </a:xfrm>
        </p:grpSpPr>
        <p:sp>
          <p:nvSpPr>
            <p:cNvPr id="568" name="Google Shape;568;p24"/>
            <p:cNvSpPr txBox="1"/>
            <p:nvPr/>
          </p:nvSpPr>
          <p:spPr>
            <a:xfrm>
              <a:off x="0" y="0"/>
              <a:ext cx="91821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Remove Duplicates</a:t>
              </a:r>
              <a:endParaRPr b="1" i="0" sz="2800" u="none" cap="none" strike="noStrike">
                <a:solidFill>
                  <a:srgbClr val="D3D7F4"/>
                </a:solidFill>
                <a:latin typeface="Arial"/>
                <a:ea typeface="Arial"/>
                <a:cs typeface="Arial"/>
                <a:sym typeface="Arial"/>
              </a:endParaRPr>
            </a:p>
          </p:txBody>
        </p:sp>
        <p:sp>
          <p:nvSpPr>
            <p:cNvPr id="569" name="Google Shape;569;p24"/>
            <p:cNvSpPr txBox="1"/>
            <p:nvPr/>
          </p:nvSpPr>
          <p:spPr>
            <a:xfrm>
              <a:off x="0" y="1193800"/>
              <a:ext cx="9182100" cy="27940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800" u="none" cap="none" strike="noStrike">
                  <a:solidFill>
                    <a:srgbClr val="D3D7F4"/>
                  </a:solidFill>
                  <a:latin typeface="Arial"/>
                  <a:ea typeface="Arial"/>
                  <a:cs typeface="Arial"/>
                  <a:sym typeface="Arial"/>
                </a:rPr>
                <a:t>Identifying and eliminating duplicate records is crucial. This process improves data quality and ensures that analyses are based on unique entries, preventing skewed results and erroneous insights.</a:t>
              </a:r>
              <a:endParaRPr b="0" i="0" sz="2800" u="none" cap="none" strike="noStrike">
                <a:solidFill>
                  <a:srgbClr val="D3D7F4"/>
                </a:solidFill>
                <a:latin typeface="Arial"/>
                <a:ea typeface="Arial"/>
                <a:cs typeface="Arial"/>
                <a:sym typeface="Arial"/>
              </a:endParaRPr>
            </a:p>
          </p:txBody>
        </p:sp>
      </p:grpSp>
      <p:grpSp>
        <p:nvGrpSpPr>
          <p:cNvPr id="570" name="Google Shape;570;p24"/>
          <p:cNvGrpSpPr/>
          <p:nvPr/>
        </p:nvGrpSpPr>
        <p:grpSpPr>
          <a:xfrm>
            <a:off x="7552500" y="4138505"/>
            <a:ext cx="6886575" cy="2833529"/>
            <a:chOff x="0" y="-382905"/>
            <a:chExt cx="9182100" cy="3778038"/>
          </a:xfrm>
        </p:grpSpPr>
        <p:sp>
          <p:nvSpPr>
            <p:cNvPr id="571" name="Google Shape;571;p24"/>
            <p:cNvSpPr txBox="1"/>
            <p:nvPr/>
          </p:nvSpPr>
          <p:spPr>
            <a:xfrm>
              <a:off x="0" y="-382905"/>
              <a:ext cx="9182100" cy="53022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600" u="none" cap="none" strike="noStrike">
                  <a:solidFill>
                    <a:srgbClr val="D3D7F4"/>
                  </a:solidFill>
                  <a:latin typeface="Arial"/>
                  <a:ea typeface="Arial"/>
                  <a:cs typeface="Arial"/>
                  <a:sym typeface="Arial"/>
                </a:rPr>
                <a:t>Handle Missing Values</a:t>
              </a:r>
              <a:endParaRPr b="1" i="0" sz="2600" u="none" cap="none" strike="noStrike">
                <a:solidFill>
                  <a:srgbClr val="D3D7F4"/>
                </a:solidFill>
                <a:latin typeface="Arial"/>
                <a:ea typeface="Arial"/>
                <a:cs typeface="Arial"/>
                <a:sym typeface="Arial"/>
              </a:endParaRPr>
            </a:p>
          </p:txBody>
        </p:sp>
        <p:sp>
          <p:nvSpPr>
            <p:cNvPr id="572" name="Google Shape;572;p24"/>
            <p:cNvSpPr txBox="1"/>
            <p:nvPr/>
          </p:nvSpPr>
          <p:spPr>
            <a:xfrm>
              <a:off x="0" y="782108"/>
              <a:ext cx="9182100" cy="2613025"/>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600" u="none" cap="none" strike="noStrike">
                  <a:solidFill>
                    <a:srgbClr val="D3D7F4"/>
                  </a:solidFill>
                  <a:latin typeface="Arial"/>
                  <a:ea typeface="Arial"/>
                  <a:cs typeface="Arial"/>
                  <a:sym typeface="Arial"/>
                </a:rPr>
                <a:t>Addressing missing data through techniques such as imputation or deletion is vital. This step enhances dataset completeness, ensuring that analyses rely on a robust and representative information foundation.</a:t>
              </a:r>
              <a:endParaRPr b="0" i="0" sz="2600" u="none" cap="none" strike="noStrike">
                <a:solidFill>
                  <a:srgbClr val="D3D7F4"/>
                </a:solidFill>
                <a:latin typeface="Arial"/>
                <a:ea typeface="Arial"/>
                <a:cs typeface="Arial"/>
                <a:sym typeface="Arial"/>
              </a:endParaRPr>
            </a:p>
          </p:txBody>
        </p:sp>
      </p:grpSp>
      <p:grpSp>
        <p:nvGrpSpPr>
          <p:cNvPr id="573" name="Google Shape;573;p24"/>
          <p:cNvGrpSpPr/>
          <p:nvPr/>
        </p:nvGrpSpPr>
        <p:grpSpPr>
          <a:xfrm>
            <a:off x="304800" y="1164431"/>
            <a:ext cx="16954500" cy="2074069"/>
            <a:chOff x="0" y="180975"/>
            <a:chExt cx="22606000" cy="2765425"/>
          </a:xfrm>
        </p:grpSpPr>
        <p:sp>
          <p:nvSpPr>
            <p:cNvPr id="574" name="Google Shape;574;p24"/>
            <p:cNvSpPr txBox="1"/>
            <p:nvPr/>
          </p:nvSpPr>
          <p:spPr>
            <a:xfrm>
              <a:off x="0" y="180975"/>
              <a:ext cx="22606000" cy="1769745"/>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9600" u="none" cap="none" strike="noStrike">
                  <a:solidFill>
                    <a:srgbClr val="D3D7F4"/>
                  </a:solidFill>
                  <a:latin typeface="Play"/>
                  <a:ea typeface="Play"/>
                  <a:cs typeface="Play"/>
                  <a:sym typeface="Play"/>
                </a:rPr>
                <a:t>Data Cleaning</a:t>
              </a:r>
              <a:endParaRPr b="0" i="0" sz="9600" u="none" cap="none" strike="noStrike">
                <a:solidFill>
                  <a:srgbClr val="D3D7F4"/>
                </a:solidFill>
                <a:latin typeface="Play"/>
                <a:ea typeface="Play"/>
                <a:cs typeface="Play"/>
                <a:sym typeface="Play"/>
              </a:endParaRPr>
            </a:p>
          </p:txBody>
        </p:sp>
        <p:sp>
          <p:nvSpPr>
            <p:cNvPr id="575" name="Google Shape;575;p24"/>
            <p:cNvSpPr txBox="1"/>
            <p:nvPr/>
          </p:nvSpPr>
          <p:spPr>
            <a:xfrm>
              <a:off x="0" y="2387600"/>
              <a:ext cx="226060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Essential Techniques for Accuracy</a:t>
              </a:r>
              <a:endParaRPr b="1" i="0" sz="2800" u="none" cap="none" strike="noStrike">
                <a:solidFill>
                  <a:srgbClr val="D3D7F4"/>
                </a:solidFill>
                <a:latin typeface="Arial"/>
                <a:ea typeface="Arial"/>
                <a:cs typeface="Arial"/>
                <a:sym typeface="Arial"/>
              </a:endParaRPr>
            </a:p>
          </p:txBody>
        </p:sp>
      </p:grpSp>
      <p:grpSp>
        <p:nvGrpSpPr>
          <p:cNvPr id="576" name="Google Shape;576;p24"/>
          <p:cNvGrpSpPr/>
          <p:nvPr/>
        </p:nvGrpSpPr>
        <p:grpSpPr>
          <a:xfrm>
            <a:off x="635" y="-277812"/>
            <a:ext cx="18304510" cy="1055688"/>
            <a:chOff x="0" y="-370332"/>
            <a:chExt cx="25596662" cy="1407263"/>
          </a:xfrm>
        </p:grpSpPr>
        <p:grpSp>
          <p:nvGrpSpPr>
            <p:cNvPr id="577" name="Google Shape;577;p24"/>
            <p:cNvGrpSpPr/>
            <p:nvPr/>
          </p:nvGrpSpPr>
          <p:grpSpPr>
            <a:xfrm>
              <a:off x="0" y="-370332"/>
              <a:ext cx="25596662" cy="1407263"/>
              <a:chOff x="0" y="-57150"/>
              <a:chExt cx="3950102" cy="217170"/>
            </a:xfrm>
          </p:grpSpPr>
          <p:sp>
            <p:nvSpPr>
              <p:cNvPr id="578" name="Google Shape;578;p24"/>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24"/>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80" name="Google Shape;580;p24"/>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581" name="Google Shape;581;p24"/>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585" name="Shape 585"/>
        <p:cNvGrpSpPr/>
        <p:nvPr/>
      </p:nvGrpSpPr>
      <p:grpSpPr>
        <a:xfrm>
          <a:off x="0" y="0"/>
          <a:ext cx="0" cy="0"/>
          <a:chOff x="0" y="0"/>
          <a:chExt cx="0" cy="0"/>
        </a:xfrm>
      </p:grpSpPr>
      <p:cxnSp>
        <p:nvCxnSpPr>
          <p:cNvPr id="586" name="Google Shape;586;p25"/>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587" name="Google Shape;587;p25"/>
          <p:cNvCxnSpPr/>
          <p:nvPr/>
        </p:nvCxnSpPr>
        <p:spPr>
          <a:xfrm>
            <a:off x="0" y="9620250"/>
            <a:ext cx="18288000" cy="0"/>
          </a:xfrm>
          <a:prstGeom prst="straightConnector1">
            <a:avLst/>
          </a:prstGeom>
          <a:noFill/>
          <a:ln cap="flat" cmpd="sng" w="19050">
            <a:solidFill>
              <a:srgbClr val="D3D7F4"/>
            </a:solidFill>
            <a:prstDash val="solid"/>
            <a:round/>
            <a:headEnd len="sm" w="sm" type="none"/>
            <a:tailEnd len="sm" w="sm" type="none"/>
          </a:ln>
        </p:spPr>
      </p:cxnSp>
      <p:sp>
        <p:nvSpPr>
          <p:cNvPr id="588" name="Google Shape;588;p25"/>
          <p:cNvSpPr/>
          <p:nvPr/>
        </p:nvSpPr>
        <p:spPr>
          <a:xfrm>
            <a:off x="14145641" y="1641141"/>
            <a:ext cx="2879346" cy="2905762"/>
          </a:xfrm>
          <a:custGeom>
            <a:rect b="b" l="l" r="r" t="t"/>
            <a:pathLst>
              <a:path extrusionOk="0" h="2905762" w="2879346">
                <a:moveTo>
                  <a:pt x="0" y="0"/>
                </a:moveTo>
                <a:lnTo>
                  <a:pt x="2879346" y="0"/>
                </a:lnTo>
                <a:lnTo>
                  <a:pt x="2879346" y="2905762"/>
                </a:lnTo>
                <a:lnTo>
                  <a:pt x="0" y="2905762"/>
                </a:lnTo>
                <a:lnTo>
                  <a:pt x="0" y="0"/>
                </a:lnTo>
                <a:close/>
              </a:path>
            </a:pathLst>
          </a:custGeom>
          <a:blipFill rotWithShape="1">
            <a:blip r:embed="rId3">
              <a:alphaModFix amt="23000"/>
            </a:blip>
            <a:stretch>
              <a:fillRect b="0" l="0" r="0" t="0"/>
            </a:stretch>
          </a:blipFill>
          <a:ln>
            <a:noFill/>
          </a:ln>
        </p:spPr>
      </p:sp>
      <p:grpSp>
        <p:nvGrpSpPr>
          <p:cNvPr id="589" name="Google Shape;589;p25"/>
          <p:cNvGrpSpPr/>
          <p:nvPr/>
        </p:nvGrpSpPr>
        <p:grpSpPr>
          <a:xfrm>
            <a:off x="666750" y="4524817"/>
            <a:ext cx="6886575" cy="2847975"/>
            <a:chOff x="0" y="0"/>
            <a:chExt cx="9182100" cy="3797300"/>
          </a:xfrm>
        </p:grpSpPr>
        <p:sp>
          <p:nvSpPr>
            <p:cNvPr id="590" name="Google Shape;590;p25"/>
            <p:cNvSpPr txBox="1"/>
            <p:nvPr/>
          </p:nvSpPr>
          <p:spPr>
            <a:xfrm>
              <a:off x="0" y="0"/>
              <a:ext cx="91821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Normalization</a:t>
              </a:r>
              <a:endParaRPr b="1" i="0" sz="2800" u="none" cap="none" strike="noStrike">
                <a:solidFill>
                  <a:srgbClr val="D3D7F4"/>
                </a:solidFill>
                <a:latin typeface="Arial"/>
                <a:ea typeface="Arial"/>
                <a:cs typeface="Arial"/>
                <a:sym typeface="Arial"/>
              </a:endParaRPr>
            </a:p>
          </p:txBody>
        </p:sp>
        <p:sp>
          <p:nvSpPr>
            <p:cNvPr id="591" name="Google Shape;591;p25"/>
            <p:cNvSpPr txBox="1"/>
            <p:nvPr/>
          </p:nvSpPr>
          <p:spPr>
            <a:xfrm>
              <a:off x="0" y="1184275"/>
              <a:ext cx="9182100" cy="2613025"/>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600" u="none" cap="none" strike="noStrike">
                  <a:solidFill>
                    <a:srgbClr val="D3D7F4"/>
                  </a:solidFill>
                  <a:latin typeface="Arial"/>
                  <a:ea typeface="Arial"/>
                  <a:cs typeface="Arial"/>
                  <a:sym typeface="Arial"/>
                </a:rPr>
                <a:t>Normalization is the process of adjusting data to a common scale. This ensures consistency and comparability across datasets, making it easier to analyze and interpret the information effectively.</a:t>
              </a:r>
              <a:endParaRPr b="0" i="0" sz="2600" u="none" cap="none" strike="noStrike">
                <a:solidFill>
                  <a:srgbClr val="D3D7F4"/>
                </a:solidFill>
                <a:latin typeface="Arial"/>
                <a:ea typeface="Arial"/>
                <a:cs typeface="Arial"/>
                <a:sym typeface="Arial"/>
              </a:endParaRPr>
            </a:p>
          </p:txBody>
        </p:sp>
      </p:grpSp>
      <p:grpSp>
        <p:nvGrpSpPr>
          <p:cNvPr id="592" name="Google Shape;592;p25"/>
          <p:cNvGrpSpPr/>
          <p:nvPr/>
        </p:nvGrpSpPr>
        <p:grpSpPr>
          <a:xfrm>
            <a:off x="7875787" y="4524817"/>
            <a:ext cx="6886575" cy="2847975"/>
            <a:chOff x="0" y="0"/>
            <a:chExt cx="9182100" cy="3797300"/>
          </a:xfrm>
        </p:grpSpPr>
        <p:sp>
          <p:nvSpPr>
            <p:cNvPr id="593" name="Google Shape;593;p25"/>
            <p:cNvSpPr txBox="1"/>
            <p:nvPr/>
          </p:nvSpPr>
          <p:spPr>
            <a:xfrm>
              <a:off x="0" y="0"/>
              <a:ext cx="91821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Aggregation</a:t>
              </a:r>
              <a:endParaRPr b="1" i="0" sz="2800" u="none" cap="none" strike="noStrike">
                <a:solidFill>
                  <a:srgbClr val="D3D7F4"/>
                </a:solidFill>
                <a:latin typeface="Arial"/>
                <a:ea typeface="Arial"/>
                <a:cs typeface="Arial"/>
                <a:sym typeface="Arial"/>
              </a:endParaRPr>
            </a:p>
          </p:txBody>
        </p:sp>
        <p:sp>
          <p:nvSpPr>
            <p:cNvPr id="594" name="Google Shape;594;p25"/>
            <p:cNvSpPr txBox="1"/>
            <p:nvPr/>
          </p:nvSpPr>
          <p:spPr>
            <a:xfrm>
              <a:off x="0" y="1184275"/>
              <a:ext cx="9182100" cy="2613025"/>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600" u="none" cap="none" strike="noStrike">
                  <a:solidFill>
                    <a:srgbClr val="D3D7F4"/>
                  </a:solidFill>
                  <a:latin typeface="Arial"/>
                  <a:ea typeface="Arial"/>
                  <a:cs typeface="Arial"/>
                  <a:sym typeface="Arial"/>
                </a:rPr>
                <a:t>Aggregation involves summarizing detailed data into a more compact format. This is useful for identifying trends and patterns, allowing for quicker insights and decision-making based on large datasets.</a:t>
              </a:r>
              <a:endParaRPr b="0" i="0" sz="2600" u="none" cap="none" strike="noStrike">
                <a:solidFill>
                  <a:srgbClr val="D3D7F4"/>
                </a:solidFill>
                <a:latin typeface="Arial"/>
                <a:ea typeface="Arial"/>
                <a:cs typeface="Arial"/>
                <a:sym typeface="Arial"/>
              </a:endParaRPr>
            </a:p>
          </p:txBody>
        </p:sp>
      </p:grpSp>
      <p:grpSp>
        <p:nvGrpSpPr>
          <p:cNvPr id="595" name="Google Shape;595;p25"/>
          <p:cNvGrpSpPr/>
          <p:nvPr/>
        </p:nvGrpSpPr>
        <p:grpSpPr>
          <a:xfrm>
            <a:off x="666750" y="1932024"/>
            <a:ext cx="11087735" cy="1689654"/>
            <a:chOff x="0" y="143087"/>
            <a:chExt cx="14783647" cy="2252871"/>
          </a:xfrm>
        </p:grpSpPr>
        <p:sp>
          <p:nvSpPr>
            <p:cNvPr id="596" name="Google Shape;596;p25"/>
            <p:cNvSpPr txBox="1"/>
            <p:nvPr/>
          </p:nvSpPr>
          <p:spPr>
            <a:xfrm>
              <a:off x="0" y="143087"/>
              <a:ext cx="14783647" cy="1334346"/>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7805" u="none" cap="none" strike="noStrike">
                  <a:solidFill>
                    <a:srgbClr val="D3D7F4"/>
                  </a:solidFill>
                  <a:latin typeface="Play"/>
                  <a:ea typeface="Play"/>
                  <a:cs typeface="Play"/>
                  <a:sym typeface="Play"/>
                </a:rPr>
                <a:t>Data Transformation</a:t>
              </a:r>
              <a:endParaRPr b="0" i="0" sz="7805" u="none" cap="none" strike="noStrike">
                <a:solidFill>
                  <a:srgbClr val="D3D7F4"/>
                </a:solidFill>
                <a:latin typeface="Play"/>
                <a:ea typeface="Play"/>
                <a:cs typeface="Play"/>
                <a:sym typeface="Play"/>
              </a:endParaRPr>
            </a:p>
          </p:txBody>
        </p:sp>
        <p:sp>
          <p:nvSpPr>
            <p:cNvPr id="597" name="Google Shape;597;p25"/>
            <p:cNvSpPr txBox="1"/>
            <p:nvPr/>
          </p:nvSpPr>
          <p:spPr>
            <a:xfrm>
              <a:off x="0" y="1932027"/>
              <a:ext cx="14203099" cy="463931"/>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275" u="none" cap="none" strike="noStrike">
                  <a:solidFill>
                    <a:srgbClr val="D3D7F4"/>
                  </a:solidFill>
                  <a:latin typeface="Arial"/>
                  <a:ea typeface="Arial"/>
                  <a:cs typeface="Arial"/>
                  <a:sym typeface="Arial"/>
                </a:rPr>
                <a:t>Converting Data into Usable Formats</a:t>
              </a:r>
              <a:endParaRPr b="1" i="0" sz="2275" u="none" cap="none" strike="noStrike">
                <a:solidFill>
                  <a:srgbClr val="D3D7F4"/>
                </a:solidFill>
                <a:latin typeface="Arial"/>
                <a:ea typeface="Arial"/>
                <a:cs typeface="Arial"/>
                <a:sym typeface="Arial"/>
              </a:endParaRPr>
            </a:p>
          </p:txBody>
        </p:sp>
      </p:grpSp>
      <p:grpSp>
        <p:nvGrpSpPr>
          <p:cNvPr id="598" name="Google Shape;598;p25"/>
          <p:cNvGrpSpPr/>
          <p:nvPr/>
        </p:nvGrpSpPr>
        <p:grpSpPr>
          <a:xfrm>
            <a:off x="635" y="-277812"/>
            <a:ext cx="18304510" cy="1055688"/>
            <a:chOff x="0" y="-370332"/>
            <a:chExt cx="25596662" cy="1407263"/>
          </a:xfrm>
        </p:grpSpPr>
        <p:grpSp>
          <p:nvGrpSpPr>
            <p:cNvPr id="599" name="Google Shape;599;p25"/>
            <p:cNvGrpSpPr/>
            <p:nvPr/>
          </p:nvGrpSpPr>
          <p:grpSpPr>
            <a:xfrm>
              <a:off x="0" y="-370332"/>
              <a:ext cx="25596662" cy="1407263"/>
              <a:chOff x="0" y="-57150"/>
              <a:chExt cx="3950102" cy="217170"/>
            </a:xfrm>
          </p:grpSpPr>
          <p:sp>
            <p:nvSpPr>
              <p:cNvPr id="600" name="Google Shape;600;p25"/>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25"/>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02" name="Google Shape;602;p25"/>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603" name="Google Shape;603;p25"/>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607" name="Shape 607"/>
        <p:cNvGrpSpPr/>
        <p:nvPr/>
      </p:nvGrpSpPr>
      <p:grpSpPr>
        <a:xfrm>
          <a:off x="0" y="0"/>
          <a:ext cx="0" cy="0"/>
          <a:chOff x="0" y="0"/>
          <a:chExt cx="0" cy="0"/>
        </a:xfrm>
      </p:grpSpPr>
      <p:grpSp>
        <p:nvGrpSpPr>
          <p:cNvPr id="608" name="Google Shape;608;p26"/>
          <p:cNvGrpSpPr/>
          <p:nvPr/>
        </p:nvGrpSpPr>
        <p:grpSpPr>
          <a:xfrm>
            <a:off x="253721" y="3567818"/>
            <a:ext cx="5226166" cy="3255169"/>
            <a:chOff x="0" y="-9525"/>
            <a:chExt cx="6968221" cy="4340225"/>
          </a:xfrm>
        </p:grpSpPr>
        <p:sp>
          <p:nvSpPr>
            <p:cNvPr id="609" name="Google Shape;609;p26"/>
            <p:cNvSpPr txBox="1"/>
            <p:nvPr/>
          </p:nvSpPr>
          <p:spPr>
            <a:xfrm>
              <a:off x="0" y="-9525"/>
              <a:ext cx="6968221" cy="53022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600" u="none" cap="none" strike="noStrike">
                  <a:solidFill>
                    <a:srgbClr val="D3D7F4"/>
                  </a:solidFill>
                  <a:latin typeface="Arial"/>
                  <a:ea typeface="Arial"/>
                  <a:cs typeface="Arial"/>
                  <a:sym typeface="Arial"/>
                </a:rPr>
                <a:t>Descriptive Analysis</a:t>
              </a:r>
              <a:endParaRPr b="1" i="0" sz="2600" u="none" cap="none" strike="noStrike">
                <a:solidFill>
                  <a:srgbClr val="D3D7F4"/>
                </a:solidFill>
                <a:latin typeface="Arial"/>
                <a:ea typeface="Arial"/>
                <a:cs typeface="Arial"/>
                <a:sym typeface="Arial"/>
              </a:endParaRPr>
            </a:p>
          </p:txBody>
        </p:sp>
        <p:sp>
          <p:nvSpPr>
            <p:cNvPr id="610" name="Google Shape;610;p26"/>
            <p:cNvSpPr txBox="1"/>
            <p:nvPr/>
          </p:nvSpPr>
          <p:spPr>
            <a:xfrm>
              <a:off x="0" y="1196975"/>
              <a:ext cx="6968221" cy="3133725"/>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600" u="none" cap="none" strike="noStrike">
                  <a:solidFill>
                    <a:srgbClr val="D3D7F4"/>
                  </a:solidFill>
                  <a:latin typeface="Arial"/>
                  <a:ea typeface="Arial"/>
                  <a:cs typeface="Arial"/>
                  <a:sym typeface="Arial"/>
                </a:rPr>
                <a:t>Descriptive analysis summarizes data characteristics, such as means and trends, providing insights into historical performance. It's essential for understanding patterns and guiding further inquiries.</a:t>
              </a:r>
              <a:endParaRPr b="0" i="0" sz="2600" u="none" cap="none" strike="noStrike">
                <a:solidFill>
                  <a:srgbClr val="D3D7F4"/>
                </a:solidFill>
                <a:latin typeface="Arial"/>
                <a:ea typeface="Arial"/>
                <a:cs typeface="Arial"/>
                <a:sym typeface="Arial"/>
              </a:endParaRPr>
            </a:p>
          </p:txBody>
        </p:sp>
      </p:grpSp>
      <p:grpSp>
        <p:nvGrpSpPr>
          <p:cNvPr id="611" name="Google Shape;611;p26"/>
          <p:cNvGrpSpPr/>
          <p:nvPr/>
        </p:nvGrpSpPr>
        <p:grpSpPr>
          <a:xfrm>
            <a:off x="6003158" y="3567818"/>
            <a:ext cx="5409734" cy="3283744"/>
            <a:chOff x="0" y="-9525"/>
            <a:chExt cx="7212979" cy="4378325"/>
          </a:xfrm>
        </p:grpSpPr>
        <p:sp>
          <p:nvSpPr>
            <p:cNvPr id="612" name="Google Shape;612;p26"/>
            <p:cNvSpPr txBox="1"/>
            <p:nvPr/>
          </p:nvSpPr>
          <p:spPr>
            <a:xfrm>
              <a:off x="0" y="-9525"/>
              <a:ext cx="7212979" cy="53022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600" u="none" cap="none" strike="noStrike">
                  <a:solidFill>
                    <a:srgbClr val="D3D7F4"/>
                  </a:solidFill>
                  <a:latin typeface="Arial"/>
                  <a:ea typeface="Arial"/>
                  <a:cs typeface="Arial"/>
                  <a:sym typeface="Arial"/>
                </a:rPr>
                <a:t>Diagnostic Analysis</a:t>
              </a:r>
              <a:endParaRPr b="1" i="0" sz="2600" u="none" cap="none" strike="noStrike">
                <a:solidFill>
                  <a:srgbClr val="D3D7F4"/>
                </a:solidFill>
                <a:latin typeface="Arial"/>
                <a:ea typeface="Arial"/>
                <a:cs typeface="Arial"/>
                <a:sym typeface="Arial"/>
              </a:endParaRPr>
            </a:p>
          </p:txBody>
        </p:sp>
        <p:sp>
          <p:nvSpPr>
            <p:cNvPr id="613" name="Google Shape;613;p26"/>
            <p:cNvSpPr txBox="1"/>
            <p:nvPr/>
          </p:nvSpPr>
          <p:spPr>
            <a:xfrm>
              <a:off x="0" y="1235075"/>
              <a:ext cx="7212979" cy="3133725"/>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600" u="none" cap="none" strike="noStrike">
                  <a:solidFill>
                    <a:srgbClr val="D3D7F4"/>
                  </a:solidFill>
                  <a:latin typeface="Arial"/>
                  <a:ea typeface="Arial"/>
                  <a:cs typeface="Arial"/>
                  <a:sym typeface="Arial"/>
                </a:rPr>
                <a:t>Diagnostic analysis explains why certain trends or patterns occur by identifying correlations and causes. This type helps organizations understand underlying factors affecting their data.</a:t>
              </a:r>
              <a:endParaRPr b="0" i="0" sz="2600" u="none" cap="none" strike="noStrike">
                <a:solidFill>
                  <a:srgbClr val="D3D7F4"/>
                </a:solidFill>
                <a:latin typeface="Arial"/>
                <a:ea typeface="Arial"/>
                <a:cs typeface="Arial"/>
                <a:sym typeface="Arial"/>
              </a:endParaRPr>
            </a:p>
          </p:txBody>
        </p:sp>
      </p:grpSp>
      <p:grpSp>
        <p:nvGrpSpPr>
          <p:cNvPr id="614" name="Google Shape;614;p26"/>
          <p:cNvGrpSpPr/>
          <p:nvPr/>
        </p:nvGrpSpPr>
        <p:grpSpPr>
          <a:xfrm>
            <a:off x="12216703" y="3567818"/>
            <a:ext cx="5042597" cy="3645694"/>
            <a:chOff x="0" y="-9525"/>
            <a:chExt cx="6723463" cy="4860925"/>
          </a:xfrm>
        </p:grpSpPr>
        <p:sp>
          <p:nvSpPr>
            <p:cNvPr id="615" name="Google Shape;615;p26"/>
            <p:cNvSpPr txBox="1"/>
            <p:nvPr/>
          </p:nvSpPr>
          <p:spPr>
            <a:xfrm>
              <a:off x="0" y="-9525"/>
              <a:ext cx="6723463" cy="53022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600" u="none" cap="none" strike="noStrike">
                  <a:solidFill>
                    <a:srgbClr val="D3D7F4"/>
                  </a:solidFill>
                  <a:latin typeface="Arial"/>
                  <a:ea typeface="Arial"/>
                  <a:cs typeface="Arial"/>
                  <a:sym typeface="Arial"/>
                </a:rPr>
                <a:t>Predictive Analysis</a:t>
              </a:r>
              <a:endParaRPr b="1" i="0" sz="2600" u="none" cap="none" strike="noStrike">
                <a:solidFill>
                  <a:srgbClr val="D3D7F4"/>
                </a:solidFill>
                <a:latin typeface="Arial"/>
                <a:ea typeface="Arial"/>
                <a:cs typeface="Arial"/>
                <a:sym typeface="Arial"/>
              </a:endParaRPr>
            </a:p>
          </p:txBody>
        </p:sp>
        <p:sp>
          <p:nvSpPr>
            <p:cNvPr id="616" name="Google Shape;616;p26"/>
            <p:cNvSpPr txBox="1"/>
            <p:nvPr/>
          </p:nvSpPr>
          <p:spPr>
            <a:xfrm>
              <a:off x="0" y="1196975"/>
              <a:ext cx="6723463" cy="3654425"/>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600" u="none" cap="none" strike="noStrike">
                  <a:solidFill>
                    <a:srgbClr val="D3D7F4"/>
                  </a:solidFill>
                  <a:latin typeface="Arial"/>
                  <a:ea typeface="Arial"/>
                  <a:cs typeface="Arial"/>
                  <a:sym typeface="Arial"/>
                </a:rPr>
                <a:t>Predictive analysis utilizes statistical models and machine learning to forecast future trends based on historical data. This approach aids decision-making by anticipating potential outcomes and scenarios.</a:t>
              </a:r>
              <a:endParaRPr b="0" i="0" sz="2600" u="none" cap="none" strike="noStrike">
                <a:solidFill>
                  <a:srgbClr val="D3D7F4"/>
                </a:solidFill>
                <a:latin typeface="Arial"/>
                <a:ea typeface="Arial"/>
                <a:cs typeface="Arial"/>
                <a:sym typeface="Arial"/>
              </a:endParaRPr>
            </a:p>
          </p:txBody>
        </p:sp>
      </p:grpSp>
      <p:grpSp>
        <p:nvGrpSpPr>
          <p:cNvPr id="617" name="Google Shape;617;p26"/>
          <p:cNvGrpSpPr/>
          <p:nvPr/>
        </p:nvGrpSpPr>
        <p:grpSpPr>
          <a:xfrm>
            <a:off x="460236" y="1143000"/>
            <a:ext cx="8244840" cy="1728279"/>
            <a:chOff x="0" y="152400"/>
            <a:chExt cx="10993120" cy="2304371"/>
          </a:xfrm>
        </p:grpSpPr>
        <p:sp>
          <p:nvSpPr>
            <p:cNvPr id="618" name="Google Shape;618;p26"/>
            <p:cNvSpPr txBox="1"/>
            <p:nvPr/>
          </p:nvSpPr>
          <p:spPr>
            <a:xfrm>
              <a:off x="0" y="152400"/>
              <a:ext cx="10993120" cy="1368213"/>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8005" u="none" cap="none" strike="noStrike">
                  <a:solidFill>
                    <a:srgbClr val="D3D7F4"/>
                  </a:solidFill>
                  <a:latin typeface="Play"/>
                  <a:ea typeface="Play"/>
                  <a:cs typeface="Play"/>
                  <a:sym typeface="Play"/>
                </a:rPr>
                <a:t>Data Analysis</a:t>
              </a:r>
              <a:endParaRPr b="0" i="0" sz="8005" u="none" cap="none" strike="noStrike">
                <a:solidFill>
                  <a:srgbClr val="D3D7F4"/>
                </a:solidFill>
                <a:latin typeface="Play"/>
                <a:ea typeface="Play"/>
                <a:cs typeface="Play"/>
                <a:sym typeface="Play"/>
              </a:endParaRPr>
            </a:p>
          </p:txBody>
        </p:sp>
        <p:sp>
          <p:nvSpPr>
            <p:cNvPr id="619" name="Google Shape;619;p26"/>
            <p:cNvSpPr txBox="1"/>
            <p:nvPr/>
          </p:nvSpPr>
          <p:spPr>
            <a:xfrm>
              <a:off x="0" y="1981307"/>
              <a:ext cx="6417516" cy="475464"/>
            </a:xfrm>
            <a:prstGeom prst="rect">
              <a:avLst/>
            </a:prstGeom>
            <a:noFill/>
            <a:ln>
              <a:noFill/>
            </a:ln>
          </p:spPr>
          <p:txBody>
            <a:bodyPr anchorCtr="0" anchor="t" bIns="0" lIns="0" spcFirstLastPara="1" rIns="0" wrap="square" tIns="0">
              <a:spAutoFit/>
            </a:bodyPr>
            <a:lstStyle/>
            <a:p>
              <a:pPr indent="0" lvl="0" marL="0" marR="0" rtl="0" algn="l">
                <a:lnSpc>
                  <a:spcPct val="119914"/>
                </a:lnSpc>
                <a:spcBef>
                  <a:spcPts val="0"/>
                </a:spcBef>
                <a:spcAft>
                  <a:spcPts val="0"/>
                </a:spcAft>
                <a:buNone/>
              </a:pPr>
              <a:r>
                <a:rPr b="1" i="0" lang="en-US" sz="2335" u="none" cap="none" strike="noStrike">
                  <a:solidFill>
                    <a:srgbClr val="D3D7F4"/>
                  </a:solidFill>
                  <a:latin typeface="Arial"/>
                  <a:ea typeface="Arial"/>
                  <a:cs typeface="Arial"/>
                  <a:sym typeface="Arial"/>
                </a:rPr>
                <a:t>Types and Analytical Tools</a:t>
              </a:r>
              <a:endParaRPr b="1" i="0" sz="2335" u="none" cap="none" strike="noStrike">
                <a:solidFill>
                  <a:srgbClr val="D3D7F4"/>
                </a:solidFill>
                <a:latin typeface="Arial"/>
                <a:ea typeface="Arial"/>
                <a:cs typeface="Arial"/>
                <a:sym typeface="Arial"/>
              </a:endParaRPr>
            </a:p>
          </p:txBody>
        </p:sp>
      </p:grpSp>
      <p:cxnSp>
        <p:nvCxnSpPr>
          <p:cNvPr id="620" name="Google Shape;620;p26"/>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621" name="Google Shape;621;p26"/>
          <p:cNvCxnSpPr/>
          <p:nvPr/>
        </p:nvCxnSpPr>
        <p:spPr>
          <a:xfrm>
            <a:off x="0" y="9629775"/>
            <a:ext cx="18288000" cy="0"/>
          </a:xfrm>
          <a:prstGeom prst="straightConnector1">
            <a:avLst/>
          </a:prstGeom>
          <a:noFill/>
          <a:ln cap="flat" cmpd="sng" w="19050">
            <a:solidFill>
              <a:srgbClr val="D3D7F4"/>
            </a:solidFill>
            <a:prstDash val="solid"/>
            <a:round/>
            <a:headEnd len="sm" w="sm" type="none"/>
            <a:tailEnd len="sm" w="sm" type="none"/>
          </a:ln>
        </p:spPr>
      </p:cxnSp>
      <p:grpSp>
        <p:nvGrpSpPr>
          <p:cNvPr id="622" name="Google Shape;622;p26"/>
          <p:cNvGrpSpPr/>
          <p:nvPr/>
        </p:nvGrpSpPr>
        <p:grpSpPr>
          <a:xfrm>
            <a:off x="635" y="-277812"/>
            <a:ext cx="18304510" cy="1055688"/>
            <a:chOff x="0" y="-370332"/>
            <a:chExt cx="25596662" cy="1407263"/>
          </a:xfrm>
        </p:grpSpPr>
        <p:grpSp>
          <p:nvGrpSpPr>
            <p:cNvPr id="623" name="Google Shape;623;p26"/>
            <p:cNvGrpSpPr/>
            <p:nvPr/>
          </p:nvGrpSpPr>
          <p:grpSpPr>
            <a:xfrm>
              <a:off x="0" y="-370332"/>
              <a:ext cx="25596662" cy="1407263"/>
              <a:chOff x="0" y="-57150"/>
              <a:chExt cx="3950102" cy="217170"/>
            </a:xfrm>
          </p:grpSpPr>
          <p:sp>
            <p:nvSpPr>
              <p:cNvPr id="624" name="Google Shape;624;p26"/>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26"/>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26" name="Google Shape;626;p26"/>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627" name="Google Shape;627;p26"/>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631" name="Shape 631"/>
        <p:cNvGrpSpPr/>
        <p:nvPr/>
      </p:nvGrpSpPr>
      <p:grpSpPr>
        <a:xfrm>
          <a:off x="0" y="0"/>
          <a:ext cx="0" cy="0"/>
          <a:chOff x="0" y="0"/>
          <a:chExt cx="0" cy="0"/>
        </a:xfrm>
      </p:grpSpPr>
      <p:grpSp>
        <p:nvGrpSpPr>
          <p:cNvPr id="632" name="Google Shape;632;p27"/>
          <p:cNvGrpSpPr/>
          <p:nvPr/>
        </p:nvGrpSpPr>
        <p:grpSpPr>
          <a:xfrm>
            <a:off x="666750" y="3950760"/>
            <a:ext cx="6886575" cy="2705100"/>
            <a:chOff x="0" y="0"/>
            <a:chExt cx="9182100" cy="3606800"/>
          </a:xfrm>
        </p:grpSpPr>
        <p:sp>
          <p:nvSpPr>
            <p:cNvPr id="633" name="Google Shape;633;p27"/>
            <p:cNvSpPr txBox="1"/>
            <p:nvPr/>
          </p:nvSpPr>
          <p:spPr>
            <a:xfrm>
              <a:off x="0" y="0"/>
              <a:ext cx="91821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Database Systems</a:t>
              </a:r>
              <a:endParaRPr b="1" i="0" sz="2800" u="none" cap="none" strike="noStrike">
                <a:solidFill>
                  <a:srgbClr val="D3D7F4"/>
                </a:solidFill>
                <a:latin typeface="Arial"/>
                <a:ea typeface="Arial"/>
                <a:cs typeface="Arial"/>
                <a:sym typeface="Arial"/>
              </a:endParaRPr>
            </a:p>
          </p:txBody>
        </p:sp>
        <p:sp>
          <p:nvSpPr>
            <p:cNvPr id="634" name="Google Shape;634;p27"/>
            <p:cNvSpPr txBox="1"/>
            <p:nvPr/>
          </p:nvSpPr>
          <p:spPr>
            <a:xfrm>
              <a:off x="0" y="1193800"/>
              <a:ext cx="9182100" cy="24130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400" u="none" cap="none" strike="noStrike">
                  <a:solidFill>
                    <a:srgbClr val="D3D7F4"/>
                  </a:solidFill>
                  <a:latin typeface="Arial"/>
                  <a:ea typeface="Arial"/>
                  <a:cs typeface="Arial"/>
                  <a:sym typeface="Arial"/>
                </a:rPr>
                <a:t>Database systems like SQL and NoSQL provide structured data storage, enabling efficient querying and data management. They ensure data integrity and support scalability for growing information needs.</a:t>
              </a:r>
              <a:endParaRPr b="0" i="0" sz="2400" u="none" cap="none" strike="noStrike">
                <a:solidFill>
                  <a:srgbClr val="D3D7F4"/>
                </a:solidFill>
                <a:latin typeface="Arial"/>
                <a:ea typeface="Arial"/>
                <a:cs typeface="Arial"/>
                <a:sym typeface="Arial"/>
              </a:endParaRPr>
            </a:p>
          </p:txBody>
        </p:sp>
      </p:grpSp>
      <p:grpSp>
        <p:nvGrpSpPr>
          <p:cNvPr id="635" name="Google Shape;635;p27"/>
          <p:cNvGrpSpPr/>
          <p:nvPr/>
        </p:nvGrpSpPr>
        <p:grpSpPr>
          <a:xfrm>
            <a:off x="8687037" y="3924090"/>
            <a:ext cx="6962775" cy="2369820"/>
            <a:chOff x="-242147" y="-518160"/>
            <a:chExt cx="9283700" cy="3159760"/>
          </a:xfrm>
        </p:grpSpPr>
        <p:sp>
          <p:nvSpPr>
            <p:cNvPr id="636" name="Google Shape;636;p27"/>
            <p:cNvSpPr txBox="1"/>
            <p:nvPr/>
          </p:nvSpPr>
          <p:spPr>
            <a:xfrm>
              <a:off x="-242147" y="-518160"/>
              <a:ext cx="91821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Data Lakes</a:t>
              </a:r>
              <a:endParaRPr b="1" i="0" sz="2800" u="none" cap="none" strike="noStrike">
                <a:solidFill>
                  <a:srgbClr val="D3D7F4"/>
                </a:solidFill>
                <a:latin typeface="Arial"/>
                <a:ea typeface="Arial"/>
                <a:cs typeface="Arial"/>
                <a:sym typeface="Arial"/>
              </a:endParaRPr>
            </a:p>
          </p:txBody>
        </p:sp>
        <p:sp>
          <p:nvSpPr>
            <p:cNvPr id="637" name="Google Shape;637;p27"/>
            <p:cNvSpPr txBox="1"/>
            <p:nvPr/>
          </p:nvSpPr>
          <p:spPr>
            <a:xfrm>
              <a:off x="-140547" y="711200"/>
              <a:ext cx="9182100" cy="1930400"/>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400" u="none" cap="none" strike="noStrike">
                  <a:solidFill>
                    <a:srgbClr val="D3D7F4"/>
                  </a:solidFill>
                  <a:latin typeface="Arial"/>
                  <a:ea typeface="Arial"/>
                  <a:cs typeface="Arial"/>
                  <a:sym typeface="Arial"/>
                </a:rPr>
                <a:t>Data lakes allow for the storage of large volumes of unstructured data. They provide flexibility for analysis and accommodate diverse data types, making them ideal for big data applications.</a:t>
              </a:r>
              <a:endParaRPr b="0" i="0" sz="2400" u="none" cap="none" strike="noStrike">
                <a:solidFill>
                  <a:srgbClr val="D3D7F4"/>
                </a:solidFill>
                <a:latin typeface="Arial"/>
                <a:ea typeface="Arial"/>
                <a:cs typeface="Arial"/>
                <a:sym typeface="Arial"/>
              </a:endParaRPr>
            </a:p>
          </p:txBody>
        </p:sp>
      </p:grpSp>
      <p:grpSp>
        <p:nvGrpSpPr>
          <p:cNvPr id="638" name="Google Shape;638;p27"/>
          <p:cNvGrpSpPr/>
          <p:nvPr/>
        </p:nvGrpSpPr>
        <p:grpSpPr>
          <a:xfrm>
            <a:off x="666750" y="1164590"/>
            <a:ext cx="10109200" cy="2085340"/>
            <a:chOff x="0" y="181187"/>
            <a:chExt cx="13478933" cy="2780453"/>
          </a:xfrm>
        </p:grpSpPr>
        <p:sp>
          <p:nvSpPr>
            <p:cNvPr id="639" name="Google Shape;639;p27"/>
            <p:cNvSpPr txBox="1"/>
            <p:nvPr/>
          </p:nvSpPr>
          <p:spPr>
            <a:xfrm>
              <a:off x="0" y="181187"/>
              <a:ext cx="13478933" cy="164084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9600" u="none" cap="none" strike="noStrike">
                  <a:solidFill>
                    <a:srgbClr val="D3D7F4"/>
                  </a:solidFill>
                  <a:latin typeface="Play"/>
                  <a:ea typeface="Play"/>
                  <a:cs typeface="Play"/>
                  <a:sym typeface="Play"/>
                </a:rPr>
                <a:t>Data Storage</a:t>
              </a:r>
              <a:endParaRPr b="0" i="0" sz="9600" u="none" cap="none" strike="noStrike">
                <a:solidFill>
                  <a:srgbClr val="D3D7F4"/>
                </a:solidFill>
                <a:latin typeface="Play"/>
                <a:ea typeface="Play"/>
                <a:cs typeface="Play"/>
                <a:sym typeface="Play"/>
              </a:endParaRPr>
            </a:p>
          </p:txBody>
        </p:sp>
        <p:sp>
          <p:nvSpPr>
            <p:cNvPr id="640" name="Google Shape;640;p27"/>
            <p:cNvSpPr txBox="1"/>
            <p:nvPr/>
          </p:nvSpPr>
          <p:spPr>
            <a:xfrm>
              <a:off x="0" y="2387600"/>
              <a:ext cx="10409766" cy="57404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Options for Information Management</a:t>
              </a:r>
              <a:endParaRPr b="1" i="0" sz="2800" u="none" cap="none" strike="noStrike">
                <a:solidFill>
                  <a:srgbClr val="D3D7F4"/>
                </a:solidFill>
                <a:latin typeface="Arial"/>
                <a:ea typeface="Arial"/>
                <a:cs typeface="Arial"/>
                <a:sym typeface="Arial"/>
              </a:endParaRPr>
            </a:p>
          </p:txBody>
        </p:sp>
      </p:grpSp>
      <p:cxnSp>
        <p:nvCxnSpPr>
          <p:cNvPr id="641" name="Google Shape;641;p27"/>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642" name="Google Shape;642;p27"/>
          <p:cNvCxnSpPr/>
          <p:nvPr/>
        </p:nvCxnSpPr>
        <p:spPr>
          <a:xfrm>
            <a:off x="0" y="9620250"/>
            <a:ext cx="18288000" cy="0"/>
          </a:xfrm>
          <a:prstGeom prst="straightConnector1">
            <a:avLst/>
          </a:prstGeom>
          <a:noFill/>
          <a:ln cap="flat" cmpd="sng" w="19050">
            <a:solidFill>
              <a:srgbClr val="D3D7F4"/>
            </a:solidFill>
            <a:prstDash val="solid"/>
            <a:round/>
            <a:headEnd len="sm" w="sm" type="none"/>
            <a:tailEnd len="sm" w="sm" type="none"/>
          </a:ln>
        </p:spPr>
      </p:cxnSp>
      <p:grpSp>
        <p:nvGrpSpPr>
          <p:cNvPr id="643" name="Google Shape;643;p27"/>
          <p:cNvGrpSpPr/>
          <p:nvPr/>
        </p:nvGrpSpPr>
        <p:grpSpPr>
          <a:xfrm>
            <a:off x="635" y="-277812"/>
            <a:ext cx="18304510" cy="1055688"/>
            <a:chOff x="0" y="-370332"/>
            <a:chExt cx="25596662" cy="1407263"/>
          </a:xfrm>
        </p:grpSpPr>
        <p:grpSp>
          <p:nvGrpSpPr>
            <p:cNvPr id="644" name="Google Shape;644;p27"/>
            <p:cNvGrpSpPr/>
            <p:nvPr/>
          </p:nvGrpSpPr>
          <p:grpSpPr>
            <a:xfrm>
              <a:off x="0" y="-370332"/>
              <a:ext cx="25596662" cy="1407263"/>
              <a:chOff x="0" y="-57150"/>
              <a:chExt cx="3950102" cy="217170"/>
            </a:xfrm>
          </p:grpSpPr>
          <p:sp>
            <p:nvSpPr>
              <p:cNvPr id="645" name="Google Shape;645;p27"/>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27"/>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47" name="Google Shape;647;p27"/>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648" name="Google Shape;648;p27"/>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652" name="Shape 652"/>
        <p:cNvGrpSpPr/>
        <p:nvPr/>
      </p:nvGrpSpPr>
      <p:grpSpPr>
        <a:xfrm>
          <a:off x="0" y="0"/>
          <a:ext cx="0" cy="0"/>
          <a:chOff x="0" y="0"/>
          <a:chExt cx="0" cy="0"/>
        </a:xfrm>
      </p:grpSpPr>
      <p:grpSp>
        <p:nvGrpSpPr>
          <p:cNvPr id="653" name="Google Shape;653;p28"/>
          <p:cNvGrpSpPr/>
          <p:nvPr/>
        </p:nvGrpSpPr>
        <p:grpSpPr>
          <a:xfrm>
            <a:off x="666750" y="1904504"/>
            <a:ext cx="11305540" cy="2226310"/>
            <a:chOff x="0" y="181187"/>
            <a:chExt cx="15074053" cy="2968413"/>
          </a:xfrm>
        </p:grpSpPr>
        <p:sp>
          <p:nvSpPr>
            <p:cNvPr id="654" name="Google Shape;654;p28"/>
            <p:cNvSpPr txBox="1"/>
            <p:nvPr/>
          </p:nvSpPr>
          <p:spPr>
            <a:xfrm>
              <a:off x="0" y="181187"/>
              <a:ext cx="15074053" cy="164084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9600" u="none" cap="none" strike="noStrike">
                  <a:solidFill>
                    <a:srgbClr val="D3D7F4"/>
                  </a:solidFill>
                  <a:latin typeface="Play"/>
                  <a:ea typeface="Play"/>
                  <a:cs typeface="Play"/>
                  <a:sym typeface="Play"/>
                </a:rPr>
                <a:t>Data Presentation</a:t>
              </a:r>
              <a:endParaRPr b="0" i="0" sz="9600" u="none" cap="none" strike="noStrike">
                <a:solidFill>
                  <a:srgbClr val="D3D7F4"/>
                </a:solidFill>
                <a:latin typeface="Play"/>
                <a:ea typeface="Play"/>
                <a:cs typeface="Play"/>
                <a:sym typeface="Play"/>
              </a:endParaRPr>
            </a:p>
          </p:txBody>
        </p:sp>
        <p:sp>
          <p:nvSpPr>
            <p:cNvPr id="655" name="Google Shape;655;p28"/>
            <p:cNvSpPr txBox="1"/>
            <p:nvPr/>
          </p:nvSpPr>
          <p:spPr>
            <a:xfrm>
              <a:off x="0" y="2590800"/>
              <a:ext cx="10497673"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Communicating Information Effectively</a:t>
              </a:r>
              <a:endParaRPr b="1" i="0" sz="2800" u="none" cap="none" strike="noStrike">
                <a:solidFill>
                  <a:srgbClr val="D3D7F4"/>
                </a:solidFill>
                <a:latin typeface="Arial"/>
                <a:ea typeface="Arial"/>
                <a:cs typeface="Arial"/>
                <a:sym typeface="Arial"/>
              </a:endParaRPr>
            </a:p>
          </p:txBody>
        </p:sp>
      </p:grpSp>
      <p:cxnSp>
        <p:nvCxnSpPr>
          <p:cNvPr id="656" name="Google Shape;656;p28"/>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657" name="Google Shape;657;p28"/>
          <p:cNvCxnSpPr/>
          <p:nvPr/>
        </p:nvCxnSpPr>
        <p:spPr>
          <a:xfrm>
            <a:off x="0" y="9620250"/>
            <a:ext cx="18288000" cy="0"/>
          </a:xfrm>
          <a:prstGeom prst="straightConnector1">
            <a:avLst/>
          </a:prstGeom>
          <a:noFill/>
          <a:ln cap="flat" cmpd="sng" w="19050">
            <a:solidFill>
              <a:srgbClr val="D3D7F4"/>
            </a:solidFill>
            <a:prstDash val="solid"/>
            <a:round/>
            <a:headEnd len="sm" w="sm" type="none"/>
            <a:tailEnd len="sm" w="sm" type="none"/>
          </a:ln>
        </p:spPr>
      </p:cxnSp>
      <p:grpSp>
        <p:nvGrpSpPr>
          <p:cNvPr id="658" name="Google Shape;658;p28"/>
          <p:cNvGrpSpPr/>
          <p:nvPr/>
        </p:nvGrpSpPr>
        <p:grpSpPr>
          <a:xfrm>
            <a:off x="666750" y="4601059"/>
            <a:ext cx="14597687" cy="2356587"/>
            <a:chOff x="0" y="0"/>
            <a:chExt cx="19463582" cy="3142116"/>
          </a:xfrm>
        </p:grpSpPr>
        <p:sp>
          <p:nvSpPr>
            <p:cNvPr id="659" name="Google Shape;659;p28"/>
            <p:cNvSpPr txBox="1"/>
            <p:nvPr/>
          </p:nvSpPr>
          <p:spPr>
            <a:xfrm>
              <a:off x="0" y="0"/>
              <a:ext cx="19463582" cy="611739"/>
            </a:xfrm>
            <a:prstGeom prst="rect">
              <a:avLst/>
            </a:prstGeom>
            <a:noFill/>
            <a:ln>
              <a:noFill/>
            </a:ln>
          </p:spPr>
          <p:txBody>
            <a:bodyPr anchorCtr="0" anchor="t" bIns="0" lIns="0" spcFirstLastPara="1" rIns="0" wrap="square" tIns="0">
              <a:spAutoFit/>
            </a:bodyPr>
            <a:lstStyle/>
            <a:p>
              <a:pPr indent="0" lvl="0" marL="0" marR="0" rtl="0" algn="l">
                <a:lnSpc>
                  <a:spcPct val="120065"/>
                </a:lnSpc>
                <a:spcBef>
                  <a:spcPts val="0"/>
                </a:spcBef>
                <a:spcAft>
                  <a:spcPts val="0"/>
                </a:spcAft>
                <a:buNone/>
              </a:pPr>
              <a:r>
                <a:rPr b="1" i="0" lang="en-US" sz="3065" u="none" cap="none" strike="noStrike">
                  <a:solidFill>
                    <a:srgbClr val="D3D7F4"/>
                  </a:solidFill>
                  <a:latin typeface="Arial"/>
                  <a:ea typeface="Arial"/>
                  <a:cs typeface="Arial"/>
                  <a:sym typeface="Arial"/>
                </a:rPr>
                <a:t>Purpose of Presentation</a:t>
              </a:r>
              <a:endParaRPr b="1" i="0" sz="3065" u="none" cap="none" strike="noStrike">
                <a:solidFill>
                  <a:srgbClr val="D3D7F4"/>
                </a:solidFill>
                <a:latin typeface="Arial"/>
                <a:ea typeface="Arial"/>
                <a:cs typeface="Arial"/>
                <a:sym typeface="Arial"/>
              </a:endParaRPr>
            </a:p>
          </p:txBody>
        </p:sp>
        <p:sp>
          <p:nvSpPr>
            <p:cNvPr id="660" name="Google Shape;660;p28"/>
            <p:cNvSpPr txBox="1"/>
            <p:nvPr/>
          </p:nvSpPr>
          <p:spPr>
            <a:xfrm>
              <a:off x="0" y="1306898"/>
              <a:ext cx="19463582" cy="1835218"/>
            </a:xfrm>
            <a:prstGeom prst="rect">
              <a:avLst/>
            </a:prstGeom>
            <a:noFill/>
            <a:ln>
              <a:noFill/>
            </a:ln>
          </p:spPr>
          <p:txBody>
            <a:bodyPr anchorCtr="0" anchor="t" bIns="0" lIns="0" spcFirstLastPara="1" rIns="0" wrap="square" tIns="0">
              <a:spAutoFit/>
            </a:bodyPr>
            <a:lstStyle/>
            <a:p>
              <a:pPr indent="0" lvl="0" marL="0" marR="0" rtl="0" algn="just">
                <a:lnSpc>
                  <a:spcPct val="120065"/>
                </a:lnSpc>
                <a:spcBef>
                  <a:spcPts val="0"/>
                </a:spcBef>
                <a:spcAft>
                  <a:spcPts val="0"/>
                </a:spcAft>
                <a:buNone/>
              </a:pPr>
              <a:r>
                <a:rPr b="0" i="0" lang="en-US" sz="3065" u="none" cap="none" strike="noStrike">
                  <a:solidFill>
                    <a:srgbClr val="D3D7F4"/>
                  </a:solidFill>
                  <a:latin typeface="Arial"/>
                  <a:ea typeface="Arial"/>
                  <a:cs typeface="Arial"/>
                  <a:sym typeface="Arial"/>
                </a:rPr>
                <a:t>Data presentation involves visual and textual representations that make information understandable and actionable, supporting decision-making by effectively communicating insights and bridging the gap between analysis and action.</a:t>
              </a:r>
              <a:endParaRPr b="0" i="0" sz="3065" u="none" cap="none" strike="noStrike">
                <a:solidFill>
                  <a:srgbClr val="D3D7F4"/>
                </a:solidFill>
                <a:latin typeface="Arial"/>
                <a:ea typeface="Arial"/>
                <a:cs typeface="Arial"/>
                <a:sym typeface="Arial"/>
              </a:endParaRPr>
            </a:p>
          </p:txBody>
        </p:sp>
      </p:grpSp>
      <p:grpSp>
        <p:nvGrpSpPr>
          <p:cNvPr id="661" name="Google Shape;661;p28"/>
          <p:cNvGrpSpPr/>
          <p:nvPr/>
        </p:nvGrpSpPr>
        <p:grpSpPr>
          <a:xfrm>
            <a:off x="635" y="-277812"/>
            <a:ext cx="18304510" cy="1055688"/>
            <a:chOff x="0" y="-370332"/>
            <a:chExt cx="25596662" cy="1407263"/>
          </a:xfrm>
        </p:grpSpPr>
        <p:grpSp>
          <p:nvGrpSpPr>
            <p:cNvPr id="662" name="Google Shape;662;p28"/>
            <p:cNvGrpSpPr/>
            <p:nvPr/>
          </p:nvGrpSpPr>
          <p:grpSpPr>
            <a:xfrm>
              <a:off x="0" y="-370332"/>
              <a:ext cx="25596662" cy="1407263"/>
              <a:chOff x="0" y="-57150"/>
              <a:chExt cx="3950102" cy="217170"/>
            </a:xfrm>
          </p:grpSpPr>
          <p:sp>
            <p:nvSpPr>
              <p:cNvPr id="663" name="Google Shape;663;p28"/>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28"/>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65" name="Google Shape;665;p28"/>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666" name="Google Shape;666;p28"/>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670" name="Shape 670"/>
        <p:cNvGrpSpPr/>
        <p:nvPr/>
      </p:nvGrpSpPr>
      <p:grpSpPr>
        <a:xfrm>
          <a:off x="0" y="0"/>
          <a:ext cx="0" cy="0"/>
          <a:chOff x="0" y="0"/>
          <a:chExt cx="0" cy="0"/>
        </a:xfrm>
      </p:grpSpPr>
      <p:cxnSp>
        <p:nvCxnSpPr>
          <p:cNvPr id="671" name="Google Shape;671;p29"/>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672" name="Google Shape;672;p29"/>
          <p:cNvCxnSpPr/>
          <p:nvPr/>
        </p:nvCxnSpPr>
        <p:spPr>
          <a:xfrm>
            <a:off x="0" y="9629775"/>
            <a:ext cx="18288000" cy="0"/>
          </a:xfrm>
          <a:prstGeom prst="straightConnector1">
            <a:avLst/>
          </a:prstGeom>
          <a:noFill/>
          <a:ln cap="flat" cmpd="sng" w="19050">
            <a:solidFill>
              <a:srgbClr val="D3D7F4"/>
            </a:solidFill>
            <a:prstDash val="solid"/>
            <a:round/>
            <a:headEnd len="sm" w="sm" type="none"/>
            <a:tailEnd len="sm" w="sm" type="none"/>
          </a:ln>
        </p:spPr>
      </p:cxnSp>
      <p:graphicFrame>
        <p:nvGraphicFramePr>
          <p:cNvPr id="673" name="Google Shape;673;p29"/>
          <p:cNvGraphicFramePr/>
          <p:nvPr/>
        </p:nvGraphicFramePr>
        <p:xfrm>
          <a:off x="8616241" y="2717302"/>
          <a:ext cx="6608803" cy="4783426"/>
        </p:xfrm>
        <a:graphic>
          <a:graphicData uri="http://schemas.openxmlformats.org/presentationml/2006/ole">
            <mc:AlternateContent>
              <mc:Choice Requires="v">
                <p:oleObj r:id="rId4" imgH="4783426" imgW="6608803" progId="Excel.Sheet.12" spid="_x0000_s1">
                  <p:embed/>
                </p:oleObj>
              </mc:Choice>
              <mc:Fallback>
                <p:oleObj r:id="rId5" imgH="4783426" imgW="6608803" progId="Excel.Sheet.12">
                  <p:embed/>
                  <p:pic>
                    <p:nvPicPr>
                      <p:cNvPr id="673" name="Google Shape;673;p29"/>
                      <p:cNvPicPr preferRelativeResize="0"/>
                      <p:nvPr/>
                    </p:nvPicPr>
                    <p:blipFill rotWithShape="1">
                      <a:blip r:embed="rId6">
                        <a:alphaModFix/>
                      </a:blip>
                      <a:srcRect b="0" l="0" r="0" t="0"/>
                      <a:stretch/>
                    </p:blipFill>
                    <p:spPr>
                      <a:xfrm>
                        <a:off x="8616241" y="2717302"/>
                        <a:ext cx="6608803" cy="4783426"/>
                      </a:xfrm>
                      <a:prstGeom prst="rect">
                        <a:avLst/>
                      </a:prstGeom>
                      <a:noFill/>
                      <a:ln>
                        <a:noFill/>
                      </a:ln>
                    </p:spPr>
                  </p:pic>
                </p:oleObj>
              </mc:Fallback>
            </mc:AlternateContent>
          </a:graphicData>
        </a:graphic>
      </p:graphicFrame>
      <p:grpSp>
        <p:nvGrpSpPr>
          <p:cNvPr id="674" name="Google Shape;674;p29"/>
          <p:cNvGrpSpPr/>
          <p:nvPr/>
        </p:nvGrpSpPr>
        <p:grpSpPr>
          <a:xfrm>
            <a:off x="322559" y="3296183"/>
            <a:ext cx="7803274" cy="2656210"/>
            <a:chOff x="0" y="392663"/>
            <a:chExt cx="10404366" cy="3541613"/>
          </a:xfrm>
        </p:grpSpPr>
        <p:sp>
          <p:nvSpPr>
            <p:cNvPr id="675" name="Google Shape;675;p29"/>
            <p:cNvSpPr txBox="1"/>
            <p:nvPr/>
          </p:nvSpPr>
          <p:spPr>
            <a:xfrm>
              <a:off x="0" y="392663"/>
              <a:ext cx="10404300" cy="773700"/>
            </a:xfrm>
            <a:prstGeom prst="rect">
              <a:avLst/>
            </a:prstGeom>
            <a:noFill/>
            <a:ln>
              <a:noFill/>
            </a:ln>
          </p:spPr>
          <p:txBody>
            <a:bodyPr anchorCtr="0" anchor="t" bIns="0" lIns="0" spcFirstLastPara="1" rIns="0" wrap="square" tIns="0">
              <a:spAutoFit/>
            </a:bodyPr>
            <a:lstStyle/>
            <a:p>
              <a:pPr indent="0" lvl="0" marL="0" marR="0" rtl="0" algn="l">
                <a:lnSpc>
                  <a:spcPct val="120026"/>
                </a:lnSpc>
                <a:spcBef>
                  <a:spcPts val="0"/>
                </a:spcBef>
                <a:spcAft>
                  <a:spcPts val="0"/>
                </a:spcAft>
                <a:buNone/>
              </a:pPr>
              <a:r>
                <a:rPr b="1" i="0" lang="en-US" sz="3770" u="none" cap="none" strike="noStrike">
                  <a:solidFill>
                    <a:srgbClr val="D3D7F4"/>
                  </a:solidFill>
                  <a:latin typeface="Arial"/>
                  <a:ea typeface="Arial"/>
                  <a:cs typeface="Arial"/>
                  <a:sym typeface="Arial"/>
                </a:rPr>
                <a:t>Tables</a:t>
              </a:r>
              <a:endParaRPr b="1" i="0" sz="3770" u="none" cap="none" strike="noStrike">
                <a:solidFill>
                  <a:srgbClr val="D3D7F4"/>
                </a:solidFill>
                <a:latin typeface="Arial"/>
                <a:ea typeface="Arial"/>
                <a:cs typeface="Arial"/>
                <a:sym typeface="Arial"/>
              </a:endParaRPr>
            </a:p>
          </p:txBody>
        </p:sp>
        <p:sp>
          <p:nvSpPr>
            <p:cNvPr id="676" name="Google Shape;676;p29"/>
            <p:cNvSpPr txBox="1"/>
            <p:nvPr/>
          </p:nvSpPr>
          <p:spPr>
            <a:xfrm>
              <a:off x="0" y="1666819"/>
              <a:ext cx="10404366" cy="2267457"/>
            </a:xfrm>
            <a:prstGeom prst="rect">
              <a:avLst/>
            </a:prstGeom>
            <a:noFill/>
            <a:ln>
              <a:noFill/>
            </a:ln>
          </p:spPr>
          <p:txBody>
            <a:bodyPr anchorCtr="0" anchor="t" bIns="0" lIns="0" spcFirstLastPara="1" rIns="0" wrap="square" tIns="0">
              <a:spAutoFit/>
            </a:bodyPr>
            <a:lstStyle/>
            <a:p>
              <a:pPr indent="0" lvl="0" marL="0" marR="0" rtl="0" algn="just">
                <a:lnSpc>
                  <a:spcPct val="120070"/>
                </a:lnSpc>
                <a:spcBef>
                  <a:spcPts val="0"/>
                </a:spcBef>
                <a:spcAft>
                  <a:spcPts val="0"/>
                </a:spcAft>
                <a:buNone/>
              </a:pPr>
              <a:r>
                <a:rPr b="0" i="0" lang="en-US" sz="2840" u="none" cap="none" strike="noStrike">
                  <a:solidFill>
                    <a:srgbClr val="D3D7F4"/>
                  </a:solidFill>
                  <a:latin typeface="Arial"/>
                  <a:ea typeface="Arial"/>
                  <a:cs typeface="Arial"/>
                  <a:sym typeface="Arial"/>
                </a:rPr>
                <a:t>Tables provide a detailed and structured way to present data, allowing for easy comparison across multiple variables and categories, making them essential for conveying precise information.</a:t>
              </a:r>
              <a:endParaRPr b="0" i="0" sz="2840" u="none" cap="none" strike="noStrike">
                <a:solidFill>
                  <a:srgbClr val="D3D7F4"/>
                </a:solidFill>
                <a:latin typeface="Arial"/>
                <a:ea typeface="Arial"/>
                <a:cs typeface="Arial"/>
                <a:sym typeface="Arial"/>
              </a:endParaRPr>
            </a:p>
          </p:txBody>
        </p:sp>
      </p:grpSp>
      <p:grpSp>
        <p:nvGrpSpPr>
          <p:cNvPr id="677" name="Google Shape;677;p29"/>
          <p:cNvGrpSpPr/>
          <p:nvPr/>
        </p:nvGrpSpPr>
        <p:grpSpPr>
          <a:xfrm>
            <a:off x="322559" y="1129030"/>
            <a:ext cx="11516995" cy="1529757"/>
            <a:chOff x="0" y="133773"/>
            <a:chExt cx="15355993" cy="2039676"/>
          </a:xfrm>
        </p:grpSpPr>
        <p:sp>
          <p:nvSpPr>
            <p:cNvPr id="678" name="Google Shape;678;p29"/>
            <p:cNvSpPr txBox="1"/>
            <p:nvPr/>
          </p:nvSpPr>
          <p:spPr>
            <a:xfrm>
              <a:off x="0" y="133773"/>
              <a:ext cx="15355993" cy="1209887"/>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7080" u="none" cap="none" strike="noStrike">
                  <a:solidFill>
                    <a:srgbClr val="D3D7F4"/>
                  </a:solidFill>
                  <a:latin typeface="Play"/>
                  <a:ea typeface="Play"/>
                  <a:cs typeface="Play"/>
                  <a:sym typeface="Play"/>
                </a:rPr>
                <a:t>Visualization Formats</a:t>
              </a:r>
              <a:endParaRPr b="0" i="0" sz="7080" u="none" cap="none" strike="noStrike">
                <a:solidFill>
                  <a:srgbClr val="D3D7F4"/>
                </a:solidFill>
                <a:latin typeface="Play"/>
                <a:ea typeface="Play"/>
                <a:cs typeface="Play"/>
                <a:sym typeface="Play"/>
              </a:endParaRPr>
            </a:p>
          </p:txBody>
        </p:sp>
        <p:sp>
          <p:nvSpPr>
            <p:cNvPr id="679" name="Google Shape;679;p29"/>
            <p:cNvSpPr txBox="1"/>
            <p:nvPr/>
          </p:nvSpPr>
          <p:spPr>
            <a:xfrm>
              <a:off x="0" y="1761243"/>
              <a:ext cx="9791780" cy="412206"/>
            </a:xfrm>
            <a:prstGeom prst="rect">
              <a:avLst/>
            </a:prstGeom>
            <a:noFill/>
            <a:ln>
              <a:noFill/>
            </a:ln>
          </p:spPr>
          <p:txBody>
            <a:bodyPr anchorCtr="0" anchor="t" bIns="0" lIns="0" spcFirstLastPara="1" rIns="0" wrap="square" tIns="0">
              <a:spAutoFit/>
            </a:bodyPr>
            <a:lstStyle/>
            <a:p>
              <a:pPr indent="0" lvl="0" marL="0" marR="0" rtl="0" algn="l">
                <a:lnSpc>
                  <a:spcPct val="120096"/>
                </a:lnSpc>
                <a:spcBef>
                  <a:spcPts val="0"/>
                </a:spcBef>
                <a:spcAft>
                  <a:spcPts val="0"/>
                </a:spcAft>
                <a:buNone/>
              </a:pPr>
              <a:r>
                <a:rPr b="1" i="0" lang="en-US" sz="2065" u="none" cap="none" strike="noStrike">
                  <a:solidFill>
                    <a:srgbClr val="D3D7F4"/>
                  </a:solidFill>
                  <a:latin typeface="Arial"/>
                  <a:ea typeface="Arial"/>
                  <a:cs typeface="Arial"/>
                  <a:sym typeface="Arial"/>
                </a:rPr>
                <a:t>Effective methods for data presentation</a:t>
              </a:r>
              <a:endParaRPr b="1" i="0" sz="2065" u="none" cap="none" strike="noStrike">
                <a:solidFill>
                  <a:srgbClr val="D3D7F4"/>
                </a:solidFill>
                <a:latin typeface="Arial"/>
                <a:ea typeface="Arial"/>
                <a:cs typeface="Arial"/>
                <a:sym typeface="Arial"/>
              </a:endParaRPr>
            </a:p>
          </p:txBody>
        </p:sp>
      </p:grpSp>
      <p:grpSp>
        <p:nvGrpSpPr>
          <p:cNvPr id="680" name="Google Shape;680;p29"/>
          <p:cNvGrpSpPr/>
          <p:nvPr/>
        </p:nvGrpSpPr>
        <p:grpSpPr>
          <a:xfrm>
            <a:off x="635" y="-277812"/>
            <a:ext cx="18304510" cy="1055688"/>
            <a:chOff x="0" y="-370332"/>
            <a:chExt cx="25596662" cy="1407263"/>
          </a:xfrm>
        </p:grpSpPr>
        <p:grpSp>
          <p:nvGrpSpPr>
            <p:cNvPr id="681" name="Google Shape;681;p29"/>
            <p:cNvGrpSpPr/>
            <p:nvPr/>
          </p:nvGrpSpPr>
          <p:grpSpPr>
            <a:xfrm>
              <a:off x="0" y="-370332"/>
              <a:ext cx="25596662" cy="1407263"/>
              <a:chOff x="0" y="-57150"/>
              <a:chExt cx="3950102" cy="217170"/>
            </a:xfrm>
          </p:grpSpPr>
          <p:sp>
            <p:nvSpPr>
              <p:cNvPr id="682" name="Google Shape;682;p29"/>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29"/>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84" name="Google Shape;684;p29"/>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7">
                <a:alphaModFix/>
              </a:blip>
              <a:stretch>
                <a:fillRect b="0" l="0" r="0" t="0"/>
              </a:stretch>
            </a:blipFill>
            <a:ln>
              <a:noFill/>
            </a:ln>
          </p:spPr>
        </p:sp>
        <p:sp>
          <p:nvSpPr>
            <p:cNvPr id="685" name="Google Shape;685;p29"/>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
        <p:nvSpPr>
          <p:cNvPr id="686" name="Google Shape;686;p29"/>
          <p:cNvSpPr txBox="1"/>
          <p:nvPr/>
        </p:nvSpPr>
        <p:spPr>
          <a:xfrm>
            <a:off x="10215050" y="7308800"/>
            <a:ext cx="3667800" cy="431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en-US" sz="1600">
                <a:solidFill>
                  <a:srgbClr val="FFFFFF"/>
                </a:solidFill>
              </a:rPr>
              <a:t>Source: Author (created using Canva)</a:t>
            </a:r>
            <a:endParaRPr i="1" sz="1600">
              <a:solidFill>
                <a:srgbClr val="FFFFFF"/>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690" name="Shape 690"/>
        <p:cNvGrpSpPr/>
        <p:nvPr/>
      </p:nvGrpSpPr>
      <p:grpSpPr>
        <a:xfrm>
          <a:off x="0" y="0"/>
          <a:ext cx="0" cy="0"/>
          <a:chOff x="0" y="0"/>
          <a:chExt cx="0" cy="0"/>
        </a:xfrm>
      </p:grpSpPr>
      <p:grpSp>
        <p:nvGrpSpPr>
          <p:cNvPr id="691" name="Google Shape;691;p30"/>
          <p:cNvGrpSpPr/>
          <p:nvPr/>
        </p:nvGrpSpPr>
        <p:grpSpPr>
          <a:xfrm>
            <a:off x="460236" y="4007582"/>
            <a:ext cx="8845201" cy="3007342"/>
            <a:chOff x="0" y="420400"/>
            <a:chExt cx="11793601" cy="4009788"/>
          </a:xfrm>
        </p:grpSpPr>
        <p:sp>
          <p:nvSpPr>
            <p:cNvPr id="692" name="Google Shape;692;p30"/>
            <p:cNvSpPr txBox="1"/>
            <p:nvPr/>
          </p:nvSpPr>
          <p:spPr>
            <a:xfrm>
              <a:off x="0" y="420400"/>
              <a:ext cx="11793600" cy="859800"/>
            </a:xfrm>
            <a:prstGeom prst="rect">
              <a:avLst/>
            </a:prstGeom>
            <a:noFill/>
            <a:ln>
              <a:noFill/>
            </a:ln>
          </p:spPr>
          <p:txBody>
            <a:bodyPr anchorCtr="0" anchor="t" bIns="0" lIns="0" spcFirstLastPara="1" rIns="0" wrap="square" tIns="0">
              <a:spAutoFit/>
            </a:bodyPr>
            <a:lstStyle/>
            <a:p>
              <a:pPr indent="0" lvl="0" marL="0" marR="0" rtl="0" algn="l">
                <a:lnSpc>
                  <a:spcPct val="120047"/>
                </a:lnSpc>
                <a:spcBef>
                  <a:spcPts val="0"/>
                </a:spcBef>
                <a:spcAft>
                  <a:spcPts val="0"/>
                </a:spcAft>
                <a:buNone/>
              </a:pPr>
              <a:r>
                <a:rPr b="1" i="0" lang="en-US" sz="4190" u="none" cap="none" strike="noStrike">
                  <a:solidFill>
                    <a:srgbClr val="D3D7F4"/>
                  </a:solidFill>
                  <a:latin typeface="Arial"/>
                  <a:ea typeface="Arial"/>
                  <a:cs typeface="Arial"/>
                  <a:sym typeface="Arial"/>
                </a:rPr>
                <a:t>Charts</a:t>
              </a:r>
              <a:endParaRPr b="1" i="0" sz="4190" u="none" cap="none" strike="noStrike">
                <a:solidFill>
                  <a:srgbClr val="D3D7F4"/>
                </a:solidFill>
                <a:latin typeface="Arial"/>
                <a:ea typeface="Arial"/>
                <a:cs typeface="Arial"/>
                <a:sym typeface="Arial"/>
              </a:endParaRPr>
            </a:p>
          </p:txBody>
        </p:sp>
        <p:sp>
          <p:nvSpPr>
            <p:cNvPr id="693" name="Google Shape;693;p30"/>
            <p:cNvSpPr txBox="1"/>
            <p:nvPr/>
          </p:nvSpPr>
          <p:spPr>
            <a:xfrm>
              <a:off x="0" y="1920382"/>
              <a:ext cx="11793601" cy="2509806"/>
            </a:xfrm>
            <a:prstGeom prst="rect">
              <a:avLst/>
            </a:prstGeom>
            <a:noFill/>
            <a:ln>
              <a:noFill/>
            </a:ln>
          </p:spPr>
          <p:txBody>
            <a:bodyPr anchorCtr="0" anchor="t" bIns="0" lIns="0" spcFirstLastPara="1" rIns="0" wrap="square" tIns="0">
              <a:spAutoFit/>
            </a:bodyPr>
            <a:lstStyle/>
            <a:p>
              <a:pPr indent="0" lvl="0" marL="0" marR="0" rtl="0" algn="just">
                <a:lnSpc>
                  <a:spcPct val="119936"/>
                </a:lnSpc>
                <a:spcBef>
                  <a:spcPts val="0"/>
                </a:spcBef>
                <a:spcAft>
                  <a:spcPts val="0"/>
                </a:spcAft>
                <a:buNone/>
              </a:pPr>
              <a:r>
                <a:rPr b="0" i="0" lang="en-US" sz="3160" u="none" cap="none" strike="noStrike">
                  <a:solidFill>
                    <a:srgbClr val="D3D7F4"/>
                  </a:solidFill>
                  <a:latin typeface="Arial"/>
                  <a:ea typeface="Arial"/>
                  <a:cs typeface="Arial"/>
                  <a:sym typeface="Arial"/>
                </a:rPr>
                <a:t>Charts offer visual summaries of data trends and relationships, enabling audiences to quickly grasp insights through graphical representations such as bar, line, and pie charts, enhancing understanding.</a:t>
              </a:r>
              <a:endParaRPr b="0" i="0" sz="3160" u="none" cap="none" strike="noStrike">
                <a:solidFill>
                  <a:srgbClr val="D3D7F4"/>
                </a:solidFill>
                <a:latin typeface="Arial"/>
                <a:ea typeface="Arial"/>
                <a:cs typeface="Arial"/>
                <a:sym typeface="Arial"/>
              </a:endParaRPr>
            </a:p>
          </p:txBody>
        </p:sp>
      </p:grpSp>
      <p:grpSp>
        <p:nvGrpSpPr>
          <p:cNvPr id="694" name="Google Shape;694;p30"/>
          <p:cNvGrpSpPr/>
          <p:nvPr/>
        </p:nvGrpSpPr>
        <p:grpSpPr>
          <a:xfrm>
            <a:off x="460236" y="1323288"/>
            <a:ext cx="13586460" cy="2073910"/>
            <a:chOff x="0" y="181187"/>
            <a:chExt cx="18115280" cy="2765213"/>
          </a:xfrm>
        </p:grpSpPr>
        <p:sp>
          <p:nvSpPr>
            <p:cNvPr id="695" name="Google Shape;695;p30"/>
            <p:cNvSpPr txBox="1"/>
            <p:nvPr/>
          </p:nvSpPr>
          <p:spPr>
            <a:xfrm>
              <a:off x="0" y="181187"/>
              <a:ext cx="18115280" cy="164084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9600" u="none" cap="none" strike="noStrike">
                  <a:solidFill>
                    <a:srgbClr val="D3D7F4"/>
                  </a:solidFill>
                  <a:latin typeface="Play"/>
                  <a:ea typeface="Play"/>
                  <a:cs typeface="Play"/>
                  <a:sym typeface="Play"/>
                </a:rPr>
                <a:t>Visualization Formats</a:t>
              </a:r>
              <a:endParaRPr b="0" i="0" sz="9600" u="none" cap="none" strike="noStrike">
                <a:solidFill>
                  <a:srgbClr val="D3D7F4"/>
                </a:solidFill>
                <a:latin typeface="Play"/>
                <a:ea typeface="Play"/>
                <a:cs typeface="Play"/>
                <a:sym typeface="Play"/>
              </a:endParaRPr>
            </a:p>
          </p:txBody>
        </p:sp>
        <p:sp>
          <p:nvSpPr>
            <p:cNvPr id="696" name="Google Shape;696;p30"/>
            <p:cNvSpPr txBox="1"/>
            <p:nvPr/>
          </p:nvSpPr>
          <p:spPr>
            <a:xfrm>
              <a:off x="0" y="2387600"/>
              <a:ext cx="12754497"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Effective methods for data presentation</a:t>
              </a:r>
              <a:endParaRPr b="1" i="0" sz="2800" u="none" cap="none" strike="noStrike">
                <a:solidFill>
                  <a:srgbClr val="D3D7F4"/>
                </a:solidFill>
                <a:latin typeface="Arial"/>
                <a:ea typeface="Arial"/>
                <a:cs typeface="Arial"/>
                <a:sym typeface="Arial"/>
              </a:endParaRPr>
            </a:p>
          </p:txBody>
        </p:sp>
      </p:grpSp>
      <p:cxnSp>
        <p:nvCxnSpPr>
          <p:cNvPr id="697" name="Google Shape;697;p30"/>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698" name="Google Shape;698;p30"/>
          <p:cNvCxnSpPr/>
          <p:nvPr/>
        </p:nvCxnSpPr>
        <p:spPr>
          <a:xfrm>
            <a:off x="0" y="9629775"/>
            <a:ext cx="18288000" cy="0"/>
          </a:xfrm>
          <a:prstGeom prst="straightConnector1">
            <a:avLst/>
          </a:prstGeom>
          <a:noFill/>
          <a:ln cap="flat" cmpd="sng" w="19050">
            <a:solidFill>
              <a:srgbClr val="D3D7F4"/>
            </a:solidFill>
            <a:prstDash val="solid"/>
            <a:round/>
            <a:headEnd len="sm" w="sm" type="none"/>
            <a:tailEnd len="sm" w="sm" type="none"/>
          </a:ln>
        </p:spPr>
      </p:cxnSp>
      <p:pic>
        <p:nvPicPr>
          <p:cNvPr id="699" name="Google Shape;699;p30"/>
          <p:cNvPicPr preferRelativeResize="0"/>
          <p:nvPr/>
        </p:nvPicPr>
        <p:blipFill rotWithShape="1">
          <a:blip r:embed="rId3">
            <a:alphaModFix/>
          </a:blip>
          <a:srcRect b="0" l="0" r="0" t="0"/>
          <a:stretch/>
        </p:blipFill>
        <p:spPr>
          <a:xfrm>
            <a:off x="8980940" y="2786831"/>
            <a:ext cx="6372133" cy="5883741"/>
          </a:xfrm>
          <a:prstGeom prst="rect">
            <a:avLst/>
          </a:prstGeom>
          <a:noFill/>
          <a:ln>
            <a:noFill/>
          </a:ln>
        </p:spPr>
      </p:pic>
      <p:grpSp>
        <p:nvGrpSpPr>
          <p:cNvPr id="700" name="Google Shape;700;p30"/>
          <p:cNvGrpSpPr/>
          <p:nvPr/>
        </p:nvGrpSpPr>
        <p:grpSpPr>
          <a:xfrm>
            <a:off x="635" y="-277812"/>
            <a:ext cx="18304510" cy="1055688"/>
            <a:chOff x="0" y="-370332"/>
            <a:chExt cx="25596662" cy="1407263"/>
          </a:xfrm>
        </p:grpSpPr>
        <p:grpSp>
          <p:nvGrpSpPr>
            <p:cNvPr id="701" name="Google Shape;701;p30"/>
            <p:cNvGrpSpPr/>
            <p:nvPr/>
          </p:nvGrpSpPr>
          <p:grpSpPr>
            <a:xfrm>
              <a:off x="0" y="-370332"/>
              <a:ext cx="25596662" cy="1407263"/>
              <a:chOff x="0" y="-57150"/>
              <a:chExt cx="3950102" cy="217170"/>
            </a:xfrm>
          </p:grpSpPr>
          <p:sp>
            <p:nvSpPr>
              <p:cNvPr id="702" name="Google Shape;702;p30"/>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30"/>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04" name="Google Shape;704;p30"/>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705" name="Google Shape;705;p30"/>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
        <p:nvSpPr>
          <p:cNvPr id="706" name="Google Shape;706;p30"/>
          <p:cNvSpPr txBox="1"/>
          <p:nvPr/>
        </p:nvSpPr>
        <p:spPr>
          <a:xfrm>
            <a:off x="10215050" y="8215207"/>
            <a:ext cx="3667800" cy="431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en-US" sz="1600">
                <a:solidFill>
                  <a:srgbClr val="FFFFFF"/>
                </a:solidFill>
              </a:rPr>
              <a:t>Source: Author (created using Canva)</a:t>
            </a:r>
            <a:endParaRPr i="1" sz="1600">
              <a:solidFill>
                <a:srgbClr val="FFFFFF"/>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710" name="Shape 710"/>
        <p:cNvGrpSpPr/>
        <p:nvPr/>
      </p:nvGrpSpPr>
      <p:grpSpPr>
        <a:xfrm>
          <a:off x="0" y="0"/>
          <a:ext cx="0" cy="0"/>
          <a:chOff x="0" y="0"/>
          <a:chExt cx="0" cy="0"/>
        </a:xfrm>
      </p:grpSpPr>
      <p:cxnSp>
        <p:nvCxnSpPr>
          <p:cNvPr id="711" name="Google Shape;711;p31"/>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712" name="Google Shape;712;p31"/>
          <p:cNvCxnSpPr/>
          <p:nvPr/>
        </p:nvCxnSpPr>
        <p:spPr>
          <a:xfrm>
            <a:off x="0" y="9629775"/>
            <a:ext cx="18288000" cy="0"/>
          </a:xfrm>
          <a:prstGeom prst="straightConnector1">
            <a:avLst/>
          </a:prstGeom>
          <a:noFill/>
          <a:ln cap="flat" cmpd="sng" w="19050">
            <a:solidFill>
              <a:srgbClr val="D3D7F4"/>
            </a:solidFill>
            <a:prstDash val="solid"/>
            <a:round/>
            <a:headEnd len="sm" w="sm" type="none"/>
            <a:tailEnd len="sm" w="sm" type="none"/>
          </a:ln>
        </p:spPr>
      </p:cxnSp>
      <p:sp>
        <p:nvSpPr>
          <p:cNvPr id="713" name="Google Shape;713;p31"/>
          <p:cNvSpPr/>
          <p:nvPr/>
        </p:nvSpPr>
        <p:spPr>
          <a:xfrm>
            <a:off x="9648813" y="3489682"/>
            <a:ext cx="7325766" cy="4682385"/>
          </a:xfrm>
          <a:custGeom>
            <a:rect b="b" l="l" r="r" t="t"/>
            <a:pathLst>
              <a:path extrusionOk="0" h="4682385" w="7325766">
                <a:moveTo>
                  <a:pt x="0" y="0"/>
                </a:moveTo>
                <a:lnTo>
                  <a:pt x="7325766" y="0"/>
                </a:lnTo>
                <a:lnTo>
                  <a:pt x="7325766" y="4682385"/>
                </a:lnTo>
                <a:lnTo>
                  <a:pt x="0" y="4682385"/>
                </a:lnTo>
                <a:lnTo>
                  <a:pt x="0" y="0"/>
                </a:lnTo>
                <a:close/>
              </a:path>
            </a:pathLst>
          </a:custGeom>
          <a:blipFill rotWithShape="1">
            <a:blip r:embed="rId3">
              <a:alphaModFix amt="39000"/>
            </a:blip>
            <a:stretch>
              <a:fillRect b="0" l="0" r="0" t="0"/>
            </a:stretch>
          </a:blipFill>
          <a:ln>
            <a:noFill/>
          </a:ln>
        </p:spPr>
      </p:sp>
      <p:grpSp>
        <p:nvGrpSpPr>
          <p:cNvPr id="714" name="Google Shape;714;p31"/>
          <p:cNvGrpSpPr/>
          <p:nvPr/>
        </p:nvGrpSpPr>
        <p:grpSpPr>
          <a:xfrm>
            <a:off x="666750" y="4381590"/>
            <a:ext cx="8060512" cy="2631957"/>
            <a:chOff x="0" y="684742"/>
            <a:chExt cx="10747349" cy="3509276"/>
          </a:xfrm>
        </p:grpSpPr>
        <p:sp>
          <p:nvSpPr>
            <p:cNvPr id="715" name="Google Shape;715;p31"/>
            <p:cNvSpPr txBox="1"/>
            <p:nvPr/>
          </p:nvSpPr>
          <p:spPr>
            <a:xfrm>
              <a:off x="0" y="684742"/>
              <a:ext cx="10747349" cy="711186"/>
            </a:xfrm>
            <a:prstGeom prst="rect">
              <a:avLst/>
            </a:prstGeom>
            <a:noFill/>
            <a:ln>
              <a:noFill/>
            </a:ln>
          </p:spPr>
          <p:txBody>
            <a:bodyPr anchorCtr="0" anchor="t" bIns="0" lIns="0" spcFirstLastPara="1" rIns="0" wrap="square" tIns="0">
              <a:spAutoFit/>
            </a:bodyPr>
            <a:lstStyle/>
            <a:p>
              <a:pPr indent="0" lvl="0" marL="0" marR="0" rtl="0" algn="l">
                <a:lnSpc>
                  <a:spcPct val="120056"/>
                </a:lnSpc>
                <a:spcBef>
                  <a:spcPts val="0"/>
                </a:spcBef>
                <a:spcAft>
                  <a:spcPts val="0"/>
                </a:spcAft>
                <a:buNone/>
              </a:pPr>
              <a:r>
                <a:rPr b="1" i="0" lang="en-US" sz="3515" u="none" cap="none" strike="noStrike">
                  <a:solidFill>
                    <a:srgbClr val="D3D7F4"/>
                  </a:solidFill>
                  <a:latin typeface="Arial"/>
                  <a:ea typeface="Arial"/>
                  <a:cs typeface="Arial"/>
                  <a:sym typeface="Arial"/>
                </a:rPr>
                <a:t>Dashboards</a:t>
              </a:r>
              <a:endParaRPr b="1" i="0" sz="3515" u="none" cap="none" strike="noStrike">
                <a:solidFill>
                  <a:srgbClr val="D3D7F4"/>
                </a:solidFill>
                <a:latin typeface="Arial"/>
                <a:ea typeface="Arial"/>
                <a:cs typeface="Arial"/>
                <a:sym typeface="Arial"/>
              </a:endParaRPr>
            </a:p>
          </p:txBody>
        </p:sp>
        <p:sp>
          <p:nvSpPr>
            <p:cNvPr id="716" name="Google Shape;716;p31"/>
            <p:cNvSpPr txBox="1"/>
            <p:nvPr/>
          </p:nvSpPr>
          <p:spPr>
            <a:xfrm>
              <a:off x="0" y="1553265"/>
              <a:ext cx="10747349" cy="2640753"/>
            </a:xfrm>
            <a:prstGeom prst="rect">
              <a:avLst/>
            </a:prstGeom>
            <a:noFill/>
            <a:ln>
              <a:noFill/>
            </a:ln>
          </p:spPr>
          <p:txBody>
            <a:bodyPr anchorCtr="0" anchor="t" bIns="0" lIns="0" spcFirstLastPara="1" rIns="0" wrap="square" tIns="0">
              <a:spAutoFit/>
            </a:bodyPr>
            <a:lstStyle/>
            <a:p>
              <a:pPr indent="0" lvl="0" marL="0" marR="0" rtl="0" algn="just">
                <a:lnSpc>
                  <a:spcPct val="120000"/>
                </a:lnSpc>
                <a:spcBef>
                  <a:spcPts val="0"/>
                </a:spcBef>
                <a:spcAft>
                  <a:spcPts val="0"/>
                </a:spcAft>
                <a:buNone/>
              </a:pPr>
              <a:r>
                <a:rPr b="0" i="0" lang="en-US" sz="2650" u="none" cap="none" strike="noStrike">
                  <a:solidFill>
                    <a:srgbClr val="D3D7F4"/>
                  </a:solidFill>
                  <a:latin typeface="Arial"/>
                  <a:ea typeface="Arial"/>
                  <a:cs typeface="Arial"/>
                  <a:sym typeface="Arial"/>
                </a:rPr>
                <a:t>Dashboards consolidate various visual elements into a single interface, providing an interactive overview of key metrics, facilitating real-time monitoring and decision-making while ensuring comprehensive data analysis.</a:t>
              </a:r>
              <a:endParaRPr b="0" i="0" sz="2650" u="none" cap="none" strike="noStrike">
                <a:solidFill>
                  <a:srgbClr val="D3D7F4"/>
                </a:solidFill>
                <a:latin typeface="Arial"/>
                <a:ea typeface="Arial"/>
                <a:cs typeface="Arial"/>
                <a:sym typeface="Arial"/>
              </a:endParaRPr>
            </a:p>
          </p:txBody>
        </p:sp>
      </p:grpSp>
      <p:grpSp>
        <p:nvGrpSpPr>
          <p:cNvPr id="717" name="Google Shape;717;p31"/>
          <p:cNvGrpSpPr/>
          <p:nvPr/>
        </p:nvGrpSpPr>
        <p:grpSpPr>
          <a:xfrm>
            <a:off x="666750" y="1629152"/>
            <a:ext cx="15005685" cy="2073910"/>
            <a:chOff x="0" y="181187"/>
            <a:chExt cx="20007581" cy="2765213"/>
          </a:xfrm>
        </p:grpSpPr>
        <p:sp>
          <p:nvSpPr>
            <p:cNvPr id="718" name="Google Shape;718;p31"/>
            <p:cNvSpPr txBox="1"/>
            <p:nvPr/>
          </p:nvSpPr>
          <p:spPr>
            <a:xfrm>
              <a:off x="0" y="181187"/>
              <a:ext cx="20007581" cy="164084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9600" u="none" cap="none" strike="noStrike">
                  <a:solidFill>
                    <a:srgbClr val="D3D7F4"/>
                  </a:solidFill>
                  <a:latin typeface="Play"/>
                  <a:ea typeface="Play"/>
                  <a:cs typeface="Play"/>
                  <a:sym typeface="Play"/>
                </a:rPr>
                <a:t>Visualization Formats</a:t>
              </a:r>
              <a:endParaRPr b="0" i="0" sz="9600" u="none" cap="none" strike="noStrike">
                <a:solidFill>
                  <a:srgbClr val="D3D7F4"/>
                </a:solidFill>
                <a:latin typeface="Play"/>
                <a:ea typeface="Play"/>
                <a:cs typeface="Play"/>
                <a:sym typeface="Play"/>
              </a:endParaRPr>
            </a:p>
          </p:txBody>
        </p:sp>
        <p:sp>
          <p:nvSpPr>
            <p:cNvPr id="719" name="Google Shape;719;p31"/>
            <p:cNvSpPr txBox="1"/>
            <p:nvPr/>
          </p:nvSpPr>
          <p:spPr>
            <a:xfrm>
              <a:off x="0" y="2387600"/>
              <a:ext cx="12326171"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Effective methods for data presentation</a:t>
              </a:r>
              <a:endParaRPr b="1" i="0" sz="2800" u="none" cap="none" strike="noStrike">
                <a:solidFill>
                  <a:srgbClr val="D3D7F4"/>
                </a:solidFill>
                <a:latin typeface="Arial"/>
                <a:ea typeface="Arial"/>
                <a:cs typeface="Arial"/>
                <a:sym typeface="Arial"/>
              </a:endParaRPr>
            </a:p>
          </p:txBody>
        </p:sp>
      </p:grpSp>
      <p:grpSp>
        <p:nvGrpSpPr>
          <p:cNvPr id="720" name="Google Shape;720;p31"/>
          <p:cNvGrpSpPr/>
          <p:nvPr/>
        </p:nvGrpSpPr>
        <p:grpSpPr>
          <a:xfrm>
            <a:off x="635" y="-277812"/>
            <a:ext cx="18304510" cy="1055688"/>
            <a:chOff x="0" y="-370332"/>
            <a:chExt cx="25596662" cy="1407263"/>
          </a:xfrm>
        </p:grpSpPr>
        <p:grpSp>
          <p:nvGrpSpPr>
            <p:cNvPr id="721" name="Google Shape;721;p31"/>
            <p:cNvGrpSpPr/>
            <p:nvPr/>
          </p:nvGrpSpPr>
          <p:grpSpPr>
            <a:xfrm>
              <a:off x="0" y="-370332"/>
              <a:ext cx="25596662" cy="1407263"/>
              <a:chOff x="0" y="-57150"/>
              <a:chExt cx="3950102" cy="217170"/>
            </a:xfrm>
          </p:grpSpPr>
          <p:sp>
            <p:nvSpPr>
              <p:cNvPr id="722" name="Google Shape;722;p31"/>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31"/>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24" name="Google Shape;724;p31"/>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725" name="Google Shape;725;p31"/>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
        <p:nvSpPr>
          <p:cNvPr id="726" name="Google Shape;726;p31"/>
          <p:cNvSpPr txBox="1"/>
          <p:nvPr/>
        </p:nvSpPr>
        <p:spPr>
          <a:xfrm>
            <a:off x="11653791" y="8373469"/>
            <a:ext cx="3667800" cy="431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en-US" sz="1600">
                <a:solidFill>
                  <a:srgbClr val="FFFFFF"/>
                </a:solidFill>
              </a:rPr>
              <a:t>Source: Author (created using Canva)</a:t>
            </a:r>
            <a:endParaRPr i="1" sz="1600">
              <a:solidFill>
                <a:srgbClr val="FFFFFF"/>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730" name="Shape 730"/>
        <p:cNvGrpSpPr/>
        <p:nvPr/>
      </p:nvGrpSpPr>
      <p:grpSpPr>
        <a:xfrm>
          <a:off x="0" y="0"/>
          <a:ext cx="0" cy="0"/>
          <a:chOff x="0" y="0"/>
          <a:chExt cx="0" cy="0"/>
        </a:xfrm>
      </p:grpSpPr>
      <p:grpSp>
        <p:nvGrpSpPr>
          <p:cNvPr id="731" name="Google Shape;731;p32"/>
          <p:cNvGrpSpPr/>
          <p:nvPr/>
        </p:nvGrpSpPr>
        <p:grpSpPr>
          <a:xfrm>
            <a:off x="322559" y="4412456"/>
            <a:ext cx="5249112" cy="3274219"/>
            <a:chOff x="0" y="-9525"/>
            <a:chExt cx="6998815" cy="4365625"/>
          </a:xfrm>
        </p:grpSpPr>
        <p:sp>
          <p:nvSpPr>
            <p:cNvPr id="732" name="Google Shape;732;p32"/>
            <p:cNvSpPr txBox="1"/>
            <p:nvPr/>
          </p:nvSpPr>
          <p:spPr>
            <a:xfrm>
              <a:off x="0" y="-9525"/>
              <a:ext cx="6998815" cy="63182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3100" u="none" cap="none" strike="noStrike">
                  <a:solidFill>
                    <a:srgbClr val="D3D7F4"/>
                  </a:solidFill>
                  <a:latin typeface="Arial"/>
                  <a:ea typeface="Arial"/>
                  <a:cs typeface="Arial"/>
                  <a:sym typeface="Arial"/>
                </a:rPr>
                <a:t>Clarity</a:t>
              </a:r>
              <a:endParaRPr b="1" i="0" sz="3100" u="none" cap="none" strike="noStrike">
                <a:solidFill>
                  <a:srgbClr val="D3D7F4"/>
                </a:solidFill>
                <a:latin typeface="Arial"/>
                <a:ea typeface="Arial"/>
                <a:cs typeface="Arial"/>
                <a:sym typeface="Arial"/>
              </a:endParaRPr>
            </a:p>
          </p:txBody>
        </p:sp>
        <p:sp>
          <p:nvSpPr>
            <p:cNvPr id="733" name="Google Shape;733;p32"/>
            <p:cNvSpPr txBox="1"/>
            <p:nvPr/>
          </p:nvSpPr>
          <p:spPr>
            <a:xfrm>
              <a:off x="0" y="1298575"/>
              <a:ext cx="6998815" cy="3057525"/>
            </a:xfrm>
            <a:prstGeom prst="rect">
              <a:avLst/>
            </a:prstGeom>
            <a:noFill/>
            <a:ln>
              <a:noFill/>
            </a:ln>
          </p:spPr>
          <p:txBody>
            <a:bodyPr anchorCtr="0" anchor="t" bIns="0" lIns="0" spcFirstLastPara="1" rIns="0" wrap="square" tIns="0">
              <a:spAutoFit/>
            </a:bodyPr>
            <a:lstStyle/>
            <a:p>
              <a:pPr indent="0" lvl="0" marL="0" marR="0" rtl="0" algn="just">
                <a:lnSpc>
                  <a:spcPct val="119921"/>
                </a:lnSpc>
                <a:spcBef>
                  <a:spcPts val="0"/>
                </a:spcBef>
                <a:spcAft>
                  <a:spcPts val="0"/>
                </a:spcAft>
                <a:buNone/>
              </a:pPr>
              <a:r>
                <a:rPr b="0" i="0" lang="en-US" sz="2535" u="none" cap="none" strike="noStrike">
                  <a:solidFill>
                    <a:srgbClr val="D3D7F4"/>
                  </a:solidFill>
                  <a:latin typeface="Arial"/>
                  <a:ea typeface="Arial"/>
                  <a:cs typeface="Arial"/>
                  <a:sym typeface="Arial"/>
                </a:rPr>
                <a:t>Visualizations must be </a:t>
              </a:r>
              <a:r>
                <a:rPr b="1" i="0" lang="en-US" sz="2535" u="none" cap="none" strike="noStrike">
                  <a:solidFill>
                    <a:srgbClr val="D3D7F4"/>
                  </a:solidFill>
                  <a:latin typeface="Arial"/>
                  <a:ea typeface="Arial"/>
                  <a:cs typeface="Arial"/>
                  <a:sym typeface="Arial"/>
                </a:rPr>
                <a:t>simple and straightforward</a:t>
              </a:r>
              <a:r>
                <a:rPr b="0" i="0" lang="en-US" sz="2535" u="none" cap="none" strike="noStrike">
                  <a:solidFill>
                    <a:srgbClr val="D3D7F4"/>
                  </a:solidFill>
                  <a:latin typeface="Arial"/>
                  <a:ea typeface="Arial"/>
                  <a:cs typeface="Arial"/>
                  <a:sym typeface="Arial"/>
                </a:rPr>
                <a:t>, allowing viewers to quickly understand the presented data, ensuring that information is accessible without unnecessary complexity or confusion.</a:t>
              </a:r>
              <a:endParaRPr b="0" i="0" sz="2535" u="none" cap="none" strike="noStrike">
                <a:solidFill>
                  <a:srgbClr val="D3D7F4"/>
                </a:solidFill>
                <a:latin typeface="Arial"/>
                <a:ea typeface="Arial"/>
                <a:cs typeface="Arial"/>
                <a:sym typeface="Arial"/>
              </a:endParaRPr>
            </a:p>
          </p:txBody>
        </p:sp>
      </p:grpSp>
      <p:grpSp>
        <p:nvGrpSpPr>
          <p:cNvPr id="734" name="Google Shape;734;p32"/>
          <p:cNvGrpSpPr/>
          <p:nvPr/>
        </p:nvGrpSpPr>
        <p:grpSpPr>
          <a:xfrm>
            <a:off x="5869145" y="4331494"/>
            <a:ext cx="5455626" cy="3758625"/>
            <a:chOff x="0" y="-9525"/>
            <a:chExt cx="7274168" cy="5011500"/>
          </a:xfrm>
        </p:grpSpPr>
        <p:sp>
          <p:nvSpPr>
            <p:cNvPr id="735" name="Google Shape;735;p32"/>
            <p:cNvSpPr txBox="1"/>
            <p:nvPr/>
          </p:nvSpPr>
          <p:spPr>
            <a:xfrm>
              <a:off x="0" y="-9525"/>
              <a:ext cx="7274168" cy="65722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3200" u="none" cap="none" strike="noStrike">
                  <a:solidFill>
                    <a:srgbClr val="D3D7F4"/>
                  </a:solidFill>
                  <a:latin typeface="Arial"/>
                  <a:ea typeface="Arial"/>
                  <a:cs typeface="Arial"/>
                  <a:sym typeface="Arial"/>
                </a:rPr>
                <a:t>Accuracy</a:t>
              </a:r>
              <a:endParaRPr b="1" i="0" sz="3200" u="none" cap="none" strike="noStrike">
                <a:solidFill>
                  <a:srgbClr val="D3D7F4"/>
                </a:solidFill>
                <a:latin typeface="Arial"/>
                <a:ea typeface="Arial"/>
                <a:cs typeface="Arial"/>
                <a:sym typeface="Arial"/>
              </a:endParaRPr>
            </a:p>
          </p:txBody>
        </p:sp>
        <p:sp>
          <p:nvSpPr>
            <p:cNvPr id="736" name="Google Shape;736;p32"/>
            <p:cNvSpPr txBox="1"/>
            <p:nvPr/>
          </p:nvSpPr>
          <p:spPr>
            <a:xfrm>
              <a:off x="0" y="1362075"/>
              <a:ext cx="7274100" cy="3639900"/>
            </a:xfrm>
            <a:prstGeom prst="rect">
              <a:avLst/>
            </a:prstGeom>
            <a:noFill/>
            <a:ln>
              <a:noFill/>
            </a:ln>
          </p:spPr>
          <p:txBody>
            <a:bodyPr anchorCtr="0" anchor="t" bIns="0" lIns="0" spcFirstLastPara="1" rIns="0" wrap="square" tIns="0">
              <a:spAutoFit/>
            </a:bodyPr>
            <a:lstStyle/>
            <a:p>
              <a:pPr indent="0" lvl="0" marL="0" marR="0" rtl="0" algn="just">
                <a:lnSpc>
                  <a:spcPct val="119924"/>
                </a:lnSpc>
                <a:spcBef>
                  <a:spcPts val="0"/>
                </a:spcBef>
                <a:spcAft>
                  <a:spcPts val="0"/>
                </a:spcAft>
                <a:buNone/>
              </a:pPr>
              <a:r>
                <a:rPr b="0" i="0" lang="en-US" sz="2535" u="none" cap="none" strike="noStrike">
                  <a:solidFill>
                    <a:srgbClr val="D3D7F4"/>
                  </a:solidFill>
                  <a:latin typeface="Arial"/>
                  <a:ea typeface="Arial"/>
                  <a:cs typeface="Arial"/>
                  <a:sym typeface="Arial"/>
                </a:rPr>
                <a:t>Maintaining accuracy is critical; visualizations should represent data truthfully without distortion, allowing stakeholders to trust the insights and make informed decisions based on reliable information.</a:t>
              </a:r>
              <a:endParaRPr b="0" i="0" sz="2535" u="none" cap="none" strike="noStrike">
                <a:solidFill>
                  <a:srgbClr val="D3D7F4"/>
                </a:solidFill>
                <a:latin typeface="Arial"/>
                <a:ea typeface="Arial"/>
                <a:cs typeface="Arial"/>
                <a:sym typeface="Arial"/>
              </a:endParaRPr>
            </a:p>
          </p:txBody>
        </p:sp>
      </p:grpSp>
      <p:grpSp>
        <p:nvGrpSpPr>
          <p:cNvPr id="737" name="Google Shape;737;p32"/>
          <p:cNvGrpSpPr/>
          <p:nvPr/>
        </p:nvGrpSpPr>
        <p:grpSpPr>
          <a:xfrm>
            <a:off x="12172950" y="4479131"/>
            <a:ext cx="5448300" cy="3140869"/>
            <a:chOff x="0" y="-9525"/>
            <a:chExt cx="7264400" cy="4187825"/>
          </a:xfrm>
        </p:grpSpPr>
        <p:sp>
          <p:nvSpPr>
            <p:cNvPr id="738" name="Google Shape;738;p32"/>
            <p:cNvSpPr txBox="1"/>
            <p:nvPr/>
          </p:nvSpPr>
          <p:spPr>
            <a:xfrm>
              <a:off x="0" y="-9525"/>
              <a:ext cx="7264400" cy="60642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3000" u="none" cap="none" strike="noStrike">
                  <a:solidFill>
                    <a:srgbClr val="D3D7F4"/>
                  </a:solidFill>
                  <a:latin typeface="Arial"/>
                  <a:ea typeface="Arial"/>
                  <a:cs typeface="Arial"/>
                  <a:sym typeface="Arial"/>
                </a:rPr>
                <a:t>Relevance</a:t>
              </a:r>
              <a:endParaRPr b="1" i="0" sz="3000" u="none" cap="none" strike="noStrike">
                <a:solidFill>
                  <a:srgbClr val="D3D7F4"/>
                </a:solidFill>
                <a:latin typeface="Arial"/>
                <a:ea typeface="Arial"/>
                <a:cs typeface="Arial"/>
                <a:sym typeface="Arial"/>
              </a:endParaRPr>
            </a:p>
          </p:txBody>
        </p:sp>
        <p:sp>
          <p:nvSpPr>
            <p:cNvPr id="739" name="Google Shape;739;p32"/>
            <p:cNvSpPr txBox="1"/>
            <p:nvPr/>
          </p:nvSpPr>
          <p:spPr>
            <a:xfrm>
              <a:off x="0" y="1273175"/>
              <a:ext cx="7264400" cy="2905125"/>
            </a:xfrm>
            <a:prstGeom prst="rect">
              <a:avLst/>
            </a:prstGeom>
            <a:noFill/>
            <a:ln>
              <a:noFill/>
            </a:ln>
          </p:spPr>
          <p:txBody>
            <a:bodyPr anchorCtr="0" anchor="t" bIns="0" lIns="0" spcFirstLastPara="1" rIns="0" wrap="square" tIns="0">
              <a:spAutoFit/>
            </a:bodyPr>
            <a:lstStyle/>
            <a:p>
              <a:pPr indent="0" lvl="0" marL="0" marR="0" rtl="0" algn="just">
                <a:lnSpc>
                  <a:spcPct val="119917"/>
                </a:lnSpc>
                <a:spcBef>
                  <a:spcPts val="0"/>
                </a:spcBef>
                <a:spcAft>
                  <a:spcPts val="0"/>
                </a:spcAft>
                <a:buNone/>
              </a:pPr>
              <a:r>
                <a:rPr b="0" i="0" lang="en-US" sz="2435" u="none" cap="none" strike="noStrike">
                  <a:solidFill>
                    <a:srgbClr val="D3D7F4"/>
                  </a:solidFill>
                  <a:latin typeface="Arial"/>
                  <a:ea typeface="Arial"/>
                  <a:cs typeface="Arial"/>
                  <a:sym typeface="Arial"/>
                </a:rPr>
                <a:t>Focus on the audience's needs by providing relevant data and insights; effective visualizations highlight critical information that supports specific decision-making processes and addresses the key issues at hand.</a:t>
              </a:r>
              <a:endParaRPr b="0" i="0" sz="2435" u="none" cap="none" strike="noStrike">
                <a:solidFill>
                  <a:srgbClr val="D3D7F4"/>
                </a:solidFill>
                <a:latin typeface="Arial"/>
                <a:ea typeface="Arial"/>
                <a:cs typeface="Arial"/>
                <a:sym typeface="Arial"/>
              </a:endParaRPr>
            </a:p>
          </p:txBody>
        </p:sp>
      </p:grpSp>
      <p:grpSp>
        <p:nvGrpSpPr>
          <p:cNvPr id="740" name="Google Shape;740;p32"/>
          <p:cNvGrpSpPr/>
          <p:nvPr/>
        </p:nvGrpSpPr>
        <p:grpSpPr>
          <a:xfrm>
            <a:off x="304800" y="1589158"/>
            <a:ext cx="14054455" cy="2073910"/>
            <a:chOff x="0" y="181187"/>
            <a:chExt cx="18739275" cy="2765213"/>
          </a:xfrm>
        </p:grpSpPr>
        <p:sp>
          <p:nvSpPr>
            <p:cNvPr id="741" name="Google Shape;741;p32"/>
            <p:cNvSpPr txBox="1"/>
            <p:nvPr/>
          </p:nvSpPr>
          <p:spPr>
            <a:xfrm>
              <a:off x="0" y="181187"/>
              <a:ext cx="18739275" cy="164084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9600" u="none" cap="none" strike="noStrike">
                  <a:solidFill>
                    <a:srgbClr val="D3D7F4"/>
                  </a:solidFill>
                  <a:latin typeface="Play"/>
                  <a:ea typeface="Play"/>
                  <a:cs typeface="Play"/>
                  <a:sym typeface="Play"/>
                </a:rPr>
                <a:t>Visualization Principles</a:t>
              </a:r>
              <a:endParaRPr b="0" i="0" sz="9600" u="none" cap="none" strike="noStrike">
                <a:solidFill>
                  <a:srgbClr val="D3D7F4"/>
                </a:solidFill>
                <a:latin typeface="Play"/>
                <a:ea typeface="Play"/>
                <a:cs typeface="Play"/>
                <a:sym typeface="Play"/>
              </a:endParaRPr>
            </a:p>
          </p:txBody>
        </p:sp>
        <p:sp>
          <p:nvSpPr>
            <p:cNvPr id="742" name="Google Shape;742;p32"/>
            <p:cNvSpPr txBox="1"/>
            <p:nvPr/>
          </p:nvSpPr>
          <p:spPr>
            <a:xfrm>
              <a:off x="0" y="2387600"/>
              <a:ext cx="13244013"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Key Guidelines for Effective Presentation</a:t>
              </a:r>
              <a:endParaRPr b="1" i="0" sz="2800" u="none" cap="none" strike="noStrike">
                <a:solidFill>
                  <a:srgbClr val="D3D7F4"/>
                </a:solidFill>
                <a:latin typeface="Arial"/>
                <a:ea typeface="Arial"/>
                <a:cs typeface="Arial"/>
                <a:sym typeface="Arial"/>
              </a:endParaRPr>
            </a:p>
          </p:txBody>
        </p:sp>
      </p:grpSp>
      <p:cxnSp>
        <p:nvCxnSpPr>
          <p:cNvPr id="743" name="Google Shape;743;p32"/>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744" name="Google Shape;744;p32"/>
          <p:cNvCxnSpPr/>
          <p:nvPr/>
        </p:nvCxnSpPr>
        <p:spPr>
          <a:xfrm>
            <a:off x="0" y="9629775"/>
            <a:ext cx="18288000" cy="0"/>
          </a:xfrm>
          <a:prstGeom prst="straightConnector1">
            <a:avLst/>
          </a:prstGeom>
          <a:noFill/>
          <a:ln cap="flat" cmpd="sng" w="19050">
            <a:solidFill>
              <a:srgbClr val="D3D7F4"/>
            </a:solidFill>
            <a:prstDash val="solid"/>
            <a:round/>
            <a:headEnd len="sm" w="sm" type="none"/>
            <a:tailEnd len="sm" w="sm" type="none"/>
          </a:ln>
        </p:spPr>
      </p:cxnSp>
      <p:grpSp>
        <p:nvGrpSpPr>
          <p:cNvPr id="745" name="Google Shape;745;p32"/>
          <p:cNvGrpSpPr/>
          <p:nvPr/>
        </p:nvGrpSpPr>
        <p:grpSpPr>
          <a:xfrm>
            <a:off x="635" y="-277812"/>
            <a:ext cx="18304510" cy="1055688"/>
            <a:chOff x="0" y="-370332"/>
            <a:chExt cx="25596662" cy="1407263"/>
          </a:xfrm>
        </p:grpSpPr>
        <p:grpSp>
          <p:nvGrpSpPr>
            <p:cNvPr id="746" name="Google Shape;746;p32"/>
            <p:cNvGrpSpPr/>
            <p:nvPr/>
          </p:nvGrpSpPr>
          <p:grpSpPr>
            <a:xfrm>
              <a:off x="0" y="-370332"/>
              <a:ext cx="25596662" cy="1407263"/>
              <a:chOff x="0" y="-57150"/>
              <a:chExt cx="3950102" cy="217170"/>
            </a:xfrm>
          </p:grpSpPr>
          <p:sp>
            <p:nvSpPr>
              <p:cNvPr id="747" name="Google Shape;747;p32"/>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32"/>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49" name="Google Shape;749;p32"/>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750" name="Google Shape;750;p32"/>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754" name="Shape 754"/>
        <p:cNvGrpSpPr/>
        <p:nvPr/>
      </p:nvGrpSpPr>
      <p:grpSpPr>
        <a:xfrm>
          <a:off x="0" y="0"/>
          <a:ext cx="0" cy="0"/>
          <a:chOff x="0" y="0"/>
          <a:chExt cx="0" cy="0"/>
        </a:xfrm>
      </p:grpSpPr>
      <p:cxnSp>
        <p:nvCxnSpPr>
          <p:cNvPr id="755" name="Google Shape;755;p33"/>
          <p:cNvCxnSpPr/>
          <p:nvPr/>
        </p:nvCxnSpPr>
        <p:spPr>
          <a:xfrm>
            <a:off x="0" y="676275"/>
            <a:ext cx="12172950" cy="0"/>
          </a:xfrm>
          <a:prstGeom prst="straightConnector1">
            <a:avLst/>
          </a:prstGeom>
          <a:noFill/>
          <a:ln cap="flat" cmpd="sng" w="19050">
            <a:solidFill>
              <a:srgbClr val="D3D7F4"/>
            </a:solidFill>
            <a:prstDash val="solid"/>
            <a:round/>
            <a:headEnd len="sm" w="sm" type="none"/>
            <a:tailEnd len="sm" w="sm" type="none"/>
          </a:ln>
        </p:spPr>
      </p:cxnSp>
      <p:cxnSp>
        <p:nvCxnSpPr>
          <p:cNvPr id="756" name="Google Shape;756;p33"/>
          <p:cNvCxnSpPr/>
          <p:nvPr/>
        </p:nvCxnSpPr>
        <p:spPr>
          <a:xfrm>
            <a:off x="0" y="9629775"/>
            <a:ext cx="12172950" cy="0"/>
          </a:xfrm>
          <a:prstGeom prst="straightConnector1">
            <a:avLst/>
          </a:prstGeom>
          <a:noFill/>
          <a:ln cap="flat" cmpd="sng" w="19050">
            <a:solidFill>
              <a:srgbClr val="D3D7F4"/>
            </a:solidFill>
            <a:prstDash val="solid"/>
            <a:round/>
            <a:headEnd len="sm" w="sm" type="none"/>
            <a:tailEnd len="sm" w="sm" type="none"/>
          </a:ln>
        </p:spPr>
      </p:cxnSp>
      <p:sp>
        <p:nvSpPr>
          <p:cNvPr id="757" name="Google Shape;757;p33"/>
          <p:cNvSpPr/>
          <p:nvPr/>
        </p:nvSpPr>
        <p:spPr>
          <a:xfrm>
            <a:off x="9225672" y="1041788"/>
            <a:ext cx="5386270" cy="8063514"/>
          </a:xfrm>
          <a:custGeom>
            <a:rect b="b" l="l" r="r" t="t"/>
            <a:pathLst>
              <a:path extrusionOk="0" h="8377677" w="5581627">
                <a:moveTo>
                  <a:pt x="0" y="0"/>
                </a:moveTo>
                <a:lnTo>
                  <a:pt x="5581627" y="0"/>
                </a:lnTo>
                <a:lnTo>
                  <a:pt x="5581627" y="8377677"/>
                </a:lnTo>
                <a:lnTo>
                  <a:pt x="0" y="8377677"/>
                </a:lnTo>
                <a:lnTo>
                  <a:pt x="0" y="0"/>
                </a:lnTo>
                <a:close/>
              </a:path>
            </a:pathLst>
          </a:custGeom>
          <a:blipFill rotWithShape="1">
            <a:blip r:embed="rId3">
              <a:alphaModFix/>
            </a:blip>
            <a:stretch>
              <a:fillRect b="0" l="0" r="0" t="0"/>
            </a:stretch>
          </a:blipFill>
          <a:ln>
            <a:noFill/>
          </a:ln>
        </p:spPr>
      </p:sp>
      <p:sp>
        <p:nvSpPr>
          <p:cNvPr id="758" name="Google Shape;758;p33"/>
          <p:cNvSpPr txBox="1"/>
          <p:nvPr/>
        </p:nvSpPr>
        <p:spPr>
          <a:xfrm>
            <a:off x="280670" y="1348740"/>
            <a:ext cx="10059670" cy="633730"/>
          </a:xfrm>
          <a:prstGeom prst="rect">
            <a:avLst/>
          </a:prstGeom>
          <a:noFill/>
          <a:ln>
            <a:noFill/>
          </a:ln>
        </p:spPr>
        <p:txBody>
          <a:bodyPr anchorCtr="0" anchor="t" bIns="0" lIns="0" spcFirstLastPara="1" rIns="0" wrap="square" tIns="0">
            <a:spAutoFit/>
          </a:bodyPr>
          <a:lstStyle/>
          <a:p>
            <a:pPr indent="0" lvl="0" marL="0" marR="0" rtl="0" algn="l">
              <a:lnSpc>
                <a:spcPct val="123625"/>
              </a:lnSpc>
              <a:spcBef>
                <a:spcPts val="0"/>
              </a:spcBef>
              <a:spcAft>
                <a:spcPts val="0"/>
              </a:spcAft>
              <a:buNone/>
            </a:pPr>
            <a:r>
              <a:rPr b="0" i="0" lang="en-US" sz="4000" u="none" cap="none" strike="noStrike">
                <a:solidFill>
                  <a:srgbClr val="D3D7F4"/>
                </a:solidFill>
                <a:latin typeface="Play"/>
                <a:ea typeface="Play"/>
                <a:cs typeface="Play"/>
                <a:sym typeface="Play"/>
              </a:rPr>
              <a:t>Case Study: Stunting in Indonesia</a:t>
            </a:r>
            <a:endParaRPr b="0" i="0" sz="4000" u="none" cap="none" strike="noStrike">
              <a:solidFill>
                <a:srgbClr val="D3D7F4"/>
              </a:solidFill>
              <a:latin typeface="Play"/>
              <a:ea typeface="Play"/>
              <a:cs typeface="Play"/>
              <a:sym typeface="Play"/>
            </a:endParaRPr>
          </a:p>
        </p:txBody>
      </p:sp>
      <p:sp>
        <p:nvSpPr>
          <p:cNvPr id="759" name="Google Shape;759;p33"/>
          <p:cNvSpPr txBox="1"/>
          <p:nvPr/>
        </p:nvSpPr>
        <p:spPr>
          <a:xfrm>
            <a:off x="290070" y="2080920"/>
            <a:ext cx="7769700" cy="16992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2400" u="none" cap="none" strike="noStrike">
                <a:solidFill>
                  <a:srgbClr val="D3D7F4"/>
                </a:solidFill>
                <a:latin typeface="Arial"/>
                <a:ea typeface="Arial"/>
                <a:cs typeface="Arial"/>
                <a:sym typeface="Arial"/>
              </a:rPr>
              <a:t>This visualization demonstrates how data collected from child growth monitoring can be processed and presented to support early intervention and informed decision-making in health information systems.</a:t>
            </a:r>
            <a:endParaRPr b="0" i="0" sz="2400" u="none" cap="none" strike="noStrike">
              <a:solidFill>
                <a:srgbClr val="D3D7F4"/>
              </a:solidFill>
              <a:latin typeface="Arial"/>
              <a:ea typeface="Arial"/>
              <a:cs typeface="Arial"/>
              <a:sym typeface="Arial"/>
            </a:endParaRPr>
          </a:p>
        </p:txBody>
      </p:sp>
      <p:sp>
        <p:nvSpPr>
          <p:cNvPr id="760" name="Google Shape;760;p33"/>
          <p:cNvSpPr txBox="1"/>
          <p:nvPr/>
        </p:nvSpPr>
        <p:spPr>
          <a:xfrm>
            <a:off x="290076" y="3920175"/>
            <a:ext cx="7074000" cy="4928700"/>
          </a:xfrm>
          <a:prstGeom prst="rect">
            <a:avLst/>
          </a:prstGeom>
          <a:noFill/>
          <a:ln>
            <a:noFill/>
          </a:ln>
        </p:spPr>
        <p:txBody>
          <a:bodyPr anchorCtr="0" anchor="t" bIns="0" lIns="0" spcFirstLastPara="1" rIns="0" wrap="square" tIns="0">
            <a:spAutoFit/>
          </a:bodyPr>
          <a:lstStyle/>
          <a:p>
            <a:pPr indent="-233045" lvl="1" marL="492125" marR="0" rtl="0" algn="l">
              <a:lnSpc>
                <a:spcPct val="119956"/>
              </a:lnSpc>
              <a:spcBef>
                <a:spcPts val="0"/>
              </a:spcBef>
              <a:spcAft>
                <a:spcPts val="0"/>
              </a:spcAft>
              <a:buClr>
                <a:srgbClr val="D3D7F4"/>
              </a:buClr>
              <a:buSzPts val="2080"/>
              <a:buFont typeface="Arial"/>
              <a:buAutoNum type="arabicPeriod"/>
            </a:pPr>
            <a:r>
              <a:rPr b="0" i="0" lang="en-US" sz="2080" u="none" cap="none" strike="noStrike">
                <a:solidFill>
                  <a:srgbClr val="D3D7F4"/>
                </a:solidFill>
                <a:latin typeface="Arial"/>
                <a:ea typeface="Arial"/>
                <a:cs typeface="Arial"/>
                <a:sym typeface="Arial"/>
              </a:rPr>
              <a:t>National stunting rate (2024): 19.8% (decreasing trend)</a:t>
            </a:r>
            <a:endParaRPr b="0" i="0" sz="2080" u="none" cap="none" strike="noStrike">
              <a:solidFill>
                <a:srgbClr val="D3D7F4"/>
              </a:solidFill>
              <a:latin typeface="Arial"/>
              <a:ea typeface="Arial"/>
              <a:cs typeface="Arial"/>
              <a:sym typeface="Arial"/>
            </a:endParaRPr>
          </a:p>
          <a:p>
            <a:pPr indent="-233045" lvl="1" marL="492125" marR="0" rtl="0" algn="l">
              <a:lnSpc>
                <a:spcPct val="119956"/>
              </a:lnSpc>
              <a:spcBef>
                <a:spcPts val="0"/>
              </a:spcBef>
              <a:spcAft>
                <a:spcPts val="0"/>
              </a:spcAft>
              <a:buClr>
                <a:srgbClr val="D3D7F4"/>
              </a:buClr>
              <a:buSzPts val="2080"/>
              <a:buFont typeface="Arial"/>
              <a:buAutoNum type="arabicPeriod"/>
            </a:pPr>
            <a:r>
              <a:rPr b="0" i="0" lang="en-US" sz="2080" u="none" cap="none" strike="noStrike">
                <a:solidFill>
                  <a:srgbClr val="D3D7F4"/>
                </a:solidFill>
                <a:latin typeface="Arial"/>
                <a:ea typeface="Arial"/>
                <a:cs typeface="Arial"/>
                <a:sym typeface="Arial"/>
              </a:rPr>
              <a:t>Trend (2019–2024): decreasing from 27.7% → 19.8%</a:t>
            </a:r>
            <a:endParaRPr b="0" i="0" sz="2080" u="none" cap="none" strike="noStrike">
              <a:solidFill>
                <a:srgbClr val="D3D7F4"/>
              </a:solidFill>
              <a:latin typeface="Arial"/>
              <a:ea typeface="Arial"/>
              <a:cs typeface="Arial"/>
              <a:sym typeface="Arial"/>
            </a:endParaRPr>
          </a:p>
          <a:p>
            <a:pPr indent="-233045" lvl="1" marL="492125" marR="0" rtl="0" algn="l">
              <a:lnSpc>
                <a:spcPct val="119956"/>
              </a:lnSpc>
              <a:spcBef>
                <a:spcPts val="0"/>
              </a:spcBef>
              <a:spcAft>
                <a:spcPts val="0"/>
              </a:spcAft>
              <a:buClr>
                <a:srgbClr val="D3D7F4"/>
              </a:buClr>
              <a:buSzPts val="2080"/>
              <a:buFont typeface="Arial"/>
              <a:buAutoNum type="arabicPeriod"/>
            </a:pPr>
            <a:r>
              <a:rPr b="0" i="0" lang="en-US" sz="2080" u="none" cap="none" strike="noStrike">
                <a:solidFill>
                  <a:srgbClr val="D3D7F4"/>
                </a:solidFill>
                <a:latin typeface="Arial"/>
                <a:ea typeface="Arial"/>
                <a:cs typeface="Arial"/>
                <a:sym typeface="Arial"/>
              </a:rPr>
              <a:t>Lowest prevalence:</a:t>
            </a:r>
            <a:endParaRPr b="0" i="0" sz="2080" u="none" cap="none" strike="noStrike">
              <a:solidFill>
                <a:srgbClr val="D3D7F4"/>
              </a:solidFill>
              <a:latin typeface="Arial"/>
              <a:ea typeface="Arial"/>
              <a:cs typeface="Arial"/>
              <a:sym typeface="Arial"/>
            </a:endParaRPr>
          </a:p>
          <a:p>
            <a:pPr indent="-233045" lvl="1" marL="492125" marR="0" rtl="0" algn="l">
              <a:lnSpc>
                <a:spcPct val="119956"/>
              </a:lnSpc>
              <a:spcBef>
                <a:spcPts val="0"/>
              </a:spcBef>
              <a:spcAft>
                <a:spcPts val="0"/>
              </a:spcAft>
              <a:buClr>
                <a:srgbClr val="D3D7F4"/>
              </a:buClr>
              <a:buSzPts val="2080"/>
              <a:buFont typeface="Arial"/>
              <a:buChar char="•"/>
            </a:pPr>
            <a:r>
              <a:rPr b="0" i="0" lang="en-US" sz="2080" u="none" cap="none" strike="noStrike">
                <a:solidFill>
                  <a:srgbClr val="D3D7F4"/>
                </a:solidFill>
                <a:latin typeface="Arial"/>
                <a:ea typeface="Arial"/>
                <a:cs typeface="Arial"/>
                <a:sym typeface="Arial"/>
              </a:rPr>
              <a:t>Bali (8.6%)</a:t>
            </a:r>
            <a:endParaRPr b="0" i="0" sz="2080" u="none" cap="none" strike="noStrike">
              <a:solidFill>
                <a:srgbClr val="D3D7F4"/>
              </a:solidFill>
              <a:latin typeface="Arial"/>
              <a:ea typeface="Arial"/>
              <a:cs typeface="Arial"/>
              <a:sym typeface="Arial"/>
            </a:endParaRPr>
          </a:p>
          <a:p>
            <a:pPr indent="-233045" lvl="1" marL="492125" marR="0" rtl="0" algn="l">
              <a:lnSpc>
                <a:spcPct val="119956"/>
              </a:lnSpc>
              <a:spcBef>
                <a:spcPts val="0"/>
              </a:spcBef>
              <a:spcAft>
                <a:spcPts val="0"/>
              </a:spcAft>
              <a:buClr>
                <a:srgbClr val="D3D7F4"/>
              </a:buClr>
              <a:buSzPts val="2080"/>
              <a:buFont typeface="Arial"/>
              <a:buChar char="•"/>
            </a:pPr>
            <a:r>
              <a:rPr b="0" i="0" lang="en-US" sz="2080" u="none" cap="none" strike="noStrike">
                <a:solidFill>
                  <a:srgbClr val="D3D7F4"/>
                </a:solidFill>
                <a:latin typeface="Arial"/>
                <a:ea typeface="Arial"/>
                <a:cs typeface="Arial"/>
                <a:sym typeface="Arial"/>
              </a:rPr>
              <a:t>East Java (14.7%)</a:t>
            </a:r>
            <a:endParaRPr b="0" i="0" sz="2080" u="none" cap="none" strike="noStrike">
              <a:solidFill>
                <a:srgbClr val="D3D7F4"/>
              </a:solidFill>
              <a:latin typeface="Arial"/>
              <a:ea typeface="Arial"/>
              <a:cs typeface="Arial"/>
              <a:sym typeface="Arial"/>
            </a:endParaRPr>
          </a:p>
          <a:p>
            <a:pPr indent="-233045" lvl="1" marL="492125" marR="0" rtl="0" algn="l">
              <a:lnSpc>
                <a:spcPct val="119956"/>
              </a:lnSpc>
              <a:spcBef>
                <a:spcPts val="0"/>
              </a:spcBef>
              <a:spcAft>
                <a:spcPts val="0"/>
              </a:spcAft>
              <a:buClr>
                <a:srgbClr val="D3D7F4"/>
              </a:buClr>
              <a:buSzPts val="2080"/>
              <a:buFont typeface="Arial"/>
              <a:buChar char="•"/>
            </a:pPr>
            <a:r>
              <a:rPr b="0" i="0" lang="en-US" sz="2080" u="none" cap="none" strike="noStrike">
                <a:solidFill>
                  <a:srgbClr val="D3D7F4"/>
                </a:solidFill>
                <a:latin typeface="Arial"/>
                <a:ea typeface="Arial"/>
                <a:cs typeface="Arial"/>
                <a:sym typeface="Arial"/>
              </a:rPr>
              <a:t>Riau Islands (15%)</a:t>
            </a:r>
            <a:endParaRPr b="0" i="0" sz="2080" u="none" cap="none" strike="noStrike">
              <a:solidFill>
                <a:srgbClr val="D3D7F4"/>
              </a:solidFill>
              <a:latin typeface="Arial"/>
              <a:ea typeface="Arial"/>
              <a:cs typeface="Arial"/>
              <a:sym typeface="Arial"/>
            </a:endParaRPr>
          </a:p>
          <a:p>
            <a:pPr indent="0" lvl="0" marL="0" marR="0" rtl="0" algn="l">
              <a:lnSpc>
                <a:spcPct val="119956"/>
              </a:lnSpc>
              <a:spcBef>
                <a:spcPts val="0"/>
              </a:spcBef>
              <a:spcAft>
                <a:spcPts val="0"/>
              </a:spcAft>
              <a:buNone/>
            </a:pPr>
            <a:r>
              <a:rPr lang="en-US" sz="2080">
                <a:solidFill>
                  <a:srgbClr val="D3D7F4"/>
                </a:solidFill>
              </a:rPr>
              <a:t>4. </a:t>
            </a:r>
            <a:r>
              <a:rPr b="0" i="0" lang="en-US" sz="2080" u="none" cap="none" strike="noStrike">
                <a:solidFill>
                  <a:srgbClr val="D3D7F4"/>
                </a:solidFill>
                <a:latin typeface="Arial"/>
                <a:ea typeface="Arial"/>
                <a:cs typeface="Arial"/>
                <a:sym typeface="Arial"/>
              </a:rPr>
              <a:t>Highest prevalence:</a:t>
            </a:r>
            <a:endParaRPr b="0" i="0" sz="2080" u="none" cap="none" strike="noStrike">
              <a:solidFill>
                <a:srgbClr val="D3D7F4"/>
              </a:solidFill>
              <a:latin typeface="Arial"/>
              <a:ea typeface="Arial"/>
              <a:cs typeface="Arial"/>
              <a:sym typeface="Arial"/>
            </a:endParaRPr>
          </a:p>
          <a:p>
            <a:pPr indent="-233045" lvl="1" marL="492125" marR="0" rtl="0" algn="l">
              <a:lnSpc>
                <a:spcPct val="119956"/>
              </a:lnSpc>
              <a:spcBef>
                <a:spcPts val="0"/>
              </a:spcBef>
              <a:spcAft>
                <a:spcPts val="0"/>
              </a:spcAft>
              <a:buClr>
                <a:srgbClr val="D3D7F4"/>
              </a:buClr>
              <a:buSzPts val="2080"/>
              <a:buFont typeface="Arial"/>
              <a:buChar char="•"/>
            </a:pPr>
            <a:r>
              <a:rPr b="0" i="0" lang="en-US" sz="2080" u="none" cap="none" strike="noStrike">
                <a:solidFill>
                  <a:srgbClr val="D3D7F4"/>
                </a:solidFill>
                <a:latin typeface="Arial"/>
                <a:ea typeface="Arial"/>
                <a:cs typeface="Arial"/>
                <a:sym typeface="Arial"/>
              </a:rPr>
              <a:t>West Papua (30.5%)</a:t>
            </a:r>
            <a:endParaRPr b="0" i="0" sz="2080" u="none" cap="none" strike="noStrike">
              <a:solidFill>
                <a:srgbClr val="D3D7F4"/>
              </a:solidFill>
              <a:latin typeface="Arial"/>
              <a:ea typeface="Arial"/>
              <a:cs typeface="Arial"/>
              <a:sym typeface="Arial"/>
            </a:endParaRPr>
          </a:p>
          <a:p>
            <a:pPr indent="-233045" lvl="1" marL="492125" marR="0" rtl="0" algn="l">
              <a:lnSpc>
                <a:spcPct val="119956"/>
              </a:lnSpc>
              <a:spcBef>
                <a:spcPts val="0"/>
              </a:spcBef>
              <a:spcAft>
                <a:spcPts val="0"/>
              </a:spcAft>
              <a:buClr>
                <a:srgbClr val="D3D7F4"/>
              </a:buClr>
              <a:buSzPts val="2080"/>
              <a:buFont typeface="Arial"/>
              <a:buChar char="•"/>
            </a:pPr>
            <a:r>
              <a:rPr b="0" i="0" lang="en-US" sz="2080" u="none" cap="none" strike="noStrike">
                <a:solidFill>
                  <a:srgbClr val="D3D7F4"/>
                </a:solidFill>
                <a:latin typeface="Arial"/>
                <a:ea typeface="Arial"/>
                <a:cs typeface="Arial"/>
                <a:sym typeface="Arial"/>
              </a:rPr>
              <a:t>West Sulawesi (35.4%)</a:t>
            </a:r>
            <a:endParaRPr b="0" i="0" sz="2080" u="none" cap="none" strike="noStrike">
              <a:solidFill>
                <a:srgbClr val="D3D7F4"/>
              </a:solidFill>
              <a:latin typeface="Arial"/>
              <a:ea typeface="Arial"/>
              <a:cs typeface="Arial"/>
              <a:sym typeface="Arial"/>
            </a:endParaRPr>
          </a:p>
          <a:p>
            <a:pPr indent="-233045" lvl="1" marL="492125" marR="0" rtl="0" algn="l">
              <a:lnSpc>
                <a:spcPct val="119956"/>
              </a:lnSpc>
              <a:spcBef>
                <a:spcPts val="0"/>
              </a:spcBef>
              <a:spcAft>
                <a:spcPts val="0"/>
              </a:spcAft>
              <a:buClr>
                <a:srgbClr val="D3D7F4"/>
              </a:buClr>
              <a:buSzPts val="2080"/>
              <a:buFont typeface="Arial"/>
              <a:buChar char="•"/>
            </a:pPr>
            <a:r>
              <a:rPr b="0" i="0" lang="en-US" sz="2080" u="none" cap="none" strike="noStrike">
                <a:solidFill>
                  <a:srgbClr val="D3D7F4"/>
                </a:solidFill>
                <a:latin typeface="Arial"/>
                <a:ea typeface="Arial"/>
                <a:cs typeface="Arial"/>
                <a:sym typeface="Arial"/>
              </a:rPr>
              <a:t>East Nusa Tenggara (37%)</a:t>
            </a:r>
            <a:endParaRPr b="0" i="0" sz="2080" u="none" cap="none" strike="noStrike">
              <a:solidFill>
                <a:srgbClr val="D3D7F4"/>
              </a:solidFill>
              <a:latin typeface="Arial"/>
              <a:ea typeface="Arial"/>
              <a:cs typeface="Arial"/>
              <a:sym typeface="Arial"/>
            </a:endParaRPr>
          </a:p>
          <a:p>
            <a:pPr indent="0" lvl="0" marL="0" marR="0" rtl="0" algn="l">
              <a:lnSpc>
                <a:spcPct val="119956"/>
              </a:lnSpc>
              <a:spcBef>
                <a:spcPts val="0"/>
              </a:spcBef>
              <a:spcAft>
                <a:spcPts val="0"/>
              </a:spcAft>
              <a:buNone/>
            </a:pPr>
            <a:r>
              <a:rPr lang="en-US" sz="2080">
                <a:solidFill>
                  <a:srgbClr val="D3D7F4"/>
                </a:solidFill>
              </a:rPr>
              <a:t>5. </a:t>
            </a:r>
            <a:r>
              <a:rPr b="0" i="0" lang="en-US" sz="2080" u="none" cap="none" strike="noStrike">
                <a:solidFill>
                  <a:srgbClr val="D3D7F4"/>
                </a:solidFill>
                <a:latin typeface="Arial"/>
                <a:ea typeface="Arial"/>
                <a:cs typeface="Arial"/>
                <a:sym typeface="Arial"/>
              </a:rPr>
              <a:t>Key insight:</a:t>
            </a:r>
            <a:endParaRPr b="0" i="0" sz="2080" u="none" cap="none" strike="noStrike">
              <a:solidFill>
                <a:srgbClr val="D3D7F4"/>
              </a:solidFill>
              <a:latin typeface="Arial"/>
              <a:ea typeface="Arial"/>
              <a:cs typeface="Arial"/>
              <a:sym typeface="Arial"/>
            </a:endParaRPr>
          </a:p>
          <a:p>
            <a:pPr indent="-233045" lvl="1" marL="492125" marR="0" rtl="0" algn="l">
              <a:lnSpc>
                <a:spcPct val="119956"/>
              </a:lnSpc>
              <a:spcBef>
                <a:spcPts val="0"/>
              </a:spcBef>
              <a:spcAft>
                <a:spcPts val="0"/>
              </a:spcAft>
              <a:buClr>
                <a:srgbClr val="D3D7F4"/>
              </a:buClr>
              <a:buSzPts val="2080"/>
              <a:buFont typeface="Arial"/>
              <a:buChar char="•"/>
            </a:pPr>
            <a:r>
              <a:rPr b="0" i="0" lang="en-US" sz="2080" u="none" cap="none" strike="noStrike">
                <a:solidFill>
                  <a:srgbClr val="D3D7F4"/>
                </a:solidFill>
                <a:latin typeface="Arial"/>
                <a:ea typeface="Arial"/>
                <a:cs typeface="Arial"/>
                <a:sym typeface="Arial"/>
              </a:rPr>
              <a:t>Data supports decision-making for targeted interventions</a:t>
            </a:r>
            <a:endParaRPr b="0" i="0" sz="2080" u="none" cap="none" strike="noStrike">
              <a:solidFill>
                <a:srgbClr val="D3D7F4"/>
              </a:solidFill>
              <a:latin typeface="Arial"/>
              <a:ea typeface="Arial"/>
              <a:cs typeface="Arial"/>
              <a:sym typeface="Arial"/>
            </a:endParaRPr>
          </a:p>
        </p:txBody>
      </p:sp>
      <p:sp>
        <p:nvSpPr>
          <p:cNvPr id="761" name="Google Shape;761;p33"/>
          <p:cNvSpPr txBox="1"/>
          <p:nvPr/>
        </p:nvSpPr>
        <p:spPr>
          <a:xfrm>
            <a:off x="7924800" y="9248176"/>
            <a:ext cx="8110200" cy="217800"/>
          </a:xfrm>
          <a:prstGeom prst="rect">
            <a:avLst/>
          </a:prstGeom>
          <a:noFill/>
          <a:ln>
            <a:noFill/>
          </a:ln>
        </p:spPr>
        <p:txBody>
          <a:bodyPr anchorCtr="0" anchor="t" bIns="0" lIns="0" spcFirstLastPara="1" rIns="0" wrap="square" tIns="0">
            <a:spAutoFit/>
          </a:bodyPr>
          <a:lstStyle/>
          <a:p>
            <a:pPr indent="0" lvl="0" marL="0" marR="0" rtl="0" algn="ctr">
              <a:lnSpc>
                <a:spcPct val="139917"/>
              </a:lnSpc>
              <a:spcBef>
                <a:spcPts val="0"/>
              </a:spcBef>
              <a:spcAft>
                <a:spcPts val="0"/>
              </a:spcAft>
              <a:buNone/>
            </a:pPr>
            <a:r>
              <a:rPr b="0" i="1" lang="en-US" sz="1415" u="none" cap="none" strike="noStrike">
                <a:solidFill>
                  <a:srgbClr val="D3D7F4"/>
                </a:solidFill>
                <a:latin typeface="Arial"/>
                <a:ea typeface="Arial"/>
                <a:cs typeface="Arial"/>
                <a:sym typeface="Arial"/>
              </a:rPr>
              <a:t>Source : https://www.badankebijakan.kemkes.go.id/en/potret-stunting-di-indonesia/</a:t>
            </a:r>
            <a:endParaRPr b="0" i="1" sz="1415" u="none" cap="none" strike="noStrike">
              <a:solidFill>
                <a:srgbClr val="D3D7F4"/>
              </a:solidFill>
              <a:latin typeface="Arial"/>
              <a:ea typeface="Arial"/>
              <a:cs typeface="Arial"/>
              <a:sym typeface="Arial"/>
            </a:endParaRPr>
          </a:p>
        </p:txBody>
      </p:sp>
      <p:grpSp>
        <p:nvGrpSpPr>
          <p:cNvPr id="762" name="Google Shape;762;p33"/>
          <p:cNvGrpSpPr/>
          <p:nvPr/>
        </p:nvGrpSpPr>
        <p:grpSpPr>
          <a:xfrm>
            <a:off x="635" y="-277812"/>
            <a:ext cx="18304510" cy="1055688"/>
            <a:chOff x="0" y="-370332"/>
            <a:chExt cx="25596662" cy="1407263"/>
          </a:xfrm>
        </p:grpSpPr>
        <p:grpSp>
          <p:nvGrpSpPr>
            <p:cNvPr id="763" name="Google Shape;763;p33"/>
            <p:cNvGrpSpPr/>
            <p:nvPr/>
          </p:nvGrpSpPr>
          <p:grpSpPr>
            <a:xfrm>
              <a:off x="0" y="-370332"/>
              <a:ext cx="25596662" cy="1407263"/>
              <a:chOff x="0" y="-57150"/>
              <a:chExt cx="3950102" cy="217170"/>
            </a:xfrm>
          </p:grpSpPr>
          <p:sp>
            <p:nvSpPr>
              <p:cNvPr id="764" name="Google Shape;764;p33"/>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33"/>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66" name="Google Shape;766;p33"/>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767" name="Google Shape;767;p33"/>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771" name="Shape 771"/>
        <p:cNvGrpSpPr/>
        <p:nvPr/>
      </p:nvGrpSpPr>
      <p:grpSpPr>
        <a:xfrm>
          <a:off x="0" y="0"/>
          <a:ext cx="0" cy="0"/>
          <a:chOff x="0" y="0"/>
          <a:chExt cx="0" cy="0"/>
        </a:xfrm>
      </p:grpSpPr>
      <p:grpSp>
        <p:nvGrpSpPr>
          <p:cNvPr id="772" name="Google Shape;772;p34"/>
          <p:cNvGrpSpPr/>
          <p:nvPr/>
        </p:nvGrpSpPr>
        <p:grpSpPr>
          <a:xfrm>
            <a:off x="666750" y="4372123"/>
            <a:ext cx="4658850" cy="3891051"/>
            <a:chOff x="0" y="0"/>
            <a:chExt cx="6211800" cy="5188070"/>
          </a:xfrm>
        </p:grpSpPr>
        <p:sp>
          <p:nvSpPr>
            <p:cNvPr id="773" name="Google Shape;773;p34"/>
            <p:cNvSpPr txBox="1"/>
            <p:nvPr/>
          </p:nvSpPr>
          <p:spPr>
            <a:xfrm>
              <a:off x="0" y="0"/>
              <a:ext cx="5793393" cy="605485"/>
            </a:xfrm>
            <a:prstGeom prst="rect">
              <a:avLst/>
            </a:prstGeom>
            <a:noFill/>
            <a:ln>
              <a:noFill/>
            </a:ln>
          </p:spPr>
          <p:txBody>
            <a:bodyPr anchorCtr="0" anchor="t" bIns="0" lIns="0" spcFirstLastPara="1" rIns="0" wrap="square" tIns="0">
              <a:spAutoFit/>
            </a:bodyPr>
            <a:lstStyle/>
            <a:p>
              <a:pPr indent="0" lvl="0" marL="0" marR="0" rtl="0" algn="l">
                <a:lnSpc>
                  <a:spcPct val="119934"/>
                </a:lnSpc>
                <a:spcBef>
                  <a:spcPts val="0"/>
                </a:spcBef>
                <a:spcAft>
                  <a:spcPts val="0"/>
                </a:spcAft>
                <a:buNone/>
              </a:pPr>
              <a:r>
                <a:rPr b="1" i="0" lang="en-US" sz="3035" u="none" cap="none" strike="noStrike">
                  <a:solidFill>
                    <a:srgbClr val="D3D7F4"/>
                  </a:solidFill>
                  <a:latin typeface="Arial"/>
                  <a:ea typeface="Arial"/>
                  <a:cs typeface="Arial"/>
                  <a:sym typeface="Arial"/>
                </a:rPr>
                <a:t>Data Foundation</a:t>
              </a:r>
              <a:endParaRPr b="1" i="0" sz="3035" u="none" cap="none" strike="noStrike">
                <a:solidFill>
                  <a:srgbClr val="D3D7F4"/>
                </a:solidFill>
                <a:latin typeface="Arial"/>
                <a:ea typeface="Arial"/>
                <a:cs typeface="Arial"/>
                <a:sym typeface="Arial"/>
              </a:endParaRPr>
            </a:p>
          </p:txBody>
        </p:sp>
        <p:sp>
          <p:nvSpPr>
            <p:cNvPr id="774" name="Google Shape;774;p34"/>
            <p:cNvSpPr txBox="1"/>
            <p:nvPr/>
          </p:nvSpPr>
          <p:spPr>
            <a:xfrm>
              <a:off x="0" y="1339070"/>
              <a:ext cx="6211800" cy="3849000"/>
            </a:xfrm>
            <a:prstGeom prst="rect">
              <a:avLst/>
            </a:prstGeom>
            <a:noFill/>
            <a:ln>
              <a:noFill/>
            </a:ln>
          </p:spPr>
          <p:txBody>
            <a:bodyPr anchorCtr="0" anchor="t" bIns="0" lIns="0" spcFirstLastPara="1" rIns="0" wrap="square" tIns="0">
              <a:spAutoFit/>
            </a:bodyPr>
            <a:lstStyle/>
            <a:p>
              <a:pPr indent="0" lvl="0" marL="0" marR="0" rtl="0" algn="just">
                <a:lnSpc>
                  <a:spcPct val="120131"/>
                </a:lnSpc>
                <a:spcBef>
                  <a:spcPts val="0"/>
                </a:spcBef>
                <a:spcAft>
                  <a:spcPts val="0"/>
                </a:spcAft>
                <a:buNone/>
              </a:pPr>
              <a:r>
                <a:rPr b="0" i="0" lang="en-US" sz="2285" u="none" cap="none" strike="noStrike">
                  <a:solidFill>
                    <a:srgbClr val="D3D7F4"/>
                  </a:solidFill>
                  <a:latin typeface="Arial"/>
                  <a:ea typeface="Arial"/>
                  <a:cs typeface="Arial"/>
                  <a:sym typeface="Arial"/>
                </a:rPr>
                <a:t>Data serves as the </a:t>
              </a:r>
              <a:r>
                <a:rPr b="1" i="0" lang="en-US" sz="2285" u="none" cap="none" strike="noStrike">
                  <a:solidFill>
                    <a:srgbClr val="D3D7F4"/>
                  </a:solidFill>
                  <a:latin typeface="Arial"/>
                  <a:ea typeface="Arial"/>
                  <a:cs typeface="Arial"/>
                  <a:sym typeface="Arial"/>
                </a:rPr>
                <a:t>foundation of information systems</a:t>
              </a:r>
              <a:r>
                <a:rPr b="0" i="0" lang="en-US" sz="2285" u="none" cap="none" strike="noStrike">
                  <a:solidFill>
                    <a:srgbClr val="D3D7F4"/>
                  </a:solidFill>
                  <a:latin typeface="Arial"/>
                  <a:ea typeface="Arial"/>
                  <a:cs typeface="Arial"/>
                  <a:sym typeface="Arial"/>
                </a:rPr>
                <a:t>, enabling informed decision-making and strategic planning for organizations, fostering enhanced efficiency and competitiveness in a rapidly evolving digital landscape.</a:t>
              </a:r>
              <a:endParaRPr b="0" i="0" sz="2285" u="none" cap="none" strike="noStrike">
                <a:solidFill>
                  <a:srgbClr val="D3D7F4"/>
                </a:solidFill>
                <a:latin typeface="Arial"/>
                <a:ea typeface="Arial"/>
                <a:cs typeface="Arial"/>
                <a:sym typeface="Arial"/>
              </a:endParaRPr>
            </a:p>
          </p:txBody>
        </p:sp>
      </p:grpSp>
      <p:grpSp>
        <p:nvGrpSpPr>
          <p:cNvPr id="775" name="Google Shape;775;p34"/>
          <p:cNvGrpSpPr/>
          <p:nvPr/>
        </p:nvGrpSpPr>
        <p:grpSpPr>
          <a:xfrm>
            <a:off x="6016982" y="4434531"/>
            <a:ext cx="4823775" cy="3346821"/>
            <a:chOff x="0" y="83211"/>
            <a:chExt cx="6431700" cy="4462429"/>
          </a:xfrm>
        </p:grpSpPr>
        <p:sp>
          <p:nvSpPr>
            <p:cNvPr id="776" name="Google Shape;776;p34"/>
            <p:cNvSpPr txBox="1"/>
            <p:nvPr/>
          </p:nvSpPr>
          <p:spPr>
            <a:xfrm>
              <a:off x="0" y="83211"/>
              <a:ext cx="6431700" cy="691500"/>
            </a:xfrm>
            <a:prstGeom prst="rect">
              <a:avLst/>
            </a:prstGeom>
            <a:noFill/>
            <a:ln>
              <a:noFill/>
            </a:ln>
          </p:spPr>
          <p:txBody>
            <a:bodyPr anchorCtr="0" anchor="t" bIns="0" lIns="0" spcFirstLastPara="1" rIns="0" wrap="square" tIns="0">
              <a:spAutoFit/>
            </a:bodyPr>
            <a:lstStyle/>
            <a:p>
              <a:pPr indent="0" lvl="0" marL="0" marR="0" rtl="0" algn="l">
                <a:lnSpc>
                  <a:spcPct val="119881"/>
                </a:lnSpc>
                <a:spcBef>
                  <a:spcPts val="0"/>
                </a:spcBef>
                <a:spcAft>
                  <a:spcPts val="0"/>
                </a:spcAft>
                <a:buNone/>
              </a:pPr>
              <a:r>
                <a:rPr b="1" i="0" lang="en-US" sz="3370" u="none" cap="none" strike="noStrike">
                  <a:solidFill>
                    <a:srgbClr val="D3D7F4"/>
                  </a:solidFill>
                  <a:latin typeface="Arial"/>
                  <a:ea typeface="Arial"/>
                  <a:cs typeface="Arial"/>
                  <a:sym typeface="Arial"/>
                </a:rPr>
                <a:t>Quality Importance</a:t>
              </a:r>
              <a:endParaRPr b="1" i="0" sz="3370" u="none" cap="none" strike="noStrike">
                <a:solidFill>
                  <a:srgbClr val="D3D7F4"/>
                </a:solidFill>
                <a:latin typeface="Arial"/>
                <a:ea typeface="Arial"/>
                <a:cs typeface="Arial"/>
                <a:sym typeface="Arial"/>
              </a:endParaRPr>
            </a:p>
          </p:txBody>
        </p:sp>
        <p:sp>
          <p:nvSpPr>
            <p:cNvPr id="777" name="Google Shape;777;p34"/>
            <p:cNvSpPr txBox="1"/>
            <p:nvPr/>
          </p:nvSpPr>
          <p:spPr>
            <a:xfrm>
              <a:off x="0" y="1330240"/>
              <a:ext cx="6431700" cy="3215400"/>
            </a:xfrm>
            <a:prstGeom prst="rect">
              <a:avLst/>
            </a:prstGeom>
            <a:noFill/>
            <a:ln>
              <a:noFill/>
            </a:ln>
          </p:spPr>
          <p:txBody>
            <a:bodyPr anchorCtr="0" anchor="t" bIns="0" lIns="0" spcFirstLastPara="1" rIns="0" wrap="square" tIns="0">
              <a:spAutoFit/>
            </a:bodyPr>
            <a:lstStyle/>
            <a:p>
              <a:pPr indent="0" lvl="0" marL="0" marR="0" rtl="0" algn="just">
                <a:lnSpc>
                  <a:spcPct val="119881"/>
                </a:lnSpc>
                <a:spcBef>
                  <a:spcPts val="0"/>
                </a:spcBef>
                <a:spcAft>
                  <a:spcPts val="0"/>
                </a:spcAft>
                <a:buNone/>
              </a:pPr>
              <a:r>
                <a:rPr b="0" i="0" lang="en-US" sz="2240" u="none" cap="none" strike="noStrike">
                  <a:solidFill>
                    <a:srgbClr val="D3D7F4"/>
                  </a:solidFill>
                  <a:latin typeface="Arial"/>
                  <a:ea typeface="Arial"/>
                  <a:cs typeface="Arial"/>
                  <a:sym typeface="Arial"/>
                </a:rPr>
                <a:t>Ensuring high-quality data collection is essential for </a:t>
              </a:r>
              <a:r>
                <a:rPr b="1" i="0" lang="en-US" sz="2240" u="none" cap="none" strike="noStrike">
                  <a:solidFill>
                    <a:srgbClr val="D3D7F4"/>
                  </a:solidFill>
                  <a:latin typeface="Arial"/>
                  <a:ea typeface="Arial"/>
                  <a:cs typeface="Arial"/>
                  <a:sym typeface="Arial"/>
                </a:rPr>
                <a:t>reliable information</a:t>
              </a:r>
              <a:r>
                <a:rPr b="0" i="0" lang="en-US" sz="2240" u="none" cap="none" strike="noStrike">
                  <a:solidFill>
                    <a:srgbClr val="D3D7F4"/>
                  </a:solidFill>
                  <a:latin typeface="Arial"/>
                  <a:ea typeface="Arial"/>
                  <a:cs typeface="Arial"/>
                  <a:sym typeface="Arial"/>
                </a:rPr>
                <a:t>. The integrity of data directly impacts the effectiveness of processes and insights derived from information systems, guiding better outcomes.</a:t>
              </a:r>
              <a:endParaRPr b="0" i="0" sz="2240" u="none" cap="none" strike="noStrike">
                <a:solidFill>
                  <a:srgbClr val="D3D7F4"/>
                </a:solidFill>
                <a:latin typeface="Arial"/>
                <a:ea typeface="Arial"/>
                <a:cs typeface="Arial"/>
                <a:sym typeface="Arial"/>
              </a:endParaRPr>
            </a:p>
          </p:txBody>
        </p:sp>
      </p:grpSp>
      <p:grpSp>
        <p:nvGrpSpPr>
          <p:cNvPr id="778" name="Google Shape;778;p34"/>
          <p:cNvGrpSpPr/>
          <p:nvPr/>
        </p:nvGrpSpPr>
        <p:grpSpPr>
          <a:xfrm>
            <a:off x="11850309" y="4472659"/>
            <a:ext cx="5271075" cy="3324435"/>
            <a:chOff x="0" y="-134342"/>
            <a:chExt cx="7028100" cy="4432579"/>
          </a:xfrm>
        </p:grpSpPr>
        <p:sp>
          <p:nvSpPr>
            <p:cNvPr id="779" name="Google Shape;779;p34"/>
            <p:cNvSpPr txBox="1"/>
            <p:nvPr/>
          </p:nvSpPr>
          <p:spPr>
            <a:xfrm>
              <a:off x="0" y="-134342"/>
              <a:ext cx="7028100" cy="679200"/>
            </a:xfrm>
            <a:prstGeom prst="rect">
              <a:avLst/>
            </a:prstGeom>
            <a:noFill/>
            <a:ln>
              <a:noFill/>
            </a:ln>
          </p:spPr>
          <p:txBody>
            <a:bodyPr anchorCtr="0" anchor="t" bIns="0" lIns="0" spcFirstLastPara="1" rIns="0" wrap="square" tIns="0">
              <a:spAutoFit/>
            </a:bodyPr>
            <a:lstStyle/>
            <a:p>
              <a:pPr indent="0" lvl="0" marL="0" marR="0" rtl="0" algn="l">
                <a:lnSpc>
                  <a:spcPct val="119975"/>
                </a:lnSpc>
                <a:spcBef>
                  <a:spcPts val="0"/>
                </a:spcBef>
                <a:spcAft>
                  <a:spcPts val="0"/>
                </a:spcAft>
                <a:buNone/>
              </a:pPr>
              <a:r>
                <a:rPr b="1" i="0" lang="en-US" sz="3310" u="none" cap="none" strike="noStrike">
                  <a:solidFill>
                    <a:srgbClr val="D3D7F4"/>
                  </a:solidFill>
                  <a:latin typeface="Arial"/>
                  <a:ea typeface="Arial"/>
                  <a:cs typeface="Arial"/>
                  <a:sym typeface="Arial"/>
                </a:rPr>
                <a:t>Continuous Cycle</a:t>
              </a:r>
              <a:endParaRPr b="1" i="0" sz="3310" u="none" cap="none" strike="noStrike">
                <a:solidFill>
                  <a:srgbClr val="D3D7F4"/>
                </a:solidFill>
                <a:latin typeface="Arial"/>
                <a:ea typeface="Arial"/>
                <a:cs typeface="Arial"/>
                <a:sym typeface="Arial"/>
              </a:endParaRPr>
            </a:p>
          </p:txBody>
        </p:sp>
        <p:sp>
          <p:nvSpPr>
            <p:cNvPr id="780" name="Google Shape;780;p34"/>
            <p:cNvSpPr txBox="1"/>
            <p:nvPr/>
          </p:nvSpPr>
          <p:spPr>
            <a:xfrm>
              <a:off x="0" y="1000337"/>
              <a:ext cx="7028100" cy="3297900"/>
            </a:xfrm>
            <a:prstGeom prst="rect">
              <a:avLst/>
            </a:prstGeom>
            <a:noFill/>
            <a:ln>
              <a:noFill/>
            </a:ln>
          </p:spPr>
          <p:txBody>
            <a:bodyPr anchorCtr="0" anchor="t" bIns="0" lIns="0" spcFirstLastPara="1" rIns="0" wrap="square" tIns="0">
              <a:spAutoFit/>
            </a:bodyPr>
            <a:lstStyle/>
            <a:p>
              <a:pPr indent="0" lvl="0" marL="0" marR="0" rtl="0" algn="just">
                <a:lnSpc>
                  <a:spcPct val="120040"/>
                </a:lnSpc>
                <a:spcBef>
                  <a:spcPts val="0"/>
                </a:spcBef>
                <a:spcAft>
                  <a:spcPts val="0"/>
                </a:spcAft>
                <a:buNone/>
              </a:pPr>
              <a:r>
                <a:rPr b="0" i="0" lang="en-US" sz="2295" u="none" cap="none" strike="noStrike">
                  <a:solidFill>
                    <a:srgbClr val="D3D7F4"/>
                  </a:solidFill>
                  <a:latin typeface="Arial"/>
                  <a:ea typeface="Arial"/>
                  <a:cs typeface="Arial"/>
                  <a:sym typeface="Arial"/>
                </a:rPr>
                <a:t>The data-information-decision cycle is </a:t>
              </a:r>
              <a:r>
                <a:rPr b="1" i="0" lang="en-US" sz="2295" u="none" cap="none" strike="noStrike">
                  <a:solidFill>
                    <a:srgbClr val="D3D7F4"/>
                  </a:solidFill>
                  <a:latin typeface="Arial"/>
                  <a:ea typeface="Arial"/>
                  <a:cs typeface="Arial"/>
                  <a:sym typeface="Arial"/>
                </a:rPr>
                <a:t>continuous</a:t>
              </a:r>
              <a:r>
                <a:rPr b="0" i="0" lang="en-US" sz="2295" u="none" cap="none" strike="noStrike">
                  <a:solidFill>
                    <a:srgbClr val="D3D7F4"/>
                  </a:solidFill>
                  <a:latin typeface="Arial"/>
                  <a:ea typeface="Arial"/>
                  <a:cs typeface="Arial"/>
                  <a:sym typeface="Arial"/>
                </a:rPr>
                <a:t>; as decisions are made, new data is generated, necessitating ongoing collection, processing, and presentation efforts to adapt to changing environments and needs.</a:t>
              </a:r>
              <a:endParaRPr b="0" i="0" sz="2295" u="none" cap="none" strike="noStrike">
                <a:solidFill>
                  <a:srgbClr val="D3D7F4"/>
                </a:solidFill>
                <a:latin typeface="Arial"/>
                <a:ea typeface="Arial"/>
                <a:cs typeface="Arial"/>
                <a:sym typeface="Arial"/>
              </a:endParaRPr>
            </a:p>
          </p:txBody>
        </p:sp>
      </p:grpSp>
      <p:grpSp>
        <p:nvGrpSpPr>
          <p:cNvPr id="781" name="Google Shape;781;p34"/>
          <p:cNvGrpSpPr/>
          <p:nvPr/>
        </p:nvGrpSpPr>
        <p:grpSpPr>
          <a:xfrm>
            <a:off x="666750" y="1697831"/>
            <a:ext cx="16954500" cy="2074069"/>
            <a:chOff x="0" y="180975"/>
            <a:chExt cx="22606000" cy="2765425"/>
          </a:xfrm>
        </p:grpSpPr>
        <p:sp>
          <p:nvSpPr>
            <p:cNvPr id="782" name="Google Shape;782;p34"/>
            <p:cNvSpPr txBox="1"/>
            <p:nvPr/>
          </p:nvSpPr>
          <p:spPr>
            <a:xfrm>
              <a:off x="0" y="180975"/>
              <a:ext cx="22606000" cy="1769745"/>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9600" u="none" cap="none" strike="noStrike">
                  <a:solidFill>
                    <a:srgbClr val="D3D7F4"/>
                  </a:solidFill>
                  <a:latin typeface="Play"/>
                  <a:ea typeface="Play"/>
                  <a:cs typeface="Play"/>
                  <a:sym typeface="Play"/>
                </a:rPr>
                <a:t>Conclusion</a:t>
              </a:r>
              <a:endParaRPr b="0" i="0" sz="9600" u="none" cap="none" strike="noStrike">
                <a:solidFill>
                  <a:srgbClr val="D3D7F4"/>
                </a:solidFill>
                <a:latin typeface="Play"/>
                <a:ea typeface="Play"/>
                <a:cs typeface="Play"/>
                <a:sym typeface="Play"/>
              </a:endParaRPr>
            </a:p>
          </p:txBody>
        </p:sp>
        <p:sp>
          <p:nvSpPr>
            <p:cNvPr id="783" name="Google Shape;783;p34"/>
            <p:cNvSpPr txBox="1"/>
            <p:nvPr/>
          </p:nvSpPr>
          <p:spPr>
            <a:xfrm>
              <a:off x="0" y="2387600"/>
              <a:ext cx="22606000" cy="558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800" u="none" cap="none" strike="noStrike">
                  <a:solidFill>
                    <a:srgbClr val="D3D7F4"/>
                  </a:solidFill>
                  <a:latin typeface="Arial"/>
                  <a:ea typeface="Arial"/>
                  <a:cs typeface="Arial"/>
                  <a:sym typeface="Arial"/>
                </a:rPr>
                <a:t>Summary and next steps for learning</a:t>
              </a:r>
              <a:endParaRPr b="1" i="0" sz="2800" u="none" cap="none" strike="noStrike">
                <a:solidFill>
                  <a:srgbClr val="D3D7F4"/>
                </a:solidFill>
                <a:latin typeface="Arial"/>
                <a:ea typeface="Arial"/>
                <a:cs typeface="Arial"/>
                <a:sym typeface="Arial"/>
              </a:endParaRPr>
            </a:p>
          </p:txBody>
        </p:sp>
      </p:grpSp>
      <p:cxnSp>
        <p:nvCxnSpPr>
          <p:cNvPr id="784" name="Google Shape;784;p34"/>
          <p:cNvCxnSpPr/>
          <p:nvPr/>
        </p:nvCxnSpPr>
        <p:spPr>
          <a:xfrm>
            <a:off x="0" y="676275"/>
            <a:ext cx="18288000" cy="0"/>
          </a:xfrm>
          <a:prstGeom prst="straightConnector1">
            <a:avLst/>
          </a:prstGeom>
          <a:noFill/>
          <a:ln cap="flat" cmpd="sng" w="19050">
            <a:solidFill>
              <a:srgbClr val="D3D7F4"/>
            </a:solidFill>
            <a:prstDash val="solid"/>
            <a:round/>
            <a:headEnd len="sm" w="sm" type="none"/>
            <a:tailEnd len="sm" w="sm" type="none"/>
          </a:ln>
        </p:spPr>
      </p:cxnSp>
      <p:cxnSp>
        <p:nvCxnSpPr>
          <p:cNvPr id="785" name="Google Shape;785;p34"/>
          <p:cNvCxnSpPr/>
          <p:nvPr/>
        </p:nvCxnSpPr>
        <p:spPr>
          <a:xfrm>
            <a:off x="0" y="9629775"/>
            <a:ext cx="18288000" cy="0"/>
          </a:xfrm>
          <a:prstGeom prst="straightConnector1">
            <a:avLst/>
          </a:prstGeom>
          <a:noFill/>
          <a:ln cap="flat" cmpd="sng" w="19050">
            <a:solidFill>
              <a:srgbClr val="D3D7F4"/>
            </a:solidFill>
            <a:prstDash val="solid"/>
            <a:round/>
            <a:headEnd len="sm" w="sm" type="none"/>
            <a:tailEnd len="sm" w="sm" type="none"/>
          </a:ln>
        </p:spPr>
      </p:cxnSp>
      <p:grpSp>
        <p:nvGrpSpPr>
          <p:cNvPr id="786" name="Google Shape;786;p34"/>
          <p:cNvGrpSpPr/>
          <p:nvPr/>
        </p:nvGrpSpPr>
        <p:grpSpPr>
          <a:xfrm>
            <a:off x="635" y="-277812"/>
            <a:ext cx="18304510" cy="1055688"/>
            <a:chOff x="0" y="-370332"/>
            <a:chExt cx="25596662" cy="1407263"/>
          </a:xfrm>
        </p:grpSpPr>
        <p:grpSp>
          <p:nvGrpSpPr>
            <p:cNvPr id="787" name="Google Shape;787;p34"/>
            <p:cNvGrpSpPr/>
            <p:nvPr/>
          </p:nvGrpSpPr>
          <p:grpSpPr>
            <a:xfrm>
              <a:off x="0" y="-370332"/>
              <a:ext cx="25596662" cy="1407263"/>
              <a:chOff x="0" y="-57150"/>
              <a:chExt cx="3950102" cy="217170"/>
            </a:xfrm>
          </p:grpSpPr>
          <p:sp>
            <p:nvSpPr>
              <p:cNvPr id="788" name="Google Shape;788;p34"/>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9" name="Google Shape;789;p34"/>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90" name="Google Shape;790;p34"/>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791" name="Google Shape;791;p34"/>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795" name="Shape 795"/>
        <p:cNvGrpSpPr/>
        <p:nvPr/>
      </p:nvGrpSpPr>
      <p:grpSpPr>
        <a:xfrm>
          <a:off x="0" y="0"/>
          <a:ext cx="0" cy="0"/>
          <a:chOff x="0" y="0"/>
          <a:chExt cx="0" cy="0"/>
        </a:xfrm>
      </p:grpSpPr>
      <p:sp>
        <p:nvSpPr>
          <p:cNvPr id="796" name="Google Shape;796;p35"/>
          <p:cNvSpPr txBox="1"/>
          <p:nvPr/>
        </p:nvSpPr>
        <p:spPr>
          <a:xfrm>
            <a:off x="990452" y="1583530"/>
            <a:ext cx="9763125" cy="123063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8000" u="none" cap="none" strike="noStrike">
                <a:solidFill>
                  <a:srgbClr val="D3D7F4"/>
                </a:solidFill>
                <a:latin typeface="Play"/>
                <a:ea typeface="Play"/>
                <a:cs typeface="Play"/>
                <a:sym typeface="Play"/>
              </a:rPr>
              <a:t>References</a:t>
            </a:r>
            <a:endParaRPr b="0" i="0" sz="8000" u="none" cap="none" strike="noStrike">
              <a:solidFill>
                <a:srgbClr val="D3D7F4"/>
              </a:solidFill>
              <a:latin typeface="Play"/>
              <a:ea typeface="Play"/>
              <a:cs typeface="Play"/>
              <a:sym typeface="Play"/>
            </a:endParaRPr>
          </a:p>
        </p:txBody>
      </p:sp>
      <p:sp>
        <p:nvSpPr>
          <p:cNvPr id="797" name="Google Shape;797;p35"/>
          <p:cNvSpPr txBox="1"/>
          <p:nvPr/>
        </p:nvSpPr>
        <p:spPr>
          <a:xfrm>
            <a:off x="1066800" y="3238500"/>
            <a:ext cx="16071215" cy="2496820"/>
          </a:xfrm>
          <a:prstGeom prst="rect">
            <a:avLst/>
          </a:prstGeom>
          <a:noFill/>
          <a:ln>
            <a:noFill/>
          </a:ln>
        </p:spPr>
        <p:txBody>
          <a:bodyPr anchorCtr="0" anchor="t" bIns="0" lIns="0" spcFirstLastPara="1" rIns="0" wrap="square" tIns="0">
            <a:spAutoFit/>
          </a:bodyPr>
          <a:lstStyle/>
          <a:p>
            <a:pPr indent="-514350" lvl="0" marL="514350" marR="0" rtl="0" algn="l">
              <a:lnSpc>
                <a:spcPct val="120185"/>
              </a:lnSpc>
              <a:spcBef>
                <a:spcPts val="0"/>
              </a:spcBef>
              <a:spcAft>
                <a:spcPts val="0"/>
              </a:spcAft>
              <a:buClr>
                <a:srgbClr val="D3D7F4"/>
              </a:buClr>
              <a:buSzPts val="2700"/>
              <a:buFont typeface="Calibri"/>
              <a:buAutoNum type="arabicPeriod"/>
            </a:pPr>
            <a:r>
              <a:rPr b="0" i="0" lang="en-US" sz="2700" u="none" cap="none" strike="noStrike">
                <a:solidFill>
                  <a:srgbClr val="D3D7F4"/>
                </a:solidFill>
                <a:latin typeface="Arial"/>
                <a:ea typeface="Arial"/>
                <a:cs typeface="Arial"/>
                <a:sym typeface="Arial"/>
              </a:rPr>
              <a:t>Turban, E., Pollard, C., &amp; Wood, G. (2018). Information Technology for Management. Wiley.</a:t>
            </a:r>
            <a:endParaRPr b="0" i="0" sz="2700" u="none" cap="none" strike="noStrike">
              <a:solidFill>
                <a:srgbClr val="D3D7F4"/>
              </a:solidFill>
              <a:latin typeface="Arial"/>
              <a:ea typeface="Arial"/>
              <a:cs typeface="Arial"/>
              <a:sym typeface="Arial"/>
            </a:endParaRPr>
          </a:p>
          <a:p>
            <a:pPr indent="-514350" lvl="0" marL="514350" marR="0" rtl="0" algn="l">
              <a:lnSpc>
                <a:spcPct val="120185"/>
              </a:lnSpc>
              <a:spcBef>
                <a:spcPts val="0"/>
              </a:spcBef>
              <a:spcAft>
                <a:spcPts val="0"/>
              </a:spcAft>
              <a:buClr>
                <a:srgbClr val="D3D7F4"/>
              </a:buClr>
              <a:buSzPts val="2700"/>
              <a:buFont typeface="Calibri"/>
              <a:buAutoNum type="arabicPeriod"/>
            </a:pPr>
            <a:r>
              <a:rPr b="0" i="0" lang="en-US" sz="2700" u="none" cap="none" strike="noStrike">
                <a:solidFill>
                  <a:srgbClr val="D3D7F4"/>
                </a:solidFill>
                <a:latin typeface="Arial"/>
                <a:ea typeface="Arial"/>
                <a:cs typeface="Arial"/>
                <a:sym typeface="Arial"/>
              </a:rPr>
              <a:t>Laudon, K. C., &amp; Laudon, J. P. (2020). Management Information Systems: Managing the Digital Firm. Pearson.</a:t>
            </a:r>
            <a:endParaRPr b="0" i="0" sz="2700" u="none" cap="none" strike="noStrike">
              <a:solidFill>
                <a:srgbClr val="D3D7F4"/>
              </a:solidFill>
              <a:latin typeface="Arial"/>
              <a:ea typeface="Arial"/>
              <a:cs typeface="Arial"/>
              <a:sym typeface="Arial"/>
            </a:endParaRPr>
          </a:p>
          <a:p>
            <a:pPr indent="-514350" lvl="0" marL="514350" marR="0" rtl="0" algn="l">
              <a:lnSpc>
                <a:spcPct val="120185"/>
              </a:lnSpc>
              <a:spcBef>
                <a:spcPts val="0"/>
              </a:spcBef>
              <a:spcAft>
                <a:spcPts val="0"/>
              </a:spcAft>
              <a:buClr>
                <a:srgbClr val="D3D7F4"/>
              </a:buClr>
              <a:buSzPts val="2700"/>
              <a:buFont typeface="Calibri"/>
              <a:buAutoNum type="arabicPeriod"/>
            </a:pPr>
            <a:r>
              <a:rPr b="0" i="0" lang="en-US" sz="2700" u="none" cap="none" strike="noStrike">
                <a:solidFill>
                  <a:srgbClr val="D3D7F4"/>
                </a:solidFill>
                <a:latin typeface="Arial"/>
                <a:ea typeface="Arial"/>
                <a:cs typeface="Arial"/>
                <a:sym typeface="Arial"/>
              </a:rPr>
              <a:t>Han, J., Kamber, M., &amp; Pei, J. (2011). Data Mining: Concepts and Techniques. Elsevier.</a:t>
            </a:r>
            <a:endParaRPr b="0" i="0" sz="2700" u="none" cap="none" strike="noStrike">
              <a:solidFill>
                <a:srgbClr val="D3D7F4"/>
              </a:solidFill>
              <a:latin typeface="Arial"/>
              <a:ea typeface="Arial"/>
              <a:cs typeface="Arial"/>
              <a:sym typeface="Arial"/>
            </a:endParaRPr>
          </a:p>
          <a:p>
            <a:pPr indent="-514350" lvl="0" marL="514350" marR="0" rtl="0" algn="l">
              <a:lnSpc>
                <a:spcPct val="120185"/>
              </a:lnSpc>
              <a:spcBef>
                <a:spcPts val="0"/>
              </a:spcBef>
              <a:spcAft>
                <a:spcPts val="0"/>
              </a:spcAft>
              <a:buClr>
                <a:srgbClr val="D3D7F4"/>
              </a:buClr>
              <a:buSzPts val="2700"/>
              <a:buFont typeface="Calibri"/>
              <a:buAutoNum type="arabicPeriod"/>
            </a:pPr>
            <a:r>
              <a:rPr b="0" i="0" lang="en-US" sz="2700" u="none" cap="none" strike="noStrike">
                <a:solidFill>
                  <a:srgbClr val="D3D7F4"/>
                </a:solidFill>
                <a:latin typeface="Arial"/>
                <a:ea typeface="Arial"/>
                <a:cs typeface="Arial"/>
                <a:sym typeface="Arial"/>
              </a:rPr>
              <a:t>Kementerian Kesehatan Republik Indonesia. (2024). Profil Stunting di Indonesia.</a:t>
            </a:r>
            <a:endParaRPr b="0" i="0" sz="2700" u="none" cap="none" strike="noStrike">
              <a:solidFill>
                <a:srgbClr val="D3D7F4"/>
              </a:solidFill>
              <a:latin typeface="Arial"/>
              <a:ea typeface="Arial"/>
              <a:cs typeface="Arial"/>
              <a:sym typeface="Arial"/>
            </a:endParaRPr>
          </a:p>
          <a:p>
            <a:pPr indent="-514350" lvl="0" marL="514350" marR="0" rtl="0" algn="l">
              <a:lnSpc>
                <a:spcPct val="120185"/>
              </a:lnSpc>
              <a:spcBef>
                <a:spcPts val="0"/>
              </a:spcBef>
              <a:spcAft>
                <a:spcPts val="0"/>
              </a:spcAft>
              <a:buClr>
                <a:srgbClr val="D3D7F4"/>
              </a:buClr>
              <a:buSzPts val="2700"/>
              <a:buFont typeface="Calibri"/>
              <a:buAutoNum type="arabicPeriod"/>
            </a:pPr>
            <a:r>
              <a:rPr b="0" i="0" lang="en-US" sz="2700" u="none" cap="none" strike="noStrike">
                <a:solidFill>
                  <a:srgbClr val="D3D7F4"/>
                </a:solidFill>
                <a:latin typeface="Arial"/>
                <a:ea typeface="Arial"/>
                <a:cs typeface="Arial"/>
                <a:sym typeface="Arial"/>
              </a:rPr>
              <a:t>World Health Organization. (2023). Child Malnutrition and Stunting Data.</a:t>
            </a:r>
            <a:endParaRPr b="0" i="0" sz="2700" u="none" cap="none" strike="noStrike">
              <a:solidFill>
                <a:srgbClr val="D3D7F4"/>
              </a:solidFill>
              <a:latin typeface="Arial"/>
              <a:ea typeface="Arial"/>
              <a:cs typeface="Arial"/>
              <a:sym typeface="Arial"/>
            </a:endParaRPr>
          </a:p>
        </p:txBody>
      </p:sp>
      <p:cxnSp>
        <p:nvCxnSpPr>
          <p:cNvPr id="798" name="Google Shape;798;p35"/>
          <p:cNvCxnSpPr/>
          <p:nvPr/>
        </p:nvCxnSpPr>
        <p:spPr>
          <a:xfrm>
            <a:off x="0" y="666750"/>
            <a:ext cx="18288000" cy="0"/>
          </a:xfrm>
          <a:prstGeom prst="straightConnector1">
            <a:avLst/>
          </a:prstGeom>
          <a:noFill/>
          <a:ln cap="flat" cmpd="sng" w="19050">
            <a:solidFill>
              <a:srgbClr val="D3D7F4"/>
            </a:solidFill>
            <a:prstDash val="solid"/>
            <a:round/>
            <a:headEnd len="sm" w="sm" type="none"/>
            <a:tailEnd len="sm" w="sm" type="none"/>
          </a:ln>
        </p:spPr>
      </p:cxnSp>
      <p:cxnSp>
        <p:nvCxnSpPr>
          <p:cNvPr id="799" name="Google Shape;799;p35"/>
          <p:cNvCxnSpPr/>
          <p:nvPr/>
        </p:nvCxnSpPr>
        <p:spPr>
          <a:xfrm>
            <a:off x="0" y="9620250"/>
            <a:ext cx="18288000" cy="0"/>
          </a:xfrm>
          <a:prstGeom prst="straightConnector1">
            <a:avLst/>
          </a:prstGeom>
          <a:noFill/>
          <a:ln cap="flat" cmpd="sng" w="19050">
            <a:solidFill>
              <a:srgbClr val="D3D7F4"/>
            </a:solidFill>
            <a:prstDash val="solid"/>
            <a:round/>
            <a:headEnd len="sm" w="sm" type="none"/>
            <a:tailEnd len="sm" w="sm" type="none"/>
          </a:ln>
        </p:spPr>
      </p:cxnSp>
      <p:grpSp>
        <p:nvGrpSpPr>
          <p:cNvPr id="800" name="Google Shape;800;p35"/>
          <p:cNvGrpSpPr/>
          <p:nvPr/>
        </p:nvGrpSpPr>
        <p:grpSpPr>
          <a:xfrm>
            <a:off x="635" y="-277812"/>
            <a:ext cx="18304510" cy="1055688"/>
            <a:chOff x="0" y="-370332"/>
            <a:chExt cx="25596662" cy="1407263"/>
          </a:xfrm>
        </p:grpSpPr>
        <p:grpSp>
          <p:nvGrpSpPr>
            <p:cNvPr id="801" name="Google Shape;801;p35"/>
            <p:cNvGrpSpPr/>
            <p:nvPr/>
          </p:nvGrpSpPr>
          <p:grpSpPr>
            <a:xfrm>
              <a:off x="0" y="-370332"/>
              <a:ext cx="25596662" cy="1407263"/>
              <a:chOff x="0" y="-57150"/>
              <a:chExt cx="3950102" cy="217170"/>
            </a:xfrm>
          </p:grpSpPr>
          <p:sp>
            <p:nvSpPr>
              <p:cNvPr id="802" name="Google Shape;802;p35"/>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p35"/>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04" name="Google Shape;804;p35"/>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805" name="Google Shape;805;p35"/>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809" name="Shape 809"/>
        <p:cNvGrpSpPr/>
        <p:nvPr/>
      </p:nvGrpSpPr>
      <p:grpSpPr>
        <a:xfrm>
          <a:off x="0" y="0"/>
          <a:ext cx="0" cy="0"/>
          <a:chOff x="0" y="0"/>
          <a:chExt cx="0" cy="0"/>
        </a:xfrm>
      </p:grpSpPr>
      <p:sp>
        <p:nvSpPr>
          <p:cNvPr id="810" name="Google Shape;810;p36"/>
          <p:cNvSpPr txBox="1"/>
          <p:nvPr/>
        </p:nvSpPr>
        <p:spPr>
          <a:xfrm>
            <a:off x="6802607" y="1358105"/>
            <a:ext cx="9763125" cy="123063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8000" u="none" cap="none" strike="noStrike">
                <a:solidFill>
                  <a:srgbClr val="D3D7F4"/>
                </a:solidFill>
                <a:latin typeface="Play"/>
                <a:ea typeface="Play"/>
                <a:cs typeface="Play"/>
                <a:sym typeface="Play"/>
              </a:rPr>
              <a:t>Course Assignment</a:t>
            </a:r>
            <a:endParaRPr b="0" i="0" sz="8000" u="none" cap="none" strike="noStrike">
              <a:solidFill>
                <a:srgbClr val="D3D7F4"/>
              </a:solidFill>
              <a:latin typeface="Play"/>
              <a:ea typeface="Play"/>
              <a:cs typeface="Play"/>
              <a:sym typeface="Play"/>
            </a:endParaRPr>
          </a:p>
        </p:txBody>
      </p:sp>
      <p:grpSp>
        <p:nvGrpSpPr>
          <p:cNvPr id="811" name="Google Shape;811;p36"/>
          <p:cNvGrpSpPr/>
          <p:nvPr/>
        </p:nvGrpSpPr>
        <p:grpSpPr>
          <a:xfrm>
            <a:off x="6802607" y="3144995"/>
            <a:ext cx="10994422" cy="3875294"/>
            <a:chOff x="0" y="0"/>
            <a:chExt cx="14659230" cy="5167059"/>
          </a:xfrm>
        </p:grpSpPr>
        <p:sp>
          <p:nvSpPr>
            <p:cNvPr id="812" name="Google Shape;812;p36"/>
            <p:cNvSpPr txBox="1"/>
            <p:nvPr/>
          </p:nvSpPr>
          <p:spPr>
            <a:xfrm>
              <a:off x="0" y="0"/>
              <a:ext cx="14659230" cy="629274"/>
            </a:xfrm>
            <a:prstGeom prst="rect">
              <a:avLst/>
            </a:prstGeom>
            <a:noFill/>
            <a:ln>
              <a:noFill/>
            </a:ln>
          </p:spPr>
          <p:txBody>
            <a:bodyPr anchorCtr="0" anchor="t" bIns="0" lIns="0" spcFirstLastPara="1" rIns="0" wrap="square" tIns="0">
              <a:spAutoFit/>
            </a:bodyPr>
            <a:lstStyle/>
            <a:p>
              <a:pPr indent="0" lvl="0" marL="0" marR="0" rtl="0" algn="l">
                <a:lnSpc>
                  <a:spcPct val="119968"/>
                </a:lnSpc>
                <a:spcBef>
                  <a:spcPts val="0"/>
                </a:spcBef>
                <a:spcAft>
                  <a:spcPts val="0"/>
                </a:spcAft>
                <a:buNone/>
              </a:pPr>
              <a:r>
                <a:rPr b="1" i="0" lang="en-US" sz="3155" u="none" cap="none" strike="noStrike">
                  <a:solidFill>
                    <a:srgbClr val="D3D7F4"/>
                  </a:solidFill>
                  <a:latin typeface="Arial"/>
                  <a:ea typeface="Arial"/>
                  <a:cs typeface="Arial"/>
                  <a:sym typeface="Arial"/>
                </a:rPr>
                <a:t>Assignment Instruction </a:t>
              </a:r>
              <a:endParaRPr b="1" i="0" sz="3155" u="none" cap="none" strike="noStrike">
                <a:solidFill>
                  <a:srgbClr val="D3D7F4"/>
                </a:solidFill>
                <a:latin typeface="Arial"/>
                <a:ea typeface="Arial"/>
                <a:cs typeface="Arial"/>
                <a:sym typeface="Arial"/>
              </a:endParaRPr>
            </a:p>
          </p:txBody>
        </p:sp>
        <p:sp>
          <p:nvSpPr>
            <p:cNvPr id="813" name="Google Shape;813;p36"/>
            <p:cNvSpPr txBox="1"/>
            <p:nvPr/>
          </p:nvSpPr>
          <p:spPr>
            <a:xfrm>
              <a:off x="0" y="1344359"/>
              <a:ext cx="14659230" cy="3822700"/>
            </a:xfrm>
            <a:prstGeom prst="rect">
              <a:avLst/>
            </a:prstGeom>
            <a:noFill/>
            <a:ln>
              <a:noFill/>
            </a:ln>
          </p:spPr>
          <p:txBody>
            <a:bodyPr anchorCtr="0" anchor="t" bIns="0" lIns="0" spcFirstLastPara="1" rIns="0" wrap="square" tIns="0">
              <a:spAutoFit/>
            </a:bodyPr>
            <a:lstStyle/>
            <a:p>
              <a:pPr indent="0" lvl="0" marL="0" marR="0" rtl="0" algn="just">
                <a:lnSpc>
                  <a:spcPct val="120185"/>
                </a:lnSpc>
                <a:spcBef>
                  <a:spcPts val="0"/>
                </a:spcBef>
                <a:spcAft>
                  <a:spcPts val="0"/>
                </a:spcAft>
                <a:buNone/>
              </a:pPr>
              <a:r>
                <a:rPr b="0" i="0" lang="en-US" sz="2700" u="none" cap="none" strike="noStrike">
                  <a:solidFill>
                    <a:srgbClr val="D3D7F4"/>
                  </a:solidFill>
                  <a:latin typeface="Arial"/>
                  <a:ea typeface="Arial"/>
                  <a:cs typeface="Arial"/>
                  <a:sym typeface="Arial"/>
                </a:rPr>
                <a:t>Students are required to choose a real-world case related to health, education, or social issues, collect and analyze relevant data, and create at least one clear data visualization. Students who are interested in improving or discussing their work further are welcome to submit their assignment via email to </a:t>
              </a:r>
              <a:endParaRPr b="0" i="0" sz="2700" u="none" cap="none" strike="noStrike">
                <a:solidFill>
                  <a:srgbClr val="D3D7F4"/>
                </a:solidFill>
                <a:latin typeface="Arial"/>
                <a:ea typeface="Arial"/>
                <a:cs typeface="Arial"/>
                <a:sym typeface="Arial"/>
              </a:endParaRPr>
            </a:p>
            <a:p>
              <a:pPr indent="0" lvl="0" marL="0" marR="0" rtl="0" algn="just">
                <a:lnSpc>
                  <a:spcPct val="120185"/>
                </a:lnSpc>
                <a:spcBef>
                  <a:spcPts val="0"/>
                </a:spcBef>
                <a:spcAft>
                  <a:spcPts val="0"/>
                </a:spcAft>
                <a:buNone/>
              </a:pPr>
              <a:r>
                <a:rPr b="0" i="0" lang="en-US" sz="2700" u="none" cap="none" strike="noStrike">
                  <a:solidFill>
                    <a:srgbClr val="D3D7F4"/>
                  </a:solidFill>
                  <a:latin typeface="Arial"/>
                  <a:ea typeface="Arial"/>
                  <a:cs typeface="Arial"/>
                  <a:sym typeface="Arial"/>
                </a:rPr>
                <a:t>[</a:t>
              </a:r>
              <a:r>
                <a:rPr b="1" i="0" lang="en-US" sz="2700" u="none" cap="none" strike="noStrike">
                  <a:solidFill>
                    <a:srgbClr val="D3D7F4"/>
                  </a:solidFill>
                  <a:latin typeface="Arial"/>
                  <a:ea typeface="Arial"/>
                  <a:cs typeface="Arial"/>
                  <a:sym typeface="Arial"/>
                </a:rPr>
                <a:t>Alfriantalakua@unkriswina.ac.id</a:t>
              </a:r>
              <a:r>
                <a:rPr b="0" i="0" lang="en-US" sz="2700" u="none" cap="none" strike="noStrike">
                  <a:solidFill>
                    <a:srgbClr val="D3D7F4"/>
                  </a:solidFill>
                  <a:latin typeface="Arial"/>
                  <a:ea typeface="Arial"/>
                  <a:cs typeface="Arial"/>
                  <a:sym typeface="Arial"/>
                </a:rPr>
                <a:t>] </a:t>
              </a:r>
              <a:r>
                <a:rPr b="1" i="0" lang="en-US" sz="2700" u="none" cap="none" strike="noStrike">
                  <a:solidFill>
                    <a:srgbClr val="D3D7F4"/>
                  </a:solidFill>
                  <a:latin typeface="Arial"/>
                  <a:ea typeface="Arial"/>
                  <a:cs typeface="Arial"/>
                  <a:sym typeface="Arial"/>
                </a:rPr>
                <a:t>Subject : Assignment 1 – Week 2 - ( Your Name ) .</a:t>
              </a:r>
              <a:endParaRPr b="1" i="0" sz="2700" u="none" cap="none" strike="noStrike">
                <a:solidFill>
                  <a:srgbClr val="D3D7F4"/>
                </a:solidFill>
                <a:latin typeface="Arial"/>
                <a:ea typeface="Arial"/>
                <a:cs typeface="Arial"/>
                <a:sym typeface="Arial"/>
              </a:endParaRPr>
            </a:p>
          </p:txBody>
        </p:sp>
      </p:grpSp>
      <p:cxnSp>
        <p:nvCxnSpPr>
          <p:cNvPr id="814" name="Google Shape;814;p36"/>
          <p:cNvCxnSpPr/>
          <p:nvPr/>
        </p:nvCxnSpPr>
        <p:spPr>
          <a:xfrm>
            <a:off x="0" y="666750"/>
            <a:ext cx="18288000" cy="0"/>
          </a:xfrm>
          <a:prstGeom prst="straightConnector1">
            <a:avLst/>
          </a:prstGeom>
          <a:noFill/>
          <a:ln cap="flat" cmpd="sng" w="19050">
            <a:solidFill>
              <a:srgbClr val="D3D7F4"/>
            </a:solidFill>
            <a:prstDash val="solid"/>
            <a:round/>
            <a:headEnd len="sm" w="sm" type="none"/>
            <a:tailEnd len="sm" w="sm" type="none"/>
          </a:ln>
        </p:spPr>
      </p:cxnSp>
      <p:cxnSp>
        <p:nvCxnSpPr>
          <p:cNvPr id="815" name="Google Shape;815;p36"/>
          <p:cNvCxnSpPr/>
          <p:nvPr/>
        </p:nvCxnSpPr>
        <p:spPr>
          <a:xfrm>
            <a:off x="0" y="9620250"/>
            <a:ext cx="18288000" cy="0"/>
          </a:xfrm>
          <a:prstGeom prst="straightConnector1">
            <a:avLst/>
          </a:prstGeom>
          <a:noFill/>
          <a:ln cap="flat" cmpd="sng" w="19050">
            <a:solidFill>
              <a:srgbClr val="D3D7F4"/>
            </a:solidFill>
            <a:prstDash val="solid"/>
            <a:round/>
            <a:headEnd len="sm" w="sm" type="none"/>
            <a:tailEnd len="sm" w="sm" type="none"/>
          </a:ln>
        </p:spPr>
      </p:cxnSp>
      <p:sp>
        <p:nvSpPr>
          <p:cNvPr id="816" name="Google Shape;816;p36"/>
          <p:cNvSpPr/>
          <p:nvPr/>
        </p:nvSpPr>
        <p:spPr>
          <a:xfrm>
            <a:off x="625" y="1314362"/>
            <a:ext cx="6482498" cy="7769409"/>
          </a:xfrm>
          <a:custGeom>
            <a:rect b="b" l="l" r="r" t="t"/>
            <a:pathLst>
              <a:path extrusionOk="0" h="1593725" w="1004260">
                <a:moveTo>
                  <a:pt x="0" y="0"/>
                </a:moveTo>
                <a:lnTo>
                  <a:pt x="1004260" y="0"/>
                </a:lnTo>
                <a:lnTo>
                  <a:pt x="1004260" y="1593725"/>
                </a:lnTo>
                <a:lnTo>
                  <a:pt x="0" y="1593725"/>
                </a:lnTo>
                <a:close/>
              </a:path>
            </a:pathLst>
          </a:custGeom>
          <a:blipFill rotWithShape="1">
            <a:blip r:embed="rId3">
              <a:alphaModFix/>
            </a:blip>
            <a:stretch>
              <a:fillRect b="-3063" l="0" r="0" t="-3063"/>
            </a:stretch>
          </a:blipFill>
          <a:ln>
            <a:noFill/>
          </a:ln>
        </p:spPr>
      </p:sp>
      <p:grpSp>
        <p:nvGrpSpPr>
          <p:cNvPr id="817" name="Google Shape;817;p36"/>
          <p:cNvGrpSpPr/>
          <p:nvPr/>
        </p:nvGrpSpPr>
        <p:grpSpPr>
          <a:xfrm>
            <a:off x="635" y="-277812"/>
            <a:ext cx="18304510" cy="1055688"/>
            <a:chOff x="0" y="-370332"/>
            <a:chExt cx="25596662" cy="1407263"/>
          </a:xfrm>
        </p:grpSpPr>
        <p:grpSp>
          <p:nvGrpSpPr>
            <p:cNvPr id="818" name="Google Shape;818;p36"/>
            <p:cNvGrpSpPr/>
            <p:nvPr/>
          </p:nvGrpSpPr>
          <p:grpSpPr>
            <a:xfrm>
              <a:off x="0" y="-370332"/>
              <a:ext cx="25596662" cy="1407263"/>
              <a:chOff x="0" y="-57150"/>
              <a:chExt cx="3950102" cy="217170"/>
            </a:xfrm>
          </p:grpSpPr>
          <p:sp>
            <p:nvSpPr>
              <p:cNvPr id="819" name="Google Shape;819;p36"/>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36"/>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21" name="Google Shape;821;p36"/>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822" name="Google Shape;822;p36"/>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
        <p:nvSpPr>
          <p:cNvPr id="823" name="Google Shape;823;p36"/>
          <p:cNvSpPr txBox="1"/>
          <p:nvPr/>
        </p:nvSpPr>
        <p:spPr>
          <a:xfrm>
            <a:off x="1654525" y="9136463"/>
            <a:ext cx="3667800" cy="431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en-US" sz="1600">
                <a:solidFill>
                  <a:srgbClr val="FFFFFF"/>
                </a:solidFill>
              </a:rPr>
              <a:t>Source: Author (created using Canva)</a:t>
            </a:r>
            <a:endParaRPr i="1" sz="1600">
              <a:solidFill>
                <a:srgbClr val="FFFFFF"/>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A1F44"/>
        </a:solidFill>
      </p:bgPr>
    </p:bg>
    <p:spTree>
      <p:nvGrpSpPr>
        <p:cNvPr id="827" name="Shape 827"/>
        <p:cNvGrpSpPr/>
        <p:nvPr/>
      </p:nvGrpSpPr>
      <p:grpSpPr>
        <a:xfrm>
          <a:off x="0" y="0"/>
          <a:ext cx="0" cy="0"/>
          <a:chOff x="0" y="0"/>
          <a:chExt cx="0" cy="0"/>
        </a:xfrm>
      </p:grpSpPr>
      <p:grpSp>
        <p:nvGrpSpPr>
          <p:cNvPr id="828" name="Google Shape;828;p37"/>
          <p:cNvGrpSpPr/>
          <p:nvPr/>
        </p:nvGrpSpPr>
        <p:grpSpPr>
          <a:xfrm>
            <a:off x="530816" y="6553601"/>
            <a:ext cx="8106410" cy="1286468"/>
            <a:chOff x="0" y="114300"/>
            <a:chExt cx="10808545" cy="1715291"/>
          </a:xfrm>
        </p:grpSpPr>
        <p:sp>
          <p:nvSpPr>
            <p:cNvPr id="829" name="Google Shape;829;p37"/>
            <p:cNvSpPr txBox="1"/>
            <p:nvPr/>
          </p:nvSpPr>
          <p:spPr>
            <a:xfrm>
              <a:off x="0" y="114300"/>
              <a:ext cx="10808545" cy="1045634"/>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6120" u="none" cap="none" strike="noStrike">
                  <a:solidFill>
                    <a:srgbClr val="D3D7F4"/>
                  </a:solidFill>
                  <a:latin typeface="Play"/>
                  <a:ea typeface="Play"/>
                  <a:cs typeface="Play"/>
                  <a:sym typeface="Play"/>
                </a:rPr>
                <a:t>Contact Information</a:t>
              </a:r>
              <a:endParaRPr b="0" i="0" sz="6120" u="none" cap="none" strike="noStrike">
                <a:solidFill>
                  <a:srgbClr val="D3D7F4"/>
                </a:solidFill>
                <a:latin typeface="Play"/>
                <a:ea typeface="Play"/>
                <a:cs typeface="Play"/>
                <a:sym typeface="Play"/>
              </a:endParaRPr>
            </a:p>
          </p:txBody>
        </p:sp>
        <p:sp>
          <p:nvSpPr>
            <p:cNvPr id="830" name="Google Shape;830;p37"/>
            <p:cNvSpPr txBox="1"/>
            <p:nvPr/>
          </p:nvSpPr>
          <p:spPr>
            <a:xfrm>
              <a:off x="0" y="1512315"/>
              <a:ext cx="7626891" cy="317276"/>
            </a:xfrm>
            <a:prstGeom prst="rect">
              <a:avLst/>
            </a:prstGeom>
            <a:noFill/>
            <a:ln>
              <a:noFill/>
            </a:ln>
          </p:spPr>
          <p:txBody>
            <a:bodyPr anchorCtr="0" anchor="t" bIns="0" lIns="0" spcFirstLastPara="1" rIns="0" wrap="square" tIns="0">
              <a:spAutoFit/>
            </a:bodyPr>
            <a:lstStyle/>
            <a:p>
              <a:pPr indent="0" lvl="0" marL="0" marR="0" rtl="0" algn="l">
                <a:lnSpc>
                  <a:spcPct val="119934"/>
                </a:lnSpc>
                <a:spcBef>
                  <a:spcPts val="0"/>
                </a:spcBef>
                <a:spcAft>
                  <a:spcPts val="0"/>
                </a:spcAft>
                <a:buNone/>
              </a:pPr>
              <a:r>
                <a:rPr b="0" i="0" lang="en-US" sz="1530" u="none" cap="none" strike="noStrike">
                  <a:solidFill>
                    <a:srgbClr val="D3D7F4"/>
                  </a:solidFill>
                  <a:latin typeface="Arial"/>
                  <a:ea typeface="Arial"/>
                  <a:cs typeface="Arial"/>
                  <a:sym typeface="Arial"/>
                </a:rPr>
                <a:t>Reach out for more details or inquiries regarding the course.</a:t>
              </a:r>
              <a:endParaRPr b="0" i="0" sz="1530" u="none" cap="none" strike="noStrike">
                <a:solidFill>
                  <a:srgbClr val="D3D7F4"/>
                </a:solidFill>
                <a:latin typeface="Arial"/>
                <a:ea typeface="Arial"/>
                <a:cs typeface="Arial"/>
                <a:sym typeface="Arial"/>
              </a:endParaRPr>
            </a:p>
          </p:txBody>
        </p:sp>
      </p:grpSp>
      <p:sp>
        <p:nvSpPr>
          <p:cNvPr id="831" name="Google Shape;831;p37"/>
          <p:cNvSpPr txBox="1"/>
          <p:nvPr/>
        </p:nvSpPr>
        <p:spPr>
          <a:xfrm>
            <a:off x="666750" y="8079928"/>
            <a:ext cx="5448300" cy="1447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2400" u="none" cap="none" strike="noStrike">
                <a:solidFill>
                  <a:srgbClr val="D3D7F4"/>
                </a:solidFill>
                <a:latin typeface="Arial"/>
                <a:ea typeface="Arial"/>
                <a:cs typeface="Arial"/>
                <a:sym typeface="Arial"/>
              </a:rPr>
              <a:t>Alfrian Carmen Talakua</a:t>
            </a:r>
            <a:endParaRPr b="0" i="0" sz="2400" u="none" cap="none" strike="noStrike">
              <a:solidFill>
                <a:srgbClr val="D3D7F4"/>
              </a:solidFill>
              <a:latin typeface="Arial"/>
              <a:ea typeface="Arial"/>
              <a:cs typeface="Arial"/>
              <a:sym typeface="Arial"/>
            </a:endParaRPr>
          </a:p>
          <a:p>
            <a:pPr indent="0" lvl="0" marL="0" marR="0" rtl="0" algn="l">
              <a:lnSpc>
                <a:spcPct val="120000"/>
              </a:lnSpc>
              <a:spcBef>
                <a:spcPts val="0"/>
              </a:spcBef>
              <a:spcAft>
                <a:spcPts val="0"/>
              </a:spcAft>
              <a:buNone/>
            </a:pPr>
            <a:r>
              <a:rPr b="0" i="0" lang="en-US" sz="2400" u="none" cap="none" strike="noStrike">
                <a:solidFill>
                  <a:srgbClr val="D3D7F4"/>
                </a:solidFill>
                <a:latin typeface="Arial"/>
                <a:ea typeface="Arial"/>
                <a:cs typeface="Arial"/>
                <a:sym typeface="Arial"/>
              </a:rPr>
              <a:t>Department of Information Systems</a:t>
            </a:r>
            <a:endParaRPr b="0" i="0" sz="2400" u="none" cap="none" strike="noStrike">
              <a:solidFill>
                <a:srgbClr val="D3D7F4"/>
              </a:solidFill>
              <a:latin typeface="Arial"/>
              <a:ea typeface="Arial"/>
              <a:cs typeface="Arial"/>
              <a:sym typeface="Arial"/>
            </a:endParaRPr>
          </a:p>
          <a:p>
            <a:pPr indent="0" lvl="0" marL="0" marR="0" rtl="0" algn="l">
              <a:lnSpc>
                <a:spcPct val="120000"/>
              </a:lnSpc>
              <a:spcBef>
                <a:spcPts val="0"/>
              </a:spcBef>
              <a:spcAft>
                <a:spcPts val="0"/>
              </a:spcAft>
              <a:buNone/>
            </a:pPr>
            <a:r>
              <a:rPr b="0" i="0" lang="en-US" sz="2400" u="none" cap="none" strike="noStrike">
                <a:solidFill>
                  <a:srgbClr val="D3D7F4"/>
                </a:solidFill>
                <a:latin typeface="Arial"/>
                <a:ea typeface="Arial"/>
                <a:cs typeface="Arial"/>
                <a:sym typeface="Arial"/>
              </a:rPr>
              <a:t>e-Mail : Alfriantalakua@unkriswina.ac.id</a:t>
            </a:r>
            <a:endParaRPr b="0" i="0" sz="2400" u="none" cap="none" strike="noStrike">
              <a:solidFill>
                <a:srgbClr val="D3D7F4"/>
              </a:solidFill>
              <a:latin typeface="Arial"/>
              <a:ea typeface="Arial"/>
              <a:cs typeface="Arial"/>
              <a:sym typeface="Arial"/>
            </a:endParaRPr>
          </a:p>
          <a:p>
            <a:pPr indent="0" lvl="0" marL="0" marR="0" rtl="0" algn="l">
              <a:lnSpc>
                <a:spcPct val="120000"/>
              </a:lnSpc>
              <a:spcBef>
                <a:spcPts val="0"/>
              </a:spcBef>
              <a:spcAft>
                <a:spcPts val="0"/>
              </a:spcAft>
              <a:buNone/>
            </a:pPr>
            <a:r>
              <a:t/>
            </a:r>
            <a:endParaRPr b="0" i="0" sz="2400" u="none" cap="none" strike="noStrike">
              <a:solidFill>
                <a:srgbClr val="D3D7F4"/>
              </a:solidFill>
              <a:latin typeface="Arial"/>
              <a:ea typeface="Arial"/>
              <a:cs typeface="Arial"/>
              <a:sym typeface="Arial"/>
            </a:endParaRPr>
          </a:p>
        </p:txBody>
      </p:sp>
      <p:cxnSp>
        <p:nvCxnSpPr>
          <p:cNvPr id="832" name="Google Shape;832;p37"/>
          <p:cNvCxnSpPr/>
          <p:nvPr/>
        </p:nvCxnSpPr>
        <p:spPr>
          <a:xfrm>
            <a:off x="0" y="676275"/>
            <a:ext cx="7858125" cy="0"/>
          </a:xfrm>
          <a:prstGeom prst="straightConnector1">
            <a:avLst/>
          </a:prstGeom>
          <a:noFill/>
          <a:ln cap="flat" cmpd="sng" w="19050">
            <a:solidFill>
              <a:srgbClr val="D3D7F4"/>
            </a:solidFill>
            <a:prstDash val="solid"/>
            <a:round/>
            <a:headEnd len="sm" w="sm" type="none"/>
            <a:tailEnd len="sm" w="sm" type="none"/>
          </a:ln>
        </p:spPr>
      </p:cxnSp>
      <p:cxnSp>
        <p:nvCxnSpPr>
          <p:cNvPr id="833" name="Google Shape;833;p37"/>
          <p:cNvCxnSpPr/>
          <p:nvPr/>
        </p:nvCxnSpPr>
        <p:spPr>
          <a:xfrm>
            <a:off x="0" y="9629775"/>
            <a:ext cx="7858125" cy="0"/>
          </a:xfrm>
          <a:prstGeom prst="straightConnector1">
            <a:avLst/>
          </a:prstGeom>
          <a:noFill/>
          <a:ln cap="flat" cmpd="sng" w="19050">
            <a:solidFill>
              <a:srgbClr val="D3D7F4"/>
            </a:solidFill>
            <a:prstDash val="solid"/>
            <a:round/>
            <a:headEnd len="sm" w="sm" type="none"/>
            <a:tailEnd len="sm" w="sm" type="none"/>
          </a:ln>
        </p:spPr>
      </p:cxnSp>
      <p:sp>
        <p:nvSpPr>
          <p:cNvPr id="834" name="Google Shape;834;p37"/>
          <p:cNvSpPr txBox="1"/>
          <p:nvPr/>
        </p:nvSpPr>
        <p:spPr>
          <a:xfrm>
            <a:off x="530816" y="3714992"/>
            <a:ext cx="10727962" cy="1995665"/>
          </a:xfrm>
          <a:prstGeom prst="rect">
            <a:avLst/>
          </a:prstGeom>
          <a:noFill/>
          <a:ln>
            <a:noFill/>
          </a:ln>
        </p:spPr>
        <p:txBody>
          <a:bodyPr anchorCtr="0" anchor="t" bIns="0" lIns="0" spcFirstLastPara="1" rIns="0" wrap="square" tIns="0">
            <a:spAutoFit/>
          </a:bodyPr>
          <a:lstStyle/>
          <a:p>
            <a:pPr indent="0" lvl="0" marL="0" marR="0" rtl="0" algn="l">
              <a:lnSpc>
                <a:spcPct val="121961"/>
              </a:lnSpc>
              <a:spcBef>
                <a:spcPts val="0"/>
              </a:spcBef>
              <a:spcAft>
                <a:spcPts val="0"/>
              </a:spcAft>
              <a:buNone/>
            </a:pPr>
            <a:r>
              <a:rPr b="0" i="0" lang="en-US" sz="13000" u="none" cap="none" strike="noStrike">
                <a:solidFill>
                  <a:srgbClr val="FCDD05"/>
                </a:solidFill>
                <a:latin typeface="League Spartan"/>
                <a:ea typeface="League Spartan"/>
                <a:cs typeface="League Spartan"/>
                <a:sym typeface="League Spartan"/>
              </a:rPr>
              <a:t>THANK YOU</a:t>
            </a:r>
            <a:endParaRPr b="0" i="0" sz="13000" u="none" cap="none" strike="noStrike">
              <a:solidFill>
                <a:srgbClr val="FCDD05"/>
              </a:solidFill>
              <a:latin typeface="League Spartan"/>
              <a:ea typeface="League Spartan"/>
              <a:cs typeface="League Spartan"/>
              <a:sym typeface="League Spartan"/>
            </a:endParaRPr>
          </a:p>
        </p:txBody>
      </p:sp>
      <p:grpSp>
        <p:nvGrpSpPr>
          <p:cNvPr id="835" name="Google Shape;835;p37"/>
          <p:cNvGrpSpPr/>
          <p:nvPr/>
        </p:nvGrpSpPr>
        <p:grpSpPr>
          <a:xfrm>
            <a:off x="635" y="-277812"/>
            <a:ext cx="18304510" cy="1055688"/>
            <a:chOff x="0" y="-370332"/>
            <a:chExt cx="25596662" cy="1407263"/>
          </a:xfrm>
        </p:grpSpPr>
        <p:grpSp>
          <p:nvGrpSpPr>
            <p:cNvPr id="836" name="Google Shape;836;p37"/>
            <p:cNvGrpSpPr/>
            <p:nvPr/>
          </p:nvGrpSpPr>
          <p:grpSpPr>
            <a:xfrm>
              <a:off x="0" y="-370332"/>
              <a:ext cx="25596662" cy="1407263"/>
              <a:chOff x="0" y="-57150"/>
              <a:chExt cx="3950102" cy="217170"/>
            </a:xfrm>
          </p:grpSpPr>
          <p:sp>
            <p:nvSpPr>
              <p:cNvPr id="837" name="Google Shape;837;p37"/>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37"/>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39" name="Google Shape;839;p37"/>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3">
                <a:alphaModFix/>
              </a:blip>
              <a:stretch>
                <a:fillRect b="0" l="0" r="0" t="0"/>
              </a:stretch>
            </a:blipFill>
            <a:ln>
              <a:noFill/>
            </a:ln>
          </p:spPr>
        </p:sp>
        <p:sp>
          <p:nvSpPr>
            <p:cNvPr id="840" name="Google Shape;840;p37"/>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2026-03-29T07:58:23Z</dcterms:creat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1033-4.8.0.7823</vt:lpwstr>
  </property>
</Properties>
</file>