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10287000" cx="18288000"/>
  <p:notesSz cx="6858000" cy="9144000"/>
  <p:embeddedFontLst>
    <p:embeddedFont>
      <p:font typeface="Play"/>
      <p:regular r:id="rId40"/>
      <p:bold r:id="rId41"/>
    </p:embeddedFont>
    <p:embeddedFont>
      <p:font typeface="League Spartan"/>
      <p:regular r:id="rId42"/>
      <p:bold r:id="rId43"/>
    </p:embeddedFont>
    <p:embeddedFont>
      <p:font typeface="Poppins"/>
      <p:regular r:id="rId44"/>
      <p:bold r:id="rId45"/>
      <p:italic r:id="rId46"/>
      <p:boldItalic r:id="rId47"/>
    </p:embeddedFont>
    <p:embeddedFont>
      <p:font typeface="Sansita"/>
      <p:regular r:id="rId48"/>
      <p:bold r:id="rId49"/>
      <p:italic r:id="rId50"/>
      <p:boldItalic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52" roundtripDataSignature="AMtx7miNKowIYlLcU3WgU/qLU38Bc5yc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Play-regular.fntdata"/><Relationship Id="rId42" Type="http://schemas.openxmlformats.org/officeDocument/2006/relationships/font" Target="fonts/LeagueSpartan-regular.fntdata"/><Relationship Id="rId41" Type="http://schemas.openxmlformats.org/officeDocument/2006/relationships/font" Target="fonts/Play-bold.fntdata"/><Relationship Id="rId44" Type="http://schemas.openxmlformats.org/officeDocument/2006/relationships/font" Target="fonts/Poppins-regular.fntdata"/><Relationship Id="rId43" Type="http://schemas.openxmlformats.org/officeDocument/2006/relationships/font" Target="fonts/LeagueSpartan-bold.fntdata"/><Relationship Id="rId46" Type="http://schemas.openxmlformats.org/officeDocument/2006/relationships/font" Target="fonts/Poppins-italic.fntdata"/><Relationship Id="rId45" Type="http://schemas.openxmlformats.org/officeDocument/2006/relationships/font" Target="fonts/Poppins-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Sansita-regular.fntdata"/><Relationship Id="rId47" Type="http://schemas.openxmlformats.org/officeDocument/2006/relationships/font" Target="fonts/Poppins-boldItalic.fntdata"/><Relationship Id="rId49" Type="http://schemas.openxmlformats.org/officeDocument/2006/relationships/font" Target="fonts/Sansita-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Sansita-boldItalic.fntdata"/><Relationship Id="rId50" Type="http://schemas.openxmlformats.org/officeDocument/2006/relationships/font" Target="fonts/Sansita-italic.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7" name="Google Shape;9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1" name="Google Shape;11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5" name="Google Shape;125;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6" name="Google Shape;14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6" name="Google Shape;166;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4" name="Google Shape;184;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3" name="Google Shape;203;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4" name="Google Shape;22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0" name="Google Shape;25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2" name="Google Shape;272;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8" name="Google Shape;28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8" name="Google Shape;30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3" name="Google Shape;32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9" name="Google Shape;33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4" name="Google Shape;35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9" name="Google Shape;36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84" name="Google Shape;38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00" name="Google Shape;400;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18" name="Google Shape;41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36" name="Google Shape;43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57" name="Google Shape;45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74" name="Google Shape;47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98" name="Google Shape;49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15" name="Google Shape;51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33" name="Google Shape;53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49" name="Google Shape;54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66" name="Google Shape;56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80" name="Google Shape;580;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95" name="Google Shape;59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g3d49875f901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10" name="Google Shape;610;g3d49875f901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24" name="Google Shape;624;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40" name="Google Shape;64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55" name="Google Shape;655;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6"/>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6"/>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8"/>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8"/>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0" name="Google Shape;30;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9"/>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39"/>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7" name="Google Shape;37;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40"/>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3" name="Google Shape;43;p40"/>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4" name="Google Shape;44;p40"/>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5" name="Google Shape;45;p40"/>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6" name="Google Shape;46;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2"/>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42"/>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3"/>
          <p:cNvSpPr/>
          <p:nvPr>
            <p:ph idx="2" type="pic"/>
          </p:nvPr>
        </p:nvSpPr>
        <p:spPr>
          <a:xfrm>
            <a:off x="1792288" y="612775"/>
            <a:ext cx="5486400" cy="4114800"/>
          </a:xfrm>
          <a:prstGeom prst="rect">
            <a:avLst/>
          </a:prstGeom>
          <a:noFill/>
          <a:ln>
            <a:noFill/>
          </a:ln>
        </p:spPr>
      </p:sp>
      <p:sp>
        <p:nvSpPr>
          <p:cNvPr id="64" name="Google Shape;64;p4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4"/>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5"/>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5"/>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1.png"/><Relationship Id="rId6"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3.png"/><Relationship Id="rId5" Type="http://schemas.openxmlformats.org/officeDocument/2006/relationships/image" Target="../media/image15.png"/><Relationship Id="rId6"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28.png"/><Relationship Id="rId5" Type="http://schemas.openxmlformats.org/officeDocument/2006/relationships/image" Target="../media/image11.png"/><Relationship Id="rId6"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24.png"/><Relationship Id="rId5" Type="http://schemas.openxmlformats.org/officeDocument/2006/relationships/image" Target="../media/image29.png"/><Relationship Id="rId6"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31.png"/><Relationship Id="rId5"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27.png"/><Relationship Id="rId5"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5.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18.png"/><Relationship Id="rId5"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14.png"/><Relationship Id="rId5" Type="http://schemas.openxmlformats.org/officeDocument/2006/relationships/image" Target="../media/image12.png"/><Relationship Id="rId6"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23.png"/><Relationship Id="rId5" Type="http://schemas.openxmlformats.org/officeDocument/2006/relationships/image" Target="../media/image25.png"/><Relationship Id="rId6" Type="http://schemas.openxmlformats.org/officeDocument/2006/relationships/image" Target="../media/image17.png"/><Relationship Id="rId7" Type="http://schemas.openxmlformats.org/officeDocument/2006/relationships/image" Target="../media/image32.png"/><Relationship Id="rId8" Type="http://schemas.openxmlformats.org/officeDocument/2006/relationships/image" Target="../media/image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image" Target="../media/image16.png"/><Relationship Id="rId5"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22.png"/><Relationship Id="rId5"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3.png"/><Relationship Id="rId4" Type="http://schemas.openxmlformats.org/officeDocument/2006/relationships/image" Target="../media/image21.png"/><Relationship Id="rId5"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9.png"/><Relationship Id="rId4" Type="http://schemas.openxmlformats.org/officeDocument/2006/relationships/image" Target="../media/image30.png"/><Relationship Id="rId5"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3.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83" name="Shape 83"/>
        <p:cNvGrpSpPr/>
        <p:nvPr/>
      </p:nvGrpSpPr>
      <p:grpSpPr>
        <a:xfrm>
          <a:off x="0" y="0"/>
          <a:ext cx="0" cy="0"/>
          <a:chOff x="0" y="0"/>
          <a:chExt cx="0" cy="0"/>
        </a:xfrm>
      </p:grpSpPr>
      <p:sp>
        <p:nvSpPr>
          <p:cNvPr id="84" name="Google Shape;84;p1"/>
          <p:cNvSpPr/>
          <p:nvPr/>
        </p:nvSpPr>
        <p:spPr>
          <a:xfrm>
            <a:off x="-63503" y="603247"/>
            <a:ext cx="9423397" cy="146047"/>
          </a:xfrm>
          <a:custGeom>
            <a:rect b="b" l="l" r="r" t="t"/>
            <a:pathLst>
              <a:path extrusionOk="0" h="146047" w="9423397">
                <a:moveTo>
                  <a:pt x="0" y="0"/>
                </a:moveTo>
                <a:lnTo>
                  <a:pt x="9423397" y="0"/>
                </a:lnTo>
                <a:lnTo>
                  <a:pt x="9423397" y="146047"/>
                </a:lnTo>
                <a:lnTo>
                  <a:pt x="0" y="146047"/>
                </a:lnTo>
                <a:lnTo>
                  <a:pt x="0" y="0"/>
                </a:lnTo>
                <a:close/>
              </a:path>
            </a:pathLst>
          </a:custGeom>
          <a:blipFill rotWithShape="1">
            <a:blip r:embed="rId3">
              <a:alphaModFix/>
            </a:blip>
            <a:stretch>
              <a:fillRect b="0" l="0" r="0" t="0"/>
            </a:stretch>
          </a:blipFill>
          <a:ln>
            <a:noFill/>
          </a:ln>
        </p:spPr>
      </p:sp>
      <p:sp>
        <p:nvSpPr>
          <p:cNvPr id="85" name="Google Shape;85;p1"/>
          <p:cNvSpPr txBox="1"/>
          <p:nvPr/>
        </p:nvSpPr>
        <p:spPr>
          <a:xfrm>
            <a:off x="850247" y="3568912"/>
            <a:ext cx="13439339" cy="2089033"/>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4525"/>
              <a:buFont typeface="Arial"/>
              <a:buNone/>
            </a:pPr>
            <a:r>
              <a:rPr b="0" i="0" lang="en-US" sz="4525" u="none" cap="none" strike="noStrike">
                <a:solidFill>
                  <a:srgbClr val="D3D7F4"/>
                </a:solidFill>
                <a:latin typeface="Play"/>
                <a:ea typeface="Play"/>
                <a:cs typeface="Play"/>
                <a:sym typeface="Play"/>
              </a:rPr>
              <a:t>Week 3 – Measures of Central Tendency and Dispersion (Mean, Median, Mode, Variance, Standard Deviation)</a:t>
            </a:r>
            <a:endParaRPr b="0" i="0" sz="4525" u="none" cap="none" strike="noStrike">
              <a:solidFill>
                <a:srgbClr val="D3D7F4"/>
              </a:solidFill>
              <a:latin typeface="Play"/>
              <a:ea typeface="Play"/>
              <a:cs typeface="Play"/>
              <a:sym typeface="Play"/>
            </a:endParaRPr>
          </a:p>
        </p:txBody>
      </p:sp>
      <p:sp>
        <p:nvSpPr>
          <p:cNvPr id="86" name="Google Shape;86;p1"/>
          <p:cNvSpPr txBox="1"/>
          <p:nvPr/>
        </p:nvSpPr>
        <p:spPr>
          <a:xfrm>
            <a:off x="850247" y="5869372"/>
            <a:ext cx="5277000" cy="812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200"/>
              <a:buFont typeface="Arial"/>
              <a:buNone/>
            </a:pPr>
            <a:r>
              <a:rPr b="0" i="0" lang="en-US" sz="2200" u="none" cap="none" strike="noStrike">
                <a:solidFill>
                  <a:srgbClr val="FFFFFF"/>
                </a:solidFill>
                <a:latin typeface="Poppins"/>
                <a:ea typeface="Poppins"/>
                <a:cs typeface="Poppins"/>
                <a:sym typeface="Poppins"/>
              </a:rPr>
              <a:t>Alfrian Carmen Talakua</a:t>
            </a:r>
            <a:endParaRPr b="0" i="0" sz="2200" u="none" cap="none" strike="noStrike">
              <a:solidFill>
                <a:srgbClr val="FFFFFF"/>
              </a:solidFill>
              <a:latin typeface="Poppins"/>
              <a:ea typeface="Poppins"/>
              <a:cs typeface="Poppins"/>
              <a:sym typeface="Poppins"/>
            </a:endParaRPr>
          </a:p>
          <a:p>
            <a:pPr indent="0" lvl="0" marL="0" marR="0" rtl="0" algn="l">
              <a:lnSpc>
                <a:spcPct val="140000"/>
              </a:lnSpc>
              <a:spcBef>
                <a:spcPts val="0"/>
              </a:spcBef>
              <a:spcAft>
                <a:spcPts val="0"/>
              </a:spcAft>
              <a:buClr>
                <a:srgbClr val="000000"/>
              </a:buClr>
              <a:buSzPts val="2200"/>
              <a:buFont typeface="Arial"/>
              <a:buNone/>
            </a:pPr>
            <a:r>
              <a:rPr b="0" i="0" lang="en-US" sz="2200" u="none" cap="none" strike="noStrike">
                <a:solidFill>
                  <a:srgbClr val="FFFFFF"/>
                </a:solidFill>
                <a:latin typeface="Poppins"/>
                <a:ea typeface="Poppins"/>
                <a:cs typeface="Poppins"/>
                <a:sym typeface="Poppins"/>
              </a:rPr>
              <a:t>Department of Information Systems</a:t>
            </a:r>
            <a:endParaRPr b="0" i="0" sz="2200" u="none" cap="none" strike="noStrike">
              <a:solidFill>
                <a:srgbClr val="FFFFFF"/>
              </a:solidFill>
              <a:latin typeface="Poppins"/>
              <a:ea typeface="Poppins"/>
              <a:cs typeface="Poppins"/>
              <a:sym typeface="Poppins"/>
            </a:endParaRPr>
          </a:p>
        </p:txBody>
      </p:sp>
      <p:sp>
        <p:nvSpPr>
          <p:cNvPr id="87" name="Google Shape;87;p1"/>
          <p:cNvSpPr txBox="1"/>
          <p:nvPr/>
        </p:nvSpPr>
        <p:spPr>
          <a:xfrm>
            <a:off x="940337" y="6899635"/>
            <a:ext cx="775500" cy="3693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400"/>
              <a:buFont typeface="Arial"/>
              <a:buNone/>
            </a:pPr>
            <a:r>
              <a:rPr b="1" i="0" lang="en-US" sz="2400" u="none" cap="none" strike="noStrike">
                <a:solidFill>
                  <a:srgbClr val="FFF9FF"/>
                </a:solidFill>
                <a:latin typeface="Times"/>
                <a:ea typeface="Times"/>
                <a:cs typeface="Times"/>
                <a:sym typeface="Times"/>
              </a:rPr>
              <a:t>2026</a:t>
            </a:r>
            <a:endParaRPr b="1" i="0" sz="2400" u="none" cap="none" strike="noStrike">
              <a:solidFill>
                <a:srgbClr val="FFF9FF"/>
              </a:solidFill>
              <a:latin typeface="Times"/>
              <a:ea typeface="Times"/>
              <a:cs typeface="Times"/>
              <a:sym typeface="Times"/>
            </a:endParaRPr>
          </a:p>
        </p:txBody>
      </p:sp>
      <p:sp>
        <p:nvSpPr>
          <p:cNvPr id="88" name="Google Shape;88;p1"/>
          <p:cNvSpPr txBox="1"/>
          <p:nvPr/>
        </p:nvSpPr>
        <p:spPr>
          <a:xfrm>
            <a:off x="850247" y="2544785"/>
            <a:ext cx="8913185" cy="1024127"/>
          </a:xfrm>
          <a:prstGeom prst="rect">
            <a:avLst/>
          </a:prstGeom>
          <a:noFill/>
          <a:ln>
            <a:noFill/>
          </a:ln>
        </p:spPr>
        <p:txBody>
          <a:bodyPr anchorCtr="0" anchor="t" bIns="0" lIns="0" spcFirstLastPara="1" rIns="0" wrap="square" tIns="0">
            <a:spAutoFit/>
          </a:bodyPr>
          <a:lstStyle/>
          <a:p>
            <a:pPr indent="0" lvl="0" marL="0" marR="0" rtl="0" algn="l">
              <a:lnSpc>
                <a:spcPct val="121998"/>
              </a:lnSpc>
              <a:spcBef>
                <a:spcPts val="0"/>
              </a:spcBef>
              <a:spcAft>
                <a:spcPts val="0"/>
              </a:spcAft>
              <a:buClr>
                <a:srgbClr val="000000"/>
              </a:buClr>
              <a:buSzPts val="5455"/>
              <a:buFont typeface="Arial"/>
              <a:buNone/>
            </a:pPr>
            <a:r>
              <a:rPr b="0" i="0" lang="en-US" sz="5455" u="none" cap="none" strike="noStrike">
                <a:solidFill>
                  <a:srgbClr val="FCDD05"/>
                </a:solidFill>
                <a:latin typeface="League Spartan"/>
                <a:ea typeface="League Spartan"/>
                <a:cs typeface="League Spartan"/>
                <a:sym typeface="League Spartan"/>
              </a:rPr>
              <a:t>STATISTICS AND PROBABILITY</a:t>
            </a:r>
            <a:endParaRPr b="0" i="0" sz="5455" u="none" cap="none" strike="noStrike">
              <a:solidFill>
                <a:srgbClr val="FCDD05"/>
              </a:solidFill>
              <a:latin typeface="League Spartan"/>
              <a:ea typeface="League Spartan"/>
              <a:cs typeface="League Spartan"/>
              <a:sym typeface="League Spartan"/>
            </a:endParaRPr>
          </a:p>
        </p:txBody>
      </p:sp>
      <p:grpSp>
        <p:nvGrpSpPr>
          <p:cNvPr id="89" name="Google Shape;89;p1"/>
          <p:cNvGrpSpPr/>
          <p:nvPr/>
        </p:nvGrpSpPr>
        <p:grpSpPr>
          <a:xfrm>
            <a:off x="635" y="-277812"/>
            <a:ext cx="18304510" cy="1055688"/>
            <a:chOff x="0" y="-370332"/>
            <a:chExt cx="25596662" cy="1407263"/>
          </a:xfrm>
        </p:grpSpPr>
        <p:grpSp>
          <p:nvGrpSpPr>
            <p:cNvPr id="90" name="Google Shape;90;p1"/>
            <p:cNvGrpSpPr/>
            <p:nvPr/>
          </p:nvGrpSpPr>
          <p:grpSpPr>
            <a:xfrm>
              <a:off x="0" y="-370332"/>
              <a:ext cx="25596662" cy="1407263"/>
              <a:chOff x="0" y="-57150"/>
              <a:chExt cx="3950102" cy="217170"/>
            </a:xfrm>
          </p:grpSpPr>
          <p:sp>
            <p:nvSpPr>
              <p:cNvPr id="91" name="Google Shape;91;p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93" name="Google Shape;93;p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94" name="Google Shape;94;p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98" name="Shape 98"/>
        <p:cNvGrpSpPr/>
        <p:nvPr/>
      </p:nvGrpSpPr>
      <p:grpSpPr>
        <a:xfrm>
          <a:off x="0" y="0"/>
          <a:ext cx="0" cy="0"/>
          <a:chOff x="0" y="0"/>
          <a:chExt cx="0" cy="0"/>
        </a:xfrm>
      </p:grpSpPr>
      <p:sp>
        <p:nvSpPr>
          <p:cNvPr id="99" name="Google Shape;99;p2"/>
          <p:cNvSpPr/>
          <p:nvPr/>
        </p:nvSpPr>
        <p:spPr>
          <a:xfrm>
            <a:off x="-63503" y="5937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00" name="Google Shape;100;p2"/>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01" name="Google Shape;101;p2"/>
          <p:cNvSpPr txBox="1"/>
          <p:nvPr/>
        </p:nvSpPr>
        <p:spPr>
          <a:xfrm>
            <a:off x="459740" y="1052195"/>
            <a:ext cx="12440400" cy="13854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9000"/>
              <a:buFont typeface="Arial"/>
              <a:buNone/>
            </a:pPr>
            <a:r>
              <a:rPr b="0" i="0" lang="en-US" sz="9000" u="none" cap="none" strike="noStrike">
                <a:solidFill>
                  <a:srgbClr val="FFFFFF"/>
                </a:solidFill>
                <a:latin typeface="Play"/>
                <a:ea typeface="Play"/>
                <a:cs typeface="Play"/>
                <a:sym typeface="Play"/>
              </a:rPr>
              <a:t>Learning Objectives: </a:t>
            </a:r>
            <a:endParaRPr b="0" i="0" sz="9000" u="none" cap="none" strike="noStrike">
              <a:solidFill>
                <a:srgbClr val="FFFFFF"/>
              </a:solidFill>
              <a:latin typeface="Play"/>
              <a:ea typeface="Play"/>
              <a:cs typeface="Play"/>
              <a:sym typeface="Play"/>
            </a:endParaRPr>
          </a:p>
        </p:txBody>
      </p:sp>
      <p:sp>
        <p:nvSpPr>
          <p:cNvPr id="102" name="Google Shape;102;p2"/>
          <p:cNvSpPr txBox="1"/>
          <p:nvPr/>
        </p:nvSpPr>
        <p:spPr>
          <a:xfrm>
            <a:off x="218024" y="3003675"/>
            <a:ext cx="14947200" cy="2730600"/>
          </a:xfrm>
          <a:prstGeom prst="rect">
            <a:avLst/>
          </a:prstGeom>
          <a:noFill/>
          <a:ln>
            <a:noFill/>
          </a:ln>
        </p:spPr>
        <p:txBody>
          <a:bodyPr anchorCtr="0" anchor="t" bIns="0" lIns="0" spcFirstLastPara="1" rIns="0" wrap="square" tIns="0">
            <a:spAutoFit/>
          </a:bodyPr>
          <a:lstStyle/>
          <a:p>
            <a:pPr indent="-368300" lvl="1" marL="736600" marR="0" rtl="0" algn="l">
              <a:lnSpc>
                <a:spcPct val="140070"/>
              </a:lnSpc>
              <a:spcBef>
                <a:spcPts val="0"/>
              </a:spcBef>
              <a:spcAft>
                <a:spcPts val="0"/>
              </a:spcAft>
              <a:buClr>
                <a:srgbClr val="FFFFFF"/>
              </a:buClr>
              <a:buSzPts val="3409"/>
              <a:buFont typeface="Arial"/>
              <a:buChar char="•"/>
            </a:pPr>
            <a:r>
              <a:rPr b="0" i="0" lang="en-US" sz="3409" u="none" cap="none" strike="noStrike">
                <a:solidFill>
                  <a:srgbClr val="FFFFFF"/>
                </a:solidFill>
                <a:latin typeface="Arial"/>
                <a:ea typeface="Arial"/>
                <a:cs typeface="Arial"/>
                <a:sym typeface="Arial"/>
              </a:rPr>
              <a:t>Understand mean, median, and mode as measures of central tendency</a:t>
            </a:r>
            <a:endParaRPr b="0" i="0" sz="3409" u="none" cap="none" strike="noStrike">
              <a:solidFill>
                <a:srgbClr val="FFFFFF"/>
              </a:solidFill>
              <a:latin typeface="Arial"/>
              <a:ea typeface="Arial"/>
              <a:cs typeface="Arial"/>
              <a:sym typeface="Arial"/>
            </a:endParaRPr>
          </a:p>
          <a:p>
            <a:pPr indent="-368300" lvl="1" marL="736600" marR="0" rtl="0" algn="l">
              <a:lnSpc>
                <a:spcPct val="140070"/>
              </a:lnSpc>
              <a:spcBef>
                <a:spcPts val="0"/>
              </a:spcBef>
              <a:spcAft>
                <a:spcPts val="0"/>
              </a:spcAft>
              <a:buClr>
                <a:srgbClr val="FFFFFF"/>
              </a:buClr>
              <a:buSzPts val="3409"/>
              <a:buFont typeface="Arial"/>
              <a:buChar char="•"/>
            </a:pPr>
            <a:r>
              <a:rPr b="0" i="0" lang="en-US" sz="3409" u="none" cap="none" strike="noStrike">
                <a:solidFill>
                  <a:srgbClr val="FFFFFF"/>
                </a:solidFill>
                <a:latin typeface="Arial"/>
                <a:ea typeface="Arial"/>
                <a:cs typeface="Arial"/>
                <a:sym typeface="Arial"/>
              </a:rPr>
              <a:t>Understand data variability using variance and standard deviation</a:t>
            </a:r>
            <a:endParaRPr b="0" i="0" sz="3409" u="none" cap="none" strike="noStrike">
              <a:solidFill>
                <a:srgbClr val="FFFFFF"/>
              </a:solidFill>
              <a:latin typeface="Arial"/>
              <a:ea typeface="Arial"/>
              <a:cs typeface="Arial"/>
              <a:sym typeface="Arial"/>
            </a:endParaRPr>
          </a:p>
          <a:p>
            <a:pPr indent="-368300" lvl="1" marL="736600" marR="0" rtl="0" algn="l">
              <a:lnSpc>
                <a:spcPct val="140070"/>
              </a:lnSpc>
              <a:spcBef>
                <a:spcPts val="0"/>
              </a:spcBef>
              <a:spcAft>
                <a:spcPts val="0"/>
              </a:spcAft>
              <a:buClr>
                <a:srgbClr val="FFFFFF"/>
              </a:buClr>
              <a:buSzPts val="3409"/>
              <a:buFont typeface="Arial"/>
              <a:buChar char="•"/>
            </a:pPr>
            <a:r>
              <a:rPr b="0" i="0" lang="en-US" sz="3409" u="none" cap="none" strike="noStrike">
                <a:solidFill>
                  <a:srgbClr val="FFFFFF"/>
                </a:solidFill>
                <a:latin typeface="Arial"/>
                <a:ea typeface="Arial"/>
                <a:cs typeface="Arial"/>
                <a:sym typeface="Arial"/>
              </a:rPr>
              <a:t>Apply statistical concepts using Excel</a:t>
            </a:r>
            <a:endParaRPr b="0" i="0" sz="3409" u="none" cap="none" strike="noStrike">
              <a:solidFill>
                <a:srgbClr val="FFFFFF"/>
              </a:solidFill>
              <a:latin typeface="Arial"/>
              <a:ea typeface="Arial"/>
              <a:cs typeface="Arial"/>
              <a:sym typeface="Arial"/>
            </a:endParaRPr>
          </a:p>
          <a:p>
            <a:pPr indent="-368300" lvl="1" marL="736600" marR="0" rtl="0" algn="l">
              <a:lnSpc>
                <a:spcPct val="140070"/>
              </a:lnSpc>
              <a:spcBef>
                <a:spcPts val="0"/>
              </a:spcBef>
              <a:spcAft>
                <a:spcPts val="0"/>
              </a:spcAft>
              <a:buClr>
                <a:srgbClr val="FFFFFF"/>
              </a:buClr>
              <a:buSzPts val="3409"/>
              <a:buFont typeface="Arial"/>
              <a:buChar char="•"/>
            </a:pPr>
            <a:r>
              <a:rPr b="0" i="0" lang="en-US" sz="3409" u="none" cap="none" strike="noStrike">
                <a:solidFill>
                  <a:srgbClr val="FFFFFF"/>
                </a:solidFill>
                <a:latin typeface="Arial"/>
                <a:ea typeface="Arial"/>
                <a:cs typeface="Arial"/>
                <a:sym typeface="Arial"/>
              </a:rPr>
              <a:t>Interpret results for decision-making</a:t>
            </a:r>
            <a:endParaRPr b="0" i="0" sz="3409" u="none" cap="none" strike="noStrike">
              <a:solidFill>
                <a:srgbClr val="FFFFFF"/>
              </a:solidFill>
              <a:latin typeface="Arial"/>
              <a:ea typeface="Arial"/>
              <a:cs typeface="Arial"/>
              <a:sym typeface="Arial"/>
            </a:endParaRPr>
          </a:p>
        </p:txBody>
      </p:sp>
      <p:grpSp>
        <p:nvGrpSpPr>
          <p:cNvPr id="103" name="Google Shape;103;p2"/>
          <p:cNvGrpSpPr/>
          <p:nvPr/>
        </p:nvGrpSpPr>
        <p:grpSpPr>
          <a:xfrm>
            <a:off x="635" y="-277812"/>
            <a:ext cx="18304510" cy="1055688"/>
            <a:chOff x="0" y="-370332"/>
            <a:chExt cx="25596662" cy="1407263"/>
          </a:xfrm>
        </p:grpSpPr>
        <p:grpSp>
          <p:nvGrpSpPr>
            <p:cNvPr id="104" name="Google Shape;104;p2"/>
            <p:cNvGrpSpPr/>
            <p:nvPr/>
          </p:nvGrpSpPr>
          <p:grpSpPr>
            <a:xfrm>
              <a:off x="0" y="-370332"/>
              <a:ext cx="25596662" cy="1407263"/>
              <a:chOff x="0" y="-57150"/>
              <a:chExt cx="3950102" cy="217170"/>
            </a:xfrm>
          </p:grpSpPr>
          <p:sp>
            <p:nvSpPr>
              <p:cNvPr id="105" name="Google Shape;105;p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07" name="Google Shape;107;p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108" name="Google Shape;108;p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112" name="Shape 112"/>
        <p:cNvGrpSpPr/>
        <p:nvPr/>
      </p:nvGrpSpPr>
      <p:grpSpPr>
        <a:xfrm>
          <a:off x="0" y="0"/>
          <a:ext cx="0" cy="0"/>
          <a:chOff x="0" y="0"/>
          <a:chExt cx="0" cy="0"/>
        </a:xfrm>
      </p:grpSpPr>
      <p:sp>
        <p:nvSpPr>
          <p:cNvPr id="113" name="Google Shape;113;p3"/>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14" name="Google Shape;114;p3"/>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15" name="Google Shape;115;p3"/>
          <p:cNvSpPr txBox="1"/>
          <p:nvPr/>
        </p:nvSpPr>
        <p:spPr>
          <a:xfrm>
            <a:off x="146975" y="2654825"/>
            <a:ext cx="13250100" cy="4051200"/>
          </a:xfrm>
          <a:prstGeom prst="rect">
            <a:avLst/>
          </a:prstGeom>
          <a:noFill/>
          <a:ln>
            <a:noFill/>
          </a:ln>
        </p:spPr>
        <p:txBody>
          <a:bodyPr anchorCtr="0" anchor="t" bIns="0" lIns="0" spcFirstLastPara="1" rIns="0" wrap="square" tIns="0">
            <a:spAutoFit/>
          </a:bodyPr>
          <a:lstStyle/>
          <a:p>
            <a:pPr indent="-409575" lvl="1" marL="819150" marR="0" rtl="0" algn="l">
              <a:lnSpc>
                <a:spcPct val="118708"/>
              </a:lnSpc>
              <a:spcBef>
                <a:spcPts val="0"/>
              </a:spcBef>
              <a:spcAft>
                <a:spcPts val="0"/>
              </a:spcAft>
              <a:buClr>
                <a:srgbClr val="FFFFFF"/>
              </a:buClr>
              <a:buSzPts val="3795"/>
              <a:buFont typeface="Arial"/>
              <a:buChar char="•"/>
            </a:pPr>
            <a:r>
              <a:rPr b="0" i="0" lang="en-US" sz="3795" u="none" cap="none" strike="noStrike">
                <a:solidFill>
                  <a:srgbClr val="FFFFFF"/>
                </a:solidFill>
                <a:latin typeface="Arial"/>
                <a:ea typeface="Arial"/>
                <a:cs typeface="Arial"/>
                <a:sym typeface="Arial"/>
              </a:rPr>
              <a:t>Data collected previously needs to be summarized</a:t>
            </a:r>
            <a:endParaRPr b="0" i="0" sz="3795" u="none" cap="none" strike="noStrike">
              <a:solidFill>
                <a:srgbClr val="FFFFFF"/>
              </a:solidFill>
              <a:latin typeface="Arial"/>
              <a:ea typeface="Arial"/>
              <a:cs typeface="Arial"/>
              <a:sym typeface="Arial"/>
            </a:endParaRPr>
          </a:p>
          <a:p>
            <a:pPr indent="-409575" lvl="1" marL="819150" marR="0" rtl="0" algn="l">
              <a:lnSpc>
                <a:spcPct val="118708"/>
              </a:lnSpc>
              <a:spcBef>
                <a:spcPts val="0"/>
              </a:spcBef>
              <a:spcAft>
                <a:spcPts val="0"/>
              </a:spcAft>
              <a:buClr>
                <a:srgbClr val="FFFFFF"/>
              </a:buClr>
              <a:buSzPts val="3795"/>
              <a:buFont typeface="Arial"/>
              <a:buChar char="•"/>
            </a:pPr>
            <a:r>
              <a:rPr b="0" i="0" lang="en-US" sz="3795" u="none" cap="none" strike="noStrike">
                <a:solidFill>
                  <a:srgbClr val="FFFFFF"/>
                </a:solidFill>
                <a:latin typeface="Arial"/>
                <a:ea typeface="Arial"/>
                <a:cs typeface="Arial"/>
                <a:sym typeface="Arial"/>
              </a:rPr>
              <a:t>Summarization helps reveal patterns and insights</a:t>
            </a:r>
            <a:endParaRPr b="0" i="0" sz="3795" u="none" cap="none" strike="noStrike">
              <a:solidFill>
                <a:srgbClr val="FFFFFF"/>
              </a:solidFill>
              <a:latin typeface="Arial"/>
              <a:ea typeface="Arial"/>
              <a:cs typeface="Arial"/>
              <a:sym typeface="Arial"/>
            </a:endParaRPr>
          </a:p>
          <a:p>
            <a:pPr indent="-409575" lvl="1" marL="819150" marR="0" rtl="0" algn="l">
              <a:lnSpc>
                <a:spcPct val="118708"/>
              </a:lnSpc>
              <a:spcBef>
                <a:spcPts val="0"/>
              </a:spcBef>
              <a:spcAft>
                <a:spcPts val="0"/>
              </a:spcAft>
              <a:buClr>
                <a:srgbClr val="FFFFFF"/>
              </a:buClr>
              <a:buSzPts val="3795"/>
              <a:buFont typeface="Arial"/>
              <a:buChar char="•"/>
            </a:pPr>
            <a:r>
              <a:rPr b="0" i="0" lang="en-US" sz="3795" u="none" cap="none" strike="noStrike">
                <a:solidFill>
                  <a:srgbClr val="FFFFFF"/>
                </a:solidFill>
                <a:latin typeface="Arial"/>
                <a:ea typeface="Arial"/>
                <a:cs typeface="Arial"/>
                <a:sym typeface="Arial"/>
              </a:rPr>
              <a:t>Statistical measures help us understand the data</a:t>
            </a:r>
            <a:endParaRPr b="0" i="0" sz="3795" u="none" cap="none" strike="noStrike">
              <a:solidFill>
                <a:srgbClr val="FFFFFF"/>
              </a:solidFill>
              <a:latin typeface="Arial"/>
              <a:ea typeface="Arial"/>
              <a:cs typeface="Arial"/>
              <a:sym typeface="Arial"/>
            </a:endParaRPr>
          </a:p>
          <a:p>
            <a:pPr indent="-409575" lvl="1" marL="819150" marR="0" rtl="0" algn="l">
              <a:lnSpc>
                <a:spcPct val="118708"/>
              </a:lnSpc>
              <a:spcBef>
                <a:spcPts val="0"/>
              </a:spcBef>
              <a:spcAft>
                <a:spcPts val="0"/>
              </a:spcAft>
              <a:buClr>
                <a:srgbClr val="FFFFFF"/>
              </a:buClr>
              <a:buSzPts val="3795"/>
              <a:buFont typeface="Arial"/>
              <a:buChar char="•"/>
            </a:pPr>
            <a:r>
              <a:rPr b="0" i="0" lang="en-US" sz="3795" u="none" cap="none" strike="noStrike">
                <a:solidFill>
                  <a:srgbClr val="FFFFFF"/>
                </a:solidFill>
                <a:latin typeface="Arial"/>
                <a:ea typeface="Arial"/>
                <a:cs typeface="Arial"/>
                <a:sym typeface="Arial"/>
              </a:rPr>
              <a:t>Central tendency shows the typical value</a:t>
            </a:r>
            <a:endParaRPr b="0" i="0" sz="3795" u="none" cap="none" strike="noStrike">
              <a:solidFill>
                <a:srgbClr val="FFFFFF"/>
              </a:solidFill>
              <a:latin typeface="Arial"/>
              <a:ea typeface="Arial"/>
              <a:cs typeface="Arial"/>
              <a:sym typeface="Arial"/>
            </a:endParaRPr>
          </a:p>
          <a:p>
            <a:pPr indent="-409575" lvl="1" marL="819150" marR="0" rtl="0" algn="l">
              <a:lnSpc>
                <a:spcPct val="118708"/>
              </a:lnSpc>
              <a:spcBef>
                <a:spcPts val="0"/>
              </a:spcBef>
              <a:spcAft>
                <a:spcPts val="0"/>
              </a:spcAft>
              <a:buClr>
                <a:srgbClr val="FFFFFF"/>
              </a:buClr>
              <a:buSzPts val="3795"/>
              <a:buFont typeface="Arial"/>
              <a:buChar char="•"/>
            </a:pPr>
            <a:r>
              <a:rPr b="0" i="0" lang="en-US" sz="3795" u="none" cap="none" strike="noStrike">
                <a:solidFill>
                  <a:srgbClr val="FFFFFF"/>
                </a:solidFill>
                <a:latin typeface="Arial"/>
                <a:ea typeface="Arial"/>
                <a:cs typeface="Arial"/>
                <a:sym typeface="Arial"/>
              </a:rPr>
              <a:t>Dispersion shows how data varies</a:t>
            </a:r>
            <a:endParaRPr b="0" i="0" sz="3795" u="none" cap="none" strike="noStrike">
              <a:solidFill>
                <a:srgbClr val="FFFFFF"/>
              </a:solidFill>
              <a:latin typeface="Arial"/>
              <a:ea typeface="Arial"/>
              <a:cs typeface="Arial"/>
              <a:sym typeface="Arial"/>
            </a:endParaRPr>
          </a:p>
          <a:p>
            <a:pPr indent="0" lvl="0" marL="0" marR="0" rtl="0" algn="l">
              <a:lnSpc>
                <a:spcPct val="118708"/>
              </a:lnSpc>
              <a:spcBef>
                <a:spcPts val="0"/>
              </a:spcBef>
              <a:spcAft>
                <a:spcPts val="0"/>
              </a:spcAft>
              <a:buClr>
                <a:srgbClr val="000000"/>
              </a:buClr>
              <a:buSzPts val="3795"/>
              <a:buFont typeface="Arial"/>
              <a:buNone/>
            </a:pPr>
            <a:r>
              <a:t/>
            </a:r>
            <a:endParaRPr b="0" i="0" sz="3795" u="none" cap="none" strike="noStrike">
              <a:solidFill>
                <a:srgbClr val="FFFFFF"/>
              </a:solidFill>
              <a:latin typeface="Arial"/>
              <a:ea typeface="Arial"/>
              <a:cs typeface="Arial"/>
              <a:sym typeface="Arial"/>
            </a:endParaRPr>
          </a:p>
        </p:txBody>
      </p:sp>
      <p:sp>
        <p:nvSpPr>
          <p:cNvPr id="116" name="Google Shape;116;p3"/>
          <p:cNvSpPr txBox="1"/>
          <p:nvPr/>
        </p:nvSpPr>
        <p:spPr>
          <a:xfrm>
            <a:off x="424815" y="1094740"/>
            <a:ext cx="16722000" cy="1000500"/>
          </a:xfrm>
          <a:prstGeom prst="rect">
            <a:avLst/>
          </a:prstGeom>
          <a:noFill/>
          <a:ln>
            <a:noFill/>
          </a:ln>
        </p:spPr>
        <p:txBody>
          <a:bodyPr anchorCtr="0" anchor="t" bIns="0" lIns="0" spcFirstLastPara="1" rIns="0" wrap="square" tIns="0">
            <a:spAutoFit/>
          </a:bodyPr>
          <a:lstStyle/>
          <a:p>
            <a:pPr indent="0" lvl="0" marL="0" marR="0" rtl="0" algn="l">
              <a:lnSpc>
                <a:spcPct val="167583"/>
              </a:lnSpc>
              <a:spcBef>
                <a:spcPts val="0"/>
              </a:spcBef>
              <a:spcAft>
                <a:spcPts val="0"/>
              </a:spcAft>
              <a:buClr>
                <a:srgbClr val="000000"/>
              </a:buClr>
              <a:buSzPts val="6500"/>
              <a:buFont typeface="Arial"/>
              <a:buNone/>
            </a:pPr>
            <a:r>
              <a:rPr b="0" i="0" lang="en-US" sz="6500" u="none" cap="none" strike="noStrike">
                <a:solidFill>
                  <a:srgbClr val="FFFFFF"/>
                </a:solidFill>
                <a:latin typeface="Play"/>
                <a:ea typeface="Play"/>
                <a:cs typeface="Play"/>
                <a:sym typeface="Play"/>
              </a:rPr>
              <a:t>From Data Collection to Data Analysis</a:t>
            </a:r>
            <a:endParaRPr b="0" i="0" sz="6500" u="none" cap="none" strike="noStrike">
              <a:solidFill>
                <a:srgbClr val="FFFFFF"/>
              </a:solidFill>
              <a:latin typeface="Play"/>
              <a:ea typeface="Play"/>
              <a:cs typeface="Play"/>
              <a:sym typeface="Play"/>
            </a:endParaRPr>
          </a:p>
        </p:txBody>
      </p:sp>
      <p:grpSp>
        <p:nvGrpSpPr>
          <p:cNvPr id="117" name="Google Shape;117;p3"/>
          <p:cNvGrpSpPr/>
          <p:nvPr/>
        </p:nvGrpSpPr>
        <p:grpSpPr>
          <a:xfrm>
            <a:off x="635" y="-277812"/>
            <a:ext cx="18304510" cy="1055688"/>
            <a:chOff x="0" y="-370332"/>
            <a:chExt cx="25596662" cy="1407263"/>
          </a:xfrm>
        </p:grpSpPr>
        <p:grpSp>
          <p:nvGrpSpPr>
            <p:cNvPr id="118" name="Google Shape;118;p3"/>
            <p:cNvGrpSpPr/>
            <p:nvPr/>
          </p:nvGrpSpPr>
          <p:grpSpPr>
            <a:xfrm>
              <a:off x="0" y="-370332"/>
              <a:ext cx="25596662" cy="1407263"/>
              <a:chOff x="0" y="-57150"/>
              <a:chExt cx="3950102" cy="217170"/>
            </a:xfrm>
          </p:grpSpPr>
          <p:sp>
            <p:nvSpPr>
              <p:cNvPr id="119" name="Google Shape;119;p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21" name="Google Shape;121;p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122" name="Google Shape;122;p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126" name="Shape 126"/>
        <p:cNvGrpSpPr/>
        <p:nvPr/>
      </p:nvGrpSpPr>
      <p:grpSpPr>
        <a:xfrm>
          <a:off x="0" y="0"/>
          <a:ext cx="0" cy="0"/>
          <a:chOff x="0" y="0"/>
          <a:chExt cx="0" cy="0"/>
        </a:xfrm>
      </p:grpSpPr>
      <p:sp>
        <p:nvSpPr>
          <p:cNvPr id="127" name="Google Shape;127;p4"/>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28" name="Google Shape;128;p4"/>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29" name="Google Shape;129;p4"/>
          <p:cNvSpPr/>
          <p:nvPr/>
        </p:nvSpPr>
        <p:spPr>
          <a:xfrm>
            <a:off x="11340706" y="2261420"/>
            <a:ext cx="649734" cy="567482"/>
          </a:xfrm>
          <a:custGeom>
            <a:rect b="b" l="l" r="r" t="t"/>
            <a:pathLst>
              <a:path extrusionOk="0" h="3373081" w="3373081">
                <a:moveTo>
                  <a:pt x="0" y="0"/>
                </a:moveTo>
                <a:lnTo>
                  <a:pt x="3373082" y="0"/>
                </a:lnTo>
                <a:lnTo>
                  <a:pt x="3373082" y="3373081"/>
                </a:lnTo>
                <a:lnTo>
                  <a:pt x="0" y="3373081"/>
                </a:lnTo>
                <a:lnTo>
                  <a:pt x="0" y="0"/>
                </a:lnTo>
                <a:close/>
              </a:path>
            </a:pathLst>
          </a:custGeom>
          <a:blipFill rotWithShape="1">
            <a:blip r:embed="rId4">
              <a:alphaModFix/>
            </a:blip>
            <a:stretch>
              <a:fillRect b="0" l="0" r="0" t="0"/>
            </a:stretch>
          </a:blipFill>
          <a:ln>
            <a:noFill/>
          </a:ln>
        </p:spPr>
      </p:sp>
      <p:grpSp>
        <p:nvGrpSpPr>
          <p:cNvPr id="130" name="Google Shape;130;p4"/>
          <p:cNvGrpSpPr/>
          <p:nvPr/>
        </p:nvGrpSpPr>
        <p:grpSpPr>
          <a:xfrm>
            <a:off x="666750" y="3180795"/>
            <a:ext cx="6483350" cy="2705972"/>
            <a:chOff x="0" y="-57150"/>
            <a:chExt cx="8644467" cy="3607962"/>
          </a:xfrm>
        </p:grpSpPr>
        <p:sp>
          <p:nvSpPr>
            <p:cNvPr id="131" name="Google Shape;131;p4"/>
            <p:cNvSpPr txBox="1"/>
            <p:nvPr/>
          </p:nvSpPr>
          <p:spPr>
            <a:xfrm>
              <a:off x="0" y="-57150"/>
              <a:ext cx="5679440" cy="669713"/>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Defines Data Center</a:t>
              </a:r>
              <a:endParaRPr b="1" i="0" sz="2800" u="none" cap="none" strike="noStrike">
                <a:solidFill>
                  <a:srgbClr val="FFFFFF"/>
                </a:solidFill>
                <a:latin typeface="Arial"/>
                <a:ea typeface="Arial"/>
                <a:cs typeface="Arial"/>
                <a:sym typeface="Arial"/>
              </a:endParaRPr>
            </a:p>
          </p:txBody>
        </p:sp>
        <p:sp>
          <p:nvSpPr>
            <p:cNvPr id="132" name="Google Shape;132;p4"/>
            <p:cNvSpPr txBox="1"/>
            <p:nvPr/>
          </p:nvSpPr>
          <p:spPr>
            <a:xfrm>
              <a:off x="0" y="1206923"/>
              <a:ext cx="8644467" cy="2343889"/>
            </a:xfrm>
            <a:prstGeom prst="rect">
              <a:avLst/>
            </a:prstGeom>
            <a:noFill/>
            <a:ln>
              <a:noFill/>
            </a:ln>
          </p:spPr>
          <p:txBody>
            <a:bodyPr anchorCtr="0" anchor="t" bIns="0" lIns="0" spcFirstLastPara="1" rIns="0" wrap="square" tIns="0">
              <a:spAutoFit/>
            </a:bodyPr>
            <a:lstStyle/>
            <a:p>
              <a:pPr indent="0" lvl="0" marL="0" marR="0" rtl="0" algn="just">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Central tendency provides a single numerical value representing the center of a dataset, simplifying the data for easier interpretation and comparison across different datasets.</a:t>
              </a:r>
              <a:endParaRPr b="0" i="0" sz="2400" u="none" cap="none" strike="noStrike">
                <a:solidFill>
                  <a:srgbClr val="FFFFFF"/>
                </a:solidFill>
                <a:latin typeface="Arial"/>
                <a:ea typeface="Arial"/>
                <a:cs typeface="Arial"/>
                <a:sym typeface="Arial"/>
              </a:endParaRPr>
            </a:p>
          </p:txBody>
        </p:sp>
      </p:grpSp>
      <p:grpSp>
        <p:nvGrpSpPr>
          <p:cNvPr id="133" name="Google Shape;133;p4"/>
          <p:cNvGrpSpPr/>
          <p:nvPr/>
        </p:nvGrpSpPr>
        <p:grpSpPr>
          <a:xfrm>
            <a:off x="7724316" y="3275358"/>
            <a:ext cx="6596368" cy="2486558"/>
            <a:chOff x="0" y="-56727"/>
            <a:chExt cx="8795157" cy="3315412"/>
          </a:xfrm>
        </p:grpSpPr>
        <p:sp>
          <p:nvSpPr>
            <p:cNvPr id="134" name="Google Shape;134;p4"/>
            <p:cNvSpPr txBox="1"/>
            <p:nvPr/>
          </p:nvSpPr>
          <p:spPr>
            <a:xfrm>
              <a:off x="0" y="-56727"/>
              <a:ext cx="5907193" cy="616373"/>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575"/>
                <a:buFont typeface="Arial"/>
                <a:buNone/>
              </a:pPr>
              <a:r>
                <a:rPr b="1" i="0" lang="en-US" sz="2575" u="none" cap="none" strike="noStrike">
                  <a:solidFill>
                    <a:srgbClr val="FFFFFF"/>
                  </a:solidFill>
                  <a:latin typeface="Arial"/>
                  <a:ea typeface="Arial"/>
                  <a:cs typeface="Arial"/>
                  <a:sym typeface="Arial"/>
                </a:rPr>
                <a:t>Supports Decision Making</a:t>
              </a:r>
              <a:endParaRPr b="1" i="0" sz="2575" u="none" cap="none" strike="noStrike">
                <a:solidFill>
                  <a:srgbClr val="FFFFFF"/>
                </a:solidFill>
                <a:latin typeface="Arial"/>
                <a:ea typeface="Arial"/>
                <a:cs typeface="Arial"/>
                <a:sym typeface="Arial"/>
              </a:endParaRPr>
            </a:p>
          </p:txBody>
        </p:sp>
        <p:sp>
          <p:nvSpPr>
            <p:cNvPr id="135" name="Google Shape;135;p4"/>
            <p:cNvSpPr txBox="1"/>
            <p:nvPr/>
          </p:nvSpPr>
          <p:spPr>
            <a:xfrm>
              <a:off x="0" y="1100144"/>
              <a:ext cx="8795157" cy="2158541"/>
            </a:xfrm>
            <a:prstGeom prst="rect">
              <a:avLst/>
            </a:prstGeom>
            <a:noFill/>
            <a:ln>
              <a:noFill/>
            </a:ln>
          </p:spPr>
          <p:txBody>
            <a:bodyPr anchorCtr="0" anchor="t" bIns="0" lIns="0" spcFirstLastPara="1" rIns="0" wrap="square" tIns="0">
              <a:spAutoFit/>
            </a:bodyPr>
            <a:lstStyle/>
            <a:p>
              <a:pPr indent="0" lvl="0" marL="0" marR="0" rtl="0" algn="just">
                <a:lnSpc>
                  <a:spcPct val="118778"/>
                </a:lnSpc>
                <a:spcBef>
                  <a:spcPts val="0"/>
                </a:spcBef>
                <a:spcAft>
                  <a:spcPts val="0"/>
                </a:spcAft>
                <a:buClr>
                  <a:srgbClr val="000000"/>
                </a:buClr>
                <a:buSzPts val="2210"/>
                <a:buFont typeface="Arial"/>
                <a:buNone/>
              </a:pPr>
              <a:r>
                <a:rPr b="0" i="0" lang="en-US" sz="2210" u="none" cap="none" strike="noStrike">
                  <a:solidFill>
                    <a:srgbClr val="FFFFFF"/>
                  </a:solidFill>
                  <a:latin typeface="Arial"/>
                  <a:ea typeface="Arial"/>
                  <a:cs typeface="Arial"/>
                  <a:sym typeface="Arial"/>
                </a:rPr>
                <a:t>Understanding central tendency aids in making informed decisions by identifying typical values, allowing analysts to recognize trends and patterns essential for effective data-driven strategies.</a:t>
              </a:r>
              <a:endParaRPr b="0" i="0" sz="2210" u="none" cap="none" strike="noStrike">
                <a:solidFill>
                  <a:srgbClr val="FFFFFF"/>
                </a:solidFill>
                <a:latin typeface="Arial"/>
                <a:ea typeface="Arial"/>
                <a:cs typeface="Arial"/>
                <a:sym typeface="Arial"/>
              </a:endParaRPr>
            </a:p>
          </p:txBody>
        </p:sp>
      </p:grpSp>
      <p:sp>
        <p:nvSpPr>
          <p:cNvPr id="136" name="Google Shape;136;p4"/>
          <p:cNvSpPr txBox="1"/>
          <p:nvPr/>
        </p:nvSpPr>
        <p:spPr>
          <a:xfrm>
            <a:off x="367926" y="1211328"/>
            <a:ext cx="11327545" cy="2071977"/>
          </a:xfrm>
          <a:prstGeom prst="rect">
            <a:avLst/>
          </a:prstGeom>
          <a:noFill/>
          <a:ln>
            <a:noFill/>
          </a:ln>
        </p:spPr>
        <p:txBody>
          <a:bodyPr anchorCtr="0" anchor="t" bIns="0" lIns="0" spcFirstLastPara="1" rIns="0" wrap="square" tIns="0">
            <a:spAutoFit/>
          </a:bodyPr>
          <a:lstStyle/>
          <a:p>
            <a:pPr indent="0" lvl="0" marL="0" marR="0" rtl="0" algn="l">
              <a:lnSpc>
                <a:spcPct val="186666"/>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What is Central Tendency?</a:t>
            </a:r>
            <a:endParaRPr b="0" i="0" sz="7200" u="none" cap="none" strike="noStrike">
              <a:solidFill>
                <a:srgbClr val="FFFFFF"/>
              </a:solidFill>
              <a:latin typeface="Play"/>
              <a:ea typeface="Play"/>
              <a:cs typeface="Play"/>
              <a:sym typeface="Play"/>
            </a:endParaRPr>
          </a:p>
        </p:txBody>
      </p:sp>
      <p:sp>
        <p:nvSpPr>
          <p:cNvPr id="137" name="Google Shape;137;p4"/>
          <p:cNvSpPr txBox="1"/>
          <p:nvPr/>
        </p:nvSpPr>
        <p:spPr>
          <a:xfrm>
            <a:off x="666750" y="6459101"/>
            <a:ext cx="12370824" cy="680827"/>
          </a:xfrm>
          <a:prstGeom prst="rect">
            <a:avLst/>
          </a:prstGeom>
          <a:noFill/>
          <a:ln>
            <a:noFill/>
          </a:ln>
        </p:spPr>
        <p:txBody>
          <a:bodyPr anchorCtr="0" anchor="t" bIns="0" lIns="0" spcFirstLastPara="1" rIns="0" wrap="square" tIns="0">
            <a:spAutoFit/>
          </a:bodyPr>
          <a:lstStyle/>
          <a:p>
            <a:pPr indent="0" lvl="0" marL="0" marR="0" rtl="0" algn="l">
              <a:lnSpc>
                <a:spcPct val="140189"/>
              </a:lnSpc>
              <a:spcBef>
                <a:spcPts val="0"/>
              </a:spcBef>
              <a:spcAft>
                <a:spcPts val="0"/>
              </a:spcAft>
              <a:buClr>
                <a:srgbClr val="000000"/>
              </a:buClr>
              <a:buSzPts val="3160"/>
              <a:buFont typeface="Arial"/>
              <a:buNone/>
            </a:pPr>
            <a:r>
              <a:rPr b="1" i="0" lang="en-US" sz="3160" u="none" cap="none" strike="noStrike">
                <a:solidFill>
                  <a:srgbClr val="FFFFFF"/>
                </a:solidFill>
                <a:latin typeface="Arial"/>
                <a:ea typeface="Arial"/>
                <a:cs typeface="Arial"/>
                <a:sym typeface="Arial"/>
              </a:rPr>
              <a:t>Central tendency helps us identify a “typical” value in a dataset.</a:t>
            </a:r>
            <a:endParaRPr b="1" i="0" sz="3160" u="none" cap="none" strike="noStrike">
              <a:solidFill>
                <a:srgbClr val="FFFFFF"/>
              </a:solidFill>
              <a:latin typeface="Arial"/>
              <a:ea typeface="Arial"/>
              <a:cs typeface="Arial"/>
              <a:sym typeface="Arial"/>
            </a:endParaRPr>
          </a:p>
        </p:txBody>
      </p:sp>
      <p:grpSp>
        <p:nvGrpSpPr>
          <p:cNvPr id="138" name="Google Shape;138;p4"/>
          <p:cNvGrpSpPr/>
          <p:nvPr/>
        </p:nvGrpSpPr>
        <p:grpSpPr>
          <a:xfrm>
            <a:off x="635" y="-277812"/>
            <a:ext cx="18304510" cy="1055688"/>
            <a:chOff x="0" y="-370332"/>
            <a:chExt cx="25596662" cy="1407263"/>
          </a:xfrm>
        </p:grpSpPr>
        <p:grpSp>
          <p:nvGrpSpPr>
            <p:cNvPr id="139" name="Google Shape;139;p4"/>
            <p:cNvGrpSpPr/>
            <p:nvPr/>
          </p:nvGrpSpPr>
          <p:grpSpPr>
            <a:xfrm>
              <a:off x="0" y="-370332"/>
              <a:ext cx="25596662" cy="1407263"/>
              <a:chOff x="0" y="-57150"/>
              <a:chExt cx="3950102" cy="217170"/>
            </a:xfrm>
          </p:grpSpPr>
          <p:sp>
            <p:nvSpPr>
              <p:cNvPr id="140" name="Google Shape;140;p4"/>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 name="Google Shape;141;p4"/>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42" name="Google Shape;142;p4"/>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143" name="Google Shape;143;p4"/>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737373"/>
            </a:gs>
          </a:gsLst>
          <a:lin ang="0" scaled="0"/>
        </a:gradFill>
      </p:bgPr>
    </p:bg>
    <p:spTree>
      <p:nvGrpSpPr>
        <p:cNvPr id="147" name="Shape 147"/>
        <p:cNvGrpSpPr/>
        <p:nvPr/>
      </p:nvGrpSpPr>
      <p:grpSpPr>
        <a:xfrm>
          <a:off x="0" y="0"/>
          <a:ext cx="0" cy="0"/>
          <a:chOff x="0" y="0"/>
          <a:chExt cx="0" cy="0"/>
        </a:xfrm>
      </p:grpSpPr>
      <p:sp>
        <p:nvSpPr>
          <p:cNvPr id="148" name="Google Shape;148;p5"/>
          <p:cNvSpPr/>
          <p:nvPr/>
        </p:nvSpPr>
        <p:spPr>
          <a:xfrm>
            <a:off x="-63503" y="5937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49" name="Google Shape;149;p5"/>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150" name="Google Shape;150;p5"/>
          <p:cNvSpPr txBox="1"/>
          <p:nvPr/>
        </p:nvSpPr>
        <p:spPr>
          <a:xfrm>
            <a:off x="7531100" y="1143000"/>
            <a:ext cx="10191750" cy="1514475"/>
          </a:xfrm>
          <a:prstGeom prst="rect">
            <a:avLst/>
          </a:prstGeom>
          <a:noFill/>
          <a:ln>
            <a:noFill/>
          </a:ln>
        </p:spPr>
        <p:txBody>
          <a:bodyPr anchorCtr="0" anchor="t" bIns="0" lIns="0" spcFirstLastPara="1" rIns="0" wrap="square" tIns="0">
            <a:spAutoFit/>
          </a:bodyPr>
          <a:lstStyle/>
          <a:p>
            <a:pPr indent="0" lvl="0" marL="0" marR="0" rtl="0" algn="r">
              <a:lnSpc>
                <a:spcPct val="123020"/>
              </a:lnSpc>
              <a:spcBef>
                <a:spcPts val="0"/>
              </a:spcBef>
              <a:spcAft>
                <a:spcPts val="0"/>
              </a:spcAft>
              <a:buClr>
                <a:srgbClr val="000000"/>
              </a:buClr>
              <a:buSzPts val="4800"/>
              <a:buFont typeface="Arial"/>
              <a:buNone/>
            </a:pPr>
            <a:r>
              <a:rPr b="0" i="0" lang="en-US" sz="4800" u="none" cap="none" strike="noStrike">
                <a:solidFill>
                  <a:srgbClr val="FFFFFF"/>
                </a:solidFill>
                <a:latin typeface="Play"/>
                <a:ea typeface="Play"/>
                <a:cs typeface="Play"/>
                <a:sym typeface="Play"/>
              </a:rPr>
              <a:t>Types of Central Tendency: Mean, Median, Mode</a:t>
            </a:r>
            <a:endParaRPr b="0" i="0" sz="4800" u="none" cap="none" strike="noStrike">
              <a:solidFill>
                <a:srgbClr val="FFFFFF"/>
              </a:solidFill>
              <a:latin typeface="Play"/>
              <a:ea typeface="Play"/>
              <a:cs typeface="Play"/>
              <a:sym typeface="Play"/>
            </a:endParaRPr>
          </a:p>
        </p:txBody>
      </p:sp>
      <p:sp>
        <p:nvSpPr>
          <p:cNvPr id="151" name="Google Shape;151;p5"/>
          <p:cNvSpPr txBox="1"/>
          <p:nvPr/>
        </p:nvSpPr>
        <p:spPr>
          <a:xfrm>
            <a:off x="10030948" y="2781548"/>
            <a:ext cx="7691806" cy="976636"/>
          </a:xfrm>
          <a:prstGeom prst="rect">
            <a:avLst/>
          </a:prstGeom>
          <a:noFill/>
          <a:ln>
            <a:noFill/>
          </a:ln>
        </p:spPr>
        <p:txBody>
          <a:bodyPr anchorCtr="0" anchor="t" bIns="0" lIns="0" spcFirstLastPara="1" rIns="0" wrap="square" tIns="0">
            <a:spAutoFit/>
          </a:bodyPr>
          <a:lstStyle/>
          <a:p>
            <a:pPr indent="0" lvl="0" marL="0" marR="0" rtl="0" algn="r">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Each measure provides a different perspective depending on the data distribution.</a:t>
            </a:r>
            <a:endParaRPr b="0" i="0" sz="2800" u="none" cap="none" strike="noStrike">
              <a:solidFill>
                <a:srgbClr val="FFFFFF"/>
              </a:solidFill>
              <a:latin typeface="Arial"/>
              <a:ea typeface="Arial"/>
              <a:cs typeface="Arial"/>
              <a:sym typeface="Arial"/>
            </a:endParaRPr>
          </a:p>
        </p:txBody>
      </p:sp>
      <p:sp>
        <p:nvSpPr>
          <p:cNvPr id="152" name="Google Shape;152;p5"/>
          <p:cNvSpPr txBox="1"/>
          <p:nvPr/>
        </p:nvSpPr>
        <p:spPr>
          <a:xfrm>
            <a:off x="995259" y="5027639"/>
            <a:ext cx="5668010" cy="365125"/>
          </a:xfrm>
          <a:prstGeom prst="rect">
            <a:avLst/>
          </a:prstGeom>
          <a:noFill/>
          <a:ln>
            <a:noFill/>
          </a:ln>
        </p:spPr>
        <p:txBody>
          <a:bodyPr anchorCtr="0" anchor="t" bIns="0" lIns="0" spcFirstLastPara="1" rIns="0" wrap="square" tIns="0">
            <a:spAutoFit/>
          </a:bodyPr>
          <a:lstStyle/>
          <a:p>
            <a:pPr indent="0" lvl="0" marL="0" marR="0" rtl="0" algn="l">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The middle value in an ordered dataset.</a:t>
            </a:r>
            <a:endParaRPr b="0" i="0" sz="2400" u="none" cap="none" strike="noStrike">
              <a:solidFill>
                <a:srgbClr val="FFFFFF"/>
              </a:solidFill>
              <a:latin typeface="Arial"/>
              <a:ea typeface="Arial"/>
              <a:cs typeface="Arial"/>
              <a:sym typeface="Arial"/>
            </a:endParaRPr>
          </a:p>
        </p:txBody>
      </p:sp>
      <p:sp>
        <p:nvSpPr>
          <p:cNvPr id="153" name="Google Shape;153;p5"/>
          <p:cNvSpPr txBox="1"/>
          <p:nvPr/>
        </p:nvSpPr>
        <p:spPr>
          <a:xfrm>
            <a:off x="995270" y="2742156"/>
            <a:ext cx="3838985" cy="727729"/>
          </a:xfrm>
          <a:prstGeom prst="rect">
            <a:avLst/>
          </a:prstGeom>
          <a:noFill/>
          <a:ln>
            <a:noFill/>
          </a:ln>
        </p:spPr>
        <p:txBody>
          <a:bodyPr anchorCtr="0" anchor="t" bIns="0" lIns="0" spcFirstLastPara="1" rIns="0" wrap="square" tIns="0">
            <a:spAutoFit/>
          </a:bodyPr>
          <a:lstStyle/>
          <a:p>
            <a:pPr indent="0" lvl="0" marL="0" marR="0" rtl="0" algn="l">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The arithmetic average of all data values.</a:t>
            </a:r>
            <a:endParaRPr b="0" i="0" sz="2400" u="none" cap="none" strike="noStrike">
              <a:solidFill>
                <a:srgbClr val="FFFFFF"/>
              </a:solidFill>
              <a:latin typeface="Arial"/>
              <a:ea typeface="Arial"/>
              <a:cs typeface="Arial"/>
              <a:sym typeface="Arial"/>
            </a:endParaRPr>
          </a:p>
        </p:txBody>
      </p:sp>
      <p:sp>
        <p:nvSpPr>
          <p:cNvPr id="154" name="Google Shape;154;p5"/>
          <p:cNvSpPr txBox="1"/>
          <p:nvPr/>
        </p:nvSpPr>
        <p:spPr>
          <a:xfrm>
            <a:off x="995259" y="7515289"/>
            <a:ext cx="6213475" cy="365125"/>
          </a:xfrm>
          <a:prstGeom prst="rect">
            <a:avLst/>
          </a:prstGeom>
          <a:noFill/>
          <a:ln>
            <a:noFill/>
          </a:ln>
        </p:spPr>
        <p:txBody>
          <a:bodyPr anchorCtr="0" anchor="t" bIns="0" lIns="0" spcFirstLastPara="1" rIns="0" wrap="square" tIns="0">
            <a:spAutoFit/>
          </a:bodyPr>
          <a:lstStyle/>
          <a:p>
            <a:pPr indent="0" lvl="0" marL="0" marR="0" rtl="0" algn="l">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The most frequently occurring value in data.</a:t>
            </a:r>
            <a:endParaRPr b="0" i="0" sz="2400" u="none" cap="none" strike="noStrike">
              <a:solidFill>
                <a:srgbClr val="FFFFFF"/>
              </a:solidFill>
              <a:latin typeface="Arial"/>
              <a:ea typeface="Arial"/>
              <a:cs typeface="Arial"/>
              <a:sym typeface="Arial"/>
            </a:endParaRPr>
          </a:p>
        </p:txBody>
      </p:sp>
      <p:sp>
        <p:nvSpPr>
          <p:cNvPr id="155" name="Google Shape;155;p5"/>
          <p:cNvSpPr txBox="1"/>
          <p:nvPr/>
        </p:nvSpPr>
        <p:spPr>
          <a:xfrm>
            <a:off x="995259" y="1779968"/>
            <a:ext cx="1437600" cy="4311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Mean</a:t>
            </a:r>
            <a:endParaRPr b="1" i="0" sz="2800" u="none" cap="none" strike="noStrike">
              <a:solidFill>
                <a:srgbClr val="FFFFFF"/>
              </a:solidFill>
              <a:latin typeface="Arial"/>
              <a:ea typeface="Arial"/>
              <a:cs typeface="Arial"/>
              <a:sym typeface="Arial"/>
            </a:endParaRPr>
          </a:p>
        </p:txBody>
      </p:sp>
      <p:sp>
        <p:nvSpPr>
          <p:cNvPr id="156" name="Google Shape;156;p5"/>
          <p:cNvSpPr txBox="1"/>
          <p:nvPr/>
        </p:nvSpPr>
        <p:spPr>
          <a:xfrm>
            <a:off x="995393" y="6778008"/>
            <a:ext cx="1437640" cy="50228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Mode</a:t>
            </a:r>
            <a:endParaRPr b="1" i="0" sz="2800" u="none" cap="none" strike="noStrike">
              <a:solidFill>
                <a:srgbClr val="FFFFFF"/>
              </a:solidFill>
              <a:latin typeface="Arial"/>
              <a:ea typeface="Arial"/>
              <a:cs typeface="Arial"/>
              <a:sym typeface="Arial"/>
            </a:endParaRPr>
          </a:p>
        </p:txBody>
      </p:sp>
      <p:sp>
        <p:nvSpPr>
          <p:cNvPr id="157" name="Google Shape;157;p5"/>
          <p:cNvSpPr txBox="1"/>
          <p:nvPr/>
        </p:nvSpPr>
        <p:spPr>
          <a:xfrm>
            <a:off x="995261" y="4267618"/>
            <a:ext cx="1437600" cy="4311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Median</a:t>
            </a:r>
            <a:endParaRPr b="1" i="0" sz="2800" u="none" cap="none" strike="noStrike">
              <a:solidFill>
                <a:srgbClr val="FFFFFF"/>
              </a:solidFill>
              <a:latin typeface="Arial"/>
              <a:ea typeface="Arial"/>
              <a:cs typeface="Arial"/>
              <a:sym typeface="Arial"/>
            </a:endParaRPr>
          </a:p>
        </p:txBody>
      </p:sp>
      <p:grpSp>
        <p:nvGrpSpPr>
          <p:cNvPr id="158" name="Google Shape;158;p5"/>
          <p:cNvGrpSpPr/>
          <p:nvPr/>
        </p:nvGrpSpPr>
        <p:grpSpPr>
          <a:xfrm>
            <a:off x="635" y="-277812"/>
            <a:ext cx="18304510" cy="1055688"/>
            <a:chOff x="0" y="-370332"/>
            <a:chExt cx="25596662" cy="1407263"/>
          </a:xfrm>
        </p:grpSpPr>
        <p:grpSp>
          <p:nvGrpSpPr>
            <p:cNvPr id="159" name="Google Shape;159;p5"/>
            <p:cNvGrpSpPr/>
            <p:nvPr/>
          </p:nvGrpSpPr>
          <p:grpSpPr>
            <a:xfrm>
              <a:off x="0" y="-370332"/>
              <a:ext cx="25596662" cy="1407263"/>
              <a:chOff x="0" y="-57150"/>
              <a:chExt cx="3950102" cy="217170"/>
            </a:xfrm>
          </p:grpSpPr>
          <p:sp>
            <p:nvSpPr>
              <p:cNvPr id="160" name="Google Shape;160;p5"/>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 name="Google Shape;161;p5"/>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62" name="Google Shape;162;p5"/>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163" name="Google Shape;163;p5"/>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737373"/>
            </a:gs>
          </a:gsLst>
          <a:lin ang="0" scaled="0"/>
        </a:gradFill>
      </p:bgPr>
    </p:bg>
    <p:spTree>
      <p:nvGrpSpPr>
        <p:cNvPr id="167" name="Shape 167"/>
        <p:cNvGrpSpPr/>
        <p:nvPr/>
      </p:nvGrpSpPr>
      <p:grpSpPr>
        <a:xfrm>
          <a:off x="0" y="0"/>
          <a:ext cx="0" cy="0"/>
          <a:chOff x="0" y="0"/>
          <a:chExt cx="0" cy="0"/>
        </a:xfrm>
      </p:grpSpPr>
      <p:sp>
        <p:nvSpPr>
          <p:cNvPr id="168" name="Google Shape;168;p6"/>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169" name="Google Shape;169;p6"/>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170" name="Google Shape;170;p6"/>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171" name="Google Shape;171;p6"/>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172" name="Google Shape;172;p6"/>
          <p:cNvSpPr/>
          <p:nvPr/>
        </p:nvSpPr>
        <p:spPr>
          <a:xfrm>
            <a:off x="689610" y="5190490"/>
            <a:ext cx="4460875" cy="2252345"/>
          </a:xfrm>
          <a:custGeom>
            <a:rect b="b" l="l" r="r" t="t"/>
            <a:pathLst>
              <a:path extrusionOk="0" h="2452553" w="4937065">
                <a:moveTo>
                  <a:pt x="0" y="0"/>
                </a:moveTo>
                <a:lnTo>
                  <a:pt x="4937065" y="0"/>
                </a:lnTo>
                <a:lnTo>
                  <a:pt x="4937065" y="2452553"/>
                </a:lnTo>
                <a:lnTo>
                  <a:pt x="0" y="2452553"/>
                </a:lnTo>
                <a:lnTo>
                  <a:pt x="0" y="0"/>
                </a:lnTo>
                <a:close/>
              </a:path>
            </a:pathLst>
          </a:custGeom>
          <a:blipFill rotWithShape="1">
            <a:blip r:embed="rId4">
              <a:alphaModFix/>
            </a:blip>
            <a:stretch>
              <a:fillRect b="-20658" l="-4804" r="-21194" t="0"/>
            </a:stretch>
          </a:blipFill>
          <a:ln>
            <a:noFill/>
          </a:ln>
        </p:spPr>
      </p:sp>
      <p:sp>
        <p:nvSpPr>
          <p:cNvPr id="173" name="Google Shape;173;p6"/>
          <p:cNvSpPr/>
          <p:nvPr/>
        </p:nvSpPr>
        <p:spPr>
          <a:xfrm>
            <a:off x="1134976" y="7227969"/>
            <a:ext cx="4045837" cy="1844902"/>
          </a:xfrm>
          <a:custGeom>
            <a:rect b="b" l="l" r="r" t="t"/>
            <a:pathLst>
              <a:path extrusionOk="0" h="1844902" w="4045837">
                <a:moveTo>
                  <a:pt x="0" y="0"/>
                </a:moveTo>
                <a:lnTo>
                  <a:pt x="4045837" y="0"/>
                </a:lnTo>
                <a:lnTo>
                  <a:pt x="4045837" y="1844901"/>
                </a:lnTo>
                <a:lnTo>
                  <a:pt x="0" y="1844901"/>
                </a:lnTo>
                <a:lnTo>
                  <a:pt x="0" y="0"/>
                </a:lnTo>
                <a:close/>
              </a:path>
            </a:pathLst>
          </a:custGeom>
          <a:blipFill rotWithShape="1">
            <a:blip r:embed="rId5">
              <a:alphaModFix/>
            </a:blip>
            <a:stretch>
              <a:fillRect b="0" l="0" r="0" t="0"/>
            </a:stretch>
          </a:blipFill>
          <a:ln>
            <a:noFill/>
          </a:ln>
        </p:spPr>
      </p:sp>
      <p:sp>
        <p:nvSpPr>
          <p:cNvPr id="174" name="Google Shape;174;p6"/>
          <p:cNvSpPr txBox="1"/>
          <p:nvPr/>
        </p:nvSpPr>
        <p:spPr>
          <a:xfrm>
            <a:off x="365125" y="1531620"/>
            <a:ext cx="10466705" cy="123063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9600"/>
              <a:buFont typeface="Arial"/>
              <a:buNone/>
            </a:pPr>
            <a:r>
              <a:rPr b="0" i="0" lang="en-US" sz="9600" u="none" cap="none" strike="noStrike">
                <a:solidFill>
                  <a:srgbClr val="FFFFFF"/>
                </a:solidFill>
                <a:latin typeface="Play"/>
                <a:ea typeface="Play"/>
                <a:cs typeface="Play"/>
                <a:sym typeface="Play"/>
              </a:rPr>
              <a:t>Mean Definition</a:t>
            </a:r>
            <a:endParaRPr b="0" i="0" sz="9600" u="none" cap="none" strike="noStrike">
              <a:solidFill>
                <a:srgbClr val="FFFFFF"/>
              </a:solidFill>
              <a:latin typeface="Play"/>
              <a:ea typeface="Play"/>
              <a:cs typeface="Play"/>
              <a:sym typeface="Play"/>
            </a:endParaRPr>
          </a:p>
        </p:txBody>
      </p:sp>
      <p:sp>
        <p:nvSpPr>
          <p:cNvPr id="175" name="Google Shape;175;p6"/>
          <p:cNvSpPr txBox="1"/>
          <p:nvPr/>
        </p:nvSpPr>
        <p:spPr>
          <a:xfrm>
            <a:off x="689350" y="3009425"/>
            <a:ext cx="8162400" cy="18501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Understanding Mean</a:t>
            </a:r>
            <a:endParaRPr b="1" i="0" sz="2800" u="none" cap="none" strike="noStrike">
              <a:solidFill>
                <a:srgbClr val="FFFFFF"/>
              </a:solidFill>
              <a:latin typeface="Arial"/>
              <a:ea typeface="Arial"/>
              <a:cs typeface="Arial"/>
              <a:sym typeface="Arial"/>
            </a:endParaRPr>
          </a:p>
          <a:p>
            <a:pPr indent="0" lvl="0" marL="0" marR="0" rtl="0" algn="l">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The mean is a fundamental measure of central tendency, representing the average value of a dataset and providing insight into data distribution.</a:t>
            </a:r>
            <a:endParaRPr b="0" i="0" sz="2400" u="none" cap="none" strike="noStrike">
              <a:solidFill>
                <a:srgbClr val="FFFFFF"/>
              </a:solidFill>
              <a:latin typeface="Arial"/>
              <a:ea typeface="Arial"/>
              <a:cs typeface="Arial"/>
              <a:sym typeface="Arial"/>
            </a:endParaRPr>
          </a:p>
        </p:txBody>
      </p:sp>
      <p:grpSp>
        <p:nvGrpSpPr>
          <p:cNvPr id="176" name="Google Shape;176;p6"/>
          <p:cNvGrpSpPr/>
          <p:nvPr/>
        </p:nvGrpSpPr>
        <p:grpSpPr>
          <a:xfrm>
            <a:off x="635" y="-277812"/>
            <a:ext cx="18304510" cy="1055688"/>
            <a:chOff x="0" y="-370332"/>
            <a:chExt cx="25596662" cy="1407263"/>
          </a:xfrm>
        </p:grpSpPr>
        <p:grpSp>
          <p:nvGrpSpPr>
            <p:cNvPr id="177" name="Google Shape;177;p6"/>
            <p:cNvGrpSpPr/>
            <p:nvPr/>
          </p:nvGrpSpPr>
          <p:grpSpPr>
            <a:xfrm>
              <a:off x="0" y="-370332"/>
              <a:ext cx="25596662" cy="1407263"/>
              <a:chOff x="0" y="-57150"/>
              <a:chExt cx="3950102" cy="217170"/>
            </a:xfrm>
          </p:grpSpPr>
          <p:sp>
            <p:nvSpPr>
              <p:cNvPr id="178" name="Google Shape;178;p6"/>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6"/>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0" name="Google Shape;180;p6"/>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6">
                <a:alphaModFix/>
              </a:blip>
              <a:stretch>
                <a:fillRect b="0" l="0" r="0" t="0"/>
              </a:stretch>
            </a:blipFill>
            <a:ln>
              <a:noFill/>
            </a:ln>
          </p:spPr>
        </p:sp>
        <p:sp>
          <p:nvSpPr>
            <p:cNvPr id="181" name="Google Shape;181;p6"/>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185" name="Shape 185"/>
        <p:cNvGrpSpPr/>
        <p:nvPr/>
      </p:nvGrpSpPr>
      <p:grpSpPr>
        <a:xfrm>
          <a:off x="0" y="0"/>
          <a:ext cx="0" cy="0"/>
          <a:chOff x="0" y="0"/>
          <a:chExt cx="0" cy="0"/>
        </a:xfrm>
      </p:grpSpPr>
      <p:sp>
        <p:nvSpPr>
          <p:cNvPr id="186" name="Google Shape;186;p7"/>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187" name="Google Shape;187;p7"/>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188" name="Google Shape;188;p7"/>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189" name="Google Shape;189;p7"/>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190" name="Google Shape;190;p7"/>
          <p:cNvSpPr/>
          <p:nvPr/>
        </p:nvSpPr>
        <p:spPr>
          <a:xfrm>
            <a:off x="9429761" y="3703187"/>
            <a:ext cx="8115140" cy="3491655"/>
          </a:xfrm>
          <a:custGeom>
            <a:rect b="b" l="l" r="r" t="t"/>
            <a:pathLst>
              <a:path extrusionOk="0" h="3491655" w="8115140">
                <a:moveTo>
                  <a:pt x="0" y="0"/>
                </a:moveTo>
                <a:lnTo>
                  <a:pt x="8115140" y="0"/>
                </a:lnTo>
                <a:lnTo>
                  <a:pt x="8115140" y="3491656"/>
                </a:lnTo>
                <a:lnTo>
                  <a:pt x="0" y="3491656"/>
                </a:lnTo>
                <a:lnTo>
                  <a:pt x="0" y="0"/>
                </a:lnTo>
                <a:close/>
              </a:path>
            </a:pathLst>
          </a:custGeom>
          <a:blipFill rotWithShape="1">
            <a:blip r:embed="rId4">
              <a:alphaModFix/>
            </a:blip>
            <a:stretch>
              <a:fillRect b="0" l="0" r="0" t="0"/>
            </a:stretch>
          </a:blipFill>
          <a:ln>
            <a:noFill/>
          </a:ln>
        </p:spPr>
      </p:sp>
      <p:sp>
        <p:nvSpPr>
          <p:cNvPr id="191" name="Google Shape;191;p7"/>
          <p:cNvSpPr/>
          <p:nvPr/>
        </p:nvSpPr>
        <p:spPr>
          <a:xfrm>
            <a:off x="7463233" y="1747657"/>
            <a:ext cx="674291" cy="598669"/>
          </a:xfrm>
          <a:custGeom>
            <a:rect b="b" l="l" r="r" t="t"/>
            <a:pathLst>
              <a:path extrusionOk="0" h="1541047" w="1541047">
                <a:moveTo>
                  <a:pt x="0" y="0"/>
                </a:moveTo>
                <a:lnTo>
                  <a:pt x="1541047" y="0"/>
                </a:lnTo>
                <a:lnTo>
                  <a:pt x="1541047" y="1541048"/>
                </a:lnTo>
                <a:lnTo>
                  <a:pt x="0" y="1541048"/>
                </a:lnTo>
                <a:lnTo>
                  <a:pt x="0" y="0"/>
                </a:lnTo>
                <a:close/>
              </a:path>
            </a:pathLst>
          </a:custGeom>
          <a:blipFill rotWithShape="1">
            <a:blip r:embed="rId5">
              <a:alphaModFix/>
            </a:blip>
            <a:stretch>
              <a:fillRect b="0" l="0" r="0" t="0"/>
            </a:stretch>
          </a:blipFill>
          <a:ln>
            <a:noFill/>
          </a:ln>
        </p:spPr>
      </p:sp>
      <p:sp>
        <p:nvSpPr>
          <p:cNvPr id="192" name="Google Shape;192;p7"/>
          <p:cNvSpPr txBox="1"/>
          <p:nvPr/>
        </p:nvSpPr>
        <p:spPr>
          <a:xfrm>
            <a:off x="304799" y="1151367"/>
            <a:ext cx="7832725" cy="1230630"/>
          </a:xfrm>
          <a:prstGeom prst="rect">
            <a:avLst/>
          </a:prstGeom>
          <a:noFill/>
          <a:ln>
            <a:noFill/>
          </a:ln>
        </p:spPr>
        <p:txBody>
          <a:bodyPr anchorCtr="0" anchor="t" bIns="0" lIns="0" spcFirstLastPara="1" rIns="0" wrap="square" tIns="0">
            <a:spAutoFit/>
          </a:bodyPr>
          <a:lstStyle/>
          <a:p>
            <a:pPr indent="0" lvl="0" marL="0" marR="0" rtl="0" algn="l">
              <a:lnSpc>
                <a:spcPct val="133333"/>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Example of Mean</a:t>
            </a:r>
            <a:endParaRPr b="0" i="0" sz="7200" u="none" cap="none" strike="noStrike">
              <a:solidFill>
                <a:srgbClr val="FFFFFF"/>
              </a:solidFill>
              <a:latin typeface="Play"/>
              <a:ea typeface="Play"/>
              <a:cs typeface="Play"/>
              <a:sym typeface="Play"/>
            </a:endParaRPr>
          </a:p>
        </p:txBody>
      </p:sp>
      <p:sp>
        <p:nvSpPr>
          <p:cNvPr id="193" name="Google Shape;193;p7"/>
          <p:cNvSpPr txBox="1"/>
          <p:nvPr/>
        </p:nvSpPr>
        <p:spPr>
          <a:xfrm>
            <a:off x="381000" y="5164438"/>
            <a:ext cx="10727700" cy="1637700"/>
          </a:xfrm>
          <a:prstGeom prst="rect">
            <a:avLst/>
          </a:prstGeom>
          <a:noFill/>
          <a:ln>
            <a:noFill/>
          </a:ln>
        </p:spPr>
        <p:txBody>
          <a:bodyPr anchorCtr="0" anchor="t" bIns="0" lIns="0" spcFirstLastPara="1" rIns="0" wrap="square" tIns="0">
            <a:spAutoFit/>
          </a:bodyPr>
          <a:lstStyle/>
          <a:p>
            <a:pPr indent="-302260" lvl="1" marL="604520" marR="0" rtl="0" algn="l">
              <a:lnSpc>
                <a:spcPct val="140000"/>
              </a:lnSpc>
              <a:spcBef>
                <a:spcPts val="0"/>
              </a:spcBef>
              <a:spcAft>
                <a:spcPts val="0"/>
              </a:spcAft>
              <a:buClr>
                <a:srgbClr val="FFDE59"/>
              </a:buClr>
              <a:buSzPts val="2800"/>
              <a:buFont typeface="Arial"/>
              <a:buChar char="•"/>
            </a:pPr>
            <a:r>
              <a:rPr b="1" i="0" lang="en-US" sz="2800" u="none" cap="none" strike="noStrike">
                <a:solidFill>
                  <a:srgbClr val="FFDE59"/>
                </a:solidFill>
                <a:latin typeface="Arial"/>
                <a:ea typeface="Arial"/>
                <a:cs typeface="Arial"/>
                <a:sym typeface="Arial"/>
              </a:rPr>
              <a:t>The average value of the data is 70.</a:t>
            </a:r>
            <a:endParaRPr b="1" i="0" sz="2800" u="none" cap="none" strike="noStrike">
              <a:solidFill>
                <a:srgbClr val="FFDE59"/>
              </a:solidFill>
              <a:latin typeface="Arial"/>
              <a:ea typeface="Arial"/>
              <a:cs typeface="Arial"/>
              <a:sym typeface="Arial"/>
            </a:endParaRPr>
          </a:p>
          <a:p>
            <a:pPr indent="-302260" lvl="1" marL="604520" marR="0" rtl="0" algn="l">
              <a:lnSpc>
                <a:spcPct val="140000"/>
              </a:lnSpc>
              <a:spcBef>
                <a:spcPts val="0"/>
              </a:spcBef>
              <a:spcAft>
                <a:spcPts val="0"/>
              </a:spcAft>
              <a:buClr>
                <a:srgbClr val="FFDE59"/>
              </a:buClr>
              <a:buSzPts val="2800"/>
              <a:buFont typeface="Arial"/>
              <a:buChar char="•"/>
            </a:pPr>
            <a:r>
              <a:rPr b="1" i="0" lang="en-US" sz="2800" u="none" cap="none" strike="noStrike">
                <a:solidFill>
                  <a:srgbClr val="FFDE59"/>
                </a:solidFill>
                <a:latin typeface="Arial"/>
                <a:ea typeface="Arial"/>
                <a:cs typeface="Arial"/>
                <a:sym typeface="Arial"/>
              </a:rPr>
              <a:t> This means that, in general, the data is centered around the value of 70.</a:t>
            </a:r>
            <a:endParaRPr b="1" i="0" sz="2800" u="none" cap="none" strike="noStrike">
              <a:solidFill>
                <a:srgbClr val="FFDE59"/>
              </a:solidFill>
              <a:latin typeface="Arial"/>
              <a:ea typeface="Arial"/>
              <a:cs typeface="Arial"/>
              <a:sym typeface="Arial"/>
            </a:endParaRPr>
          </a:p>
        </p:txBody>
      </p:sp>
      <p:sp>
        <p:nvSpPr>
          <p:cNvPr id="194" name="Google Shape;194;p7"/>
          <p:cNvSpPr txBox="1"/>
          <p:nvPr/>
        </p:nvSpPr>
        <p:spPr>
          <a:xfrm>
            <a:off x="626550" y="4091650"/>
            <a:ext cx="6217500" cy="677400"/>
          </a:xfrm>
          <a:prstGeom prst="rect">
            <a:avLst/>
          </a:prstGeom>
          <a:noFill/>
          <a:ln>
            <a:noFill/>
          </a:ln>
        </p:spPr>
        <p:txBody>
          <a:bodyPr anchorCtr="0" anchor="t" bIns="0" lIns="0" spcFirstLastPara="1" rIns="0" wrap="square" tIns="0">
            <a:spAutoFit/>
          </a:bodyPr>
          <a:lstStyle/>
          <a:p>
            <a:pPr indent="0" lvl="0" marL="0" marR="0" rtl="0" algn="l">
              <a:lnSpc>
                <a:spcPct val="164545"/>
              </a:lnSpc>
              <a:spcBef>
                <a:spcPts val="0"/>
              </a:spcBef>
              <a:spcAft>
                <a:spcPts val="0"/>
              </a:spcAft>
              <a:buClr>
                <a:srgbClr val="000000"/>
              </a:buClr>
              <a:buSzPts val="4400"/>
              <a:buFont typeface="Arial"/>
              <a:buNone/>
            </a:pPr>
            <a:r>
              <a:rPr b="0" i="0" lang="en-US" sz="4400" u="none" cap="none" strike="noStrike">
                <a:solidFill>
                  <a:srgbClr val="FFFFFF"/>
                </a:solidFill>
                <a:latin typeface="Play"/>
                <a:ea typeface="Play"/>
                <a:cs typeface="Play"/>
                <a:sym typeface="Play"/>
              </a:rPr>
              <a:t>Data : 60, 65, 70, 75, 80</a:t>
            </a:r>
            <a:endParaRPr b="0" i="0" sz="4400" u="none" cap="none" strike="noStrike">
              <a:solidFill>
                <a:srgbClr val="FFFFFF"/>
              </a:solidFill>
              <a:latin typeface="Play"/>
              <a:ea typeface="Play"/>
              <a:cs typeface="Play"/>
              <a:sym typeface="Play"/>
            </a:endParaRPr>
          </a:p>
        </p:txBody>
      </p:sp>
      <p:grpSp>
        <p:nvGrpSpPr>
          <p:cNvPr id="195" name="Google Shape;195;p7"/>
          <p:cNvGrpSpPr/>
          <p:nvPr/>
        </p:nvGrpSpPr>
        <p:grpSpPr>
          <a:xfrm>
            <a:off x="635" y="-277812"/>
            <a:ext cx="18304510" cy="1055688"/>
            <a:chOff x="0" y="-370332"/>
            <a:chExt cx="25596662" cy="1407263"/>
          </a:xfrm>
        </p:grpSpPr>
        <p:grpSp>
          <p:nvGrpSpPr>
            <p:cNvPr id="196" name="Google Shape;196;p7"/>
            <p:cNvGrpSpPr/>
            <p:nvPr/>
          </p:nvGrpSpPr>
          <p:grpSpPr>
            <a:xfrm>
              <a:off x="0" y="-370332"/>
              <a:ext cx="25596662" cy="1407263"/>
              <a:chOff x="0" y="-57150"/>
              <a:chExt cx="3950102" cy="217170"/>
            </a:xfrm>
          </p:grpSpPr>
          <p:sp>
            <p:nvSpPr>
              <p:cNvPr id="197" name="Google Shape;197;p7"/>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8" name="Google Shape;198;p7"/>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99" name="Google Shape;199;p7"/>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6">
                <a:alphaModFix/>
              </a:blip>
              <a:stretch>
                <a:fillRect b="0" l="0" r="0" t="0"/>
              </a:stretch>
            </a:blipFill>
            <a:ln>
              <a:noFill/>
            </a:ln>
          </p:spPr>
        </p:sp>
        <p:sp>
          <p:nvSpPr>
            <p:cNvPr id="200" name="Google Shape;200;p7"/>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204" name="Shape 204"/>
        <p:cNvGrpSpPr/>
        <p:nvPr/>
      </p:nvGrpSpPr>
      <p:grpSpPr>
        <a:xfrm>
          <a:off x="0" y="0"/>
          <a:ext cx="0" cy="0"/>
          <a:chOff x="0" y="0"/>
          <a:chExt cx="0" cy="0"/>
        </a:xfrm>
      </p:grpSpPr>
      <p:sp>
        <p:nvSpPr>
          <p:cNvPr id="205" name="Google Shape;205;p8"/>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06" name="Google Shape;206;p8"/>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07" name="Google Shape;207;p8"/>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08" name="Google Shape;208;p8"/>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09" name="Google Shape;209;p8"/>
          <p:cNvSpPr/>
          <p:nvPr/>
        </p:nvSpPr>
        <p:spPr>
          <a:xfrm>
            <a:off x="244387" y="6757961"/>
            <a:ext cx="4406439" cy="1725702"/>
          </a:xfrm>
          <a:custGeom>
            <a:rect b="b" l="l" r="r" t="t"/>
            <a:pathLst>
              <a:path extrusionOk="0" h="1725702" w="4406439">
                <a:moveTo>
                  <a:pt x="0" y="0"/>
                </a:moveTo>
                <a:lnTo>
                  <a:pt x="4406439" y="0"/>
                </a:lnTo>
                <a:lnTo>
                  <a:pt x="4406439" y="1725701"/>
                </a:lnTo>
                <a:lnTo>
                  <a:pt x="0" y="1725701"/>
                </a:lnTo>
                <a:lnTo>
                  <a:pt x="0" y="0"/>
                </a:lnTo>
                <a:close/>
              </a:path>
            </a:pathLst>
          </a:custGeom>
          <a:blipFill rotWithShape="1">
            <a:blip r:embed="rId4">
              <a:alphaModFix/>
            </a:blip>
            <a:stretch>
              <a:fillRect b="-3269" l="0" r="0" t="-3269"/>
            </a:stretch>
          </a:blipFill>
          <a:ln>
            <a:noFill/>
          </a:ln>
        </p:spPr>
      </p:sp>
      <p:sp>
        <p:nvSpPr>
          <p:cNvPr id="210" name="Google Shape;210;p8"/>
          <p:cNvSpPr/>
          <p:nvPr/>
        </p:nvSpPr>
        <p:spPr>
          <a:xfrm>
            <a:off x="4650826" y="6695078"/>
            <a:ext cx="4778419" cy="1851467"/>
          </a:xfrm>
          <a:custGeom>
            <a:rect b="b" l="l" r="r" t="t"/>
            <a:pathLst>
              <a:path extrusionOk="0" h="1851467" w="4778419">
                <a:moveTo>
                  <a:pt x="0" y="0"/>
                </a:moveTo>
                <a:lnTo>
                  <a:pt x="4778419" y="0"/>
                </a:lnTo>
                <a:lnTo>
                  <a:pt x="4778419" y="1851467"/>
                </a:lnTo>
                <a:lnTo>
                  <a:pt x="0" y="1851467"/>
                </a:lnTo>
                <a:lnTo>
                  <a:pt x="0" y="0"/>
                </a:lnTo>
                <a:close/>
              </a:path>
            </a:pathLst>
          </a:custGeom>
          <a:blipFill rotWithShape="1">
            <a:blip r:embed="rId5">
              <a:alphaModFix/>
            </a:blip>
            <a:stretch>
              <a:fillRect b="0" l="0" r="0" t="0"/>
            </a:stretch>
          </a:blipFill>
          <a:ln>
            <a:noFill/>
          </a:ln>
        </p:spPr>
      </p:sp>
      <p:sp>
        <p:nvSpPr>
          <p:cNvPr id="211" name="Google Shape;211;p8"/>
          <p:cNvSpPr txBox="1"/>
          <p:nvPr/>
        </p:nvSpPr>
        <p:spPr>
          <a:xfrm>
            <a:off x="504190" y="1190625"/>
            <a:ext cx="13660755" cy="1057910"/>
          </a:xfrm>
          <a:prstGeom prst="rect">
            <a:avLst/>
          </a:prstGeom>
          <a:noFill/>
          <a:ln>
            <a:noFill/>
          </a:ln>
        </p:spPr>
        <p:txBody>
          <a:bodyPr anchorCtr="0" anchor="t" bIns="0" lIns="0" spcFirstLastPara="1" rIns="0" wrap="square" tIns="0">
            <a:spAutoFit/>
          </a:bodyPr>
          <a:lstStyle/>
          <a:p>
            <a:pPr indent="0" lvl="0" marL="0" marR="0" rtl="0" algn="l">
              <a:lnSpc>
                <a:spcPct val="114583"/>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Understanding the Median</a:t>
            </a:r>
            <a:endParaRPr b="0" i="0" sz="7200" u="none" cap="none" strike="noStrike">
              <a:solidFill>
                <a:srgbClr val="FFFFFF"/>
              </a:solidFill>
              <a:latin typeface="Play"/>
              <a:ea typeface="Play"/>
              <a:cs typeface="Play"/>
              <a:sym typeface="Play"/>
            </a:endParaRPr>
          </a:p>
        </p:txBody>
      </p:sp>
      <p:sp>
        <p:nvSpPr>
          <p:cNvPr id="212" name="Google Shape;212;p8"/>
          <p:cNvSpPr txBox="1"/>
          <p:nvPr/>
        </p:nvSpPr>
        <p:spPr>
          <a:xfrm>
            <a:off x="504499" y="2571750"/>
            <a:ext cx="10631495" cy="1604572"/>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Importance in Data</a:t>
            </a:r>
            <a:endParaRPr b="1" i="0" sz="2800" u="none" cap="none" strike="noStrike">
              <a:solidFill>
                <a:srgbClr val="FFFFFF"/>
              </a:solidFill>
              <a:latin typeface="Arial"/>
              <a:ea typeface="Arial"/>
              <a:cs typeface="Arial"/>
              <a:sym typeface="Arial"/>
            </a:endParaRPr>
          </a:p>
          <a:p>
            <a:pPr indent="0" lvl="0" marL="0" marR="0" rtl="0" algn="l">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The </a:t>
            </a:r>
            <a:r>
              <a:rPr b="1" i="0" lang="en-US" sz="2400" u="none" cap="none" strike="noStrike">
                <a:solidFill>
                  <a:srgbClr val="FFFFFF"/>
                </a:solidFill>
                <a:latin typeface="Arial"/>
                <a:ea typeface="Arial"/>
                <a:cs typeface="Arial"/>
                <a:sym typeface="Arial"/>
              </a:rPr>
              <a:t>median</a:t>
            </a:r>
            <a:r>
              <a:rPr b="0" i="0" lang="en-US" sz="2400" u="none" cap="none" strike="noStrike">
                <a:solidFill>
                  <a:srgbClr val="FFFFFF"/>
                </a:solidFill>
                <a:latin typeface="Arial"/>
                <a:ea typeface="Arial"/>
                <a:cs typeface="Arial"/>
                <a:sym typeface="Arial"/>
              </a:rPr>
              <a:t> is crucial as it represents the middle value of an ordered dataset, effectively splitting the data into two equal halves and minimizing the influence of outliers.</a:t>
            </a:r>
            <a:endParaRPr b="0" i="0" sz="2400" u="none" cap="none" strike="noStrike">
              <a:solidFill>
                <a:srgbClr val="FFFFFF"/>
              </a:solidFill>
              <a:latin typeface="Arial"/>
              <a:ea typeface="Arial"/>
              <a:cs typeface="Arial"/>
              <a:sym typeface="Arial"/>
            </a:endParaRPr>
          </a:p>
        </p:txBody>
      </p:sp>
      <p:sp>
        <p:nvSpPr>
          <p:cNvPr id="213" name="Google Shape;213;p8"/>
          <p:cNvSpPr txBox="1"/>
          <p:nvPr/>
        </p:nvSpPr>
        <p:spPr>
          <a:xfrm>
            <a:off x="1219509" y="4792662"/>
            <a:ext cx="1943107" cy="58039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3400"/>
              <a:buFont typeface="Arial"/>
              <a:buNone/>
            </a:pPr>
            <a:r>
              <a:rPr b="0" i="1" lang="en-US" sz="3400" u="sng" cap="none" strike="noStrike">
                <a:solidFill>
                  <a:srgbClr val="FFFFFF"/>
                </a:solidFill>
                <a:latin typeface="Sansita"/>
                <a:ea typeface="Sansita"/>
                <a:cs typeface="Sansita"/>
                <a:sym typeface="Sansita"/>
              </a:rPr>
              <a:t>formula :</a:t>
            </a:r>
            <a:endParaRPr b="0" i="1" sz="3400" u="sng" cap="none" strike="noStrike">
              <a:solidFill>
                <a:srgbClr val="FFFFFF"/>
              </a:solidFill>
              <a:latin typeface="Sansita"/>
              <a:ea typeface="Sansita"/>
              <a:cs typeface="Sansita"/>
              <a:sym typeface="Sansita"/>
            </a:endParaRPr>
          </a:p>
        </p:txBody>
      </p:sp>
      <p:sp>
        <p:nvSpPr>
          <p:cNvPr id="214" name="Google Shape;214;p8"/>
          <p:cNvSpPr txBox="1"/>
          <p:nvPr/>
        </p:nvSpPr>
        <p:spPr>
          <a:xfrm>
            <a:off x="838200" y="6096000"/>
            <a:ext cx="2843530" cy="615315"/>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4800"/>
              <a:buFont typeface="Arial"/>
              <a:buNone/>
            </a:pPr>
            <a:r>
              <a:rPr b="0" i="0" lang="en-US" sz="4800" u="none" cap="none" strike="noStrike">
                <a:solidFill>
                  <a:srgbClr val="FFFFFF"/>
                </a:solidFill>
                <a:latin typeface="Play"/>
                <a:ea typeface="Play"/>
                <a:cs typeface="Play"/>
                <a:sym typeface="Play"/>
              </a:rPr>
              <a:t>Odd Data</a:t>
            </a:r>
            <a:endParaRPr b="0" i="0" sz="4800" u="none" cap="none" strike="noStrike">
              <a:solidFill>
                <a:srgbClr val="FFFFFF"/>
              </a:solidFill>
              <a:latin typeface="Play"/>
              <a:ea typeface="Play"/>
              <a:cs typeface="Play"/>
              <a:sym typeface="Play"/>
            </a:endParaRPr>
          </a:p>
        </p:txBody>
      </p:sp>
      <p:sp>
        <p:nvSpPr>
          <p:cNvPr id="215" name="Google Shape;215;p8"/>
          <p:cNvSpPr txBox="1"/>
          <p:nvPr/>
        </p:nvSpPr>
        <p:spPr>
          <a:xfrm>
            <a:off x="5867400" y="5905500"/>
            <a:ext cx="3871595" cy="683895"/>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5335"/>
              <a:buFont typeface="Arial"/>
              <a:buNone/>
            </a:pPr>
            <a:r>
              <a:rPr b="0" i="0" lang="en-US" sz="5335" u="none" cap="none" strike="noStrike">
                <a:solidFill>
                  <a:srgbClr val="FFFFFF"/>
                </a:solidFill>
                <a:latin typeface="Play"/>
                <a:ea typeface="Play"/>
                <a:cs typeface="Play"/>
                <a:sym typeface="Play"/>
              </a:rPr>
              <a:t>Even Data</a:t>
            </a:r>
            <a:endParaRPr b="0" i="0" sz="5335" u="none" cap="none" strike="noStrike">
              <a:solidFill>
                <a:srgbClr val="FFFFFF"/>
              </a:solidFill>
              <a:latin typeface="Play"/>
              <a:ea typeface="Play"/>
              <a:cs typeface="Play"/>
              <a:sym typeface="Play"/>
            </a:endParaRPr>
          </a:p>
        </p:txBody>
      </p:sp>
      <p:grpSp>
        <p:nvGrpSpPr>
          <p:cNvPr id="216" name="Google Shape;216;p8"/>
          <p:cNvGrpSpPr/>
          <p:nvPr/>
        </p:nvGrpSpPr>
        <p:grpSpPr>
          <a:xfrm>
            <a:off x="635" y="-277812"/>
            <a:ext cx="18304510" cy="1055688"/>
            <a:chOff x="0" y="-370332"/>
            <a:chExt cx="25596662" cy="1407263"/>
          </a:xfrm>
        </p:grpSpPr>
        <p:grpSp>
          <p:nvGrpSpPr>
            <p:cNvPr id="217" name="Google Shape;217;p8"/>
            <p:cNvGrpSpPr/>
            <p:nvPr/>
          </p:nvGrpSpPr>
          <p:grpSpPr>
            <a:xfrm>
              <a:off x="0" y="-370332"/>
              <a:ext cx="25596662" cy="1407263"/>
              <a:chOff x="0" y="-57150"/>
              <a:chExt cx="3950102" cy="217170"/>
            </a:xfrm>
          </p:grpSpPr>
          <p:sp>
            <p:nvSpPr>
              <p:cNvPr id="218" name="Google Shape;218;p8"/>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 name="Google Shape;219;p8"/>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20" name="Google Shape;220;p8"/>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6">
                <a:alphaModFix/>
              </a:blip>
              <a:stretch>
                <a:fillRect b="0" l="0" r="0" t="0"/>
              </a:stretch>
            </a:blipFill>
            <a:ln>
              <a:noFill/>
            </a:ln>
          </p:spPr>
        </p:sp>
        <p:sp>
          <p:nvSpPr>
            <p:cNvPr id="221" name="Google Shape;221;p8"/>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225" name="Shape 225"/>
        <p:cNvGrpSpPr/>
        <p:nvPr/>
      </p:nvGrpSpPr>
      <p:grpSpPr>
        <a:xfrm>
          <a:off x="0" y="0"/>
          <a:ext cx="0" cy="0"/>
          <a:chOff x="0" y="0"/>
          <a:chExt cx="0" cy="0"/>
        </a:xfrm>
      </p:grpSpPr>
      <p:sp>
        <p:nvSpPr>
          <p:cNvPr id="226" name="Google Shape;226;p9"/>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27" name="Google Shape;227;p9"/>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28" name="Google Shape;228;p9"/>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29" name="Google Shape;229;p9"/>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30" name="Google Shape;230;p9"/>
          <p:cNvSpPr/>
          <p:nvPr/>
        </p:nvSpPr>
        <p:spPr>
          <a:xfrm>
            <a:off x="7130244" y="3365151"/>
            <a:ext cx="8817872" cy="1851753"/>
          </a:xfrm>
          <a:custGeom>
            <a:rect b="b" l="l" r="r" t="t"/>
            <a:pathLst>
              <a:path extrusionOk="0" h="1851753" w="8817872">
                <a:moveTo>
                  <a:pt x="0" y="0"/>
                </a:moveTo>
                <a:lnTo>
                  <a:pt x="8817872" y="0"/>
                </a:lnTo>
                <a:lnTo>
                  <a:pt x="8817872" y="1851753"/>
                </a:lnTo>
                <a:lnTo>
                  <a:pt x="0" y="1851753"/>
                </a:lnTo>
                <a:lnTo>
                  <a:pt x="0" y="0"/>
                </a:lnTo>
                <a:close/>
              </a:path>
            </a:pathLst>
          </a:custGeom>
          <a:blipFill rotWithShape="1">
            <a:blip r:embed="rId4">
              <a:alphaModFix/>
            </a:blip>
            <a:stretch>
              <a:fillRect b="0" l="0" r="0" t="0"/>
            </a:stretch>
          </a:blipFill>
          <a:ln>
            <a:noFill/>
          </a:ln>
        </p:spPr>
      </p:sp>
      <p:sp>
        <p:nvSpPr>
          <p:cNvPr id="231" name="Google Shape;231;p9"/>
          <p:cNvSpPr txBox="1"/>
          <p:nvPr/>
        </p:nvSpPr>
        <p:spPr>
          <a:xfrm>
            <a:off x="617488" y="1171575"/>
            <a:ext cx="9390900" cy="1108200"/>
          </a:xfrm>
          <a:prstGeom prst="rect">
            <a:avLst/>
          </a:prstGeom>
          <a:noFill/>
          <a:ln>
            <a:noFill/>
          </a:ln>
        </p:spPr>
        <p:txBody>
          <a:bodyPr anchorCtr="0" anchor="t" bIns="0" lIns="0" spcFirstLastPara="1" rIns="0" wrap="square" tIns="0">
            <a:spAutoFit/>
          </a:bodyPr>
          <a:lstStyle/>
          <a:p>
            <a:pPr indent="0" lvl="0" marL="0" marR="0" rtl="0" algn="l">
              <a:lnSpc>
                <a:spcPct val="106111"/>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Example of Median</a:t>
            </a:r>
            <a:endParaRPr b="0" i="0" sz="7200" u="none" cap="none" strike="noStrike">
              <a:solidFill>
                <a:srgbClr val="FFFFFF"/>
              </a:solidFill>
              <a:latin typeface="Play"/>
              <a:ea typeface="Play"/>
              <a:cs typeface="Play"/>
              <a:sym typeface="Play"/>
            </a:endParaRPr>
          </a:p>
        </p:txBody>
      </p:sp>
      <p:sp>
        <p:nvSpPr>
          <p:cNvPr id="232" name="Google Shape;232;p9"/>
          <p:cNvSpPr txBox="1"/>
          <p:nvPr/>
        </p:nvSpPr>
        <p:spPr>
          <a:xfrm>
            <a:off x="666750" y="2317900"/>
            <a:ext cx="15226500" cy="872100"/>
          </a:xfrm>
          <a:prstGeom prst="rect">
            <a:avLst/>
          </a:prstGeom>
          <a:noFill/>
          <a:ln>
            <a:noFill/>
          </a:ln>
        </p:spPr>
        <p:txBody>
          <a:bodyPr anchorCtr="0" anchor="t" bIns="0" lIns="0" spcFirstLastPara="1" rIns="0" wrap="square" tIns="0">
            <a:spAutoFit/>
          </a:bodyPr>
          <a:lstStyle/>
          <a:p>
            <a:pPr indent="0" lvl="0" marL="0" marR="0" rtl="0" algn="l">
              <a:lnSpc>
                <a:spcPct val="140039"/>
              </a:lnSpc>
              <a:spcBef>
                <a:spcPts val="0"/>
              </a:spcBef>
              <a:spcAft>
                <a:spcPts val="0"/>
              </a:spcAft>
              <a:buClr>
                <a:srgbClr val="000000"/>
              </a:buClr>
              <a:buSzPts val="2510"/>
              <a:buFont typeface="Arial"/>
              <a:buNone/>
            </a:pPr>
            <a:r>
              <a:rPr b="1" i="0" lang="en-US" sz="2510" u="none" cap="none" strike="noStrike">
                <a:solidFill>
                  <a:srgbClr val="FFFFFF"/>
                </a:solidFill>
                <a:latin typeface="Arial"/>
                <a:ea typeface="Arial"/>
                <a:cs typeface="Arial"/>
                <a:sym typeface="Arial"/>
              </a:rPr>
              <a:t>Calculating Median</a:t>
            </a:r>
            <a:endParaRPr b="1" i="0" sz="2510" u="none" cap="none" strike="noStrike">
              <a:solidFill>
                <a:srgbClr val="FFFFFF"/>
              </a:solidFill>
              <a:latin typeface="Arial"/>
              <a:ea typeface="Arial"/>
              <a:cs typeface="Arial"/>
              <a:sym typeface="Arial"/>
            </a:endParaRPr>
          </a:p>
          <a:p>
            <a:pPr indent="0" lvl="0" marL="0" marR="0" rtl="0" algn="l">
              <a:lnSpc>
                <a:spcPct val="118837"/>
              </a:lnSpc>
              <a:spcBef>
                <a:spcPts val="0"/>
              </a:spcBef>
              <a:spcAft>
                <a:spcPts val="0"/>
              </a:spcAft>
              <a:buClr>
                <a:srgbClr val="000000"/>
              </a:buClr>
              <a:buSzPts val="2150"/>
              <a:buFont typeface="Arial"/>
              <a:buNone/>
            </a:pPr>
            <a:r>
              <a:rPr b="0" i="0" lang="en-US" sz="2150" u="none" cap="none" strike="noStrike">
                <a:solidFill>
                  <a:srgbClr val="FFFFFF"/>
                </a:solidFill>
                <a:latin typeface="Arial"/>
                <a:ea typeface="Arial"/>
                <a:cs typeface="Arial"/>
                <a:sym typeface="Arial"/>
              </a:rPr>
              <a:t>This section shows how to calculate the median and understand its role in identifying the middle value of a dataset.</a:t>
            </a:r>
            <a:endParaRPr b="0" i="0" sz="2150" u="none" cap="none" strike="noStrike">
              <a:solidFill>
                <a:srgbClr val="FFFFFF"/>
              </a:solidFill>
              <a:latin typeface="Arial"/>
              <a:ea typeface="Arial"/>
              <a:cs typeface="Arial"/>
              <a:sym typeface="Arial"/>
            </a:endParaRPr>
          </a:p>
        </p:txBody>
      </p:sp>
      <p:grpSp>
        <p:nvGrpSpPr>
          <p:cNvPr id="233" name="Google Shape;233;p9"/>
          <p:cNvGrpSpPr/>
          <p:nvPr/>
        </p:nvGrpSpPr>
        <p:grpSpPr>
          <a:xfrm>
            <a:off x="523627" y="4147865"/>
            <a:ext cx="7123430" cy="2886076"/>
            <a:chOff x="0" y="57150"/>
            <a:chExt cx="9497906" cy="3848101"/>
          </a:xfrm>
        </p:grpSpPr>
        <p:sp>
          <p:nvSpPr>
            <p:cNvPr id="234" name="Google Shape;234;p9"/>
            <p:cNvSpPr/>
            <p:nvPr/>
          </p:nvSpPr>
          <p:spPr>
            <a:xfrm rot="-1055334">
              <a:off x="7233418" y="1149500"/>
              <a:ext cx="693669" cy="1499826"/>
            </a:xfrm>
            <a:custGeom>
              <a:rect b="b" l="l" r="r" t="t"/>
              <a:pathLst>
                <a:path extrusionOk="0" h="1499826" w="693669">
                  <a:moveTo>
                    <a:pt x="0" y="0"/>
                  </a:moveTo>
                  <a:lnTo>
                    <a:pt x="693669" y="0"/>
                  </a:lnTo>
                  <a:lnTo>
                    <a:pt x="693669" y="1499825"/>
                  </a:lnTo>
                  <a:lnTo>
                    <a:pt x="0" y="1499825"/>
                  </a:lnTo>
                  <a:lnTo>
                    <a:pt x="0" y="0"/>
                  </a:lnTo>
                  <a:close/>
                </a:path>
              </a:pathLst>
            </a:custGeom>
            <a:blipFill rotWithShape="1">
              <a:blip r:embed="rId5">
                <a:alphaModFix/>
              </a:blip>
              <a:stretch>
                <a:fillRect b="0" l="0" r="0" t="0"/>
              </a:stretch>
            </a:blipFill>
            <a:ln>
              <a:noFill/>
            </a:ln>
          </p:spPr>
        </p:sp>
        <p:sp>
          <p:nvSpPr>
            <p:cNvPr id="235" name="Google Shape;235;p9"/>
            <p:cNvSpPr txBox="1"/>
            <p:nvPr/>
          </p:nvSpPr>
          <p:spPr>
            <a:xfrm>
              <a:off x="127847" y="937683"/>
              <a:ext cx="6725920" cy="698500"/>
            </a:xfrm>
            <a:prstGeom prst="rect">
              <a:avLst/>
            </a:prstGeom>
            <a:noFill/>
            <a:ln>
              <a:noFill/>
            </a:ln>
          </p:spPr>
          <p:txBody>
            <a:bodyPr anchorCtr="0" anchor="t" bIns="0" lIns="0" spcFirstLastPara="1" rIns="0" wrap="square" tIns="0">
              <a:spAutoFit/>
            </a:bodyPr>
            <a:lstStyle/>
            <a:p>
              <a:pPr indent="0" lvl="0" marL="0" marR="0" rtl="0" algn="ctr">
                <a:lnSpc>
                  <a:spcPct val="100024"/>
                </a:lnSpc>
                <a:spcBef>
                  <a:spcPts val="0"/>
                </a:spcBef>
                <a:spcAft>
                  <a:spcPts val="0"/>
                </a:spcAft>
                <a:buClr>
                  <a:srgbClr val="000000"/>
                </a:buClr>
                <a:buSzPts val="4084"/>
                <a:buFont typeface="Arial"/>
                <a:buNone/>
              </a:pPr>
              <a:r>
                <a:rPr b="0" i="0" lang="en-US" sz="4084" u="none" cap="none" strike="noStrike">
                  <a:solidFill>
                    <a:srgbClr val="FFFFFF"/>
                  </a:solidFill>
                  <a:latin typeface="Play"/>
                  <a:ea typeface="Play"/>
                  <a:cs typeface="Play"/>
                  <a:sym typeface="Play"/>
                </a:rPr>
                <a:t>80, 70, 65, 75, 60</a:t>
              </a:r>
              <a:endParaRPr b="0" i="0" sz="4084" u="none" cap="none" strike="noStrike">
                <a:solidFill>
                  <a:srgbClr val="FFFFFF"/>
                </a:solidFill>
                <a:latin typeface="Play"/>
                <a:ea typeface="Play"/>
                <a:cs typeface="Play"/>
                <a:sym typeface="Play"/>
              </a:endParaRPr>
            </a:p>
          </p:txBody>
        </p:sp>
        <p:sp>
          <p:nvSpPr>
            <p:cNvPr id="236" name="Google Shape;236;p9"/>
            <p:cNvSpPr txBox="1"/>
            <p:nvPr/>
          </p:nvSpPr>
          <p:spPr>
            <a:xfrm>
              <a:off x="127847" y="57150"/>
              <a:ext cx="3859953" cy="550333"/>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3220"/>
                <a:buFont typeface="Arial"/>
                <a:buNone/>
              </a:pPr>
              <a:r>
                <a:rPr b="0" i="0" lang="en-US" sz="3220" u="none" cap="none" strike="noStrike">
                  <a:solidFill>
                    <a:srgbClr val="FFFFFF"/>
                  </a:solidFill>
                  <a:latin typeface="Play"/>
                  <a:ea typeface="Play"/>
                  <a:cs typeface="Play"/>
                  <a:sym typeface="Play"/>
                </a:rPr>
                <a:t>Odd Data</a:t>
              </a:r>
              <a:endParaRPr b="0" i="0" sz="3220" u="none" cap="none" strike="noStrike">
                <a:solidFill>
                  <a:srgbClr val="FFFFFF"/>
                </a:solidFill>
                <a:latin typeface="Play"/>
                <a:ea typeface="Play"/>
                <a:cs typeface="Play"/>
                <a:sym typeface="Play"/>
              </a:endParaRPr>
            </a:p>
          </p:txBody>
        </p:sp>
        <p:sp>
          <p:nvSpPr>
            <p:cNvPr id="237" name="Google Shape;237;p9"/>
            <p:cNvSpPr txBox="1"/>
            <p:nvPr/>
          </p:nvSpPr>
          <p:spPr>
            <a:xfrm>
              <a:off x="0" y="2804584"/>
              <a:ext cx="9497906" cy="1100667"/>
            </a:xfrm>
            <a:prstGeom prst="rect">
              <a:avLst/>
            </a:prstGeom>
            <a:noFill/>
            <a:ln>
              <a:noFill/>
            </a:ln>
          </p:spPr>
          <p:txBody>
            <a:bodyPr anchorCtr="0" anchor="t" bIns="0" lIns="0" spcFirstLastPara="1" rIns="0" wrap="square" tIns="0">
              <a:spAutoFit/>
            </a:bodyPr>
            <a:lstStyle/>
            <a:p>
              <a:pPr indent="0" lvl="0" marL="0" marR="0" rtl="0" algn="l">
                <a:lnSpc>
                  <a:spcPct val="119259"/>
                </a:lnSpc>
                <a:spcBef>
                  <a:spcPts val="0"/>
                </a:spcBef>
                <a:spcAft>
                  <a:spcPts val="0"/>
                </a:spcAft>
                <a:buClr>
                  <a:srgbClr val="000000"/>
                </a:buClr>
                <a:buSzPts val="5400"/>
                <a:buFont typeface="Arial"/>
                <a:buNone/>
              </a:pPr>
              <a:r>
                <a:rPr b="0" i="0" lang="en-US" sz="5400" u="none" cap="none" strike="noStrike">
                  <a:solidFill>
                    <a:srgbClr val="FFFFFF"/>
                  </a:solidFill>
                  <a:latin typeface="Play"/>
                  <a:ea typeface="Play"/>
                  <a:cs typeface="Play"/>
                  <a:sym typeface="Play"/>
                </a:rPr>
                <a:t>60, 65, </a:t>
              </a:r>
              <a:r>
                <a:rPr b="1" i="0" lang="en-US" sz="5400" u="none" cap="none" strike="noStrike">
                  <a:solidFill>
                    <a:srgbClr val="FF751F"/>
                  </a:solidFill>
                  <a:latin typeface="Play"/>
                  <a:ea typeface="Play"/>
                  <a:cs typeface="Play"/>
                  <a:sym typeface="Play"/>
                </a:rPr>
                <a:t>70</a:t>
              </a:r>
              <a:r>
                <a:rPr b="0" i="0" lang="en-US" sz="5400" u="none" cap="none" strike="noStrike">
                  <a:solidFill>
                    <a:srgbClr val="FFFFFF"/>
                  </a:solidFill>
                  <a:latin typeface="Play"/>
                  <a:ea typeface="Play"/>
                  <a:cs typeface="Play"/>
                  <a:sym typeface="Play"/>
                </a:rPr>
                <a:t>, 75, 80</a:t>
              </a:r>
              <a:endParaRPr b="0" i="0" sz="5400" u="none" cap="none" strike="noStrike">
                <a:solidFill>
                  <a:srgbClr val="FFFFFF"/>
                </a:solidFill>
                <a:latin typeface="Play"/>
                <a:ea typeface="Play"/>
                <a:cs typeface="Play"/>
                <a:sym typeface="Play"/>
              </a:endParaRPr>
            </a:p>
          </p:txBody>
        </p:sp>
        <p:sp>
          <p:nvSpPr>
            <p:cNvPr id="238" name="Google Shape;238;p9"/>
            <p:cNvSpPr txBox="1"/>
            <p:nvPr/>
          </p:nvSpPr>
          <p:spPr>
            <a:xfrm>
              <a:off x="127847" y="1997710"/>
              <a:ext cx="3699086" cy="512233"/>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3000"/>
                <a:buFont typeface="Arial"/>
                <a:buNone/>
              </a:pPr>
              <a:r>
                <a:rPr b="0" i="0" lang="en-US" sz="3000" u="none" cap="none" strike="noStrike">
                  <a:solidFill>
                    <a:srgbClr val="FFDE59"/>
                  </a:solidFill>
                  <a:latin typeface="Play"/>
                  <a:ea typeface="Play"/>
                  <a:cs typeface="Play"/>
                  <a:sym typeface="Play"/>
                </a:rPr>
                <a:t>sorted data</a:t>
              </a:r>
              <a:endParaRPr b="0" i="0" sz="3000" u="none" cap="none" strike="noStrike">
                <a:solidFill>
                  <a:srgbClr val="FFDE59"/>
                </a:solidFill>
                <a:latin typeface="Play"/>
                <a:ea typeface="Play"/>
                <a:cs typeface="Play"/>
                <a:sym typeface="Play"/>
              </a:endParaRPr>
            </a:p>
          </p:txBody>
        </p:sp>
      </p:grpSp>
      <p:sp>
        <p:nvSpPr>
          <p:cNvPr id="239" name="Google Shape;239;p9"/>
          <p:cNvSpPr txBox="1"/>
          <p:nvPr/>
        </p:nvSpPr>
        <p:spPr>
          <a:xfrm>
            <a:off x="10210641" y="5217156"/>
            <a:ext cx="2774384" cy="659511"/>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4950"/>
              <a:buFont typeface="Arial"/>
              <a:buNone/>
            </a:pPr>
            <a:r>
              <a:rPr b="0" i="0" lang="en-US" sz="4950" u="none" cap="none" strike="noStrike">
                <a:solidFill>
                  <a:srgbClr val="FFFFFF"/>
                </a:solidFill>
                <a:latin typeface="Play"/>
                <a:ea typeface="Play"/>
                <a:cs typeface="Play"/>
                <a:sym typeface="Play"/>
              </a:rPr>
              <a:t>Median = 70</a:t>
            </a:r>
            <a:endParaRPr b="0" i="0" sz="4950" u="none" cap="none" strike="noStrike">
              <a:solidFill>
                <a:srgbClr val="FFFFFF"/>
              </a:solidFill>
              <a:latin typeface="Play"/>
              <a:ea typeface="Play"/>
              <a:cs typeface="Play"/>
              <a:sym typeface="Play"/>
            </a:endParaRPr>
          </a:p>
        </p:txBody>
      </p:sp>
      <p:sp>
        <p:nvSpPr>
          <p:cNvPr id="240" name="Google Shape;240;p9"/>
          <p:cNvSpPr txBox="1"/>
          <p:nvPr/>
        </p:nvSpPr>
        <p:spPr>
          <a:xfrm>
            <a:off x="381000" y="8037830"/>
            <a:ext cx="11432540" cy="1230630"/>
          </a:xfrm>
          <a:prstGeom prst="rect">
            <a:avLst/>
          </a:prstGeom>
          <a:noFill/>
          <a:ln>
            <a:noFill/>
          </a:ln>
        </p:spPr>
        <p:txBody>
          <a:bodyPr anchorCtr="0" anchor="t" bIns="0" lIns="0" spcFirstLastPara="1" rIns="0" wrap="square" tIns="0">
            <a:spAutoFit/>
          </a:bodyPr>
          <a:lstStyle/>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The median value of the data is 70</a:t>
            </a:r>
            <a:endParaRPr b="0" i="0" sz="3200" u="none" cap="none" strike="noStrike">
              <a:solidFill>
                <a:srgbClr val="FFFFFF"/>
              </a:solidFill>
              <a:latin typeface="Play"/>
              <a:ea typeface="Play"/>
              <a:cs typeface="Play"/>
              <a:sym typeface="Play"/>
            </a:endParaRPr>
          </a:p>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50% of the data is below 70</a:t>
            </a:r>
            <a:endParaRPr b="0" i="0" sz="3200" u="none" cap="none" strike="noStrike">
              <a:solidFill>
                <a:srgbClr val="FFFFFF"/>
              </a:solidFill>
              <a:latin typeface="Play"/>
              <a:ea typeface="Play"/>
              <a:cs typeface="Play"/>
              <a:sym typeface="Play"/>
            </a:endParaRPr>
          </a:p>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50% of the data is above 70</a:t>
            </a:r>
            <a:endParaRPr b="0" i="0" sz="3200" u="none" cap="none" strike="noStrike">
              <a:solidFill>
                <a:srgbClr val="FFFFFF"/>
              </a:solidFill>
              <a:latin typeface="Play"/>
              <a:ea typeface="Play"/>
              <a:cs typeface="Play"/>
              <a:sym typeface="Play"/>
            </a:endParaRPr>
          </a:p>
        </p:txBody>
      </p:sp>
      <p:sp>
        <p:nvSpPr>
          <p:cNvPr id="241" name="Google Shape;241;p9"/>
          <p:cNvSpPr txBox="1"/>
          <p:nvPr/>
        </p:nvSpPr>
        <p:spPr>
          <a:xfrm>
            <a:off x="609600" y="7030085"/>
            <a:ext cx="4708525" cy="820420"/>
          </a:xfrm>
          <a:prstGeom prst="rect">
            <a:avLst/>
          </a:prstGeom>
          <a:noFill/>
          <a:ln>
            <a:noFill/>
          </a:ln>
        </p:spPr>
        <p:txBody>
          <a:bodyPr anchorCtr="0" anchor="t" bIns="0" lIns="0" spcFirstLastPara="1" rIns="0" wrap="square" tIns="0">
            <a:spAutoFit/>
          </a:bodyPr>
          <a:lstStyle/>
          <a:p>
            <a:pPr indent="0" lvl="0" marL="0" marR="0" rtl="0" algn="l">
              <a:lnSpc>
                <a:spcPct val="17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200"/>
              <a:buFont typeface="Arial"/>
              <a:buNone/>
            </a:pPr>
            <a:r>
              <a:rPr b="0" i="0" lang="en-US" sz="3200" u="none" cap="none" strike="noStrike">
                <a:solidFill>
                  <a:srgbClr val="FFFFFF"/>
                </a:solidFill>
                <a:latin typeface="Play"/>
                <a:ea typeface="Play"/>
                <a:cs typeface="Play"/>
                <a:sym typeface="Play"/>
              </a:rPr>
              <a:t>Interpretation</a:t>
            </a:r>
            <a:endParaRPr b="0" i="0" sz="3200" u="none" cap="none" strike="noStrike">
              <a:solidFill>
                <a:srgbClr val="FFFFFF"/>
              </a:solidFill>
              <a:latin typeface="Play"/>
              <a:ea typeface="Play"/>
              <a:cs typeface="Play"/>
              <a:sym typeface="Play"/>
            </a:endParaRPr>
          </a:p>
        </p:txBody>
      </p:sp>
      <p:grpSp>
        <p:nvGrpSpPr>
          <p:cNvPr id="242" name="Google Shape;242;p9"/>
          <p:cNvGrpSpPr/>
          <p:nvPr/>
        </p:nvGrpSpPr>
        <p:grpSpPr>
          <a:xfrm>
            <a:off x="635" y="-277812"/>
            <a:ext cx="18304510" cy="1055688"/>
            <a:chOff x="0" y="-370332"/>
            <a:chExt cx="25596662" cy="1407263"/>
          </a:xfrm>
        </p:grpSpPr>
        <p:grpSp>
          <p:nvGrpSpPr>
            <p:cNvPr id="243" name="Google Shape;243;p9"/>
            <p:cNvGrpSpPr/>
            <p:nvPr/>
          </p:nvGrpSpPr>
          <p:grpSpPr>
            <a:xfrm>
              <a:off x="0" y="-370332"/>
              <a:ext cx="25596662" cy="1407263"/>
              <a:chOff x="0" y="-57150"/>
              <a:chExt cx="3950102" cy="217170"/>
            </a:xfrm>
          </p:grpSpPr>
          <p:sp>
            <p:nvSpPr>
              <p:cNvPr id="244" name="Google Shape;244;p9"/>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 name="Google Shape;245;p9"/>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46" name="Google Shape;246;p9"/>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6">
                <a:alphaModFix/>
              </a:blip>
              <a:stretch>
                <a:fillRect b="0" l="0" r="0" t="0"/>
              </a:stretch>
            </a:blipFill>
            <a:ln>
              <a:noFill/>
            </a:ln>
          </p:spPr>
        </p:sp>
        <p:sp>
          <p:nvSpPr>
            <p:cNvPr id="247" name="Google Shape;247;p9"/>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251" name="Shape 251"/>
        <p:cNvGrpSpPr/>
        <p:nvPr/>
      </p:nvGrpSpPr>
      <p:grpSpPr>
        <a:xfrm>
          <a:off x="0" y="0"/>
          <a:ext cx="0" cy="0"/>
          <a:chOff x="0" y="0"/>
          <a:chExt cx="0" cy="0"/>
        </a:xfrm>
      </p:grpSpPr>
      <p:sp>
        <p:nvSpPr>
          <p:cNvPr id="252" name="Google Shape;252;p10"/>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53" name="Google Shape;253;p10"/>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54" name="Google Shape;254;p10"/>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55" name="Google Shape;255;p10"/>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56" name="Google Shape;256;p10"/>
          <p:cNvSpPr/>
          <p:nvPr/>
        </p:nvSpPr>
        <p:spPr>
          <a:xfrm>
            <a:off x="6934178" y="3992257"/>
            <a:ext cx="10689803" cy="3252445"/>
          </a:xfrm>
          <a:custGeom>
            <a:rect b="b" l="l" r="r" t="t"/>
            <a:pathLst>
              <a:path extrusionOk="0" h="3252445" w="10689803">
                <a:moveTo>
                  <a:pt x="0" y="0"/>
                </a:moveTo>
                <a:lnTo>
                  <a:pt x="10689803" y="0"/>
                </a:lnTo>
                <a:lnTo>
                  <a:pt x="10689803" y="3252446"/>
                </a:lnTo>
                <a:lnTo>
                  <a:pt x="0" y="3252446"/>
                </a:lnTo>
                <a:lnTo>
                  <a:pt x="0" y="0"/>
                </a:lnTo>
                <a:close/>
              </a:path>
            </a:pathLst>
          </a:custGeom>
          <a:blipFill rotWithShape="1">
            <a:blip r:embed="rId4">
              <a:alphaModFix/>
            </a:blip>
            <a:stretch>
              <a:fillRect b="0" l="0" r="0" t="0"/>
            </a:stretch>
          </a:blipFill>
          <a:ln>
            <a:noFill/>
          </a:ln>
        </p:spPr>
      </p:sp>
      <p:sp>
        <p:nvSpPr>
          <p:cNvPr id="257" name="Google Shape;257;p10"/>
          <p:cNvSpPr txBox="1"/>
          <p:nvPr/>
        </p:nvSpPr>
        <p:spPr>
          <a:xfrm>
            <a:off x="523875" y="1171575"/>
            <a:ext cx="8712835" cy="979170"/>
          </a:xfrm>
          <a:prstGeom prst="rect">
            <a:avLst/>
          </a:prstGeom>
          <a:noFill/>
          <a:ln>
            <a:noFill/>
          </a:ln>
        </p:spPr>
        <p:txBody>
          <a:bodyPr anchorCtr="0" anchor="t" bIns="0" lIns="0" spcFirstLastPara="1" rIns="0" wrap="square" tIns="0">
            <a:spAutoFit/>
          </a:bodyPr>
          <a:lstStyle/>
          <a:p>
            <a:pPr indent="0" lvl="0" marL="0" marR="0" rtl="0" algn="l">
              <a:lnSpc>
                <a:spcPct val="106111"/>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Example of Median</a:t>
            </a:r>
            <a:endParaRPr b="0" i="0" sz="7200" u="none" cap="none" strike="noStrike">
              <a:solidFill>
                <a:srgbClr val="FFFFFF"/>
              </a:solidFill>
              <a:latin typeface="Play"/>
              <a:ea typeface="Play"/>
              <a:cs typeface="Play"/>
              <a:sym typeface="Play"/>
            </a:endParaRPr>
          </a:p>
        </p:txBody>
      </p:sp>
      <p:grpSp>
        <p:nvGrpSpPr>
          <p:cNvPr id="258" name="Google Shape;258;p10"/>
          <p:cNvGrpSpPr/>
          <p:nvPr/>
        </p:nvGrpSpPr>
        <p:grpSpPr>
          <a:xfrm>
            <a:off x="850265" y="2705100"/>
            <a:ext cx="7160895" cy="1693297"/>
            <a:chOff x="0" y="56727"/>
            <a:chExt cx="5318487" cy="2258018"/>
          </a:xfrm>
        </p:grpSpPr>
        <p:sp>
          <p:nvSpPr>
            <p:cNvPr id="259" name="Google Shape;259;p10"/>
            <p:cNvSpPr txBox="1"/>
            <p:nvPr/>
          </p:nvSpPr>
          <p:spPr>
            <a:xfrm>
              <a:off x="0" y="56727"/>
              <a:ext cx="4698999" cy="550404"/>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3220"/>
                <a:buFont typeface="Arial"/>
                <a:buNone/>
              </a:pPr>
              <a:r>
                <a:rPr b="0" i="0" lang="en-US" sz="3220" u="none" cap="none" strike="noStrike">
                  <a:solidFill>
                    <a:srgbClr val="FFFFFF"/>
                  </a:solidFill>
                  <a:latin typeface="Play"/>
                  <a:ea typeface="Play"/>
                  <a:cs typeface="Play"/>
                  <a:sym typeface="Play"/>
                </a:rPr>
                <a:t>Even Data</a:t>
              </a:r>
              <a:endParaRPr b="0" i="0" sz="3220" u="none" cap="none" strike="noStrike">
                <a:solidFill>
                  <a:srgbClr val="FFFFFF"/>
                </a:solidFill>
                <a:latin typeface="Play"/>
                <a:ea typeface="Play"/>
                <a:cs typeface="Play"/>
                <a:sym typeface="Play"/>
              </a:endParaRPr>
            </a:p>
          </p:txBody>
        </p:sp>
        <p:sp>
          <p:nvSpPr>
            <p:cNvPr id="260" name="Google Shape;260;p10"/>
            <p:cNvSpPr txBox="1"/>
            <p:nvPr/>
          </p:nvSpPr>
          <p:spPr>
            <a:xfrm>
              <a:off x="0" y="1213938"/>
              <a:ext cx="5318487" cy="1100807"/>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6440"/>
                <a:buFont typeface="Arial"/>
                <a:buNone/>
              </a:pPr>
              <a:r>
                <a:rPr b="0" i="0" lang="en-US" sz="6440" u="none" cap="none" strike="noStrike">
                  <a:solidFill>
                    <a:srgbClr val="FFFFFF"/>
                  </a:solidFill>
                  <a:latin typeface="Play"/>
                  <a:ea typeface="Play"/>
                  <a:cs typeface="Play"/>
                  <a:sym typeface="Play"/>
                </a:rPr>
                <a:t>60, 65, 70, 75</a:t>
              </a:r>
              <a:endParaRPr b="0" i="0" sz="6440" u="none" cap="none" strike="noStrike">
                <a:solidFill>
                  <a:srgbClr val="FFFFFF"/>
                </a:solidFill>
                <a:latin typeface="Play"/>
                <a:ea typeface="Play"/>
                <a:cs typeface="Play"/>
                <a:sym typeface="Play"/>
              </a:endParaRPr>
            </a:p>
          </p:txBody>
        </p:sp>
      </p:grpSp>
      <p:grpSp>
        <p:nvGrpSpPr>
          <p:cNvPr id="261" name="Google Shape;261;p10"/>
          <p:cNvGrpSpPr/>
          <p:nvPr/>
        </p:nvGrpSpPr>
        <p:grpSpPr>
          <a:xfrm>
            <a:off x="692049" y="5524649"/>
            <a:ext cx="10010926" cy="1958576"/>
            <a:chOff x="-16" y="57150"/>
            <a:chExt cx="13347900" cy="2611435"/>
          </a:xfrm>
        </p:grpSpPr>
        <p:sp>
          <p:nvSpPr>
            <p:cNvPr id="262" name="Google Shape;262;p10"/>
            <p:cNvSpPr txBox="1"/>
            <p:nvPr/>
          </p:nvSpPr>
          <p:spPr>
            <a:xfrm>
              <a:off x="-16" y="698485"/>
              <a:ext cx="13347900" cy="1970100"/>
            </a:xfrm>
            <a:prstGeom prst="rect">
              <a:avLst/>
            </a:prstGeom>
            <a:noFill/>
            <a:ln>
              <a:noFill/>
            </a:ln>
          </p:spPr>
          <p:txBody>
            <a:bodyPr anchorCtr="0" anchor="t" bIns="0" lIns="0" spcFirstLastPara="1" rIns="0" wrap="square" tIns="0">
              <a:spAutoFit/>
            </a:bodyPr>
            <a:lstStyle/>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The median is 67.5</a:t>
              </a:r>
              <a:endParaRPr b="0" i="0" sz="3200" u="none" cap="none" strike="noStrike">
                <a:solidFill>
                  <a:srgbClr val="FFFFFF"/>
                </a:solidFill>
                <a:latin typeface="Play"/>
                <a:ea typeface="Play"/>
                <a:cs typeface="Play"/>
                <a:sym typeface="Play"/>
              </a:endParaRPr>
            </a:p>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The middle value is between the two data points</a:t>
              </a:r>
              <a:endParaRPr b="0" i="0" sz="3200" u="none" cap="none" strike="noStrike">
                <a:solidFill>
                  <a:srgbClr val="FFFFFF"/>
                </a:solidFill>
                <a:latin typeface="Play"/>
                <a:ea typeface="Play"/>
                <a:cs typeface="Play"/>
                <a:sym typeface="Play"/>
              </a:endParaRPr>
            </a:p>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The data is divided into two equal parts</a:t>
              </a:r>
              <a:endParaRPr b="0" i="0" sz="3200" u="none" cap="none" strike="noStrike">
                <a:solidFill>
                  <a:srgbClr val="FFFFFF"/>
                </a:solidFill>
                <a:latin typeface="Play"/>
                <a:ea typeface="Play"/>
                <a:cs typeface="Play"/>
                <a:sym typeface="Play"/>
              </a:endParaRPr>
            </a:p>
          </p:txBody>
        </p:sp>
        <p:sp>
          <p:nvSpPr>
            <p:cNvPr id="263" name="Google Shape;263;p10"/>
            <p:cNvSpPr txBox="1"/>
            <p:nvPr/>
          </p:nvSpPr>
          <p:spPr>
            <a:xfrm>
              <a:off x="448733" y="57150"/>
              <a:ext cx="4019126" cy="546947"/>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200"/>
                <a:buFont typeface="Arial"/>
                <a:buNone/>
              </a:pPr>
              <a:r>
                <a:rPr b="0" i="0" lang="en-US" sz="3200" u="none" cap="none" strike="noStrike">
                  <a:solidFill>
                    <a:srgbClr val="FFFFFF"/>
                  </a:solidFill>
                  <a:latin typeface="Play"/>
                  <a:ea typeface="Play"/>
                  <a:cs typeface="Play"/>
                  <a:sym typeface="Play"/>
                </a:rPr>
                <a:t>Interpretation</a:t>
              </a:r>
              <a:endParaRPr b="0" i="0" sz="3200" u="none" cap="none" strike="noStrike">
                <a:solidFill>
                  <a:srgbClr val="FFFFFF"/>
                </a:solidFill>
                <a:latin typeface="Play"/>
                <a:ea typeface="Play"/>
                <a:cs typeface="Play"/>
                <a:sym typeface="Play"/>
              </a:endParaRPr>
            </a:p>
          </p:txBody>
        </p:sp>
      </p:grpSp>
      <p:grpSp>
        <p:nvGrpSpPr>
          <p:cNvPr id="264" name="Google Shape;264;p10"/>
          <p:cNvGrpSpPr/>
          <p:nvPr/>
        </p:nvGrpSpPr>
        <p:grpSpPr>
          <a:xfrm>
            <a:off x="635" y="-277812"/>
            <a:ext cx="18304510" cy="1055688"/>
            <a:chOff x="0" y="-370332"/>
            <a:chExt cx="25596662" cy="1407263"/>
          </a:xfrm>
        </p:grpSpPr>
        <p:grpSp>
          <p:nvGrpSpPr>
            <p:cNvPr id="265" name="Google Shape;265;p10"/>
            <p:cNvGrpSpPr/>
            <p:nvPr/>
          </p:nvGrpSpPr>
          <p:grpSpPr>
            <a:xfrm>
              <a:off x="0" y="-370332"/>
              <a:ext cx="25596662" cy="1407263"/>
              <a:chOff x="0" y="-57150"/>
              <a:chExt cx="3950102" cy="217170"/>
            </a:xfrm>
          </p:grpSpPr>
          <p:sp>
            <p:nvSpPr>
              <p:cNvPr id="266" name="Google Shape;266;p10"/>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10"/>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68" name="Google Shape;268;p10"/>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269" name="Google Shape;269;p10"/>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273" name="Shape 273"/>
        <p:cNvGrpSpPr/>
        <p:nvPr/>
      </p:nvGrpSpPr>
      <p:grpSpPr>
        <a:xfrm>
          <a:off x="0" y="0"/>
          <a:ext cx="0" cy="0"/>
          <a:chOff x="0" y="0"/>
          <a:chExt cx="0" cy="0"/>
        </a:xfrm>
      </p:grpSpPr>
      <p:sp>
        <p:nvSpPr>
          <p:cNvPr id="274" name="Google Shape;274;p11"/>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75" name="Google Shape;275;p11"/>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76" name="Google Shape;276;p11"/>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77" name="Google Shape;277;p11"/>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78" name="Google Shape;278;p11"/>
          <p:cNvSpPr txBox="1"/>
          <p:nvPr/>
        </p:nvSpPr>
        <p:spPr>
          <a:xfrm>
            <a:off x="380503" y="1767866"/>
            <a:ext cx="7312654" cy="1230630"/>
          </a:xfrm>
          <a:prstGeom prst="rect">
            <a:avLst/>
          </a:prstGeom>
          <a:noFill/>
          <a:ln>
            <a:noFill/>
          </a:ln>
        </p:spPr>
        <p:txBody>
          <a:bodyPr anchorCtr="0" anchor="t" bIns="0" lIns="0" spcFirstLastPara="1" rIns="0" wrap="square" tIns="0">
            <a:spAutoFit/>
          </a:bodyPr>
          <a:lstStyle/>
          <a:p>
            <a:pPr indent="0" lvl="0" marL="0" marR="0" rtl="0" algn="l">
              <a:lnSpc>
                <a:spcPct val="133333"/>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Mode Explained</a:t>
            </a:r>
            <a:endParaRPr b="0" i="0" sz="7200" u="none" cap="none" strike="noStrike">
              <a:solidFill>
                <a:srgbClr val="FFFFFF"/>
              </a:solidFill>
              <a:latin typeface="Play"/>
              <a:ea typeface="Play"/>
              <a:cs typeface="Play"/>
              <a:sym typeface="Play"/>
            </a:endParaRPr>
          </a:p>
        </p:txBody>
      </p:sp>
      <p:sp>
        <p:nvSpPr>
          <p:cNvPr id="279" name="Google Shape;279;p11"/>
          <p:cNvSpPr txBox="1"/>
          <p:nvPr/>
        </p:nvSpPr>
        <p:spPr>
          <a:xfrm>
            <a:off x="380503" y="3399710"/>
            <a:ext cx="9611869" cy="2889778"/>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4125"/>
              <a:buFont typeface="Arial"/>
              <a:buNone/>
            </a:pPr>
            <a:r>
              <a:rPr b="1" i="0" lang="en-US" sz="4125" u="none" cap="none" strike="noStrike">
                <a:solidFill>
                  <a:srgbClr val="FFFFFF"/>
                </a:solidFill>
                <a:latin typeface="Arial"/>
                <a:ea typeface="Arial"/>
                <a:cs typeface="Arial"/>
                <a:sym typeface="Arial"/>
              </a:rPr>
              <a:t>Understanding Frequency</a:t>
            </a:r>
            <a:endParaRPr b="1" i="0" sz="4125" u="none" cap="none" strike="noStrike">
              <a:solidFill>
                <a:srgbClr val="FFFFFF"/>
              </a:solidFill>
              <a:latin typeface="Arial"/>
              <a:ea typeface="Arial"/>
              <a:cs typeface="Arial"/>
              <a:sym typeface="Arial"/>
            </a:endParaRPr>
          </a:p>
          <a:p>
            <a:pPr indent="0" lvl="0" marL="0" marR="0" rtl="0" algn="l">
              <a:lnSpc>
                <a:spcPct val="118845"/>
              </a:lnSpc>
              <a:spcBef>
                <a:spcPts val="0"/>
              </a:spcBef>
              <a:spcAft>
                <a:spcPts val="0"/>
              </a:spcAft>
              <a:buClr>
                <a:srgbClr val="000000"/>
              </a:buClr>
              <a:buSzPts val="3534"/>
              <a:buFont typeface="Arial"/>
              <a:buNone/>
            </a:pPr>
            <a:r>
              <a:rPr b="0" i="0" lang="en-US" sz="3534" u="none" cap="none" strike="noStrike">
                <a:solidFill>
                  <a:srgbClr val="FFFFFF"/>
                </a:solidFill>
                <a:latin typeface="Arial"/>
                <a:ea typeface="Arial"/>
                <a:cs typeface="Arial"/>
                <a:sym typeface="Arial"/>
              </a:rPr>
              <a:t>The mode is the most frequently occurring value in a dataset. It helps identify common trends and patterns, particularly in categorical and discrete data analysis.</a:t>
            </a:r>
            <a:endParaRPr b="0" i="0" sz="3534" u="none" cap="none" strike="noStrike">
              <a:solidFill>
                <a:srgbClr val="FFFFFF"/>
              </a:solidFill>
              <a:latin typeface="Arial"/>
              <a:ea typeface="Arial"/>
              <a:cs typeface="Arial"/>
              <a:sym typeface="Arial"/>
            </a:endParaRPr>
          </a:p>
        </p:txBody>
      </p:sp>
      <p:grpSp>
        <p:nvGrpSpPr>
          <p:cNvPr id="280" name="Google Shape;280;p11"/>
          <p:cNvGrpSpPr/>
          <p:nvPr/>
        </p:nvGrpSpPr>
        <p:grpSpPr>
          <a:xfrm>
            <a:off x="635" y="-277812"/>
            <a:ext cx="18304510" cy="1055688"/>
            <a:chOff x="0" y="-370332"/>
            <a:chExt cx="25596662" cy="1407263"/>
          </a:xfrm>
        </p:grpSpPr>
        <p:grpSp>
          <p:nvGrpSpPr>
            <p:cNvPr id="281" name="Google Shape;281;p11"/>
            <p:cNvGrpSpPr/>
            <p:nvPr/>
          </p:nvGrpSpPr>
          <p:grpSpPr>
            <a:xfrm>
              <a:off x="0" y="-370332"/>
              <a:ext cx="25596662" cy="1407263"/>
              <a:chOff x="0" y="-57150"/>
              <a:chExt cx="3950102" cy="217170"/>
            </a:xfrm>
          </p:grpSpPr>
          <p:sp>
            <p:nvSpPr>
              <p:cNvPr id="282" name="Google Shape;282;p1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1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84" name="Google Shape;284;p1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285" name="Google Shape;285;p1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289" name="Shape 289"/>
        <p:cNvGrpSpPr/>
        <p:nvPr/>
      </p:nvGrpSpPr>
      <p:grpSpPr>
        <a:xfrm>
          <a:off x="0" y="0"/>
          <a:ext cx="0" cy="0"/>
          <a:chOff x="0" y="0"/>
          <a:chExt cx="0" cy="0"/>
        </a:xfrm>
      </p:grpSpPr>
      <p:sp>
        <p:nvSpPr>
          <p:cNvPr id="290" name="Google Shape;290;p12"/>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91" name="Google Shape;291;p12"/>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292" name="Google Shape;292;p12"/>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93" name="Google Shape;293;p12"/>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294" name="Google Shape;294;p12"/>
          <p:cNvSpPr txBox="1"/>
          <p:nvPr/>
        </p:nvSpPr>
        <p:spPr>
          <a:xfrm>
            <a:off x="666750" y="1831477"/>
            <a:ext cx="7655396" cy="1230630"/>
          </a:xfrm>
          <a:prstGeom prst="rect">
            <a:avLst/>
          </a:prstGeom>
          <a:noFill/>
          <a:ln>
            <a:noFill/>
          </a:ln>
        </p:spPr>
        <p:txBody>
          <a:bodyPr anchorCtr="0" anchor="t" bIns="0" lIns="0" spcFirstLastPara="1" rIns="0" wrap="square" tIns="0">
            <a:spAutoFit/>
          </a:bodyPr>
          <a:lstStyle/>
          <a:p>
            <a:pPr indent="0" lvl="0" marL="0" marR="0" rtl="0" algn="l">
              <a:lnSpc>
                <a:spcPct val="133333"/>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Example Mode </a:t>
            </a:r>
            <a:endParaRPr b="0" i="0" sz="7200" u="none" cap="none" strike="noStrike">
              <a:solidFill>
                <a:srgbClr val="FFFFFF"/>
              </a:solidFill>
              <a:latin typeface="Play"/>
              <a:ea typeface="Play"/>
              <a:cs typeface="Play"/>
              <a:sym typeface="Play"/>
            </a:endParaRPr>
          </a:p>
        </p:txBody>
      </p:sp>
      <p:sp>
        <p:nvSpPr>
          <p:cNvPr id="295" name="Google Shape;295;p12"/>
          <p:cNvSpPr txBox="1"/>
          <p:nvPr/>
        </p:nvSpPr>
        <p:spPr>
          <a:xfrm>
            <a:off x="835025" y="3695700"/>
            <a:ext cx="11172825" cy="869950"/>
          </a:xfrm>
          <a:prstGeom prst="rect">
            <a:avLst/>
          </a:prstGeom>
          <a:noFill/>
          <a:ln>
            <a:noFill/>
          </a:ln>
        </p:spPr>
        <p:txBody>
          <a:bodyPr anchorCtr="0" anchor="t" bIns="0" lIns="0" spcFirstLastPara="1" rIns="0" wrap="square" tIns="0">
            <a:spAutoFit/>
          </a:bodyPr>
          <a:lstStyle/>
          <a:p>
            <a:pPr indent="0" lvl="0" marL="0" marR="0" rtl="0" algn="just">
              <a:lnSpc>
                <a:spcPct val="140041"/>
              </a:lnSpc>
              <a:spcBef>
                <a:spcPts val="0"/>
              </a:spcBef>
              <a:spcAft>
                <a:spcPts val="0"/>
              </a:spcAft>
              <a:buClr>
                <a:srgbClr val="000000"/>
              </a:buClr>
              <a:buSzPts val="4845"/>
              <a:buFont typeface="Arial"/>
              <a:buNone/>
            </a:pPr>
            <a:r>
              <a:rPr b="1" i="0" lang="en-US" sz="4845" u="none" cap="none" strike="noStrike">
                <a:solidFill>
                  <a:srgbClr val="FFFFFF"/>
                </a:solidFill>
                <a:latin typeface="Arial"/>
                <a:ea typeface="Arial"/>
                <a:cs typeface="Arial"/>
                <a:sym typeface="Arial"/>
              </a:rPr>
              <a:t>Dataset: 60, 65, </a:t>
            </a:r>
            <a:r>
              <a:rPr b="1" i="0" lang="en-US" sz="4845" u="none" cap="none" strike="noStrike">
                <a:solidFill>
                  <a:srgbClr val="FF751F"/>
                </a:solidFill>
                <a:latin typeface="Arial"/>
                <a:ea typeface="Arial"/>
                <a:cs typeface="Arial"/>
                <a:sym typeface="Arial"/>
              </a:rPr>
              <a:t>70, 70</a:t>
            </a:r>
            <a:r>
              <a:rPr b="1" i="0" lang="en-US" sz="4845" u="none" cap="none" strike="noStrike">
                <a:solidFill>
                  <a:srgbClr val="FFFFFF"/>
                </a:solidFill>
                <a:latin typeface="Arial"/>
                <a:ea typeface="Arial"/>
                <a:cs typeface="Arial"/>
                <a:sym typeface="Arial"/>
              </a:rPr>
              <a:t>, 75, 80</a:t>
            </a:r>
            <a:endParaRPr b="1" i="0" sz="4845" u="none" cap="none" strike="noStrike">
              <a:solidFill>
                <a:srgbClr val="FFFFFF"/>
              </a:solidFill>
              <a:latin typeface="Arial"/>
              <a:ea typeface="Arial"/>
              <a:cs typeface="Arial"/>
              <a:sym typeface="Arial"/>
            </a:endParaRPr>
          </a:p>
        </p:txBody>
      </p:sp>
      <p:sp>
        <p:nvSpPr>
          <p:cNvPr id="296" name="Google Shape;296;p12"/>
          <p:cNvSpPr txBox="1"/>
          <p:nvPr/>
        </p:nvSpPr>
        <p:spPr>
          <a:xfrm>
            <a:off x="835025" y="5067300"/>
            <a:ext cx="4870450" cy="115316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6425"/>
              <a:buFont typeface="Arial"/>
              <a:buNone/>
            </a:pPr>
            <a:r>
              <a:rPr b="1" i="0" lang="en-US" sz="6425" u="none" cap="none" strike="noStrike">
                <a:solidFill>
                  <a:srgbClr val="FFFFFF"/>
                </a:solidFill>
                <a:latin typeface="Arial"/>
                <a:ea typeface="Arial"/>
                <a:cs typeface="Arial"/>
                <a:sym typeface="Arial"/>
              </a:rPr>
              <a:t>Mode = 70</a:t>
            </a:r>
            <a:endParaRPr b="1" i="0" sz="6425" u="none" cap="none" strike="noStrike">
              <a:solidFill>
                <a:srgbClr val="FFFFFF"/>
              </a:solidFill>
              <a:latin typeface="Arial"/>
              <a:ea typeface="Arial"/>
              <a:cs typeface="Arial"/>
              <a:sym typeface="Arial"/>
            </a:endParaRPr>
          </a:p>
        </p:txBody>
      </p:sp>
      <p:grpSp>
        <p:nvGrpSpPr>
          <p:cNvPr id="297" name="Google Shape;297;p12"/>
          <p:cNvGrpSpPr/>
          <p:nvPr/>
        </p:nvGrpSpPr>
        <p:grpSpPr>
          <a:xfrm>
            <a:off x="761907" y="6515102"/>
            <a:ext cx="11173306" cy="1847849"/>
            <a:chOff x="458893" y="-490220"/>
            <a:chExt cx="14897742" cy="2463799"/>
          </a:xfrm>
        </p:grpSpPr>
        <p:sp>
          <p:nvSpPr>
            <p:cNvPr id="298" name="Google Shape;298;p12"/>
            <p:cNvSpPr txBox="1"/>
            <p:nvPr/>
          </p:nvSpPr>
          <p:spPr>
            <a:xfrm>
              <a:off x="458893" y="322156"/>
              <a:ext cx="14897742" cy="1651423"/>
            </a:xfrm>
            <a:prstGeom prst="rect">
              <a:avLst/>
            </a:prstGeom>
            <a:noFill/>
            <a:ln>
              <a:noFill/>
            </a:ln>
          </p:spPr>
          <p:txBody>
            <a:bodyPr anchorCtr="0" anchor="t" bIns="0" lIns="0" spcFirstLastPara="1" rIns="0" wrap="square" tIns="0">
              <a:spAutoFit/>
            </a:bodyPr>
            <a:lstStyle/>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The value 70 appears most frequently in the dataset</a:t>
              </a:r>
              <a:endParaRPr b="0" i="0" sz="3200" u="none" cap="none" strike="noStrike">
                <a:solidFill>
                  <a:srgbClr val="FFFFFF"/>
                </a:solidFill>
                <a:latin typeface="Play"/>
                <a:ea typeface="Play"/>
                <a:cs typeface="Play"/>
                <a:sym typeface="Play"/>
              </a:endParaRPr>
            </a:p>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This indicates that 70 is the most common value</a:t>
              </a:r>
              <a:endParaRPr b="0" i="0" sz="3200" u="none" cap="none" strike="noStrike">
                <a:solidFill>
                  <a:srgbClr val="FFFFFF"/>
                </a:solidFill>
                <a:latin typeface="Play"/>
                <a:ea typeface="Play"/>
                <a:cs typeface="Play"/>
                <a:sym typeface="Play"/>
              </a:endParaRPr>
            </a:p>
            <a:p>
              <a:pPr indent="-345440" lvl="1" marL="690880" marR="0" rtl="0" algn="l">
                <a:lnSpc>
                  <a:spcPct val="100000"/>
                </a:lnSpc>
                <a:spcBef>
                  <a:spcPts val="0"/>
                </a:spcBef>
                <a:spcAft>
                  <a:spcPts val="0"/>
                </a:spcAft>
                <a:buClr>
                  <a:srgbClr val="FFFFFF"/>
                </a:buClr>
                <a:buSzPts val="3200"/>
                <a:buFont typeface="Arial"/>
                <a:buChar char="•"/>
              </a:pPr>
              <a:r>
                <a:rPr b="0" i="0" lang="en-US" sz="3200" u="none" cap="none" strike="noStrike">
                  <a:solidFill>
                    <a:srgbClr val="FFFFFF"/>
                  </a:solidFill>
                  <a:latin typeface="Play"/>
                  <a:ea typeface="Play"/>
                  <a:cs typeface="Play"/>
                  <a:sym typeface="Play"/>
                </a:rPr>
                <a:t>It represents the value that occurs most often among the data points</a:t>
              </a:r>
              <a:endParaRPr b="0" i="0" sz="3200" u="none" cap="none" strike="noStrike">
                <a:solidFill>
                  <a:srgbClr val="FFFFFF"/>
                </a:solidFill>
                <a:latin typeface="Play"/>
                <a:ea typeface="Play"/>
                <a:cs typeface="Play"/>
                <a:sym typeface="Play"/>
              </a:endParaRPr>
            </a:p>
          </p:txBody>
        </p:sp>
        <p:sp>
          <p:nvSpPr>
            <p:cNvPr id="299" name="Google Shape;299;p12"/>
            <p:cNvSpPr txBox="1"/>
            <p:nvPr/>
          </p:nvSpPr>
          <p:spPr>
            <a:xfrm>
              <a:off x="662093" y="-490220"/>
              <a:ext cx="3982720" cy="546947"/>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200"/>
                <a:buFont typeface="Arial"/>
                <a:buNone/>
              </a:pPr>
              <a:r>
                <a:rPr b="0" i="0" lang="en-US" sz="3200" u="none" cap="none" strike="noStrike">
                  <a:solidFill>
                    <a:srgbClr val="FFFFFF"/>
                  </a:solidFill>
                  <a:latin typeface="Play"/>
                  <a:ea typeface="Play"/>
                  <a:cs typeface="Play"/>
                  <a:sym typeface="Play"/>
                </a:rPr>
                <a:t>Interpretation</a:t>
              </a:r>
              <a:endParaRPr b="0" i="0" sz="3200" u="none" cap="none" strike="noStrike">
                <a:solidFill>
                  <a:srgbClr val="FFFFFF"/>
                </a:solidFill>
                <a:latin typeface="Play"/>
                <a:ea typeface="Play"/>
                <a:cs typeface="Play"/>
                <a:sym typeface="Play"/>
              </a:endParaRPr>
            </a:p>
          </p:txBody>
        </p:sp>
      </p:grpSp>
      <p:grpSp>
        <p:nvGrpSpPr>
          <p:cNvPr id="300" name="Google Shape;300;p12"/>
          <p:cNvGrpSpPr/>
          <p:nvPr/>
        </p:nvGrpSpPr>
        <p:grpSpPr>
          <a:xfrm>
            <a:off x="635" y="-277812"/>
            <a:ext cx="18304510" cy="1055688"/>
            <a:chOff x="0" y="-370332"/>
            <a:chExt cx="25596662" cy="1407263"/>
          </a:xfrm>
        </p:grpSpPr>
        <p:grpSp>
          <p:nvGrpSpPr>
            <p:cNvPr id="301" name="Google Shape;301;p12"/>
            <p:cNvGrpSpPr/>
            <p:nvPr/>
          </p:nvGrpSpPr>
          <p:grpSpPr>
            <a:xfrm>
              <a:off x="0" y="-370332"/>
              <a:ext cx="25596662" cy="1407263"/>
              <a:chOff x="0" y="-57150"/>
              <a:chExt cx="3950102" cy="217170"/>
            </a:xfrm>
          </p:grpSpPr>
          <p:sp>
            <p:nvSpPr>
              <p:cNvPr id="302" name="Google Shape;302;p1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 name="Google Shape;303;p1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04" name="Google Shape;304;p1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305" name="Google Shape;305;p1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309" name="Shape 309"/>
        <p:cNvGrpSpPr/>
        <p:nvPr/>
      </p:nvGrpSpPr>
      <p:grpSpPr>
        <a:xfrm>
          <a:off x="0" y="0"/>
          <a:ext cx="0" cy="0"/>
          <a:chOff x="0" y="0"/>
          <a:chExt cx="0" cy="0"/>
        </a:xfrm>
      </p:grpSpPr>
      <p:sp>
        <p:nvSpPr>
          <p:cNvPr id="310" name="Google Shape;310;p13"/>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11" name="Google Shape;311;p13"/>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12" name="Google Shape;312;p13"/>
          <p:cNvSpPr txBox="1"/>
          <p:nvPr/>
        </p:nvSpPr>
        <p:spPr>
          <a:xfrm>
            <a:off x="666750" y="1497330"/>
            <a:ext cx="16990695" cy="1405890"/>
          </a:xfrm>
          <a:prstGeom prst="rect">
            <a:avLst/>
          </a:prstGeom>
          <a:noFill/>
          <a:ln>
            <a:noFill/>
          </a:ln>
        </p:spPr>
        <p:txBody>
          <a:bodyPr anchorCtr="0" anchor="t" bIns="0" lIns="0" spcFirstLastPara="1" rIns="0" wrap="square" tIns="0">
            <a:spAutoFit/>
          </a:bodyPr>
          <a:lstStyle/>
          <a:p>
            <a:pPr indent="0" lvl="0" marL="0" marR="0" rtl="0" algn="l">
              <a:lnSpc>
                <a:spcPct val="166136"/>
              </a:lnSpc>
              <a:spcBef>
                <a:spcPts val="0"/>
              </a:spcBef>
              <a:spcAft>
                <a:spcPts val="0"/>
              </a:spcAft>
              <a:buClr>
                <a:srgbClr val="000000"/>
              </a:buClr>
              <a:buSzPts val="6600"/>
              <a:buFont typeface="Arial"/>
              <a:buNone/>
            </a:pPr>
            <a:r>
              <a:rPr b="0" i="0" lang="en-US" sz="6600" u="none" cap="none" strike="noStrike">
                <a:solidFill>
                  <a:srgbClr val="FFFFFF"/>
                </a:solidFill>
                <a:latin typeface="Play"/>
                <a:ea typeface="Play"/>
                <a:cs typeface="Play"/>
                <a:sym typeface="Play"/>
              </a:rPr>
              <a:t>Comparison of Mean, Median, and Mode</a:t>
            </a:r>
            <a:endParaRPr b="0" i="0" sz="6600" u="none" cap="none" strike="noStrike">
              <a:solidFill>
                <a:srgbClr val="FFFFFF"/>
              </a:solidFill>
              <a:latin typeface="Play"/>
              <a:ea typeface="Play"/>
              <a:cs typeface="Play"/>
              <a:sym typeface="Play"/>
            </a:endParaRPr>
          </a:p>
        </p:txBody>
      </p:sp>
      <p:sp>
        <p:nvSpPr>
          <p:cNvPr id="313" name="Google Shape;313;p13"/>
          <p:cNvSpPr txBox="1"/>
          <p:nvPr/>
        </p:nvSpPr>
        <p:spPr>
          <a:xfrm>
            <a:off x="800100" y="3425190"/>
            <a:ext cx="11894820" cy="1759585"/>
          </a:xfrm>
          <a:prstGeom prst="rect">
            <a:avLst/>
          </a:prstGeom>
          <a:noFill/>
          <a:ln>
            <a:noFill/>
          </a:ln>
        </p:spPr>
        <p:txBody>
          <a:bodyPr anchorCtr="0" anchor="t" bIns="0" lIns="0" spcFirstLastPara="1" rIns="0" wrap="square" tIns="0">
            <a:spAutoFit/>
          </a:bodyPr>
          <a:lstStyle/>
          <a:p>
            <a:pPr indent="-353060" lvl="1" marL="705485" marR="0" rtl="0" algn="l">
              <a:lnSpc>
                <a:spcPct val="140122"/>
              </a:lnSpc>
              <a:spcBef>
                <a:spcPts val="0"/>
              </a:spcBef>
              <a:spcAft>
                <a:spcPts val="0"/>
              </a:spcAft>
              <a:buClr>
                <a:srgbClr val="FFFFFF"/>
              </a:buClr>
              <a:buSzPts val="3265"/>
              <a:buFont typeface="Arial"/>
              <a:buChar char="•"/>
            </a:pPr>
            <a:r>
              <a:rPr b="0" i="0" lang="en-US" sz="3265" u="none" cap="none" strike="noStrike">
                <a:solidFill>
                  <a:srgbClr val="FFFFFF"/>
                </a:solidFill>
                <a:latin typeface="Arial"/>
                <a:ea typeface="Arial"/>
                <a:cs typeface="Arial"/>
                <a:sym typeface="Arial"/>
              </a:rPr>
              <a:t>Mean: the average value of the dataset</a:t>
            </a:r>
            <a:endParaRPr b="0" i="0" sz="3265" u="none" cap="none" strike="noStrike">
              <a:solidFill>
                <a:srgbClr val="FFFFFF"/>
              </a:solidFill>
              <a:latin typeface="Arial"/>
              <a:ea typeface="Arial"/>
              <a:cs typeface="Arial"/>
              <a:sym typeface="Arial"/>
            </a:endParaRPr>
          </a:p>
          <a:p>
            <a:pPr indent="-353060" lvl="1" marL="705485" marR="0" rtl="0" algn="l">
              <a:lnSpc>
                <a:spcPct val="140122"/>
              </a:lnSpc>
              <a:spcBef>
                <a:spcPts val="0"/>
              </a:spcBef>
              <a:spcAft>
                <a:spcPts val="0"/>
              </a:spcAft>
              <a:buClr>
                <a:srgbClr val="FFFFFF"/>
              </a:buClr>
              <a:buSzPts val="3265"/>
              <a:buFont typeface="Arial"/>
              <a:buChar char="•"/>
            </a:pPr>
            <a:r>
              <a:rPr b="0" i="0" lang="en-US" sz="3265" u="none" cap="none" strike="noStrike">
                <a:solidFill>
                  <a:srgbClr val="FFFFFF"/>
                </a:solidFill>
                <a:latin typeface="Arial"/>
                <a:ea typeface="Arial"/>
                <a:cs typeface="Arial"/>
                <a:sym typeface="Arial"/>
              </a:rPr>
              <a:t>Median: the middle value after sorting the data</a:t>
            </a:r>
            <a:endParaRPr b="0" i="0" sz="3265" u="none" cap="none" strike="noStrike">
              <a:solidFill>
                <a:srgbClr val="FFFFFF"/>
              </a:solidFill>
              <a:latin typeface="Arial"/>
              <a:ea typeface="Arial"/>
              <a:cs typeface="Arial"/>
              <a:sym typeface="Arial"/>
            </a:endParaRPr>
          </a:p>
          <a:p>
            <a:pPr indent="-353060" lvl="1" marL="705485" marR="0" rtl="0" algn="l">
              <a:lnSpc>
                <a:spcPct val="140122"/>
              </a:lnSpc>
              <a:spcBef>
                <a:spcPts val="0"/>
              </a:spcBef>
              <a:spcAft>
                <a:spcPts val="0"/>
              </a:spcAft>
              <a:buClr>
                <a:srgbClr val="FFFFFF"/>
              </a:buClr>
              <a:buSzPts val="3265"/>
              <a:buFont typeface="Arial"/>
              <a:buChar char="•"/>
            </a:pPr>
            <a:r>
              <a:rPr b="0" i="0" lang="en-US" sz="3265" u="none" cap="none" strike="noStrike">
                <a:solidFill>
                  <a:srgbClr val="FFFFFF"/>
                </a:solidFill>
                <a:latin typeface="Arial"/>
                <a:ea typeface="Arial"/>
                <a:cs typeface="Arial"/>
                <a:sym typeface="Arial"/>
              </a:rPr>
              <a:t>Mode: the most frequently occurring value</a:t>
            </a:r>
            <a:endParaRPr b="0" i="0" sz="3265" u="none" cap="none" strike="noStrike">
              <a:solidFill>
                <a:srgbClr val="FFFFFF"/>
              </a:solidFill>
              <a:latin typeface="Arial"/>
              <a:ea typeface="Arial"/>
              <a:cs typeface="Arial"/>
              <a:sym typeface="Arial"/>
            </a:endParaRPr>
          </a:p>
        </p:txBody>
      </p:sp>
      <p:sp>
        <p:nvSpPr>
          <p:cNvPr id="314" name="Google Shape;314;p13"/>
          <p:cNvSpPr txBox="1"/>
          <p:nvPr/>
        </p:nvSpPr>
        <p:spPr>
          <a:xfrm>
            <a:off x="850150" y="5524375"/>
            <a:ext cx="11288400" cy="1827900"/>
          </a:xfrm>
          <a:prstGeom prst="rect">
            <a:avLst/>
          </a:prstGeom>
          <a:noFill/>
          <a:ln>
            <a:noFill/>
          </a:ln>
        </p:spPr>
        <p:txBody>
          <a:bodyPr anchorCtr="0" anchor="t" bIns="0" lIns="0" spcFirstLastPara="1" rIns="0" wrap="square" tIns="0">
            <a:spAutoFit/>
          </a:bodyPr>
          <a:lstStyle/>
          <a:p>
            <a:pPr indent="-337185" lvl="1" marL="675005" marR="0" rtl="0" algn="l">
              <a:lnSpc>
                <a:spcPct val="140000"/>
              </a:lnSpc>
              <a:spcBef>
                <a:spcPts val="0"/>
              </a:spcBef>
              <a:spcAft>
                <a:spcPts val="0"/>
              </a:spcAft>
              <a:buClr>
                <a:srgbClr val="FFFFFF"/>
              </a:buClr>
              <a:buSzPts val="3125"/>
              <a:buFont typeface="Arial"/>
              <a:buChar char="•"/>
            </a:pPr>
            <a:r>
              <a:rPr b="0" i="0" lang="en-US" sz="3125" u="none" cap="none" strike="noStrike">
                <a:solidFill>
                  <a:srgbClr val="FFFFFF"/>
                </a:solidFill>
                <a:latin typeface="Arial"/>
                <a:ea typeface="Arial"/>
                <a:cs typeface="Arial"/>
                <a:sym typeface="Arial"/>
              </a:rPr>
              <a:t>Mean is affected by extreme values (outliers)</a:t>
            </a:r>
            <a:endParaRPr b="0" i="0" sz="3125" u="none" cap="none" strike="noStrike">
              <a:solidFill>
                <a:srgbClr val="FFFFFF"/>
              </a:solidFill>
              <a:latin typeface="Arial"/>
              <a:ea typeface="Arial"/>
              <a:cs typeface="Arial"/>
              <a:sym typeface="Arial"/>
            </a:endParaRPr>
          </a:p>
          <a:p>
            <a:pPr indent="-337185" lvl="1" marL="675005" marR="0" rtl="0" algn="l">
              <a:lnSpc>
                <a:spcPct val="140000"/>
              </a:lnSpc>
              <a:spcBef>
                <a:spcPts val="0"/>
              </a:spcBef>
              <a:spcAft>
                <a:spcPts val="0"/>
              </a:spcAft>
              <a:buClr>
                <a:srgbClr val="FFFFFF"/>
              </a:buClr>
              <a:buSzPts val="3125"/>
              <a:buFont typeface="Arial"/>
              <a:buChar char="•"/>
            </a:pPr>
            <a:r>
              <a:rPr b="0" i="0" lang="en-US" sz="3125" u="none" cap="none" strike="noStrike">
                <a:solidFill>
                  <a:srgbClr val="FFFFFF"/>
                </a:solidFill>
                <a:latin typeface="Arial"/>
                <a:ea typeface="Arial"/>
                <a:cs typeface="Arial"/>
                <a:sym typeface="Arial"/>
              </a:rPr>
              <a:t>Median is more stable when data contains outliers</a:t>
            </a:r>
            <a:endParaRPr b="0" i="0" sz="3125" u="none" cap="none" strike="noStrike">
              <a:solidFill>
                <a:srgbClr val="FFFFFF"/>
              </a:solidFill>
              <a:latin typeface="Arial"/>
              <a:ea typeface="Arial"/>
              <a:cs typeface="Arial"/>
              <a:sym typeface="Arial"/>
            </a:endParaRPr>
          </a:p>
          <a:p>
            <a:pPr indent="-337185" lvl="1" marL="675005" marR="0" rtl="0" algn="l">
              <a:lnSpc>
                <a:spcPct val="140000"/>
              </a:lnSpc>
              <a:spcBef>
                <a:spcPts val="0"/>
              </a:spcBef>
              <a:spcAft>
                <a:spcPts val="0"/>
              </a:spcAft>
              <a:buClr>
                <a:srgbClr val="FFFFFF"/>
              </a:buClr>
              <a:buSzPts val="3125"/>
              <a:buFont typeface="Arial"/>
              <a:buChar char="•"/>
            </a:pPr>
            <a:r>
              <a:rPr b="0" i="0" lang="en-US" sz="3125" u="none" cap="none" strike="noStrike">
                <a:solidFill>
                  <a:srgbClr val="FFFFFF"/>
                </a:solidFill>
                <a:latin typeface="Arial"/>
                <a:ea typeface="Arial"/>
                <a:cs typeface="Arial"/>
                <a:sym typeface="Arial"/>
              </a:rPr>
              <a:t>Mode shows the most common value</a:t>
            </a:r>
            <a:endParaRPr b="0" i="0" sz="3125" u="none" cap="none" strike="noStrike">
              <a:solidFill>
                <a:srgbClr val="FFFFFF"/>
              </a:solidFill>
              <a:latin typeface="Arial"/>
              <a:ea typeface="Arial"/>
              <a:cs typeface="Arial"/>
              <a:sym typeface="Arial"/>
            </a:endParaRPr>
          </a:p>
        </p:txBody>
      </p:sp>
      <p:grpSp>
        <p:nvGrpSpPr>
          <p:cNvPr id="315" name="Google Shape;315;p13"/>
          <p:cNvGrpSpPr/>
          <p:nvPr/>
        </p:nvGrpSpPr>
        <p:grpSpPr>
          <a:xfrm>
            <a:off x="635" y="-277812"/>
            <a:ext cx="18304510" cy="1055688"/>
            <a:chOff x="0" y="-370332"/>
            <a:chExt cx="25596662" cy="1407263"/>
          </a:xfrm>
        </p:grpSpPr>
        <p:grpSp>
          <p:nvGrpSpPr>
            <p:cNvPr id="316" name="Google Shape;316;p13"/>
            <p:cNvGrpSpPr/>
            <p:nvPr/>
          </p:nvGrpSpPr>
          <p:grpSpPr>
            <a:xfrm>
              <a:off x="0" y="-370332"/>
              <a:ext cx="25596662" cy="1407263"/>
              <a:chOff x="0" y="-57150"/>
              <a:chExt cx="3950102" cy="217170"/>
            </a:xfrm>
          </p:grpSpPr>
          <p:sp>
            <p:nvSpPr>
              <p:cNvPr id="317" name="Google Shape;317;p1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 name="Google Shape;318;p1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19" name="Google Shape;319;p1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320" name="Google Shape;320;p1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324" name="Shape 324"/>
        <p:cNvGrpSpPr/>
        <p:nvPr/>
      </p:nvGrpSpPr>
      <p:grpSpPr>
        <a:xfrm>
          <a:off x="0" y="0"/>
          <a:ext cx="0" cy="0"/>
          <a:chOff x="0" y="0"/>
          <a:chExt cx="0" cy="0"/>
        </a:xfrm>
      </p:grpSpPr>
      <p:sp>
        <p:nvSpPr>
          <p:cNvPr id="325" name="Google Shape;325;p14"/>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26" name="Google Shape;326;p14"/>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27" name="Google Shape;327;p14"/>
          <p:cNvSpPr txBox="1"/>
          <p:nvPr/>
        </p:nvSpPr>
        <p:spPr>
          <a:xfrm>
            <a:off x="685800" y="1181100"/>
            <a:ext cx="16389350" cy="1077595"/>
          </a:xfrm>
          <a:prstGeom prst="rect">
            <a:avLst/>
          </a:prstGeom>
          <a:noFill/>
          <a:ln>
            <a:noFill/>
          </a:ln>
        </p:spPr>
        <p:txBody>
          <a:bodyPr anchorCtr="0" anchor="t" bIns="0" lIns="0" spcFirstLastPara="1" rIns="0" wrap="square" tIns="0">
            <a:spAutoFit/>
          </a:bodyPr>
          <a:lstStyle/>
          <a:p>
            <a:pPr indent="0" lvl="0" marL="0" marR="0" rtl="0" algn="l">
              <a:lnSpc>
                <a:spcPct val="175104"/>
              </a:lnSpc>
              <a:spcBef>
                <a:spcPts val="0"/>
              </a:spcBef>
              <a:spcAft>
                <a:spcPts val="0"/>
              </a:spcAft>
              <a:buClr>
                <a:srgbClr val="000000"/>
              </a:buClr>
              <a:buSzPts val="4800"/>
              <a:buFont typeface="Arial"/>
              <a:buNone/>
            </a:pPr>
            <a:r>
              <a:rPr b="0" i="0" lang="en-US" sz="4800" u="none" cap="none" strike="noStrike">
                <a:solidFill>
                  <a:srgbClr val="FFFFFF"/>
                </a:solidFill>
                <a:latin typeface="Play"/>
                <a:ea typeface="Play"/>
                <a:cs typeface="Play"/>
                <a:sym typeface="Play"/>
              </a:rPr>
              <a:t>Understanding Mean, Median, and Mode (Real Case)</a:t>
            </a:r>
            <a:endParaRPr b="0" i="0" sz="4800" u="none" cap="none" strike="noStrike">
              <a:solidFill>
                <a:srgbClr val="FFFFFF"/>
              </a:solidFill>
              <a:latin typeface="Play"/>
              <a:ea typeface="Play"/>
              <a:cs typeface="Play"/>
              <a:sym typeface="Play"/>
            </a:endParaRPr>
          </a:p>
        </p:txBody>
      </p:sp>
      <p:sp>
        <p:nvSpPr>
          <p:cNvPr id="328" name="Google Shape;328;p14"/>
          <p:cNvSpPr txBox="1"/>
          <p:nvPr/>
        </p:nvSpPr>
        <p:spPr>
          <a:xfrm>
            <a:off x="666750" y="7139940"/>
            <a:ext cx="10824845" cy="1682750"/>
          </a:xfrm>
          <a:prstGeom prst="rect">
            <a:avLst/>
          </a:prstGeom>
          <a:noFill/>
          <a:ln>
            <a:noFill/>
          </a:ln>
        </p:spPr>
        <p:txBody>
          <a:bodyPr anchorCtr="0" anchor="t" bIns="0" lIns="0" spcFirstLastPara="1" rIns="0" wrap="square" tIns="0">
            <a:spAutoFit/>
          </a:bodyPr>
          <a:lstStyle/>
          <a:p>
            <a:pPr indent="-337185" lvl="1" marL="675005" marR="0" rtl="0" algn="l">
              <a:lnSpc>
                <a:spcPct val="140000"/>
              </a:lnSpc>
              <a:spcBef>
                <a:spcPts val="0"/>
              </a:spcBef>
              <a:spcAft>
                <a:spcPts val="0"/>
              </a:spcAft>
              <a:buClr>
                <a:srgbClr val="FFFFFF"/>
              </a:buClr>
              <a:buSzPts val="3125"/>
              <a:buFont typeface="Arial"/>
              <a:buChar char="•"/>
            </a:pPr>
            <a:r>
              <a:rPr b="0" i="0" lang="en-US" sz="3125" u="none" cap="none" strike="noStrike">
                <a:solidFill>
                  <a:srgbClr val="FFFFFF"/>
                </a:solidFill>
                <a:latin typeface="Arial"/>
                <a:ea typeface="Arial"/>
                <a:cs typeface="Arial"/>
                <a:sym typeface="Arial"/>
              </a:rPr>
              <a:t>The mean is affected by the extreme value (50)</a:t>
            </a:r>
            <a:endParaRPr b="0" i="0" sz="3125" u="none" cap="none" strike="noStrike">
              <a:solidFill>
                <a:srgbClr val="FFFFFF"/>
              </a:solidFill>
              <a:latin typeface="Arial"/>
              <a:ea typeface="Arial"/>
              <a:cs typeface="Arial"/>
              <a:sym typeface="Arial"/>
            </a:endParaRPr>
          </a:p>
          <a:p>
            <a:pPr indent="-337185" lvl="1" marL="675005" marR="0" rtl="0" algn="l">
              <a:lnSpc>
                <a:spcPct val="140000"/>
              </a:lnSpc>
              <a:spcBef>
                <a:spcPts val="0"/>
              </a:spcBef>
              <a:spcAft>
                <a:spcPts val="0"/>
              </a:spcAft>
              <a:buClr>
                <a:srgbClr val="FFFFFF"/>
              </a:buClr>
              <a:buSzPts val="3125"/>
              <a:buFont typeface="Arial"/>
              <a:buChar char="•"/>
            </a:pPr>
            <a:r>
              <a:rPr b="0" i="0" lang="en-US" sz="3125" u="none" cap="none" strike="noStrike">
                <a:solidFill>
                  <a:srgbClr val="FFFFFF"/>
                </a:solidFill>
                <a:latin typeface="Arial"/>
                <a:ea typeface="Arial"/>
                <a:cs typeface="Arial"/>
                <a:sym typeface="Arial"/>
              </a:rPr>
              <a:t>The median represents the typical employee salary</a:t>
            </a:r>
            <a:endParaRPr b="0" i="0" sz="3125" u="none" cap="none" strike="noStrike">
              <a:solidFill>
                <a:srgbClr val="FFFFFF"/>
              </a:solidFill>
              <a:latin typeface="Arial"/>
              <a:ea typeface="Arial"/>
              <a:cs typeface="Arial"/>
              <a:sym typeface="Arial"/>
            </a:endParaRPr>
          </a:p>
          <a:p>
            <a:pPr indent="-337185" lvl="1" marL="675005" marR="0" rtl="0" algn="l">
              <a:lnSpc>
                <a:spcPct val="140000"/>
              </a:lnSpc>
              <a:spcBef>
                <a:spcPts val="0"/>
              </a:spcBef>
              <a:spcAft>
                <a:spcPts val="0"/>
              </a:spcAft>
              <a:buClr>
                <a:srgbClr val="FFFFFF"/>
              </a:buClr>
              <a:buSzPts val="3125"/>
              <a:buFont typeface="Arial"/>
              <a:buChar char="•"/>
            </a:pPr>
            <a:r>
              <a:rPr b="0" i="0" lang="en-US" sz="3125" u="none" cap="none" strike="noStrike">
                <a:solidFill>
                  <a:srgbClr val="FFFFFF"/>
                </a:solidFill>
                <a:latin typeface="Arial"/>
                <a:ea typeface="Arial"/>
                <a:cs typeface="Arial"/>
                <a:sym typeface="Arial"/>
              </a:rPr>
              <a:t>The mode shows the most common salary</a:t>
            </a:r>
            <a:endParaRPr b="0" i="0" sz="3125" u="none" cap="none" strike="noStrike">
              <a:solidFill>
                <a:srgbClr val="FFFFFF"/>
              </a:solidFill>
              <a:latin typeface="Arial"/>
              <a:ea typeface="Arial"/>
              <a:cs typeface="Arial"/>
              <a:sym typeface="Arial"/>
            </a:endParaRPr>
          </a:p>
        </p:txBody>
      </p:sp>
      <p:sp>
        <p:nvSpPr>
          <p:cNvPr id="329" name="Google Shape;329;p14"/>
          <p:cNvSpPr txBox="1"/>
          <p:nvPr/>
        </p:nvSpPr>
        <p:spPr>
          <a:xfrm>
            <a:off x="1028700" y="3035935"/>
            <a:ext cx="13583285" cy="1600200"/>
          </a:xfrm>
          <a:prstGeom prst="rect">
            <a:avLst/>
          </a:prstGeom>
          <a:noFill/>
          <a:ln>
            <a:noFill/>
          </a:ln>
        </p:spPr>
        <p:txBody>
          <a:bodyPr anchorCtr="0" anchor="t" bIns="0" lIns="0" spcFirstLastPara="1" rIns="0" wrap="square" tIns="0">
            <a:spAutoFit/>
          </a:bodyPr>
          <a:lstStyle/>
          <a:p>
            <a:pPr indent="0" lvl="0" marL="0" marR="0" rtl="0" algn="l">
              <a:lnSpc>
                <a:spcPct val="195000"/>
              </a:lnSpc>
              <a:spcBef>
                <a:spcPts val="0"/>
              </a:spcBef>
              <a:spcAft>
                <a:spcPts val="0"/>
              </a:spcAft>
              <a:buClr>
                <a:srgbClr val="000000"/>
              </a:buClr>
              <a:buSzPts val="3200"/>
              <a:buFont typeface="Arial"/>
              <a:buNone/>
            </a:pPr>
            <a:r>
              <a:rPr b="1" i="0" lang="en-US" sz="3200" u="none" cap="none" strike="noStrike">
                <a:solidFill>
                  <a:srgbClr val="FFFFFF"/>
                </a:solidFill>
                <a:latin typeface="Arial"/>
                <a:ea typeface="Arial"/>
                <a:cs typeface="Arial"/>
                <a:sym typeface="Arial"/>
              </a:rPr>
              <a:t>Case: Employee Salaries</a:t>
            </a:r>
            <a:endParaRPr b="1" i="0" sz="3200" u="none" cap="none" strike="noStrike">
              <a:solidFill>
                <a:srgbClr val="FFFFFF"/>
              </a:solidFill>
              <a:latin typeface="Arial"/>
              <a:ea typeface="Arial"/>
              <a:cs typeface="Arial"/>
              <a:sym typeface="Arial"/>
            </a:endParaRPr>
          </a:p>
          <a:p>
            <a:pPr indent="0" lvl="0" marL="0" marR="0" rtl="0" algn="l">
              <a:lnSpc>
                <a:spcPct val="195000"/>
              </a:lnSpc>
              <a:spcBef>
                <a:spcPts val="0"/>
              </a:spcBef>
              <a:spcAft>
                <a:spcPts val="0"/>
              </a:spcAft>
              <a:buClr>
                <a:srgbClr val="000000"/>
              </a:buClr>
              <a:buSzPts val="3200"/>
              <a:buFont typeface="Arial"/>
              <a:buNone/>
            </a:pPr>
            <a:r>
              <a:rPr b="1" i="0" lang="en-US" sz="3200" u="none" cap="none" strike="noStrike">
                <a:solidFill>
                  <a:srgbClr val="FFFFFF"/>
                </a:solidFill>
                <a:latin typeface="Arial"/>
                <a:ea typeface="Arial"/>
                <a:cs typeface="Arial"/>
                <a:sym typeface="Arial"/>
              </a:rPr>
              <a:t>3, 3, 3, 3, 50 (in million rupiah)</a:t>
            </a:r>
            <a:endParaRPr b="1" i="0" sz="3200" u="none" cap="none" strike="noStrike">
              <a:solidFill>
                <a:srgbClr val="FFFFFF"/>
              </a:solidFill>
              <a:latin typeface="Arial"/>
              <a:ea typeface="Arial"/>
              <a:cs typeface="Arial"/>
              <a:sym typeface="Arial"/>
            </a:endParaRPr>
          </a:p>
        </p:txBody>
      </p:sp>
      <p:sp>
        <p:nvSpPr>
          <p:cNvPr id="330" name="Google Shape;330;p14"/>
          <p:cNvSpPr txBox="1"/>
          <p:nvPr/>
        </p:nvSpPr>
        <p:spPr>
          <a:xfrm>
            <a:off x="946582" y="4795612"/>
            <a:ext cx="3246255" cy="2462536"/>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DE59"/>
                </a:solidFill>
                <a:latin typeface="Arial"/>
                <a:ea typeface="Arial"/>
                <a:cs typeface="Arial"/>
                <a:sym typeface="Arial"/>
              </a:rPr>
              <a:t>Results:</a:t>
            </a:r>
            <a:endParaRPr b="1" i="0" sz="2800" u="none" cap="none" strike="noStrike">
              <a:solidFill>
                <a:srgbClr val="FFDE59"/>
              </a:solidFill>
              <a:latin typeface="Arial"/>
              <a:ea typeface="Arial"/>
              <a:cs typeface="Arial"/>
              <a:sym typeface="Arial"/>
            </a:endParaRPr>
          </a:p>
          <a:p>
            <a:pPr indent="-302260" lvl="1" marL="604520" marR="0" rtl="0" algn="just">
              <a:lnSpc>
                <a:spcPct val="140000"/>
              </a:lnSpc>
              <a:spcBef>
                <a:spcPts val="0"/>
              </a:spcBef>
              <a:spcAft>
                <a:spcPts val="0"/>
              </a:spcAft>
              <a:buClr>
                <a:srgbClr val="FFDE59"/>
              </a:buClr>
              <a:buSzPts val="2800"/>
              <a:buFont typeface="Arial"/>
              <a:buChar char="•"/>
            </a:pPr>
            <a:r>
              <a:rPr b="1" i="0" lang="en-US" sz="2800" u="none" cap="none" strike="noStrike">
                <a:solidFill>
                  <a:srgbClr val="FFDE59"/>
                </a:solidFill>
                <a:latin typeface="Arial"/>
                <a:ea typeface="Arial"/>
                <a:cs typeface="Arial"/>
                <a:sym typeface="Arial"/>
              </a:rPr>
              <a:t>Mean = 12.4</a:t>
            </a:r>
            <a:endParaRPr b="1" i="0" sz="2800" u="none" cap="none" strike="noStrike">
              <a:solidFill>
                <a:srgbClr val="FFDE59"/>
              </a:solidFill>
              <a:latin typeface="Arial"/>
              <a:ea typeface="Arial"/>
              <a:cs typeface="Arial"/>
              <a:sym typeface="Arial"/>
            </a:endParaRPr>
          </a:p>
          <a:p>
            <a:pPr indent="-302260" lvl="1" marL="604520" marR="0" rtl="0" algn="l">
              <a:lnSpc>
                <a:spcPct val="140000"/>
              </a:lnSpc>
              <a:spcBef>
                <a:spcPts val="0"/>
              </a:spcBef>
              <a:spcAft>
                <a:spcPts val="0"/>
              </a:spcAft>
              <a:buClr>
                <a:srgbClr val="FFDE59"/>
              </a:buClr>
              <a:buSzPts val="2800"/>
              <a:buFont typeface="Arial"/>
              <a:buChar char="•"/>
            </a:pPr>
            <a:r>
              <a:rPr b="1" i="0" lang="en-US" sz="2800" u="none" cap="none" strike="noStrike">
                <a:solidFill>
                  <a:srgbClr val="FFDE59"/>
                </a:solidFill>
                <a:latin typeface="Arial"/>
                <a:ea typeface="Arial"/>
                <a:cs typeface="Arial"/>
                <a:sym typeface="Arial"/>
              </a:rPr>
              <a:t>Median = 3</a:t>
            </a:r>
            <a:endParaRPr b="1" i="0" sz="2800" u="none" cap="none" strike="noStrike">
              <a:solidFill>
                <a:srgbClr val="FFDE59"/>
              </a:solidFill>
              <a:latin typeface="Arial"/>
              <a:ea typeface="Arial"/>
              <a:cs typeface="Arial"/>
              <a:sym typeface="Arial"/>
            </a:endParaRPr>
          </a:p>
          <a:p>
            <a:pPr indent="-302260" lvl="1" marL="604520" marR="0" rtl="0" algn="l">
              <a:lnSpc>
                <a:spcPct val="140000"/>
              </a:lnSpc>
              <a:spcBef>
                <a:spcPts val="0"/>
              </a:spcBef>
              <a:spcAft>
                <a:spcPts val="0"/>
              </a:spcAft>
              <a:buClr>
                <a:srgbClr val="FFDE59"/>
              </a:buClr>
              <a:buSzPts val="2800"/>
              <a:buFont typeface="Arial"/>
              <a:buChar char="•"/>
            </a:pPr>
            <a:r>
              <a:rPr b="1" i="0" lang="en-US" sz="2800" u="none" cap="none" strike="noStrike">
                <a:solidFill>
                  <a:srgbClr val="FFDE59"/>
                </a:solidFill>
                <a:latin typeface="Arial"/>
                <a:ea typeface="Arial"/>
                <a:cs typeface="Arial"/>
                <a:sym typeface="Arial"/>
              </a:rPr>
              <a:t>Mode = 3</a:t>
            </a:r>
            <a:endParaRPr b="1" i="0" sz="2800" u="none" cap="none" strike="noStrike">
              <a:solidFill>
                <a:srgbClr val="FFDE59"/>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t/>
            </a:r>
            <a:endParaRPr b="1" i="0" sz="2800" u="none" cap="none" strike="noStrike">
              <a:solidFill>
                <a:srgbClr val="FFDE59"/>
              </a:solidFill>
              <a:latin typeface="Arial"/>
              <a:ea typeface="Arial"/>
              <a:cs typeface="Arial"/>
              <a:sym typeface="Arial"/>
            </a:endParaRPr>
          </a:p>
        </p:txBody>
      </p:sp>
      <p:grpSp>
        <p:nvGrpSpPr>
          <p:cNvPr id="331" name="Google Shape;331;p14"/>
          <p:cNvGrpSpPr/>
          <p:nvPr/>
        </p:nvGrpSpPr>
        <p:grpSpPr>
          <a:xfrm>
            <a:off x="635" y="-277812"/>
            <a:ext cx="18304510" cy="1055688"/>
            <a:chOff x="0" y="-370332"/>
            <a:chExt cx="25596662" cy="1407263"/>
          </a:xfrm>
        </p:grpSpPr>
        <p:grpSp>
          <p:nvGrpSpPr>
            <p:cNvPr id="332" name="Google Shape;332;p14"/>
            <p:cNvGrpSpPr/>
            <p:nvPr/>
          </p:nvGrpSpPr>
          <p:grpSpPr>
            <a:xfrm>
              <a:off x="0" y="-370332"/>
              <a:ext cx="25596662" cy="1407263"/>
              <a:chOff x="0" y="-57150"/>
              <a:chExt cx="3950102" cy="217170"/>
            </a:xfrm>
          </p:grpSpPr>
          <p:sp>
            <p:nvSpPr>
              <p:cNvPr id="333" name="Google Shape;333;p14"/>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 name="Google Shape;334;p14"/>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35" name="Google Shape;335;p14"/>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336" name="Google Shape;336;p14"/>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340" name="Shape 340"/>
        <p:cNvGrpSpPr/>
        <p:nvPr/>
      </p:nvGrpSpPr>
      <p:grpSpPr>
        <a:xfrm>
          <a:off x="0" y="0"/>
          <a:ext cx="0" cy="0"/>
          <a:chOff x="0" y="0"/>
          <a:chExt cx="0" cy="0"/>
        </a:xfrm>
      </p:grpSpPr>
      <p:sp>
        <p:nvSpPr>
          <p:cNvPr id="341" name="Google Shape;341;p15"/>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42" name="Google Shape;342;p15"/>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43" name="Google Shape;343;p15"/>
          <p:cNvSpPr txBox="1"/>
          <p:nvPr/>
        </p:nvSpPr>
        <p:spPr>
          <a:xfrm>
            <a:off x="666750" y="1535430"/>
            <a:ext cx="16313150" cy="1077595"/>
          </a:xfrm>
          <a:prstGeom prst="rect">
            <a:avLst/>
          </a:prstGeom>
          <a:noFill/>
          <a:ln>
            <a:noFill/>
          </a:ln>
        </p:spPr>
        <p:txBody>
          <a:bodyPr anchorCtr="0" anchor="t" bIns="0" lIns="0" spcFirstLastPara="1" rIns="0" wrap="square" tIns="0">
            <a:spAutoFit/>
          </a:bodyPr>
          <a:lstStyle/>
          <a:p>
            <a:pPr indent="0" lvl="0" marL="0" marR="0" rtl="0" algn="l">
              <a:lnSpc>
                <a:spcPct val="175104"/>
              </a:lnSpc>
              <a:spcBef>
                <a:spcPts val="0"/>
              </a:spcBef>
              <a:spcAft>
                <a:spcPts val="0"/>
              </a:spcAft>
              <a:buClr>
                <a:srgbClr val="000000"/>
              </a:buClr>
              <a:buSzPts val="4800"/>
              <a:buFont typeface="Arial"/>
              <a:buNone/>
            </a:pPr>
            <a:r>
              <a:rPr b="0" i="0" lang="en-US" sz="4800" u="none" cap="none" strike="noStrike">
                <a:solidFill>
                  <a:srgbClr val="FFFFFF"/>
                </a:solidFill>
                <a:latin typeface="Play"/>
                <a:ea typeface="Play"/>
                <a:cs typeface="Play"/>
                <a:sym typeface="Play"/>
              </a:rPr>
              <a:t>Understanding Mean, Median, and Mode (Real Case)</a:t>
            </a:r>
            <a:endParaRPr b="0" i="0" sz="4800" u="none" cap="none" strike="noStrike">
              <a:solidFill>
                <a:srgbClr val="FFFFFF"/>
              </a:solidFill>
              <a:latin typeface="Play"/>
              <a:ea typeface="Play"/>
              <a:cs typeface="Play"/>
              <a:sym typeface="Play"/>
            </a:endParaRPr>
          </a:p>
        </p:txBody>
      </p:sp>
      <p:sp>
        <p:nvSpPr>
          <p:cNvPr id="344" name="Google Shape;344;p15"/>
          <p:cNvSpPr txBox="1"/>
          <p:nvPr/>
        </p:nvSpPr>
        <p:spPr>
          <a:xfrm>
            <a:off x="1028700" y="3035935"/>
            <a:ext cx="12218035" cy="1600200"/>
          </a:xfrm>
          <a:prstGeom prst="rect">
            <a:avLst/>
          </a:prstGeom>
          <a:noFill/>
          <a:ln>
            <a:noFill/>
          </a:ln>
        </p:spPr>
        <p:txBody>
          <a:bodyPr anchorCtr="0" anchor="t" bIns="0" lIns="0" spcFirstLastPara="1" rIns="0" wrap="square" tIns="0">
            <a:spAutoFit/>
          </a:bodyPr>
          <a:lstStyle/>
          <a:p>
            <a:pPr indent="0" lvl="0" marL="0" marR="0" rtl="0" algn="l">
              <a:lnSpc>
                <a:spcPct val="173333"/>
              </a:lnSpc>
              <a:spcBef>
                <a:spcPts val="0"/>
              </a:spcBef>
              <a:spcAft>
                <a:spcPts val="0"/>
              </a:spcAft>
              <a:buClr>
                <a:srgbClr val="000000"/>
              </a:buClr>
              <a:buSzPts val="3600"/>
              <a:buFont typeface="Arial"/>
              <a:buNone/>
            </a:pPr>
            <a:r>
              <a:rPr b="1" i="0" lang="en-US" sz="3600" u="none" cap="none" strike="noStrike">
                <a:solidFill>
                  <a:srgbClr val="FFFFFF"/>
                </a:solidFill>
                <a:latin typeface="Arial"/>
                <a:ea typeface="Arial"/>
                <a:cs typeface="Arial"/>
                <a:sym typeface="Arial"/>
              </a:rPr>
              <a:t>Case: Employee Salaries</a:t>
            </a:r>
            <a:endParaRPr b="1" i="0" sz="3600" u="none" cap="none" strike="noStrike">
              <a:solidFill>
                <a:srgbClr val="FFFFFF"/>
              </a:solidFill>
              <a:latin typeface="Arial"/>
              <a:ea typeface="Arial"/>
              <a:cs typeface="Arial"/>
              <a:sym typeface="Arial"/>
            </a:endParaRPr>
          </a:p>
          <a:p>
            <a:pPr indent="0" lvl="0" marL="0" marR="0" rtl="0" algn="l">
              <a:lnSpc>
                <a:spcPct val="173333"/>
              </a:lnSpc>
              <a:spcBef>
                <a:spcPts val="0"/>
              </a:spcBef>
              <a:spcAft>
                <a:spcPts val="0"/>
              </a:spcAft>
              <a:buClr>
                <a:srgbClr val="000000"/>
              </a:buClr>
              <a:buSzPts val="3600"/>
              <a:buFont typeface="Arial"/>
              <a:buNone/>
            </a:pPr>
            <a:r>
              <a:rPr b="1" i="0" lang="en-US" sz="3600" u="none" cap="none" strike="noStrike">
                <a:solidFill>
                  <a:srgbClr val="FFFFFF"/>
                </a:solidFill>
                <a:latin typeface="Arial"/>
                <a:ea typeface="Arial"/>
                <a:cs typeface="Arial"/>
                <a:sym typeface="Arial"/>
              </a:rPr>
              <a:t>3, 3, 3, 3, 50 (in million rupiah)</a:t>
            </a:r>
            <a:endParaRPr b="1" i="0" sz="3600" u="none" cap="none" strike="noStrike">
              <a:solidFill>
                <a:srgbClr val="FFFFFF"/>
              </a:solidFill>
              <a:latin typeface="Arial"/>
              <a:ea typeface="Arial"/>
              <a:cs typeface="Arial"/>
              <a:sym typeface="Arial"/>
            </a:endParaRPr>
          </a:p>
        </p:txBody>
      </p:sp>
      <p:sp>
        <p:nvSpPr>
          <p:cNvPr id="345" name="Google Shape;345;p15"/>
          <p:cNvSpPr txBox="1"/>
          <p:nvPr/>
        </p:nvSpPr>
        <p:spPr>
          <a:xfrm>
            <a:off x="1086129" y="4776850"/>
            <a:ext cx="9284100" cy="4654800"/>
          </a:xfrm>
          <a:prstGeom prst="rect">
            <a:avLst/>
          </a:prstGeom>
          <a:noFill/>
          <a:ln>
            <a:noFill/>
          </a:ln>
        </p:spPr>
        <p:txBody>
          <a:bodyPr anchorCtr="0" anchor="t" bIns="0" lIns="0" spcFirstLastPara="1" rIns="0" wrap="square" tIns="0">
            <a:spAutoFit/>
          </a:bodyPr>
          <a:lstStyle/>
          <a:p>
            <a:pPr indent="0" lvl="0" marL="0" marR="0" rtl="0" algn="just">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Function:</a:t>
            </a:r>
            <a:endParaRPr b="1" i="0" sz="2800" u="none" cap="none" strike="noStrike">
              <a:solidFill>
                <a:srgbClr val="FFFFFF"/>
              </a:solidFill>
              <a:latin typeface="Arial"/>
              <a:ea typeface="Arial"/>
              <a:cs typeface="Arial"/>
              <a:sym typeface="Arial"/>
            </a:endParaRPr>
          </a:p>
          <a:p>
            <a:pPr indent="0" lvl="0" marL="0" marR="0" rtl="0" algn="just">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Represents the overall average of the dataset</a:t>
            </a:r>
            <a:endParaRPr b="0" i="0" sz="2800" u="none" cap="none" strike="noStrike">
              <a:solidFill>
                <a:srgbClr val="FFFFFF"/>
              </a:solidFill>
              <a:latin typeface="Arial"/>
              <a:ea typeface="Arial"/>
              <a:cs typeface="Arial"/>
              <a:sym typeface="Arial"/>
            </a:endParaRPr>
          </a:p>
          <a:p>
            <a:pPr indent="0" lvl="0" marL="0" marR="0" rtl="0" algn="just">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Commonly used for:</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general reporting</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global estimation</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 In this case:</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Mean = </a:t>
            </a:r>
            <a:r>
              <a:rPr b="1" i="0" lang="en-US" sz="2800" u="none" cap="none" strike="noStrike">
                <a:solidFill>
                  <a:srgbClr val="FF751F"/>
                </a:solidFill>
                <a:latin typeface="Arial"/>
                <a:ea typeface="Arial"/>
                <a:cs typeface="Arial"/>
                <a:sym typeface="Arial"/>
              </a:rPr>
              <a:t>12.4 million</a:t>
            </a:r>
            <a:r>
              <a:rPr b="0" i="0" lang="en-US" sz="2800" u="none" cap="none" strike="noStrike">
                <a:solidFill>
                  <a:srgbClr val="FFFFFF"/>
                </a:solidFill>
                <a:latin typeface="Arial"/>
                <a:ea typeface="Arial"/>
                <a:cs typeface="Arial"/>
                <a:sym typeface="Arial"/>
              </a:rPr>
              <a:t> ❌ </a:t>
            </a:r>
            <a:r>
              <a:rPr b="1" i="0" lang="en-US" sz="2800" u="none" cap="none" strike="noStrike">
                <a:solidFill>
                  <a:srgbClr val="FFDE59"/>
                </a:solidFill>
                <a:latin typeface="Arial"/>
                <a:ea typeface="Arial"/>
                <a:cs typeface="Arial"/>
                <a:sym typeface="Arial"/>
              </a:rPr>
              <a:t>not realistic</a:t>
            </a:r>
            <a:endParaRPr b="1" i="0" sz="2800" u="none" cap="none" strike="noStrike">
              <a:solidFill>
                <a:srgbClr val="FFDE59"/>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Influenced by the extreme value (50)</a:t>
            </a:r>
            <a:endParaRPr b="0" i="0" sz="2800" u="none" cap="none" strike="noStrike">
              <a:solidFill>
                <a:srgbClr val="FFFFFF"/>
              </a:solidFill>
              <a:latin typeface="Arial"/>
              <a:ea typeface="Arial"/>
              <a:cs typeface="Arial"/>
              <a:sym typeface="Arial"/>
            </a:endParaRPr>
          </a:p>
        </p:txBody>
      </p:sp>
      <p:grpSp>
        <p:nvGrpSpPr>
          <p:cNvPr id="346" name="Google Shape;346;p15"/>
          <p:cNvGrpSpPr/>
          <p:nvPr/>
        </p:nvGrpSpPr>
        <p:grpSpPr>
          <a:xfrm>
            <a:off x="635" y="-277812"/>
            <a:ext cx="18304510" cy="1055688"/>
            <a:chOff x="0" y="-370332"/>
            <a:chExt cx="25596662" cy="1407263"/>
          </a:xfrm>
        </p:grpSpPr>
        <p:grpSp>
          <p:nvGrpSpPr>
            <p:cNvPr id="347" name="Google Shape;347;p15"/>
            <p:cNvGrpSpPr/>
            <p:nvPr/>
          </p:nvGrpSpPr>
          <p:grpSpPr>
            <a:xfrm>
              <a:off x="0" y="-370332"/>
              <a:ext cx="25596662" cy="1407263"/>
              <a:chOff x="0" y="-57150"/>
              <a:chExt cx="3950102" cy="217170"/>
            </a:xfrm>
          </p:grpSpPr>
          <p:sp>
            <p:nvSpPr>
              <p:cNvPr id="348" name="Google Shape;348;p15"/>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p15"/>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50" name="Google Shape;350;p15"/>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351" name="Google Shape;351;p15"/>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355" name="Shape 355"/>
        <p:cNvGrpSpPr/>
        <p:nvPr/>
      </p:nvGrpSpPr>
      <p:grpSpPr>
        <a:xfrm>
          <a:off x="0" y="0"/>
          <a:ext cx="0" cy="0"/>
          <a:chOff x="0" y="0"/>
          <a:chExt cx="0" cy="0"/>
        </a:xfrm>
      </p:grpSpPr>
      <p:sp>
        <p:nvSpPr>
          <p:cNvPr id="356" name="Google Shape;356;p16"/>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57" name="Google Shape;357;p16"/>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58" name="Google Shape;358;p16"/>
          <p:cNvSpPr txBox="1"/>
          <p:nvPr/>
        </p:nvSpPr>
        <p:spPr>
          <a:xfrm>
            <a:off x="666750" y="1535354"/>
            <a:ext cx="14653848" cy="1077595"/>
          </a:xfrm>
          <a:prstGeom prst="rect">
            <a:avLst/>
          </a:prstGeom>
          <a:noFill/>
          <a:ln>
            <a:noFill/>
          </a:ln>
        </p:spPr>
        <p:txBody>
          <a:bodyPr anchorCtr="0" anchor="t" bIns="0" lIns="0" spcFirstLastPara="1" rIns="0" wrap="square" tIns="0">
            <a:spAutoFit/>
          </a:bodyPr>
          <a:lstStyle/>
          <a:p>
            <a:pPr indent="0" lvl="0" marL="0" marR="0" rtl="0" algn="l">
              <a:lnSpc>
                <a:spcPct val="191022"/>
              </a:lnSpc>
              <a:spcBef>
                <a:spcPts val="0"/>
              </a:spcBef>
              <a:spcAft>
                <a:spcPts val="0"/>
              </a:spcAft>
              <a:buClr>
                <a:srgbClr val="000000"/>
              </a:buClr>
              <a:buSzPts val="4400"/>
              <a:buFont typeface="Arial"/>
              <a:buNone/>
            </a:pPr>
            <a:r>
              <a:rPr b="0" i="0" lang="en-US" sz="4400" u="none" cap="none" strike="noStrike">
                <a:solidFill>
                  <a:srgbClr val="FFFFFF"/>
                </a:solidFill>
                <a:latin typeface="Play"/>
                <a:ea typeface="Play"/>
                <a:cs typeface="Play"/>
                <a:sym typeface="Play"/>
              </a:rPr>
              <a:t>Understanding Mean, Median, and Mode (Real Case)</a:t>
            </a:r>
            <a:endParaRPr b="0" i="0" sz="4400" u="none" cap="none" strike="noStrike">
              <a:solidFill>
                <a:srgbClr val="FFFFFF"/>
              </a:solidFill>
              <a:latin typeface="Play"/>
              <a:ea typeface="Play"/>
              <a:cs typeface="Play"/>
              <a:sym typeface="Play"/>
            </a:endParaRPr>
          </a:p>
        </p:txBody>
      </p:sp>
      <p:sp>
        <p:nvSpPr>
          <p:cNvPr id="359" name="Google Shape;359;p16"/>
          <p:cNvSpPr txBox="1"/>
          <p:nvPr/>
        </p:nvSpPr>
        <p:spPr>
          <a:xfrm>
            <a:off x="666750" y="3035935"/>
            <a:ext cx="11120755" cy="1600200"/>
          </a:xfrm>
          <a:prstGeom prst="rect">
            <a:avLst/>
          </a:prstGeom>
          <a:noFill/>
          <a:ln>
            <a:noFill/>
          </a:ln>
        </p:spPr>
        <p:txBody>
          <a:bodyPr anchorCtr="0" anchor="t" bIns="0" lIns="0" spcFirstLastPara="1" rIns="0" wrap="square" tIns="0">
            <a:spAutoFit/>
          </a:bodyPr>
          <a:lstStyle/>
          <a:p>
            <a:pPr indent="0" lvl="0" marL="0" marR="0" rtl="0" algn="l">
              <a:lnSpc>
                <a:spcPct val="173333"/>
              </a:lnSpc>
              <a:spcBef>
                <a:spcPts val="0"/>
              </a:spcBef>
              <a:spcAft>
                <a:spcPts val="0"/>
              </a:spcAft>
              <a:buClr>
                <a:srgbClr val="000000"/>
              </a:buClr>
              <a:buSzPts val="3600"/>
              <a:buFont typeface="Arial"/>
              <a:buNone/>
            </a:pPr>
            <a:r>
              <a:rPr b="1" i="0" lang="en-US" sz="3600" u="none" cap="none" strike="noStrike">
                <a:solidFill>
                  <a:srgbClr val="FFFFFF"/>
                </a:solidFill>
                <a:latin typeface="Arial"/>
                <a:ea typeface="Arial"/>
                <a:cs typeface="Arial"/>
                <a:sym typeface="Arial"/>
              </a:rPr>
              <a:t>Case: Employee Salaries</a:t>
            </a:r>
            <a:endParaRPr b="1" i="0" sz="3600" u="none" cap="none" strike="noStrike">
              <a:solidFill>
                <a:srgbClr val="FFFFFF"/>
              </a:solidFill>
              <a:latin typeface="Arial"/>
              <a:ea typeface="Arial"/>
              <a:cs typeface="Arial"/>
              <a:sym typeface="Arial"/>
            </a:endParaRPr>
          </a:p>
          <a:p>
            <a:pPr indent="0" lvl="0" marL="0" marR="0" rtl="0" algn="l">
              <a:lnSpc>
                <a:spcPct val="173333"/>
              </a:lnSpc>
              <a:spcBef>
                <a:spcPts val="0"/>
              </a:spcBef>
              <a:spcAft>
                <a:spcPts val="0"/>
              </a:spcAft>
              <a:buClr>
                <a:srgbClr val="000000"/>
              </a:buClr>
              <a:buSzPts val="3600"/>
              <a:buFont typeface="Arial"/>
              <a:buNone/>
            </a:pPr>
            <a:r>
              <a:rPr b="1" i="0" lang="en-US" sz="3600" u="none" cap="none" strike="noStrike">
                <a:solidFill>
                  <a:srgbClr val="FFFFFF"/>
                </a:solidFill>
                <a:latin typeface="Arial"/>
                <a:ea typeface="Arial"/>
                <a:cs typeface="Arial"/>
                <a:sym typeface="Arial"/>
              </a:rPr>
              <a:t>3, 3, 3, 3, 50 (in million rupiah)</a:t>
            </a:r>
            <a:endParaRPr b="1" i="0" sz="3600" u="none" cap="none" strike="noStrike">
              <a:solidFill>
                <a:srgbClr val="FFFFFF"/>
              </a:solidFill>
              <a:latin typeface="Arial"/>
              <a:ea typeface="Arial"/>
              <a:cs typeface="Arial"/>
              <a:sym typeface="Arial"/>
            </a:endParaRPr>
          </a:p>
        </p:txBody>
      </p:sp>
      <p:sp>
        <p:nvSpPr>
          <p:cNvPr id="360" name="Google Shape;360;p16"/>
          <p:cNvSpPr txBox="1"/>
          <p:nvPr/>
        </p:nvSpPr>
        <p:spPr>
          <a:xfrm>
            <a:off x="666750" y="5090160"/>
            <a:ext cx="10637400" cy="4051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Median → Realistic Representation (MOST REPRESENTATIVE)</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 Function:</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Shows the typical value for most individuals</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Not affected by extreme values (outliers)</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In this case:</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Median = </a:t>
            </a:r>
            <a:r>
              <a:rPr b="0" i="0" lang="en-US" sz="2800" u="none" cap="none" strike="noStrike">
                <a:solidFill>
                  <a:srgbClr val="FFDE59"/>
                </a:solidFill>
                <a:latin typeface="Arial"/>
                <a:ea typeface="Arial"/>
                <a:cs typeface="Arial"/>
                <a:sym typeface="Arial"/>
              </a:rPr>
              <a:t>3 million</a:t>
            </a:r>
            <a:endParaRPr b="0" i="0" sz="2800" u="none" cap="none" strike="noStrike">
              <a:solidFill>
                <a:srgbClr val="FFDE59"/>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This best represents the actual condition</a:t>
            </a:r>
            <a:endParaRPr b="0" i="0" sz="2800" u="none" cap="none" strike="noStrike">
              <a:solidFill>
                <a:srgbClr val="FFFFFF"/>
              </a:solidFill>
              <a:latin typeface="Arial"/>
              <a:ea typeface="Arial"/>
              <a:cs typeface="Arial"/>
              <a:sym typeface="Arial"/>
            </a:endParaRPr>
          </a:p>
        </p:txBody>
      </p:sp>
      <p:grpSp>
        <p:nvGrpSpPr>
          <p:cNvPr id="361" name="Google Shape;361;p16"/>
          <p:cNvGrpSpPr/>
          <p:nvPr/>
        </p:nvGrpSpPr>
        <p:grpSpPr>
          <a:xfrm>
            <a:off x="635" y="-277812"/>
            <a:ext cx="18304510" cy="1055688"/>
            <a:chOff x="0" y="-370332"/>
            <a:chExt cx="25596662" cy="1407263"/>
          </a:xfrm>
        </p:grpSpPr>
        <p:grpSp>
          <p:nvGrpSpPr>
            <p:cNvPr id="362" name="Google Shape;362;p16"/>
            <p:cNvGrpSpPr/>
            <p:nvPr/>
          </p:nvGrpSpPr>
          <p:grpSpPr>
            <a:xfrm>
              <a:off x="0" y="-370332"/>
              <a:ext cx="25596662" cy="1407263"/>
              <a:chOff x="0" y="-57150"/>
              <a:chExt cx="3950102" cy="217170"/>
            </a:xfrm>
          </p:grpSpPr>
          <p:sp>
            <p:nvSpPr>
              <p:cNvPr id="363" name="Google Shape;363;p16"/>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4" name="Google Shape;364;p16"/>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65" name="Google Shape;365;p16"/>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366" name="Google Shape;366;p16"/>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370" name="Shape 370"/>
        <p:cNvGrpSpPr/>
        <p:nvPr/>
      </p:nvGrpSpPr>
      <p:grpSpPr>
        <a:xfrm>
          <a:off x="0" y="0"/>
          <a:ext cx="0" cy="0"/>
          <a:chOff x="0" y="0"/>
          <a:chExt cx="0" cy="0"/>
        </a:xfrm>
      </p:grpSpPr>
      <p:sp>
        <p:nvSpPr>
          <p:cNvPr id="371" name="Google Shape;371;p17"/>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72" name="Google Shape;372;p17"/>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73" name="Google Shape;373;p17"/>
          <p:cNvSpPr txBox="1"/>
          <p:nvPr/>
        </p:nvSpPr>
        <p:spPr>
          <a:xfrm>
            <a:off x="666750" y="1535354"/>
            <a:ext cx="14653848" cy="1077595"/>
          </a:xfrm>
          <a:prstGeom prst="rect">
            <a:avLst/>
          </a:prstGeom>
          <a:noFill/>
          <a:ln>
            <a:noFill/>
          </a:ln>
        </p:spPr>
        <p:txBody>
          <a:bodyPr anchorCtr="0" anchor="t" bIns="0" lIns="0" spcFirstLastPara="1" rIns="0" wrap="square" tIns="0">
            <a:spAutoFit/>
          </a:bodyPr>
          <a:lstStyle/>
          <a:p>
            <a:pPr indent="0" lvl="0" marL="0" marR="0" rtl="0" algn="l">
              <a:lnSpc>
                <a:spcPct val="191022"/>
              </a:lnSpc>
              <a:spcBef>
                <a:spcPts val="0"/>
              </a:spcBef>
              <a:spcAft>
                <a:spcPts val="0"/>
              </a:spcAft>
              <a:buClr>
                <a:srgbClr val="000000"/>
              </a:buClr>
              <a:buSzPts val="4400"/>
              <a:buFont typeface="Arial"/>
              <a:buNone/>
            </a:pPr>
            <a:r>
              <a:rPr b="0" i="0" lang="en-US" sz="4400" u="none" cap="none" strike="noStrike">
                <a:solidFill>
                  <a:srgbClr val="FFFFFF"/>
                </a:solidFill>
                <a:latin typeface="Play"/>
                <a:ea typeface="Play"/>
                <a:cs typeface="Play"/>
                <a:sym typeface="Play"/>
              </a:rPr>
              <a:t>Understanding Mean, Median, and Mode (Real Case)</a:t>
            </a:r>
            <a:endParaRPr b="0" i="0" sz="4400" u="none" cap="none" strike="noStrike">
              <a:solidFill>
                <a:srgbClr val="FFFFFF"/>
              </a:solidFill>
              <a:latin typeface="Play"/>
              <a:ea typeface="Play"/>
              <a:cs typeface="Play"/>
              <a:sym typeface="Play"/>
            </a:endParaRPr>
          </a:p>
        </p:txBody>
      </p:sp>
      <p:sp>
        <p:nvSpPr>
          <p:cNvPr id="374" name="Google Shape;374;p17"/>
          <p:cNvSpPr txBox="1"/>
          <p:nvPr/>
        </p:nvSpPr>
        <p:spPr>
          <a:xfrm>
            <a:off x="666750" y="3035935"/>
            <a:ext cx="10442575" cy="1600200"/>
          </a:xfrm>
          <a:prstGeom prst="rect">
            <a:avLst/>
          </a:prstGeom>
          <a:noFill/>
          <a:ln>
            <a:noFill/>
          </a:ln>
        </p:spPr>
        <p:txBody>
          <a:bodyPr anchorCtr="0" anchor="t" bIns="0" lIns="0" spcFirstLastPara="1" rIns="0" wrap="square" tIns="0">
            <a:spAutoFit/>
          </a:bodyPr>
          <a:lstStyle/>
          <a:p>
            <a:pPr indent="0" lvl="0" marL="0" marR="0" rtl="0" algn="l">
              <a:lnSpc>
                <a:spcPct val="156000"/>
              </a:lnSpc>
              <a:spcBef>
                <a:spcPts val="0"/>
              </a:spcBef>
              <a:spcAft>
                <a:spcPts val="0"/>
              </a:spcAft>
              <a:buClr>
                <a:srgbClr val="000000"/>
              </a:buClr>
              <a:buSzPts val="4000"/>
              <a:buFont typeface="Arial"/>
              <a:buNone/>
            </a:pPr>
            <a:r>
              <a:rPr b="1" i="0" lang="en-US" sz="4000" u="none" cap="none" strike="noStrike">
                <a:solidFill>
                  <a:srgbClr val="FFFFFF"/>
                </a:solidFill>
                <a:latin typeface="Arial"/>
                <a:ea typeface="Arial"/>
                <a:cs typeface="Arial"/>
                <a:sym typeface="Arial"/>
              </a:rPr>
              <a:t>Case: Employee Salaries</a:t>
            </a:r>
            <a:endParaRPr b="1" i="0" sz="4000" u="none" cap="none" strike="noStrike">
              <a:solidFill>
                <a:srgbClr val="FFFFFF"/>
              </a:solidFill>
              <a:latin typeface="Arial"/>
              <a:ea typeface="Arial"/>
              <a:cs typeface="Arial"/>
              <a:sym typeface="Arial"/>
            </a:endParaRPr>
          </a:p>
          <a:p>
            <a:pPr indent="0" lvl="0" marL="0" marR="0" rtl="0" algn="l">
              <a:lnSpc>
                <a:spcPct val="156000"/>
              </a:lnSpc>
              <a:spcBef>
                <a:spcPts val="0"/>
              </a:spcBef>
              <a:spcAft>
                <a:spcPts val="0"/>
              </a:spcAft>
              <a:buClr>
                <a:srgbClr val="000000"/>
              </a:buClr>
              <a:buSzPts val="4000"/>
              <a:buFont typeface="Arial"/>
              <a:buNone/>
            </a:pPr>
            <a:r>
              <a:rPr b="1" i="0" lang="en-US" sz="4000" u="none" cap="none" strike="noStrike">
                <a:solidFill>
                  <a:srgbClr val="FFFFFF"/>
                </a:solidFill>
                <a:latin typeface="Arial"/>
                <a:ea typeface="Arial"/>
                <a:cs typeface="Arial"/>
                <a:sym typeface="Arial"/>
              </a:rPr>
              <a:t>3, 3, 3, 3, 50 (in million rupiah)</a:t>
            </a:r>
            <a:endParaRPr b="1" i="0" sz="4000" u="none" cap="none" strike="noStrike">
              <a:solidFill>
                <a:srgbClr val="FFFFFF"/>
              </a:solidFill>
              <a:latin typeface="Arial"/>
              <a:ea typeface="Arial"/>
              <a:cs typeface="Arial"/>
              <a:sym typeface="Arial"/>
            </a:endParaRPr>
          </a:p>
        </p:txBody>
      </p:sp>
      <p:sp>
        <p:nvSpPr>
          <p:cNvPr id="375" name="Google Shape;375;p17"/>
          <p:cNvSpPr txBox="1"/>
          <p:nvPr/>
        </p:nvSpPr>
        <p:spPr>
          <a:xfrm>
            <a:off x="666750" y="5090288"/>
            <a:ext cx="9219000" cy="46548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Mode → Most Common Pattern</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Function:</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Identifies the most frequently occurring value</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Useful for understanding patterns or common behavior</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In this case:</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Mode = </a:t>
            </a:r>
            <a:r>
              <a:rPr b="0" i="0" lang="en-US" sz="2800" u="none" cap="none" strike="noStrike">
                <a:solidFill>
                  <a:srgbClr val="FFDE59"/>
                </a:solidFill>
                <a:latin typeface="Arial"/>
                <a:ea typeface="Arial"/>
                <a:cs typeface="Arial"/>
                <a:sym typeface="Arial"/>
              </a:rPr>
              <a:t>3 million </a:t>
            </a:r>
            <a:endParaRPr b="0" i="0" sz="2800" u="none" cap="none" strike="noStrike">
              <a:solidFill>
                <a:srgbClr val="FFDE59"/>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Most individuals fall into this value</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t/>
            </a:r>
            <a:endParaRPr b="0" i="0" sz="2800" u="none" cap="none" strike="noStrike">
              <a:solidFill>
                <a:srgbClr val="FFFFFF"/>
              </a:solidFill>
              <a:latin typeface="Arial"/>
              <a:ea typeface="Arial"/>
              <a:cs typeface="Arial"/>
              <a:sym typeface="Arial"/>
            </a:endParaRPr>
          </a:p>
        </p:txBody>
      </p:sp>
      <p:grpSp>
        <p:nvGrpSpPr>
          <p:cNvPr id="376" name="Google Shape;376;p17"/>
          <p:cNvGrpSpPr/>
          <p:nvPr/>
        </p:nvGrpSpPr>
        <p:grpSpPr>
          <a:xfrm>
            <a:off x="635" y="-277812"/>
            <a:ext cx="18304510" cy="1055688"/>
            <a:chOff x="0" y="-370332"/>
            <a:chExt cx="25596662" cy="1407263"/>
          </a:xfrm>
        </p:grpSpPr>
        <p:grpSp>
          <p:nvGrpSpPr>
            <p:cNvPr id="377" name="Google Shape;377;p17"/>
            <p:cNvGrpSpPr/>
            <p:nvPr/>
          </p:nvGrpSpPr>
          <p:grpSpPr>
            <a:xfrm>
              <a:off x="0" y="-370332"/>
              <a:ext cx="25596662" cy="1407263"/>
              <a:chOff x="0" y="-57150"/>
              <a:chExt cx="3950102" cy="217170"/>
            </a:xfrm>
          </p:grpSpPr>
          <p:sp>
            <p:nvSpPr>
              <p:cNvPr id="378" name="Google Shape;378;p17"/>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 name="Google Shape;379;p17"/>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80" name="Google Shape;380;p17"/>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381" name="Google Shape;381;p17"/>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385" name="Shape 385"/>
        <p:cNvGrpSpPr/>
        <p:nvPr/>
      </p:nvGrpSpPr>
      <p:grpSpPr>
        <a:xfrm>
          <a:off x="0" y="0"/>
          <a:ext cx="0" cy="0"/>
          <a:chOff x="0" y="0"/>
          <a:chExt cx="0" cy="0"/>
        </a:xfrm>
      </p:grpSpPr>
      <p:sp>
        <p:nvSpPr>
          <p:cNvPr id="386" name="Google Shape;386;p18"/>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87" name="Google Shape;387;p18"/>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388" name="Google Shape;388;p18"/>
          <p:cNvSpPr txBox="1"/>
          <p:nvPr/>
        </p:nvSpPr>
        <p:spPr>
          <a:xfrm>
            <a:off x="625150" y="1024692"/>
            <a:ext cx="14653800" cy="924300"/>
          </a:xfrm>
          <a:prstGeom prst="rect">
            <a:avLst/>
          </a:prstGeom>
          <a:noFill/>
          <a:ln>
            <a:noFill/>
          </a:ln>
        </p:spPr>
        <p:txBody>
          <a:bodyPr anchorCtr="0" anchor="t" bIns="0" lIns="0" spcFirstLastPara="1" rIns="0" wrap="square" tIns="0">
            <a:spAutoFit/>
          </a:bodyPr>
          <a:lstStyle/>
          <a:p>
            <a:pPr indent="0" lvl="0" marL="0" marR="0" rtl="0" algn="l">
              <a:lnSpc>
                <a:spcPct val="139966"/>
              </a:lnSpc>
              <a:spcBef>
                <a:spcPts val="0"/>
              </a:spcBef>
              <a:spcAft>
                <a:spcPts val="0"/>
              </a:spcAft>
              <a:buClr>
                <a:srgbClr val="000000"/>
              </a:buClr>
              <a:buSzPts val="6005"/>
              <a:buFont typeface="Arial"/>
              <a:buNone/>
            </a:pPr>
            <a:r>
              <a:rPr b="0" i="0" lang="en-US" sz="6005" u="none" cap="none" strike="noStrike">
                <a:solidFill>
                  <a:srgbClr val="FFFFFF"/>
                </a:solidFill>
                <a:latin typeface="Play"/>
                <a:ea typeface="Play"/>
                <a:cs typeface="Play"/>
                <a:sym typeface="Play"/>
              </a:rPr>
              <a:t>Why These Measures Matter ?</a:t>
            </a:r>
            <a:endParaRPr b="0" i="0" sz="6005" u="none" cap="none" strike="noStrike">
              <a:solidFill>
                <a:srgbClr val="FFFFFF"/>
              </a:solidFill>
              <a:latin typeface="Play"/>
              <a:ea typeface="Play"/>
              <a:cs typeface="Play"/>
              <a:sym typeface="Play"/>
            </a:endParaRPr>
          </a:p>
        </p:txBody>
      </p:sp>
      <p:sp>
        <p:nvSpPr>
          <p:cNvPr id="389" name="Google Shape;389;p18"/>
          <p:cNvSpPr txBox="1"/>
          <p:nvPr/>
        </p:nvSpPr>
        <p:spPr>
          <a:xfrm>
            <a:off x="720400" y="2326288"/>
            <a:ext cx="9824700" cy="1514700"/>
          </a:xfrm>
          <a:prstGeom prst="rect">
            <a:avLst/>
          </a:prstGeom>
          <a:noFill/>
          <a:ln>
            <a:noFill/>
          </a:ln>
        </p:spPr>
        <p:txBody>
          <a:bodyPr anchorCtr="0" anchor="t" bIns="0" lIns="0" spcFirstLastPara="1" rIns="0" wrap="square" tIns="0">
            <a:spAutoFit/>
          </a:bodyPr>
          <a:lstStyle/>
          <a:p>
            <a:pPr indent="0" lvl="0" marL="0" marR="0" rtl="0" algn="l">
              <a:lnSpc>
                <a:spcPct val="173333"/>
              </a:lnSpc>
              <a:spcBef>
                <a:spcPts val="0"/>
              </a:spcBef>
              <a:spcAft>
                <a:spcPts val="0"/>
              </a:spcAft>
              <a:buClr>
                <a:srgbClr val="000000"/>
              </a:buClr>
              <a:buSzPts val="3600"/>
              <a:buFont typeface="Arial"/>
              <a:buNone/>
            </a:pPr>
            <a:r>
              <a:rPr b="1" i="0" lang="en-US" sz="3600" u="none" cap="none" strike="noStrike">
                <a:solidFill>
                  <a:srgbClr val="FFFFFF"/>
                </a:solidFill>
                <a:latin typeface="Arial"/>
                <a:ea typeface="Arial"/>
                <a:cs typeface="Arial"/>
                <a:sym typeface="Arial"/>
              </a:rPr>
              <a:t>Case: Employee Salaries</a:t>
            </a:r>
            <a:endParaRPr b="1" i="0" sz="3600" u="none" cap="none" strike="noStrike">
              <a:solidFill>
                <a:srgbClr val="FFFFFF"/>
              </a:solidFill>
              <a:latin typeface="Arial"/>
              <a:ea typeface="Arial"/>
              <a:cs typeface="Arial"/>
              <a:sym typeface="Arial"/>
            </a:endParaRPr>
          </a:p>
          <a:p>
            <a:pPr indent="0" lvl="0" marL="0" marR="0" rtl="0" algn="l">
              <a:lnSpc>
                <a:spcPct val="173333"/>
              </a:lnSpc>
              <a:spcBef>
                <a:spcPts val="0"/>
              </a:spcBef>
              <a:spcAft>
                <a:spcPts val="0"/>
              </a:spcAft>
              <a:buClr>
                <a:srgbClr val="000000"/>
              </a:buClr>
              <a:buSzPts val="3600"/>
              <a:buFont typeface="Arial"/>
              <a:buNone/>
            </a:pPr>
            <a:r>
              <a:rPr b="1" i="0" lang="en-US" sz="3600" u="none" cap="none" strike="noStrike">
                <a:solidFill>
                  <a:srgbClr val="FFFFFF"/>
                </a:solidFill>
                <a:latin typeface="Arial"/>
                <a:ea typeface="Arial"/>
                <a:cs typeface="Arial"/>
                <a:sym typeface="Arial"/>
              </a:rPr>
              <a:t>3, 3, 3, </a:t>
            </a:r>
            <a:r>
              <a:rPr b="1" i="0" lang="en-US" sz="3600" u="none" cap="none" strike="noStrike">
                <a:solidFill>
                  <a:srgbClr val="FFDE59"/>
                </a:solidFill>
                <a:latin typeface="Arial"/>
                <a:ea typeface="Arial"/>
                <a:cs typeface="Arial"/>
                <a:sym typeface="Arial"/>
              </a:rPr>
              <a:t>3, 50</a:t>
            </a:r>
            <a:r>
              <a:rPr b="1" i="0" lang="en-US" sz="3600" u="none" cap="none" strike="noStrike">
                <a:solidFill>
                  <a:srgbClr val="FFFFFF"/>
                </a:solidFill>
                <a:latin typeface="Arial"/>
                <a:ea typeface="Arial"/>
                <a:cs typeface="Arial"/>
                <a:sym typeface="Arial"/>
              </a:rPr>
              <a:t> (in million rupiah)</a:t>
            </a:r>
            <a:endParaRPr b="1" i="0" sz="3600" u="none" cap="none" strike="noStrike">
              <a:solidFill>
                <a:srgbClr val="FFFFFF"/>
              </a:solidFill>
              <a:latin typeface="Arial"/>
              <a:ea typeface="Arial"/>
              <a:cs typeface="Arial"/>
              <a:sym typeface="Arial"/>
            </a:endParaRPr>
          </a:p>
        </p:txBody>
      </p:sp>
      <p:sp>
        <p:nvSpPr>
          <p:cNvPr id="390" name="Google Shape;390;p18"/>
          <p:cNvSpPr txBox="1"/>
          <p:nvPr/>
        </p:nvSpPr>
        <p:spPr>
          <a:xfrm>
            <a:off x="675400" y="4069300"/>
            <a:ext cx="11078100" cy="1593900"/>
          </a:xfrm>
          <a:prstGeom prst="rect">
            <a:avLst/>
          </a:prstGeom>
          <a:noFill/>
          <a:ln>
            <a:noFill/>
          </a:ln>
        </p:spPr>
        <p:txBody>
          <a:bodyPr anchorCtr="0" anchor="t" bIns="0" lIns="0" spcFirstLastPara="1" rIns="0" wrap="square" tIns="0">
            <a:spAutoFit/>
          </a:bodyPr>
          <a:lstStyle/>
          <a:p>
            <a:pPr indent="-294004" lvl="1" marL="588645" marR="0" rtl="0" algn="l">
              <a:lnSpc>
                <a:spcPct val="140000"/>
              </a:lnSpc>
              <a:spcBef>
                <a:spcPts val="0"/>
              </a:spcBef>
              <a:spcAft>
                <a:spcPts val="0"/>
              </a:spcAft>
              <a:buClr>
                <a:srgbClr val="FFFFFF"/>
              </a:buClr>
              <a:buSzPts val="2725"/>
              <a:buFont typeface="Arial"/>
              <a:buChar char="•"/>
            </a:pPr>
            <a:r>
              <a:rPr b="0" i="0" lang="en-US" sz="2725" u="none" cap="none" strike="noStrike">
                <a:solidFill>
                  <a:srgbClr val="FFFFFF"/>
                </a:solidFill>
                <a:latin typeface="Arial"/>
                <a:ea typeface="Arial"/>
                <a:cs typeface="Arial"/>
                <a:sym typeface="Arial"/>
              </a:rPr>
              <a:t>Mean → shows overall average, but can be misleading</a:t>
            </a:r>
            <a:endParaRPr b="0" i="0" sz="2725" u="none" cap="none" strike="noStrike">
              <a:solidFill>
                <a:srgbClr val="FFFFFF"/>
              </a:solidFill>
              <a:latin typeface="Arial"/>
              <a:ea typeface="Arial"/>
              <a:cs typeface="Arial"/>
              <a:sym typeface="Arial"/>
            </a:endParaRPr>
          </a:p>
          <a:p>
            <a:pPr indent="-294004" lvl="1" marL="588645" marR="0" rtl="0" algn="l">
              <a:lnSpc>
                <a:spcPct val="140000"/>
              </a:lnSpc>
              <a:spcBef>
                <a:spcPts val="0"/>
              </a:spcBef>
              <a:spcAft>
                <a:spcPts val="0"/>
              </a:spcAft>
              <a:buClr>
                <a:srgbClr val="FFFFFF"/>
              </a:buClr>
              <a:buSzPts val="2725"/>
              <a:buFont typeface="Arial"/>
              <a:buChar char="•"/>
            </a:pPr>
            <a:r>
              <a:rPr b="0" i="0" lang="en-US" sz="2725" u="none" cap="none" strike="noStrike">
                <a:solidFill>
                  <a:srgbClr val="FFFFFF"/>
                </a:solidFill>
                <a:latin typeface="Arial"/>
                <a:ea typeface="Arial"/>
                <a:cs typeface="Arial"/>
                <a:sym typeface="Arial"/>
              </a:rPr>
              <a:t>Median → shows the real central value (most reliable here)</a:t>
            </a:r>
            <a:endParaRPr b="0" i="0" sz="2725" u="none" cap="none" strike="noStrike">
              <a:solidFill>
                <a:srgbClr val="FFFFFF"/>
              </a:solidFill>
              <a:latin typeface="Arial"/>
              <a:ea typeface="Arial"/>
              <a:cs typeface="Arial"/>
              <a:sym typeface="Arial"/>
            </a:endParaRPr>
          </a:p>
          <a:p>
            <a:pPr indent="-294004" lvl="1" marL="588645" marR="0" rtl="0" algn="l">
              <a:lnSpc>
                <a:spcPct val="140000"/>
              </a:lnSpc>
              <a:spcBef>
                <a:spcPts val="0"/>
              </a:spcBef>
              <a:spcAft>
                <a:spcPts val="0"/>
              </a:spcAft>
              <a:buClr>
                <a:srgbClr val="FFFFFF"/>
              </a:buClr>
              <a:buSzPts val="2725"/>
              <a:buFont typeface="Arial"/>
              <a:buChar char="•"/>
            </a:pPr>
            <a:r>
              <a:rPr b="0" i="0" lang="en-US" sz="2725" u="none" cap="none" strike="noStrike">
                <a:solidFill>
                  <a:srgbClr val="FFFFFF"/>
                </a:solidFill>
                <a:latin typeface="Arial"/>
                <a:ea typeface="Arial"/>
                <a:cs typeface="Arial"/>
                <a:sym typeface="Arial"/>
              </a:rPr>
              <a:t>Mode → shows the most frequent value</a:t>
            </a:r>
            <a:endParaRPr b="0" i="0" sz="2725" u="none" cap="none" strike="noStrike">
              <a:solidFill>
                <a:srgbClr val="FFFFFF"/>
              </a:solidFill>
              <a:latin typeface="Arial"/>
              <a:ea typeface="Arial"/>
              <a:cs typeface="Arial"/>
              <a:sym typeface="Arial"/>
            </a:endParaRPr>
          </a:p>
        </p:txBody>
      </p:sp>
      <p:sp>
        <p:nvSpPr>
          <p:cNvPr id="391" name="Google Shape;391;p18"/>
          <p:cNvSpPr txBox="1"/>
          <p:nvPr/>
        </p:nvSpPr>
        <p:spPr>
          <a:xfrm>
            <a:off x="842999" y="6017338"/>
            <a:ext cx="13063800" cy="3487800"/>
          </a:xfrm>
          <a:prstGeom prst="rect">
            <a:avLst/>
          </a:prstGeom>
          <a:noFill/>
          <a:ln>
            <a:noFill/>
          </a:ln>
        </p:spPr>
        <p:txBody>
          <a:bodyPr anchorCtr="0" anchor="t" bIns="0" lIns="0" spcFirstLastPara="1" rIns="0" wrap="square" tIns="0">
            <a:spAutoFit/>
          </a:bodyPr>
          <a:lstStyle/>
          <a:p>
            <a:pPr indent="0" lvl="0" marL="0" marR="0" rtl="0" algn="l">
              <a:lnSpc>
                <a:spcPct val="140041"/>
              </a:lnSpc>
              <a:spcBef>
                <a:spcPts val="0"/>
              </a:spcBef>
              <a:spcAft>
                <a:spcPts val="0"/>
              </a:spcAft>
              <a:buClr>
                <a:srgbClr val="000000"/>
              </a:buClr>
              <a:buSzPts val="2410"/>
              <a:buFont typeface="Arial"/>
              <a:buNone/>
            </a:pPr>
            <a:r>
              <a:rPr b="0" i="0" lang="en-US" sz="2410" u="none" cap="none" strike="noStrike">
                <a:solidFill>
                  <a:srgbClr val="FFFFFF"/>
                </a:solidFill>
                <a:latin typeface="Arial"/>
                <a:ea typeface="Arial"/>
                <a:cs typeface="Arial"/>
                <a:sym typeface="Arial"/>
              </a:rPr>
              <a:t>Conclusion:</a:t>
            </a:r>
            <a:endParaRPr b="0" i="0" sz="2410" u="none" cap="none" strike="noStrike">
              <a:solidFill>
                <a:srgbClr val="FFFFFF"/>
              </a:solidFill>
              <a:latin typeface="Arial"/>
              <a:ea typeface="Arial"/>
              <a:cs typeface="Arial"/>
              <a:sym typeface="Arial"/>
            </a:endParaRPr>
          </a:p>
          <a:p>
            <a:pPr indent="-260350" lvl="1" marL="520700" marR="0" rtl="0" algn="l">
              <a:lnSpc>
                <a:spcPct val="140041"/>
              </a:lnSpc>
              <a:spcBef>
                <a:spcPts val="0"/>
              </a:spcBef>
              <a:spcAft>
                <a:spcPts val="0"/>
              </a:spcAft>
              <a:buClr>
                <a:srgbClr val="FFFFFF"/>
              </a:buClr>
              <a:buSzPts val="2410"/>
              <a:buFont typeface="Arial"/>
              <a:buChar char="•"/>
            </a:pPr>
            <a:r>
              <a:rPr b="0" i="0" lang="en-US" sz="2410" u="none" cap="none" strike="noStrike">
                <a:solidFill>
                  <a:srgbClr val="FFFFFF"/>
                </a:solidFill>
                <a:latin typeface="Arial"/>
                <a:ea typeface="Arial"/>
                <a:cs typeface="Arial"/>
                <a:sym typeface="Arial"/>
              </a:rPr>
              <a:t>Not all measures give the same insight</a:t>
            </a:r>
            <a:endParaRPr b="0" i="0" sz="2410" u="none" cap="none" strike="noStrike">
              <a:solidFill>
                <a:srgbClr val="FFFFFF"/>
              </a:solidFill>
              <a:latin typeface="Arial"/>
              <a:ea typeface="Arial"/>
              <a:cs typeface="Arial"/>
              <a:sym typeface="Arial"/>
            </a:endParaRPr>
          </a:p>
          <a:p>
            <a:pPr indent="-260350" lvl="1" marL="520700" marR="0" rtl="0" algn="l">
              <a:lnSpc>
                <a:spcPct val="140041"/>
              </a:lnSpc>
              <a:spcBef>
                <a:spcPts val="0"/>
              </a:spcBef>
              <a:spcAft>
                <a:spcPts val="0"/>
              </a:spcAft>
              <a:buClr>
                <a:srgbClr val="FFFFFF"/>
              </a:buClr>
              <a:buSzPts val="2410"/>
              <a:buFont typeface="Arial"/>
              <a:buChar char="•"/>
            </a:pPr>
            <a:r>
              <a:rPr b="0" i="0" lang="en-US" sz="2410" u="none" cap="none" strike="noStrike">
                <a:solidFill>
                  <a:srgbClr val="FFFFFF"/>
                </a:solidFill>
                <a:latin typeface="Arial"/>
                <a:ea typeface="Arial"/>
                <a:cs typeface="Arial"/>
                <a:sym typeface="Arial"/>
              </a:rPr>
              <a:t>Choosing the right measure is important for accurate analysis</a:t>
            </a:r>
            <a:endParaRPr b="0" i="0" sz="2410" u="none" cap="none" strike="noStrike">
              <a:solidFill>
                <a:srgbClr val="FFFFFF"/>
              </a:solidFill>
              <a:latin typeface="Arial"/>
              <a:ea typeface="Arial"/>
              <a:cs typeface="Arial"/>
              <a:sym typeface="Arial"/>
            </a:endParaRPr>
          </a:p>
          <a:p>
            <a:pPr indent="-260350" lvl="1" marL="520700" marR="0" rtl="0" algn="l">
              <a:lnSpc>
                <a:spcPct val="140041"/>
              </a:lnSpc>
              <a:spcBef>
                <a:spcPts val="0"/>
              </a:spcBef>
              <a:spcAft>
                <a:spcPts val="0"/>
              </a:spcAft>
              <a:buClr>
                <a:srgbClr val="FFFFFF"/>
              </a:buClr>
              <a:buSzPts val="2410"/>
              <a:buFont typeface="Arial"/>
              <a:buChar char="•"/>
            </a:pPr>
            <a:r>
              <a:rPr b="0" i="0" lang="en-US" sz="2410" u="none" cap="none" strike="noStrike">
                <a:solidFill>
                  <a:srgbClr val="FFFFFF"/>
                </a:solidFill>
                <a:latin typeface="Arial"/>
                <a:ea typeface="Arial"/>
                <a:cs typeface="Arial"/>
                <a:sym typeface="Arial"/>
              </a:rPr>
              <a:t>There is a large gap between data values</a:t>
            </a:r>
            <a:endParaRPr b="0" i="0" sz="2410" u="none" cap="none" strike="noStrike">
              <a:solidFill>
                <a:srgbClr val="FFFFFF"/>
              </a:solidFill>
              <a:latin typeface="Arial"/>
              <a:ea typeface="Arial"/>
              <a:cs typeface="Arial"/>
              <a:sym typeface="Arial"/>
            </a:endParaRPr>
          </a:p>
          <a:p>
            <a:pPr indent="-260350" lvl="1" marL="520700" marR="0" rtl="0" algn="l">
              <a:lnSpc>
                <a:spcPct val="140041"/>
              </a:lnSpc>
              <a:spcBef>
                <a:spcPts val="0"/>
              </a:spcBef>
              <a:spcAft>
                <a:spcPts val="0"/>
              </a:spcAft>
              <a:buClr>
                <a:srgbClr val="FFFFFF"/>
              </a:buClr>
              <a:buSzPts val="2410"/>
              <a:buFont typeface="Arial"/>
              <a:buChar char="•"/>
            </a:pPr>
            <a:r>
              <a:rPr b="0" i="0" lang="en-US" sz="2410" u="none" cap="none" strike="noStrike">
                <a:solidFill>
                  <a:srgbClr val="FFFFFF"/>
                </a:solidFill>
                <a:latin typeface="Arial"/>
                <a:ea typeface="Arial"/>
                <a:cs typeface="Arial"/>
                <a:sym typeface="Arial"/>
              </a:rPr>
              <a:t>This affects the mean significantly</a:t>
            </a:r>
            <a:endParaRPr b="0" i="0" sz="2410" u="none" cap="none" strike="noStrike">
              <a:solidFill>
                <a:srgbClr val="FFFFFF"/>
              </a:solidFill>
              <a:latin typeface="Arial"/>
              <a:ea typeface="Arial"/>
              <a:cs typeface="Arial"/>
              <a:sym typeface="Arial"/>
            </a:endParaRPr>
          </a:p>
          <a:p>
            <a:pPr indent="-260350" lvl="1" marL="520700" marR="0" rtl="0" algn="l">
              <a:lnSpc>
                <a:spcPct val="140041"/>
              </a:lnSpc>
              <a:spcBef>
                <a:spcPts val="0"/>
              </a:spcBef>
              <a:spcAft>
                <a:spcPts val="0"/>
              </a:spcAft>
              <a:buClr>
                <a:srgbClr val="FFFFFF"/>
              </a:buClr>
              <a:buSzPts val="2410"/>
              <a:buFont typeface="Arial"/>
              <a:buChar char="•"/>
            </a:pPr>
            <a:r>
              <a:rPr b="0" i="0" lang="en-US" sz="2410" u="none" cap="none" strike="noStrike">
                <a:solidFill>
                  <a:srgbClr val="FFFFFF"/>
                </a:solidFill>
                <a:latin typeface="Arial"/>
                <a:ea typeface="Arial"/>
                <a:cs typeface="Arial"/>
                <a:sym typeface="Arial"/>
              </a:rPr>
              <a:t>The data is not evenly distributed</a:t>
            </a:r>
            <a:endParaRPr b="0" i="0" sz="2410" u="none" cap="none" strike="noStrike">
              <a:solidFill>
                <a:srgbClr val="FFFFFF"/>
              </a:solidFill>
              <a:latin typeface="Arial"/>
              <a:ea typeface="Arial"/>
              <a:cs typeface="Arial"/>
              <a:sym typeface="Arial"/>
            </a:endParaRPr>
          </a:p>
          <a:p>
            <a:pPr indent="-260350" lvl="1" marL="520700" marR="0" rtl="0" algn="l">
              <a:lnSpc>
                <a:spcPct val="140041"/>
              </a:lnSpc>
              <a:spcBef>
                <a:spcPts val="0"/>
              </a:spcBef>
              <a:spcAft>
                <a:spcPts val="0"/>
              </a:spcAft>
              <a:buClr>
                <a:srgbClr val="FFFFFF"/>
              </a:buClr>
              <a:buSzPts val="2410"/>
              <a:buFont typeface="Arial"/>
              <a:buChar char="•"/>
            </a:pPr>
            <a:r>
              <a:rPr b="0" i="0" lang="en-US" sz="2410" u="none" cap="none" strike="noStrike">
                <a:solidFill>
                  <a:srgbClr val="FFFFFF"/>
                </a:solidFill>
                <a:latin typeface="Arial"/>
                <a:ea typeface="Arial"/>
                <a:cs typeface="Arial"/>
                <a:sym typeface="Arial"/>
              </a:rPr>
              <a:t>To understand how data spreads, we use </a:t>
            </a:r>
            <a:r>
              <a:rPr b="1" i="0" lang="en-US" sz="2410" u="none" cap="none" strike="noStrike">
                <a:solidFill>
                  <a:srgbClr val="FFDE59"/>
                </a:solidFill>
                <a:latin typeface="Arial"/>
                <a:ea typeface="Arial"/>
                <a:cs typeface="Arial"/>
                <a:sym typeface="Arial"/>
              </a:rPr>
              <a:t>dispersion</a:t>
            </a:r>
            <a:endParaRPr b="1" i="0" sz="2410" u="none" cap="none" strike="noStrike">
              <a:solidFill>
                <a:srgbClr val="FFDE59"/>
              </a:solidFill>
              <a:latin typeface="Arial"/>
              <a:ea typeface="Arial"/>
              <a:cs typeface="Arial"/>
              <a:sym typeface="Arial"/>
            </a:endParaRPr>
          </a:p>
        </p:txBody>
      </p:sp>
      <p:grpSp>
        <p:nvGrpSpPr>
          <p:cNvPr id="392" name="Google Shape;392;p18"/>
          <p:cNvGrpSpPr/>
          <p:nvPr/>
        </p:nvGrpSpPr>
        <p:grpSpPr>
          <a:xfrm>
            <a:off x="635" y="-277812"/>
            <a:ext cx="18304510" cy="1055688"/>
            <a:chOff x="0" y="-370332"/>
            <a:chExt cx="25596662" cy="1407263"/>
          </a:xfrm>
        </p:grpSpPr>
        <p:grpSp>
          <p:nvGrpSpPr>
            <p:cNvPr id="393" name="Google Shape;393;p18"/>
            <p:cNvGrpSpPr/>
            <p:nvPr/>
          </p:nvGrpSpPr>
          <p:grpSpPr>
            <a:xfrm>
              <a:off x="0" y="-370332"/>
              <a:ext cx="25596662" cy="1407263"/>
              <a:chOff x="0" y="-57150"/>
              <a:chExt cx="3950102" cy="217170"/>
            </a:xfrm>
          </p:grpSpPr>
          <p:sp>
            <p:nvSpPr>
              <p:cNvPr id="394" name="Google Shape;394;p18"/>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5" name="Google Shape;395;p18"/>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96" name="Google Shape;396;p18"/>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397" name="Google Shape;397;p18"/>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401" name="Shape 401"/>
        <p:cNvGrpSpPr/>
        <p:nvPr/>
      </p:nvGrpSpPr>
      <p:grpSpPr>
        <a:xfrm>
          <a:off x="0" y="0"/>
          <a:ext cx="0" cy="0"/>
          <a:chOff x="0" y="0"/>
          <a:chExt cx="0" cy="0"/>
        </a:xfrm>
      </p:grpSpPr>
      <p:sp>
        <p:nvSpPr>
          <p:cNvPr id="402" name="Google Shape;402;p19"/>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03" name="Google Shape;403;p19"/>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04" name="Google Shape;404;p19"/>
          <p:cNvSpPr/>
          <p:nvPr/>
        </p:nvSpPr>
        <p:spPr>
          <a:xfrm>
            <a:off x="9005406" y="2055843"/>
            <a:ext cx="1495445" cy="1450563"/>
          </a:xfrm>
          <a:custGeom>
            <a:rect b="b" l="l" r="r" t="t"/>
            <a:pathLst>
              <a:path extrusionOk="0" h="4114800" w="4562782">
                <a:moveTo>
                  <a:pt x="0" y="0"/>
                </a:moveTo>
                <a:lnTo>
                  <a:pt x="4562782" y="0"/>
                </a:lnTo>
                <a:lnTo>
                  <a:pt x="4562782" y="4114800"/>
                </a:lnTo>
                <a:lnTo>
                  <a:pt x="0" y="4114800"/>
                </a:lnTo>
                <a:lnTo>
                  <a:pt x="0" y="0"/>
                </a:lnTo>
                <a:close/>
              </a:path>
            </a:pathLst>
          </a:custGeom>
          <a:blipFill rotWithShape="1">
            <a:blip r:embed="rId4">
              <a:alphaModFix/>
            </a:blip>
            <a:stretch>
              <a:fillRect b="0" l="0" r="0" t="0"/>
            </a:stretch>
          </a:blipFill>
          <a:ln>
            <a:noFill/>
          </a:ln>
        </p:spPr>
      </p:sp>
      <p:sp>
        <p:nvSpPr>
          <p:cNvPr id="405" name="Google Shape;405;p19"/>
          <p:cNvSpPr txBox="1"/>
          <p:nvPr/>
        </p:nvSpPr>
        <p:spPr>
          <a:xfrm>
            <a:off x="729225" y="802273"/>
            <a:ext cx="8857227" cy="2747804"/>
          </a:xfrm>
          <a:prstGeom prst="rect">
            <a:avLst/>
          </a:prstGeom>
          <a:noFill/>
          <a:ln>
            <a:noFill/>
          </a:ln>
        </p:spPr>
        <p:txBody>
          <a:bodyPr anchorCtr="0" anchor="t" bIns="0" lIns="0" spcFirstLastPara="1" rIns="0" wrap="square" tIns="0">
            <a:spAutoFit/>
          </a:bodyPr>
          <a:lstStyle/>
          <a:p>
            <a:pPr indent="0" lvl="0" marL="0" marR="0" rtl="0" algn="l">
              <a:lnSpc>
                <a:spcPct val="248125"/>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What is Dispersion?</a:t>
            </a:r>
            <a:endParaRPr b="0" i="0" sz="7200" u="none" cap="none" strike="noStrike">
              <a:solidFill>
                <a:srgbClr val="FFFFFF"/>
              </a:solidFill>
              <a:latin typeface="Play"/>
              <a:ea typeface="Play"/>
              <a:cs typeface="Play"/>
              <a:sym typeface="Play"/>
            </a:endParaRPr>
          </a:p>
        </p:txBody>
      </p:sp>
      <p:sp>
        <p:nvSpPr>
          <p:cNvPr id="406" name="Google Shape;406;p19"/>
          <p:cNvSpPr txBox="1"/>
          <p:nvPr/>
        </p:nvSpPr>
        <p:spPr>
          <a:xfrm>
            <a:off x="2964456" y="4511259"/>
            <a:ext cx="89783" cy="607676"/>
          </a:xfrm>
          <a:prstGeom prst="rect">
            <a:avLst/>
          </a:prstGeom>
          <a:noFill/>
          <a:ln>
            <a:noFill/>
          </a:ln>
        </p:spPr>
        <p:txBody>
          <a:bodyPr anchorCtr="0" anchor="t" bIns="0" lIns="0" spcFirstLastPara="1" rIns="0" wrap="square" tIns="0">
            <a:spAutoFit/>
          </a:bodyPr>
          <a:lstStyle/>
          <a:p>
            <a:pPr indent="0" lvl="0" marL="0" marR="0" rtl="0" algn="l">
              <a:lnSpc>
                <a:spcPct val="186071"/>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 </a:t>
            </a:r>
            <a:endParaRPr b="1" i="0" sz="2800" u="none" cap="none" strike="noStrike">
              <a:solidFill>
                <a:srgbClr val="FFFFFF"/>
              </a:solidFill>
              <a:latin typeface="Arial"/>
              <a:ea typeface="Arial"/>
              <a:cs typeface="Arial"/>
              <a:sym typeface="Arial"/>
            </a:endParaRPr>
          </a:p>
        </p:txBody>
      </p:sp>
      <p:sp>
        <p:nvSpPr>
          <p:cNvPr id="407" name="Google Shape;407;p19"/>
          <p:cNvSpPr txBox="1"/>
          <p:nvPr/>
        </p:nvSpPr>
        <p:spPr>
          <a:xfrm>
            <a:off x="729225" y="3136025"/>
            <a:ext cx="5029800" cy="4311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Definition of Dispersion</a:t>
            </a:r>
            <a:endParaRPr b="1" i="0" sz="2800" u="none" cap="none" strike="noStrike">
              <a:solidFill>
                <a:srgbClr val="FFFFFF"/>
              </a:solidFill>
              <a:latin typeface="Arial"/>
              <a:ea typeface="Arial"/>
              <a:cs typeface="Arial"/>
              <a:sym typeface="Arial"/>
            </a:endParaRPr>
          </a:p>
        </p:txBody>
      </p:sp>
      <p:sp>
        <p:nvSpPr>
          <p:cNvPr id="408" name="Google Shape;408;p19"/>
          <p:cNvSpPr txBox="1"/>
          <p:nvPr/>
        </p:nvSpPr>
        <p:spPr>
          <a:xfrm>
            <a:off x="729225" y="3968723"/>
            <a:ext cx="11153100" cy="1246800"/>
          </a:xfrm>
          <a:prstGeom prst="rect">
            <a:avLst/>
          </a:prstGeom>
          <a:noFill/>
          <a:ln>
            <a:noFill/>
          </a:ln>
        </p:spPr>
        <p:txBody>
          <a:bodyPr anchorCtr="0" anchor="t" bIns="0" lIns="0" spcFirstLastPara="1" rIns="0" wrap="square" tIns="0">
            <a:spAutoFit/>
          </a:bodyPr>
          <a:lstStyle/>
          <a:p>
            <a:pPr indent="0" lvl="0" marL="0" marR="0" rtl="0" algn="just">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Dispersion describes how spread out data points are within a dataset. It measures the variability or consistency of data, complementing central tendency to provide a complete picture of the dataset.</a:t>
            </a:r>
            <a:endParaRPr b="0" i="0" sz="2400" u="none" cap="none" strike="noStrike">
              <a:solidFill>
                <a:srgbClr val="FFFFFF"/>
              </a:solidFill>
              <a:latin typeface="Arial"/>
              <a:ea typeface="Arial"/>
              <a:cs typeface="Arial"/>
              <a:sym typeface="Arial"/>
            </a:endParaRPr>
          </a:p>
        </p:txBody>
      </p:sp>
      <p:sp>
        <p:nvSpPr>
          <p:cNvPr id="409" name="Google Shape;409;p19"/>
          <p:cNvSpPr txBox="1"/>
          <p:nvPr/>
        </p:nvSpPr>
        <p:spPr>
          <a:xfrm>
            <a:off x="479525" y="5925275"/>
            <a:ext cx="10826700" cy="4311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Dispersion shows how spread out the data is from the center.</a:t>
            </a:r>
            <a:endParaRPr b="1" i="0" sz="2800" u="none" cap="none" strike="noStrike">
              <a:solidFill>
                <a:srgbClr val="FFFFFF"/>
              </a:solidFill>
              <a:latin typeface="Arial"/>
              <a:ea typeface="Arial"/>
              <a:cs typeface="Arial"/>
              <a:sym typeface="Arial"/>
            </a:endParaRPr>
          </a:p>
        </p:txBody>
      </p:sp>
      <p:grpSp>
        <p:nvGrpSpPr>
          <p:cNvPr id="410" name="Google Shape;410;p19"/>
          <p:cNvGrpSpPr/>
          <p:nvPr/>
        </p:nvGrpSpPr>
        <p:grpSpPr>
          <a:xfrm>
            <a:off x="635" y="-277812"/>
            <a:ext cx="18304510" cy="1055688"/>
            <a:chOff x="0" y="-370332"/>
            <a:chExt cx="25596662" cy="1407263"/>
          </a:xfrm>
        </p:grpSpPr>
        <p:grpSp>
          <p:nvGrpSpPr>
            <p:cNvPr id="411" name="Google Shape;411;p19"/>
            <p:cNvGrpSpPr/>
            <p:nvPr/>
          </p:nvGrpSpPr>
          <p:grpSpPr>
            <a:xfrm>
              <a:off x="0" y="-370332"/>
              <a:ext cx="25596662" cy="1407263"/>
              <a:chOff x="0" y="-57150"/>
              <a:chExt cx="3950102" cy="217170"/>
            </a:xfrm>
          </p:grpSpPr>
          <p:sp>
            <p:nvSpPr>
              <p:cNvPr id="412" name="Google Shape;412;p19"/>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3" name="Google Shape;413;p19"/>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14" name="Google Shape;414;p19"/>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415" name="Google Shape;415;p19"/>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419" name="Shape 419"/>
        <p:cNvGrpSpPr/>
        <p:nvPr/>
      </p:nvGrpSpPr>
      <p:grpSpPr>
        <a:xfrm>
          <a:off x="0" y="0"/>
          <a:ext cx="0" cy="0"/>
          <a:chOff x="0" y="0"/>
          <a:chExt cx="0" cy="0"/>
        </a:xfrm>
      </p:grpSpPr>
      <p:sp>
        <p:nvSpPr>
          <p:cNvPr id="420" name="Google Shape;420;p20"/>
          <p:cNvSpPr/>
          <p:nvPr/>
        </p:nvSpPr>
        <p:spPr>
          <a:xfrm>
            <a:off x="0" y="6667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421" name="Google Shape;421;p20"/>
          <p:cNvSpPr/>
          <p:nvPr/>
        </p:nvSpPr>
        <p:spPr>
          <a:xfrm>
            <a:off x="0" y="9620250"/>
            <a:ext cx="12172950" cy="19050"/>
          </a:xfrm>
          <a:custGeom>
            <a:rect b="b" l="l" r="r" t="t"/>
            <a:pathLst>
              <a:path extrusionOk="0" h="19050" w="12172950">
                <a:moveTo>
                  <a:pt x="0" y="0"/>
                </a:moveTo>
                <a:lnTo>
                  <a:pt x="12172950" y="0"/>
                </a:lnTo>
                <a:lnTo>
                  <a:pt x="12172950" y="19050"/>
                </a:lnTo>
                <a:lnTo>
                  <a:pt x="0" y="19050"/>
                </a:lnTo>
                <a:lnTo>
                  <a:pt x="0" y="0"/>
                </a:lnTo>
                <a:close/>
              </a:path>
            </a:pathLst>
          </a:custGeom>
          <a:blipFill rotWithShape="1">
            <a:blip r:embed="rId3">
              <a:alphaModFix/>
            </a:blip>
            <a:stretch>
              <a:fillRect b="0" l="0" r="0" t="0"/>
            </a:stretch>
          </a:blipFill>
          <a:ln>
            <a:noFill/>
          </a:ln>
        </p:spPr>
      </p:sp>
      <p:sp>
        <p:nvSpPr>
          <p:cNvPr id="422" name="Google Shape;422;p20"/>
          <p:cNvSpPr/>
          <p:nvPr/>
        </p:nvSpPr>
        <p:spPr>
          <a:xfrm>
            <a:off x="0" y="6667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423" name="Google Shape;423;p20"/>
          <p:cNvSpPr/>
          <p:nvPr/>
        </p:nvSpPr>
        <p:spPr>
          <a:xfrm>
            <a:off x="0" y="9620250"/>
            <a:ext cx="12172950" cy="19050"/>
          </a:xfrm>
          <a:custGeom>
            <a:rect b="b" l="l" r="r" t="t"/>
            <a:pathLst>
              <a:path extrusionOk="0" h="19050" w="12172950">
                <a:moveTo>
                  <a:pt x="0" y="19050"/>
                </a:moveTo>
                <a:lnTo>
                  <a:pt x="12172950" y="19050"/>
                </a:lnTo>
                <a:lnTo>
                  <a:pt x="12172950" y="0"/>
                </a:lnTo>
                <a:lnTo>
                  <a:pt x="0" y="0"/>
                </a:lnTo>
                <a:close/>
              </a:path>
            </a:pathLst>
          </a:custGeom>
          <a:solidFill>
            <a:srgbClr val="000000">
              <a:alpha val="0"/>
            </a:srgbClr>
          </a:solidFill>
          <a:ln>
            <a:noFill/>
          </a:ln>
        </p:spPr>
      </p:sp>
      <p:sp>
        <p:nvSpPr>
          <p:cNvPr id="424" name="Google Shape;424;p20"/>
          <p:cNvSpPr txBox="1"/>
          <p:nvPr/>
        </p:nvSpPr>
        <p:spPr>
          <a:xfrm>
            <a:off x="666750" y="1209675"/>
            <a:ext cx="11506200" cy="1230630"/>
          </a:xfrm>
          <a:prstGeom prst="rect">
            <a:avLst/>
          </a:prstGeom>
          <a:noFill/>
          <a:ln>
            <a:noFill/>
          </a:ln>
        </p:spPr>
        <p:txBody>
          <a:bodyPr anchorCtr="0" anchor="t" bIns="0" lIns="0" spcFirstLastPara="1" rIns="0" wrap="square" tIns="0">
            <a:spAutoFit/>
          </a:bodyPr>
          <a:lstStyle/>
          <a:p>
            <a:pPr indent="0" lvl="0" marL="0" marR="0" rtl="0" algn="l">
              <a:lnSpc>
                <a:spcPct val="133333"/>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Data Variability</a:t>
            </a:r>
            <a:endParaRPr b="0" i="0" sz="7200" u="none" cap="none" strike="noStrike">
              <a:solidFill>
                <a:srgbClr val="FFFFFF"/>
              </a:solidFill>
              <a:latin typeface="Play"/>
              <a:ea typeface="Play"/>
              <a:cs typeface="Play"/>
              <a:sym typeface="Play"/>
            </a:endParaRPr>
          </a:p>
        </p:txBody>
      </p:sp>
      <p:sp>
        <p:nvSpPr>
          <p:cNvPr id="425" name="Google Shape;425;p20"/>
          <p:cNvSpPr txBox="1"/>
          <p:nvPr/>
        </p:nvSpPr>
        <p:spPr>
          <a:xfrm>
            <a:off x="666750" y="2920625"/>
            <a:ext cx="12678300" cy="14115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Stability vs. Variation</a:t>
            </a:r>
            <a:endParaRPr b="1" i="0" sz="2800" u="none" cap="none" strike="noStrike">
              <a:solidFill>
                <a:srgbClr val="FFFFFF"/>
              </a:solidFill>
              <a:latin typeface="Arial"/>
              <a:ea typeface="Arial"/>
              <a:cs typeface="Arial"/>
              <a:sym typeface="Arial"/>
            </a:endParaRPr>
          </a:p>
          <a:p>
            <a:pPr indent="0" lvl="0" marL="0" marR="0" rtl="0" algn="l">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Understanding data variability is crucial. This illustration contrasts datasets with low and high variability, highlighting their impact on analysis and interpretation.</a:t>
            </a:r>
            <a:endParaRPr b="0" i="0" sz="2400" u="none" cap="none" strike="noStrike">
              <a:solidFill>
                <a:srgbClr val="FFFFFF"/>
              </a:solidFill>
              <a:latin typeface="Arial"/>
              <a:ea typeface="Arial"/>
              <a:cs typeface="Arial"/>
              <a:sym typeface="Arial"/>
            </a:endParaRPr>
          </a:p>
        </p:txBody>
      </p:sp>
      <p:sp>
        <p:nvSpPr>
          <p:cNvPr id="426" name="Google Shape;426;p20"/>
          <p:cNvSpPr txBox="1"/>
          <p:nvPr/>
        </p:nvSpPr>
        <p:spPr>
          <a:xfrm>
            <a:off x="666750" y="4591860"/>
            <a:ext cx="3406230" cy="2462536"/>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 Data A:</a:t>
            </a:r>
            <a:endParaRPr b="1"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70, 70, 70, 70, 70</a:t>
            </a:r>
            <a:endParaRPr b="1"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t/>
            </a:r>
            <a:endParaRPr b="1"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 Data B:</a:t>
            </a:r>
            <a:endParaRPr b="1"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50, 60, 70, 80, 90</a:t>
            </a:r>
            <a:endParaRPr b="1" i="0" sz="2800" u="none" cap="none" strike="noStrike">
              <a:solidFill>
                <a:srgbClr val="FFFFFF"/>
              </a:solidFill>
              <a:latin typeface="Arial"/>
              <a:ea typeface="Arial"/>
              <a:cs typeface="Arial"/>
              <a:sym typeface="Arial"/>
            </a:endParaRPr>
          </a:p>
        </p:txBody>
      </p:sp>
      <p:sp>
        <p:nvSpPr>
          <p:cNvPr id="427" name="Google Shape;427;p20"/>
          <p:cNvSpPr txBox="1"/>
          <p:nvPr/>
        </p:nvSpPr>
        <p:spPr>
          <a:xfrm>
            <a:off x="5568950" y="5564505"/>
            <a:ext cx="5530850" cy="93345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5200"/>
              <a:buFont typeface="Arial"/>
              <a:buNone/>
            </a:pPr>
            <a:r>
              <a:rPr b="1" i="0" lang="en-US" sz="5200" u="none" cap="none" strike="noStrike">
                <a:solidFill>
                  <a:srgbClr val="FFDE59"/>
                </a:solidFill>
                <a:latin typeface="Arial"/>
                <a:ea typeface="Arial"/>
                <a:cs typeface="Arial"/>
                <a:sym typeface="Arial"/>
              </a:rPr>
              <a:t>MEAN = 70</a:t>
            </a:r>
            <a:endParaRPr b="1" i="0" sz="5200" u="none" cap="none" strike="noStrike">
              <a:solidFill>
                <a:srgbClr val="FFDE59"/>
              </a:solidFill>
              <a:latin typeface="Arial"/>
              <a:ea typeface="Arial"/>
              <a:cs typeface="Arial"/>
              <a:sym typeface="Arial"/>
            </a:endParaRPr>
          </a:p>
        </p:txBody>
      </p:sp>
      <p:grpSp>
        <p:nvGrpSpPr>
          <p:cNvPr id="428" name="Google Shape;428;p20"/>
          <p:cNvGrpSpPr/>
          <p:nvPr/>
        </p:nvGrpSpPr>
        <p:grpSpPr>
          <a:xfrm>
            <a:off x="635" y="-277812"/>
            <a:ext cx="18304510" cy="1055688"/>
            <a:chOff x="0" y="-370332"/>
            <a:chExt cx="25596662" cy="1407263"/>
          </a:xfrm>
        </p:grpSpPr>
        <p:grpSp>
          <p:nvGrpSpPr>
            <p:cNvPr id="429" name="Google Shape;429;p20"/>
            <p:cNvGrpSpPr/>
            <p:nvPr/>
          </p:nvGrpSpPr>
          <p:grpSpPr>
            <a:xfrm>
              <a:off x="0" y="-370332"/>
              <a:ext cx="25596662" cy="1407263"/>
              <a:chOff x="0" y="-57150"/>
              <a:chExt cx="3950102" cy="217170"/>
            </a:xfrm>
          </p:grpSpPr>
          <p:sp>
            <p:nvSpPr>
              <p:cNvPr id="430" name="Google Shape;430;p20"/>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1" name="Google Shape;431;p20"/>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32" name="Google Shape;432;p20"/>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433" name="Google Shape;433;p20"/>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437" name="Shape 437"/>
        <p:cNvGrpSpPr/>
        <p:nvPr/>
      </p:nvGrpSpPr>
      <p:grpSpPr>
        <a:xfrm>
          <a:off x="0" y="0"/>
          <a:ext cx="0" cy="0"/>
          <a:chOff x="0" y="0"/>
          <a:chExt cx="0" cy="0"/>
        </a:xfrm>
      </p:grpSpPr>
      <p:sp>
        <p:nvSpPr>
          <p:cNvPr id="438" name="Google Shape;438;p21"/>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39" name="Google Shape;439;p21"/>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40" name="Google Shape;440;p21"/>
          <p:cNvSpPr/>
          <p:nvPr/>
        </p:nvSpPr>
        <p:spPr>
          <a:xfrm>
            <a:off x="406571" y="6149674"/>
            <a:ext cx="953741" cy="921552"/>
          </a:xfrm>
          <a:custGeom>
            <a:rect b="b" l="l" r="r" t="t"/>
            <a:pathLst>
              <a:path extrusionOk="0" h="921552" w="953741">
                <a:moveTo>
                  <a:pt x="0" y="0"/>
                </a:moveTo>
                <a:lnTo>
                  <a:pt x="953741" y="0"/>
                </a:lnTo>
                <a:lnTo>
                  <a:pt x="953741" y="921552"/>
                </a:lnTo>
                <a:lnTo>
                  <a:pt x="0" y="921552"/>
                </a:lnTo>
                <a:lnTo>
                  <a:pt x="0" y="0"/>
                </a:lnTo>
                <a:close/>
              </a:path>
            </a:pathLst>
          </a:custGeom>
          <a:blipFill rotWithShape="1">
            <a:blip r:embed="rId4">
              <a:alphaModFix/>
            </a:blip>
            <a:stretch>
              <a:fillRect b="0" l="0" r="0" t="0"/>
            </a:stretch>
          </a:blipFill>
          <a:ln>
            <a:noFill/>
          </a:ln>
        </p:spPr>
      </p:sp>
      <p:grpSp>
        <p:nvGrpSpPr>
          <p:cNvPr id="441" name="Google Shape;441;p21"/>
          <p:cNvGrpSpPr/>
          <p:nvPr/>
        </p:nvGrpSpPr>
        <p:grpSpPr>
          <a:xfrm>
            <a:off x="647680" y="3286938"/>
            <a:ext cx="6676368" cy="2398620"/>
            <a:chOff x="0" y="-56727"/>
            <a:chExt cx="8901824" cy="3198161"/>
          </a:xfrm>
        </p:grpSpPr>
        <p:sp>
          <p:nvSpPr>
            <p:cNvPr id="442" name="Google Shape;442;p21"/>
            <p:cNvSpPr txBox="1"/>
            <p:nvPr/>
          </p:nvSpPr>
          <p:spPr>
            <a:xfrm>
              <a:off x="0" y="-56727"/>
              <a:ext cx="6054513" cy="669713"/>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Assessing Reliability</a:t>
              </a:r>
              <a:endParaRPr b="1" i="0" sz="2800" u="none" cap="none" strike="noStrike">
                <a:solidFill>
                  <a:srgbClr val="FFFFFF"/>
                </a:solidFill>
                <a:latin typeface="Arial"/>
                <a:ea typeface="Arial"/>
                <a:cs typeface="Arial"/>
                <a:sym typeface="Arial"/>
              </a:endParaRPr>
            </a:p>
          </p:txBody>
        </p:sp>
        <p:sp>
          <p:nvSpPr>
            <p:cNvPr id="443" name="Google Shape;443;p21"/>
            <p:cNvSpPr txBox="1"/>
            <p:nvPr/>
          </p:nvSpPr>
          <p:spPr>
            <a:xfrm>
              <a:off x="0" y="1206157"/>
              <a:ext cx="8901824" cy="1935277"/>
            </a:xfrm>
            <a:prstGeom prst="rect">
              <a:avLst/>
            </a:prstGeom>
            <a:noFill/>
            <a:ln>
              <a:noFill/>
            </a:ln>
          </p:spPr>
          <p:txBody>
            <a:bodyPr anchorCtr="0" anchor="t" bIns="0" lIns="0" spcFirstLastPara="1" rIns="0" wrap="square" tIns="0">
              <a:spAutoFit/>
            </a:bodyPr>
            <a:lstStyle/>
            <a:p>
              <a:pPr indent="0" lvl="0" marL="0" marR="0" rtl="0" algn="just">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Dispersion helps assess the reliability of averages, as two datasets can have the same mean but different levels of variability, influencing decision- making and predictions significantly.</a:t>
              </a:r>
              <a:endParaRPr b="0" i="0" sz="2400" u="none" cap="none" strike="noStrike">
                <a:solidFill>
                  <a:srgbClr val="FFFFFF"/>
                </a:solidFill>
                <a:latin typeface="Arial"/>
                <a:ea typeface="Arial"/>
                <a:cs typeface="Arial"/>
                <a:sym typeface="Arial"/>
              </a:endParaRPr>
            </a:p>
          </p:txBody>
        </p:sp>
      </p:grpSp>
      <p:grpSp>
        <p:nvGrpSpPr>
          <p:cNvPr id="444" name="Google Shape;444;p21"/>
          <p:cNvGrpSpPr/>
          <p:nvPr/>
        </p:nvGrpSpPr>
        <p:grpSpPr>
          <a:xfrm>
            <a:off x="8991282" y="3286938"/>
            <a:ext cx="7004266" cy="2398620"/>
            <a:chOff x="0" y="-56727"/>
            <a:chExt cx="9339021" cy="3198161"/>
          </a:xfrm>
        </p:grpSpPr>
        <p:sp>
          <p:nvSpPr>
            <p:cNvPr id="445" name="Google Shape;445;p21"/>
            <p:cNvSpPr txBox="1"/>
            <p:nvPr/>
          </p:nvSpPr>
          <p:spPr>
            <a:xfrm>
              <a:off x="0" y="-56727"/>
              <a:ext cx="6471920" cy="669713"/>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Impact on Comparisons</a:t>
              </a:r>
              <a:endParaRPr b="1" i="0" sz="2800" u="none" cap="none" strike="noStrike">
                <a:solidFill>
                  <a:srgbClr val="FFFFFF"/>
                </a:solidFill>
                <a:latin typeface="Arial"/>
                <a:ea typeface="Arial"/>
                <a:cs typeface="Arial"/>
                <a:sym typeface="Arial"/>
              </a:endParaRPr>
            </a:p>
          </p:txBody>
        </p:sp>
        <p:sp>
          <p:nvSpPr>
            <p:cNvPr id="446" name="Google Shape;446;p21"/>
            <p:cNvSpPr txBox="1"/>
            <p:nvPr/>
          </p:nvSpPr>
          <p:spPr>
            <a:xfrm>
              <a:off x="0" y="1206157"/>
              <a:ext cx="9339021" cy="1935277"/>
            </a:xfrm>
            <a:prstGeom prst="rect">
              <a:avLst/>
            </a:prstGeom>
            <a:noFill/>
            <a:ln>
              <a:noFill/>
            </a:ln>
          </p:spPr>
          <p:txBody>
            <a:bodyPr anchorCtr="0" anchor="t" bIns="0" lIns="0" spcFirstLastPara="1" rIns="0" wrap="square" tIns="0">
              <a:spAutoFit/>
            </a:bodyPr>
            <a:lstStyle/>
            <a:p>
              <a:pPr indent="0" lvl="0" marL="0" marR="0" rtl="0" algn="just">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Understanding dispersion is crucial for comparing datasets; it reveals how consistent or variable the data points are, which can affect interpretations and conclusions derived from statistical analyses.</a:t>
              </a:r>
              <a:endParaRPr b="0" i="0" sz="2400" u="none" cap="none" strike="noStrike">
                <a:solidFill>
                  <a:srgbClr val="FFFFFF"/>
                </a:solidFill>
                <a:latin typeface="Arial"/>
                <a:ea typeface="Arial"/>
                <a:cs typeface="Arial"/>
                <a:sym typeface="Arial"/>
              </a:endParaRPr>
            </a:p>
          </p:txBody>
        </p:sp>
      </p:grpSp>
      <p:sp>
        <p:nvSpPr>
          <p:cNvPr id="447" name="Google Shape;447;p21"/>
          <p:cNvSpPr txBox="1"/>
          <p:nvPr/>
        </p:nvSpPr>
        <p:spPr>
          <a:xfrm>
            <a:off x="647675" y="1336600"/>
            <a:ext cx="13407900" cy="1108200"/>
          </a:xfrm>
          <a:prstGeom prst="rect">
            <a:avLst/>
          </a:prstGeom>
          <a:noFill/>
          <a:ln>
            <a:noFill/>
          </a:ln>
        </p:spPr>
        <p:txBody>
          <a:bodyPr anchorCtr="0" anchor="t" bIns="0" lIns="0" spcFirstLastPara="1" rIns="0" wrap="square" tIns="0">
            <a:spAutoFit/>
          </a:bodyPr>
          <a:lstStyle/>
          <a:p>
            <a:pPr indent="0" lvl="0" marL="0" marR="0" rtl="0" algn="l">
              <a:lnSpc>
                <a:spcPct val="186666"/>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Importance of Dispersion</a:t>
            </a:r>
            <a:endParaRPr b="0" i="0" sz="7200" u="none" cap="none" strike="noStrike">
              <a:solidFill>
                <a:srgbClr val="FFFFFF"/>
              </a:solidFill>
              <a:latin typeface="Play"/>
              <a:ea typeface="Play"/>
              <a:cs typeface="Play"/>
              <a:sym typeface="Play"/>
            </a:endParaRPr>
          </a:p>
        </p:txBody>
      </p:sp>
      <p:sp>
        <p:nvSpPr>
          <p:cNvPr id="448" name="Google Shape;448;p21"/>
          <p:cNvSpPr txBox="1"/>
          <p:nvPr/>
        </p:nvSpPr>
        <p:spPr>
          <a:xfrm>
            <a:off x="1701239" y="6319934"/>
            <a:ext cx="12094114" cy="514356"/>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3000"/>
              <a:buFont typeface="Arial"/>
              <a:buNone/>
            </a:pPr>
            <a:r>
              <a:rPr b="1" i="0" lang="en-US" sz="3000" u="none" cap="none" strike="noStrike">
                <a:solidFill>
                  <a:srgbClr val="FFFFFF"/>
                </a:solidFill>
                <a:latin typeface="Arial"/>
                <a:ea typeface="Arial"/>
                <a:cs typeface="Arial"/>
                <a:sym typeface="Arial"/>
              </a:rPr>
              <a:t>“Two datasets may have the same mean but very different variability”.</a:t>
            </a:r>
            <a:endParaRPr b="1" i="0" sz="3000" u="none" cap="none" strike="noStrike">
              <a:solidFill>
                <a:srgbClr val="FFFFFF"/>
              </a:solidFill>
              <a:latin typeface="Arial"/>
              <a:ea typeface="Arial"/>
              <a:cs typeface="Arial"/>
              <a:sym typeface="Arial"/>
            </a:endParaRPr>
          </a:p>
        </p:txBody>
      </p:sp>
      <p:grpSp>
        <p:nvGrpSpPr>
          <p:cNvPr id="449" name="Google Shape;449;p21"/>
          <p:cNvGrpSpPr/>
          <p:nvPr/>
        </p:nvGrpSpPr>
        <p:grpSpPr>
          <a:xfrm>
            <a:off x="635" y="-277812"/>
            <a:ext cx="18304510" cy="1055688"/>
            <a:chOff x="0" y="-370332"/>
            <a:chExt cx="25596662" cy="1407263"/>
          </a:xfrm>
        </p:grpSpPr>
        <p:grpSp>
          <p:nvGrpSpPr>
            <p:cNvPr id="450" name="Google Shape;450;p21"/>
            <p:cNvGrpSpPr/>
            <p:nvPr/>
          </p:nvGrpSpPr>
          <p:grpSpPr>
            <a:xfrm>
              <a:off x="0" y="-370332"/>
              <a:ext cx="25596662" cy="1407263"/>
              <a:chOff x="0" y="-57150"/>
              <a:chExt cx="3950102" cy="217170"/>
            </a:xfrm>
          </p:grpSpPr>
          <p:sp>
            <p:nvSpPr>
              <p:cNvPr id="451" name="Google Shape;451;p2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2" name="Google Shape;452;p2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53" name="Google Shape;453;p2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454" name="Google Shape;454;p2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458" name="Shape 458"/>
        <p:cNvGrpSpPr/>
        <p:nvPr/>
      </p:nvGrpSpPr>
      <p:grpSpPr>
        <a:xfrm>
          <a:off x="0" y="0"/>
          <a:ext cx="0" cy="0"/>
          <a:chOff x="0" y="0"/>
          <a:chExt cx="0" cy="0"/>
        </a:xfrm>
      </p:grpSpPr>
      <p:sp>
        <p:nvSpPr>
          <p:cNvPr id="459" name="Google Shape;459;p22"/>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60" name="Google Shape;460;p22"/>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61" name="Google Shape;461;p22"/>
          <p:cNvSpPr/>
          <p:nvPr/>
        </p:nvSpPr>
        <p:spPr>
          <a:xfrm>
            <a:off x="7994566" y="3803256"/>
            <a:ext cx="6378205" cy="2365349"/>
          </a:xfrm>
          <a:custGeom>
            <a:rect b="b" l="l" r="r" t="t"/>
            <a:pathLst>
              <a:path extrusionOk="0" h="2365349" w="6378205">
                <a:moveTo>
                  <a:pt x="0" y="0"/>
                </a:moveTo>
                <a:lnTo>
                  <a:pt x="6378206" y="0"/>
                </a:lnTo>
                <a:lnTo>
                  <a:pt x="6378206" y="2365349"/>
                </a:lnTo>
                <a:lnTo>
                  <a:pt x="0" y="2365349"/>
                </a:lnTo>
                <a:lnTo>
                  <a:pt x="0" y="0"/>
                </a:lnTo>
                <a:close/>
              </a:path>
            </a:pathLst>
          </a:custGeom>
          <a:blipFill rotWithShape="1">
            <a:blip r:embed="rId4">
              <a:alphaModFix/>
            </a:blip>
            <a:stretch>
              <a:fillRect b="0" l="0" r="0" t="0"/>
            </a:stretch>
          </a:blipFill>
          <a:ln>
            <a:noFill/>
          </a:ln>
        </p:spPr>
      </p:sp>
      <p:sp>
        <p:nvSpPr>
          <p:cNvPr id="462" name="Google Shape;462;p22"/>
          <p:cNvSpPr/>
          <p:nvPr/>
        </p:nvSpPr>
        <p:spPr>
          <a:xfrm>
            <a:off x="8395765" y="5773310"/>
            <a:ext cx="5575808" cy="2937051"/>
          </a:xfrm>
          <a:custGeom>
            <a:rect b="b" l="l" r="r" t="t"/>
            <a:pathLst>
              <a:path extrusionOk="0" h="2937051" w="5575808">
                <a:moveTo>
                  <a:pt x="0" y="0"/>
                </a:moveTo>
                <a:lnTo>
                  <a:pt x="5575808" y="0"/>
                </a:lnTo>
                <a:lnTo>
                  <a:pt x="5575808" y="2937051"/>
                </a:lnTo>
                <a:lnTo>
                  <a:pt x="0" y="2937051"/>
                </a:lnTo>
                <a:lnTo>
                  <a:pt x="0" y="0"/>
                </a:lnTo>
                <a:close/>
              </a:path>
            </a:pathLst>
          </a:custGeom>
          <a:blipFill rotWithShape="1">
            <a:blip r:embed="rId5">
              <a:alphaModFix/>
            </a:blip>
            <a:stretch>
              <a:fillRect b="0" l="0" r="0" t="0"/>
            </a:stretch>
          </a:blipFill>
          <a:ln>
            <a:noFill/>
          </a:ln>
        </p:spPr>
      </p:sp>
      <p:sp>
        <p:nvSpPr>
          <p:cNvPr id="463" name="Google Shape;463;p22"/>
          <p:cNvSpPr txBox="1"/>
          <p:nvPr/>
        </p:nvSpPr>
        <p:spPr>
          <a:xfrm>
            <a:off x="666750" y="3717531"/>
            <a:ext cx="2324511" cy="705492"/>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4100"/>
              <a:buFont typeface="Arial"/>
              <a:buNone/>
            </a:pPr>
            <a:r>
              <a:rPr b="1" i="0" lang="en-US" sz="4100" u="none" cap="none" strike="noStrike">
                <a:solidFill>
                  <a:srgbClr val="FFFFFF"/>
                </a:solidFill>
                <a:latin typeface="Arial"/>
                <a:ea typeface="Arial"/>
                <a:cs typeface="Arial"/>
                <a:sym typeface="Arial"/>
              </a:rPr>
              <a:t>Variance</a:t>
            </a:r>
            <a:endParaRPr b="1" i="0" sz="4100" u="none" cap="none" strike="noStrike">
              <a:solidFill>
                <a:srgbClr val="FFFFFF"/>
              </a:solidFill>
              <a:latin typeface="Arial"/>
              <a:ea typeface="Arial"/>
              <a:cs typeface="Arial"/>
              <a:sym typeface="Arial"/>
            </a:endParaRPr>
          </a:p>
        </p:txBody>
      </p:sp>
      <p:sp>
        <p:nvSpPr>
          <p:cNvPr id="464" name="Google Shape;464;p22"/>
          <p:cNvSpPr txBox="1"/>
          <p:nvPr/>
        </p:nvSpPr>
        <p:spPr>
          <a:xfrm>
            <a:off x="666750" y="4714048"/>
            <a:ext cx="6777923" cy="1813408"/>
          </a:xfrm>
          <a:prstGeom prst="rect">
            <a:avLst/>
          </a:prstGeom>
          <a:noFill/>
          <a:ln>
            <a:noFill/>
          </a:ln>
        </p:spPr>
        <p:txBody>
          <a:bodyPr anchorCtr="0" anchor="t" bIns="0" lIns="0" spcFirstLastPara="1" rIns="0" wrap="square" tIns="0">
            <a:spAutoFit/>
          </a:bodyPr>
          <a:lstStyle/>
          <a:p>
            <a:pPr indent="0" lvl="0" marL="0" marR="0" rtl="0" algn="just">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Variance measures the average squared difference from the mean, indicating how far data points deviate. A larger variance suggests greater data spread and variability in the dataset. Variance measures spread (squared difference)</a:t>
            </a:r>
            <a:endParaRPr b="0" i="0" sz="2400" u="none" cap="none" strike="noStrike">
              <a:solidFill>
                <a:srgbClr val="FFFFFF"/>
              </a:solidFill>
              <a:latin typeface="Arial"/>
              <a:ea typeface="Arial"/>
              <a:cs typeface="Arial"/>
              <a:sym typeface="Arial"/>
            </a:endParaRPr>
          </a:p>
        </p:txBody>
      </p:sp>
      <p:sp>
        <p:nvSpPr>
          <p:cNvPr id="465" name="Google Shape;465;p22"/>
          <p:cNvSpPr txBox="1"/>
          <p:nvPr/>
        </p:nvSpPr>
        <p:spPr>
          <a:xfrm>
            <a:off x="495300" y="1544955"/>
            <a:ext cx="6377305" cy="1723390"/>
          </a:xfrm>
          <a:prstGeom prst="rect">
            <a:avLst/>
          </a:prstGeom>
          <a:noFill/>
          <a:ln>
            <a:noFill/>
          </a:ln>
        </p:spPr>
        <p:txBody>
          <a:bodyPr anchorCtr="0" anchor="t" bIns="0" lIns="0" spcFirstLastPara="1" rIns="0" wrap="square" tIns="0">
            <a:spAutoFit/>
          </a:bodyPr>
          <a:lstStyle/>
          <a:p>
            <a:pPr indent="0" lvl="0" marL="0" marR="0" rtl="0" algn="l">
              <a:lnSpc>
                <a:spcPct val="186666"/>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Variance </a:t>
            </a:r>
            <a:endParaRPr b="0" i="0" sz="7200" u="none" cap="none" strike="noStrike">
              <a:solidFill>
                <a:srgbClr val="FFFFFF"/>
              </a:solidFill>
              <a:latin typeface="Play"/>
              <a:ea typeface="Play"/>
              <a:cs typeface="Play"/>
              <a:sym typeface="Play"/>
            </a:endParaRPr>
          </a:p>
        </p:txBody>
      </p:sp>
      <p:grpSp>
        <p:nvGrpSpPr>
          <p:cNvPr id="466" name="Google Shape;466;p22"/>
          <p:cNvGrpSpPr/>
          <p:nvPr/>
        </p:nvGrpSpPr>
        <p:grpSpPr>
          <a:xfrm>
            <a:off x="635" y="-277812"/>
            <a:ext cx="18304510" cy="1055688"/>
            <a:chOff x="0" y="-370332"/>
            <a:chExt cx="25596662" cy="1407263"/>
          </a:xfrm>
        </p:grpSpPr>
        <p:grpSp>
          <p:nvGrpSpPr>
            <p:cNvPr id="467" name="Google Shape;467;p22"/>
            <p:cNvGrpSpPr/>
            <p:nvPr/>
          </p:nvGrpSpPr>
          <p:grpSpPr>
            <a:xfrm>
              <a:off x="0" y="-370332"/>
              <a:ext cx="25596662" cy="1407263"/>
              <a:chOff x="0" y="-57150"/>
              <a:chExt cx="3950102" cy="217170"/>
            </a:xfrm>
          </p:grpSpPr>
          <p:sp>
            <p:nvSpPr>
              <p:cNvPr id="468" name="Google Shape;468;p2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9" name="Google Shape;469;p2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70" name="Google Shape;470;p2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6">
                <a:alphaModFix/>
              </a:blip>
              <a:stretch>
                <a:fillRect b="0" l="0" r="0" t="0"/>
              </a:stretch>
            </a:blipFill>
            <a:ln>
              <a:noFill/>
            </a:ln>
          </p:spPr>
        </p:sp>
        <p:sp>
          <p:nvSpPr>
            <p:cNvPr id="471" name="Google Shape;471;p2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475" name="Shape 475"/>
        <p:cNvGrpSpPr/>
        <p:nvPr/>
      </p:nvGrpSpPr>
      <p:grpSpPr>
        <a:xfrm>
          <a:off x="0" y="0"/>
          <a:ext cx="0" cy="0"/>
          <a:chOff x="0" y="0"/>
          <a:chExt cx="0" cy="0"/>
        </a:xfrm>
      </p:grpSpPr>
      <p:sp>
        <p:nvSpPr>
          <p:cNvPr id="476" name="Google Shape;476;p23"/>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77" name="Google Shape;477;p23"/>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478" name="Google Shape;478;p23"/>
          <p:cNvSpPr/>
          <p:nvPr/>
        </p:nvSpPr>
        <p:spPr>
          <a:xfrm>
            <a:off x="263271" y="5276620"/>
            <a:ext cx="6299080" cy="1486465"/>
          </a:xfrm>
          <a:custGeom>
            <a:rect b="b" l="l" r="r" t="t"/>
            <a:pathLst>
              <a:path extrusionOk="0" h="1486465" w="6299080">
                <a:moveTo>
                  <a:pt x="0" y="0"/>
                </a:moveTo>
                <a:lnTo>
                  <a:pt x="6299079" y="0"/>
                </a:lnTo>
                <a:lnTo>
                  <a:pt x="6299079" y="1486465"/>
                </a:lnTo>
                <a:lnTo>
                  <a:pt x="0" y="1486465"/>
                </a:lnTo>
                <a:lnTo>
                  <a:pt x="0" y="0"/>
                </a:lnTo>
                <a:close/>
              </a:path>
            </a:pathLst>
          </a:custGeom>
          <a:blipFill rotWithShape="1">
            <a:blip r:embed="rId4">
              <a:alphaModFix/>
            </a:blip>
            <a:stretch>
              <a:fillRect b="-26469" l="-14751" r="-22381" t="-10845"/>
            </a:stretch>
          </a:blipFill>
          <a:ln>
            <a:noFill/>
          </a:ln>
        </p:spPr>
      </p:sp>
      <p:grpSp>
        <p:nvGrpSpPr>
          <p:cNvPr id="479" name="Google Shape;479;p23"/>
          <p:cNvGrpSpPr/>
          <p:nvPr/>
        </p:nvGrpSpPr>
        <p:grpSpPr>
          <a:xfrm>
            <a:off x="6732951" y="3564080"/>
            <a:ext cx="5159491" cy="3827496"/>
            <a:chOff x="0" y="0"/>
            <a:chExt cx="6879322" cy="5103328"/>
          </a:xfrm>
        </p:grpSpPr>
        <p:sp>
          <p:nvSpPr>
            <p:cNvPr id="480" name="Google Shape;480;p23"/>
            <p:cNvSpPr/>
            <p:nvPr/>
          </p:nvSpPr>
          <p:spPr>
            <a:xfrm>
              <a:off x="144938" y="41970"/>
              <a:ext cx="5618091" cy="5061358"/>
            </a:xfrm>
            <a:custGeom>
              <a:rect b="b" l="l" r="r" t="t"/>
              <a:pathLst>
                <a:path extrusionOk="0" h="5061358" w="5618091">
                  <a:moveTo>
                    <a:pt x="0" y="0"/>
                  </a:moveTo>
                  <a:lnTo>
                    <a:pt x="5618092" y="0"/>
                  </a:lnTo>
                  <a:lnTo>
                    <a:pt x="5618092" y="5061358"/>
                  </a:lnTo>
                  <a:lnTo>
                    <a:pt x="0" y="5061358"/>
                  </a:lnTo>
                  <a:lnTo>
                    <a:pt x="0" y="0"/>
                  </a:lnTo>
                  <a:close/>
                </a:path>
              </a:pathLst>
            </a:custGeom>
            <a:blipFill rotWithShape="1">
              <a:blip r:embed="rId5">
                <a:alphaModFix/>
              </a:blip>
              <a:stretch>
                <a:fillRect b="0" l="0" r="-132796" t="0"/>
              </a:stretch>
            </a:blipFill>
            <a:ln>
              <a:noFill/>
            </a:ln>
          </p:spPr>
        </p:sp>
        <p:sp>
          <p:nvSpPr>
            <p:cNvPr id="481" name="Google Shape;481;p23"/>
            <p:cNvSpPr/>
            <p:nvPr/>
          </p:nvSpPr>
          <p:spPr>
            <a:xfrm>
              <a:off x="0" y="0"/>
              <a:ext cx="6879322" cy="5061358"/>
            </a:xfrm>
            <a:custGeom>
              <a:rect b="b" l="l" r="r" t="t"/>
              <a:pathLst>
                <a:path extrusionOk="0" h="5061358" w="6879322">
                  <a:moveTo>
                    <a:pt x="0" y="0"/>
                  </a:moveTo>
                  <a:lnTo>
                    <a:pt x="6879322" y="0"/>
                  </a:lnTo>
                  <a:lnTo>
                    <a:pt x="6879322" y="5061358"/>
                  </a:lnTo>
                  <a:lnTo>
                    <a:pt x="0" y="5061358"/>
                  </a:lnTo>
                  <a:lnTo>
                    <a:pt x="0" y="0"/>
                  </a:lnTo>
                  <a:close/>
                </a:path>
              </a:pathLst>
            </a:custGeom>
            <a:blipFill rotWithShape="1">
              <a:blip r:embed="rId5">
                <a:alphaModFix/>
              </a:blip>
              <a:stretch>
                <a:fillRect b="0" l="-90118" r="0" t="0"/>
              </a:stretch>
            </a:blipFill>
            <a:ln>
              <a:noFill/>
            </a:ln>
          </p:spPr>
        </p:sp>
      </p:grpSp>
      <p:sp>
        <p:nvSpPr>
          <p:cNvPr id="482" name="Google Shape;482;p23"/>
          <p:cNvSpPr/>
          <p:nvPr/>
        </p:nvSpPr>
        <p:spPr>
          <a:xfrm>
            <a:off x="263271" y="7544135"/>
            <a:ext cx="6418105" cy="1291347"/>
          </a:xfrm>
          <a:custGeom>
            <a:rect b="b" l="l" r="r" t="t"/>
            <a:pathLst>
              <a:path extrusionOk="0" h="1291347" w="6418105">
                <a:moveTo>
                  <a:pt x="0" y="0"/>
                </a:moveTo>
                <a:lnTo>
                  <a:pt x="6418104" y="0"/>
                </a:lnTo>
                <a:lnTo>
                  <a:pt x="6418104" y="1291347"/>
                </a:lnTo>
                <a:lnTo>
                  <a:pt x="0" y="1291347"/>
                </a:lnTo>
                <a:lnTo>
                  <a:pt x="0" y="0"/>
                </a:lnTo>
                <a:close/>
              </a:path>
            </a:pathLst>
          </a:custGeom>
          <a:blipFill rotWithShape="1">
            <a:blip r:embed="rId6">
              <a:alphaModFix/>
            </a:blip>
            <a:stretch>
              <a:fillRect b="0" l="0" r="0" t="0"/>
            </a:stretch>
          </a:blipFill>
          <a:ln>
            <a:noFill/>
          </a:ln>
        </p:spPr>
      </p:sp>
      <p:sp>
        <p:nvSpPr>
          <p:cNvPr id="483" name="Google Shape;483;p23"/>
          <p:cNvSpPr txBox="1"/>
          <p:nvPr/>
        </p:nvSpPr>
        <p:spPr>
          <a:xfrm>
            <a:off x="437912" y="2378093"/>
            <a:ext cx="4441266" cy="705492"/>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4100"/>
              <a:buFont typeface="Arial"/>
              <a:buNone/>
            </a:pPr>
            <a:r>
              <a:rPr b="1" i="0" lang="en-US" sz="4100" u="none" cap="none" strike="noStrike">
                <a:solidFill>
                  <a:srgbClr val="FFFFFF"/>
                </a:solidFill>
                <a:latin typeface="Arial"/>
                <a:ea typeface="Arial"/>
                <a:cs typeface="Arial"/>
                <a:sym typeface="Arial"/>
              </a:rPr>
              <a:t>Variance Example</a:t>
            </a:r>
            <a:endParaRPr b="1" i="0" sz="4100" u="none" cap="none" strike="noStrike">
              <a:solidFill>
                <a:srgbClr val="FFFFFF"/>
              </a:solidFill>
              <a:latin typeface="Arial"/>
              <a:ea typeface="Arial"/>
              <a:cs typeface="Arial"/>
              <a:sym typeface="Arial"/>
            </a:endParaRPr>
          </a:p>
        </p:txBody>
      </p:sp>
      <p:sp>
        <p:nvSpPr>
          <p:cNvPr id="484" name="Google Shape;484;p23"/>
          <p:cNvSpPr txBox="1"/>
          <p:nvPr/>
        </p:nvSpPr>
        <p:spPr>
          <a:xfrm>
            <a:off x="438150" y="885825"/>
            <a:ext cx="5462270" cy="136842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7625"/>
              <a:buFont typeface="Arial"/>
              <a:buNone/>
            </a:pPr>
            <a:r>
              <a:rPr b="0" i="0" lang="en-US" sz="7625" u="none" cap="none" strike="noStrike">
                <a:solidFill>
                  <a:srgbClr val="FFFFFF"/>
                </a:solidFill>
                <a:latin typeface="Play"/>
                <a:ea typeface="Play"/>
                <a:cs typeface="Play"/>
                <a:sym typeface="Play"/>
              </a:rPr>
              <a:t>Variance </a:t>
            </a:r>
            <a:endParaRPr b="0" i="0" sz="7625" u="none" cap="none" strike="noStrike">
              <a:solidFill>
                <a:srgbClr val="FFFFFF"/>
              </a:solidFill>
              <a:latin typeface="Play"/>
              <a:ea typeface="Play"/>
              <a:cs typeface="Play"/>
              <a:sym typeface="Play"/>
            </a:endParaRPr>
          </a:p>
        </p:txBody>
      </p:sp>
      <p:sp>
        <p:nvSpPr>
          <p:cNvPr id="485" name="Google Shape;485;p23"/>
          <p:cNvSpPr txBox="1"/>
          <p:nvPr/>
        </p:nvSpPr>
        <p:spPr>
          <a:xfrm>
            <a:off x="438150" y="3790315"/>
            <a:ext cx="6242685" cy="742950"/>
          </a:xfrm>
          <a:prstGeom prst="rect">
            <a:avLst/>
          </a:prstGeom>
          <a:noFill/>
          <a:ln>
            <a:noFill/>
          </a:ln>
        </p:spPr>
        <p:txBody>
          <a:bodyPr anchorCtr="0" anchor="t" bIns="0" lIns="0" spcFirstLastPara="1" rIns="0" wrap="square" tIns="0">
            <a:spAutoFit/>
          </a:bodyPr>
          <a:lstStyle/>
          <a:p>
            <a:pPr indent="0" lvl="0" marL="0" marR="0" rtl="0" algn="l">
              <a:lnSpc>
                <a:spcPct val="144875"/>
              </a:lnSpc>
              <a:spcBef>
                <a:spcPts val="0"/>
              </a:spcBef>
              <a:spcAft>
                <a:spcPts val="0"/>
              </a:spcAft>
              <a:buClr>
                <a:srgbClr val="000000"/>
              </a:buClr>
              <a:buSzPts val="4000"/>
              <a:buFont typeface="Arial"/>
              <a:buNone/>
            </a:pPr>
            <a:r>
              <a:rPr b="1" i="0" lang="en-US" sz="4000" u="none" cap="none" strike="noStrike">
                <a:solidFill>
                  <a:srgbClr val="FFFFFF"/>
                </a:solidFill>
                <a:latin typeface="Arial"/>
                <a:ea typeface="Arial"/>
                <a:cs typeface="Arial"/>
                <a:sym typeface="Arial"/>
              </a:rPr>
              <a:t>📊 Dataset: 60, 70, 80</a:t>
            </a:r>
            <a:endParaRPr b="1" i="0" sz="4000" u="none" cap="none" strike="noStrike">
              <a:solidFill>
                <a:srgbClr val="FFFFFF"/>
              </a:solidFill>
              <a:latin typeface="Arial"/>
              <a:ea typeface="Arial"/>
              <a:cs typeface="Arial"/>
              <a:sym typeface="Arial"/>
            </a:endParaRPr>
          </a:p>
        </p:txBody>
      </p:sp>
      <p:grpSp>
        <p:nvGrpSpPr>
          <p:cNvPr id="486" name="Google Shape;486;p23"/>
          <p:cNvGrpSpPr/>
          <p:nvPr/>
        </p:nvGrpSpPr>
        <p:grpSpPr>
          <a:xfrm>
            <a:off x="11448839" y="3501724"/>
            <a:ext cx="3605870" cy="3549791"/>
            <a:chOff x="0" y="0"/>
            <a:chExt cx="4807827" cy="4733054"/>
          </a:xfrm>
        </p:grpSpPr>
        <p:sp>
          <p:nvSpPr>
            <p:cNvPr id="487" name="Google Shape;487;p23"/>
            <p:cNvSpPr/>
            <p:nvPr/>
          </p:nvSpPr>
          <p:spPr>
            <a:xfrm>
              <a:off x="0" y="0"/>
              <a:ext cx="3120592" cy="4733054"/>
            </a:xfrm>
            <a:custGeom>
              <a:rect b="b" l="l" r="r" t="t"/>
              <a:pathLst>
                <a:path extrusionOk="0" h="4733054" w="3120592">
                  <a:moveTo>
                    <a:pt x="0" y="0"/>
                  </a:moveTo>
                  <a:lnTo>
                    <a:pt x="3120592" y="0"/>
                  </a:lnTo>
                  <a:lnTo>
                    <a:pt x="3120592" y="4733054"/>
                  </a:lnTo>
                  <a:lnTo>
                    <a:pt x="0" y="4733054"/>
                  </a:lnTo>
                  <a:lnTo>
                    <a:pt x="0" y="0"/>
                  </a:lnTo>
                  <a:close/>
                </a:path>
              </a:pathLst>
            </a:custGeom>
            <a:blipFill rotWithShape="1">
              <a:blip r:embed="rId7">
                <a:alphaModFix/>
              </a:blip>
              <a:stretch>
                <a:fillRect b="0" l="0" r="-302820" t="0"/>
              </a:stretch>
            </a:blipFill>
            <a:ln>
              <a:noFill/>
            </a:ln>
          </p:spPr>
        </p:sp>
        <p:sp>
          <p:nvSpPr>
            <p:cNvPr id="488" name="Google Shape;488;p23"/>
            <p:cNvSpPr/>
            <p:nvPr/>
          </p:nvSpPr>
          <p:spPr>
            <a:xfrm>
              <a:off x="1664979" y="0"/>
              <a:ext cx="3142848" cy="4733054"/>
            </a:xfrm>
            <a:custGeom>
              <a:rect b="b" l="l" r="r" t="t"/>
              <a:pathLst>
                <a:path extrusionOk="0" h="4733054" w="3142848">
                  <a:moveTo>
                    <a:pt x="0" y="0"/>
                  </a:moveTo>
                  <a:lnTo>
                    <a:pt x="3142848" y="0"/>
                  </a:lnTo>
                  <a:lnTo>
                    <a:pt x="3142848" y="4733054"/>
                  </a:lnTo>
                  <a:lnTo>
                    <a:pt x="0" y="4733054"/>
                  </a:lnTo>
                  <a:lnTo>
                    <a:pt x="0" y="0"/>
                  </a:lnTo>
                  <a:close/>
                </a:path>
              </a:pathLst>
            </a:custGeom>
            <a:blipFill rotWithShape="1">
              <a:blip r:embed="rId7">
                <a:alphaModFix/>
              </a:blip>
              <a:stretch>
                <a:fillRect b="0" l="-299968" r="0" t="0"/>
              </a:stretch>
            </a:blipFill>
            <a:ln>
              <a:noFill/>
            </a:ln>
          </p:spPr>
        </p:sp>
      </p:grpSp>
      <p:sp>
        <p:nvSpPr>
          <p:cNvPr id="489" name="Google Shape;489;p23"/>
          <p:cNvSpPr txBox="1"/>
          <p:nvPr/>
        </p:nvSpPr>
        <p:spPr>
          <a:xfrm>
            <a:off x="6891975" y="7171268"/>
            <a:ext cx="7465852" cy="1989454"/>
          </a:xfrm>
          <a:prstGeom prst="rect">
            <a:avLst/>
          </a:prstGeom>
          <a:noFill/>
          <a:ln>
            <a:noFill/>
          </a:ln>
        </p:spPr>
        <p:txBody>
          <a:bodyPr anchorCtr="0" anchor="t" bIns="0" lIns="0" spcFirstLastPara="1" rIns="0" wrap="square" tIns="0">
            <a:spAutoFit/>
          </a:bodyPr>
          <a:lstStyle/>
          <a:p>
            <a:pPr indent="0" lvl="0" marL="0" marR="0" rtl="0" algn="just">
              <a:lnSpc>
                <a:spcPct val="140000"/>
              </a:lnSpc>
              <a:spcBef>
                <a:spcPts val="0"/>
              </a:spcBef>
              <a:spcAft>
                <a:spcPts val="0"/>
              </a:spcAft>
              <a:buClr>
                <a:srgbClr val="000000"/>
              </a:buClr>
              <a:buSzPts val="2300"/>
              <a:buFont typeface="Arial"/>
              <a:buNone/>
            </a:pPr>
            <a:r>
              <a:rPr b="1" i="0" lang="en-US" sz="2300" u="none" cap="none" strike="noStrike">
                <a:solidFill>
                  <a:srgbClr val="FFDE59"/>
                </a:solidFill>
                <a:latin typeface="Arial"/>
                <a:ea typeface="Arial"/>
                <a:cs typeface="Arial"/>
                <a:sym typeface="Arial"/>
              </a:rPr>
              <a:t>Variance = 66.67</a:t>
            </a:r>
            <a:r>
              <a:rPr b="0" i="0" lang="en-US" sz="2300" u="none" cap="none" strike="noStrike">
                <a:solidFill>
                  <a:srgbClr val="FFFFFF"/>
                </a:solidFill>
                <a:latin typeface="Arial"/>
                <a:ea typeface="Arial"/>
                <a:cs typeface="Arial"/>
                <a:sym typeface="Arial"/>
              </a:rPr>
              <a:t> indicates the level of data spread, but it is difficult to interpret because it does not represent the actual distance between data points. Therefore, we use standard deviation to better understand the spread.</a:t>
            </a:r>
            <a:endParaRPr b="0" i="0" sz="2300" u="none" cap="none" strike="noStrike">
              <a:solidFill>
                <a:srgbClr val="FFFFFF"/>
              </a:solidFill>
              <a:latin typeface="Arial"/>
              <a:ea typeface="Arial"/>
              <a:cs typeface="Arial"/>
              <a:sym typeface="Arial"/>
            </a:endParaRPr>
          </a:p>
        </p:txBody>
      </p:sp>
      <p:grpSp>
        <p:nvGrpSpPr>
          <p:cNvPr id="490" name="Google Shape;490;p23"/>
          <p:cNvGrpSpPr/>
          <p:nvPr/>
        </p:nvGrpSpPr>
        <p:grpSpPr>
          <a:xfrm>
            <a:off x="635" y="-277812"/>
            <a:ext cx="18304510" cy="1055688"/>
            <a:chOff x="0" y="-370332"/>
            <a:chExt cx="25596662" cy="1407263"/>
          </a:xfrm>
        </p:grpSpPr>
        <p:grpSp>
          <p:nvGrpSpPr>
            <p:cNvPr id="491" name="Google Shape;491;p23"/>
            <p:cNvGrpSpPr/>
            <p:nvPr/>
          </p:nvGrpSpPr>
          <p:grpSpPr>
            <a:xfrm>
              <a:off x="0" y="-370332"/>
              <a:ext cx="25596662" cy="1407263"/>
              <a:chOff x="0" y="-57150"/>
              <a:chExt cx="3950102" cy="217170"/>
            </a:xfrm>
          </p:grpSpPr>
          <p:sp>
            <p:nvSpPr>
              <p:cNvPr id="492" name="Google Shape;492;p2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3" name="Google Shape;493;p2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94" name="Google Shape;494;p2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8">
                <a:alphaModFix/>
              </a:blip>
              <a:stretch>
                <a:fillRect b="0" l="0" r="0" t="0"/>
              </a:stretch>
            </a:blipFill>
            <a:ln>
              <a:noFill/>
            </a:ln>
          </p:spPr>
        </p:sp>
        <p:sp>
          <p:nvSpPr>
            <p:cNvPr id="495" name="Google Shape;495;p2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499" name="Shape 499"/>
        <p:cNvGrpSpPr/>
        <p:nvPr/>
      </p:nvGrpSpPr>
      <p:grpSpPr>
        <a:xfrm>
          <a:off x="0" y="0"/>
          <a:ext cx="0" cy="0"/>
          <a:chOff x="0" y="0"/>
          <a:chExt cx="0" cy="0"/>
        </a:xfrm>
      </p:grpSpPr>
      <p:sp>
        <p:nvSpPr>
          <p:cNvPr id="500" name="Google Shape;500;p24"/>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01" name="Google Shape;501;p24"/>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02" name="Google Shape;502;p24"/>
          <p:cNvSpPr/>
          <p:nvPr/>
        </p:nvSpPr>
        <p:spPr>
          <a:xfrm>
            <a:off x="9790155" y="4317170"/>
            <a:ext cx="4083725" cy="2366389"/>
          </a:xfrm>
          <a:custGeom>
            <a:rect b="b" l="l" r="r" t="t"/>
            <a:pathLst>
              <a:path extrusionOk="0" h="2743639" w="4693937">
                <a:moveTo>
                  <a:pt x="0" y="0"/>
                </a:moveTo>
                <a:lnTo>
                  <a:pt x="4693938" y="0"/>
                </a:lnTo>
                <a:lnTo>
                  <a:pt x="4693938" y="2743639"/>
                </a:lnTo>
                <a:lnTo>
                  <a:pt x="0" y="2743639"/>
                </a:lnTo>
                <a:lnTo>
                  <a:pt x="0" y="0"/>
                </a:lnTo>
                <a:close/>
              </a:path>
            </a:pathLst>
          </a:custGeom>
          <a:blipFill rotWithShape="1">
            <a:blip r:embed="rId4">
              <a:alphaModFix/>
            </a:blip>
            <a:stretch>
              <a:fillRect b="0" l="0" r="0" t="0"/>
            </a:stretch>
          </a:blipFill>
          <a:ln>
            <a:noFill/>
          </a:ln>
        </p:spPr>
      </p:sp>
      <p:grpSp>
        <p:nvGrpSpPr>
          <p:cNvPr id="503" name="Google Shape;503;p24"/>
          <p:cNvGrpSpPr/>
          <p:nvPr/>
        </p:nvGrpSpPr>
        <p:grpSpPr>
          <a:xfrm>
            <a:off x="838001" y="3565407"/>
            <a:ext cx="7903443" cy="3120324"/>
            <a:chOff x="0" y="-57150"/>
            <a:chExt cx="10537924" cy="4160431"/>
          </a:xfrm>
        </p:grpSpPr>
        <p:sp>
          <p:nvSpPr>
            <p:cNvPr id="504" name="Google Shape;504;p24"/>
            <p:cNvSpPr txBox="1"/>
            <p:nvPr/>
          </p:nvSpPr>
          <p:spPr>
            <a:xfrm>
              <a:off x="0" y="-57150"/>
              <a:ext cx="4879907" cy="622732"/>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Standard Deviation</a:t>
              </a:r>
              <a:endParaRPr b="1" i="0" sz="2800" u="none" cap="none" strike="noStrike">
                <a:solidFill>
                  <a:srgbClr val="FFFFFF"/>
                </a:solidFill>
                <a:latin typeface="Arial"/>
                <a:ea typeface="Arial"/>
                <a:cs typeface="Arial"/>
                <a:sym typeface="Arial"/>
              </a:endParaRPr>
            </a:p>
          </p:txBody>
        </p:sp>
        <p:sp>
          <p:nvSpPr>
            <p:cNvPr id="505" name="Google Shape;505;p24"/>
            <p:cNvSpPr txBox="1"/>
            <p:nvPr/>
          </p:nvSpPr>
          <p:spPr>
            <a:xfrm>
              <a:off x="0" y="1202804"/>
              <a:ext cx="10537924" cy="2900477"/>
            </a:xfrm>
            <a:prstGeom prst="rect">
              <a:avLst/>
            </a:prstGeom>
            <a:noFill/>
            <a:ln>
              <a:noFill/>
            </a:ln>
          </p:spPr>
          <p:txBody>
            <a:bodyPr anchorCtr="0" anchor="t" bIns="0" lIns="0" spcFirstLastPara="1" rIns="0" wrap="square" tIns="0">
              <a:spAutoFit/>
            </a:bodyPr>
            <a:lstStyle/>
            <a:p>
              <a:pPr indent="0" lvl="0" marL="0" marR="0" rtl="0" algn="just">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Standard deviation is the square root of variance, providing a measure of typical distance from the mean. It allows easier interpretation of data consistency in the same units as the dataset. Standard deviation shows spread in original units</a:t>
              </a:r>
              <a:endParaRPr b="0" i="0" sz="2400" u="none" cap="none" strike="noStrike">
                <a:solidFill>
                  <a:srgbClr val="FFFFFF"/>
                </a:solidFill>
                <a:latin typeface="Arial"/>
                <a:ea typeface="Arial"/>
                <a:cs typeface="Arial"/>
                <a:sym typeface="Arial"/>
              </a:endParaRPr>
            </a:p>
            <a:p>
              <a:pPr indent="0" lvl="0" marL="0" marR="0" rtl="0" algn="just">
                <a:lnSpc>
                  <a:spcPct val="11875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grpSp>
      <p:sp>
        <p:nvSpPr>
          <p:cNvPr id="506" name="Google Shape;506;p24"/>
          <p:cNvSpPr txBox="1"/>
          <p:nvPr/>
        </p:nvSpPr>
        <p:spPr>
          <a:xfrm>
            <a:off x="391160" y="1525905"/>
            <a:ext cx="13154025" cy="1723390"/>
          </a:xfrm>
          <a:prstGeom prst="rect">
            <a:avLst/>
          </a:prstGeom>
          <a:noFill/>
          <a:ln>
            <a:noFill/>
          </a:ln>
        </p:spPr>
        <p:txBody>
          <a:bodyPr anchorCtr="0" anchor="t" bIns="0" lIns="0" spcFirstLastPara="1" rIns="0" wrap="square" tIns="0">
            <a:spAutoFit/>
          </a:bodyPr>
          <a:lstStyle/>
          <a:p>
            <a:pPr indent="0" lvl="0" marL="0" marR="0" rtl="0" algn="l">
              <a:lnSpc>
                <a:spcPct val="186666"/>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 Standard Deviation</a:t>
            </a:r>
            <a:endParaRPr b="0" i="0" sz="7200" u="none" cap="none" strike="noStrike">
              <a:solidFill>
                <a:srgbClr val="FFFFFF"/>
              </a:solidFill>
              <a:latin typeface="Play"/>
              <a:ea typeface="Play"/>
              <a:cs typeface="Play"/>
              <a:sym typeface="Play"/>
            </a:endParaRPr>
          </a:p>
        </p:txBody>
      </p:sp>
      <p:grpSp>
        <p:nvGrpSpPr>
          <p:cNvPr id="507" name="Google Shape;507;p24"/>
          <p:cNvGrpSpPr/>
          <p:nvPr/>
        </p:nvGrpSpPr>
        <p:grpSpPr>
          <a:xfrm>
            <a:off x="635" y="-277812"/>
            <a:ext cx="18304510" cy="1055688"/>
            <a:chOff x="0" y="-370332"/>
            <a:chExt cx="25596662" cy="1407263"/>
          </a:xfrm>
        </p:grpSpPr>
        <p:grpSp>
          <p:nvGrpSpPr>
            <p:cNvPr id="508" name="Google Shape;508;p24"/>
            <p:cNvGrpSpPr/>
            <p:nvPr/>
          </p:nvGrpSpPr>
          <p:grpSpPr>
            <a:xfrm>
              <a:off x="0" y="-370332"/>
              <a:ext cx="25596662" cy="1407263"/>
              <a:chOff x="0" y="-57150"/>
              <a:chExt cx="3950102" cy="217170"/>
            </a:xfrm>
          </p:grpSpPr>
          <p:sp>
            <p:nvSpPr>
              <p:cNvPr id="509" name="Google Shape;509;p24"/>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0" name="Google Shape;510;p24"/>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11" name="Google Shape;511;p24"/>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512" name="Google Shape;512;p24"/>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516" name="Shape 516"/>
        <p:cNvGrpSpPr/>
        <p:nvPr/>
      </p:nvGrpSpPr>
      <p:grpSpPr>
        <a:xfrm>
          <a:off x="0" y="0"/>
          <a:ext cx="0" cy="0"/>
          <a:chOff x="0" y="0"/>
          <a:chExt cx="0" cy="0"/>
        </a:xfrm>
      </p:grpSpPr>
      <p:sp>
        <p:nvSpPr>
          <p:cNvPr id="517" name="Google Shape;517;p25"/>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18" name="Google Shape;518;p25"/>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19" name="Google Shape;519;p25"/>
          <p:cNvSpPr/>
          <p:nvPr/>
        </p:nvSpPr>
        <p:spPr>
          <a:xfrm>
            <a:off x="677573" y="4342348"/>
            <a:ext cx="4977115" cy="992703"/>
          </a:xfrm>
          <a:custGeom>
            <a:rect b="b" l="l" r="r" t="t"/>
            <a:pathLst>
              <a:path extrusionOk="0" h="992703" w="4977115">
                <a:moveTo>
                  <a:pt x="0" y="0"/>
                </a:moveTo>
                <a:lnTo>
                  <a:pt x="4977115" y="0"/>
                </a:lnTo>
                <a:lnTo>
                  <a:pt x="4977115" y="992704"/>
                </a:lnTo>
                <a:lnTo>
                  <a:pt x="0" y="992704"/>
                </a:lnTo>
                <a:lnTo>
                  <a:pt x="0" y="0"/>
                </a:lnTo>
                <a:close/>
              </a:path>
            </a:pathLst>
          </a:custGeom>
          <a:blipFill rotWithShape="1">
            <a:blip r:embed="rId4">
              <a:alphaModFix/>
            </a:blip>
            <a:stretch>
              <a:fillRect b="0" l="0" r="0" t="0"/>
            </a:stretch>
          </a:blipFill>
          <a:ln>
            <a:noFill/>
          </a:ln>
        </p:spPr>
      </p:sp>
      <p:sp>
        <p:nvSpPr>
          <p:cNvPr id="520" name="Google Shape;520;p25"/>
          <p:cNvSpPr txBox="1"/>
          <p:nvPr/>
        </p:nvSpPr>
        <p:spPr>
          <a:xfrm>
            <a:off x="391160" y="1525905"/>
            <a:ext cx="12588240" cy="1723390"/>
          </a:xfrm>
          <a:prstGeom prst="rect">
            <a:avLst/>
          </a:prstGeom>
          <a:noFill/>
          <a:ln>
            <a:noFill/>
          </a:ln>
        </p:spPr>
        <p:txBody>
          <a:bodyPr anchorCtr="0" anchor="t" bIns="0" lIns="0" spcFirstLastPara="1" rIns="0" wrap="square" tIns="0">
            <a:spAutoFit/>
          </a:bodyPr>
          <a:lstStyle/>
          <a:p>
            <a:pPr indent="0" lvl="0" marL="0" marR="0" rtl="0" algn="l">
              <a:lnSpc>
                <a:spcPct val="186666"/>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 Standard Deviation</a:t>
            </a:r>
            <a:endParaRPr b="0" i="0" sz="7200" u="none" cap="none" strike="noStrike">
              <a:solidFill>
                <a:srgbClr val="FFFFFF"/>
              </a:solidFill>
              <a:latin typeface="Play"/>
              <a:ea typeface="Play"/>
              <a:cs typeface="Play"/>
              <a:sym typeface="Play"/>
            </a:endParaRPr>
          </a:p>
        </p:txBody>
      </p:sp>
      <p:sp>
        <p:nvSpPr>
          <p:cNvPr id="521" name="Google Shape;521;p25"/>
          <p:cNvSpPr txBox="1"/>
          <p:nvPr/>
        </p:nvSpPr>
        <p:spPr>
          <a:xfrm>
            <a:off x="486849" y="3518775"/>
            <a:ext cx="4693200" cy="554100"/>
          </a:xfrm>
          <a:prstGeom prst="rect">
            <a:avLst/>
          </a:prstGeom>
          <a:noFill/>
          <a:ln>
            <a:noFill/>
          </a:ln>
        </p:spPr>
        <p:txBody>
          <a:bodyPr anchorCtr="0" anchor="t" bIns="0" lIns="0" spcFirstLastPara="1" rIns="0" wrap="square" tIns="0">
            <a:spAutoFit/>
          </a:bodyPr>
          <a:lstStyle/>
          <a:p>
            <a:pPr indent="0" lvl="0" marL="0" marR="0" rtl="0" algn="l">
              <a:lnSpc>
                <a:spcPct val="186111"/>
              </a:lnSpc>
              <a:spcBef>
                <a:spcPts val="0"/>
              </a:spcBef>
              <a:spcAft>
                <a:spcPts val="0"/>
              </a:spcAft>
              <a:buClr>
                <a:srgbClr val="000000"/>
              </a:buClr>
              <a:buSzPts val="3600"/>
              <a:buFont typeface="Arial"/>
              <a:buNone/>
            </a:pPr>
            <a:r>
              <a:rPr b="1" i="0" lang="en-US" sz="3600" u="none" cap="none" strike="noStrike">
                <a:solidFill>
                  <a:srgbClr val="FFFFFF"/>
                </a:solidFill>
                <a:latin typeface="Arial"/>
                <a:ea typeface="Arial"/>
                <a:cs typeface="Arial"/>
                <a:sym typeface="Arial"/>
              </a:rPr>
              <a:t>📊 Dataset: 60, 70, 80</a:t>
            </a:r>
            <a:endParaRPr b="1" i="0" sz="3600" u="none" cap="none" strike="noStrike">
              <a:solidFill>
                <a:srgbClr val="FFFFFF"/>
              </a:solidFill>
              <a:latin typeface="Arial"/>
              <a:ea typeface="Arial"/>
              <a:cs typeface="Arial"/>
              <a:sym typeface="Arial"/>
            </a:endParaRPr>
          </a:p>
        </p:txBody>
      </p:sp>
      <p:sp>
        <p:nvSpPr>
          <p:cNvPr id="522" name="Google Shape;522;p25"/>
          <p:cNvSpPr txBox="1"/>
          <p:nvPr/>
        </p:nvSpPr>
        <p:spPr>
          <a:xfrm>
            <a:off x="7475190" y="4102736"/>
            <a:ext cx="7371000" cy="1637700"/>
          </a:xfrm>
          <a:prstGeom prst="rect">
            <a:avLst/>
          </a:prstGeom>
          <a:noFill/>
          <a:ln>
            <a:noFill/>
          </a:ln>
        </p:spPr>
        <p:txBody>
          <a:bodyPr anchorCtr="0" anchor="t" bIns="0" lIns="0" spcFirstLastPara="1" rIns="0" wrap="square" tIns="0">
            <a:spAutoFit/>
          </a:bodyPr>
          <a:lstStyle/>
          <a:p>
            <a:pPr indent="0" lvl="0" marL="0" marR="0" rtl="0" algn="just">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A standard deviation of </a:t>
            </a:r>
            <a:r>
              <a:rPr b="1" i="0" lang="en-US" sz="2800" u="none" cap="none" strike="noStrike">
                <a:solidFill>
                  <a:srgbClr val="FFDE59"/>
                </a:solidFill>
                <a:latin typeface="Arial"/>
                <a:ea typeface="Arial"/>
                <a:cs typeface="Arial"/>
                <a:sym typeface="Arial"/>
              </a:rPr>
              <a:t>8.16</a:t>
            </a:r>
            <a:r>
              <a:rPr b="0" i="0" lang="en-US" sz="2800" u="none" cap="none" strike="noStrike">
                <a:solidFill>
                  <a:srgbClr val="FFFFFF"/>
                </a:solidFill>
                <a:latin typeface="Arial"/>
                <a:ea typeface="Arial"/>
                <a:cs typeface="Arial"/>
                <a:sym typeface="Arial"/>
              </a:rPr>
              <a:t> indicates that the average distance of the data points from the mean is approximately 8 units.</a:t>
            </a:r>
            <a:endParaRPr b="0" i="0" sz="2800" u="none" cap="none" strike="noStrike">
              <a:solidFill>
                <a:srgbClr val="FFFFFF"/>
              </a:solidFill>
              <a:latin typeface="Arial"/>
              <a:ea typeface="Arial"/>
              <a:cs typeface="Arial"/>
              <a:sym typeface="Arial"/>
            </a:endParaRPr>
          </a:p>
        </p:txBody>
      </p:sp>
      <p:sp>
        <p:nvSpPr>
          <p:cNvPr id="523" name="Google Shape;523;p25"/>
          <p:cNvSpPr txBox="1"/>
          <p:nvPr/>
        </p:nvSpPr>
        <p:spPr>
          <a:xfrm>
            <a:off x="767715" y="5720080"/>
            <a:ext cx="5695950" cy="150812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Mean ± Standard Deviation</a:t>
            </a:r>
            <a:endParaRPr b="1"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70 − 8 ≈ 62</a:t>
            </a:r>
            <a:endParaRPr b="1"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70 + 8 ≈ 78</a:t>
            </a:r>
            <a:endParaRPr b="1" i="0" sz="2800" u="none" cap="none" strike="noStrike">
              <a:solidFill>
                <a:srgbClr val="FFFFFF"/>
              </a:solidFill>
              <a:latin typeface="Arial"/>
              <a:ea typeface="Arial"/>
              <a:cs typeface="Arial"/>
              <a:sym typeface="Arial"/>
            </a:endParaRPr>
          </a:p>
        </p:txBody>
      </p:sp>
      <p:sp>
        <p:nvSpPr>
          <p:cNvPr id="524" name="Google Shape;524;p25"/>
          <p:cNvSpPr txBox="1"/>
          <p:nvPr/>
        </p:nvSpPr>
        <p:spPr>
          <a:xfrm>
            <a:off x="767625" y="7563490"/>
            <a:ext cx="6956385" cy="932911"/>
          </a:xfrm>
          <a:prstGeom prst="rect">
            <a:avLst/>
          </a:prstGeom>
          <a:noFill/>
          <a:ln>
            <a:noFill/>
          </a:ln>
        </p:spPr>
        <p:txBody>
          <a:bodyPr anchorCtr="0" anchor="t" bIns="0" lIns="0" spcFirstLastPara="1" rIns="0" wrap="square" tIns="0">
            <a:spAutoFit/>
          </a:bodyPr>
          <a:lstStyle/>
          <a:p>
            <a:pPr indent="0" lvl="0" marL="0" marR="0" rtl="0" algn="just">
              <a:lnSpc>
                <a:spcPct val="140075"/>
              </a:lnSpc>
              <a:spcBef>
                <a:spcPts val="0"/>
              </a:spcBef>
              <a:spcAft>
                <a:spcPts val="0"/>
              </a:spcAft>
              <a:buClr>
                <a:srgbClr val="000000"/>
              </a:buClr>
              <a:buSzPts val="2645"/>
              <a:buFont typeface="Arial"/>
              <a:buNone/>
            </a:pPr>
            <a:r>
              <a:rPr b="1" i="0" lang="en-US" sz="2645" u="none" cap="none" strike="noStrike">
                <a:solidFill>
                  <a:srgbClr val="FFFFFF"/>
                </a:solidFill>
                <a:latin typeface="Arial"/>
                <a:ea typeface="Arial"/>
                <a:cs typeface="Arial"/>
                <a:sym typeface="Arial"/>
              </a:rPr>
              <a:t>Most data values are likely to fall within the range of 62 to 78</a:t>
            </a:r>
            <a:endParaRPr b="1" i="0" sz="2645" u="none" cap="none" strike="noStrike">
              <a:solidFill>
                <a:srgbClr val="FFFFFF"/>
              </a:solidFill>
              <a:latin typeface="Arial"/>
              <a:ea typeface="Arial"/>
              <a:cs typeface="Arial"/>
              <a:sym typeface="Arial"/>
            </a:endParaRPr>
          </a:p>
        </p:txBody>
      </p:sp>
      <p:grpSp>
        <p:nvGrpSpPr>
          <p:cNvPr id="525" name="Google Shape;525;p25"/>
          <p:cNvGrpSpPr/>
          <p:nvPr/>
        </p:nvGrpSpPr>
        <p:grpSpPr>
          <a:xfrm>
            <a:off x="635" y="-277812"/>
            <a:ext cx="18304510" cy="1055688"/>
            <a:chOff x="0" y="-370332"/>
            <a:chExt cx="25596662" cy="1407263"/>
          </a:xfrm>
        </p:grpSpPr>
        <p:grpSp>
          <p:nvGrpSpPr>
            <p:cNvPr id="526" name="Google Shape;526;p25"/>
            <p:cNvGrpSpPr/>
            <p:nvPr/>
          </p:nvGrpSpPr>
          <p:grpSpPr>
            <a:xfrm>
              <a:off x="0" y="-370332"/>
              <a:ext cx="25596662" cy="1407263"/>
              <a:chOff x="0" y="-57150"/>
              <a:chExt cx="3950102" cy="217170"/>
            </a:xfrm>
          </p:grpSpPr>
          <p:sp>
            <p:nvSpPr>
              <p:cNvPr id="527" name="Google Shape;527;p25"/>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8" name="Google Shape;528;p25"/>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29" name="Google Shape;529;p25"/>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530" name="Google Shape;530;p25"/>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534" name="Shape 534"/>
        <p:cNvGrpSpPr/>
        <p:nvPr/>
      </p:nvGrpSpPr>
      <p:grpSpPr>
        <a:xfrm>
          <a:off x="0" y="0"/>
          <a:ext cx="0" cy="0"/>
          <a:chOff x="0" y="0"/>
          <a:chExt cx="0" cy="0"/>
        </a:xfrm>
      </p:grpSpPr>
      <p:sp>
        <p:nvSpPr>
          <p:cNvPr id="535" name="Google Shape;535;p26"/>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36" name="Google Shape;536;p26"/>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37" name="Google Shape;537;p26"/>
          <p:cNvSpPr txBox="1"/>
          <p:nvPr/>
        </p:nvSpPr>
        <p:spPr>
          <a:xfrm>
            <a:off x="514350" y="3041025"/>
            <a:ext cx="11457600" cy="1874100"/>
          </a:xfrm>
          <a:prstGeom prst="rect">
            <a:avLst/>
          </a:prstGeom>
          <a:noFill/>
          <a:ln>
            <a:noFill/>
          </a:ln>
        </p:spPr>
        <p:txBody>
          <a:bodyPr anchorCtr="0" anchor="t" bIns="0" lIns="0" spcFirstLastPara="1" rIns="0" wrap="square" tIns="0">
            <a:spAutoFit/>
          </a:bodyPr>
          <a:lstStyle/>
          <a:p>
            <a:pPr indent="-287654" lvl="1" marL="575945" marR="0" rtl="0" algn="l">
              <a:lnSpc>
                <a:spcPct val="118949"/>
              </a:lnSpc>
              <a:spcBef>
                <a:spcPts val="0"/>
              </a:spcBef>
              <a:spcAft>
                <a:spcPts val="0"/>
              </a:spcAft>
              <a:buClr>
                <a:srgbClr val="FFFFFF"/>
              </a:buClr>
              <a:buSzPts val="2665"/>
              <a:buFont typeface="Arial"/>
              <a:buChar char="•"/>
            </a:pPr>
            <a:r>
              <a:rPr b="0" i="0" lang="en-US" sz="2665" u="none" cap="none" strike="noStrike">
                <a:solidFill>
                  <a:srgbClr val="FFFFFF"/>
                </a:solidFill>
                <a:latin typeface="Arial"/>
                <a:ea typeface="Arial"/>
                <a:cs typeface="Arial"/>
                <a:sym typeface="Arial"/>
              </a:rPr>
              <a:t>Variance measures how spread out the data is from the mean</a:t>
            </a:r>
            <a:endParaRPr b="0" i="0" sz="2665" u="none" cap="none" strike="noStrike">
              <a:solidFill>
                <a:srgbClr val="FFFFFF"/>
              </a:solidFill>
              <a:latin typeface="Arial"/>
              <a:ea typeface="Arial"/>
              <a:cs typeface="Arial"/>
              <a:sym typeface="Arial"/>
            </a:endParaRPr>
          </a:p>
          <a:p>
            <a:pPr indent="-287654" lvl="1" marL="575945" marR="0" rtl="0" algn="l">
              <a:lnSpc>
                <a:spcPct val="118949"/>
              </a:lnSpc>
              <a:spcBef>
                <a:spcPts val="0"/>
              </a:spcBef>
              <a:spcAft>
                <a:spcPts val="0"/>
              </a:spcAft>
              <a:buClr>
                <a:srgbClr val="FFFFFF"/>
              </a:buClr>
              <a:buSzPts val="2665"/>
              <a:buFont typeface="Arial"/>
              <a:buChar char="•"/>
            </a:pPr>
            <a:r>
              <a:rPr b="0" i="0" lang="en-US" sz="2665" u="none" cap="none" strike="noStrike">
                <a:solidFill>
                  <a:srgbClr val="FFFFFF"/>
                </a:solidFill>
                <a:latin typeface="Arial"/>
                <a:ea typeface="Arial"/>
                <a:cs typeface="Arial"/>
                <a:sym typeface="Arial"/>
              </a:rPr>
              <a:t>A higher variance indicates greater variability</a:t>
            </a:r>
            <a:endParaRPr b="0" i="0" sz="2665" u="none" cap="none" strike="noStrike">
              <a:solidFill>
                <a:srgbClr val="FFFFFF"/>
              </a:solidFill>
              <a:latin typeface="Arial"/>
              <a:ea typeface="Arial"/>
              <a:cs typeface="Arial"/>
              <a:sym typeface="Arial"/>
            </a:endParaRPr>
          </a:p>
          <a:p>
            <a:pPr indent="-287654" lvl="1" marL="575945" marR="0" rtl="0" algn="l">
              <a:lnSpc>
                <a:spcPct val="118949"/>
              </a:lnSpc>
              <a:spcBef>
                <a:spcPts val="0"/>
              </a:spcBef>
              <a:spcAft>
                <a:spcPts val="0"/>
              </a:spcAft>
              <a:buClr>
                <a:srgbClr val="FFFFFF"/>
              </a:buClr>
              <a:buSzPts val="2665"/>
              <a:buFont typeface="Arial"/>
              <a:buChar char="•"/>
            </a:pPr>
            <a:r>
              <a:rPr b="0" i="0" lang="en-US" sz="2665" u="none" cap="none" strike="noStrike">
                <a:solidFill>
                  <a:srgbClr val="FFFFFF"/>
                </a:solidFill>
                <a:latin typeface="Arial"/>
                <a:ea typeface="Arial"/>
                <a:cs typeface="Arial"/>
                <a:sym typeface="Arial"/>
              </a:rPr>
              <a:t>A lower variance indicates more consistent data</a:t>
            </a:r>
            <a:endParaRPr b="0" i="0" sz="2665" u="none" cap="none" strike="noStrike">
              <a:solidFill>
                <a:srgbClr val="FFFFFF"/>
              </a:solidFill>
              <a:latin typeface="Arial"/>
              <a:ea typeface="Arial"/>
              <a:cs typeface="Arial"/>
              <a:sym typeface="Arial"/>
            </a:endParaRPr>
          </a:p>
          <a:p>
            <a:pPr indent="0" lvl="0" marL="0" marR="0" rtl="0" algn="l">
              <a:lnSpc>
                <a:spcPct val="118949"/>
              </a:lnSpc>
              <a:spcBef>
                <a:spcPts val="0"/>
              </a:spcBef>
              <a:spcAft>
                <a:spcPts val="0"/>
              </a:spcAft>
              <a:buClr>
                <a:srgbClr val="000000"/>
              </a:buClr>
              <a:buSzPts val="2665"/>
              <a:buFont typeface="Arial"/>
              <a:buNone/>
            </a:pPr>
            <a:r>
              <a:t/>
            </a:r>
            <a:endParaRPr b="0" i="0" sz="2665" u="none" cap="none" strike="noStrike">
              <a:solidFill>
                <a:srgbClr val="FFFFFF"/>
              </a:solidFill>
              <a:latin typeface="Arial"/>
              <a:ea typeface="Arial"/>
              <a:cs typeface="Arial"/>
              <a:sym typeface="Arial"/>
            </a:endParaRPr>
          </a:p>
        </p:txBody>
      </p:sp>
      <p:sp>
        <p:nvSpPr>
          <p:cNvPr id="538" name="Google Shape;538;p26"/>
          <p:cNvSpPr txBox="1"/>
          <p:nvPr/>
        </p:nvSpPr>
        <p:spPr>
          <a:xfrm>
            <a:off x="666750" y="1104900"/>
            <a:ext cx="14242415" cy="1723390"/>
          </a:xfrm>
          <a:prstGeom prst="rect">
            <a:avLst/>
          </a:prstGeom>
          <a:noFill/>
          <a:ln>
            <a:noFill/>
          </a:ln>
        </p:spPr>
        <p:txBody>
          <a:bodyPr anchorCtr="0" anchor="t" bIns="0" lIns="0" spcFirstLastPara="1" rIns="0" wrap="square" tIns="0">
            <a:spAutoFit/>
          </a:bodyPr>
          <a:lstStyle/>
          <a:p>
            <a:pPr indent="0" lvl="0" marL="0" marR="0" rtl="0" algn="l">
              <a:lnSpc>
                <a:spcPct val="186666"/>
              </a:lnSpc>
              <a:spcBef>
                <a:spcPts val="0"/>
              </a:spcBef>
              <a:spcAft>
                <a:spcPts val="0"/>
              </a:spcAft>
              <a:buClr>
                <a:srgbClr val="000000"/>
              </a:buClr>
              <a:buSzPts val="7200"/>
              <a:buFont typeface="Arial"/>
              <a:buNone/>
            </a:pPr>
            <a:r>
              <a:rPr b="0" i="0" lang="en-US" sz="7200" u="none" cap="none" strike="noStrike">
                <a:solidFill>
                  <a:srgbClr val="FFFFFF"/>
                </a:solidFill>
                <a:latin typeface="Play"/>
                <a:ea typeface="Play"/>
                <a:cs typeface="Play"/>
                <a:sym typeface="Play"/>
              </a:rPr>
              <a:t>Interpretation of Variance</a:t>
            </a:r>
            <a:endParaRPr b="0" i="0" sz="7200" u="none" cap="none" strike="noStrike">
              <a:solidFill>
                <a:srgbClr val="FFFFFF"/>
              </a:solidFill>
              <a:latin typeface="Play"/>
              <a:ea typeface="Play"/>
              <a:cs typeface="Play"/>
              <a:sym typeface="Play"/>
            </a:endParaRPr>
          </a:p>
        </p:txBody>
      </p:sp>
      <p:sp>
        <p:nvSpPr>
          <p:cNvPr id="539" name="Google Shape;539;p26"/>
          <p:cNvSpPr txBox="1"/>
          <p:nvPr/>
        </p:nvSpPr>
        <p:spPr>
          <a:xfrm>
            <a:off x="739575" y="4802255"/>
            <a:ext cx="7367400" cy="1637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DE59"/>
                </a:solidFill>
                <a:latin typeface="Arial"/>
                <a:ea typeface="Arial"/>
                <a:cs typeface="Arial"/>
                <a:sym typeface="Arial"/>
              </a:rPr>
              <a:t>Important Note:</a:t>
            </a:r>
            <a:endParaRPr b="1" i="0" sz="2800" u="none" cap="none" strike="noStrike">
              <a:solidFill>
                <a:srgbClr val="FFDE59"/>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Variance is expressed in squared units</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It is difficult to interpret directly</a:t>
            </a:r>
            <a:endParaRPr b="0" i="0" sz="2800" u="none" cap="none" strike="noStrike">
              <a:solidFill>
                <a:srgbClr val="FFFFFF"/>
              </a:solidFill>
              <a:latin typeface="Arial"/>
              <a:ea typeface="Arial"/>
              <a:cs typeface="Arial"/>
              <a:sym typeface="Arial"/>
            </a:endParaRPr>
          </a:p>
        </p:txBody>
      </p:sp>
      <p:sp>
        <p:nvSpPr>
          <p:cNvPr id="540" name="Google Shape;540;p26"/>
          <p:cNvSpPr txBox="1"/>
          <p:nvPr/>
        </p:nvSpPr>
        <p:spPr>
          <a:xfrm>
            <a:off x="739575" y="6771000"/>
            <a:ext cx="12709500" cy="22410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DE59"/>
                </a:solidFill>
                <a:latin typeface="Arial"/>
                <a:ea typeface="Arial"/>
                <a:cs typeface="Arial"/>
                <a:sym typeface="Arial"/>
              </a:rPr>
              <a:t>Example Insight:</a:t>
            </a:r>
            <a:endParaRPr b="1" i="0" sz="2800" u="none" cap="none" strike="noStrike">
              <a:solidFill>
                <a:srgbClr val="FFDE59"/>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Variance = 66.67</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Indicates that the data has a certain level of spread</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However, it does not clearly show the actual distance between values</a:t>
            </a:r>
            <a:endParaRPr b="0" i="0" sz="2800" u="none" cap="none" strike="noStrike">
              <a:solidFill>
                <a:srgbClr val="FFFFFF"/>
              </a:solidFill>
              <a:latin typeface="Arial"/>
              <a:ea typeface="Arial"/>
              <a:cs typeface="Arial"/>
              <a:sym typeface="Arial"/>
            </a:endParaRPr>
          </a:p>
        </p:txBody>
      </p:sp>
      <p:grpSp>
        <p:nvGrpSpPr>
          <p:cNvPr id="541" name="Google Shape;541;p26"/>
          <p:cNvGrpSpPr/>
          <p:nvPr/>
        </p:nvGrpSpPr>
        <p:grpSpPr>
          <a:xfrm>
            <a:off x="635" y="-277812"/>
            <a:ext cx="18304510" cy="1055688"/>
            <a:chOff x="0" y="-370332"/>
            <a:chExt cx="25596662" cy="1407263"/>
          </a:xfrm>
        </p:grpSpPr>
        <p:grpSp>
          <p:nvGrpSpPr>
            <p:cNvPr id="542" name="Google Shape;542;p26"/>
            <p:cNvGrpSpPr/>
            <p:nvPr/>
          </p:nvGrpSpPr>
          <p:grpSpPr>
            <a:xfrm>
              <a:off x="0" y="-370332"/>
              <a:ext cx="25596662" cy="1407263"/>
              <a:chOff x="0" y="-57150"/>
              <a:chExt cx="3950102" cy="217170"/>
            </a:xfrm>
          </p:grpSpPr>
          <p:sp>
            <p:nvSpPr>
              <p:cNvPr id="543" name="Google Shape;543;p26"/>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4" name="Google Shape;544;p26"/>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45" name="Google Shape;545;p26"/>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546" name="Google Shape;546;p26"/>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550" name="Shape 550"/>
        <p:cNvGrpSpPr/>
        <p:nvPr/>
      </p:nvGrpSpPr>
      <p:grpSpPr>
        <a:xfrm>
          <a:off x="0" y="0"/>
          <a:ext cx="0" cy="0"/>
          <a:chOff x="0" y="0"/>
          <a:chExt cx="0" cy="0"/>
        </a:xfrm>
      </p:grpSpPr>
      <p:sp>
        <p:nvSpPr>
          <p:cNvPr id="551" name="Google Shape;551;p27"/>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52" name="Google Shape;552;p27"/>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53" name="Google Shape;553;p27"/>
          <p:cNvSpPr txBox="1"/>
          <p:nvPr/>
        </p:nvSpPr>
        <p:spPr>
          <a:xfrm>
            <a:off x="418852" y="2482150"/>
            <a:ext cx="13279800" cy="1386000"/>
          </a:xfrm>
          <a:prstGeom prst="rect">
            <a:avLst/>
          </a:prstGeom>
          <a:noFill/>
          <a:ln>
            <a:noFill/>
          </a:ln>
        </p:spPr>
        <p:txBody>
          <a:bodyPr anchorCtr="0" anchor="t" bIns="0" lIns="0" spcFirstLastPara="1" rIns="0" wrap="square" tIns="0">
            <a:spAutoFit/>
          </a:bodyPr>
          <a:lstStyle/>
          <a:p>
            <a:pPr indent="-287654" lvl="1" marL="575945" marR="0" rtl="0" algn="l">
              <a:lnSpc>
                <a:spcPct val="118949"/>
              </a:lnSpc>
              <a:spcBef>
                <a:spcPts val="0"/>
              </a:spcBef>
              <a:spcAft>
                <a:spcPts val="0"/>
              </a:spcAft>
              <a:buClr>
                <a:srgbClr val="FFFFFF"/>
              </a:buClr>
              <a:buSzPts val="2665"/>
              <a:buFont typeface="Arial"/>
              <a:buChar char="•"/>
            </a:pPr>
            <a:r>
              <a:rPr b="0" i="0" lang="en-US" sz="2665" u="none" cap="none" strike="noStrike">
                <a:solidFill>
                  <a:srgbClr val="FFFFFF"/>
                </a:solidFill>
                <a:latin typeface="Arial"/>
                <a:ea typeface="Arial"/>
                <a:cs typeface="Arial"/>
                <a:sym typeface="Arial"/>
              </a:rPr>
              <a:t>Standard deviation measures the average distance from the mean</a:t>
            </a:r>
            <a:endParaRPr b="0" i="0" sz="2665" u="none" cap="none" strike="noStrike">
              <a:solidFill>
                <a:srgbClr val="FFFFFF"/>
              </a:solidFill>
              <a:latin typeface="Arial"/>
              <a:ea typeface="Arial"/>
              <a:cs typeface="Arial"/>
              <a:sym typeface="Arial"/>
            </a:endParaRPr>
          </a:p>
          <a:p>
            <a:pPr indent="-287654" lvl="1" marL="575945" marR="0" rtl="0" algn="l">
              <a:lnSpc>
                <a:spcPct val="118949"/>
              </a:lnSpc>
              <a:spcBef>
                <a:spcPts val="0"/>
              </a:spcBef>
              <a:spcAft>
                <a:spcPts val="0"/>
              </a:spcAft>
              <a:buClr>
                <a:srgbClr val="FFFFFF"/>
              </a:buClr>
              <a:buSzPts val="2665"/>
              <a:buFont typeface="Arial"/>
              <a:buChar char="•"/>
            </a:pPr>
            <a:r>
              <a:rPr b="0" i="0" lang="en-US" sz="2665" u="none" cap="none" strike="noStrike">
                <a:solidFill>
                  <a:srgbClr val="FFFFFF"/>
                </a:solidFill>
                <a:latin typeface="Arial"/>
                <a:ea typeface="Arial"/>
                <a:cs typeface="Arial"/>
                <a:sym typeface="Arial"/>
              </a:rPr>
              <a:t>It is easier to interpret because it uses the original unit</a:t>
            </a:r>
            <a:endParaRPr b="0" i="0" sz="2665" u="none" cap="none" strike="noStrike">
              <a:solidFill>
                <a:srgbClr val="FFFFFF"/>
              </a:solidFill>
              <a:latin typeface="Arial"/>
              <a:ea typeface="Arial"/>
              <a:cs typeface="Arial"/>
              <a:sym typeface="Arial"/>
            </a:endParaRPr>
          </a:p>
          <a:p>
            <a:pPr indent="0" lvl="0" marL="0" marR="0" rtl="0" algn="l">
              <a:lnSpc>
                <a:spcPct val="118949"/>
              </a:lnSpc>
              <a:spcBef>
                <a:spcPts val="0"/>
              </a:spcBef>
              <a:spcAft>
                <a:spcPts val="0"/>
              </a:spcAft>
              <a:buClr>
                <a:srgbClr val="000000"/>
              </a:buClr>
              <a:buSzPts val="2665"/>
              <a:buFont typeface="Arial"/>
              <a:buNone/>
            </a:pPr>
            <a:r>
              <a:t/>
            </a:r>
            <a:endParaRPr b="0" i="0" sz="2665" u="none" cap="none" strike="noStrike">
              <a:solidFill>
                <a:srgbClr val="FFFFFF"/>
              </a:solidFill>
              <a:latin typeface="Arial"/>
              <a:ea typeface="Arial"/>
              <a:cs typeface="Arial"/>
              <a:sym typeface="Arial"/>
            </a:endParaRPr>
          </a:p>
        </p:txBody>
      </p:sp>
      <p:sp>
        <p:nvSpPr>
          <p:cNvPr id="554" name="Google Shape;554;p27"/>
          <p:cNvSpPr txBox="1"/>
          <p:nvPr/>
        </p:nvSpPr>
        <p:spPr>
          <a:xfrm>
            <a:off x="666750" y="1125220"/>
            <a:ext cx="15009495" cy="1217295"/>
          </a:xfrm>
          <a:prstGeom prst="rect">
            <a:avLst/>
          </a:prstGeom>
          <a:noFill/>
          <a:ln>
            <a:noFill/>
          </a:ln>
        </p:spPr>
        <p:txBody>
          <a:bodyPr anchorCtr="0" anchor="t" bIns="0" lIns="0" spcFirstLastPara="1" rIns="0" wrap="square" tIns="0">
            <a:spAutoFit/>
          </a:bodyPr>
          <a:lstStyle/>
          <a:p>
            <a:pPr indent="0" lvl="0" marL="0" marR="0" rtl="0" algn="l">
              <a:lnSpc>
                <a:spcPct val="158250"/>
              </a:lnSpc>
              <a:spcBef>
                <a:spcPts val="0"/>
              </a:spcBef>
              <a:spcAft>
                <a:spcPts val="0"/>
              </a:spcAft>
              <a:buClr>
                <a:srgbClr val="000000"/>
              </a:buClr>
              <a:buSzPts val="6000"/>
              <a:buFont typeface="Arial"/>
              <a:buNone/>
            </a:pPr>
            <a:r>
              <a:rPr b="0" i="0" lang="en-US" sz="6000" u="none" cap="none" strike="noStrike">
                <a:solidFill>
                  <a:srgbClr val="FFFFFF"/>
                </a:solidFill>
                <a:latin typeface="Play"/>
                <a:ea typeface="Play"/>
                <a:cs typeface="Play"/>
                <a:sym typeface="Play"/>
              </a:rPr>
              <a:t>Interpretation of Standard Deviation</a:t>
            </a:r>
            <a:endParaRPr b="0" i="0" sz="6000" u="none" cap="none" strike="noStrike">
              <a:solidFill>
                <a:srgbClr val="FFFFFF"/>
              </a:solidFill>
              <a:latin typeface="Play"/>
              <a:ea typeface="Play"/>
              <a:cs typeface="Play"/>
              <a:sym typeface="Play"/>
            </a:endParaRPr>
          </a:p>
        </p:txBody>
      </p:sp>
      <p:sp>
        <p:nvSpPr>
          <p:cNvPr id="555" name="Google Shape;555;p27"/>
          <p:cNvSpPr txBox="1"/>
          <p:nvPr/>
        </p:nvSpPr>
        <p:spPr>
          <a:xfrm>
            <a:off x="725350" y="4007775"/>
            <a:ext cx="5376600" cy="1637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1" i="0" lang="en-US" sz="2800" u="none" cap="none" strike="noStrike">
                <a:solidFill>
                  <a:srgbClr val="FFFFFF"/>
                </a:solidFill>
                <a:latin typeface="Arial"/>
                <a:ea typeface="Arial"/>
                <a:cs typeface="Arial"/>
                <a:sym typeface="Arial"/>
              </a:rPr>
              <a:t>Example:</a:t>
            </a:r>
            <a:endParaRPr b="1"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1" i="0" lang="en-US" sz="2800" u="none" cap="none" strike="noStrike">
                <a:solidFill>
                  <a:srgbClr val="FFFFFF"/>
                </a:solidFill>
                <a:latin typeface="Arial"/>
                <a:ea typeface="Arial"/>
                <a:cs typeface="Arial"/>
                <a:sym typeface="Arial"/>
              </a:rPr>
              <a:t>Mean = 70</a:t>
            </a:r>
            <a:endParaRPr b="1"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1" i="0" lang="en-US" sz="2800" u="none" cap="none" strike="noStrike">
                <a:solidFill>
                  <a:srgbClr val="FFFFFF"/>
                </a:solidFill>
                <a:latin typeface="Arial"/>
                <a:ea typeface="Arial"/>
                <a:cs typeface="Arial"/>
                <a:sym typeface="Arial"/>
              </a:rPr>
              <a:t>Standard Deviation = 8.16</a:t>
            </a:r>
            <a:endParaRPr b="1" i="0" sz="2800" u="none" cap="none" strike="noStrike">
              <a:solidFill>
                <a:srgbClr val="FFFFFF"/>
              </a:solidFill>
              <a:latin typeface="Arial"/>
              <a:ea typeface="Arial"/>
              <a:cs typeface="Arial"/>
              <a:sym typeface="Arial"/>
            </a:endParaRPr>
          </a:p>
        </p:txBody>
      </p:sp>
      <p:sp>
        <p:nvSpPr>
          <p:cNvPr id="556" name="Google Shape;556;p27"/>
          <p:cNvSpPr txBox="1"/>
          <p:nvPr/>
        </p:nvSpPr>
        <p:spPr>
          <a:xfrm>
            <a:off x="6425476" y="3868150"/>
            <a:ext cx="7044300" cy="2844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Interpretation:</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Data is spread around the mean</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Most values lie within:</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       70 ± 8 → 62 to 78</a:t>
            </a:r>
            <a:endParaRPr b="0" i="0" sz="2800" u="none" cap="none" strike="noStrike">
              <a:solidFill>
                <a:srgbClr val="FFFFFF"/>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t/>
            </a:r>
            <a:endParaRPr b="0" i="0" sz="2800" u="none" cap="none" strike="noStrike">
              <a:solidFill>
                <a:srgbClr val="FFFFFF"/>
              </a:solidFill>
              <a:latin typeface="Arial"/>
              <a:ea typeface="Arial"/>
              <a:cs typeface="Arial"/>
              <a:sym typeface="Arial"/>
            </a:endParaRPr>
          </a:p>
        </p:txBody>
      </p:sp>
      <p:sp>
        <p:nvSpPr>
          <p:cNvPr id="557" name="Google Shape;557;p27"/>
          <p:cNvSpPr txBox="1"/>
          <p:nvPr/>
        </p:nvSpPr>
        <p:spPr>
          <a:xfrm>
            <a:off x="725350" y="6018900"/>
            <a:ext cx="10601700" cy="2241000"/>
          </a:xfrm>
          <a:prstGeom prst="rect">
            <a:avLst/>
          </a:prstGeom>
          <a:noFill/>
          <a:ln>
            <a:noFill/>
          </a:ln>
        </p:spPr>
        <p:txBody>
          <a:bodyPr anchorCtr="0" anchor="t" bIns="0" lIns="0" spcFirstLastPara="1" rIns="0" wrap="square" tIns="0">
            <a:spAutoFit/>
          </a:bodyPr>
          <a:lstStyle/>
          <a:p>
            <a:pPr indent="0" lvl="0" marL="0" marR="0" rtl="0" algn="just">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Insight:</a:t>
            </a:r>
            <a:endParaRPr b="0" i="0" sz="2800" u="none" cap="none" strike="noStrike">
              <a:solidFill>
                <a:srgbClr val="FFFFFF"/>
              </a:solidFill>
              <a:latin typeface="Arial"/>
              <a:ea typeface="Arial"/>
              <a:cs typeface="Arial"/>
              <a:sym typeface="Arial"/>
            </a:endParaRPr>
          </a:p>
          <a:p>
            <a:pPr indent="-302260" lvl="1" marL="604520" marR="0" rtl="0" algn="just">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Indicates moderate variability</a:t>
            </a:r>
            <a:endParaRPr b="0" i="0" sz="2800" u="none" cap="none" strike="noStrike">
              <a:solidFill>
                <a:srgbClr val="FFFFFF"/>
              </a:solidFill>
              <a:latin typeface="Arial"/>
              <a:ea typeface="Arial"/>
              <a:cs typeface="Arial"/>
              <a:sym typeface="Arial"/>
            </a:endParaRPr>
          </a:p>
          <a:p>
            <a:pPr indent="-302260" lvl="1" marL="604520" marR="0" rtl="0" algn="just">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Data is not too concentrated and not too dispersed</a:t>
            </a:r>
            <a:endParaRPr b="0" i="0" sz="2800" u="none" cap="none" strike="noStrike">
              <a:solidFill>
                <a:srgbClr val="FFFFFF"/>
              </a:solidFill>
              <a:latin typeface="Arial"/>
              <a:ea typeface="Arial"/>
              <a:cs typeface="Arial"/>
              <a:sym typeface="Arial"/>
            </a:endParaRPr>
          </a:p>
          <a:p>
            <a:pPr indent="0" lvl="0" marL="0" marR="0" rtl="0" algn="just">
              <a:lnSpc>
                <a:spcPct val="140000"/>
              </a:lnSpc>
              <a:spcBef>
                <a:spcPts val="0"/>
              </a:spcBef>
              <a:spcAft>
                <a:spcPts val="0"/>
              </a:spcAft>
              <a:buClr>
                <a:srgbClr val="000000"/>
              </a:buClr>
              <a:buSzPts val="2800"/>
              <a:buFont typeface="Arial"/>
              <a:buNone/>
            </a:pPr>
            <a:r>
              <a:t/>
            </a:r>
            <a:endParaRPr b="0" i="0" sz="2800" u="none" cap="none" strike="noStrike">
              <a:solidFill>
                <a:srgbClr val="FFFFFF"/>
              </a:solidFill>
              <a:latin typeface="Arial"/>
              <a:ea typeface="Arial"/>
              <a:cs typeface="Arial"/>
              <a:sym typeface="Arial"/>
            </a:endParaRPr>
          </a:p>
        </p:txBody>
      </p:sp>
      <p:grpSp>
        <p:nvGrpSpPr>
          <p:cNvPr id="558" name="Google Shape;558;p27"/>
          <p:cNvGrpSpPr/>
          <p:nvPr/>
        </p:nvGrpSpPr>
        <p:grpSpPr>
          <a:xfrm>
            <a:off x="635" y="-277812"/>
            <a:ext cx="18304510" cy="1055688"/>
            <a:chOff x="0" y="-370332"/>
            <a:chExt cx="25596662" cy="1407263"/>
          </a:xfrm>
        </p:grpSpPr>
        <p:grpSp>
          <p:nvGrpSpPr>
            <p:cNvPr id="559" name="Google Shape;559;p27"/>
            <p:cNvGrpSpPr/>
            <p:nvPr/>
          </p:nvGrpSpPr>
          <p:grpSpPr>
            <a:xfrm>
              <a:off x="0" y="-370332"/>
              <a:ext cx="25596662" cy="1407263"/>
              <a:chOff x="0" y="-57150"/>
              <a:chExt cx="3950102" cy="217170"/>
            </a:xfrm>
          </p:grpSpPr>
          <p:sp>
            <p:nvSpPr>
              <p:cNvPr id="560" name="Google Shape;560;p27"/>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1" name="Google Shape;561;p27"/>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62" name="Google Shape;562;p27"/>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563" name="Google Shape;563;p27"/>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567" name="Shape 567"/>
        <p:cNvGrpSpPr/>
        <p:nvPr/>
      </p:nvGrpSpPr>
      <p:grpSpPr>
        <a:xfrm>
          <a:off x="0" y="0"/>
          <a:ext cx="0" cy="0"/>
          <a:chOff x="0" y="0"/>
          <a:chExt cx="0" cy="0"/>
        </a:xfrm>
      </p:grpSpPr>
      <p:sp>
        <p:nvSpPr>
          <p:cNvPr id="568" name="Google Shape;568;p28"/>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69" name="Google Shape;569;p28"/>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70" name="Google Shape;570;p28"/>
          <p:cNvSpPr txBox="1"/>
          <p:nvPr/>
        </p:nvSpPr>
        <p:spPr>
          <a:xfrm>
            <a:off x="552450" y="847725"/>
            <a:ext cx="5814695" cy="172339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9600"/>
              <a:buFont typeface="Arial"/>
              <a:buNone/>
            </a:pPr>
            <a:r>
              <a:rPr b="0" i="0" lang="en-US" sz="9600" u="none" cap="none" strike="noStrike">
                <a:solidFill>
                  <a:srgbClr val="FFFFFF"/>
                </a:solidFill>
                <a:latin typeface="Play"/>
                <a:ea typeface="Play"/>
                <a:cs typeface="Play"/>
                <a:sym typeface="Play"/>
              </a:rPr>
              <a:t>Practice</a:t>
            </a:r>
            <a:endParaRPr b="0" i="0" sz="9600" u="none" cap="none" strike="noStrike">
              <a:solidFill>
                <a:srgbClr val="FFFFFF"/>
              </a:solidFill>
              <a:latin typeface="Play"/>
              <a:ea typeface="Play"/>
              <a:cs typeface="Play"/>
              <a:sym typeface="Play"/>
            </a:endParaRPr>
          </a:p>
        </p:txBody>
      </p:sp>
      <p:sp>
        <p:nvSpPr>
          <p:cNvPr id="571" name="Google Shape;571;p28"/>
          <p:cNvSpPr txBox="1"/>
          <p:nvPr/>
        </p:nvSpPr>
        <p:spPr>
          <a:xfrm>
            <a:off x="552331" y="2689860"/>
            <a:ext cx="8737976" cy="3530119"/>
          </a:xfrm>
          <a:prstGeom prst="rect">
            <a:avLst/>
          </a:prstGeom>
          <a:noFill/>
          <a:ln>
            <a:noFill/>
          </a:ln>
        </p:spPr>
        <p:txBody>
          <a:bodyPr anchorCtr="0" anchor="t" bIns="0" lIns="0" spcFirstLastPara="1" rIns="0" wrap="square" tIns="0">
            <a:spAutoFit/>
          </a:bodyPr>
          <a:lstStyle/>
          <a:p>
            <a:pPr indent="0" lvl="0" marL="0" marR="0" rtl="0" algn="l">
              <a:lnSpc>
                <a:spcPct val="139975"/>
              </a:lnSpc>
              <a:spcBef>
                <a:spcPts val="0"/>
              </a:spcBef>
              <a:spcAft>
                <a:spcPts val="0"/>
              </a:spcAft>
              <a:buClr>
                <a:srgbClr val="000000"/>
              </a:buClr>
              <a:buSzPts val="4065"/>
              <a:buFont typeface="Arial"/>
              <a:buNone/>
            </a:pPr>
            <a:r>
              <a:rPr b="0" i="0" lang="en-US" sz="4065" u="none" cap="none" strike="noStrike">
                <a:solidFill>
                  <a:srgbClr val="FFFFFF"/>
                </a:solidFill>
                <a:latin typeface="Arial"/>
                <a:ea typeface="Arial"/>
                <a:cs typeface="Arial"/>
                <a:sym typeface="Arial"/>
              </a:rPr>
              <a:t>Practice: Data Analysis Using Excel</a:t>
            </a:r>
            <a:endParaRPr b="0" i="0" sz="4065" u="none" cap="none" strike="noStrike">
              <a:solidFill>
                <a:srgbClr val="FFFFFF"/>
              </a:solidFill>
              <a:latin typeface="Arial"/>
              <a:ea typeface="Arial"/>
              <a:cs typeface="Arial"/>
              <a:sym typeface="Arial"/>
            </a:endParaRPr>
          </a:p>
          <a:p>
            <a:pPr indent="-438785" lvl="1" marL="877570" marR="0" rtl="0" algn="l">
              <a:lnSpc>
                <a:spcPct val="139975"/>
              </a:lnSpc>
              <a:spcBef>
                <a:spcPts val="0"/>
              </a:spcBef>
              <a:spcAft>
                <a:spcPts val="0"/>
              </a:spcAft>
              <a:buClr>
                <a:srgbClr val="FFFFFF"/>
              </a:buClr>
              <a:buSzPts val="4065"/>
              <a:buFont typeface="Arial"/>
              <a:buChar char="•"/>
            </a:pPr>
            <a:r>
              <a:rPr b="0" i="0" lang="en-US" sz="4065" u="none" cap="none" strike="noStrike">
                <a:solidFill>
                  <a:srgbClr val="FFFFFF"/>
                </a:solidFill>
                <a:latin typeface="Arial"/>
                <a:ea typeface="Arial"/>
                <a:cs typeface="Arial"/>
                <a:sym typeface="Arial"/>
              </a:rPr>
              <a:t>Input the dataset into Excel</a:t>
            </a:r>
            <a:endParaRPr b="0" i="0" sz="4065" u="none" cap="none" strike="noStrike">
              <a:solidFill>
                <a:srgbClr val="FFFFFF"/>
              </a:solidFill>
              <a:latin typeface="Arial"/>
              <a:ea typeface="Arial"/>
              <a:cs typeface="Arial"/>
              <a:sym typeface="Arial"/>
            </a:endParaRPr>
          </a:p>
          <a:p>
            <a:pPr indent="-438785" lvl="1" marL="877570" marR="0" rtl="0" algn="l">
              <a:lnSpc>
                <a:spcPct val="139975"/>
              </a:lnSpc>
              <a:spcBef>
                <a:spcPts val="0"/>
              </a:spcBef>
              <a:spcAft>
                <a:spcPts val="0"/>
              </a:spcAft>
              <a:buClr>
                <a:srgbClr val="FFFFFF"/>
              </a:buClr>
              <a:buSzPts val="4065"/>
              <a:buFont typeface="Arial"/>
              <a:buChar char="•"/>
            </a:pPr>
            <a:r>
              <a:rPr b="0" i="0" lang="en-US" sz="4065" u="none" cap="none" strike="noStrike">
                <a:solidFill>
                  <a:srgbClr val="FFFFFF"/>
                </a:solidFill>
                <a:latin typeface="Arial"/>
                <a:ea typeface="Arial"/>
                <a:cs typeface="Arial"/>
                <a:sym typeface="Arial"/>
              </a:rPr>
              <a:t>Calculate mean, median, mode</a:t>
            </a:r>
            <a:endParaRPr b="0" i="0" sz="4065" u="none" cap="none" strike="noStrike">
              <a:solidFill>
                <a:srgbClr val="FFFFFF"/>
              </a:solidFill>
              <a:latin typeface="Arial"/>
              <a:ea typeface="Arial"/>
              <a:cs typeface="Arial"/>
              <a:sym typeface="Arial"/>
            </a:endParaRPr>
          </a:p>
          <a:p>
            <a:pPr indent="-438785" lvl="1" marL="877570" marR="0" rtl="0" algn="l">
              <a:lnSpc>
                <a:spcPct val="139975"/>
              </a:lnSpc>
              <a:spcBef>
                <a:spcPts val="0"/>
              </a:spcBef>
              <a:spcAft>
                <a:spcPts val="0"/>
              </a:spcAft>
              <a:buClr>
                <a:srgbClr val="FFFFFF"/>
              </a:buClr>
              <a:buSzPts val="4065"/>
              <a:buFont typeface="Arial"/>
              <a:buChar char="•"/>
            </a:pPr>
            <a:r>
              <a:rPr b="0" i="0" lang="en-US" sz="4065" u="none" cap="none" strike="noStrike">
                <a:solidFill>
                  <a:srgbClr val="FFFFFF"/>
                </a:solidFill>
                <a:latin typeface="Arial"/>
                <a:ea typeface="Arial"/>
                <a:cs typeface="Arial"/>
                <a:sym typeface="Arial"/>
              </a:rPr>
              <a:t>Calculate standard deviation</a:t>
            </a:r>
            <a:endParaRPr b="0" i="0" sz="4065" u="none" cap="none" strike="noStrike">
              <a:solidFill>
                <a:srgbClr val="FFFFFF"/>
              </a:solidFill>
              <a:latin typeface="Arial"/>
              <a:ea typeface="Arial"/>
              <a:cs typeface="Arial"/>
              <a:sym typeface="Arial"/>
            </a:endParaRPr>
          </a:p>
          <a:p>
            <a:pPr indent="-438785" lvl="1" marL="877570" marR="0" rtl="0" algn="l">
              <a:lnSpc>
                <a:spcPct val="139975"/>
              </a:lnSpc>
              <a:spcBef>
                <a:spcPts val="0"/>
              </a:spcBef>
              <a:spcAft>
                <a:spcPts val="0"/>
              </a:spcAft>
              <a:buClr>
                <a:srgbClr val="FFFFFF"/>
              </a:buClr>
              <a:buSzPts val="4065"/>
              <a:buFont typeface="Arial"/>
              <a:buChar char="•"/>
            </a:pPr>
            <a:r>
              <a:rPr b="0" i="0" lang="en-US" sz="4065" u="none" cap="none" strike="noStrike">
                <a:solidFill>
                  <a:srgbClr val="FFFFFF"/>
                </a:solidFill>
                <a:latin typeface="Arial"/>
                <a:ea typeface="Arial"/>
                <a:cs typeface="Arial"/>
                <a:sym typeface="Arial"/>
              </a:rPr>
              <a:t>Observe the results</a:t>
            </a:r>
            <a:endParaRPr b="0" i="0" sz="4065" u="none" cap="none" strike="noStrike">
              <a:solidFill>
                <a:srgbClr val="FFFFFF"/>
              </a:solidFill>
              <a:latin typeface="Arial"/>
              <a:ea typeface="Arial"/>
              <a:cs typeface="Arial"/>
              <a:sym typeface="Arial"/>
            </a:endParaRPr>
          </a:p>
        </p:txBody>
      </p:sp>
      <p:grpSp>
        <p:nvGrpSpPr>
          <p:cNvPr id="572" name="Google Shape;572;p28"/>
          <p:cNvGrpSpPr/>
          <p:nvPr/>
        </p:nvGrpSpPr>
        <p:grpSpPr>
          <a:xfrm>
            <a:off x="635" y="-277812"/>
            <a:ext cx="18304510" cy="1055688"/>
            <a:chOff x="0" y="-370332"/>
            <a:chExt cx="25596662" cy="1407263"/>
          </a:xfrm>
        </p:grpSpPr>
        <p:grpSp>
          <p:nvGrpSpPr>
            <p:cNvPr id="573" name="Google Shape;573;p28"/>
            <p:cNvGrpSpPr/>
            <p:nvPr/>
          </p:nvGrpSpPr>
          <p:grpSpPr>
            <a:xfrm>
              <a:off x="0" y="-370332"/>
              <a:ext cx="25596662" cy="1407263"/>
              <a:chOff x="0" y="-57150"/>
              <a:chExt cx="3950102" cy="217170"/>
            </a:xfrm>
          </p:grpSpPr>
          <p:sp>
            <p:nvSpPr>
              <p:cNvPr id="574" name="Google Shape;574;p28"/>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5" name="Google Shape;575;p28"/>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76" name="Google Shape;576;p28"/>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577" name="Google Shape;577;p28"/>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581" name="Shape 581"/>
        <p:cNvGrpSpPr/>
        <p:nvPr/>
      </p:nvGrpSpPr>
      <p:grpSpPr>
        <a:xfrm>
          <a:off x="0" y="0"/>
          <a:ext cx="0" cy="0"/>
          <a:chOff x="0" y="0"/>
          <a:chExt cx="0" cy="0"/>
        </a:xfrm>
      </p:grpSpPr>
      <p:sp>
        <p:nvSpPr>
          <p:cNvPr id="582" name="Google Shape;582;p29"/>
          <p:cNvSpPr/>
          <p:nvPr/>
        </p:nvSpPr>
        <p:spPr>
          <a:xfrm>
            <a:off x="-63503" y="603247"/>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83" name="Google Shape;583;p29"/>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584" name="Google Shape;584;p29"/>
          <p:cNvSpPr/>
          <p:nvPr/>
        </p:nvSpPr>
        <p:spPr>
          <a:xfrm>
            <a:off x="7463234" y="1696063"/>
            <a:ext cx="471398" cy="517197"/>
          </a:xfrm>
          <a:custGeom>
            <a:rect b="b" l="l" r="r" t="t"/>
            <a:pathLst>
              <a:path extrusionOk="0" h="4114800" w="3173540">
                <a:moveTo>
                  <a:pt x="0" y="0"/>
                </a:moveTo>
                <a:lnTo>
                  <a:pt x="3173539" y="0"/>
                </a:lnTo>
                <a:lnTo>
                  <a:pt x="3173539" y="4114800"/>
                </a:lnTo>
                <a:lnTo>
                  <a:pt x="0" y="4114800"/>
                </a:lnTo>
                <a:lnTo>
                  <a:pt x="0" y="0"/>
                </a:lnTo>
                <a:close/>
              </a:path>
            </a:pathLst>
          </a:custGeom>
          <a:blipFill rotWithShape="1">
            <a:blip r:embed="rId4">
              <a:alphaModFix/>
            </a:blip>
            <a:stretch>
              <a:fillRect b="0" l="0" r="0" t="0"/>
            </a:stretch>
          </a:blipFill>
          <a:ln>
            <a:noFill/>
          </a:ln>
        </p:spPr>
      </p:sp>
      <p:sp>
        <p:nvSpPr>
          <p:cNvPr id="585" name="Google Shape;585;p29"/>
          <p:cNvSpPr txBox="1"/>
          <p:nvPr/>
        </p:nvSpPr>
        <p:spPr>
          <a:xfrm>
            <a:off x="552331" y="756581"/>
            <a:ext cx="6674379" cy="2068259"/>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9600"/>
              <a:buFont typeface="Arial"/>
              <a:buNone/>
            </a:pPr>
            <a:r>
              <a:rPr b="0" i="0" lang="en-US" sz="9600" u="none" cap="none" strike="noStrike">
                <a:solidFill>
                  <a:srgbClr val="FFFFFF"/>
                </a:solidFill>
                <a:latin typeface="Play"/>
                <a:ea typeface="Play"/>
                <a:cs typeface="Play"/>
                <a:sym typeface="Play"/>
              </a:rPr>
              <a:t>Key Insights</a:t>
            </a:r>
            <a:endParaRPr b="0" i="0" sz="9600" u="none" cap="none" strike="noStrike">
              <a:solidFill>
                <a:srgbClr val="FFFFFF"/>
              </a:solidFill>
              <a:latin typeface="Play"/>
              <a:ea typeface="Play"/>
              <a:cs typeface="Play"/>
              <a:sym typeface="Play"/>
            </a:endParaRPr>
          </a:p>
        </p:txBody>
      </p:sp>
      <p:sp>
        <p:nvSpPr>
          <p:cNvPr id="586" name="Google Shape;586;p29"/>
          <p:cNvSpPr txBox="1"/>
          <p:nvPr/>
        </p:nvSpPr>
        <p:spPr>
          <a:xfrm>
            <a:off x="552331" y="3062221"/>
            <a:ext cx="12557284" cy="2379901"/>
          </a:xfrm>
          <a:prstGeom prst="rect">
            <a:avLst/>
          </a:prstGeom>
          <a:noFill/>
          <a:ln>
            <a:noFill/>
          </a:ln>
        </p:spPr>
        <p:txBody>
          <a:bodyPr anchorCtr="0" anchor="t" bIns="0" lIns="0" spcFirstLastPara="1" rIns="0" wrap="square" tIns="0">
            <a:spAutoFit/>
          </a:bodyPr>
          <a:lstStyle/>
          <a:p>
            <a:pPr indent="-370205" lvl="1" marL="740410" marR="0" rtl="0" algn="l">
              <a:lnSpc>
                <a:spcPct val="139941"/>
              </a:lnSpc>
              <a:spcBef>
                <a:spcPts val="0"/>
              </a:spcBef>
              <a:spcAft>
                <a:spcPts val="0"/>
              </a:spcAft>
              <a:buClr>
                <a:srgbClr val="FFFFFF"/>
              </a:buClr>
              <a:buSzPts val="3430"/>
              <a:buFont typeface="Arial"/>
              <a:buChar char="•"/>
            </a:pPr>
            <a:r>
              <a:rPr b="0" i="0" lang="en-US" sz="3430" u="none" cap="none" strike="noStrike">
                <a:solidFill>
                  <a:srgbClr val="FFFFFF"/>
                </a:solidFill>
                <a:latin typeface="Arial"/>
                <a:ea typeface="Arial"/>
                <a:cs typeface="Arial"/>
                <a:sym typeface="Arial"/>
              </a:rPr>
              <a:t>Statistics is not only about calculation, but also interpretation</a:t>
            </a:r>
            <a:endParaRPr b="0" i="0" sz="3430" u="none" cap="none" strike="noStrike">
              <a:solidFill>
                <a:srgbClr val="FFFFFF"/>
              </a:solidFill>
              <a:latin typeface="Arial"/>
              <a:ea typeface="Arial"/>
              <a:cs typeface="Arial"/>
              <a:sym typeface="Arial"/>
            </a:endParaRPr>
          </a:p>
          <a:p>
            <a:pPr indent="-370205" lvl="1" marL="740410" marR="0" rtl="0" algn="l">
              <a:lnSpc>
                <a:spcPct val="139941"/>
              </a:lnSpc>
              <a:spcBef>
                <a:spcPts val="0"/>
              </a:spcBef>
              <a:spcAft>
                <a:spcPts val="0"/>
              </a:spcAft>
              <a:buClr>
                <a:srgbClr val="FFFFFF"/>
              </a:buClr>
              <a:buSzPts val="3430"/>
              <a:buFont typeface="Arial"/>
              <a:buChar char="•"/>
            </a:pPr>
            <a:r>
              <a:rPr b="0" i="0" lang="en-US" sz="3430" u="none" cap="none" strike="noStrike">
                <a:solidFill>
                  <a:srgbClr val="FFFFFF"/>
                </a:solidFill>
                <a:latin typeface="Arial"/>
                <a:ea typeface="Arial"/>
                <a:cs typeface="Arial"/>
                <a:sym typeface="Arial"/>
              </a:rPr>
              <a:t>Understanding data requires critical thinking</a:t>
            </a:r>
            <a:endParaRPr b="0" i="0" sz="3430" u="none" cap="none" strike="noStrike">
              <a:solidFill>
                <a:srgbClr val="FFFFFF"/>
              </a:solidFill>
              <a:latin typeface="Arial"/>
              <a:ea typeface="Arial"/>
              <a:cs typeface="Arial"/>
              <a:sym typeface="Arial"/>
            </a:endParaRPr>
          </a:p>
          <a:p>
            <a:pPr indent="-370205" lvl="1" marL="740410" marR="0" rtl="0" algn="l">
              <a:lnSpc>
                <a:spcPct val="139941"/>
              </a:lnSpc>
              <a:spcBef>
                <a:spcPts val="0"/>
              </a:spcBef>
              <a:spcAft>
                <a:spcPts val="0"/>
              </a:spcAft>
              <a:buClr>
                <a:srgbClr val="FFFFFF"/>
              </a:buClr>
              <a:buSzPts val="3430"/>
              <a:buFont typeface="Arial"/>
              <a:buChar char="•"/>
            </a:pPr>
            <a:r>
              <a:rPr b="0" i="0" lang="en-US" sz="3430" u="none" cap="none" strike="noStrike">
                <a:solidFill>
                  <a:srgbClr val="FFFFFF"/>
                </a:solidFill>
                <a:latin typeface="Arial"/>
                <a:ea typeface="Arial"/>
                <a:cs typeface="Arial"/>
                <a:sym typeface="Arial"/>
              </a:rPr>
              <a:t>Data distribution helps reveal patterns and variability</a:t>
            </a:r>
            <a:endParaRPr b="0" i="0" sz="3430" u="none" cap="none" strike="noStrike">
              <a:solidFill>
                <a:srgbClr val="FFFFFF"/>
              </a:solidFill>
              <a:latin typeface="Arial"/>
              <a:ea typeface="Arial"/>
              <a:cs typeface="Arial"/>
              <a:sym typeface="Arial"/>
            </a:endParaRPr>
          </a:p>
          <a:p>
            <a:pPr indent="-370205" lvl="1" marL="740410" marR="0" rtl="0" algn="l">
              <a:lnSpc>
                <a:spcPct val="139941"/>
              </a:lnSpc>
              <a:spcBef>
                <a:spcPts val="0"/>
              </a:spcBef>
              <a:spcAft>
                <a:spcPts val="0"/>
              </a:spcAft>
              <a:buClr>
                <a:srgbClr val="FFFFFF"/>
              </a:buClr>
              <a:buSzPts val="3430"/>
              <a:buFont typeface="Arial"/>
              <a:buChar char="•"/>
            </a:pPr>
            <a:r>
              <a:rPr b="0" i="0" lang="en-US" sz="3430" u="none" cap="none" strike="noStrike">
                <a:solidFill>
                  <a:srgbClr val="FFFFFF"/>
                </a:solidFill>
                <a:latin typeface="Arial"/>
                <a:ea typeface="Arial"/>
                <a:cs typeface="Arial"/>
                <a:sym typeface="Arial"/>
              </a:rPr>
              <a:t>It forms the basis for probability analysis</a:t>
            </a:r>
            <a:endParaRPr b="0" i="0" sz="3430" u="none" cap="none" strike="noStrike">
              <a:solidFill>
                <a:srgbClr val="FFFFFF"/>
              </a:solidFill>
              <a:latin typeface="Arial"/>
              <a:ea typeface="Arial"/>
              <a:cs typeface="Arial"/>
              <a:sym typeface="Arial"/>
            </a:endParaRPr>
          </a:p>
        </p:txBody>
      </p:sp>
      <p:grpSp>
        <p:nvGrpSpPr>
          <p:cNvPr id="587" name="Google Shape;587;p29"/>
          <p:cNvGrpSpPr/>
          <p:nvPr/>
        </p:nvGrpSpPr>
        <p:grpSpPr>
          <a:xfrm>
            <a:off x="635" y="-277812"/>
            <a:ext cx="18304510" cy="1055688"/>
            <a:chOff x="0" y="-370332"/>
            <a:chExt cx="25596662" cy="1407263"/>
          </a:xfrm>
        </p:grpSpPr>
        <p:grpSp>
          <p:nvGrpSpPr>
            <p:cNvPr id="588" name="Google Shape;588;p29"/>
            <p:cNvGrpSpPr/>
            <p:nvPr/>
          </p:nvGrpSpPr>
          <p:grpSpPr>
            <a:xfrm>
              <a:off x="0" y="-370332"/>
              <a:ext cx="25596662" cy="1407263"/>
              <a:chOff x="0" y="-57150"/>
              <a:chExt cx="3950102" cy="217170"/>
            </a:xfrm>
          </p:grpSpPr>
          <p:sp>
            <p:nvSpPr>
              <p:cNvPr id="589" name="Google Shape;589;p29"/>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0" name="Google Shape;590;p29"/>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91" name="Google Shape;591;p29"/>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592" name="Google Shape;592;p29"/>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596" name="Shape 596"/>
        <p:cNvGrpSpPr/>
        <p:nvPr/>
      </p:nvGrpSpPr>
      <p:grpSpPr>
        <a:xfrm>
          <a:off x="0" y="0"/>
          <a:ext cx="0" cy="0"/>
          <a:chOff x="0" y="0"/>
          <a:chExt cx="0" cy="0"/>
        </a:xfrm>
      </p:grpSpPr>
      <p:sp>
        <p:nvSpPr>
          <p:cNvPr id="597" name="Google Shape;597;p30"/>
          <p:cNvSpPr/>
          <p:nvPr/>
        </p:nvSpPr>
        <p:spPr>
          <a:xfrm>
            <a:off x="-63503" y="593722"/>
            <a:ext cx="9423397" cy="146047"/>
          </a:xfrm>
          <a:custGeom>
            <a:rect b="b" l="l" r="r" t="t"/>
            <a:pathLst>
              <a:path extrusionOk="0" h="146047" w="9423397">
                <a:moveTo>
                  <a:pt x="0" y="0"/>
                </a:moveTo>
                <a:lnTo>
                  <a:pt x="9423397" y="0"/>
                </a:lnTo>
                <a:lnTo>
                  <a:pt x="9423397" y="146047"/>
                </a:lnTo>
                <a:lnTo>
                  <a:pt x="0" y="146047"/>
                </a:lnTo>
                <a:lnTo>
                  <a:pt x="0" y="0"/>
                </a:lnTo>
                <a:close/>
              </a:path>
            </a:pathLst>
          </a:custGeom>
          <a:blipFill rotWithShape="1">
            <a:blip r:embed="rId3">
              <a:alphaModFix/>
            </a:blip>
            <a:stretch>
              <a:fillRect b="0" l="0" r="0" t="0"/>
            </a:stretch>
          </a:blipFill>
          <a:ln>
            <a:noFill/>
          </a:ln>
        </p:spPr>
      </p:sp>
      <p:sp>
        <p:nvSpPr>
          <p:cNvPr id="598" name="Google Shape;598;p30"/>
          <p:cNvSpPr/>
          <p:nvPr/>
        </p:nvSpPr>
        <p:spPr>
          <a:xfrm>
            <a:off x="-63503" y="9547222"/>
            <a:ext cx="9423397" cy="146047"/>
          </a:xfrm>
          <a:custGeom>
            <a:rect b="b" l="l" r="r" t="t"/>
            <a:pathLst>
              <a:path extrusionOk="0" h="146047" w="9423397">
                <a:moveTo>
                  <a:pt x="0" y="0"/>
                </a:moveTo>
                <a:lnTo>
                  <a:pt x="9423397" y="0"/>
                </a:lnTo>
                <a:lnTo>
                  <a:pt x="9423397" y="146047"/>
                </a:lnTo>
                <a:lnTo>
                  <a:pt x="0" y="146047"/>
                </a:lnTo>
                <a:lnTo>
                  <a:pt x="0" y="0"/>
                </a:lnTo>
                <a:close/>
              </a:path>
            </a:pathLst>
          </a:custGeom>
          <a:blipFill rotWithShape="1">
            <a:blip r:embed="rId3">
              <a:alphaModFix/>
            </a:blip>
            <a:stretch>
              <a:fillRect b="0" l="0" r="0" t="0"/>
            </a:stretch>
          </a:blipFill>
          <a:ln>
            <a:noFill/>
          </a:ln>
        </p:spPr>
      </p:sp>
      <p:sp>
        <p:nvSpPr>
          <p:cNvPr id="599" name="Google Shape;599;p30"/>
          <p:cNvSpPr txBox="1"/>
          <p:nvPr/>
        </p:nvSpPr>
        <p:spPr>
          <a:xfrm>
            <a:off x="677150" y="1404865"/>
            <a:ext cx="7315200" cy="1477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9600"/>
              <a:buFont typeface="Arial"/>
              <a:buNone/>
            </a:pPr>
            <a:r>
              <a:rPr b="0" i="0" lang="en-US" sz="9600" u="none" cap="none" strike="noStrike">
                <a:solidFill>
                  <a:srgbClr val="FFFFFF"/>
                </a:solidFill>
                <a:latin typeface="Play"/>
                <a:ea typeface="Play"/>
                <a:cs typeface="Play"/>
                <a:sym typeface="Play"/>
              </a:rPr>
              <a:t>Conclusion</a:t>
            </a:r>
            <a:endParaRPr b="0" i="0" sz="9600" u="none" cap="none" strike="noStrike">
              <a:solidFill>
                <a:srgbClr val="FFFFFF"/>
              </a:solidFill>
              <a:latin typeface="Play"/>
              <a:ea typeface="Play"/>
              <a:cs typeface="Play"/>
              <a:sym typeface="Play"/>
            </a:endParaRPr>
          </a:p>
        </p:txBody>
      </p:sp>
      <p:sp>
        <p:nvSpPr>
          <p:cNvPr id="600" name="Google Shape;600;p30"/>
          <p:cNvSpPr txBox="1"/>
          <p:nvPr/>
        </p:nvSpPr>
        <p:spPr>
          <a:xfrm>
            <a:off x="770775" y="6747525"/>
            <a:ext cx="15705000" cy="1246800"/>
          </a:xfrm>
          <a:prstGeom prst="rect">
            <a:avLst/>
          </a:prstGeom>
          <a:noFill/>
          <a:ln>
            <a:noFill/>
          </a:ln>
        </p:spPr>
        <p:txBody>
          <a:bodyPr anchorCtr="0" anchor="t" bIns="0" lIns="0" spcFirstLastPara="1" rIns="0" wrap="square" tIns="0">
            <a:spAutoFit/>
          </a:bodyPr>
          <a:lstStyle/>
          <a:p>
            <a:pPr indent="0" lvl="0" marL="0" marR="0" rtl="0" algn="just">
              <a:lnSpc>
                <a:spcPct val="11875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“Understanding measures of central tendency and dispersion helps us interpret data more effectively. These concepts form the foundation for real-world applications and support deeper statistical analysis. In the next session, we will explore probability and data distribution”.</a:t>
            </a:r>
            <a:endParaRPr b="0" i="0" sz="2400" u="none" cap="none" strike="noStrike">
              <a:solidFill>
                <a:srgbClr val="FFFFFF"/>
              </a:solidFill>
              <a:latin typeface="Arial"/>
              <a:ea typeface="Arial"/>
              <a:cs typeface="Arial"/>
              <a:sym typeface="Arial"/>
            </a:endParaRPr>
          </a:p>
        </p:txBody>
      </p:sp>
      <p:sp>
        <p:nvSpPr>
          <p:cNvPr id="601" name="Google Shape;601;p30"/>
          <p:cNvSpPr txBox="1"/>
          <p:nvPr/>
        </p:nvSpPr>
        <p:spPr>
          <a:xfrm>
            <a:off x="336525" y="3443250"/>
            <a:ext cx="13611900" cy="2241000"/>
          </a:xfrm>
          <a:prstGeom prst="rect">
            <a:avLst/>
          </a:prstGeom>
          <a:noFill/>
          <a:ln>
            <a:noFill/>
          </a:ln>
        </p:spPr>
        <p:txBody>
          <a:bodyPr anchorCtr="0" anchor="t" bIns="0" lIns="0" spcFirstLastPara="1" rIns="0" wrap="square" tIns="0">
            <a:spAutoFit/>
          </a:bodyPr>
          <a:lstStyle/>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Mean, median, and mode summarize the central value of data</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Variance and standard deviation explain data variability</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Understanding both helps interpret data more accurately</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Statistics is not only about calculation, but also interpretation</a:t>
            </a:r>
            <a:endParaRPr b="0" i="0" sz="2800" u="none" cap="none" strike="noStrike">
              <a:solidFill>
                <a:srgbClr val="FFFFFF"/>
              </a:solidFill>
              <a:latin typeface="Arial"/>
              <a:ea typeface="Arial"/>
              <a:cs typeface="Arial"/>
              <a:sym typeface="Arial"/>
            </a:endParaRPr>
          </a:p>
        </p:txBody>
      </p:sp>
      <p:grpSp>
        <p:nvGrpSpPr>
          <p:cNvPr id="602" name="Google Shape;602;p30"/>
          <p:cNvGrpSpPr/>
          <p:nvPr/>
        </p:nvGrpSpPr>
        <p:grpSpPr>
          <a:xfrm>
            <a:off x="635" y="-277812"/>
            <a:ext cx="18304510" cy="1055688"/>
            <a:chOff x="0" y="-370332"/>
            <a:chExt cx="25596662" cy="1407263"/>
          </a:xfrm>
        </p:grpSpPr>
        <p:grpSp>
          <p:nvGrpSpPr>
            <p:cNvPr id="603" name="Google Shape;603;p30"/>
            <p:cNvGrpSpPr/>
            <p:nvPr/>
          </p:nvGrpSpPr>
          <p:grpSpPr>
            <a:xfrm>
              <a:off x="0" y="-370332"/>
              <a:ext cx="25596662" cy="1407263"/>
              <a:chOff x="0" y="-57150"/>
              <a:chExt cx="3950102" cy="217170"/>
            </a:xfrm>
          </p:grpSpPr>
          <p:sp>
            <p:nvSpPr>
              <p:cNvPr id="604" name="Google Shape;604;p30"/>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5" name="Google Shape;605;p30"/>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06" name="Google Shape;606;p30"/>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607" name="Google Shape;607;p30"/>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611" name="Shape 611"/>
        <p:cNvGrpSpPr/>
        <p:nvPr/>
      </p:nvGrpSpPr>
      <p:grpSpPr>
        <a:xfrm>
          <a:off x="0" y="0"/>
          <a:ext cx="0" cy="0"/>
          <a:chOff x="0" y="0"/>
          <a:chExt cx="0" cy="0"/>
        </a:xfrm>
      </p:grpSpPr>
      <p:sp>
        <p:nvSpPr>
          <p:cNvPr id="612" name="Google Shape;612;g3d49875f901_0_0"/>
          <p:cNvSpPr/>
          <p:nvPr/>
        </p:nvSpPr>
        <p:spPr>
          <a:xfrm>
            <a:off x="-63503" y="593722"/>
            <a:ext cx="9423397" cy="146047"/>
          </a:xfrm>
          <a:custGeom>
            <a:rect b="b" l="l" r="r" t="t"/>
            <a:pathLst>
              <a:path extrusionOk="0" h="146047" w="9423397">
                <a:moveTo>
                  <a:pt x="0" y="0"/>
                </a:moveTo>
                <a:lnTo>
                  <a:pt x="9423397" y="0"/>
                </a:lnTo>
                <a:lnTo>
                  <a:pt x="9423397" y="146047"/>
                </a:lnTo>
                <a:lnTo>
                  <a:pt x="0" y="146047"/>
                </a:lnTo>
                <a:lnTo>
                  <a:pt x="0" y="0"/>
                </a:lnTo>
                <a:close/>
              </a:path>
            </a:pathLst>
          </a:custGeom>
          <a:blipFill rotWithShape="1">
            <a:blip r:embed="rId3">
              <a:alphaModFix/>
            </a:blip>
            <a:stretch>
              <a:fillRect b="0" l="0" r="0" t="0"/>
            </a:stretch>
          </a:blipFill>
          <a:ln>
            <a:noFill/>
          </a:ln>
        </p:spPr>
      </p:sp>
      <p:sp>
        <p:nvSpPr>
          <p:cNvPr id="613" name="Google Shape;613;g3d49875f901_0_0"/>
          <p:cNvSpPr/>
          <p:nvPr/>
        </p:nvSpPr>
        <p:spPr>
          <a:xfrm>
            <a:off x="-63503" y="9547222"/>
            <a:ext cx="9423397" cy="146047"/>
          </a:xfrm>
          <a:custGeom>
            <a:rect b="b" l="l" r="r" t="t"/>
            <a:pathLst>
              <a:path extrusionOk="0" h="146047" w="9423397">
                <a:moveTo>
                  <a:pt x="0" y="0"/>
                </a:moveTo>
                <a:lnTo>
                  <a:pt x="9423397" y="0"/>
                </a:lnTo>
                <a:lnTo>
                  <a:pt x="9423397" y="146047"/>
                </a:lnTo>
                <a:lnTo>
                  <a:pt x="0" y="146047"/>
                </a:lnTo>
                <a:lnTo>
                  <a:pt x="0" y="0"/>
                </a:lnTo>
                <a:close/>
              </a:path>
            </a:pathLst>
          </a:custGeom>
          <a:blipFill rotWithShape="1">
            <a:blip r:embed="rId3">
              <a:alphaModFix/>
            </a:blip>
            <a:stretch>
              <a:fillRect b="0" l="0" r="0" t="0"/>
            </a:stretch>
          </a:blipFill>
          <a:ln>
            <a:noFill/>
          </a:ln>
        </p:spPr>
      </p:sp>
      <p:sp>
        <p:nvSpPr>
          <p:cNvPr id="614" name="Google Shape;614;g3d49875f901_0_0"/>
          <p:cNvSpPr txBox="1"/>
          <p:nvPr/>
        </p:nvSpPr>
        <p:spPr>
          <a:xfrm>
            <a:off x="677150" y="1404875"/>
            <a:ext cx="5853900" cy="1477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9600"/>
              <a:buFont typeface="Arial"/>
              <a:buNone/>
            </a:pPr>
            <a:r>
              <a:rPr lang="en-US" sz="9600">
                <a:solidFill>
                  <a:srgbClr val="FFFFFF"/>
                </a:solidFill>
                <a:latin typeface="Play"/>
                <a:ea typeface="Play"/>
                <a:cs typeface="Play"/>
                <a:sym typeface="Play"/>
              </a:rPr>
              <a:t>Reference</a:t>
            </a:r>
            <a:endParaRPr b="0" i="0" sz="9600" u="none" cap="none" strike="noStrike">
              <a:solidFill>
                <a:srgbClr val="FFFFFF"/>
              </a:solidFill>
              <a:latin typeface="Play"/>
              <a:ea typeface="Play"/>
              <a:cs typeface="Play"/>
              <a:sym typeface="Play"/>
            </a:endParaRPr>
          </a:p>
        </p:txBody>
      </p:sp>
      <p:sp>
        <p:nvSpPr>
          <p:cNvPr id="615" name="Google Shape;615;g3d49875f901_0_0"/>
          <p:cNvSpPr txBox="1"/>
          <p:nvPr/>
        </p:nvSpPr>
        <p:spPr>
          <a:xfrm>
            <a:off x="313450" y="3149800"/>
            <a:ext cx="17459700" cy="3447900"/>
          </a:xfrm>
          <a:prstGeom prst="rect">
            <a:avLst/>
          </a:prstGeom>
          <a:noFill/>
          <a:ln>
            <a:noFill/>
          </a:ln>
        </p:spPr>
        <p:txBody>
          <a:bodyPr anchorCtr="0" anchor="t" bIns="0" lIns="0" spcFirstLastPara="1" rIns="0" wrap="square" tIns="0">
            <a:spAutoFit/>
          </a:bodyPr>
          <a:lstStyle/>
          <a:p>
            <a:pPr indent="-406400" lvl="1" marL="914400" rtl="0" algn="l">
              <a:lnSpc>
                <a:spcPct val="140000"/>
              </a:lnSpc>
              <a:spcBef>
                <a:spcPts val="0"/>
              </a:spcBef>
              <a:spcAft>
                <a:spcPts val="0"/>
              </a:spcAft>
              <a:buClr>
                <a:srgbClr val="FFFFFF"/>
              </a:buClr>
              <a:buSzPts val="2800"/>
              <a:buChar char="•"/>
            </a:pPr>
            <a:r>
              <a:rPr lang="en-US" sz="2800">
                <a:solidFill>
                  <a:srgbClr val="FFFFFF"/>
                </a:solidFill>
              </a:rPr>
              <a:t>Walpole, R. E. (2012). Probability and Statistics for Engineers and Scientists. Pearson.</a:t>
            </a:r>
            <a:endParaRPr sz="2800">
              <a:solidFill>
                <a:srgbClr val="FFFFFF"/>
              </a:solidFill>
            </a:endParaRPr>
          </a:p>
          <a:p>
            <a:pPr indent="-406400" lvl="1" marL="914400" rtl="0" algn="l">
              <a:lnSpc>
                <a:spcPct val="140000"/>
              </a:lnSpc>
              <a:spcBef>
                <a:spcPts val="0"/>
              </a:spcBef>
              <a:spcAft>
                <a:spcPts val="0"/>
              </a:spcAft>
              <a:buClr>
                <a:srgbClr val="FFFFFF"/>
              </a:buClr>
              <a:buSzPts val="2800"/>
              <a:buChar char="•"/>
            </a:pPr>
            <a:r>
              <a:rPr lang="en-US" sz="2800">
                <a:solidFill>
                  <a:srgbClr val="FFFFFF"/>
                </a:solidFill>
              </a:rPr>
              <a:t>Montgomery, D. C., &amp; Runger, G. C. (2014). Applied Statistics and Probability for Engineers. Wiley.</a:t>
            </a:r>
            <a:endParaRPr sz="2800">
              <a:solidFill>
                <a:srgbClr val="FFFFFF"/>
              </a:solidFill>
            </a:endParaRPr>
          </a:p>
          <a:p>
            <a:pPr indent="-406400" lvl="1" marL="914400" rtl="0" algn="l">
              <a:lnSpc>
                <a:spcPct val="140000"/>
              </a:lnSpc>
              <a:spcBef>
                <a:spcPts val="0"/>
              </a:spcBef>
              <a:spcAft>
                <a:spcPts val="0"/>
              </a:spcAft>
              <a:buClr>
                <a:srgbClr val="FFFFFF"/>
              </a:buClr>
              <a:buSzPts val="2800"/>
              <a:buChar char="•"/>
            </a:pPr>
            <a:r>
              <a:rPr lang="en-US" sz="2800">
                <a:solidFill>
                  <a:srgbClr val="FFFFFF"/>
                </a:solidFill>
              </a:rPr>
              <a:t>Triola, M. F. (2018). Elementary Statistics. Pearson.</a:t>
            </a:r>
            <a:endParaRPr sz="2800">
              <a:solidFill>
                <a:srgbClr val="FFFFFF"/>
              </a:solidFill>
            </a:endParaRPr>
          </a:p>
          <a:p>
            <a:pPr indent="-406400" lvl="1" marL="914400" rtl="0" algn="l">
              <a:lnSpc>
                <a:spcPct val="140000"/>
              </a:lnSpc>
              <a:spcBef>
                <a:spcPts val="0"/>
              </a:spcBef>
              <a:spcAft>
                <a:spcPts val="0"/>
              </a:spcAft>
              <a:buClr>
                <a:srgbClr val="FFFFFF"/>
              </a:buClr>
              <a:buSzPts val="2800"/>
              <a:buChar char="•"/>
            </a:pPr>
            <a:r>
              <a:rPr lang="en-US" sz="2800">
                <a:solidFill>
                  <a:srgbClr val="FFFFFF"/>
                </a:solidFill>
              </a:rPr>
              <a:t>OpenIntro Statistics (2019). OpenIntro Inc.</a:t>
            </a:r>
            <a:endParaRPr sz="2800">
              <a:solidFill>
                <a:srgbClr val="FFFFFF"/>
              </a:solidFill>
            </a:endParaRPr>
          </a:p>
          <a:p>
            <a:pPr indent="-406400" lvl="1" marL="914400" rtl="0" algn="l">
              <a:lnSpc>
                <a:spcPct val="140000"/>
              </a:lnSpc>
              <a:spcBef>
                <a:spcPts val="0"/>
              </a:spcBef>
              <a:spcAft>
                <a:spcPts val="0"/>
              </a:spcAft>
              <a:buClr>
                <a:srgbClr val="FFFFFF"/>
              </a:buClr>
              <a:buSzPts val="2800"/>
              <a:buChar char="•"/>
            </a:pPr>
            <a:r>
              <a:rPr lang="en-US" sz="2800">
                <a:solidFill>
                  <a:srgbClr val="FFFFFF"/>
                </a:solidFill>
              </a:rPr>
              <a:t>Microsoft. (2023). Excel Functions: AVERAGE, MEDIAN, MODE, STDEV. https://support.microsoft.com</a:t>
            </a:r>
            <a:endParaRPr sz="2800">
              <a:solidFill>
                <a:srgbClr val="FFFFFF"/>
              </a:solidFill>
            </a:endParaRPr>
          </a:p>
          <a:p>
            <a:pPr indent="-406400" lvl="1" marL="914400" rtl="0" algn="l">
              <a:lnSpc>
                <a:spcPct val="140000"/>
              </a:lnSpc>
              <a:spcBef>
                <a:spcPts val="0"/>
              </a:spcBef>
              <a:spcAft>
                <a:spcPts val="0"/>
              </a:spcAft>
              <a:buClr>
                <a:srgbClr val="FFFFFF"/>
              </a:buClr>
              <a:buSzPts val="2800"/>
              <a:buChar char="•"/>
            </a:pPr>
            <a:r>
              <a:rPr lang="en-US" sz="2800">
                <a:solidFill>
                  <a:srgbClr val="FFFFFF"/>
                </a:solidFill>
              </a:rPr>
              <a:t>Khan Academy. Statistics and Probability. https://www.khanacademy.org</a:t>
            </a:r>
            <a:endParaRPr sz="2800">
              <a:solidFill>
                <a:srgbClr val="FFFFFF"/>
              </a:solidFill>
            </a:endParaRPr>
          </a:p>
        </p:txBody>
      </p:sp>
      <p:grpSp>
        <p:nvGrpSpPr>
          <p:cNvPr id="616" name="Google Shape;616;g3d49875f901_0_0"/>
          <p:cNvGrpSpPr/>
          <p:nvPr/>
        </p:nvGrpSpPr>
        <p:grpSpPr>
          <a:xfrm>
            <a:off x="635" y="-277822"/>
            <a:ext cx="18304172" cy="1055873"/>
            <a:chOff x="0" y="-370332"/>
            <a:chExt cx="25596661" cy="1407456"/>
          </a:xfrm>
        </p:grpSpPr>
        <p:grpSp>
          <p:nvGrpSpPr>
            <p:cNvPr id="617" name="Google Shape;617;g3d49875f901_0_0"/>
            <p:cNvGrpSpPr/>
            <p:nvPr/>
          </p:nvGrpSpPr>
          <p:grpSpPr>
            <a:xfrm>
              <a:off x="0" y="-370332"/>
              <a:ext cx="25596661" cy="1407456"/>
              <a:chOff x="0" y="-57150"/>
              <a:chExt cx="3950102" cy="217200"/>
            </a:xfrm>
          </p:grpSpPr>
          <p:sp>
            <p:nvSpPr>
              <p:cNvPr id="618" name="Google Shape;618;g3d49875f901_0_0"/>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9" name="Google Shape;619;g3d49875f901_0_0"/>
              <p:cNvSpPr txBox="1"/>
              <p:nvPr/>
            </p:nvSpPr>
            <p:spPr>
              <a:xfrm>
                <a:off x="0" y="-57150"/>
                <a:ext cx="3950100" cy="2172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20" name="Google Shape;620;g3d49875f901_0_0"/>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621" name="Google Shape;621;g3d49875f901_0_0"/>
            <p:cNvSpPr txBox="1"/>
            <p:nvPr/>
          </p:nvSpPr>
          <p:spPr>
            <a:xfrm>
              <a:off x="2132613" y="270956"/>
              <a:ext cx="8302800" cy="389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625" name="Shape 625"/>
        <p:cNvGrpSpPr/>
        <p:nvPr/>
      </p:nvGrpSpPr>
      <p:grpSpPr>
        <a:xfrm>
          <a:off x="0" y="0"/>
          <a:ext cx="0" cy="0"/>
          <a:chOff x="0" y="0"/>
          <a:chExt cx="0" cy="0"/>
        </a:xfrm>
      </p:grpSpPr>
      <p:sp>
        <p:nvSpPr>
          <p:cNvPr id="626" name="Google Shape;626;p31"/>
          <p:cNvSpPr/>
          <p:nvPr/>
        </p:nvSpPr>
        <p:spPr>
          <a:xfrm>
            <a:off x="-63503" y="593722"/>
            <a:ext cx="9423397" cy="146047"/>
          </a:xfrm>
          <a:custGeom>
            <a:rect b="b" l="l" r="r" t="t"/>
            <a:pathLst>
              <a:path extrusionOk="0" h="146047" w="9423397">
                <a:moveTo>
                  <a:pt x="0" y="0"/>
                </a:moveTo>
                <a:lnTo>
                  <a:pt x="9423397" y="0"/>
                </a:lnTo>
                <a:lnTo>
                  <a:pt x="9423397" y="146047"/>
                </a:lnTo>
                <a:lnTo>
                  <a:pt x="0" y="146047"/>
                </a:lnTo>
                <a:lnTo>
                  <a:pt x="0" y="0"/>
                </a:lnTo>
                <a:close/>
              </a:path>
            </a:pathLst>
          </a:custGeom>
          <a:blipFill rotWithShape="1">
            <a:blip r:embed="rId3">
              <a:alphaModFix/>
            </a:blip>
            <a:stretch>
              <a:fillRect b="0" l="0" r="0" t="0"/>
            </a:stretch>
          </a:blipFill>
          <a:ln>
            <a:noFill/>
          </a:ln>
        </p:spPr>
      </p:sp>
      <p:sp>
        <p:nvSpPr>
          <p:cNvPr id="627" name="Google Shape;627;p31"/>
          <p:cNvSpPr/>
          <p:nvPr/>
        </p:nvSpPr>
        <p:spPr>
          <a:xfrm>
            <a:off x="-63503" y="9547222"/>
            <a:ext cx="9423397" cy="146047"/>
          </a:xfrm>
          <a:custGeom>
            <a:rect b="b" l="l" r="r" t="t"/>
            <a:pathLst>
              <a:path extrusionOk="0" h="146047" w="9423397">
                <a:moveTo>
                  <a:pt x="0" y="0"/>
                </a:moveTo>
                <a:lnTo>
                  <a:pt x="9423397" y="0"/>
                </a:lnTo>
                <a:lnTo>
                  <a:pt x="9423397" y="146047"/>
                </a:lnTo>
                <a:lnTo>
                  <a:pt x="0" y="146047"/>
                </a:lnTo>
                <a:lnTo>
                  <a:pt x="0" y="0"/>
                </a:lnTo>
                <a:close/>
              </a:path>
            </a:pathLst>
          </a:custGeom>
          <a:blipFill rotWithShape="1">
            <a:blip r:embed="rId3">
              <a:alphaModFix/>
            </a:blip>
            <a:stretch>
              <a:fillRect b="0" l="0" r="0" t="0"/>
            </a:stretch>
          </a:blipFill>
          <a:ln>
            <a:noFill/>
          </a:ln>
        </p:spPr>
      </p:sp>
      <p:sp>
        <p:nvSpPr>
          <p:cNvPr id="628" name="Google Shape;628;p31"/>
          <p:cNvSpPr/>
          <p:nvPr/>
        </p:nvSpPr>
        <p:spPr>
          <a:xfrm>
            <a:off x="6953083" y="1887795"/>
            <a:ext cx="510152" cy="774515"/>
          </a:xfrm>
          <a:custGeom>
            <a:rect b="b" l="l" r="r" t="t"/>
            <a:pathLst>
              <a:path extrusionOk="0" h="1354915" w="1182471">
                <a:moveTo>
                  <a:pt x="0" y="0"/>
                </a:moveTo>
                <a:lnTo>
                  <a:pt x="1182471" y="0"/>
                </a:lnTo>
                <a:lnTo>
                  <a:pt x="1182471" y="1354914"/>
                </a:lnTo>
                <a:lnTo>
                  <a:pt x="0" y="1354914"/>
                </a:lnTo>
                <a:lnTo>
                  <a:pt x="0" y="0"/>
                </a:lnTo>
                <a:close/>
              </a:path>
            </a:pathLst>
          </a:custGeom>
          <a:blipFill rotWithShape="1">
            <a:blip r:embed="rId4">
              <a:alphaModFix/>
            </a:blip>
            <a:stretch>
              <a:fillRect b="0" l="0" r="0" t="0"/>
            </a:stretch>
          </a:blipFill>
          <a:ln>
            <a:noFill/>
          </a:ln>
        </p:spPr>
      </p:sp>
      <p:sp>
        <p:nvSpPr>
          <p:cNvPr id="629" name="Google Shape;629;p31"/>
          <p:cNvSpPr txBox="1"/>
          <p:nvPr/>
        </p:nvSpPr>
        <p:spPr>
          <a:xfrm>
            <a:off x="614750" y="1447565"/>
            <a:ext cx="7230000" cy="13392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8700"/>
              <a:buFont typeface="Arial"/>
              <a:buNone/>
            </a:pPr>
            <a:r>
              <a:rPr b="0" i="0" lang="en-US" sz="8700" u="none" cap="none" strike="noStrike">
                <a:solidFill>
                  <a:srgbClr val="FFFFFF"/>
                </a:solidFill>
                <a:latin typeface="Play"/>
                <a:ea typeface="Play"/>
                <a:cs typeface="Play"/>
                <a:sym typeface="Play"/>
              </a:rPr>
              <a:t>Assignment</a:t>
            </a:r>
            <a:endParaRPr b="0" i="0" sz="8700" u="none" cap="none" strike="noStrike">
              <a:solidFill>
                <a:srgbClr val="FFFFFF"/>
              </a:solidFill>
              <a:latin typeface="Play"/>
              <a:ea typeface="Play"/>
              <a:cs typeface="Play"/>
              <a:sym typeface="Play"/>
            </a:endParaRPr>
          </a:p>
        </p:txBody>
      </p:sp>
      <p:sp>
        <p:nvSpPr>
          <p:cNvPr id="630" name="Google Shape;630;p31"/>
          <p:cNvSpPr txBox="1"/>
          <p:nvPr/>
        </p:nvSpPr>
        <p:spPr>
          <a:xfrm>
            <a:off x="614750" y="3054625"/>
            <a:ext cx="14373600" cy="4051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FFFFF"/>
                </a:solidFill>
                <a:latin typeface="Arial"/>
                <a:ea typeface="Arial"/>
                <a:cs typeface="Arial"/>
                <a:sym typeface="Arial"/>
              </a:rPr>
              <a:t>Students are required to:</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Choose a simple real-world dataset</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Calculate mean, median, mode, and standard deviation</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Interpret the results</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Present a short explanation of their findings</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Use Excel for calculations</a:t>
            </a:r>
            <a:endParaRPr b="0" i="0" sz="2800" u="none" cap="none" strike="noStrike">
              <a:solidFill>
                <a:srgbClr val="FFFFFF"/>
              </a:solidFill>
              <a:latin typeface="Arial"/>
              <a:ea typeface="Arial"/>
              <a:cs typeface="Arial"/>
              <a:sym typeface="Arial"/>
            </a:endParaRPr>
          </a:p>
          <a:p>
            <a:pPr indent="-302260" lvl="1" marL="604520" marR="0" rtl="0" algn="l">
              <a:lnSpc>
                <a:spcPct val="140000"/>
              </a:lnSpc>
              <a:spcBef>
                <a:spcPts val="0"/>
              </a:spcBef>
              <a:spcAft>
                <a:spcPts val="0"/>
              </a:spcAft>
              <a:buClr>
                <a:srgbClr val="FFFFFF"/>
              </a:buClr>
              <a:buSzPts val="2800"/>
              <a:buFont typeface="Arial"/>
              <a:buChar char="•"/>
            </a:pPr>
            <a:r>
              <a:rPr b="0" i="0" lang="en-US" sz="2800" u="none" cap="none" strike="noStrike">
                <a:solidFill>
                  <a:srgbClr val="FFFFFF"/>
                </a:solidFill>
                <a:latin typeface="Arial"/>
                <a:ea typeface="Arial"/>
                <a:cs typeface="Arial"/>
                <a:sym typeface="Arial"/>
              </a:rPr>
              <a:t>Submit your work in a short report or presentation</a:t>
            </a:r>
            <a:endParaRPr b="0" i="0" sz="2800" u="none" cap="none" strike="noStrike">
              <a:solidFill>
                <a:srgbClr val="FFFFFF"/>
              </a:solidFill>
              <a:latin typeface="Arial"/>
              <a:ea typeface="Arial"/>
              <a:cs typeface="Arial"/>
              <a:sym typeface="Arial"/>
            </a:endParaRPr>
          </a:p>
        </p:txBody>
      </p:sp>
      <p:sp>
        <p:nvSpPr>
          <p:cNvPr id="631" name="Google Shape;631;p31"/>
          <p:cNvSpPr txBox="1"/>
          <p:nvPr/>
        </p:nvSpPr>
        <p:spPr>
          <a:xfrm>
            <a:off x="781176" y="7282649"/>
            <a:ext cx="12241500" cy="1635300"/>
          </a:xfrm>
          <a:prstGeom prst="rect">
            <a:avLst/>
          </a:prstGeom>
          <a:noFill/>
          <a:ln>
            <a:noFill/>
          </a:ln>
        </p:spPr>
        <p:txBody>
          <a:bodyPr anchorCtr="0" anchor="t" bIns="0" lIns="0" spcFirstLastPara="1" rIns="0" wrap="square" tIns="0">
            <a:spAutoFit/>
          </a:bodyPr>
          <a:lstStyle/>
          <a:p>
            <a:pPr indent="0" lvl="0" marL="0" marR="0" rtl="0" algn="l">
              <a:lnSpc>
                <a:spcPct val="157925"/>
              </a:lnSpc>
              <a:spcBef>
                <a:spcPts val="0"/>
              </a:spcBef>
              <a:spcAft>
                <a:spcPts val="0"/>
              </a:spcAft>
              <a:buClr>
                <a:srgbClr val="000000"/>
              </a:buClr>
              <a:buSzPts val="2555"/>
              <a:buFont typeface="Arial"/>
              <a:buNone/>
            </a:pPr>
            <a:r>
              <a:rPr b="0" i="0" lang="en-US" sz="2555" u="none" cap="none" strike="noStrike">
                <a:solidFill>
                  <a:srgbClr val="FFFFFF"/>
                </a:solidFill>
                <a:latin typeface="Arial"/>
                <a:ea typeface="Arial"/>
                <a:cs typeface="Arial"/>
                <a:sym typeface="Arial"/>
              </a:rPr>
              <a:t>Notes</a:t>
            </a:r>
            <a:endParaRPr b="0" i="0" sz="2555" u="none" cap="none" strike="noStrike">
              <a:solidFill>
                <a:srgbClr val="FFFFFF"/>
              </a:solidFill>
              <a:latin typeface="Arial"/>
              <a:ea typeface="Arial"/>
              <a:cs typeface="Arial"/>
              <a:sym typeface="Arial"/>
            </a:endParaRPr>
          </a:p>
          <a:p>
            <a:pPr indent="-275590" lvl="1" marL="551815" marR="0" rtl="0" algn="l">
              <a:lnSpc>
                <a:spcPct val="157925"/>
              </a:lnSpc>
              <a:spcBef>
                <a:spcPts val="0"/>
              </a:spcBef>
              <a:spcAft>
                <a:spcPts val="0"/>
              </a:spcAft>
              <a:buClr>
                <a:srgbClr val="FFFFFF"/>
              </a:buClr>
              <a:buSzPts val="2555"/>
              <a:buFont typeface="Arial"/>
              <a:buChar char="•"/>
            </a:pPr>
            <a:r>
              <a:rPr b="0" i="0" lang="en-US" sz="2555" u="none" cap="none" strike="noStrike">
                <a:solidFill>
                  <a:srgbClr val="FFFFFF"/>
                </a:solidFill>
                <a:latin typeface="Arial"/>
                <a:ea typeface="Arial"/>
                <a:cs typeface="Arial"/>
                <a:sym typeface="Arial"/>
              </a:rPr>
              <a:t>Submit your assignment via email </a:t>
            </a:r>
            <a:r>
              <a:rPr b="0" i="0" lang="en-US" sz="2555" u="none" cap="none" strike="noStrike">
                <a:solidFill>
                  <a:srgbClr val="FFDE59"/>
                </a:solidFill>
                <a:latin typeface="Arial"/>
                <a:ea typeface="Arial"/>
                <a:cs typeface="Arial"/>
                <a:sym typeface="Arial"/>
              </a:rPr>
              <a:t>(alfriantalakua@unkriswina.ac.id)</a:t>
            </a:r>
            <a:endParaRPr b="0" i="0" sz="2555" u="none" cap="none" strike="noStrike">
              <a:solidFill>
                <a:srgbClr val="FFDE59"/>
              </a:solidFill>
              <a:latin typeface="Arial"/>
              <a:ea typeface="Arial"/>
              <a:cs typeface="Arial"/>
              <a:sym typeface="Arial"/>
            </a:endParaRPr>
          </a:p>
          <a:p>
            <a:pPr indent="-275590" lvl="1" marL="551815" marR="0" rtl="0" algn="l">
              <a:lnSpc>
                <a:spcPct val="157925"/>
              </a:lnSpc>
              <a:spcBef>
                <a:spcPts val="0"/>
              </a:spcBef>
              <a:spcAft>
                <a:spcPts val="0"/>
              </a:spcAft>
              <a:buClr>
                <a:srgbClr val="FFFFFF"/>
              </a:buClr>
              <a:buSzPts val="2555"/>
              <a:buFont typeface="Arial"/>
              <a:buChar char="•"/>
            </a:pPr>
            <a:r>
              <a:rPr b="0" i="0" lang="en-US" sz="2555" u="none" cap="none" strike="noStrike">
                <a:solidFill>
                  <a:srgbClr val="FFFFFF"/>
                </a:solidFill>
                <a:latin typeface="Arial"/>
                <a:ea typeface="Arial"/>
                <a:cs typeface="Arial"/>
                <a:sym typeface="Arial"/>
              </a:rPr>
              <a:t>Subject: Assignment 2 - Week 3 (Your Name)</a:t>
            </a:r>
            <a:endParaRPr b="0" i="0" sz="2555" u="none" cap="none" strike="noStrike">
              <a:solidFill>
                <a:srgbClr val="FFFFFF"/>
              </a:solidFill>
              <a:latin typeface="Arial"/>
              <a:ea typeface="Arial"/>
              <a:cs typeface="Arial"/>
              <a:sym typeface="Arial"/>
            </a:endParaRPr>
          </a:p>
        </p:txBody>
      </p:sp>
      <p:grpSp>
        <p:nvGrpSpPr>
          <p:cNvPr id="632" name="Google Shape;632;p31"/>
          <p:cNvGrpSpPr/>
          <p:nvPr/>
        </p:nvGrpSpPr>
        <p:grpSpPr>
          <a:xfrm>
            <a:off x="635" y="-277812"/>
            <a:ext cx="18304510" cy="1055688"/>
            <a:chOff x="0" y="-370332"/>
            <a:chExt cx="25596662" cy="1407263"/>
          </a:xfrm>
        </p:grpSpPr>
        <p:grpSp>
          <p:nvGrpSpPr>
            <p:cNvPr id="633" name="Google Shape;633;p31"/>
            <p:cNvGrpSpPr/>
            <p:nvPr/>
          </p:nvGrpSpPr>
          <p:grpSpPr>
            <a:xfrm>
              <a:off x="0" y="-370332"/>
              <a:ext cx="25596662" cy="1407263"/>
              <a:chOff x="0" y="-57150"/>
              <a:chExt cx="3950102" cy="217170"/>
            </a:xfrm>
          </p:grpSpPr>
          <p:sp>
            <p:nvSpPr>
              <p:cNvPr id="634" name="Google Shape;634;p31"/>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5" name="Google Shape;635;p31"/>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36" name="Google Shape;636;p31"/>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5">
                <a:alphaModFix/>
              </a:blip>
              <a:stretch>
                <a:fillRect b="0" l="0" r="0" t="0"/>
              </a:stretch>
            </a:blipFill>
            <a:ln>
              <a:noFill/>
            </a:ln>
          </p:spPr>
        </p:sp>
        <p:sp>
          <p:nvSpPr>
            <p:cNvPr id="637" name="Google Shape;637;p31"/>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641" name="Shape 641"/>
        <p:cNvGrpSpPr/>
        <p:nvPr/>
      </p:nvGrpSpPr>
      <p:grpSpPr>
        <a:xfrm>
          <a:off x="0" y="0"/>
          <a:ext cx="0" cy="0"/>
          <a:chOff x="0" y="0"/>
          <a:chExt cx="0" cy="0"/>
        </a:xfrm>
      </p:grpSpPr>
      <p:sp>
        <p:nvSpPr>
          <p:cNvPr id="642" name="Google Shape;642;p32"/>
          <p:cNvSpPr/>
          <p:nvPr/>
        </p:nvSpPr>
        <p:spPr>
          <a:xfrm>
            <a:off x="-63503" y="5937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643" name="Google Shape;643;p32"/>
          <p:cNvSpPr/>
          <p:nvPr/>
        </p:nvSpPr>
        <p:spPr>
          <a:xfrm>
            <a:off x="-63503" y="9547222"/>
            <a:ext cx="18414997" cy="146047"/>
          </a:xfrm>
          <a:custGeom>
            <a:rect b="b" l="l" r="r" t="t"/>
            <a:pathLst>
              <a:path extrusionOk="0" h="146047" w="18414997">
                <a:moveTo>
                  <a:pt x="0" y="0"/>
                </a:moveTo>
                <a:lnTo>
                  <a:pt x="18414997" y="0"/>
                </a:lnTo>
                <a:lnTo>
                  <a:pt x="18414997" y="146047"/>
                </a:lnTo>
                <a:lnTo>
                  <a:pt x="0" y="146047"/>
                </a:lnTo>
                <a:lnTo>
                  <a:pt x="0" y="0"/>
                </a:lnTo>
                <a:close/>
              </a:path>
            </a:pathLst>
          </a:custGeom>
          <a:blipFill rotWithShape="1">
            <a:blip r:embed="rId3">
              <a:alphaModFix/>
            </a:blip>
            <a:stretch>
              <a:fillRect b="0" l="0" r="0" t="0"/>
            </a:stretch>
          </a:blipFill>
          <a:ln>
            <a:noFill/>
          </a:ln>
        </p:spPr>
      </p:sp>
      <p:sp>
        <p:nvSpPr>
          <p:cNvPr id="644" name="Google Shape;644;p32"/>
          <p:cNvSpPr txBox="1"/>
          <p:nvPr/>
        </p:nvSpPr>
        <p:spPr>
          <a:xfrm>
            <a:off x="666750" y="1831477"/>
            <a:ext cx="6537522" cy="128206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9600"/>
              <a:buFont typeface="Arial"/>
              <a:buNone/>
            </a:pPr>
            <a:r>
              <a:rPr b="0" i="0" lang="en-US" sz="9600" u="none" cap="none" strike="noStrike">
                <a:solidFill>
                  <a:srgbClr val="FFFFFF"/>
                </a:solidFill>
                <a:latin typeface="Play"/>
                <a:ea typeface="Play"/>
                <a:cs typeface="Play"/>
                <a:sym typeface="Play"/>
              </a:rPr>
              <a:t>Closing</a:t>
            </a:r>
            <a:endParaRPr b="0" i="0" sz="9600" u="none" cap="none" strike="noStrike">
              <a:solidFill>
                <a:srgbClr val="FFFFFF"/>
              </a:solidFill>
              <a:latin typeface="Play"/>
              <a:ea typeface="Play"/>
              <a:cs typeface="Play"/>
              <a:sym typeface="Play"/>
            </a:endParaRPr>
          </a:p>
        </p:txBody>
      </p:sp>
      <p:sp>
        <p:nvSpPr>
          <p:cNvPr id="645" name="Google Shape;645;p32"/>
          <p:cNvSpPr txBox="1"/>
          <p:nvPr/>
        </p:nvSpPr>
        <p:spPr>
          <a:xfrm>
            <a:off x="152559" y="3608464"/>
            <a:ext cx="16656770" cy="2097220"/>
          </a:xfrm>
          <a:prstGeom prst="rect">
            <a:avLst/>
          </a:prstGeom>
          <a:noFill/>
          <a:ln>
            <a:noFill/>
          </a:ln>
        </p:spPr>
        <p:txBody>
          <a:bodyPr anchorCtr="0" anchor="t" bIns="0" lIns="0" spcFirstLastPara="1" rIns="0" wrap="square" tIns="0">
            <a:spAutoFit/>
          </a:bodyPr>
          <a:lstStyle/>
          <a:p>
            <a:pPr indent="-452119" lvl="1" marL="904239" marR="0" rtl="0" algn="l">
              <a:lnSpc>
                <a:spcPct val="134009"/>
              </a:lnSpc>
              <a:spcBef>
                <a:spcPts val="0"/>
              </a:spcBef>
              <a:spcAft>
                <a:spcPts val="0"/>
              </a:spcAft>
              <a:buClr>
                <a:srgbClr val="FFFFFF"/>
              </a:buClr>
              <a:buSzPts val="4190"/>
              <a:buFont typeface="Arial"/>
              <a:buChar char="•"/>
            </a:pPr>
            <a:r>
              <a:rPr b="0" i="0" lang="en-US" sz="4190" u="none" cap="none" strike="noStrike">
                <a:solidFill>
                  <a:srgbClr val="FFFFFF"/>
                </a:solidFill>
                <a:latin typeface="Arial"/>
                <a:ea typeface="Arial"/>
                <a:cs typeface="Arial"/>
                <a:sym typeface="Arial"/>
              </a:rPr>
              <a:t>Statistics helps us understand data patterns</a:t>
            </a:r>
            <a:endParaRPr b="0" i="0" sz="4190" u="none" cap="none" strike="noStrike">
              <a:solidFill>
                <a:srgbClr val="FFFFFF"/>
              </a:solidFill>
              <a:latin typeface="Arial"/>
              <a:ea typeface="Arial"/>
              <a:cs typeface="Arial"/>
              <a:sym typeface="Arial"/>
            </a:endParaRPr>
          </a:p>
          <a:p>
            <a:pPr indent="-452119" lvl="1" marL="904239" marR="0" rtl="0" algn="l">
              <a:lnSpc>
                <a:spcPct val="134009"/>
              </a:lnSpc>
              <a:spcBef>
                <a:spcPts val="0"/>
              </a:spcBef>
              <a:spcAft>
                <a:spcPts val="0"/>
              </a:spcAft>
              <a:buClr>
                <a:srgbClr val="FFFFFF"/>
              </a:buClr>
              <a:buSzPts val="4190"/>
              <a:buFont typeface="Arial"/>
              <a:buChar char="•"/>
            </a:pPr>
            <a:r>
              <a:rPr b="0" i="0" lang="en-US" sz="4190" u="none" cap="none" strike="noStrike">
                <a:solidFill>
                  <a:srgbClr val="FFFFFF"/>
                </a:solidFill>
                <a:latin typeface="Arial"/>
                <a:ea typeface="Arial"/>
                <a:cs typeface="Arial"/>
                <a:sym typeface="Arial"/>
              </a:rPr>
              <a:t>Data analysis is essential for decision-making</a:t>
            </a:r>
            <a:endParaRPr b="0" i="0" sz="4190" u="none" cap="none" strike="noStrike">
              <a:solidFill>
                <a:srgbClr val="FFFFFF"/>
              </a:solidFill>
              <a:latin typeface="Arial"/>
              <a:ea typeface="Arial"/>
              <a:cs typeface="Arial"/>
              <a:sym typeface="Arial"/>
            </a:endParaRPr>
          </a:p>
          <a:p>
            <a:pPr indent="-452119" lvl="1" marL="904239" marR="0" rtl="0" algn="l">
              <a:lnSpc>
                <a:spcPct val="134009"/>
              </a:lnSpc>
              <a:spcBef>
                <a:spcPts val="0"/>
              </a:spcBef>
              <a:spcAft>
                <a:spcPts val="0"/>
              </a:spcAft>
              <a:buClr>
                <a:srgbClr val="FFFFFF"/>
              </a:buClr>
              <a:buSzPts val="4190"/>
              <a:buFont typeface="Arial"/>
              <a:buChar char="•"/>
            </a:pPr>
            <a:r>
              <a:rPr b="0" i="0" lang="en-US" sz="4190" u="none" cap="none" strike="noStrike">
                <a:solidFill>
                  <a:srgbClr val="FFFFFF"/>
                </a:solidFill>
                <a:latin typeface="Arial"/>
                <a:ea typeface="Arial"/>
                <a:cs typeface="Arial"/>
                <a:sym typeface="Arial"/>
              </a:rPr>
              <a:t>These concepts will be used in the next topic: </a:t>
            </a:r>
            <a:r>
              <a:rPr b="1" i="0" lang="en-US" sz="4190" u="none" cap="none" strike="noStrike">
                <a:solidFill>
                  <a:srgbClr val="FFDE59"/>
                </a:solidFill>
                <a:latin typeface="Arial"/>
                <a:ea typeface="Arial"/>
                <a:cs typeface="Arial"/>
                <a:sym typeface="Arial"/>
              </a:rPr>
              <a:t>Probability</a:t>
            </a:r>
            <a:endParaRPr b="1" i="0" sz="4190" u="none" cap="none" strike="noStrike">
              <a:solidFill>
                <a:srgbClr val="FFDE59"/>
              </a:solidFill>
              <a:latin typeface="Arial"/>
              <a:ea typeface="Arial"/>
              <a:cs typeface="Arial"/>
              <a:sym typeface="Arial"/>
            </a:endParaRPr>
          </a:p>
        </p:txBody>
      </p:sp>
      <p:sp>
        <p:nvSpPr>
          <p:cNvPr id="646" name="Google Shape;646;p32"/>
          <p:cNvSpPr txBox="1"/>
          <p:nvPr/>
        </p:nvSpPr>
        <p:spPr>
          <a:xfrm>
            <a:off x="666750" y="6477000"/>
            <a:ext cx="16485300" cy="532500"/>
          </a:xfrm>
          <a:prstGeom prst="rect">
            <a:avLst/>
          </a:prstGeom>
          <a:noFill/>
          <a:ln>
            <a:noFill/>
          </a:ln>
        </p:spPr>
        <p:txBody>
          <a:bodyPr anchorCtr="0" anchor="t" bIns="0" lIns="0" spcFirstLastPara="1" rIns="0" wrap="square" tIns="0">
            <a:spAutoFit/>
          </a:bodyPr>
          <a:lstStyle/>
          <a:p>
            <a:pPr indent="0" lvl="0" marL="0" marR="0" rtl="0" algn="l">
              <a:lnSpc>
                <a:spcPct val="100028"/>
              </a:lnSpc>
              <a:spcBef>
                <a:spcPts val="0"/>
              </a:spcBef>
              <a:spcAft>
                <a:spcPts val="0"/>
              </a:spcAft>
              <a:buClr>
                <a:srgbClr val="000000"/>
              </a:buClr>
              <a:buSzPts val="3459"/>
              <a:buFont typeface="Arial"/>
              <a:buNone/>
            </a:pPr>
            <a:r>
              <a:rPr b="0" i="0" lang="en-US" sz="3459" u="none" cap="none" strike="noStrike">
                <a:solidFill>
                  <a:srgbClr val="FFFFFF"/>
                </a:solidFill>
                <a:latin typeface="Arial"/>
                <a:ea typeface="Arial"/>
                <a:cs typeface="Arial"/>
                <a:sym typeface="Arial"/>
              </a:rPr>
              <a:t>Next, we will explore how data can help us understand uncertainty and probability.</a:t>
            </a:r>
            <a:endParaRPr b="0" i="0" sz="3459" u="none" cap="none" strike="noStrike">
              <a:solidFill>
                <a:srgbClr val="FFFFFF"/>
              </a:solidFill>
              <a:latin typeface="Arial"/>
              <a:ea typeface="Arial"/>
              <a:cs typeface="Arial"/>
              <a:sym typeface="Arial"/>
            </a:endParaRPr>
          </a:p>
        </p:txBody>
      </p:sp>
      <p:grpSp>
        <p:nvGrpSpPr>
          <p:cNvPr id="647" name="Google Shape;647;p32"/>
          <p:cNvGrpSpPr/>
          <p:nvPr/>
        </p:nvGrpSpPr>
        <p:grpSpPr>
          <a:xfrm>
            <a:off x="635" y="-277812"/>
            <a:ext cx="18304510" cy="1055688"/>
            <a:chOff x="0" y="-370332"/>
            <a:chExt cx="25596662" cy="1407263"/>
          </a:xfrm>
        </p:grpSpPr>
        <p:grpSp>
          <p:nvGrpSpPr>
            <p:cNvPr id="648" name="Google Shape;648;p32"/>
            <p:cNvGrpSpPr/>
            <p:nvPr/>
          </p:nvGrpSpPr>
          <p:grpSpPr>
            <a:xfrm>
              <a:off x="0" y="-370332"/>
              <a:ext cx="25596662" cy="1407263"/>
              <a:chOff x="0" y="-57150"/>
              <a:chExt cx="3950102" cy="217170"/>
            </a:xfrm>
          </p:grpSpPr>
          <p:sp>
            <p:nvSpPr>
              <p:cNvPr id="649" name="Google Shape;649;p32"/>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0" name="Google Shape;650;p32"/>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51" name="Google Shape;651;p32"/>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652" name="Google Shape;652;p32"/>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000000"/>
            </a:gs>
            <a:gs pos="100000">
              <a:srgbClr val="575656"/>
            </a:gs>
          </a:gsLst>
          <a:lin ang="0" scaled="0"/>
        </a:gradFill>
      </p:bgPr>
    </p:bg>
    <p:spTree>
      <p:nvGrpSpPr>
        <p:cNvPr id="656" name="Shape 656"/>
        <p:cNvGrpSpPr/>
        <p:nvPr/>
      </p:nvGrpSpPr>
      <p:grpSpPr>
        <a:xfrm>
          <a:off x="0" y="0"/>
          <a:ext cx="0" cy="0"/>
          <a:chOff x="0" y="0"/>
          <a:chExt cx="0" cy="0"/>
        </a:xfrm>
      </p:grpSpPr>
      <p:sp>
        <p:nvSpPr>
          <p:cNvPr id="657" name="Google Shape;657;p33"/>
          <p:cNvSpPr/>
          <p:nvPr/>
        </p:nvSpPr>
        <p:spPr>
          <a:xfrm>
            <a:off x="-63503" y="603247"/>
            <a:ext cx="7985122" cy="146047"/>
          </a:xfrm>
          <a:custGeom>
            <a:rect b="b" l="l" r="r" t="t"/>
            <a:pathLst>
              <a:path extrusionOk="0" h="146047" w="7985122">
                <a:moveTo>
                  <a:pt x="0" y="0"/>
                </a:moveTo>
                <a:lnTo>
                  <a:pt x="7985122" y="0"/>
                </a:lnTo>
                <a:lnTo>
                  <a:pt x="7985122" y="146047"/>
                </a:lnTo>
                <a:lnTo>
                  <a:pt x="0" y="146047"/>
                </a:lnTo>
                <a:lnTo>
                  <a:pt x="0" y="0"/>
                </a:lnTo>
                <a:close/>
              </a:path>
            </a:pathLst>
          </a:custGeom>
          <a:blipFill rotWithShape="1">
            <a:blip r:embed="rId3">
              <a:alphaModFix/>
            </a:blip>
            <a:stretch>
              <a:fillRect b="0" l="0" r="0" t="0"/>
            </a:stretch>
          </a:blipFill>
          <a:ln>
            <a:noFill/>
          </a:ln>
        </p:spPr>
      </p:sp>
      <p:sp>
        <p:nvSpPr>
          <p:cNvPr id="658" name="Google Shape;658;p33"/>
          <p:cNvSpPr/>
          <p:nvPr/>
        </p:nvSpPr>
        <p:spPr>
          <a:xfrm>
            <a:off x="-63503" y="9556747"/>
            <a:ext cx="7985122" cy="146047"/>
          </a:xfrm>
          <a:custGeom>
            <a:rect b="b" l="l" r="r" t="t"/>
            <a:pathLst>
              <a:path extrusionOk="0" h="146047" w="7985122">
                <a:moveTo>
                  <a:pt x="0" y="0"/>
                </a:moveTo>
                <a:lnTo>
                  <a:pt x="7985122" y="0"/>
                </a:lnTo>
                <a:lnTo>
                  <a:pt x="7985122" y="146047"/>
                </a:lnTo>
                <a:lnTo>
                  <a:pt x="0" y="146047"/>
                </a:lnTo>
                <a:lnTo>
                  <a:pt x="0" y="0"/>
                </a:lnTo>
                <a:close/>
              </a:path>
            </a:pathLst>
          </a:custGeom>
          <a:blipFill rotWithShape="1">
            <a:blip r:embed="rId3">
              <a:alphaModFix/>
            </a:blip>
            <a:stretch>
              <a:fillRect b="0" l="0" r="0" t="0"/>
            </a:stretch>
          </a:blipFill>
          <a:ln>
            <a:noFill/>
          </a:ln>
        </p:spPr>
      </p:sp>
      <p:sp>
        <p:nvSpPr>
          <p:cNvPr id="659" name="Google Shape;659;p33"/>
          <p:cNvSpPr txBox="1"/>
          <p:nvPr/>
        </p:nvSpPr>
        <p:spPr>
          <a:xfrm>
            <a:off x="1129608" y="3282277"/>
            <a:ext cx="82125" cy="413404"/>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400"/>
              <a:buFont typeface="Arial"/>
              <a:buNone/>
            </a:pPr>
            <a:r>
              <a:rPr b="0" i="0" lang="en-US" sz="2400" u="none" cap="none" strike="noStrike">
                <a:solidFill>
                  <a:srgbClr val="FFFFFF"/>
                </a:solidFill>
                <a:latin typeface="Arial"/>
                <a:ea typeface="Arial"/>
                <a:cs typeface="Arial"/>
                <a:sym typeface="Arial"/>
              </a:rPr>
              <a:t> </a:t>
            </a:r>
            <a:endParaRPr b="0" i="0" sz="2400" u="none" cap="none" strike="noStrike">
              <a:solidFill>
                <a:srgbClr val="FFFFFF"/>
              </a:solidFill>
              <a:latin typeface="Arial"/>
              <a:ea typeface="Arial"/>
              <a:cs typeface="Arial"/>
              <a:sym typeface="Arial"/>
            </a:endParaRPr>
          </a:p>
        </p:txBody>
      </p:sp>
      <p:grpSp>
        <p:nvGrpSpPr>
          <p:cNvPr id="660" name="Google Shape;660;p33"/>
          <p:cNvGrpSpPr/>
          <p:nvPr/>
        </p:nvGrpSpPr>
        <p:grpSpPr>
          <a:xfrm>
            <a:off x="415467" y="4457989"/>
            <a:ext cx="5761990" cy="1157563"/>
            <a:chOff x="0" y="286173"/>
            <a:chExt cx="7682652" cy="1543418"/>
          </a:xfrm>
        </p:grpSpPr>
        <p:sp>
          <p:nvSpPr>
            <p:cNvPr id="661" name="Google Shape;661;p33"/>
            <p:cNvSpPr txBox="1"/>
            <p:nvPr/>
          </p:nvSpPr>
          <p:spPr>
            <a:xfrm>
              <a:off x="55880" y="286173"/>
              <a:ext cx="7626772" cy="1045634"/>
            </a:xfrm>
            <a:prstGeom prst="rect">
              <a:avLst/>
            </a:prstGeom>
            <a:noFill/>
            <a:ln>
              <a:noFill/>
            </a:ln>
          </p:spPr>
          <p:txBody>
            <a:bodyPr anchorCtr="0" anchor="t" bIns="0" lIns="0" spcFirstLastPara="1" rIns="0" wrap="square" tIns="0">
              <a:spAutoFit/>
            </a:bodyPr>
            <a:lstStyle/>
            <a:p>
              <a:pPr indent="0" lvl="0" marL="0" marR="0" rtl="0" algn="l">
                <a:lnSpc>
                  <a:spcPct val="127500"/>
                </a:lnSpc>
                <a:spcBef>
                  <a:spcPts val="0"/>
                </a:spcBef>
                <a:spcAft>
                  <a:spcPts val="0"/>
                </a:spcAft>
                <a:buClr>
                  <a:srgbClr val="000000"/>
                </a:buClr>
                <a:buSzPts val="4800"/>
                <a:buFont typeface="Arial"/>
                <a:buNone/>
              </a:pPr>
              <a:r>
                <a:rPr b="0" i="0" lang="en-US" sz="4800" u="none" cap="none" strike="noStrike">
                  <a:solidFill>
                    <a:srgbClr val="D3D7F4"/>
                  </a:solidFill>
                  <a:latin typeface="Play"/>
                  <a:ea typeface="Play"/>
                  <a:cs typeface="Play"/>
                  <a:sym typeface="Play"/>
                </a:rPr>
                <a:t>Contact Information</a:t>
              </a:r>
              <a:endParaRPr b="0" i="0" sz="4800" u="none" cap="none" strike="noStrike">
                <a:solidFill>
                  <a:srgbClr val="D3D7F4"/>
                </a:solidFill>
                <a:latin typeface="Play"/>
                <a:ea typeface="Play"/>
                <a:cs typeface="Play"/>
                <a:sym typeface="Play"/>
              </a:endParaRPr>
            </a:p>
          </p:txBody>
        </p:sp>
        <p:sp>
          <p:nvSpPr>
            <p:cNvPr id="662" name="Google Shape;662;p33"/>
            <p:cNvSpPr txBox="1"/>
            <p:nvPr/>
          </p:nvSpPr>
          <p:spPr>
            <a:xfrm>
              <a:off x="0" y="1512315"/>
              <a:ext cx="7626891" cy="317276"/>
            </a:xfrm>
            <a:prstGeom prst="rect">
              <a:avLst/>
            </a:prstGeom>
            <a:noFill/>
            <a:ln>
              <a:noFill/>
            </a:ln>
          </p:spPr>
          <p:txBody>
            <a:bodyPr anchorCtr="0" anchor="t" bIns="0" lIns="0" spcFirstLastPara="1" rIns="0" wrap="square" tIns="0">
              <a:spAutoFit/>
            </a:bodyPr>
            <a:lstStyle/>
            <a:p>
              <a:pPr indent="0" lvl="0" marL="0" marR="0" rtl="0" algn="l">
                <a:lnSpc>
                  <a:spcPct val="119934"/>
                </a:lnSpc>
                <a:spcBef>
                  <a:spcPts val="0"/>
                </a:spcBef>
                <a:spcAft>
                  <a:spcPts val="0"/>
                </a:spcAft>
                <a:buClr>
                  <a:srgbClr val="000000"/>
                </a:buClr>
                <a:buSzPts val="1530"/>
                <a:buFont typeface="Arial"/>
                <a:buNone/>
              </a:pPr>
              <a:r>
                <a:rPr b="0" i="0" lang="en-US" sz="1530" u="none" cap="none" strike="noStrike">
                  <a:solidFill>
                    <a:srgbClr val="D3D7F4"/>
                  </a:solidFill>
                  <a:latin typeface="Arial"/>
                  <a:ea typeface="Arial"/>
                  <a:cs typeface="Arial"/>
                  <a:sym typeface="Arial"/>
                </a:rPr>
                <a:t>Reach out for more details or inquiries regarding the course.</a:t>
              </a:r>
              <a:endParaRPr b="0" i="0" sz="1530" u="none" cap="none" strike="noStrike">
                <a:solidFill>
                  <a:srgbClr val="D3D7F4"/>
                </a:solidFill>
                <a:latin typeface="Arial"/>
                <a:ea typeface="Arial"/>
                <a:cs typeface="Arial"/>
                <a:sym typeface="Arial"/>
              </a:endParaRPr>
            </a:p>
          </p:txBody>
        </p:sp>
      </p:grpSp>
      <p:sp>
        <p:nvSpPr>
          <p:cNvPr id="663" name="Google Shape;663;p33"/>
          <p:cNvSpPr txBox="1"/>
          <p:nvPr/>
        </p:nvSpPr>
        <p:spPr>
          <a:xfrm>
            <a:off x="457421" y="5829376"/>
            <a:ext cx="5448300" cy="1447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2400"/>
              <a:buFont typeface="Arial"/>
              <a:buNone/>
            </a:pPr>
            <a:r>
              <a:rPr b="0" i="0" lang="en-US" sz="2400" u="none" cap="none" strike="noStrike">
                <a:solidFill>
                  <a:srgbClr val="D3D7F4"/>
                </a:solidFill>
                <a:latin typeface="Arial"/>
                <a:ea typeface="Arial"/>
                <a:cs typeface="Arial"/>
                <a:sym typeface="Arial"/>
              </a:rPr>
              <a:t>Alfrian Carmen Talakua</a:t>
            </a:r>
            <a:endParaRPr b="0" i="0" sz="2400" u="none" cap="none" strike="noStrike">
              <a:solidFill>
                <a:srgbClr val="D3D7F4"/>
              </a:solidFill>
              <a:latin typeface="Arial"/>
              <a:ea typeface="Arial"/>
              <a:cs typeface="Arial"/>
              <a:sym typeface="Arial"/>
            </a:endParaRPr>
          </a:p>
          <a:p>
            <a:pPr indent="0" lvl="0" marL="0" marR="0" rtl="0" algn="l">
              <a:lnSpc>
                <a:spcPct val="120000"/>
              </a:lnSpc>
              <a:spcBef>
                <a:spcPts val="0"/>
              </a:spcBef>
              <a:spcAft>
                <a:spcPts val="0"/>
              </a:spcAft>
              <a:buClr>
                <a:srgbClr val="000000"/>
              </a:buClr>
              <a:buSzPts val="2400"/>
              <a:buFont typeface="Arial"/>
              <a:buNone/>
            </a:pPr>
            <a:r>
              <a:rPr b="0" i="0" lang="en-US" sz="2400" u="none" cap="none" strike="noStrike">
                <a:solidFill>
                  <a:srgbClr val="D3D7F4"/>
                </a:solidFill>
                <a:latin typeface="Arial"/>
                <a:ea typeface="Arial"/>
                <a:cs typeface="Arial"/>
                <a:sym typeface="Arial"/>
              </a:rPr>
              <a:t>Department of Information Systems</a:t>
            </a:r>
            <a:endParaRPr b="0" i="0" sz="2400" u="none" cap="none" strike="noStrike">
              <a:solidFill>
                <a:srgbClr val="D3D7F4"/>
              </a:solidFill>
              <a:latin typeface="Arial"/>
              <a:ea typeface="Arial"/>
              <a:cs typeface="Arial"/>
              <a:sym typeface="Arial"/>
            </a:endParaRPr>
          </a:p>
          <a:p>
            <a:pPr indent="0" lvl="0" marL="0" marR="0" rtl="0" algn="l">
              <a:lnSpc>
                <a:spcPct val="120000"/>
              </a:lnSpc>
              <a:spcBef>
                <a:spcPts val="0"/>
              </a:spcBef>
              <a:spcAft>
                <a:spcPts val="0"/>
              </a:spcAft>
              <a:buClr>
                <a:srgbClr val="000000"/>
              </a:buClr>
              <a:buSzPts val="2400"/>
              <a:buFont typeface="Arial"/>
              <a:buNone/>
            </a:pPr>
            <a:r>
              <a:rPr b="0" i="0" lang="en-US" sz="2400" u="none" cap="none" strike="noStrike">
                <a:solidFill>
                  <a:srgbClr val="D3D7F4"/>
                </a:solidFill>
                <a:latin typeface="Arial"/>
                <a:ea typeface="Arial"/>
                <a:cs typeface="Arial"/>
                <a:sym typeface="Arial"/>
              </a:rPr>
              <a:t>e-Mail : Alfriantalakua@unkriswina.ac.id</a:t>
            </a:r>
            <a:endParaRPr b="0" i="0" sz="2400" u="none" cap="none" strike="noStrike">
              <a:solidFill>
                <a:srgbClr val="D3D7F4"/>
              </a:solidFill>
              <a:latin typeface="Arial"/>
              <a:ea typeface="Arial"/>
              <a:cs typeface="Arial"/>
              <a:sym typeface="Arial"/>
            </a:endParaRPr>
          </a:p>
          <a:p>
            <a:pPr indent="0" lvl="0" marL="0" marR="0" rtl="0" algn="l">
              <a:lnSpc>
                <a:spcPct val="120000"/>
              </a:lnSpc>
              <a:spcBef>
                <a:spcPts val="0"/>
              </a:spcBef>
              <a:spcAft>
                <a:spcPts val="0"/>
              </a:spcAft>
              <a:buClr>
                <a:srgbClr val="000000"/>
              </a:buClr>
              <a:buSzPts val="2400"/>
              <a:buFont typeface="Arial"/>
              <a:buNone/>
            </a:pPr>
            <a:r>
              <a:t/>
            </a:r>
            <a:endParaRPr b="0" i="0" sz="2400" u="none" cap="none" strike="noStrike">
              <a:solidFill>
                <a:srgbClr val="D3D7F4"/>
              </a:solidFill>
              <a:latin typeface="Arial"/>
              <a:ea typeface="Arial"/>
              <a:cs typeface="Arial"/>
              <a:sym typeface="Arial"/>
            </a:endParaRPr>
          </a:p>
        </p:txBody>
      </p:sp>
      <p:sp>
        <p:nvSpPr>
          <p:cNvPr id="664" name="Google Shape;664;p33"/>
          <p:cNvSpPr txBox="1"/>
          <p:nvPr/>
        </p:nvSpPr>
        <p:spPr>
          <a:xfrm>
            <a:off x="415467" y="2247979"/>
            <a:ext cx="6569090" cy="1223565"/>
          </a:xfrm>
          <a:prstGeom prst="rect">
            <a:avLst/>
          </a:prstGeom>
          <a:noFill/>
          <a:ln>
            <a:noFill/>
          </a:ln>
        </p:spPr>
        <p:txBody>
          <a:bodyPr anchorCtr="0" anchor="t" bIns="0" lIns="0" spcFirstLastPara="1" rIns="0" wrap="square" tIns="0">
            <a:spAutoFit/>
          </a:bodyPr>
          <a:lstStyle/>
          <a:p>
            <a:pPr indent="0" lvl="0" marL="0" marR="0" rtl="0" algn="l">
              <a:lnSpc>
                <a:spcPct val="121984"/>
              </a:lnSpc>
              <a:spcBef>
                <a:spcPts val="0"/>
              </a:spcBef>
              <a:spcAft>
                <a:spcPts val="0"/>
              </a:spcAft>
              <a:buClr>
                <a:srgbClr val="000000"/>
              </a:buClr>
              <a:buSzPts val="7960"/>
              <a:buFont typeface="Arial"/>
              <a:buNone/>
            </a:pPr>
            <a:r>
              <a:rPr b="0" i="0" lang="en-US" sz="7960" u="none" cap="none" strike="noStrike">
                <a:solidFill>
                  <a:srgbClr val="FCDD05"/>
                </a:solidFill>
                <a:latin typeface="League Spartan"/>
                <a:ea typeface="League Spartan"/>
                <a:cs typeface="League Spartan"/>
                <a:sym typeface="League Spartan"/>
              </a:rPr>
              <a:t>THANK YOU</a:t>
            </a:r>
            <a:endParaRPr b="0" i="0" sz="7960" u="none" cap="none" strike="noStrike">
              <a:solidFill>
                <a:srgbClr val="FCDD05"/>
              </a:solidFill>
              <a:latin typeface="League Spartan"/>
              <a:ea typeface="League Spartan"/>
              <a:cs typeface="League Spartan"/>
              <a:sym typeface="League Spartan"/>
            </a:endParaRPr>
          </a:p>
        </p:txBody>
      </p:sp>
      <p:grpSp>
        <p:nvGrpSpPr>
          <p:cNvPr id="665" name="Google Shape;665;p33"/>
          <p:cNvGrpSpPr/>
          <p:nvPr/>
        </p:nvGrpSpPr>
        <p:grpSpPr>
          <a:xfrm>
            <a:off x="635" y="-277812"/>
            <a:ext cx="18304510" cy="1055688"/>
            <a:chOff x="0" y="-370332"/>
            <a:chExt cx="25596662" cy="1407263"/>
          </a:xfrm>
        </p:grpSpPr>
        <p:grpSp>
          <p:nvGrpSpPr>
            <p:cNvPr id="666" name="Google Shape;666;p33"/>
            <p:cNvGrpSpPr/>
            <p:nvPr/>
          </p:nvGrpSpPr>
          <p:grpSpPr>
            <a:xfrm>
              <a:off x="0" y="-370332"/>
              <a:ext cx="25596662" cy="1407263"/>
              <a:chOff x="0" y="-57150"/>
              <a:chExt cx="3950102" cy="217170"/>
            </a:xfrm>
          </p:grpSpPr>
          <p:sp>
            <p:nvSpPr>
              <p:cNvPr id="667" name="Google Shape;667;p33"/>
              <p:cNvSpPr/>
              <p:nvPr/>
            </p:nvSpPr>
            <p:spPr>
              <a:xfrm>
                <a:off x="0" y="0"/>
                <a:ext cx="3950102" cy="160020"/>
              </a:xfrm>
              <a:custGeom>
                <a:rect b="b" l="l" r="r" t="t"/>
                <a:pathLst>
                  <a:path extrusionOk="0" h="160020" w="3950102">
                    <a:moveTo>
                      <a:pt x="7877" y="0"/>
                    </a:moveTo>
                    <a:lnTo>
                      <a:pt x="3942225" y="0"/>
                    </a:lnTo>
                    <a:cubicBezTo>
                      <a:pt x="3946575" y="0"/>
                      <a:pt x="3950102" y="3526"/>
                      <a:pt x="3950102" y="7877"/>
                    </a:cubicBezTo>
                    <a:lnTo>
                      <a:pt x="3950102" y="152144"/>
                    </a:lnTo>
                    <a:cubicBezTo>
                      <a:pt x="3950102" y="156494"/>
                      <a:pt x="3946575" y="160020"/>
                      <a:pt x="3942225" y="160020"/>
                    </a:cubicBezTo>
                    <a:lnTo>
                      <a:pt x="7877" y="160020"/>
                    </a:lnTo>
                    <a:cubicBezTo>
                      <a:pt x="3526" y="160020"/>
                      <a:pt x="0" y="156494"/>
                      <a:pt x="0" y="152144"/>
                    </a:cubicBezTo>
                    <a:lnTo>
                      <a:pt x="0" y="7877"/>
                    </a:lnTo>
                    <a:cubicBezTo>
                      <a:pt x="0" y="3526"/>
                      <a:pt x="3526" y="0"/>
                      <a:pt x="7877" y="0"/>
                    </a:cubicBez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8" name="Google Shape;668;p33"/>
              <p:cNvSpPr txBox="1"/>
              <p:nvPr/>
            </p:nvSpPr>
            <p:spPr>
              <a:xfrm>
                <a:off x="0" y="-57150"/>
                <a:ext cx="3950102" cy="21717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69" name="Google Shape;669;p33"/>
            <p:cNvSpPr/>
            <p:nvPr/>
          </p:nvSpPr>
          <p:spPr>
            <a:xfrm>
              <a:off x="1188081" y="167334"/>
              <a:ext cx="712173" cy="702262"/>
            </a:xfrm>
            <a:custGeom>
              <a:rect b="b" l="l" r="r" t="t"/>
              <a:pathLst>
                <a:path extrusionOk="0" h="702262" w="712173">
                  <a:moveTo>
                    <a:pt x="0" y="0"/>
                  </a:moveTo>
                  <a:lnTo>
                    <a:pt x="712173" y="0"/>
                  </a:lnTo>
                  <a:lnTo>
                    <a:pt x="712173" y="702263"/>
                  </a:lnTo>
                  <a:lnTo>
                    <a:pt x="0" y="702263"/>
                  </a:lnTo>
                  <a:lnTo>
                    <a:pt x="0" y="0"/>
                  </a:lnTo>
                  <a:close/>
                </a:path>
              </a:pathLst>
            </a:custGeom>
            <a:blipFill rotWithShape="1">
              <a:blip r:embed="rId4">
                <a:alphaModFix/>
              </a:blip>
              <a:stretch>
                <a:fillRect b="0" l="0" r="0" t="0"/>
              </a:stretch>
            </a:blipFill>
            <a:ln>
              <a:noFill/>
            </a:ln>
          </p:spPr>
        </p:sp>
        <p:sp>
          <p:nvSpPr>
            <p:cNvPr id="670" name="Google Shape;670;p33"/>
            <p:cNvSpPr txBox="1"/>
            <p:nvPr/>
          </p:nvSpPr>
          <p:spPr>
            <a:xfrm>
              <a:off x="2132613" y="270956"/>
              <a:ext cx="8302936" cy="45455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00"/>
                <a:buFont typeface="Arial"/>
                <a:buNone/>
              </a:pPr>
              <a:r>
                <a:rPr b="0" i="0" lang="en-US" sz="1900" u="none" cap="none" strike="noStrike">
                  <a:solidFill>
                    <a:srgbClr val="000000"/>
                  </a:solidFill>
                  <a:latin typeface="Poppins"/>
                  <a:ea typeface="Poppins"/>
                  <a:cs typeface="Poppins"/>
                  <a:sym typeface="Poppins"/>
                </a:rPr>
                <a:t>Wira Wacana Christian University of Sumba</a:t>
              </a:r>
              <a:endParaRPr b="0" i="0" sz="1900" u="none" cap="none" strike="noStrike">
                <a:solidFill>
                  <a:srgbClr val="000000"/>
                </a:solidFill>
                <a:latin typeface="Poppins"/>
                <a:ea typeface="Poppins"/>
                <a:cs typeface="Poppins"/>
                <a:sym typeface="Poppins"/>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2026-03-29T08:39:43Z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1033-4.8.0.7823</vt:lpwstr>
  </property>
</Properties>
</file>