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Lst>
  <p:sldSz cy="10287000" cx="18288000"/>
  <p:notesSz cx="6858000" cy="9144000"/>
  <p:embeddedFontLst>
    <p:embeddedFont>
      <p:font typeface="League Spartan"/>
      <p:regular r:id="rId47"/>
      <p:bold r:id="rId48"/>
    </p:embeddedFont>
    <p:embeddedFont>
      <p:font typeface="Play"/>
      <p:bold r:id="rId49"/>
    </p:embeddedFont>
    <p:embeddedFont>
      <p:font typeface="Playfair Display"/>
      <p:regular r:id="rId50"/>
      <p:bold r:id="rId51"/>
      <p:italic r:id="rId52"/>
      <p:boldItalic r:id="rId53"/>
    </p:embeddedFont>
    <p:embeddedFont>
      <p:font typeface="Poppins"/>
      <p:regular r:id="rId54"/>
      <p:bold r:id="rId55"/>
      <p:italic r:id="rId56"/>
      <p:boldItalic r:id="rId57"/>
    </p:embeddedFont>
    <p:embeddedFont>
      <p:font typeface="Gloria Hallelujah"/>
      <p:regular r:id="rId58"/>
    </p:embeddedFont>
    <p:embeddedFont>
      <p:font typeface="Maven Pro"/>
      <p:regular r:id="rId59"/>
      <p:bold r:id="rId60"/>
    </p:embeddedFont>
    <p:embeddedFont>
      <p:font typeface="Sansita"/>
      <p:regular r:id="rId61"/>
      <p:bold r:id="rId62"/>
      <p:italic r:id="rId63"/>
      <p:boldItalic r:id="rId6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65" roundtripDataSignature="AMtx7mhCEv8ePbkRbYGxEyR+fcTyzo6mz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LeagueSpartan-bold.fntdata"/><Relationship Id="rId47" Type="http://schemas.openxmlformats.org/officeDocument/2006/relationships/font" Target="fonts/LeagueSpartan-regular.fntdata"/><Relationship Id="rId49" Type="http://schemas.openxmlformats.org/officeDocument/2006/relationships/font" Target="fonts/Play-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Sansita-bold.fntdata"/><Relationship Id="rId61" Type="http://schemas.openxmlformats.org/officeDocument/2006/relationships/font" Target="fonts/Sansita-regular.fntdata"/><Relationship Id="rId20" Type="http://schemas.openxmlformats.org/officeDocument/2006/relationships/slide" Target="slides/slide15.xml"/><Relationship Id="rId64" Type="http://schemas.openxmlformats.org/officeDocument/2006/relationships/font" Target="fonts/Sansita-boldItalic.fntdata"/><Relationship Id="rId63" Type="http://schemas.openxmlformats.org/officeDocument/2006/relationships/font" Target="fonts/Sansita-italic.fntdata"/><Relationship Id="rId22" Type="http://schemas.openxmlformats.org/officeDocument/2006/relationships/slide" Target="slides/slide17.xml"/><Relationship Id="rId21" Type="http://schemas.openxmlformats.org/officeDocument/2006/relationships/slide" Target="slides/slide16.xml"/><Relationship Id="rId65" Type="http://customschemas.google.com/relationships/presentationmetadata" Target="metadata"/><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font" Target="fonts/MavenPro-bold.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PlayfairDisplay-bold.fntdata"/><Relationship Id="rId50" Type="http://schemas.openxmlformats.org/officeDocument/2006/relationships/font" Target="fonts/PlayfairDisplay-regular.fntdata"/><Relationship Id="rId53" Type="http://schemas.openxmlformats.org/officeDocument/2006/relationships/font" Target="fonts/PlayfairDisplay-boldItalic.fntdata"/><Relationship Id="rId52" Type="http://schemas.openxmlformats.org/officeDocument/2006/relationships/font" Target="fonts/PlayfairDisplay-italic.fntdata"/><Relationship Id="rId11" Type="http://schemas.openxmlformats.org/officeDocument/2006/relationships/slide" Target="slides/slide6.xml"/><Relationship Id="rId55" Type="http://schemas.openxmlformats.org/officeDocument/2006/relationships/font" Target="fonts/Poppins-bold.fntdata"/><Relationship Id="rId10" Type="http://schemas.openxmlformats.org/officeDocument/2006/relationships/slide" Target="slides/slide5.xml"/><Relationship Id="rId54" Type="http://schemas.openxmlformats.org/officeDocument/2006/relationships/font" Target="fonts/Poppins-regular.fntdata"/><Relationship Id="rId13" Type="http://schemas.openxmlformats.org/officeDocument/2006/relationships/slide" Target="slides/slide8.xml"/><Relationship Id="rId57" Type="http://schemas.openxmlformats.org/officeDocument/2006/relationships/font" Target="fonts/Poppins-boldItalic.fntdata"/><Relationship Id="rId12" Type="http://schemas.openxmlformats.org/officeDocument/2006/relationships/slide" Target="slides/slide7.xml"/><Relationship Id="rId56" Type="http://schemas.openxmlformats.org/officeDocument/2006/relationships/font" Target="fonts/Poppins-italic.fntdata"/><Relationship Id="rId15" Type="http://schemas.openxmlformats.org/officeDocument/2006/relationships/slide" Target="slides/slide10.xml"/><Relationship Id="rId59" Type="http://schemas.openxmlformats.org/officeDocument/2006/relationships/font" Target="fonts/MavenPro-regular.fntdata"/><Relationship Id="rId14" Type="http://schemas.openxmlformats.org/officeDocument/2006/relationships/slide" Target="slides/slide9.xml"/><Relationship Id="rId58" Type="http://schemas.openxmlformats.org/officeDocument/2006/relationships/font" Target="fonts/GloriaHallelujah-regular.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6" name="Shape 496"/>
        <p:cNvGrpSpPr/>
        <p:nvPr/>
      </p:nvGrpSpPr>
      <p:grpSpPr>
        <a:xfrm>
          <a:off x="0" y="0"/>
          <a:ext cx="0" cy="0"/>
          <a:chOff x="0" y="0"/>
          <a:chExt cx="0" cy="0"/>
        </a:xfrm>
      </p:grpSpPr>
      <p:sp>
        <p:nvSpPr>
          <p:cNvPr id="497" name="Google Shape;497;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2" name="Shape 502"/>
        <p:cNvGrpSpPr/>
        <p:nvPr/>
      </p:nvGrpSpPr>
      <p:grpSpPr>
        <a:xfrm>
          <a:off x="0" y="0"/>
          <a:ext cx="0" cy="0"/>
          <a:chOff x="0" y="0"/>
          <a:chExt cx="0" cy="0"/>
        </a:xfrm>
      </p:grpSpPr>
      <p:sp>
        <p:nvSpPr>
          <p:cNvPr id="503" name="Google Shape;503;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 name="Shape 511"/>
        <p:cNvGrpSpPr/>
        <p:nvPr/>
      </p:nvGrpSpPr>
      <p:grpSpPr>
        <a:xfrm>
          <a:off x="0" y="0"/>
          <a:ext cx="0" cy="0"/>
          <a:chOff x="0" y="0"/>
          <a:chExt cx="0" cy="0"/>
        </a:xfrm>
      </p:grpSpPr>
      <p:sp>
        <p:nvSpPr>
          <p:cNvPr id="512" name="Google Shape;512;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2" name="Shape 542"/>
        <p:cNvGrpSpPr/>
        <p:nvPr/>
      </p:nvGrpSpPr>
      <p:grpSpPr>
        <a:xfrm>
          <a:off x="0" y="0"/>
          <a:ext cx="0" cy="0"/>
          <a:chOff x="0" y="0"/>
          <a:chExt cx="0" cy="0"/>
        </a:xfrm>
      </p:grpSpPr>
      <p:sp>
        <p:nvSpPr>
          <p:cNvPr id="543" name="Google Shape;543;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6" name="Shape 556"/>
        <p:cNvGrpSpPr/>
        <p:nvPr/>
      </p:nvGrpSpPr>
      <p:grpSpPr>
        <a:xfrm>
          <a:off x="0" y="0"/>
          <a:ext cx="0" cy="0"/>
          <a:chOff x="0" y="0"/>
          <a:chExt cx="0" cy="0"/>
        </a:xfrm>
      </p:grpSpPr>
      <p:sp>
        <p:nvSpPr>
          <p:cNvPr id="557" name="Google Shape;557;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7" name="Shape 567"/>
        <p:cNvGrpSpPr/>
        <p:nvPr/>
      </p:nvGrpSpPr>
      <p:grpSpPr>
        <a:xfrm>
          <a:off x="0" y="0"/>
          <a:ext cx="0" cy="0"/>
          <a:chOff x="0" y="0"/>
          <a:chExt cx="0" cy="0"/>
        </a:xfrm>
      </p:grpSpPr>
      <p:sp>
        <p:nvSpPr>
          <p:cNvPr id="568" name="Google Shape;568;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7" name="Shape 577"/>
        <p:cNvGrpSpPr/>
        <p:nvPr/>
      </p:nvGrpSpPr>
      <p:grpSpPr>
        <a:xfrm>
          <a:off x="0" y="0"/>
          <a:ext cx="0" cy="0"/>
          <a:chOff x="0" y="0"/>
          <a:chExt cx="0" cy="0"/>
        </a:xfrm>
      </p:grpSpPr>
      <p:sp>
        <p:nvSpPr>
          <p:cNvPr id="578" name="Google Shape;578;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0" name="Shape 590"/>
        <p:cNvGrpSpPr/>
        <p:nvPr/>
      </p:nvGrpSpPr>
      <p:grpSpPr>
        <a:xfrm>
          <a:off x="0" y="0"/>
          <a:ext cx="0" cy="0"/>
          <a:chOff x="0" y="0"/>
          <a:chExt cx="0" cy="0"/>
        </a:xfrm>
      </p:grpSpPr>
      <p:sp>
        <p:nvSpPr>
          <p:cNvPr id="591" name="Google Shape;591;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6" name="Shape 606"/>
        <p:cNvGrpSpPr/>
        <p:nvPr/>
      </p:nvGrpSpPr>
      <p:grpSpPr>
        <a:xfrm>
          <a:off x="0" y="0"/>
          <a:ext cx="0" cy="0"/>
          <a:chOff x="0" y="0"/>
          <a:chExt cx="0" cy="0"/>
        </a:xfrm>
      </p:grpSpPr>
      <p:sp>
        <p:nvSpPr>
          <p:cNvPr id="607" name="Google Shape;607;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4" name="Shape 624"/>
        <p:cNvGrpSpPr/>
        <p:nvPr/>
      </p:nvGrpSpPr>
      <p:grpSpPr>
        <a:xfrm>
          <a:off x="0" y="0"/>
          <a:ext cx="0" cy="0"/>
          <a:chOff x="0" y="0"/>
          <a:chExt cx="0" cy="0"/>
        </a:xfrm>
      </p:grpSpPr>
      <p:sp>
        <p:nvSpPr>
          <p:cNvPr id="625" name="Google Shape;625;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8" name="Shape 638"/>
        <p:cNvGrpSpPr/>
        <p:nvPr/>
      </p:nvGrpSpPr>
      <p:grpSpPr>
        <a:xfrm>
          <a:off x="0" y="0"/>
          <a:ext cx="0" cy="0"/>
          <a:chOff x="0" y="0"/>
          <a:chExt cx="0" cy="0"/>
        </a:xfrm>
      </p:grpSpPr>
      <p:sp>
        <p:nvSpPr>
          <p:cNvPr id="639" name="Google Shape;639;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6" name="Shape 656"/>
        <p:cNvGrpSpPr/>
        <p:nvPr/>
      </p:nvGrpSpPr>
      <p:grpSpPr>
        <a:xfrm>
          <a:off x="0" y="0"/>
          <a:ext cx="0" cy="0"/>
          <a:chOff x="0" y="0"/>
          <a:chExt cx="0" cy="0"/>
        </a:xfrm>
      </p:grpSpPr>
      <p:sp>
        <p:nvSpPr>
          <p:cNvPr id="657" name="Google Shape;657;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0" name="Shape 670"/>
        <p:cNvGrpSpPr/>
        <p:nvPr/>
      </p:nvGrpSpPr>
      <p:grpSpPr>
        <a:xfrm>
          <a:off x="0" y="0"/>
          <a:ext cx="0" cy="0"/>
          <a:chOff x="0" y="0"/>
          <a:chExt cx="0" cy="0"/>
        </a:xfrm>
      </p:grpSpPr>
      <p:sp>
        <p:nvSpPr>
          <p:cNvPr id="671" name="Google Shape;671;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1" name="Shape 681"/>
        <p:cNvGrpSpPr/>
        <p:nvPr/>
      </p:nvGrpSpPr>
      <p:grpSpPr>
        <a:xfrm>
          <a:off x="0" y="0"/>
          <a:ext cx="0" cy="0"/>
          <a:chOff x="0" y="0"/>
          <a:chExt cx="0" cy="0"/>
        </a:xfrm>
      </p:grpSpPr>
      <p:sp>
        <p:nvSpPr>
          <p:cNvPr id="682" name="Google Shape;682;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1" name="Shape 691"/>
        <p:cNvGrpSpPr/>
        <p:nvPr/>
      </p:nvGrpSpPr>
      <p:grpSpPr>
        <a:xfrm>
          <a:off x="0" y="0"/>
          <a:ext cx="0" cy="0"/>
          <a:chOff x="0" y="0"/>
          <a:chExt cx="0" cy="0"/>
        </a:xfrm>
      </p:grpSpPr>
      <p:sp>
        <p:nvSpPr>
          <p:cNvPr id="692" name="Google Shape;692;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1" name="Shape 701"/>
        <p:cNvGrpSpPr/>
        <p:nvPr/>
      </p:nvGrpSpPr>
      <p:grpSpPr>
        <a:xfrm>
          <a:off x="0" y="0"/>
          <a:ext cx="0" cy="0"/>
          <a:chOff x="0" y="0"/>
          <a:chExt cx="0" cy="0"/>
        </a:xfrm>
      </p:grpSpPr>
      <p:sp>
        <p:nvSpPr>
          <p:cNvPr id="702" name="Google Shape;702;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4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 name="Google Shape;13;p4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 name="Google Shape;14;p4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4"/>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4"/>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4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5"/>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4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6"/>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6"/>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 name="Google Shape;30;p4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7"/>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6" name="Google Shape;36;p47"/>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4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8"/>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3" name="Google Shape;43;p48"/>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4" name="Google Shape;44;p48"/>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48"/>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4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50"/>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50"/>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50"/>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5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5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51"/>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51"/>
          <p:cNvSpPr/>
          <p:nvPr>
            <p:ph idx="2" type="pic"/>
          </p:nvPr>
        </p:nvSpPr>
        <p:spPr>
          <a:xfrm>
            <a:off x="1792288" y="612775"/>
            <a:ext cx="5486400" cy="4114800"/>
          </a:xfrm>
          <a:prstGeom prst="rect">
            <a:avLst/>
          </a:prstGeom>
          <a:noFill/>
          <a:ln>
            <a:noFill/>
          </a:ln>
        </p:spPr>
      </p:sp>
      <p:sp>
        <p:nvSpPr>
          <p:cNvPr id="64" name="Google Shape;64;p51"/>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5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5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2"/>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5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53"/>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53"/>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5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2"/>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4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4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4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39.jp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6.png"/><Relationship Id="rId7"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39.jpg"/><Relationship Id="rId4" Type="http://schemas.openxmlformats.org/officeDocument/2006/relationships/image" Target="../media/image10.png"/><Relationship Id="rId5"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9.jpg"/><Relationship Id="rId4" Type="http://schemas.openxmlformats.org/officeDocument/2006/relationships/image" Target="../media/image15.png"/><Relationship Id="rId11" Type="http://schemas.openxmlformats.org/officeDocument/2006/relationships/image" Target="../media/image19.png"/><Relationship Id="rId10" Type="http://schemas.openxmlformats.org/officeDocument/2006/relationships/image" Target="../media/image11.png"/><Relationship Id="rId9" Type="http://schemas.openxmlformats.org/officeDocument/2006/relationships/image" Target="../media/image14.png"/><Relationship Id="rId5" Type="http://schemas.openxmlformats.org/officeDocument/2006/relationships/image" Target="../media/image7.png"/><Relationship Id="rId6" Type="http://schemas.openxmlformats.org/officeDocument/2006/relationships/image" Target="../media/image13.jpg"/><Relationship Id="rId7" Type="http://schemas.openxmlformats.org/officeDocument/2006/relationships/image" Target="../media/image20.png"/><Relationship Id="rId8" Type="http://schemas.openxmlformats.org/officeDocument/2006/relationships/image" Target="../media/image1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39.jpg"/><Relationship Id="rId4" Type="http://schemas.openxmlformats.org/officeDocument/2006/relationships/image" Target="../media/image7.png"/><Relationship Id="rId9" Type="http://schemas.openxmlformats.org/officeDocument/2006/relationships/image" Target="../media/image18.png"/><Relationship Id="rId5" Type="http://schemas.openxmlformats.org/officeDocument/2006/relationships/image" Target="../media/image15.png"/><Relationship Id="rId6" Type="http://schemas.openxmlformats.org/officeDocument/2006/relationships/image" Target="../media/image10.png"/><Relationship Id="rId7" Type="http://schemas.openxmlformats.org/officeDocument/2006/relationships/image" Target="../media/image16.png"/><Relationship Id="rId8" Type="http://schemas.openxmlformats.org/officeDocument/2006/relationships/image" Target="../media/image2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39.jpg"/><Relationship Id="rId4" Type="http://schemas.openxmlformats.org/officeDocument/2006/relationships/image" Target="../media/image10.png"/><Relationship Id="rId11" Type="http://schemas.openxmlformats.org/officeDocument/2006/relationships/image" Target="../media/image22.png"/><Relationship Id="rId10" Type="http://schemas.openxmlformats.org/officeDocument/2006/relationships/image" Target="../media/image25.png"/><Relationship Id="rId12" Type="http://schemas.openxmlformats.org/officeDocument/2006/relationships/image" Target="../media/image18.png"/><Relationship Id="rId9" Type="http://schemas.openxmlformats.org/officeDocument/2006/relationships/image" Target="../media/image21.png"/><Relationship Id="rId5" Type="http://schemas.openxmlformats.org/officeDocument/2006/relationships/image" Target="../media/image16.png"/><Relationship Id="rId6" Type="http://schemas.openxmlformats.org/officeDocument/2006/relationships/image" Target="../media/image5.png"/><Relationship Id="rId7" Type="http://schemas.openxmlformats.org/officeDocument/2006/relationships/image" Target="../media/image7.png"/><Relationship Id="rId8" Type="http://schemas.openxmlformats.org/officeDocument/2006/relationships/image" Target="../media/image1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39.jpg"/><Relationship Id="rId4" Type="http://schemas.openxmlformats.org/officeDocument/2006/relationships/image" Target="../media/image15.png"/><Relationship Id="rId10" Type="http://schemas.openxmlformats.org/officeDocument/2006/relationships/image" Target="../media/image6.png"/><Relationship Id="rId9" Type="http://schemas.openxmlformats.org/officeDocument/2006/relationships/image" Target="../media/image26.png"/><Relationship Id="rId5" Type="http://schemas.openxmlformats.org/officeDocument/2006/relationships/image" Target="../media/image31.png"/><Relationship Id="rId6" Type="http://schemas.openxmlformats.org/officeDocument/2006/relationships/image" Target="../media/image24.jpg"/><Relationship Id="rId7" Type="http://schemas.openxmlformats.org/officeDocument/2006/relationships/image" Target="../media/image20.png"/><Relationship Id="rId8"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39.jpg"/><Relationship Id="rId4" Type="http://schemas.openxmlformats.org/officeDocument/2006/relationships/image" Target="../media/image7.png"/><Relationship Id="rId5" Type="http://schemas.openxmlformats.org/officeDocument/2006/relationships/image" Target="../media/image15.png"/><Relationship Id="rId6" Type="http://schemas.openxmlformats.org/officeDocument/2006/relationships/image" Target="../media/image27.png"/><Relationship Id="rId7" Type="http://schemas.openxmlformats.org/officeDocument/2006/relationships/image" Target="../media/image10.png"/><Relationship Id="rId8" Type="http://schemas.openxmlformats.org/officeDocument/2006/relationships/image" Target="../media/image1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2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3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2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3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3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3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3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3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3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4.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3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BF8F4"/>
        </a:solidFill>
      </p:bgPr>
    </p:bg>
    <p:spTree>
      <p:nvGrpSpPr>
        <p:cNvPr id="83" name="Shape 83"/>
        <p:cNvGrpSpPr/>
        <p:nvPr/>
      </p:nvGrpSpPr>
      <p:grpSpPr>
        <a:xfrm>
          <a:off x="0" y="0"/>
          <a:ext cx="0" cy="0"/>
          <a:chOff x="0" y="0"/>
          <a:chExt cx="0" cy="0"/>
        </a:xfrm>
      </p:grpSpPr>
      <p:cxnSp>
        <p:nvCxnSpPr>
          <p:cNvPr id="84" name="Google Shape;84;p1"/>
          <p:cNvCxnSpPr/>
          <p:nvPr/>
        </p:nvCxnSpPr>
        <p:spPr>
          <a:xfrm>
            <a:off x="-40575" y="994200"/>
            <a:ext cx="18321900" cy="20400"/>
          </a:xfrm>
          <a:prstGeom prst="straightConnector1">
            <a:avLst/>
          </a:prstGeom>
          <a:noFill/>
          <a:ln cap="rnd" cmpd="sng" w="19050">
            <a:solidFill>
              <a:srgbClr val="192936"/>
            </a:solidFill>
            <a:prstDash val="solid"/>
            <a:round/>
            <a:headEnd len="sm" w="sm" type="none"/>
            <a:tailEnd len="sm" w="sm" type="none"/>
          </a:ln>
        </p:spPr>
      </p:cxnSp>
      <p:cxnSp>
        <p:nvCxnSpPr>
          <p:cNvPr id="85" name="Google Shape;85;p1"/>
          <p:cNvCxnSpPr/>
          <p:nvPr/>
        </p:nvCxnSpPr>
        <p:spPr>
          <a:xfrm flipH="1" rot="10800000">
            <a:off x="-40575" y="9191425"/>
            <a:ext cx="18382800" cy="40500"/>
          </a:xfrm>
          <a:prstGeom prst="straightConnector1">
            <a:avLst/>
          </a:prstGeom>
          <a:noFill/>
          <a:ln cap="rnd" cmpd="sng" w="19050">
            <a:solidFill>
              <a:srgbClr val="192936"/>
            </a:solidFill>
            <a:prstDash val="solid"/>
            <a:round/>
            <a:headEnd len="sm" w="sm" type="none"/>
            <a:tailEnd len="sm" w="sm" type="none"/>
          </a:ln>
        </p:spPr>
      </p:cxnSp>
      <p:cxnSp>
        <p:nvCxnSpPr>
          <p:cNvPr id="86" name="Google Shape;86;p1"/>
          <p:cNvCxnSpPr/>
          <p:nvPr/>
        </p:nvCxnSpPr>
        <p:spPr>
          <a:xfrm flipH="1" rot="10800000">
            <a:off x="1034775" y="150"/>
            <a:ext cx="20400" cy="10368000"/>
          </a:xfrm>
          <a:prstGeom prst="straightConnector1">
            <a:avLst/>
          </a:prstGeom>
          <a:noFill/>
          <a:ln cap="rnd" cmpd="sng" w="19050">
            <a:solidFill>
              <a:srgbClr val="192936"/>
            </a:solidFill>
            <a:prstDash val="solid"/>
            <a:round/>
            <a:headEnd len="sm" w="sm" type="none"/>
            <a:tailEnd len="sm" w="sm" type="none"/>
          </a:ln>
        </p:spPr>
      </p:cxnSp>
      <p:sp>
        <p:nvSpPr>
          <p:cNvPr id="87" name="Google Shape;87;p1"/>
          <p:cNvSpPr/>
          <p:nvPr/>
        </p:nvSpPr>
        <p:spPr>
          <a:xfrm>
            <a:off x="14239181" y="3722991"/>
            <a:ext cx="3334884" cy="3999861"/>
          </a:xfrm>
          <a:custGeom>
            <a:rect b="b" l="l" r="r" t="t"/>
            <a:pathLst>
              <a:path extrusionOk="0" h="3999861" w="3334884">
                <a:moveTo>
                  <a:pt x="0" y="0"/>
                </a:moveTo>
                <a:lnTo>
                  <a:pt x="3334884" y="0"/>
                </a:lnTo>
                <a:lnTo>
                  <a:pt x="3334884" y="3999860"/>
                </a:lnTo>
                <a:lnTo>
                  <a:pt x="0" y="3999860"/>
                </a:lnTo>
                <a:lnTo>
                  <a:pt x="0" y="0"/>
                </a:lnTo>
                <a:close/>
              </a:path>
            </a:pathLst>
          </a:custGeom>
          <a:blipFill rotWithShape="1">
            <a:blip r:embed="rId3">
              <a:alphaModFix/>
            </a:blip>
            <a:stretch>
              <a:fillRect b="0" l="0" r="0" t="0"/>
            </a:stretch>
          </a:blipFill>
          <a:ln>
            <a:noFill/>
          </a:ln>
        </p:spPr>
      </p:sp>
      <p:sp>
        <p:nvSpPr>
          <p:cNvPr id="88" name="Google Shape;88;p1"/>
          <p:cNvSpPr txBox="1"/>
          <p:nvPr/>
        </p:nvSpPr>
        <p:spPr>
          <a:xfrm>
            <a:off x="1678054" y="3298322"/>
            <a:ext cx="11164685" cy="824344"/>
          </a:xfrm>
          <a:prstGeom prst="rect">
            <a:avLst/>
          </a:prstGeom>
          <a:noFill/>
          <a:ln>
            <a:noFill/>
          </a:ln>
        </p:spPr>
        <p:txBody>
          <a:bodyPr anchorCtr="0" anchor="t" bIns="0" lIns="0" spcFirstLastPara="1" rIns="0" wrap="square" tIns="0">
            <a:spAutoFit/>
          </a:bodyPr>
          <a:lstStyle/>
          <a:p>
            <a:pPr indent="0" lvl="0" marL="0" marR="0" rtl="0" algn="l">
              <a:lnSpc>
                <a:spcPct val="121998"/>
              </a:lnSpc>
              <a:spcBef>
                <a:spcPts val="0"/>
              </a:spcBef>
              <a:spcAft>
                <a:spcPts val="0"/>
              </a:spcAft>
              <a:buNone/>
            </a:pPr>
            <a:r>
              <a:rPr b="0" i="0" lang="en-US" sz="5455" u="none" cap="none" strike="noStrike">
                <a:solidFill>
                  <a:srgbClr val="FCDD05"/>
                </a:solidFill>
                <a:latin typeface="League Spartan"/>
                <a:ea typeface="League Spartan"/>
                <a:cs typeface="League Spartan"/>
                <a:sym typeface="League Spartan"/>
              </a:rPr>
              <a:t>STATISTICS AND PROBABILITY</a:t>
            </a:r>
            <a:endParaRPr/>
          </a:p>
        </p:txBody>
      </p:sp>
      <p:sp>
        <p:nvSpPr>
          <p:cNvPr id="89" name="Google Shape;89;p1"/>
          <p:cNvSpPr txBox="1"/>
          <p:nvPr/>
        </p:nvSpPr>
        <p:spPr>
          <a:xfrm>
            <a:off x="1678054" y="4450536"/>
            <a:ext cx="13508816" cy="1172266"/>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1" i="0" lang="en-US" sz="4527" u="none" cap="none" strike="noStrike">
                <a:solidFill>
                  <a:srgbClr val="192936"/>
                </a:solidFill>
                <a:latin typeface="Play"/>
                <a:ea typeface="Play"/>
                <a:cs typeface="Play"/>
                <a:sym typeface="Play"/>
              </a:rPr>
              <a:t>Week 4 – Basic Probability Concepts and Probability Rules in Information Systems</a:t>
            </a:r>
            <a:endParaRPr/>
          </a:p>
        </p:txBody>
      </p:sp>
      <p:grpSp>
        <p:nvGrpSpPr>
          <p:cNvPr id="90" name="Google Shape;90;p1"/>
          <p:cNvGrpSpPr/>
          <p:nvPr/>
        </p:nvGrpSpPr>
        <p:grpSpPr>
          <a:xfrm>
            <a:off x="1678054" y="5822083"/>
            <a:ext cx="5276958" cy="1303430"/>
            <a:chOff x="0" y="-57150"/>
            <a:chExt cx="7035943" cy="1737906"/>
          </a:xfrm>
        </p:grpSpPr>
        <p:sp>
          <p:nvSpPr>
            <p:cNvPr id="91" name="Google Shape;91;p1"/>
            <p:cNvSpPr txBox="1"/>
            <p:nvPr/>
          </p:nvSpPr>
          <p:spPr>
            <a:xfrm>
              <a:off x="0" y="-57150"/>
              <a:ext cx="7035943" cy="1024044"/>
            </a:xfrm>
            <a:prstGeom prst="rect">
              <a:avLst/>
            </a:prstGeom>
            <a:noFill/>
            <a:ln>
              <a:noFill/>
            </a:ln>
          </p:spPr>
          <p:txBody>
            <a:bodyPr anchorCtr="0" anchor="t" bIns="0" lIns="0" spcFirstLastPara="1" rIns="0" wrap="square" tIns="0">
              <a:spAutoFit/>
            </a:bodyPr>
            <a:lstStyle/>
            <a:p>
              <a:pPr indent="0" lvl="0" marL="0" marR="0" rtl="0" algn="l">
                <a:lnSpc>
                  <a:spcPct val="140018"/>
                </a:lnSpc>
                <a:spcBef>
                  <a:spcPts val="0"/>
                </a:spcBef>
                <a:spcAft>
                  <a:spcPts val="0"/>
                </a:spcAft>
                <a:buNone/>
              </a:pPr>
              <a:r>
                <a:rPr b="0" i="0" lang="en-US" sz="2199" u="none" cap="none" strike="noStrike">
                  <a:solidFill>
                    <a:srgbClr val="000000"/>
                  </a:solidFill>
                  <a:latin typeface="Poppins"/>
                  <a:ea typeface="Poppins"/>
                  <a:cs typeface="Poppins"/>
                  <a:sym typeface="Poppins"/>
                </a:rPr>
                <a:t>Alfrian Carmen Talakua</a:t>
              </a:r>
              <a:endParaRPr/>
            </a:p>
            <a:p>
              <a:pPr indent="0" lvl="0" marL="0" marR="0" rtl="0" algn="l">
                <a:lnSpc>
                  <a:spcPct val="140018"/>
                </a:lnSpc>
                <a:spcBef>
                  <a:spcPts val="0"/>
                </a:spcBef>
                <a:spcAft>
                  <a:spcPts val="0"/>
                </a:spcAft>
                <a:buNone/>
              </a:pPr>
              <a:r>
                <a:rPr b="0" i="0" lang="en-US" sz="2199" u="none" cap="none" strike="noStrike">
                  <a:solidFill>
                    <a:srgbClr val="000000"/>
                  </a:solidFill>
                  <a:latin typeface="Poppins"/>
                  <a:ea typeface="Poppins"/>
                  <a:cs typeface="Poppins"/>
                  <a:sym typeface="Poppins"/>
                </a:rPr>
                <a:t>Department of Information Systems</a:t>
              </a:r>
              <a:endParaRPr/>
            </a:p>
          </p:txBody>
        </p:sp>
        <p:sp>
          <p:nvSpPr>
            <p:cNvPr id="92" name="Google Shape;92;p1"/>
            <p:cNvSpPr txBox="1"/>
            <p:nvPr/>
          </p:nvSpPr>
          <p:spPr>
            <a:xfrm>
              <a:off x="0" y="1107986"/>
              <a:ext cx="1034018" cy="572770"/>
            </a:xfrm>
            <a:prstGeom prst="rect">
              <a:avLst/>
            </a:prstGeom>
            <a:noFill/>
            <a:ln>
              <a:noFill/>
            </a:ln>
          </p:spPr>
          <p:txBody>
            <a:bodyPr anchorCtr="0" anchor="t" bIns="0" lIns="0" spcFirstLastPara="1" rIns="0" wrap="square" tIns="0">
              <a:spAutoFit/>
            </a:bodyPr>
            <a:lstStyle/>
            <a:p>
              <a:pPr indent="0" lvl="0" marL="0" marR="0" rtl="0" algn="l">
                <a:lnSpc>
                  <a:spcPct val="139958"/>
                </a:lnSpc>
                <a:spcBef>
                  <a:spcPts val="0"/>
                </a:spcBef>
                <a:spcAft>
                  <a:spcPts val="0"/>
                </a:spcAft>
                <a:buNone/>
              </a:pPr>
              <a:r>
                <a:rPr b="1" i="0" lang="en-US" sz="2400" u="none" cap="none" strike="noStrike">
                  <a:solidFill>
                    <a:srgbClr val="000000"/>
                  </a:solidFill>
                  <a:latin typeface="Times"/>
                  <a:ea typeface="Times"/>
                  <a:cs typeface="Times"/>
                  <a:sym typeface="Times"/>
                </a:rPr>
                <a:t>2026</a:t>
              </a:r>
              <a:endParaRPr/>
            </a:p>
          </p:txBody>
        </p:sp>
      </p:grpSp>
      <p:sp>
        <p:nvSpPr>
          <p:cNvPr id="93" name="Google Shape;93;p1"/>
          <p:cNvSpPr txBox="1"/>
          <p:nvPr/>
        </p:nvSpPr>
        <p:spPr>
          <a:xfrm>
            <a:off x="13459014" y="7939535"/>
            <a:ext cx="4437600" cy="296700"/>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192936"/>
                </a:solidFill>
                <a:latin typeface="Sansita"/>
                <a:ea typeface="Sansita"/>
                <a:cs typeface="Sansita"/>
                <a:sym typeface="Sansita"/>
              </a:rPr>
              <a:t>Source: Author (created using Canva)</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97" name="Shape 97"/>
        <p:cNvGrpSpPr/>
        <p:nvPr/>
      </p:nvGrpSpPr>
      <p:grpSpPr>
        <a:xfrm>
          <a:off x="0" y="0"/>
          <a:ext cx="0" cy="0"/>
          <a:chOff x="0" y="0"/>
          <a:chExt cx="0" cy="0"/>
        </a:xfrm>
      </p:grpSpPr>
      <p:sp>
        <p:nvSpPr>
          <p:cNvPr id="98" name="Google Shape;98;p2"/>
          <p:cNvSpPr txBox="1"/>
          <p:nvPr/>
        </p:nvSpPr>
        <p:spPr>
          <a:xfrm>
            <a:off x="7598021" y="1589513"/>
            <a:ext cx="8051100" cy="11433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0" i="1" lang="en-US" sz="7428" u="none" cap="none" strike="noStrike">
                <a:solidFill>
                  <a:srgbClr val="192936"/>
                </a:solidFill>
                <a:latin typeface="Playfair Display"/>
                <a:ea typeface="Playfair Display"/>
                <a:cs typeface="Playfair Display"/>
                <a:sym typeface="Playfair Display"/>
              </a:rPr>
              <a:t>Learning Objectives</a:t>
            </a:r>
            <a:endParaRPr/>
          </a:p>
        </p:txBody>
      </p:sp>
      <p:sp>
        <p:nvSpPr>
          <p:cNvPr id="99" name="Google Shape;99;p2"/>
          <p:cNvSpPr txBox="1"/>
          <p:nvPr/>
        </p:nvSpPr>
        <p:spPr>
          <a:xfrm>
            <a:off x="7598021" y="3105114"/>
            <a:ext cx="8990049" cy="4545962"/>
          </a:xfrm>
          <a:prstGeom prst="rect">
            <a:avLst/>
          </a:prstGeom>
          <a:noFill/>
          <a:ln>
            <a:noFill/>
          </a:ln>
        </p:spPr>
        <p:txBody>
          <a:bodyPr anchorCtr="0" anchor="t" bIns="0" lIns="0" spcFirstLastPara="1" rIns="0" wrap="square" tIns="0">
            <a:spAutoFit/>
          </a:bodyPr>
          <a:lstStyle/>
          <a:p>
            <a:pPr indent="0" lvl="0" marL="0" marR="0" rtl="0" algn="l">
              <a:lnSpc>
                <a:spcPct val="200000"/>
              </a:lnSpc>
              <a:spcBef>
                <a:spcPts val="0"/>
              </a:spcBef>
              <a:spcAft>
                <a:spcPts val="0"/>
              </a:spcAft>
              <a:buNone/>
            </a:pPr>
            <a:r>
              <a:rPr b="0" i="0" lang="en-US" sz="2600" u="none" cap="none" strike="noStrike">
                <a:solidFill>
                  <a:srgbClr val="192936"/>
                </a:solidFill>
                <a:latin typeface="Arial"/>
                <a:ea typeface="Arial"/>
                <a:cs typeface="Arial"/>
                <a:sym typeface="Arial"/>
              </a:rPr>
              <a:t>• Understand basic probability concepts</a:t>
            </a:r>
            <a:endParaRPr/>
          </a:p>
          <a:p>
            <a:pPr indent="0" lvl="0" marL="0" marR="0" rtl="0" algn="l">
              <a:lnSpc>
                <a:spcPct val="200000"/>
              </a:lnSpc>
              <a:spcBef>
                <a:spcPts val="0"/>
              </a:spcBef>
              <a:spcAft>
                <a:spcPts val="0"/>
              </a:spcAft>
              <a:buNone/>
            </a:pPr>
            <a:r>
              <a:rPr b="0" i="0" lang="en-US" sz="2600" u="none" cap="none" strike="noStrike">
                <a:solidFill>
                  <a:srgbClr val="192936"/>
                </a:solidFill>
                <a:latin typeface="Arial"/>
                <a:ea typeface="Arial"/>
                <a:cs typeface="Arial"/>
                <a:sym typeface="Arial"/>
              </a:rPr>
              <a:t>• Calculate probability using classical formula</a:t>
            </a:r>
            <a:endParaRPr/>
          </a:p>
          <a:p>
            <a:pPr indent="0" lvl="0" marL="0" marR="0" rtl="0" algn="l">
              <a:lnSpc>
                <a:spcPct val="200000"/>
              </a:lnSpc>
              <a:spcBef>
                <a:spcPts val="0"/>
              </a:spcBef>
              <a:spcAft>
                <a:spcPts val="0"/>
              </a:spcAft>
              <a:buNone/>
            </a:pPr>
            <a:r>
              <a:rPr b="0" i="0" lang="en-US" sz="2600" u="none" cap="none" strike="noStrike">
                <a:solidFill>
                  <a:srgbClr val="192936"/>
                </a:solidFill>
                <a:latin typeface="Arial"/>
                <a:ea typeface="Arial"/>
                <a:cs typeface="Arial"/>
                <a:sym typeface="Arial"/>
              </a:rPr>
              <a:t>• Identify sample space and events</a:t>
            </a:r>
            <a:endParaRPr/>
          </a:p>
          <a:p>
            <a:pPr indent="0" lvl="0" marL="0" marR="0" rtl="0" algn="l">
              <a:lnSpc>
                <a:spcPct val="200000"/>
              </a:lnSpc>
              <a:spcBef>
                <a:spcPts val="0"/>
              </a:spcBef>
              <a:spcAft>
                <a:spcPts val="0"/>
              </a:spcAft>
              <a:buNone/>
            </a:pPr>
            <a:r>
              <a:rPr b="0" i="0" lang="en-US" sz="2600" u="none" cap="none" strike="noStrike">
                <a:solidFill>
                  <a:srgbClr val="192936"/>
                </a:solidFill>
                <a:latin typeface="Arial"/>
                <a:ea typeface="Arial"/>
                <a:cs typeface="Arial"/>
                <a:sym typeface="Arial"/>
              </a:rPr>
              <a:t>• Apply probability rules in simple scenarios</a:t>
            </a:r>
            <a:endParaRPr/>
          </a:p>
          <a:p>
            <a:pPr indent="0" lvl="0" marL="0" marR="0" rtl="0" algn="l">
              <a:lnSpc>
                <a:spcPct val="200000"/>
              </a:lnSpc>
              <a:spcBef>
                <a:spcPts val="0"/>
              </a:spcBef>
              <a:spcAft>
                <a:spcPts val="0"/>
              </a:spcAft>
              <a:buNone/>
            </a:pPr>
            <a:r>
              <a:rPr b="0" i="0" lang="en-US" sz="2600" u="none" cap="none" strike="noStrike">
                <a:solidFill>
                  <a:srgbClr val="192936"/>
                </a:solidFill>
                <a:latin typeface="Arial"/>
                <a:ea typeface="Arial"/>
                <a:cs typeface="Arial"/>
                <a:sym typeface="Arial"/>
              </a:rPr>
              <a:t>• Interpret probability in real-world contexts</a:t>
            </a:r>
            <a:endParaRPr/>
          </a:p>
          <a:p>
            <a:pPr indent="0" lvl="0" marL="0" marR="0" rtl="0" algn="l">
              <a:lnSpc>
                <a:spcPct val="200000"/>
              </a:lnSpc>
              <a:spcBef>
                <a:spcPts val="0"/>
              </a:spcBef>
              <a:spcAft>
                <a:spcPts val="0"/>
              </a:spcAft>
              <a:buNone/>
            </a:pPr>
            <a:r>
              <a:rPr b="0" i="0" lang="en-US" sz="2600" u="none" cap="none" strike="noStrike">
                <a:solidFill>
                  <a:srgbClr val="192936"/>
                </a:solidFill>
                <a:latin typeface="Arial"/>
                <a:ea typeface="Arial"/>
                <a:cs typeface="Arial"/>
                <a:sym typeface="Arial"/>
              </a:rPr>
              <a:t>• Distinguish types of probability (classical vs empirical)</a:t>
            </a:r>
            <a:endParaRPr/>
          </a:p>
          <a:p>
            <a:pPr indent="0" lvl="0" marL="0" marR="0" rtl="0" algn="l">
              <a:lnSpc>
                <a:spcPct val="200000"/>
              </a:lnSpc>
              <a:spcBef>
                <a:spcPts val="0"/>
              </a:spcBef>
              <a:spcAft>
                <a:spcPts val="0"/>
              </a:spcAft>
              <a:buNone/>
            </a:pPr>
            <a:r>
              <a:t/>
            </a:r>
            <a:endParaRPr b="0" i="0" sz="2600" u="none" cap="none" strike="noStrike">
              <a:solidFill>
                <a:srgbClr val="192936"/>
              </a:solidFill>
              <a:latin typeface="Arial"/>
              <a:ea typeface="Arial"/>
              <a:cs typeface="Arial"/>
              <a:sym typeface="Arial"/>
            </a:endParaRPr>
          </a:p>
        </p:txBody>
      </p:sp>
      <p:cxnSp>
        <p:nvCxnSpPr>
          <p:cNvPr id="100" name="Google Shape;100;p2"/>
          <p:cNvCxnSpPr/>
          <p:nvPr/>
        </p:nvCxnSpPr>
        <p:spPr>
          <a:xfrm rot="10800000">
            <a:off x="1055075" y="20175"/>
            <a:ext cx="0" cy="10307400"/>
          </a:xfrm>
          <a:prstGeom prst="straightConnector1">
            <a:avLst/>
          </a:prstGeom>
          <a:noFill/>
          <a:ln cap="rnd" cmpd="sng" w="19050">
            <a:solidFill>
              <a:srgbClr val="192936"/>
            </a:solidFill>
            <a:prstDash val="solid"/>
            <a:round/>
            <a:headEnd len="sm" w="sm" type="none"/>
            <a:tailEnd len="sm" w="sm" type="none"/>
          </a:ln>
        </p:spPr>
      </p:cxnSp>
      <p:cxnSp>
        <p:nvCxnSpPr>
          <p:cNvPr id="101" name="Google Shape;101;p2"/>
          <p:cNvCxnSpPr/>
          <p:nvPr/>
        </p:nvCxnSpPr>
        <p:spPr>
          <a:xfrm rot="-5379576">
            <a:off x="2386014" y="5133975"/>
            <a:ext cx="8229745" cy="0"/>
          </a:xfrm>
          <a:prstGeom prst="straightConnector1">
            <a:avLst/>
          </a:prstGeom>
          <a:noFill/>
          <a:ln cap="rnd" cmpd="sng" w="19050">
            <a:solidFill>
              <a:srgbClr val="192936"/>
            </a:solidFill>
            <a:prstDash val="solid"/>
            <a:round/>
            <a:headEnd len="sm" w="sm" type="none"/>
            <a:tailEnd len="sm" w="sm" type="none"/>
          </a:ln>
        </p:spPr>
      </p:cxnSp>
      <p:cxnSp>
        <p:nvCxnSpPr>
          <p:cNvPr id="102" name="Google Shape;102;p2"/>
          <p:cNvCxnSpPr/>
          <p:nvPr/>
        </p:nvCxnSpPr>
        <p:spPr>
          <a:xfrm rot="-534">
            <a:off x="1054279" y="1029905"/>
            <a:ext cx="16232293" cy="0"/>
          </a:xfrm>
          <a:prstGeom prst="straightConnector1">
            <a:avLst/>
          </a:prstGeom>
          <a:noFill/>
          <a:ln cap="rnd" cmpd="sng" w="19050">
            <a:solidFill>
              <a:srgbClr val="192936"/>
            </a:solidFill>
            <a:prstDash val="solid"/>
            <a:round/>
            <a:headEnd len="sm" w="sm" type="none"/>
            <a:tailEnd len="sm" w="sm" type="none"/>
          </a:ln>
        </p:spPr>
      </p:cxnSp>
      <p:cxnSp>
        <p:nvCxnSpPr>
          <p:cNvPr id="103" name="Google Shape;103;p2"/>
          <p:cNvCxnSpPr/>
          <p:nvPr/>
        </p:nvCxnSpPr>
        <p:spPr>
          <a:xfrm flipH="1" rot="10800000">
            <a:off x="17246450" y="-40600"/>
            <a:ext cx="60900" cy="10347900"/>
          </a:xfrm>
          <a:prstGeom prst="straightConnector1">
            <a:avLst/>
          </a:prstGeom>
          <a:noFill/>
          <a:ln cap="rnd" cmpd="sng" w="19050">
            <a:solidFill>
              <a:srgbClr val="192936"/>
            </a:solidFill>
            <a:prstDash val="solid"/>
            <a:round/>
            <a:headEnd len="sm" w="sm" type="none"/>
            <a:tailEnd len="sm" w="sm" type="none"/>
          </a:ln>
        </p:spPr>
      </p:cxnSp>
      <p:cxnSp>
        <p:nvCxnSpPr>
          <p:cNvPr id="104" name="Google Shape;104;p2"/>
          <p:cNvCxnSpPr/>
          <p:nvPr/>
        </p:nvCxnSpPr>
        <p:spPr>
          <a:xfrm rot="1502">
            <a:off x="1028703" y="9261847"/>
            <a:ext cx="16230602" cy="0"/>
          </a:xfrm>
          <a:prstGeom prst="straightConnector1">
            <a:avLst/>
          </a:prstGeom>
          <a:noFill/>
          <a:ln cap="rnd" cmpd="sng" w="19050">
            <a:solidFill>
              <a:srgbClr val="192936"/>
            </a:solidFill>
            <a:prstDash val="solid"/>
            <a:round/>
            <a:headEnd len="sm" w="sm" type="none"/>
            <a:tailEnd len="sm" w="sm" type="none"/>
          </a:ln>
        </p:spPr>
      </p:cxnSp>
      <p:sp>
        <p:nvSpPr>
          <p:cNvPr id="105" name="Google Shape;105;p2"/>
          <p:cNvSpPr/>
          <p:nvPr/>
        </p:nvSpPr>
        <p:spPr>
          <a:xfrm>
            <a:off x="1270909" y="1580607"/>
            <a:ext cx="4979378" cy="7131735"/>
          </a:xfrm>
          <a:custGeom>
            <a:rect b="b" l="l" r="r" t="t"/>
            <a:pathLst>
              <a:path extrusionOk="0" h="6350000" w="4433570">
                <a:moveTo>
                  <a:pt x="2217420" y="0"/>
                </a:moveTo>
                <a:lnTo>
                  <a:pt x="2217420" y="0"/>
                </a:lnTo>
                <a:cubicBezTo>
                  <a:pt x="3441700" y="0"/>
                  <a:pt x="4433570" y="993140"/>
                  <a:pt x="4433570" y="2217420"/>
                </a:cubicBezTo>
                <a:lnTo>
                  <a:pt x="4433570" y="6350000"/>
                </a:lnTo>
                <a:lnTo>
                  <a:pt x="4433570" y="6350000"/>
                </a:lnTo>
                <a:lnTo>
                  <a:pt x="0" y="6350000"/>
                </a:lnTo>
                <a:lnTo>
                  <a:pt x="0" y="6350000"/>
                </a:lnTo>
                <a:lnTo>
                  <a:pt x="0" y="2217420"/>
                </a:lnTo>
                <a:cubicBezTo>
                  <a:pt x="0" y="993140"/>
                  <a:pt x="993140" y="0"/>
                  <a:pt x="2217420" y="0"/>
                </a:cubicBezTo>
                <a:close/>
              </a:path>
            </a:pathLst>
          </a:custGeom>
          <a:blipFill rotWithShape="1">
            <a:blip r:embed="rId3">
              <a:alphaModFix/>
            </a:blip>
            <a:stretch>
              <a:fillRect b="-1813" l="0" r="0" t="-1813"/>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2"/>
          <p:cNvSpPr txBox="1"/>
          <p:nvPr/>
        </p:nvSpPr>
        <p:spPr>
          <a:xfrm>
            <a:off x="1812589" y="6762710"/>
            <a:ext cx="4437697" cy="341531"/>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192936"/>
                </a:solidFill>
                <a:latin typeface="Sansita"/>
                <a:ea typeface="Sansita"/>
                <a:cs typeface="Sansita"/>
                <a:sym typeface="Sansita"/>
              </a:rPr>
              <a:t>Source: Author (created using Canva)</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110" name="Shape 110"/>
        <p:cNvGrpSpPr/>
        <p:nvPr/>
      </p:nvGrpSpPr>
      <p:grpSpPr>
        <a:xfrm>
          <a:off x="0" y="0"/>
          <a:ext cx="0" cy="0"/>
          <a:chOff x="0" y="0"/>
          <a:chExt cx="0" cy="0"/>
        </a:xfrm>
      </p:grpSpPr>
      <p:sp>
        <p:nvSpPr>
          <p:cNvPr id="111" name="Google Shape;111;p3"/>
          <p:cNvSpPr/>
          <p:nvPr/>
        </p:nvSpPr>
        <p:spPr>
          <a:xfrm>
            <a:off x="1284069" y="1265019"/>
            <a:ext cx="15737175" cy="2086134"/>
          </a:xfrm>
          <a:prstGeom prst="rect">
            <a:avLst/>
          </a:prstGeom>
          <a:solidFill>
            <a:srgbClr val="1929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2" name="Google Shape;112;p3"/>
          <p:cNvCxnSpPr/>
          <p:nvPr/>
        </p:nvCxnSpPr>
        <p:spPr>
          <a:xfrm>
            <a:off x="40575" y="3591325"/>
            <a:ext cx="18301500" cy="20400"/>
          </a:xfrm>
          <a:prstGeom prst="straightConnector1">
            <a:avLst/>
          </a:prstGeom>
          <a:noFill/>
          <a:ln cap="rnd" cmpd="sng" w="19050">
            <a:solidFill>
              <a:srgbClr val="192936"/>
            </a:solidFill>
            <a:prstDash val="solid"/>
            <a:round/>
            <a:headEnd len="sm" w="sm" type="none"/>
            <a:tailEnd len="sm" w="sm" type="none"/>
          </a:ln>
        </p:spPr>
      </p:cxnSp>
      <p:cxnSp>
        <p:nvCxnSpPr>
          <p:cNvPr id="113" name="Google Shape;113;p3"/>
          <p:cNvCxnSpPr/>
          <p:nvPr/>
        </p:nvCxnSpPr>
        <p:spPr>
          <a:xfrm>
            <a:off x="-40575" y="1014500"/>
            <a:ext cx="18402900" cy="60900"/>
          </a:xfrm>
          <a:prstGeom prst="straightConnector1">
            <a:avLst/>
          </a:prstGeom>
          <a:noFill/>
          <a:ln cap="rnd" cmpd="sng" w="19050">
            <a:solidFill>
              <a:srgbClr val="192936"/>
            </a:solidFill>
            <a:prstDash val="solid"/>
            <a:round/>
            <a:headEnd len="sm" w="sm" type="none"/>
            <a:tailEnd len="sm" w="sm" type="none"/>
          </a:ln>
        </p:spPr>
      </p:cxnSp>
      <p:cxnSp>
        <p:nvCxnSpPr>
          <p:cNvPr id="114" name="Google Shape;114;p3"/>
          <p:cNvCxnSpPr/>
          <p:nvPr/>
        </p:nvCxnSpPr>
        <p:spPr>
          <a:xfrm rot="-5399126">
            <a:off x="-241486" y="2298561"/>
            <a:ext cx="2558771" cy="0"/>
          </a:xfrm>
          <a:prstGeom prst="straightConnector1">
            <a:avLst/>
          </a:prstGeom>
          <a:noFill/>
          <a:ln cap="rnd" cmpd="sng" w="19050">
            <a:solidFill>
              <a:srgbClr val="192936"/>
            </a:solidFill>
            <a:prstDash val="solid"/>
            <a:round/>
            <a:headEnd len="sm" w="sm" type="none"/>
            <a:tailEnd len="sm" w="sm" type="none"/>
          </a:ln>
        </p:spPr>
      </p:cxnSp>
      <p:cxnSp>
        <p:nvCxnSpPr>
          <p:cNvPr id="115" name="Google Shape;115;p3"/>
          <p:cNvCxnSpPr/>
          <p:nvPr/>
        </p:nvCxnSpPr>
        <p:spPr>
          <a:xfrm rot="-5420766">
            <a:off x="15968408" y="2327709"/>
            <a:ext cx="2578310" cy="0"/>
          </a:xfrm>
          <a:prstGeom prst="straightConnector1">
            <a:avLst/>
          </a:prstGeom>
          <a:noFill/>
          <a:ln cap="rnd" cmpd="sng" w="19050">
            <a:solidFill>
              <a:srgbClr val="192936"/>
            </a:solidFill>
            <a:prstDash val="solid"/>
            <a:round/>
            <a:headEnd len="sm" w="sm" type="none"/>
            <a:tailEnd len="sm" w="sm" type="none"/>
          </a:ln>
        </p:spPr>
      </p:cxnSp>
      <p:sp>
        <p:nvSpPr>
          <p:cNvPr id="116" name="Google Shape;116;p3"/>
          <p:cNvSpPr txBox="1"/>
          <p:nvPr/>
        </p:nvSpPr>
        <p:spPr>
          <a:xfrm>
            <a:off x="4863601" y="1648459"/>
            <a:ext cx="8578110" cy="1414503"/>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0" i="1" lang="en-US" sz="5439" u="none" cap="none" strike="noStrike">
                <a:solidFill>
                  <a:srgbClr val="FDF8F5"/>
                </a:solidFill>
                <a:latin typeface="Playfair Display"/>
                <a:ea typeface="Playfair Display"/>
                <a:cs typeface="Playfair Display"/>
                <a:sym typeface="Playfair Display"/>
              </a:rPr>
              <a:t>From Descriptive to Predictive</a:t>
            </a:r>
            <a:endParaRPr/>
          </a:p>
        </p:txBody>
      </p:sp>
      <p:sp>
        <p:nvSpPr>
          <p:cNvPr id="117" name="Google Shape;117;p3"/>
          <p:cNvSpPr txBox="1"/>
          <p:nvPr/>
        </p:nvSpPr>
        <p:spPr>
          <a:xfrm>
            <a:off x="552100" y="3959740"/>
            <a:ext cx="5899486" cy="3607909"/>
          </a:xfrm>
          <a:prstGeom prst="rect">
            <a:avLst/>
          </a:prstGeom>
          <a:noFill/>
          <a:ln>
            <a:noFill/>
          </a:ln>
        </p:spPr>
        <p:txBody>
          <a:bodyPr anchorCtr="0" anchor="t" bIns="0" lIns="0" spcFirstLastPara="1" rIns="0" wrap="square" tIns="0">
            <a:spAutoFit/>
          </a:bodyPr>
          <a:lstStyle/>
          <a:p>
            <a:pPr indent="0" lvl="0" marL="0" marR="0" rtl="0" algn="l">
              <a:lnSpc>
                <a:spcPct val="169985"/>
              </a:lnSpc>
              <a:spcBef>
                <a:spcPts val="0"/>
              </a:spcBef>
              <a:spcAft>
                <a:spcPts val="0"/>
              </a:spcAft>
              <a:buNone/>
            </a:pPr>
            <a:r>
              <a:rPr b="1" i="0" lang="en-US" sz="3425" u="none" cap="none" strike="noStrike">
                <a:solidFill>
                  <a:srgbClr val="192936"/>
                </a:solidFill>
                <a:latin typeface="Arial"/>
                <a:ea typeface="Arial"/>
                <a:cs typeface="Arial"/>
                <a:sym typeface="Arial"/>
              </a:rPr>
              <a:t>Descriptive Statistics</a:t>
            </a:r>
            <a:endParaRPr/>
          </a:p>
          <a:p>
            <a:pPr indent="0" lvl="0" marL="0" marR="0" rtl="0" algn="l">
              <a:lnSpc>
                <a:spcPct val="169985"/>
              </a:lnSpc>
              <a:spcBef>
                <a:spcPts val="0"/>
              </a:spcBef>
              <a:spcAft>
                <a:spcPts val="0"/>
              </a:spcAft>
              <a:buNone/>
            </a:pPr>
            <a:r>
              <a:rPr b="0" i="0" lang="en-US" sz="3425" u="none" cap="none" strike="noStrike">
                <a:solidFill>
                  <a:srgbClr val="192936"/>
                </a:solidFill>
                <a:latin typeface="Arial"/>
                <a:ea typeface="Arial"/>
                <a:cs typeface="Arial"/>
                <a:sym typeface="Arial"/>
              </a:rPr>
              <a:t>Summarize what happened</a:t>
            </a:r>
            <a:endParaRPr/>
          </a:p>
          <a:p>
            <a:pPr indent="0" lvl="0" marL="0" marR="0" rtl="0" algn="l">
              <a:lnSpc>
                <a:spcPct val="169985"/>
              </a:lnSpc>
              <a:spcBef>
                <a:spcPts val="0"/>
              </a:spcBef>
              <a:spcAft>
                <a:spcPts val="0"/>
              </a:spcAft>
              <a:buNone/>
            </a:pPr>
            <a:r>
              <a:rPr b="0" i="0" lang="en-US" sz="3425" u="none" cap="none" strike="noStrike">
                <a:solidFill>
                  <a:srgbClr val="192936"/>
                </a:solidFill>
                <a:latin typeface="Arial"/>
                <a:ea typeface="Arial"/>
                <a:cs typeface="Arial"/>
                <a:sym typeface="Arial"/>
              </a:rPr>
              <a:t>• Mean, median, variance</a:t>
            </a:r>
            <a:endParaRPr/>
          </a:p>
          <a:p>
            <a:pPr indent="0" lvl="0" marL="0" marR="0" rtl="0" algn="l">
              <a:lnSpc>
                <a:spcPct val="169985"/>
              </a:lnSpc>
              <a:spcBef>
                <a:spcPts val="0"/>
              </a:spcBef>
              <a:spcAft>
                <a:spcPts val="0"/>
              </a:spcAft>
              <a:buNone/>
            </a:pPr>
            <a:r>
              <a:rPr b="0" i="0" lang="en-US" sz="3425" u="none" cap="none" strike="noStrike">
                <a:solidFill>
                  <a:srgbClr val="192936"/>
                </a:solidFill>
                <a:latin typeface="Arial"/>
                <a:ea typeface="Arial"/>
                <a:cs typeface="Arial"/>
                <a:sym typeface="Arial"/>
              </a:rPr>
              <a:t>• Certainty about past data</a:t>
            </a:r>
            <a:endParaRPr/>
          </a:p>
          <a:p>
            <a:pPr indent="0" lvl="0" marL="0" marR="0" rtl="0" algn="l">
              <a:lnSpc>
                <a:spcPct val="169985"/>
              </a:lnSpc>
              <a:spcBef>
                <a:spcPts val="0"/>
              </a:spcBef>
              <a:spcAft>
                <a:spcPts val="0"/>
              </a:spcAft>
              <a:buNone/>
            </a:pPr>
            <a:r>
              <a:rPr b="0" i="0" lang="en-US" sz="3425" u="none" cap="none" strike="noStrike">
                <a:solidFill>
                  <a:srgbClr val="192936"/>
                </a:solidFill>
                <a:latin typeface="Arial"/>
                <a:ea typeface="Arial"/>
                <a:cs typeface="Arial"/>
                <a:sym typeface="Arial"/>
              </a:rPr>
              <a:t>• "What occurred?"</a:t>
            </a:r>
            <a:endParaRPr/>
          </a:p>
        </p:txBody>
      </p:sp>
      <p:sp>
        <p:nvSpPr>
          <p:cNvPr id="118" name="Google Shape;118;p3"/>
          <p:cNvSpPr txBox="1"/>
          <p:nvPr/>
        </p:nvSpPr>
        <p:spPr>
          <a:xfrm>
            <a:off x="3999610" y="3583639"/>
            <a:ext cx="1710669" cy="711574"/>
          </a:xfrm>
          <a:prstGeom prst="rect">
            <a:avLst/>
          </a:prstGeom>
          <a:noFill/>
          <a:ln>
            <a:noFill/>
          </a:ln>
        </p:spPr>
        <p:txBody>
          <a:bodyPr anchorCtr="0" anchor="t" bIns="0" lIns="0" spcFirstLastPara="1" rIns="0" wrap="square" tIns="0">
            <a:spAutoFit/>
          </a:bodyPr>
          <a:lstStyle/>
          <a:p>
            <a:pPr indent="0" lvl="0" marL="0" marR="0" rtl="0" algn="ctr">
              <a:lnSpc>
                <a:spcPct val="3441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
        <p:nvSpPr>
          <p:cNvPr id="119" name="Google Shape;119;p3"/>
          <p:cNvSpPr txBox="1"/>
          <p:nvPr/>
        </p:nvSpPr>
        <p:spPr>
          <a:xfrm>
            <a:off x="12510459" y="3568863"/>
            <a:ext cx="1845193" cy="711574"/>
          </a:xfrm>
          <a:prstGeom prst="rect">
            <a:avLst/>
          </a:prstGeom>
          <a:noFill/>
          <a:ln>
            <a:noFill/>
          </a:ln>
        </p:spPr>
        <p:txBody>
          <a:bodyPr anchorCtr="0" anchor="t" bIns="0" lIns="0" spcFirstLastPara="1" rIns="0" wrap="square" tIns="0">
            <a:spAutoFit/>
          </a:bodyPr>
          <a:lstStyle/>
          <a:p>
            <a:pPr indent="0" lvl="0" marL="0" marR="0" rtl="0" algn="ctr">
              <a:lnSpc>
                <a:spcPct val="3441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
        <p:nvSpPr>
          <p:cNvPr id="120" name="Google Shape;120;p3"/>
          <p:cNvSpPr txBox="1"/>
          <p:nvPr/>
        </p:nvSpPr>
        <p:spPr>
          <a:xfrm>
            <a:off x="8031933" y="3978790"/>
            <a:ext cx="8501449" cy="4205416"/>
          </a:xfrm>
          <a:prstGeom prst="rect">
            <a:avLst/>
          </a:prstGeom>
          <a:noFill/>
          <a:ln>
            <a:noFill/>
          </a:ln>
        </p:spPr>
        <p:txBody>
          <a:bodyPr anchorCtr="0" anchor="t" bIns="0" lIns="0" spcFirstLastPara="1" rIns="0" wrap="square" tIns="0">
            <a:spAutoFit/>
          </a:bodyPr>
          <a:lstStyle/>
          <a:p>
            <a:pPr indent="0" lvl="0" marL="0" marR="0" rtl="0" algn="l">
              <a:lnSpc>
                <a:spcPct val="170003"/>
              </a:lnSpc>
              <a:spcBef>
                <a:spcPts val="0"/>
              </a:spcBef>
              <a:spcAft>
                <a:spcPts val="0"/>
              </a:spcAft>
              <a:buNone/>
            </a:pPr>
            <a:r>
              <a:rPr b="1" i="0" lang="en-US" sz="2847" u="none" cap="none" strike="noStrike">
                <a:solidFill>
                  <a:srgbClr val="192936"/>
                </a:solidFill>
                <a:latin typeface="Arial"/>
                <a:ea typeface="Arial"/>
                <a:cs typeface="Arial"/>
                <a:sym typeface="Arial"/>
              </a:rPr>
              <a:t>Probability</a:t>
            </a:r>
            <a:endParaRPr/>
          </a:p>
          <a:p>
            <a:pPr indent="0" lvl="0" marL="0" marR="0" rtl="0" algn="l">
              <a:lnSpc>
                <a:spcPct val="170003"/>
              </a:lnSpc>
              <a:spcBef>
                <a:spcPts val="0"/>
              </a:spcBef>
              <a:spcAft>
                <a:spcPts val="0"/>
              </a:spcAft>
              <a:buNone/>
            </a:pPr>
            <a:r>
              <a:rPr b="0" i="0" lang="en-US" sz="2847" u="none" cap="none" strike="noStrike">
                <a:solidFill>
                  <a:srgbClr val="192936"/>
                </a:solidFill>
                <a:latin typeface="Arial"/>
                <a:ea typeface="Arial"/>
                <a:cs typeface="Arial"/>
                <a:sym typeface="Arial"/>
              </a:rPr>
              <a:t>Predict what might happen</a:t>
            </a:r>
            <a:endParaRPr/>
          </a:p>
          <a:p>
            <a:pPr indent="0" lvl="0" marL="0" marR="0" rtl="0" algn="l">
              <a:lnSpc>
                <a:spcPct val="170003"/>
              </a:lnSpc>
              <a:spcBef>
                <a:spcPts val="0"/>
              </a:spcBef>
              <a:spcAft>
                <a:spcPts val="0"/>
              </a:spcAft>
              <a:buNone/>
            </a:pPr>
            <a:r>
              <a:rPr b="0" i="0" lang="en-US" sz="2847" u="none" cap="none" strike="noStrike">
                <a:solidFill>
                  <a:srgbClr val="192936"/>
                </a:solidFill>
                <a:latin typeface="Arial"/>
                <a:ea typeface="Arial"/>
                <a:cs typeface="Arial"/>
                <a:sym typeface="Arial"/>
              </a:rPr>
              <a:t>• Foundation for inference</a:t>
            </a:r>
            <a:endParaRPr/>
          </a:p>
          <a:p>
            <a:pPr indent="0" lvl="0" marL="0" marR="0" rtl="0" algn="l">
              <a:lnSpc>
                <a:spcPct val="170003"/>
              </a:lnSpc>
              <a:spcBef>
                <a:spcPts val="0"/>
              </a:spcBef>
              <a:spcAft>
                <a:spcPts val="0"/>
              </a:spcAft>
              <a:buNone/>
            </a:pPr>
            <a:r>
              <a:rPr b="0" i="0" lang="en-US" sz="2847" u="none" cap="none" strike="noStrike">
                <a:solidFill>
                  <a:srgbClr val="192936"/>
                </a:solidFill>
                <a:latin typeface="Arial"/>
                <a:ea typeface="Arial"/>
                <a:cs typeface="Arial"/>
                <a:sym typeface="Arial"/>
              </a:rPr>
              <a:t>• Embracing uncertainty</a:t>
            </a:r>
            <a:endParaRPr/>
          </a:p>
          <a:p>
            <a:pPr indent="0" lvl="0" marL="0" marR="0" rtl="0" algn="l">
              <a:lnSpc>
                <a:spcPct val="170003"/>
              </a:lnSpc>
              <a:spcBef>
                <a:spcPts val="0"/>
              </a:spcBef>
              <a:spcAft>
                <a:spcPts val="0"/>
              </a:spcAft>
              <a:buNone/>
            </a:pPr>
            <a:r>
              <a:rPr b="0" i="0" lang="en-US" sz="2847" u="none" cap="none" strike="noStrike">
                <a:solidFill>
                  <a:srgbClr val="192936"/>
                </a:solidFill>
                <a:latin typeface="Arial"/>
                <a:ea typeface="Arial"/>
                <a:cs typeface="Arial"/>
                <a:sym typeface="Arial"/>
              </a:rPr>
              <a:t>• "What could occur?"</a:t>
            </a:r>
            <a:endParaRPr/>
          </a:p>
          <a:p>
            <a:pPr indent="0" lvl="0" marL="0" marR="0" rtl="0" algn="l">
              <a:lnSpc>
                <a:spcPct val="170003"/>
              </a:lnSpc>
              <a:spcBef>
                <a:spcPts val="0"/>
              </a:spcBef>
              <a:spcAft>
                <a:spcPts val="0"/>
              </a:spcAft>
              <a:buNone/>
            </a:pPr>
            <a:r>
              <a:rPr b="0" i="0" lang="en-US" sz="2847" u="none" cap="none" strike="noStrike">
                <a:solidFill>
                  <a:srgbClr val="192936"/>
                </a:solidFill>
                <a:latin typeface="Arial"/>
                <a:ea typeface="Arial"/>
                <a:cs typeface="Arial"/>
                <a:sym typeface="Arial"/>
              </a:rPr>
              <a:t>• Probability allows us to move from understanding data to predicting outcomes.”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124" name="Shape 124"/>
        <p:cNvGrpSpPr/>
        <p:nvPr/>
      </p:nvGrpSpPr>
      <p:grpSpPr>
        <a:xfrm>
          <a:off x="0" y="0"/>
          <a:ext cx="0" cy="0"/>
          <a:chOff x="0" y="0"/>
          <a:chExt cx="0" cy="0"/>
        </a:xfrm>
      </p:grpSpPr>
      <p:sp>
        <p:nvSpPr>
          <p:cNvPr id="125" name="Google Shape;125;p4"/>
          <p:cNvSpPr txBox="1"/>
          <p:nvPr/>
        </p:nvSpPr>
        <p:spPr>
          <a:xfrm>
            <a:off x="7784464" y="2018025"/>
            <a:ext cx="8050973" cy="801806"/>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0" i="1" lang="en-US" sz="6067" u="none" cap="none" strike="noStrike">
                <a:solidFill>
                  <a:srgbClr val="192936"/>
                </a:solidFill>
                <a:latin typeface="Playfair Display"/>
                <a:ea typeface="Playfair Display"/>
                <a:cs typeface="Playfair Display"/>
                <a:sym typeface="Playfair Display"/>
              </a:rPr>
              <a:t>Why Probability Matters</a:t>
            </a:r>
            <a:endParaRPr/>
          </a:p>
        </p:txBody>
      </p:sp>
      <p:sp>
        <p:nvSpPr>
          <p:cNvPr id="126" name="Google Shape;126;p4"/>
          <p:cNvSpPr txBox="1"/>
          <p:nvPr/>
        </p:nvSpPr>
        <p:spPr>
          <a:xfrm>
            <a:off x="7594286" y="3394394"/>
            <a:ext cx="8597323" cy="2219323"/>
          </a:xfrm>
          <a:prstGeom prst="rect">
            <a:avLst/>
          </a:prstGeom>
          <a:noFill/>
          <a:ln>
            <a:noFill/>
          </a:ln>
        </p:spPr>
        <p:txBody>
          <a:bodyPr anchorCtr="0" anchor="t" bIns="0" lIns="0" spcFirstLastPara="1" rIns="0" wrap="square" tIns="0">
            <a:spAutoFit/>
          </a:bodyPr>
          <a:lstStyle/>
          <a:p>
            <a:pPr indent="-323852" lvl="1" marL="647703" marR="0" rtl="0" algn="l">
              <a:lnSpc>
                <a:spcPct val="200000"/>
              </a:lnSpc>
              <a:spcBef>
                <a:spcPts val="0"/>
              </a:spcBef>
              <a:spcAft>
                <a:spcPts val="0"/>
              </a:spcAft>
              <a:buClr>
                <a:srgbClr val="192936"/>
              </a:buClr>
              <a:buSzPts val="3000"/>
              <a:buFont typeface="Arial"/>
              <a:buChar char="•"/>
            </a:pPr>
            <a:r>
              <a:rPr b="0" i="0" lang="en-US" sz="3000" u="none" cap="none" strike="noStrike">
                <a:solidFill>
                  <a:srgbClr val="192936"/>
                </a:solidFill>
                <a:latin typeface="Arial"/>
                <a:ea typeface="Arial"/>
                <a:cs typeface="Arial"/>
                <a:sym typeface="Arial"/>
              </a:rPr>
              <a:t>Uncertainty is everywhere</a:t>
            </a:r>
            <a:endParaRPr/>
          </a:p>
          <a:p>
            <a:pPr indent="-323852" lvl="1" marL="647703" marR="0" rtl="0" algn="l">
              <a:lnSpc>
                <a:spcPct val="200000"/>
              </a:lnSpc>
              <a:spcBef>
                <a:spcPts val="0"/>
              </a:spcBef>
              <a:spcAft>
                <a:spcPts val="0"/>
              </a:spcAft>
              <a:buClr>
                <a:srgbClr val="192936"/>
              </a:buClr>
              <a:buSzPts val="3000"/>
              <a:buFont typeface="Arial"/>
              <a:buChar char="•"/>
            </a:pPr>
            <a:r>
              <a:rPr b="0" i="0" lang="en-US" sz="3000" u="none" cap="none" strike="noStrike">
                <a:solidFill>
                  <a:srgbClr val="192936"/>
                </a:solidFill>
                <a:latin typeface="Arial"/>
                <a:ea typeface="Arial"/>
                <a:cs typeface="Arial"/>
                <a:sym typeface="Arial"/>
              </a:rPr>
              <a:t>Supports decision making under uncertainty</a:t>
            </a:r>
            <a:endParaRPr/>
          </a:p>
          <a:p>
            <a:pPr indent="-323852" lvl="1" marL="647703" marR="0" rtl="0" algn="l">
              <a:lnSpc>
                <a:spcPct val="200000"/>
              </a:lnSpc>
              <a:spcBef>
                <a:spcPts val="0"/>
              </a:spcBef>
              <a:spcAft>
                <a:spcPts val="0"/>
              </a:spcAft>
              <a:buClr>
                <a:srgbClr val="192936"/>
              </a:buClr>
              <a:buSzPts val="3000"/>
              <a:buFont typeface="Arial"/>
              <a:buChar char="•"/>
            </a:pPr>
            <a:r>
              <a:rPr b="0" i="0" lang="en-US" sz="3000" u="none" cap="none" strike="noStrike">
                <a:solidFill>
                  <a:srgbClr val="192936"/>
                </a:solidFill>
                <a:latin typeface="Arial"/>
                <a:ea typeface="Arial"/>
                <a:cs typeface="Arial"/>
                <a:sym typeface="Arial"/>
              </a:rPr>
              <a:t>Risk assessment in health, finance, research</a:t>
            </a:r>
            <a:endParaRPr/>
          </a:p>
        </p:txBody>
      </p:sp>
      <p:sp>
        <p:nvSpPr>
          <p:cNvPr id="127" name="Google Shape;127;p4"/>
          <p:cNvSpPr txBox="1"/>
          <p:nvPr/>
        </p:nvSpPr>
        <p:spPr>
          <a:xfrm>
            <a:off x="7594286" y="5803112"/>
            <a:ext cx="8597400" cy="1385100"/>
          </a:xfrm>
          <a:prstGeom prst="rect">
            <a:avLst/>
          </a:prstGeom>
          <a:noFill/>
          <a:ln>
            <a:noFill/>
          </a:ln>
        </p:spPr>
        <p:txBody>
          <a:bodyPr anchorCtr="0" anchor="t" bIns="0" lIns="0" spcFirstLastPara="1" rIns="0" wrap="square" tIns="0">
            <a:spAutoFit/>
          </a:bodyPr>
          <a:lstStyle/>
          <a:p>
            <a:pPr indent="-323848" lvl="1" marL="647697" marR="0" rtl="0" algn="l">
              <a:lnSpc>
                <a:spcPct val="200033"/>
              </a:lnSpc>
              <a:spcBef>
                <a:spcPts val="0"/>
              </a:spcBef>
              <a:spcAft>
                <a:spcPts val="0"/>
              </a:spcAft>
              <a:buClr>
                <a:srgbClr val="192936"/>
              </a:buClr>
              <a:buSzPts val="2999"/>
              <a:buFont typeface="Arial"/>
              <a:buChar char="•"/>
            </a:pPr>
            <a:r>
              <a:rPr b="0" i="0" lang="en-US" sz="2999" u="none" cap="none" strike="noStrike">
                <a:solidFill>
                  <a:srgbClr val="192936"/>
                </a:solidFill>
                <a:latin typeface="Arial"/>
                <a:ea typeface="Arial"/>
                <a:cs typeface="Arial"/>
                <a:sym typeface="Arial"/>
              </a:rPr>
              <a:t>Foundation for statistical inference</a:t>
            </a:r>
            <a:endParaRPr/>
          </a:p>
          <a:p>
            <a:pPr indent="-323848" lvl="1" marL="647697" marR="0" rtl="0" algn="l">
              <a:lnSpc>
                <a:spcPct val="200033"/>
              </a:lnSpc>
              <a:spcBef>
                <a:spcPts val="0"/>
              </a:spcBef>
              <a:spcAft>
                <a:spcPts val="0"/>
              </a:spcAft>
              <a:buClr>
                <a:srgbClr val="192936"/>
              </a:buClr>
              <a:buSzPts val="2999"/>
              <a:buFont typeface="Arial"/>
              <a:buChar char="•"/>
            </a:pPr>
            <a:r>
              <a:rPr b="0" i="0" lang="en-US" sz="2999" u="none" cap="none" strike="noStrike">
                <a:solidFill>
                  <a:srgbClr val="192936"/>
                </a:solidFill>
                <a:latin typeface="Arial"/>
                <a:ea typeface="Arial"/>
                <a:cs typeface="Arial"/>
                <a:sym typeface="Arial"/>
              </a:rPr>
              <a:t>Essential for data science and research</a:t>
            </a:r>
            <a:endParaRPr/>
          </a:p>
        </p:txBody>
      </p:sp>
      <p:cxnSp>
        <p:nvCxnSpPr>
          <p:cNvPr id="128" name="Google Shape;128;p4"/>
          <p:cNvCxnSpPr/>
          <p:nvPr/>
        </p:nvCxnSpPr>
        <p:spPr>
          <a:xfrm flipH="1" rot="10800000">
            <a:off x="1034775" y="40575"/>
            <a:ext cx="20100" cy="10287000"/>
          </a:xfrm>
          <a:prstGeom prst="straightConnector1">
            <a:avLst/>
          </a:prstGeom>
          <a:noFill/>
          <a:ln cap="rnd" cmpd="sng" w="19050">
            <a:solidFill>
              <a:srgbClr val="192936"/>
            </a:solidFill>
            <a:prstDash val="solid"/>
            <a:round/>
            <a:headEnd len="sm" w="sm" type="none"/>
            <a:tailEnd len="sm" w="sm" type="none"/>
          </a:ln>
        </p:spPr>
      </p:cxnSp>
      <p:cxnSp>
        <p:nvCxnSpPr>
          <p:cNvPr id="129" name="Google Shape;129;p4"/>
          <p:cNvCxnSpPr/>
          <p:nvPr/>
        </p:nvCxnSpPr>
        <p:spPr>
          <a:xfrm rot="-5379576">
            <a:off x="2386014" y="5133975"/>
            <a:ext cx="8229745" cy="0"/>
          </a:xfrm>
          <a:prstGeom prst="straightConnector1">
            <a:avLst/>
          </a:prstGeom>
          <a:noFill/>
          <a:ln cap="rnd" cmpd="sng" w="19050">
            <a:solidFill>
              <a:srgbClr val="192936"/>
            </a:solidFill>
            <a:prstDash val="solid"/>
            <a:round/>
            <a:headEnd len="sm" w="sm" type="none"/>
            <a:tailEnd len="sm" w="sm" type="none"/>
          </a:ln>
        </p:spPr>
      </p:cxnSp>
      <p:cxnSp>
        <p:nvCxnSpPr>
          <p:cNvPr id="130" name="Google Shape;130;p4"/>
          <p:cNvCxnSpPr/>
          <p:nvPr/>
        </p:nvCxnSpPr>
        <p:spPr>
          <a:xfrm rot="-534">
            <a:off x="1054279" y="1029905"/>
            <a:ext cx="16232293" cy="0"/>
          </a:xfrm>
          <a:prstGeom prst="straightConnector1">
            <a:avLst/>
          </a:prstGeom>
          <a:noFill/>
          <a:ln cap="rnd" cmpd="sng" w="19050">
            <a:solidFill>
              <a:srgbClr val="192936"/>
            </a:solidFill>
            <a:prstDash val="solid"/>
            <a:round/>
            <a:headEnd len="sm" w="sm" type="none"/>
            <a:tailEnd len="sm" w="sm" type="none"/>
          </a:ln>
        </p:spPr>
      </p:cxnSp>
      <p:cxnSp>
        <p:nvCxnSpPr>
          <p:cNvPr id="131" name="Google Shape;131;p4"/>
          <p:cNvCxnSpPr/>
          <p:nvPr/>
        </p:nvCxnSpPr>
        <p:spPr>
          <a:xfrm rot="10800000">
            <a:off x="17307325" y="40700"/>
            <a:ext cx="0" cy="10266600"/>
          </a:xfrm>
          <a:prstGeom prst="straightConnector1">
            <a:avLst/>
          </a:prstGeom>
          <a:noFill/>
          <a:ln cap="rnd" cmpd="sng" w="19050">
            <a:solidFill>
              <a:srgbClr val="192936"/>
            </a:solidFill>
            <a:prstDash val="solid"/>
            <a:round/>
            <a:headEnd len="sm" w="sm" type="none"/>
            <a:tailEnd len="sm" w="sm" type="none"/>
          </a:ln>
        </p:spPr>
      </p:cxnSp>
      <p:cxnSp>
        <p:nvCxnSpPr>
          <p:cNvPr id="132" name="Google Shape;132;p4"/>
          <p:cNvCxnSpPr/>
          <p:nvPr/>
        </p:nvCxnSpPr>
        <p:spPr>
          <a:xfrm rot="1502">
            <a:off x="1028703" y="9261847"/>
            <a:ext cx="16230602" cy="0"/>
          </a:xfrm>
          <a:prstGeom prst="straightConnector1">
            <a:avLst/>
          </a:prstGeom>
          <a:noFill/>
          <a:ln cap="rnd" cmpd="sng" w="19050">
            <a:solidFill>
              <a:srgbClr val="192936"/>
            </a:solidFill>
            <a:prstDash val="solid"/>
            <a:round/>
            <a:headEnd len="sm" w="sm" type="none"/>
            <a:tailEnd len="sm" w="sm" type="none"/>
          </a:ln>
        </p:spPr>
      </p:cxnSp>
      <p:sp>
        <p:nvSpPr>
          <p:cNvPr id="133" name="Google Shape;133;p4"/>
          <p:cNvSpPr/>
          <p:nvPr/>
        </p:nvSpPr>
        <p:spPr>
          <a:xfrm>
            <a:off x="1270909" y="1580607"/>
            <a:ext cx="4979378" cy="7131735"/>
          </a:xfrm>
          <a:custGeom>
            <a:rect b="b" l="l" r="r" t="t"/>
            <a:pathLst>
              <a:path extrusionOk="0" h="6350000" w="4433570">
                <a:moveTo>
                  <a:pt x="2217420" y="0"/>
                </a:moveTo>
                <a:lnTo>
                  <a:pt x="2217420" y="0"/>
                </a:lnTo>
                <a:cubicBezTo>
                  <a:pt x="3441700" y="0"/>
                  <a:pt x="4433570" y="993140"/>
                  <a:pt x="4433570" y="2217420"/>
                </a:cubicBezTo>
                <a:lnTo>
                  <a:pt x="4433570" y="6350000"/>
                </a:lnTo>
                <a:lnTo>
                  <a:pt x="4433570" y="6350000"/>
                </a:lnTo>
                <a:lnTo>
                  <a:pt x="0" y="6350000"/>
                </a:lnTo>
                <a:lnTo>
                  <a:pt x="0" y="6350000"/>
                </a:lnTo>
                <a:lnTo>
                  <a:pt x="0" y="2217420"/>
                </a:lnTo>
                <a:cubicBezTo>
                  <a:pt x="0" y="993140"/>
                  <a:pt x="993140" y="0"/>
                  <a:pt x="2217420" y="0"/>
                </a:cubicBezTo>
                <a:close/>
              </a:path>
            </a:pathLst>
          </a:custGeom>
          <a:blipFill rotWithShape="1">
            <a:blip r:embed="rId3">
              <a:alphaModFix/>
            </a:blip>
            <a:stretch>
              <a:fillRect b="-1813" l="0" r="0" t="-1813"/>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4"/>
          <p:cNvSpPr txBox="1"/>
          <p:nvPr/>
        </p:nvSpPr>
        <p:spPr>
          <a:xfrm>
            <a:off x="1812589" y="7743637"/>
            <a:ext cx="4437697" cy="341531"/>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192936"/>
                </a:solidFill>
                <a:latin typeface="Sansita"/>
                <a:ea typeface="Sansita"/>
                <a:cs typeface="Sansita"/>
                <a:sym typeface="Sansita"/>
              </a:rPr>
              <a:t>Source: Author (created using Canva)</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138" name="Shape 138"/>
        <p:cNvGrpSpPr/>
        <p:nvPr/>
      </p:nvGrpSpPr>
      <p:grpSpPr>
        <a:xfrm>
          <a:off x="0" y="0"/>
          <a:ext cx="0" cy="0"/>
          <a:chOff x="0" y="0"/>
          <a:chExt cx="0" cy="0"/>
        </a:xfrm>
      </p:grpSpPr>
      <p:sp>
        <p:nvSpPr>
          <p:cNvPr id="139" name="Google Shape;139;p5"/>
          <p:cNvSpPr txBox="1"/>
          <p:nvPr/>
        </p:nvSpPr>
        <p:spPr>
          <a:xfrm>
            <a:off x="6753933" y="1385228"/>
            <a:ext cx="9937200" cy="15291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1" lang="en-US" sz="4967" u="none" cap="none" strike="noStrike">
                <a:solidFill>
                  <a:srgbClr val="192936"/>
                </a:solidFill>
                <a:latin typeface="Playfair Display"/>
                <a:ea typeface="Playfair Display"/>
                <a:cs typeface="Playfair Display"/>
                <a:sym typeface="Playfair Display"/>
              </a:rPr>
              <a:t>Why Probability Matters in Data Science</a:t>
            </a:r>
            <a:endParaRPr sz="300"/>
          </a:p>
        </p:txBody>
      </p:sp>
      <p:sp>
        <p:nvSpPr>
          <p:cNvPr id="140" name="Google Shape;140;p5"/>
          <p:cNvSpPr txBox="1"/>
          <p:nvPr/>
        </p:nvSpPr>
        <p:spPr>
          <a:xfrm>
            <a:off x="6525333" y="3262908"/>
            <a:ext cx="10761300" cy="5306700"/>
          </a:xfrm>
          <a:prstGeom prst="rect">
            <a:avLst/>
          </a:prstGeom>
          <a:noFill/>
          <a:ln>
            <a:noFill/>
          </a:ln>
        </p:spPr>
        <p:txBody>
          <a:bodyPr anchorCtr="0" anchor="t" bIns="0" lIns="0" spcFirstLastPara="1" rIns="0" wrap="square" tIns="0">
            <a:spAutoFit/>
          </a:bodyPr>
          <a:lstStyle/>
          <a:p>
            <a:pPr indent="-286336" lvl="1" marL="572672" marR="0" rtl="0" algn="l">
              <a:lnSpc>
                <a:spcPct val="200000"/>
              </a:lnSpc>
              <a:spcBef>
                <a:spcPts val="0"/>
              </a:spcBef>
              <a:spcAft>
                <a:spcPts val="0"/>
              </a:spcAft>
              <a:buClr>
                <a:srgbClr val="192936"/>
              </a:buClr>
              <a:buSzPts val="2652"/>
              <a:buFont typeface="Arial"/>
              <a:buChar char="•"/>
            </a:pPr>
            <a:r>
              <a:rPr b="0" i="0" lang="en-US" sz="2652" u="none" cap="none" strike="noStrike">
                <a:solidFill>
                  <a:srgbClr val="192936"/>
                </a:solidFill>
                <a:latin typeface="Arial"/>
                <a:ea typeface="Arial"/>
                <a:cs typeface="Arial"/>
                <a:sym typeface="Arial"/>
              </a:rPr>
              <a:t>Descriptive statistics tells us what has happened</a:t>
            </a:r>
            <a:endParaRPr/>
          </a:p>
          <a:p>
            <a:pPr indent="-286336" lvl="1" marL="572672" marR="0" rtl="0" algn="l">
              <a:lnSpc>
                <a:spcPct val="200000"/>
              </a:lnSpc>
              <a:spcBef>
                <a:spcPts val="0"/>
              </a:spcBef>
              <a:spcAft>
                <a:spcPts val="0"/>
              </a:spcAft>
              <a:buClr>
                <a:srgbClr val="192936"/>
              </a:buClr>
              <a:buSzPts val="2652"/>
              <a:buFont typeface="Arial"/>
              <a:buChar char="•"/>
            </a:pPr>
            <a:r>
              <a:rPr b="0" i="0" lang="en-US" sz="2652" u="none" cap="none" strike="noStrike">
                <a:solidFill>
                  <a:srgbClr val="192936"/>
                </a:solidFill>
                <a:latin typeface="Arial"/>
                <a:ea typeface="Arial"/>
                <a:cs typeface="Arial"/>
                <a:sym typeface="Arial"/>
              </a:rPr>
              <a:t>Probability allows us to model uncertainty</a:t>
            </a:r>
            <a:endParaRPr/>
          </a:p>
          <a:p>
            <a:pPr indent="-286336" lvl="1" marL="572672" marR="0" rtl="0" algn="l">
              <a:lnSpc>
                <a:spcPct val="200000"/>
              </a:lnSpc>
              <a:spcBef>
                <a:spcPts val="0"/>
              </a:spcBef>
              <a:spcAft>
                <a:spcPts val="0"/>
              </a:spcAft>
              <a:buClr>
                <a:srgbClr val="192936"/>
              </a:buClr>
              <a:buSzPts val="2652"/>
              <a:buFont typeface="Arial"/>
              <a:buChar char="•"/>
            </a:pPr>
            <a:r>
              <a:rPr b="0" i="0" lang="en-US" sz="2652" u="none" cap="none" strike="noStrike">
                <a:solidFill>
                  <a:srgbClr val="192936"/>
                </a:solidFill>
                <a:latin typeface="Arial"/>
                <a:ea typeface="Arial"/>
                <a:cs typeface="Arial"/>
                <a:sym typeface="Arial"/>
              </a:rPr>
              <a:t>It is the foundation for:</a:t>
            </a:r>
            <a:endParaRPr/>
          </a:p>
          <a:p>
            <a:pPr indent="-286336" lvl="1" marL="572672" marR="0" rtl="0" algn="l">
              <a:lnSpc>
                <a:spcPct val="200000"/>
              </a:lnSpc>
              <a:spcBef>
                <a:spcPts val="0"/>
              </a:spcBef>
              <a:spcAft>
                <a:spcPts val="0"/>
              </a:spcAft>
              <a:buClr>
                <a:srgbClr val="192936"/>
              </a:buClr>
              <a:buSzPts val="2652"/>
              <a:buFont typeface="Arial"/>
              <a:buChar char="•"/>
            </a:pPr>
            <a:r>
              <a:rPr b="0" i="0" lang="en-US" sz="2652" u="none" cap="none" strike="noStrike">
                <a:solidFill>
                  <a:srgbClr val="192936"/>
                </a:solidFill>
                <a:latin typeface="Arial"/>
                <a:ea typeface="Arial"/>
                <a:cs typeface="Arial"/>
                <a:sym typeface="Arial"/>
              </a:rPr>
              <a:t>Prediction</a:t>
            </a:r>
            <a:endParaRPr/>
          </a:p>
          <a:p>
            <a:pPr indent="-286336" lvl="1" marL="572672" marR="0" rtl="0" algn="l">
              <a:lnSpc>
                <a:spcPct val="200000"/>
              </a:lnSpc>
              <a:spcBef>
                <a:spcPts val="0"/>
              </a:spcBef>
              <a:spcAft>
                <a:spcPts val="0"/>
              </a:spcAft>
              <a:buClr>
                <a:srgbClr val="192936"/>
              </a:buClr>
              <a:buSzPts val="2652"/>
              <a:buFont typeface="Arial"/>
              <a:buChar char="•"/>
            </a:pPr>
            <a:r>
              <a:rPr b="0" i="0" lang="en-US" sz="2652" u="none" cap="none" strike="noStrike">
                <a:solidFill>
                  <a:srgbClr val="192936"/>
                </a:solidFill>
                <a:latin typeface="Arial"/>
                <a:ea typeface="Arial"/>
                <a:cs typeface="Arial"/>
                <a:sym typeface="Arial"/>
              </a:rPr>
              <a:t>Machine learning</a:t>
            </a:r>
            <a:endParaRPr/>
          </a:p>
          <a:p>
            <a:pPr indent="-286336" lvl="1" marL="572672" marR="0" rtl="0" algn="l">
              <a:lnSpc>
                <a:spcPct val="200000"/>
              </a:lnSpc>
              <a:spcBef>
                <a:spcPts val="0"/>
              </a:spcBef>
              <a:spcAft>
                <a:spcPts val="0"/>
              </a:spcAft>
              <a:buClr>
                <a:srgbClr val="192936"/>
              </a:buClr>
              <a:buSzPts val="2652"/>
              <a:buFont typeface="Arial"/>
              <a:buChar char="•"/>
            </a:pPr>
            <a:r>
              <a:rPr b="0" i="0" lang="en-US" sz="2652" u="none" cap="none" strike="noStrike">
                <a:solidFill>
                  <a:srgbClr val="192936"/>
                </a:solidFill>
                <a:latin typeface="Arial"/>
                <a:ea typeface="Arial"/>
                <a:cs typeface="Arial"/>
                <a:sym typeface="Arial"/>
              </a:rPr>
              <a:t>Risk analysis</a:t>
            </a:r>
            <a:endParaRPr/>
          </a:p>
          <a:p>
            <a:pPr indent="-286336" lvl="1" marL="572672" marR="0" rtl="0" algn="l">
              <a:lnSpc>
                <a:spcPct val="200000"/>
              </a:lnSpc>
              <a:spcBef>
                <a:spcPts val="0"/>
              </a:spcBef>
              <a:spcAft>
                <a:spcPts val="0"/>
              </a:spcAft>
              <a:buClr>
                <a:srgbClr val="192936"/>
              </a:buClr>
              <a:buSzPts val="2652"/>
              <a:buFont typeface="Arial"/>
              <a:buChar char="•"/>
            </a:pPr>
            <a:r>
              <a:rPr b="0" i="0" lang="en-US" sz="2652" u="none" cap="none" strike="noStrike">
                <a:solidFill>
                  <a:srgbClr val="192936"/>
                </a:solidFill>
                <a:latin typeface="Arial"/>
                <a:ea typeface="Arial"/>
                <a:cs typeface="Arial"/>
                <a:sym typeface="Arial"/>
              </a:rPr>
              <a:t>Without probability, data cannot be used for decision-making</a:t>
            </a:r>
            <a:endParaRPr/>
          </a:p>
        </p:txBody>
      </p:sp>
      <p:cxnSp>
        <p:nvCxnSpPr>
          <p:cNvPr id="141" name="Google Shape;141;p5"/>
          <p:cNvCxnSpPr/>
          <p:nvPr/>
        </p:nvCxnSpPr>
        <p:spPr>
          <a:xfrm flipH="1" rot="10800000">
            <a:off x="994200" y="20250"/>
            <a:ext cx="40500" cy="10347900"/>
          </a:xfrm>
          <a:prstGeom prst="straightConnector1">
            <a:avLst/>
          </a:prstGeom>
          <a:noFill/>
          <a:ln cap="rnd" cmpd="sng" w="19050">
            <a:solidFill>
              <a:srgbClr val="192936"/>
            </a:solidFill>
            <a:prstDash val="solid"/>
            <a:round/>
            <a:headEnd len="sm" w="sm" type="none"/>
            <a:tailEnd len="sm" w="sm" type="none"/>
          </a:ln>
        </p:spPr>
      </p:cxnSp>
      <p:cxnSp>
        <p:nvCxnSpPr>
          <p:cNvPr id="142" name="Google Shape;142;p5"/>
          <p:cNvCxnSpPr/>
          <p:nvPr/>
        </p:nvCxnSpPr>
        <p:spPr>
          <a:xfrm rot="-5379576">
            <a:off x="2386014" y="5133975"/>
            <a:ext cx="8229745" cy="0"/>
          </a:xfrm>
          <a:prstGeom prst="straightConnector1">
            <a:avLst/>
          </a:prstGeom>
          <a:noFill/>
          <a:ln cap="rnd" cmpd="sng" w="19050">
            <a:solidFill>
              <a:srgbClr val="192936"/>
            </a:solidFill>
            <a:prstDash val="solid"/>
            <a:round/>
            <a:headEnd len="sm" w="sm" type="none"/>
            <a:tailEnd len="sm" w="sm" type="none"/>
          </a:ln>
        </p:spPr>
      </p:cxnSp>
      <p:cxnSp>
        <p:nvCxnSpPr>
          <p:cNvPr id="143" name="Google Shape;143;p5"/>
          <p:cNvCxnSpPr/>
          <p:nvPr/>
        </p:nvCxnSpPr>
        <p:spPr>
          <a:xfrm rot="-534">
            <a:off x="1054279" y="1029905"/>
            <a:ext cx="16232293" cy="0"/>
          </a:xfrm>
          <a:prstGeom prst="straightConnector1">
            <a:avLst/>
          </a:prstGeom>
          <a:noFill/>
          <a:ln cap="rnd" cmpd="sng" w="19050">
            <a:solidFill>
              <a:srgbClr val="192936"/>
            </a:solidFill>
            <a:prstDash val="solid"/>
            <a:round/>
            <a:headEnd len="sm" w="sm" type="none"/>
            <a:tailEnd len="sm" w="sm" type="none"/>
          </a:ln>
        </p:spPr>
      </p:cxnSp>
      <p:cxnSp>
        <p:nvCxnSpPr>
          <p:cNvPr id="144" name="Google Shape;144;p5"/>
          <p:cNvCxnSpPr/>
          <p:nvPr/>
        </p:nvCxnSpPr>
        <p:spPr>
          <a:xfrm rot="10800000">
            <a:off x="17307200" y="40350"/>
            <a:ext cx="20400" cy="10327800"/>
          </a:xfrm>
          <a:prstGeom prst="straightConnector1">
            <a:avLst/>
          </a:prstGeom>
          <a:noFill/>
          <a:ln cap="rnd" cmpd="sng" w="19050">
            <a:solidFill>
              <a:srgbClr val="192936"/>
            </a:solidFill>
            <a:prstDash val="solid"/>
            <a:round/>
            <a:headEnd len="sm" w="sm" type="none"/>
            <a:tailEnd len="sm" w="sm" type="none"/>
          </a:ln>
        </p:spPr>
      </p:cxnSp>
      <p:cxnSp>
        <p:nvCxnSpPr>
          <p:cNvPr id="145" name="Google Shape;145;p5"/>
          <p:cNvCxnSpPr/>
          <p:nvPr/>
        </p:nvCxnSpPr>
        <p:spPr>
          <a:xfrm rot="1502">
            <a:off x="1028703" y="9261847"/>
            <a:ext cx="16230602" cy="0"/>
          </a:xfrm>
          <a:prstGeom prst="straightConnector1">
            <a:avLst/>
          </a:prstGeom>
          <a:noFill/>
          <a:ln cap="rnd" cmpd="sng" w="19050">
            <a:solidFill>
              <a:srgbClr val="192936"/>
            </a:solidFill>
            <a:prstDash val="solid"/>
            <a:round/>
            <a:headEnd len="sm" w="sm" type="none"/>
            <a:tailEnd len="sm" w="sm" type="none"/>
          </a:ln>
        </p:spPr>
      </p:cxnSp>
      <p:sp>
        <p:nvSpPr>
          <p:cNvPr id="146" name="Google Shape;146;p5"/>
          <p:cNvSpPr/>
          <p:nvPr/>
        </p:nvSpPr>
        <p:spPr>
          <a:xfrm>
            <a:off x="1270909" y="1580607"/>
            <a:ext cx="4976682" cy="7127875"/>
          </a:xfrm>
          <a:custGeom>
            <a:rect b="b" l="l" r="r" t="t"/>
            <a:pathLst>
              <a:path extrusionOk="0" h="6350000" w="4433570">
                <a:moveTo>
                  <a:pt x="2217420" y="0"/>
                </a:moveTo>
                <a:lnTo>
                  <a:pt x="2217420" y="0"/>
                </a:lnTo>
                <a:cubicBezTo>
                  <a:pt x="3441700" y="0"/>
                  <a:pt x="4433570" y="993140"/>
                  <a:pt x="4433570" y="2217420"/>
                </a:cubicBezTo>
                <a:lnTo>
                  <a:pt x="4433570" y="6350000"/>
                </a:lnTo>
                <a:lnTo>
                  <a:pt x="4433570" y="6350000"/>
                </a:lnTo>
                <a:lnTo>
                  <a:pt x="0" y="6350000"/>
                </a:lnTo>
                <a:lnTo>
                  <a:pt x="0" y="6350000"/>
                </a:lnTo>
                <a:lnTo>
                  <a:pt x="0" y="2217420"/>
                </a:lnTo>
                <a:cubicBezTo>
                  <a:pt x="0" y="993140"/>
                  <a:pt x="993140" y="0"/>
                  <a:pt x="2217420" y="0"/>
                </a:cubicBezTo>
                <a:close/>
              </a:path>
            </a:pathLst>
          </a:custGeom>
          <a:blipFill rotWithShape="1">
            <a:blip r:embed="rId3">
              <a:alphaModFix/>
            </a:blip>
            <a:stretch>
              <a:fillRect b="-1813" l="0" r="0" t="-1813"/>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5"/>
          <p:cNvSpPr txBox="1"/>
          <p:nvPr/>
        </p:nvSpPr>
        <p:spPr>
          <a:xfrm>
            <a:off x="1548820" y="8223586"/>
            <a:ext cx="4437600" cy="296700"/>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192936"/>
                </a:solidFill>
                <a:latin typeface="Sansita"/>
                <a:ea typeface="Sansita"/>
                <a:cs typeface="Sansita"/>
                <a:sym typeface="Sansita"/>
              </a:rPr>
              <a:t>Source: Author (created using Canva)</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cxnSp>
        <p:nvCxnSpPr>
          <p:cNvPr id="152" name="Google Shape;152;p6"/>
          <p:cNvCxnSpPr/>
          <p:nvPr/>
        </p:nvCxnSpPr>
        <p:spPr>
          <a:xfrm rot="13013">
            <a:off x="1028667" y="2750038"/>
            <a:ext cx="9073016" cy="0"/>
          </a:xfrm>
          <a:prstGeom prst="straightConnector1">
            <a:avLst/>
          </a:prstGeom>
          <a:noFill/>
          <a:ln cap="rnd" cmpd="sng" w="19050">
            <a:solidFill>
              <a:srgbClr val="FDF8F5"/>
            </a:solidFill>
            <a:prstDash val="solid"/>
            <a:round/>
            <a:headEnd len="sm" w="sm" type="none"/>
            <a:tailEnd len="sm" w="sm" type="none"/>
          </a:ln>
        </p:spPr>
      </p:cxnSp>
      <p:cxnSp>
        <p:nvCxnSpPr>
          <p:cNvPr id="153" name="Google Shape;153;p6"/>
          <p:cNvCxnSpPr/>
          <p:nvPr/>
        </p:nvCxnSpPr>
        <p:spPr>
          <a:xfrm rot="-5400000">
            <a:off x="4948660" y="5133977"/>
            <a:ext cx="10287004" cy="0"/>
          </a:xfrm>
          <a:prstGeom prst="straightConnector1">
            <a:avLst/>
          </a:prstGeom>
          <a:noFill/>
          <a:ln cap="rnd" cmpd="sng" w="19050">
            <a:solidFill>
              <a:srgbClr val="FDF8F5"/>
            </a:solidFill>
            <a:prstDash val="solid"/>
            <a:round/>
            <a:headEnd len="sm" w="sm" type="none"/>
            <a:tailEnd len="sm" w="sm" type="none"/>
          </a:ln>
        </p:spPr>
      </p:cxnSp>
      <p:sp>
        <p:nvSpPr>
          <p:cNvPr id="154" name="Google Shape;154;p6"/>
          <p:cNvSpPr txBox="1"/>
          <p:nvPr/>
        </p:nvSpPr>
        <p:spPr>
          <a:xfrm>
            <a:off x="572315" y="2399608"/>
            <a:ext cx="6756539" cy="868503"/>
          </a:xfrm>
          <a:prstGeom prst="rect">
            <a:avLst/>
          </a:prstGeom>
          <a:noFill/>
          <a:ln>
            <a:noFill/>
          </a:ln>
        </p:spPr>
        <p:txBody>
          <a:bodyPr anchorCtr="0" anchor="t" bIns="0" lIns="0" spcFirstLastPara="1" rIns="0" wrap="square" tIns="0">
            <a:spAutoFit/>
          </a:bodyPr>
          <a:lstStyle/>
          <a:p>
            <a:pPr indent="0" lvl="0" marL="0" marR="0" rtl="0" algn="l">
              <a:lnSpc>
                <a:spcPct val="109990"/>
              </a:lnSpc>
              <a:spcBef>
                <a:spcPts val="0"/>
              </a:spcBef>
              <a:spcAft>
                <a:spcPts val="0"/>
              </a:spcAft>
              <a:buNone/>
            </a:pPr>
            <a:r>
              <a:rPr b="0" i="1" lang="en-US" sz="6136" u="none" cap="none" strike="noStrike">
                <a:solidFill>
                  <a:srgbClr val="231F20"/>
                </a:solidFill>
                <a:latin typeface="Playfair Display"/>
                <a:ea typeface="Playfair Display"/>
                <a:cs typeface="Playfair Display"/>
                <a:sym typeface="Playfair Display"/>
              </a:rPr>
              <a:t>What is Probability?</a:t>
            </a:r>
            <a:endParaRPr/>
          </a:p>
        </p:txBody>
      </p:sp>
      <p:sp>
        <p:nvSpPr>
          <p:cNvPr id="155" name="Google Shape;155;p6"/>
          <p:cNvSpPr txBox="1"/>
          <p:nvPr/>
        </p:nvSpPr>
        <p:spPr>
          <a:xfrm>
            <a:off x="572315" y="3685320"/>
            <a:ext cx="7674146" cy="1976755"/>
          </a:xfrm>
          <a:prstGeom prst="rect">
            <a:avLst/>
          </a:prstGeom>
          <a:noFill/>
          <a:ln>
            <a:noFill/>
          </a:ln>
        </p:spPr>
        <p:txBody>
          <a:bodyPr anchorCtr="0" anchor="t" bIns="0" lIns="0" spcFirstLastPara="1" rIns="0" wrap="square" tIns="0">
            <a:spAutoFit/>
          </a:bodyPr>
          <a:lstStyle/>
          <a:p>
            <a:pPr indent="0" lvl="0" marL="0" marR="0" rtl="0" algn="l">
              <a:lnSpc>
                <a:spcPct val="140014"/>
              </a:lnSpc>
              <a:spcBef>
                <a:spcPts val="0"/>
              </a:spcBef>
              <a:spcAft>
                <a:spcPts val="0"/>
              </a:spcAft>
              <a:buNone/>
            </a:pPr>
            <a:r>
              <a:rPr b="0" i="0" lang="en-US" sz="2799" u="none" cap="none" strike="noStrike">
                <a:solidFill>
                  <a:srgbClr val="231F20"/>
                </a:solidFill>
                <a:latin typeface="Arial"/>
                <a:ea typeface="Arial"/>
                <a:cs typeface="Arial"/>
                <a:sym typeface="Arial"/>
              </a:rPr>
              <a:t>Probabilitas refers to the chance or likelihood of an event occurring. This is the ratio between the number of desired outcomes and the total number of outcomes.</a:t>
            </a:r>
            <a:endParaRPr/>
          </a:p>
        </p:txBody>
      </p:sp>
      <p:sp>
        <p:nvSpPr>
          <p:cNvPr id="156" name="Google Shape;156;p6"/>
          <p:cNvSpPr/>
          <p:nvPr/>
        </p:nvSpPr>
        <p:spPr>
          <a:xfrm rot="-5477336">
            <a:off x="12146716" y="-806471"/>
            <a:ext cx="1515861" cy="9125519"/>
          </a:xfrm>
          <a:custGeom>
            <a:rect b="b" l="l" r="r" t="t"/>
            <a:pathLst>
              <a:path extrusionOk="0" h="8857614" w="1515477">
                <a:moveTo>
                  <a:pt x="0" y="0"/>
                </a:moveTo>
                <a:lnTo>
                  <a:pt x="1515477" y="0"/>
                </a:lnTo>
                <a:lnTo>
                  <a:pt x="1515477" y="8857614"/>
                </a:lnTo>
                <a:lnTo>
                  <a:pt x="0" y="8857614"/>
                </a:lnTo>
                <a:lnTo>
                  <a:pt x="0" y="0"/>
                </a:lnTo>
                <a:close/>
              </a:path>
            </a:pathLst>
          </a:custGeom>
          <a:blipFill rotWithShape="1">
            <a:blip r:embed="rId3">
              <a:alphaModFix amt="70000"/>
            </a:blip>
            <a:stretch>
              <a:fillRect b="-6235" l="-912446" r="-264041" t="-57551"/>
            </a:stretch>
          </a:blipFill>
          <a:ln>
            <a:noFill/>
          </a:ln>
        </p:spPr>
      </p:sp>
      <p:sp>
        <p:nvSpPr>
          <p:cNvPr id="157" name="Google Shape;157;p6"/>
          <p:cNvSpPr/>
          <p:nvPr/>
        </p:nvSpPr>
        <p:spPr>
          <a:xfrm rot="-5332131">
            <a:off x="12008040" y="2274582"/>
            <a:ext cx="1450138" cy="8395407"/>
          </a:xfrm>
          <a:custGeom>
            <a:rect b="b" l="l" r="r" t="t"/>
            <a:pathLst>
              <a:path extrusionOk="0" h="8395407" w="1450138">
                <a:moveTo>
                  <a:pt x="0" y="0"/>
                </a:moveTo>
                <a:lnTo>
                  <a:pt x="1450138" y="0"/>
                </a:lnTo>
                <a:lnTo>
                  <a:pt x="1450138" y="8395408"/>
                </a:lnTo>
                <a:lnTo>
                  <a:pt x="0" y="8395408"/>
                </a:lnTo>
                <a:lnTo>
                  <a:pt x="0" y="0"/>
                </a:lnTo>
                <a:close/>
              </a:path>
            </a:pathLst>
          </a:custGeom>
          <a:blipFill rotWithShape="1">
            <a:blip r:embed="rId3">
              <a:alphaModFix amt="70000"/>
            </a:blip>
            <a:stretch>
              <a:fillRect b="-12084" l="-953461" r="-280405" t="-60720"/>
            </a:stretch>
          </a:blipFill>
          <a:ln>
            <a:noFill/>
          </a:ln>
        </p:spPr>
      </p:sp>
      <p:sp>
        <p:nvSpPr>
          <p:cNvPr id="158" name="Google Shape;158;p6"/>
          <p:cNvSpPr txBox="1"/>
          <p:nvPr/>
        </p:nvSpPr>
        <p:spPr>
          <a:xfrm>
            <a:off x="8521910" y="3471155"/>
            <a:ext cx="2501917" cy="412750"/>
          </a:xfrm>
          <a:prstGeom prst="rect">
            <a:avLst/>
          </a:prstGeom>
          <a:noFill/>
          <a:ln>
            <a:noFill/>
          </a:ln>
        </p:spPr>
        <p:txBody>
          <a:bodyPr anchorCtr="0" anchor="t" bIns="0" lIns="0" spcFirstLastPara="1" rIns="0" wrap="square" tIns="0">
            <a:spAutoFit/>
          </a:bodyPr>
          <a:lstStyle/>
          <a:p>
            <a:pPr indent="0" lvl="0" marL="0" marR="0" rtl="0" algn="l">
              <a:lnSpc>
                <a:spcPct val="140016"/>
              </a:lnSpc>
              <a:spcBef>
                <a:spcPts val="0"/>
              </a:spcBef>
              <a:spcAft>
                <a:spcPts val="0"/>
              </a:spcAft>
              <a:buNone/>
            </a:pPr>
            <a:r>
              <a:rPr b="0" i="0" lang="en-US" sz="2499" u="none" cap="none" strike="noStrike">
                <a:solidFill>
                  <a:srgbClr val="000000"/>
                </a:solidFill>
                <a:latin typeface="Gloria Hallelujah"/>
                <a:ea typeface="Gloria Hallelujah"/>
                <a:cs typeface="Gloria Hallelujah"/>
                <a:sym typeface="Gloria Hallelujah"/>
              </a:rPr>
              <a:t>Probability (P) =</a:t>
            </a:r>
            <a:endParaRPr/>
          </a:p>
        </p:txBody>
      </p:sp>
      <p:sp>
        <p:nvSpPr>
          <p:cNvPr id="159" name="Google Shape;159;p6"/>
          <p:cNvSpPr txBox="1"/>
          <p:nvPr/>
        </p:nvSpPr>
        <p:spPr>
          <a:xfrm>
            <a:off x="11087620" y="3189829"/>
            <a:ext cx="5192734" cy="372479"/>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2210" u="none" cap="none" strike="noStrike">
                <a:solidFill>
                  <a:srgbClr val="000000"/>
                </a:solidFill>
                <a:latin typeface="Gloria Hallelujah"/>
                <a:ea typeface="Gloria Hallelujah"/>
                <a:cs typeface="Gloria Hallelujah"/>
                <a:sym typeface="Gloria Hallelujah"/>
              </a:rPr>
              <a:t>The number of desired outcomes (A)</a:t>
            </a:r>
            <a:endParaRPr/>
          </a:p>
        </p:txBody>
      </p:sp>
      <p:sp>
        <p:nvSpPr>
          <p:cNvPr id="160" name="Google Shape;160;p6"/>
          <p:cNvSpPr txBox="1"/>
          <p:nvPr/>
        </p:nvSpPr>
        <p:spPr>
          <a:xfrm>
            <a:off x="11023827" y="3845805"/>
            <a:ext cx="6147702" cy="346260"/>
          </a:xfrm>
          <a:prstGeom prst="rect">
            <a:avLst/>
          </a:prstGeom>
          <a:noFill/>
          <a:ln>
            <a:noFill/>
          </a:ln>
        </p:spPr>
        <p:txBody>
          <a:bodyPr anchorCtr="0" anchor="t" bIns="0" lIns="0" spcFirstLastPara="1" rIns="0" wrap="square" tIns="0">
            <a:spAutoFit/>
          </a:bodyPr>
          <a:lstStyle/>
          <a:p>
            <a:pPr indent="0" lvl="0" marL="0" marR="0" rtl="0" algn="ctr">
              <a:lnSpc>
                <a:spcPct val="139990"/>
              </a:lnSpc>
              <a:spcBef>
                <a:spcPts val="0"/>
              </a:spcBef>
              <a:spcAft>
                <a:spcPts val="0"/>
              </a:spcAft>
              <a:buNone/>
            </a:pPr>
            <a:r>
              <a:rPr b="0" i="0" lang="en-US" sz="2093" u="none" cap="none" strike="noStrike">
                <a:solidFill>
                  <a:srgbClr val="000000"/>
                </a:solidFill>
                <a:latin typeface="Gloria Hallelujah"/>
                <a:ea typeface="Gloria Hallelujah"/>
                <a:cs typeface="Gloria Hallelujah"/>
                <a:sym typeface="Gloria Hallelujah"/>
              </a:rPr>
              <a:t>The total number of possible outcomes (S)</a:t>
            </a:r>
            <a:endParaRPr/>
          </a:p>
        </p:txBody>
      </p:sp>
      <p:cxnSp>
        <p:nvCxnSpPr>
          <p:cNvPr id="161" name="Google Shape;161;p6"/>
          <p:cNvCxnSpPr/>
          <p:nvPr/>
        </p:nvCxnSpPr>
        <p:spPr>
          <a:xfrm>
            <a:off x="11477536" y="3773421"/>
            <a:ext cx="4392594" cy="0"/>
          </a:xfrm>
          <a:prstGeom prst="straightConnector1">
            <a:avLst/>
          </a:prstGeom>
          <a:noFill/>
          <a:ln cap="rnd" cmpd="sng" w="28575">
            <a:solidFill>
              <a:srgbClr val="000000"/>
            </a:solidFill>
            <a:prstDash val="solid"/>
            <a:round/>
            <a:headEnd len="sm" w="sm" type="none"/>
            <a:tailEnd len="sm" w="sm" type="none"/>
          </a:ln>
        </p:spPr>
      </p:cxnSp>
      <p:sp>
        <p:nvSpPr>
          <p:cNvPr id="162" name="Google Shape;162;p6"/>
          <p:cNvSpPr txBox="1"/>
          <p:nvPr/>
        </p:nvSpPr>
        <p:spPr>
          <a:xfrm>
            <a:off x="10010805" y="4839139"/>
            <a:ext cx="5598386" cy="498316"/>
          </a:xfrm>
          <a:prstGeom prst="rect">
            <a:avLst/>
          </a:prstGeom>
          <a:noFill/>
          <a:ln>
            <a:noFill/>
          </a:ln>
        </p:spPr>
        <p:txBody>
          <a:bodyPr anchorCtr="0" anchor="t" bIns="0" lIns="0" spcFirstLastPara="1" rIns="0" wrap="square" tIns="0">
            <a:spAutoFit/>
          </a:bodyPr>
          <a:lstStyle/>
          <a:p>
            <a:pPr indent="0" lvl="0" marL="0" marR="0" rtl="0" algn="ctr">
              <a:lnSpc>
                <a:spcPct val="140006"/>
              </a:lnSpc>
              <a:spcBef>
                <a:spcPts val="0"/>
              </a:spcBef>
              <a:spcAft>
                <a:spcPts val="0"/>
              </a:spcAft>
              <a:buNone/>
            </a:pPr>
            <a:r>
              <a:rPr b="0" i="0" lang="en-US" sz="2892" u="none" cap="none" strike="noStrike">
                <a:solidFill>
                  <a:srgbClr val="000000"/>
                </a:solidFill>
                <a:latin typeface="Maven Pro"/>
                <a:ea typeface="Maven Pro"/>
                <a:cs typeface="Maven Pro"/>
                <a:sym typeface="Maven Pro"/>
              </a:rPr>
              <a:t>Probability ranges from 0 to 1. </a:t>
            </a:r>
            <a:endParaRPr/>
          </a:p>
        </p:txBody>
      </p:sp>
      <p:cxnSp>
        <p:nvCxnSpPr>
          <p:cNvPr id="163" name="Google Shape;163;p6"/>
          <p:cNvCxnSpPr/>
          <p:nvPr/>
        </p:nvCxnSpPr>
        <p:spPr>
          <a:xfrm>
            <a:off x="10254224" y="6157631"/>
            <a:ext cx="970087" cy="0"/>
          </a:xfrm>
          <a:prstGeom prst="straightConnector1">
            <a:avLst/>
          </a:prstGeom>
          <a:noFill/>
          <a:ln cap="rnd" cmpd="sng" w="28575">
            <a:solidFill>
              <a:srgbClr val="000000"/>
            </a:solidFill>
            <a:prstDash val="solid"/>
            <a:round/>
            <a:headEnd len="sm" w="sm" type="none"/>
            <a:tailEnd len="med" w="med" type="stealth"/>
          </a:ln>
        </p:spPr>
      </p:cxnSp>
      <p:sp>
        <p:nvSpPr>
          <p:cNvPr id="164" name="Google Shape;164;p6"/>
          <p:cNvSpPr txBox="1"/>
          <p:nvPr/>
        </p:nvSpPr>
        <p:spPr>
          <a:xfrm>
            <a:off x="9575811" y="5811952"/>
            <a:ext cx="447663" cy="642303"/>
          </a:xfrm>
          <a:prstGeom prst="rect">
            <a:avLst/>
          </a:prstGeom>
          <a:noFill/>
          <a:ln>
            <a:noFill/>
          </a:ln>
        </p:spPr>
        <p:txBody>
          <a:bodyPr anchorCtr="0" anchor="t" bIns="0" lIns="0" spcFirstLastPara="1" rIns="0" wrap="square" tIns="0">
            <a:spAutoFit/>
          </a:bodyPr>
          <a:lstStyle/>
          <a:p>
            <a:pPr indent="0" lvl="0" marL="0" marR="0" rtl="0" algn="ctr">
              <a:lnSpc>
                <a:spcPct val="140011"/>
              </a:lnSpc>
              <a:spcBef>
                <a:spcPts val="0"/>
              </a:spcBef>
              <a:spcAft>
                <a:spcPts val="0"/>
              </a:spcAft>
              <a:buNone/>
            </a:pPr>
            <a:r>
              <a:rPr b="0" i="0" lang="en-US" sz="3399" u="none" cap="none" strike="noStrike">
                <a:solidFill>
                  <a:srgbClr val="000000"/>
                </a:solidFill>
                <a:latin typeface="Arial"/>
                <a:ea typeface="Arial"/>
                <a:cs typeface="Arial"/>
                <a:sym typeface="Arial"/>
              </a:rPr>
              <a:t>0</a:t>
            </a:r>
            <a:endParaRPr/>
          </a:p>
        </p:txBody>
      </p:sp>
      <p:sp>
        <p:nvSpPr>
          <p:cNvPr id="165" name="Google Shape;165;p6"/>
          <p:cNvSpPr txBox="1"/>
          <p:nvPr/>
        </p:nvSpPr>
        <p:spPr>
          <a:xfrm>
            <a:off x="11746823" y="5961055"/>
            <a:ext cx="4390654" cy="408857"/>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2410" u="none" cap="none" strike="noStrike">
                <a:solidFill>
                  <a:srgbClr val="000000"/>
                </a:solidFill>
                <a:latin typeface="Gloria Hallelujah"/>
                <a:ea typeface="Gloria Hallelujah"/>
                <a:cs typeface="Gloria Hallelujah"/>
                <a:sym typeface="Gloria Hallelujah"/>
              </a:rPr>
              <a:t>Impossible event</a:t>
            </a:r>
            <a:endParaRPr/>
          </a:p>
        </p:txBody>
      </p:sp>
      <p:sp>
        <p:nvSpPr>
          <p:cNvPr id="166" name="Google Shape;166;p6"/>
          <p:cNvSpPr txBox="1"/>
          <p:nvPr/>
        </p:nvSpPr>
        <p:spPr>
          <a:xfrm>
            <a:off x="11746823" y="6490554"/>
            <a:ext cx="5276625" cy="408857"/>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2410" u="none" cap="none" strike="noStrike">
                <a:solidFill>
                  <a:srgbClr val="000000"/>
                </a:solidFill>
                <a:latin typeface="Gloria Hallelujah"/>
                <a:ea typeface="Gloria Hallelujah"/>
                <a:cs typeface="Gloria Hallelujah"/>
                <a:sym typeface="Gloria Hallelujah"/>
              </a:rPr>
              <a:t>Certain event</a:t>
            </a:r>
            <a:endParaRPr/>
          </a:p>
        </p:txBody>
      </p:sp>
      <p:sp>
        <p:nvSpPr>
          <p:cNvPr id="167" name="Google Shape;167;p6"/>
          <p:cNvSpPr txBox="1"/>
          <p:nvPr/>
        </p:nvSpPr>
        <p:spPr>
          <a:xfrm>
            <a:off x="9575811" y="6317388"/>
            <a:ext cx="447663" cy="642303"/>
          </a:xfrm>
          <a:prstGeom prst="rect">
            <a:avLst/>
          </a:prstGeom>
          <a:noFill/>
          <a:ln>
            <a:noFill/>
          </a:ln>
        </p:spPr>
        <p:txBody>
          <a:bodyPr anchorCtr="0" anchor="t" bIns="0" lIns="0" spcFirstLastPara="1" rIns="0" wrap="square" tIns="0">
            <a:spAutoFit/>
          </a:bodyPr>
          <a:lstStyle/>
          <a:p>
            <a:pPr indent="0" lvl="0" marL="0" marR="0" rtl="0" algn="ctr">
              <a:lnSpc>
                <a:spcPct val="140011"/>
              </a:lnSpc>
              <a:spcBef>
                <a:spcPts val="0"/>
              </a:spcBef>
              <a:spcAft>
                <a:spcPts val="0"/>
              </a:spcAft>
              <a:buNone/>
            </a:pPr>
            <a:r>
              <a:rPr b="0" i="0" lang="en-US" sz="3399" u="none" cap="none" strike="noStrike">
                <a:solidFill>
                  <a:srgbClr val="000000"/>
                </a:solidFill>
                <a:latin typeface="Arial"/>
                <a:ea typeface="Arial"/>
                <a:cs typeface="Arial"/>
                <a:sym typeface="Arial"/>
              </a:rPr>
              <a:t>1</a:t>
            </a:r>
            <a:endParaRPr/>
          </a:p>
        </p:txBody>
      </p:sp>
      <p:cxnSp>
        <p:nvCxnSpPr>
          <p:cNvPr id="168" name="Google Shape;168;p6"/>
          <p:cNvCxnSpPr/>
          <p:nvPr/>
        </p:nvCxnSpPr>
        <p:spPr>
          <a:xfrm>
            <a:off x="10254224" y="6689168"/>
            <a:ext cx="970087" cy="0"/>
          </a:xfrm>
          <a:prstGeom prst="straightConnector1">
            <a:avLst/>
          </a:prstGeom>
          <a:noFill/>
          <a:ln cap="rnd" cmpd="sng" w="28575">
            <a:solidFill>
              <a:srgbClr val="000000"/>
            </a:solidFill>
            <a:prstDash val="solid"/>
            <a:round/>
            <a:headEnd len="sm" w="sm" type="none"/>
            <a:tailEnd len="med" w="med" type="stealth"/>
          </a:ln>
        </p:spPr>
      </p:cxnSp>
      <p:sp>
        <p:nvSpPr>
          <p:cNvPr id="169" name="Google Shape;169;p6"/>
          <p:cNvSpPr/>
          <p:nvPr/>
        </p:nvSpPr>
        <p:spPr>
          <a:xfrm rot="8471953">
            <a:off x="7796000" y="5687495"/>
            <a:ext cx="1451820" cy="346622"/>
          </a:xfrm>
          <a:custGeom>
            <a:rect b="b" l="l" r="r" t="t"/>
            <a:pathLst>
              <a:path extrusionOk="0" h="346622" w="1451820">
                <a:moveTo>
                  <a:pt x="0" y="0"/>
                </a:moveTo>
                <a:lnTo>
                  <a:pt x="1451820" y="0"/>
                </a:lnTo>
                <a:lnTo>
                  <a:pt x="1451820" y="346622"/>
                </a:lnTo>
                <a:lnTo>
                  <a:pt x="0" y="346622"/>
                </a:lnTo>
                <a:lnTo>
                  <a:pt x="0" y="0"/>
                </a:lnTo>
                <a:close/>
              </a:path>
            </a:pathLst>
          </a:custGeom>
          <a:blipFill rotWithShape="1">
            <a:blip r:embed="rId4">
              <a:alphaModFix/>
            </a:blip>
            <a:stretch>
              <a:fillRect b="0" l="0" r="0" t="0"/>
            </a:stretch>
          </a:blipFill>
          <a:ln>
            <a:noFill/>
          </a:ln>
        </p:spPr>
      </p:sp>
      <p:sp>
        <p:nvSpPr>
          <p:cNvPr id="170" name="Google Shape;170;p6"/>
          <p:cNvSpPr/>
          <p:nvPr/>
        </p:nvSpPr>
        <p:spPr>
          <a:xfrm rot="2639905">
            <a:off x="16211851" y="2736677"/>
            <a:ext cx="1623193" cy="678698"/>
          </a:xfrm>
          <a:custGeom>
            <a:rect b="b" l="l" r="r" t="t"/>
            <a:pathLst>
              <a:path extrusionOk="0" h="678698" w="1623193">
                <a:moveTo>
                  <a:pt x="0" y="0"/>
                </a:moveTo>
                <a:lnTo>
                  <a:pt x="1623193" y="0"/>
                </a:lnTo>
                <a:lnTo>
                  <a:pt x="1623193" y="678697"/>
                </a:lnTo>
                <a:lnTo>
                  <a:pt x="0" y="678697"/>
                </a:lnTo>
                <a:lnTo>
                  <a:pt x="0" y="0"/>
                </a:lnTo>
                <a:close/>
              </a:path>
            </a:pathLst>
          </a:custGeom>
          <a:blipFill rotWithShape="1">
            <a:blip r:embed="rId5">
              <a:alphaModFix/>
            </a:blip>
            <a:stretch>
              <a:fillRect b="0" l="0" r="0" t="0"/>
            </a:stretch>
          </a:blipFill>
          <a:ln>
            <a:noFill/>
          </a:ln>
        </p:spPr>
      </p:sp>
      <p:sp>
        <p:nvSpPr>
          <p:cNvPr id="171" name="Google Shape;171;p6"/>
          <p:cNvSpPr/>
          <p:nvPr/>
        </p:nvSpPr>
        <p:spPr>
          <a:xfrm>
            <a:off x="15146296" y="6718795"/>
            <a:ext cx="2597673" cy="2173387"/>
          </a:xfrm>
          <a:custGeom>
            <a:rect b="b" l="l" r="r" t="t"/>
            <a:pathLst>
              <a:path extrusionOk="0" h="2173387" w="2597673">
                <a:moveTo>
                  <a:pt x="0" y="0"/>
                </a:moveTo>
                <a:lnTo>
                  <a:pt x="2597673" y="0"/>
                </a:lnTo>
                <a:lnTo>
                  <a:pt x="2597673" y="2173387"/>
                </a:lnTo>
                <a:lnTo>
                  <a:pt x="0" y="2173387"/>
                </a:lnTo>
                <a:lnTo>
                  <a:pt x="0" y="0"/>
                </a:lnTo>
                <a:close/>
              </a:path>
            </a:pathLst>
          </a:custGeom>
          <a:blipFill rotWithShape="1">
            <a:blip r:embed="rId6">
              <a:alphaModFix amt="80000"/>
            </a:blip>
            <a:stretch>
              <a:fillRect b="0" l="0" r="0" t="0"/>
            </a:stretch>
          </a:blipFill>
          <a:ln>
            <a:noFill/>
          </a:ln>
        </p:spPr>
      </p:sp>
      <p:sp>
        <p:nvSpPr>
          <p:cNvPr id="172" name="Google Shape;172;p6"/>
          <p:cNvSpPr/>
          <p:nvPr/>
        </p:nvSpPr>
        <p:spPr>
          <a:xfrm>
            <a:off x="8521910" y="2150785"/>
            <a:ext cx="1119838" cy="1077144"/>
          </a:xfrm>
          <a:custGeom>
            <a:rect b="b" l="l" r="r" t="t"/>
            <a:pathLst>
              <a:path extrusionOk="0" h="1077144" w="1119838">
                <a:moveTo>
                  <a:pt x="0" y="0"/>
                </a:moveTo>
                <a:lnTo>
                  <a:pt x="1119837" y="0"/>
                </a:lnTo>
                <a:lnTo>
                  <a:pt x="1119837" y="1077144"/>
                </a:lnTo>
                <a:lnTo>
                  <a:pt x="0" y="1077144"/>
                </a:lnTo>
                <a:lnTo>
                  <a:pt x="0" y="0"/>
                </a:lnTo>
                <a:close/>
              </a:path>
            </a:pathLst>
          </a:custGeom>
          <a:blipFill rotWithShape="1">
            <a:blip r:embed="rId7">
              <a:alphaModFix/>
            </a:blip>
            <a:stretch>
              <a:fillRect b="0" l="0" r="0" t="0"/>
            </a:stretch>
          </a:blipFill>
          <a:ln>
            <a:noFill/>
          </a:ln>
        </p:spPr>
      </p:sp>
      <p:sp>
        <p:nvSpPr>
          <p:cNvPr id="173" name="Google Shape;173;p6"/>
          <p:cNvSpPr txBox="1"/>
          <p:nvPr/>
        </p:nvSpPr>
        <p:spPr>
          <a:xfrm>
            <a:off x="13306272" y="9063722"/>
            <a:ext cx="4437697" cy="341531"/>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192936"/>
                </a:solidFill>
                <a:latin typeface="Sansita"/>
                <a:ea typeface="Sansita"/>
                <a:cs typeface="Sansita"/>
                <a:sym typeface="Sansita"/>
              </a:rPr>
              <a:t>Source: Author (created using Canva)</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7"/>
          <p:cNvSpPr txBox="1"/>
          <p:nvPr/>
        </p:nvSpPr>
        <p:spPr>
          <a:xfrm>
            <a:off x="1416894" y="1085850"/>
            <a:ext cx="13372410" cy="868503"/>
          </a:xfrm>
          <a:prstGeom prst="rect">
            <a:avLst/>
          </a:prstGeom>
          <a:noFill/>
          <a:ln>
            <a:noFill/>
          </a:ln>
        </p:spPr>
        <p:txBody>
          <a:bodyPr anchorCtr="0" anchor="t" bIns="0" lIns="0" spcFirstLastPara="1" rIns="0" wrap="square" tIns="0">
            <a:spAutoFit/>
          </a:bodyPr>
          <a:lstStyle/>
          <a:p>
            <a:pPr indent="0" lvl="0" marL="0" marR="0" rtl="0" algn="l">
              <a:lnSpc>
                <a:spcPct val="109990"/>
              </a:lnSpc>
              <a:spcBef>
                <a:spcPts val="0"/>
              </a:spcBef>
              <a:spcAft>
                <a:spcPts val="0"/>
              </a:spcAft>
              <a:buNone/>
            </a:pPr>
            <a:r>
              <a:rPr b="0" i="1" lang="en-US" sz="6136" u="none" cap="none" strike="noStrike">
                <a:solidFill>
                  <a:srgbClr val="231F20"/>
                </a:solidFill>
                <a:latin typeface="Playfair Display"/>
                <a:ea typeface="Playfair Display"/>
                <a:cs typeface="Playfair Display"/>
                <a:sym typeface="Playfair Display"/>
              </a:rPr>
              <a:t>Understanding the Probability Formula</a:t>
            </a:r>
            <a:endParaRPr/>
          </a:p>
        </p:txBody>
      </p:sp>
      <p:grpSp>
        <p:nvGrpSpPr>
          <p:cNvPr id="179" name="Google Shape;179;p7"/>
          <p:cNvGrpSpPr/>
          <p:nvPr/>
        </p:nvGrpSpPr>
        <p:grpSpPr>
          <a:xfrm>
            <a:off x="3281438" y="2636719"/>
            <a:ext cx="10493332" cy="2761348"/>
            <a:chOff x="0" y="0"/>
            <a:chExt cx="13991110" cy="3681799"/>
          </a:xfrm>
        </p:grpSpPr>
        <p:sp>
          <p:nvSpPr>
            <p:cNvPr id="180" name="Google Shape;180;p7"/>
            <p:cNvSpPr/>
            <p:nvPr/>
          </p:nvSpPr>
          <p:spPr>
            <a:xfrm rot="-5476109">
              <a:off x="5687894" y="-4389058"/>
              <a:ext cx="2256175" cy="13585347"/>
            </a:xfrm>
            <a:custGeom>
              <a:rect b="b" l="l" r="r" t="t"/>
              <a:pathLst>
                <a:path extrusionOk="0" h="13585347" w="2256175">
                  <a:moveTo>
                    <a:pt x="0" y="0"/>
                  </a:moveTo>
                  <a:lnTo>
                    <a:pt x="2256175" y="0"/>
                  </a:lnTo>
                  <a:lnTo>
                    <a:pt x="2256175" y="13585347"/>
                  </a:lnTo>
                  <a:lnTo>
                    <a:pt x="0" y="13585347"/>
                  </a:lnTo>
                  <a:lnTo>
                    <a:pt x="0" y="0"/>
                  </a:lnTo>
                  <a:close/>
                </a:path>
              </a:pathLst>
            </a:custGeom>
            <a:blipFill rotWithShape="1">
              <a:blip r:embed="rId3">
                <a:alphaModFix amt="70000"/>
              </a:blip>
              <a:stretch>
                <a:fillRect b="-11118" l="-912446" r="-264041" t="-47865"/>
              </a:stretch>
            </a:blipFill>
            <a:ln>
              <a:noFill/>
            </a:ln>
          </p:spPr>
        </p:sp>
        <p:sp>
          <p:nvSpPr>
            <p:cNvPr id="181" name="Google Shape;181;p7"/>
            <p:cNvSpPr txBox="1"/>
            <p:nvPr/>
          </p:nvSpPr>
          <p:spPr>
            <a:xfrm>
              <a:off x="366741" y="1774877"/>
              <a:ext cx="4225271" cy="605387"/>
            </a:xfrm>
            <a:prstGeom prst="rect">
              <a:avLst/>
            </a:prstGeom>
            <a:noFill/>
            <a:ln>
              <a:noFill/>
            </a:ln>
          </p:spPr>
          <p:txBody>
            <a:bodyPr anchorCtr="0" anchor="t" bIns="0" lIns="0" spcFirstLastPara="1" rIns="0" wrap="square" tIns="0">
              <a:spAutoFit/>
            </a:bodyPr>
            <a:lstStyle/>
            <a:p>
              <a:pPr indent="0" lvl="0" marL="0" marR="0" rtl="0" algn="l">
                <a:lnSpc>
                  <a:spcPct val="139985"/>
                </a:lnSpc>
                <a:spcBef>
                  <a:spcPts val="0"/>
                </a:spcBef>
                <a:spcAft>
                  <a:spcPts val="0"/>
                </a:spcAft>
                <a:buNone/>
              </a:pPr>
              <a:r>
                <a:rPr b="0" i="0" lang="en-US" sz="2791" u="none" cap="none" strike="noStrike">
                  <a:solidFill>
                    <a:srgbClr val="000000"/>
                  </a:solidFill>
                  <a:latin typeface="Gloria Hallelujah"/>
                  <a:ea typeface="Gloria Hallelujah"/>
                  <a:cs typeface="Gloria Hallelujah"/>
                  <a:sym typeface="Gloria Hallelujah"/>
                </a:rPr>
                <a:t>Probability P =</a:t>
              </a:r>
              <a:endParaRPr/>
            </a:p>
          </p:txBody>
        </p:sp>
        <p:sp>
          <p:nvSpPr>
            <p:cNvPr id="182" name="Google Shape;182;p7"/>
            <p:cNvSpPr txBox="1"/>
            <p:nvPr/>
          </p:nvSpPr>
          <p:spPr>
            <a:xfrm>
              <a:off x="4794970" y="1555978"/>
              <a:ext cx="7730710" cy="545434"/>
            </a:xfrm>
            <a:prstGeom prst="rect">
              <a:avLst/>
            </a:prstGeom>
            <a:noFill/>
            <a:ln>
              <a:noFill/>
            </a:ln>
          </p:spPr>
          <p:txBody>
            <a:bodyPr anchorCtr="0" anchor="t" bIns="0" lIns="0" spcFirstLastPara="1" rIns="0" wrap="square" tIns="0">
              <a:spAutoFit/>
            </a:bodyPr>
            <a:lstStyle/>
            <a:p>
              <a:pPr indent="0" lvl="0" marL="0" marR="0" rtl="0" algn="ctr">
                <a:lnSpc>
                  <a:spcPct val="139991"/>
                </a:lnSpc>
                <a:spcBef>
                  <a:spcPts val="0"/>
                </a:spcBef>
                <a:spcAft>
                  <a:spcPts val="0"/>
                </a:spcAft>
                <a:buNone/>
              </a:pPr>
              <a:r>
                <a:rPr b="0" i="0" lang="en-US" sz="2468" u="none" cap="none" strike="noStrike">
                  <a:solidFill>
                    <a:srgbClr val="000000"/>
                  </a:solidFill>
                  <a:latin typeface="Gloria Hallelujah"/>
                  <a:ea typeface="Gloria Hallelujah"/>
                  <a:cs typeface="Gloria Hallelujah"/>
                  <a:sym typeface="Gloria Hallelujah"/>
                </a:rPr>
                <a:t>The number of desired outcomes (A)</a:t>
              </a:r>
              <a:endParaRPr/>
            </a:p>
          </p:txBody>
        </p:sp>
        <p:sp>
          <p:nvSpPr>
            <p:cNvPr id="183" name="Google Shape;183;p7"/>
            <p:cNvSpPr txBox="1"/>
            <p:nvPr/>
          </p:nvSpPr>
          <p:spPr>
            <a:xfrm>
              <a:off x="3916193" y="2532567"/>
              <a:ext cx="9152424" cy="506400"/>
            </a:xfrm>
            <a:prstGeom prst="rect">
              <a:avLst/>
            </a:prstGeom>
            <a:noFill/>
            <a:ln>
              <a:noFill/>
            </a:ln>
          </p:spPr>
          <p:txBody>
            <a:bodyPr anchorCtr="0" anchor="t" bIns="0" lIns="0" spcFirstLastPara="1" rIns="0" wrap="square" tIns="0">
              <a:spAutoFit/>
            </a:bodyPr>
            <a:lstStyle/>
            <a:p>
              <a:pPr indent="0" lvl="0" marL="0" marR="0" rtl="0" algn="ctr">
                <a:lnSpc>
                  <a:spcPct val="139965"/>
                </a:lnSpc>
                <a:spcBef>
                  <a:spcPts val="0"/>
                </a:spcBef>
                <a:spcAft>
                  <a:spcPts val="0"/>
                </a:spcAft>
                <a:buNone/>
              </a:pPr>
              <a:r>
                <a:rPr b="0" i="0" lang="en-US" sz="2337" u="none" cap="none" strike="noStrike">
                  <a:solidFill>
                    <a:srgbClr val="000000"/>
                  </a:solidFill>
                  <a:latin typeface="Gloria Hallelujah"/>
                  <a:ea typeface="Gloria Hallelujah"/>
                  <a:cs typeface="Gloria Hallelujah"/>
                  <a:sym typeface="Gloria Hallelujah"/>
                </a:rPr>
                <a:t>The total number of possible outcomes (S)</a:t>
              </a:r>
              <a:endParaRPr/>
            </a:p>
          </p:txBody>
        </p:sp>
        <p:cxnSp>
          <p:nvCxnSpPr>
            <p:cNvPr id="184" name="Google Shape;184;p7"/>
            <p:cNvCxnSpPr/>
            <p:nvPr/>
          </p:nvCxnSpPr>
          <p:spPr>
            <a:xfrm>
              <a:off x="5375460" y="2415707"/>
              <a:ext cx="6539498" cy="0"/>
            </a:xfrm>
            <a:prstGeom prst="straightConnector1">
              <a:avLst/>
            </a:prstGeom>
            <a:noFill/>
            <a:ln cap="rnd" cmpd="sng" w="38100">
              <a:solidFill>
                <a:srgbClr val="000000"/>
              </a:solidFill>
              <a:prstDash val="solid"/>
              <a:round/>
              <a:headEnd len="sm" w="sm" type="none"/>
              <a:tailEnd len="sm" w="sm" type="none"/>
            </a:ln>
          </p:spPr>
        </p:cxnSp>
        <p:sp>
          <p:nvSpPr>
            <p:cNvPr id="185" name="Google Shape;185;p7"/>
            <p:cNvSpPr/>
            <p:nvPr/>
          </p:nvSpPr>
          <p:spPr>
            <a:xfrm rot="2639905">
              <a:off x="11562726" y="982882"/>
              <a:ext cx="2416537" cy="1010415"/>
            </a:xfrm>
            <a:custGeom>
              <a:rect b="b" l="l" r="r" t="t"/>
              <a:pathLst>
                <a:path extrusionOk="0" h="1010415" w="2416537">
                  <a:moveTo>
                    <a:pt x="0" y="0"/>
                  </a:moveTo>
                  <a:lnTo>
                    <a:pt x="2416537" y="0"/>
                  </a:lnTo>
                  <a:lnTo>
                    <a:pt x="2416537" y="1010415"/>
                  </a:lnTo>
                  <a:lnTo>
                    <a:pt x="0" y="1010415"/>
                  </a:lnTo>
                  <a:lnTo>
                    <a:pt x="0" y="0"/>
                  </a:lnTo>
                  <a:close/>
                </a:path>
              </a:pathLst>
            </a:custGeom>
            <a:blipFill rotWithShape="1">
              <a:blip r:embed="rId4">
                <a:alphaModFix/>
              </a:blip>
              <a:stretch>
                <a:fillRect b="0" l="0" r="0" t="0"/>
              </a:stretch>
            </a:blipFill>
            <a:ln>
              <a:noFill/>
            </a:ln>
          </p:spPr>
        </p:sp>
        <p:sp>
          <p:nvSpPr>
            <p:cNvPr id="186" name="Google Shape;186;p7"/>
            <p:cNvSpPr/>
            <p:nvPr/>
          </p:nvSpPr>
          <p:spPr>
            <a:xfrm>
              <a:off x="975255" y="0"/>
              <a:ext cx="1667164" cy="1603603"/>
            </a:xfrm>
            <a:custGeom>
              <a:rect b="b" l="l" r="r" t="t"/>
              <a:pathLst>
                <a:path extrusionOk="0" h="1603603" w="1667164">
                  <a:moveTo>
                    <a:pt x="0" y="0"/>
                  </a:moveTo>
                  <a:lnTo>
                    <a:pt x="1667164" y="0"/>
                  </a:lnTo>
                  <a:lnTo>
                    <a:pt x="1667164" y="1603603"/>
                  </a:lnTo>
                  <a:lnTo>
                    <a:pt x="0" y="1603603"/>
                  </a:lnTo>
                  <a:lnTo>
                    <a:pt x="0" y="0"/>
                  </a:lnTo>
                  <a:close/>
                </a:path>
              </a:pathLst>
            </a:custGeom>
            <a:blipFill rotWithShape="1">
              <a:blip r:embed="rId5">
                <a:alphaModFix/>
              </a:blip>
              <a:stretch>
                <a:fillRect b="0" l="0" r="0" t="0"/>
              </a:stretch>
            </a:blipFill>
            <a:ln>
              <a:noFill/>
            </a:ln>
          </p:spPr>
        </p:sp>
      </p:grpSp>
      <p:sp>
        <p:nvSpPr>
          <p:cNvPr id="187" name="Google Shape;187;p7"/>
          <p:cNvSpPr txBox="1"/>
          <p:nvPr/>
        </p:nvSpPr>
        <p:spPr>
          <a:xfrm>
            <a:off x="1416894" y="6474205"/>
            <a:ext cx="11282214" cy="3580765"/>
          </a:xfrm>
          <a:prstGeom prst="rect">
            <a:avLst/>
          </a:prstGeom>
          <a:noFill/>
          <a:ln>
            <a:noFill/>
          </a:ln>
        </p:spPr>
        <p:txBody>
          <a:bodyPr anchorCtr="0" anchor="t" bIns="0" lIns="0" spcFirstLastPara="1" rIns="0" wrap="square" tIns="0">
            <a:spAutoFit/>
          </a:bodyPr>
          <a:lstStyle/>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A = event of interest</a:t>
            </a:r>
            <a:endParaRPr/>
          </a:p>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S = sample space</a:t>
            </a:r>
            <a:endParaRPr/>
          </a:p>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Only valid when all outcomes are equally likely</a:t>
            </a:r>
            <a:endParaRPr/>
          </a:p>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Suitable for simple experiments (dice, cards, coins)</a:t>
            </a:r>
            <a:endParaRPr/>
          </a:p>
          <a:p>
            <a:pPr indent="-367030" lvl="1" marL="734059" marR="0" rtl="0" algn="l">
              <a:lnSpc>
                <a:spcPct val="140011"/>
              </a:lnSpc>
              <a:spcBef>
                <a:spcPts val="0"/>
              </a:spcBef>
              <a:spcAft>
                <a:spcPts val="0"/>
              </a:spcAft>
              <a:buClr>
                <a:srgbClr val="000000"/>
              </a:buClr>
              <a:buSzPts val="3399"/>
              <a:buFont typeface="Arial"/>
              <a:buChar char="•"/>
            </a:pPr>
            <a:r>
              <a:rPr b="0" i="0" lang="en-US" sz="3399" u="none" cap="none" strike="noStrike">
                <a:solidFill>
                  <a:srgbClr val="000000"/>
                </a:solidFill>
                <a:latin typeface="Arial"/>
                <a:ea typeface="Arial"/>
                <a:cs typeface="Arial"/>
                <a:sym typeface="Arial"/>
              </a:rPr>
              <a:t>Not suitable for complex real-world data</a:t>
            </a:r>
            <a:endParaRPr/>
          </a:p>
          <a:p>
            <a:pPr indent="0" lvl="0" marL="0" marR="0" rtl="0" algn="l">
              <a:lnSpc>
                <a:spcPct val="140011"/>
              </a:lnSpc>
              <a:spcBef>
                <a:spcPts val="0"/>
              </a:spcBef>
              <a:spcAft>
                <a:spcPts val="0"/>
              </a:spcAft>
              <a:buNone/>
            </a:pPr>
            <a:r>
              <a:t/>
            </a:r>
            <a:endParaRPr b="0" i="0" sz="3399" u="none" cap="none" strike="noStrike">
              <a:solidFill>
                <a:srgbClr val="000000"/>
              </a:solidFill>
              <a:latin typeface="Arial"/>
              <a:ea typeface="Arial"/>
              <a:cs typeface="Arial"/>
              <a:sym typeface="Arial"/>
            </a:endParaRPr>
          </a:p>
        </p:txBody>
      </p:sp>
      <p:sp>
        <p:nvSpPr>
          <p:cNvPr id="188" name="Google Shape;188;p7"/>
          <p:cNvSpPr txBox="1"/>
          <p:nvPr/>
        </p:nvSpPr>
        <p:spPr>
          <a:xfrm>
            <a:off x="4090407" y="5555415"/>
            <a:ext cx="4437697" cy="341531"/>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192936"/>
                </a:solidFill>
                <a:latin typeface="Sansita"/>
                <a:ea typeface="Sansita"/>
                <a:cs typeface="Sansita"/>
                <a:sym typeface="Sansita"/>
              </a:rPr>
              <a:t>Source: Author (created using Canva)</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92936"/>
        </a:solidFill>
      </p:bgPr>
    </p:bg>
    <p:spTree>
      <p:nvGrpSpPr>
        <p:cNvPr id="192" name="Shape 192"/>
        <p:cNvGrpSpPr/>
        <p:nvPr/>
      </p:nvGrpSpPr>
      <p:grpSpPr>
        <a:xfrm>
          <a:off x="0" y="0"/>
          <a:ext cx="0" cy="0"/>
          <a:chOff x="0" y="0"/>
          <a:chExt cx="0" cy="0"/>
        </a:xfrm>
      </p:grpSpPr>
      <p:cxnSp>
        <p:nvCxnSpPr>
          <p:cNvPr id="193" name="Google Shape;193;p8"/>
          <p:cNvCxnSpPr/>
          <p:nvPr/>
        </p:nvCxnSpPr>
        <p:spPr>
          <a:xfrm>
            <a:off x="40575" y="2698550"/>
            <a:ext cx="10061100" cy="68700"/>
          </a:xfrm>
          <a:prstGeom prst="straightConnector1">
            <a:avLst/>
          </a:prstGeom>
          <a:noFill/>
          <a:ln cap="rnd" cmpd="sng" w="19050">
            <a:solidFill>
              <a:srgbClr val="FDF8F5"/>
            </a:solidFill>
            <a:prstDash val="solid"/>
            <a:round/>
            <a:headEnd len="sm" w="sm" type="none"/>
            <a:tailEnd len="sm" w="sm" type="none"/>
          </a:ln>
        </p:spPr>
      </p:cxnSp>
      <p:cxnSp>
        <p:nvCxnSpPr>
          <p:cNvPr id="194" name="Google Shape;194;p8"/>
          <p:cNvCxnSpPr/>
          <p:nvPr/>
        </p:nvCxnSpPr>
        <p:spPr>
          <a:xfrm rot="-5400000">
            <a:off x="4948660" y="5133977"/>
            <a:ext cx="10287004" cy="0"/>
          </a:xfrm>
          <a:prstGeom prst="straightConnector1">
            <a:avLst/>
          </a:prstGeom>
          <a:noFill/>
          <a:ln cap="rnd" cmpd="sng" w="19050">
            <a:solidFill>
              <a:srgbClr val="FDF8F5"/>
            </a:solidFill>
            <a:prstDash val="solid"/>
            <a:round/>
            <a:headEnd len="sm" w="sm" type="none"/>
            <a:tailEnd len="sm" w="sm" type="none"/>
          </a:ln>
        </p:spPr>
      </p:cxnSp>
      <p:sp>
        <p:nvSpPr>
          <p:cNvPr id="195" name="Google Shape;195;p8"/>
          <p:cNvSpPr/>
          <p:nvPr/>
        </p:nvSpPr>
        <p:spPr>
          <a:xfrm>
            <a:off x="12265344" y="3086100"/>
            <a:ext cx="3610737" cy="4114800"/>
          </a:xfrm>
          <a:custGeom>
            <a:rect b="b" l="l" r="r" t="t"/>
            <a:pathLst>
              <a:path extrusionOk="0" h="4114800" w="3610737">
                <a:moveTo>
                  <a:pt x="0" y="0"/>
                </a:moveTo>
                <a:lnTo>
                  <a:pt x="3610737" y="0"/>
                </a:lnTo>
                <a:lnTo>
                  <a:pt x="3610737" y="4114800"/>
                </a:lnTo>
                <a:lnTo>
                  <a:pt x="0" y="4114800"/>
                </a:lnTo>
                <a:lnTo>
                  <a:pt x="0" y="0"/>
                </a:lnTo>
                <a:close/>
              </a:path>
            </a:pathLst>
          </a:custGeom>
          <a:blipFill rotWithShape="1">
            <a:blip r:embed="rId3">
              <a:alphaModFix/>
            </a:blip>
            <a:stretch>
              <a:fillRect b="0" l="0" r="0" t="0"/>
            </a:stretch>
          </a:blipFill>
          <a:ln>
            <a:noFill/>
          </a:ln>
        </p:spPr>
      </p:sp>
      <p:sp>
        <p:nvSpPr>
          <p:cNvPr id="196" name="Google Shape;196;p8"/>
          <p:cNvSpPr txBox="1"/>
          <p:nvPr/>
        </p:nvSpPr>
        <p:spPr>
          <a:xfrm>
            <a:off x="1028700" y="1275023"/>
            <a:ext cx="6756539" cy="972793"/>
          </a:xfrm>
          <a:prstGeom prst="rect">
            <a:avLst/>
          </a:prstGeom>
          <a:noFill/>
          <a:ln>
            <a:noFill/>
          </a:ln>
        </p:spPr>
        <p:txBody>
          <a:bodyPr anchorCtr="0" anchor="t" bIns="0" lIns="0" spcFirstLastPara="1" rIns="0" wrap="square" tIns="0">
            <a:spAutoFit/>
          </a:bodyPr>
          <a:lstStyle/>
          <a:p>
            <a:pPr indent="0" lvl="0" marL="0" marR="0" rtl="0" algn="l">
              <a:lnSpc>
                <a:spcPct val="110004"/>
              </a:lnSpc>
              <a:spcBef>
                <a:spcPts val="0"/>
              </a:spcBef>
              <a:spcAft>
                <a:spcPts val="0"/>
              </a:spcAft>
              <a:buNone/>
            </a:pPr>
            <a:r>
              <a:rPr b="0" i="1" lang="en-US" sz="6847" u="none" cap="none" strike="noStrike">
                <a:solidFill>
                  <a:srgbClr val="FDF8F5"/>
                </a:solidFill>
                <a:latin typeface="Playfair Display"/>
                <a:ea typeface="Playfair Display"/>
                <a:cs typeface="Playfair Display"/>
                <a:sym typeface="Playfair Display"/>
              </a:rPr>
              <a:t>What is an Event?</a:t>
            </a:r>
            <a:endParaRPr/>
          </a:p>
        </p:txBody>
      </p:sp>
      <p:sp>
        <p:nvSpPr>
          <p:cNvPr id="197" name="Google Shape;197;p8"/>
          <p:cNvSpPr txBox="1"/>
          <p:nvPr/>
        </p:nvSpPr>
        <p:spPr>
          <a:xfrm>
            <a:off x="1028700" y="4582818"/>
            <a:ext cx="7674146" cy="2967355"/>
          </a:xfrm>
          <a:prstGeom prst="rect">
            <a:avLst/>
          </a:prstGeom>
          <a:noFill/>
          <a:ln>
            <a:noFill/>
          </a:ln>
        </p:spPr>
        <p:txBody>
          <a:bodyPr anchorCtr="0" anchor="t" bIns="0" lIns="0" spcFirstLastPara="1" rIns="0" wrap="square" tIns="0">
            <a:spAutoFit/>
          </a:bodyPr>
          <a:lstStyle/>
          <a:p>
            <a:pPr indent="0" lvl="0" marL="0" marR="0" rtl="0" algn="l">
              <a:lnSpc>
                <a:spcPct val="140014"/>
              </a:lnSpc>
              <a:spcBef>
                <a:spcPts val="0"/>
              </a:spcBef>
              <a:spcAft>
                <a:spcPts val="0"/>
              </a:spcAft>
              <a:buNone/>
            </a:pPr>
            <a:r>
              <a:rPr b="0" i="0" lang="en-US" sz="2799" u="none" cap="none" strike="noStrike">
                <a:solidFill>
                  <a:srgbClr val="FDF8F5"/>
                </a:solidFill>
                <a:latin typeface="Arial"/>
                <a:ea typeface="Arial"/>
                <a:cs typeface="Arial"/>
                <a:sym typeface="Arial"/>
              </a:rPr>
              <a:t>An event is a specific outcome or set of outcomes from an experiment—a subset of the sample space.</a:t>
            </a:r>
            <a:endParaRPr/>
          </a:p>
          <a:p>
            <a:pPr indent="0" lvl="0" marL="0" marR="0" rtl="0" algn="l">
              <a:lnSpc>
                <a:spcPct val="140014"/>
              </a:lnSpc>
              <a:spcBef>
                <a:spcPts val="0"/>
              </a:spcBef>
              <a:spcAft>
                <a:spcPts val="0"/>
              </a:spcAft>
              <a:buNone/>
            </a:pPr>
            <a:r>
              <a:rPr b="0" i="0" lang="en-US" sz="2799" u="none" cap="none" strike="noStrike">
                <a:solidFill>
                  <a:srgbClr val="FDF8F5"/>
                </a:solidFill>
                <a:latin typeface="Arial"/>
                <a:ea typeface="Arial"/>
                <a:cs typeface="Arial"/>
                <a:sym typeface="Arial"/>
              </a:rPr>
              <a:t>Events are denoted by capital letters (A, B, C) and represent the focus of our probability observations.</a:t>
            </a:r>
            <a:endParaRPr/>
          </a:p>
        </p:txBody>
      </p:sp>
      <p:sp>
        <p:nvSpPr>
          <p:cNvPr id="198" name="Google Shape;198;p8"/>
          <p:cNvSpPr txBox="1"/>
          <p:nvPr/>
        </p:nvSpPr>
        <p:spPr>
          <a:xfrm>
            <a:off x="12024290" y="7502548"/>
            <a:ext cx="4437697" cy="341531"/>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FDF8F5"/>
                </a:solidFill>
                <a:latin typeface="Sansita"/>
                <a:ea typeface="Sansita"/>
                <a:cs typeface="Sansita"/>
                <a:sym typeface="Sansita"/>
              </a:rPr>
              <a:t>Source: Author (created using Canva)</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202" name="Shape 202"/>
        <p:cNvGrpSpPr/>
        <p:nvPr/>
      </p:nvGrpSpPr>
      <p:grpSpPr>
        <a:xfrm>
          <a:off x="0" y="0"/>
          <a:ext cx="0" cy="0"/>
          <a:chOff x="0" y="0"/>
          <a:chExt cx="0" cy="0"/>
        </a:xfrm>
      </p:grpSpPr>
      <p:cxnSp>
        <p:nvCxnSpPr>
          <p:cNvPr id="203" name="Google Shape;203;p9"/>
          <p:cNvCxnSpPr/>
          <p:nvPr/>
        </p:nvCxnSpPr>
        <p:spPr>
          <a:xfrm rot="13974">
            <a:off x="4946232" y="3079274"/>
            <a:ext cx="8395536" cy="0"/>
          </a:xfrm>
          <a:prstGeom prst="straightConnector1">
            <a:avLst/>
          </a:prstGeom>
          <a:noFill/>
          <a:ln cap="rnd" cmpd="sng" w="19050">
            <a:solidFill>
              <a:srgbClr val="192936"/>
            </a:solidFill>
            <a:prstDash val="solid"/>
            <a:round/>
            <a:headEnd len="sm" w="sm" type="none"/>
            <a:tailEnd len="sm" w="sm" type="none"/>
          </a:ln>
        </p:spPr>
      </p:cxnSp>
      <p:sp>
        <p:nvSpPr>
          <p:cNvPr id="204" name="Google Shape;204;p9"/>
          <p:cNvSpPr/>
          <p:nvPr/>
        </p:nvSpPr>
        <p:spPr>
          <a:xfrm>
            <a:off x="455900" y="3744709"/>
            <a:ext cx="5163476" cy="5668487"/>
          </a:xfrm>
          <a:custGeom>
            <a:rect b="b" l="l" r="r" t="t"/>
            <a:pathLst>
              <a:path extrusionOk="0" h="5668487" w="5163476">
                <a:moveTo>
                  <a:pt x="0" y="0"/>
                </a:moveTo>
                <a:lnTo>
                  <a:pt x="5163476" y="0"/>
                </a:lnTo>
                <a:lnTo>
                  <a:pt x="5163476" y="5668486"/>
                </a:lnTo>
                <a:lnTo>
                  <a:pt x="0" y="5668486"/>
                </a:lnTo>
                <a:lnTo>
                  <a:pt x="0" y="0"/>
                </a:lnTo>
                <a:close/>
              </a:path>
            </a:pathLst>
          </a:custGeom>
          <a:blipFill rotWithShape="1">
            <a:blip r:embed="rId3">
              <a:alphaModFix/>
            </a:blip>
            <a:stretch>
              <a:fillRect b="0" l="0" r="0" t="0"/>
            </a:stretch>
          </a:blipFill>
          <a:ln>
            <a:noFill/>
          </a:ln>
        </p:spPr>
      </p:sp>
      <p:sp>
        <p:nvSpPr>
          <p:cNvPr id="205" name="Google Shape;205;p9"/>
          <p:cNvSpPr txBox="1"/>
          <p:nvPr/>
        </p:nvSpPr>
        <p:spPr>
          <a:xfrm>
            <a:off x="4848124" y="1339925"/>
            <a:ext cx="8591753" cy="1212774"/>
          </a:xfrm>
          <a:prstGeom prst="rect">
            <a:avLst/>
          </a:prstGeom>
          <a:noFill/>
          <a:ln>
            <a:noFill/>
          </a:ln>
        </p:spPr>
        <p:txBody>
          <a:bodyPr anchorCtr="0" anchor="t" bIns="0" lIns="0" spcFirstLastPara="1" rIns="0" wrap="square" tIns="0">
            <a:spAutoFit/>
          </a:bodyPr>
          <a:lstStyle/>
          <a:p>
            <a:pPr indent="0" lvl="0" marL="0" marR="0" rtl="0" algn="ctr">
              <a:lnSpc>
                <a:spcPct val="109995"/>
              </a:lnSpc>
              <a:spcBef>
                <a:spcPts val="0"/>
              </a:spcBef>
              <a:spcAft>
                <a:spcPts val="0"/>
              </a:spcAft>
              <a:buNone/>
            </a:pPr>
            <a:r>
              <a:rPr b="0" i="1" lang="en-US" sz="8494" u="none" cap="none" strike="noStrike">
                <a:solidFill>
                  <a:srgbClr val="192936"/>
                </a:solidFill>
                <a:latin typeface="Playfair Display"/>
                <a:ea typeface="Playfair Display"/>
                <a:cs typeface="Playfair Display"/>
                <a:sym typeface="Playfair Display"/>
              </a:rPr>
              <a:t>Types of Events</a:t>
            </a:r>
            <a:endParaRPr/>
          </a:p>
        </p:txBody>
      </p:sp>
      <p:sp>
        <p:nvSpPr>
          <p:cNvPr id="206" name="Google Shape;206;p9"/>
          <p:cNvSpPr txBox="1"/>
          <p:nvPr/>
        </p:nvSpPr>
        <p:spPr>
          <a:xfrm>
            <a:off x="948562" y="5590891"/>
            <a:ext cx="4178152" cy="422275"/>
          </a:xfrm>
          <a:prstGeom prst="rect">
            <a:avLst/>
          </a:prstGeom>
          <a:noFill/>
          <a:ln>
            <a:noFill/>
          </a:ln>
        </p:spPr>
        <p:txBody>
          <a:bodyPr anchorCtr="0" anchor="t" bIns="0" lIns="0" spcFirstLastPara="1" rIns="0" wrap="square" tIns="0">
            <a:spAutoFit/>
          </a:bodyPr>
          <a:lstStyle/>
          <a:p>
            <a:pPr indent="0" lvl="0" marL="0" marR="0" rtl="0" algn="ctr">
              <a:lnSpc>
                <a:spcPct val="140016"/>
              </a:lnSpc>
              <a:spcBef>
                <a:spcPts val="0"/>
              </a:spcBef>
              <a:spcAft>
                <a:spcPts val="0"/>
              </a:spcAft>
              <a:buNone/>
            </a:pPr>
            <a:r>
              <a:rPr b="1" i="0" lang="en-US" sz="2499" u="none" cap="none" strike="noStrike">
                <a:solidFill>
                  <a:srgbClr val="FFFAF5"/>
                </a:solidFill>
                <a:latin typeface="Arial"/>
                <a:ea typeface="Arial"/>
                <a:cs typeface="Arial"/>
                <a:sym typeface="Arial"/>
              </a:rPr>
              <a:t>Simple Event</a:t>
            </a:r>
            <a:endParaRPr/>
          </a:p>
        </p:txBody>
      </p:sp>
      <p:sp>
        <p:nvSpPr>
          <p:cNvPr id="207" name="Google Shape;207;p9"/>
          <p:cNvSpPr txBox="1"/>
          <p:nvPr/>
        </p:nvSpPr>
        <p:spPr>
          <a:xfrm>
            <a:off x="1253513" y="6464652"/>
            <a:ext cx="3568251" cy="1841500"/>
          </a:xfrm>
          <a:prstGeom prst="rect">
            <a:avLst/>
          </a:prstGeom>
          <a:noFill/>
          <a:ln>
            <a:noFill/>
          </a:ln>
        </p:spPr>
        <p:txBody>
          <a:bodyPr anchorCtr="0" anchor="t" bIns="0" lIns="0" spcFirstLastPara="1" rIns="0" wrap="square" tIns="0">
            <a:spAutoFit/>
          </a:bodyPr>
          <a:lstStyle/>
          <a:p>
            <a:pPr indent="0" lvl="0" marL="0" marR="0" rtl="0" algn="ctr">
              <a:lnSpc>
                <a:spcPct val="170031"/>
              </a:lnSpc>
              <a:spcBef>
                <a:spcPts val="0"/>
              </a:spcBef>
              <a:spcAft>
                <a:spcPts val="0"/>
              </a:spcAft>
              <a:buNone/>
            </a:pPr>
            <a:r>
              <a:rPr b="1" i="0" lang="en-US" sz="2199" u="none" cap="none" strike="noStrike">
                <a:solidFill>
                  <a:srgbClr val="FFFAF5"/>
                </a:solidFill>
                <a:latin typeface="Arial"/>
                <a:ea typeface="Arial"/>
                <a:cs typeface="Arial"/>
                <a:sym typeface="Arial"/>
              </a:rPr>
              <a:t>A single outcome from the sample space. Example: rolling exactly a 3 on a die.</a:t>
            </a:r>
            <a:endParaRPr/>
          </a:p>
        </p:txBody>
      </p:sp>
      <p:sp>
        <p:nvSpPr>
          <p:cNvPr id="208" name="Google Shape;208;p9"/>
          <p:cNvSpPr txBox="1"/>
          <p:nvPr/>
        </p:nvSpPr>
        <p:spPr>
          <a:xfrm>
            <a:off x="2706536" y="4401182"/>
            <a:ext cx="662204" cy="674912"/>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i="1" lang="en-US" sz="5196" u="none" cap="none" strike="noStrike">
                <a:solidFill>
                  <a:srgbClr val="FFFAF5"/>
                </a:solidFill>
                <a:latin typeface="Playfair Display"/>
                <a:ea typeface="Playfair Display"/>
                <a:cs typeface="Playfair Display"/>
                <a:sym typeface="Playfair Display"/>
              </a:rPr>
              <a:t>1</a:t>
            </a:r>
            <a:endParaRPr/>
          </a:p>
        </p:txBody>
      </p:sp>
      <p:sp>
        <p:nvSpPr>
          <p:cNvPr id="209" name="Google Shape;209;p9"/>
          <p:cNvSpPr/>
          <p:nvPr/>
        </p:nvSpPr>
        <p:spPr>
          <a:xfrm>
            <a:off x="6563632" y="3744709"/>
            <a:ext cx="5163476" cy="5668487"/>
          </a:xfrm>
          <a:custGeom>
            <a:rect b="b" l="l" r="r" t="t"/>
            <a:pathLst>
              <a:path extrusionOk="0" h="5668487" w="5163476">
                <a:moveTo>
                  <a:pt x="0" y="0"/>
                </a:moveTo>
                <a:lnTo>
                  <a:pt x="5163476" y="0"/>
                </a:lnTo>
                <a:lnTo>
                  <a:pt x="5163476" y="5668486"/>
                </a:lnTo>
                <a:lnTo>
                  <a:pt x="0" y="5668486"/>
                </a:lnTo>
                <a:lnTo>
                  <a:pt x="0" y="0"/>
                </a:lnTo>
                <a:close/>
              </a:path>
            </a:pathLst>
          </a:custGeom>
          <a:blipFill rotWithShape="1">
            <a:blip r:embed="rId3">
              <a:alphaModFix/>
            </a:blip>
            <a:stretch>
              <a:fillRect b="0" l="0" r="0" t="0"/>
            </a:stretch>
          </a:blipFill>
          <a:ln>
            <a:noFill/>
          </a:ln>
        </p:spPr>
      </p:sp>
      <p:sp>
        <p:nvSpPr>
          <p:cNvPr id="210" name="Google Shape;210;p9"/>
          <p:cNvSpPr txBox="1"/>
          <p:nvPr/>
        </p:nvSpPr>
        <p:spPr>
          <a:xfrm>
            <a:off x="7056294" y="5590891"/>
            <a:ext cx="4178152" cy="422275"/>
          </a:xfrm>
          <a:prstGeom prst="rect">
            <a:avLst/>
          </a:prstGeom>
          <a:noFill/>
          <a:ln>
            <a:noFill/>
          </a:ln>
        </p:spPr>
        <p:txBody>
          <a:bodyPr anchorCtr="0" anchor="t" bIns="0" lIns="0" spcFirstLastPara="1" rIns="0" wrap="square" tIns="0">
            <a:spAutoFit/>
          </a:bodyPr>
          <a:lstStyle/>
          <a:p>
            <a:pPr indent="0" lvl="0" marL="0" marR="0" rtl="0" algn="ctr">
              <a:lnSpc>
                <a:spcPct val="140016"/>
              </a:lnSpc>
              <a:spcBef>
                <a:spcPts val="0"/>
              </a:spcBef>
              <a:spcAft>
                <a:spcPts val="0"/>
              </a:spcAft>
              <a:buNone/>
            </a:pPr>
            <a:r>
              <a:rPr b="1" i="0" lang="en-US" sz="2499" u="none" cap="none" strike="noStrike">
                <a:solidFill>
                  <a:srgbClr val="FFFAF5"/>
                </a:solidFill>
                <a:latin typeface="Arial"/>
                <a:ea typeface="Arial"/>
                <a:cs typeface="Arial"/>
                <a:sym typeface="Arial"/>
              </a:rPr>
              <a:t>Compound Event</a:t>
            </a:r>
            <a:endParaRPr/>
          </a:p>
        </p:txBody>
      </p:sp>
      <p:sp>
        <p:nvSpPr>
          <p:cNvPr id="211" name="Google Shape;211;p9"/>
          <p:cNvSpPr txBox="1"/>
          <p:nvPr/>
        </p:nvSpPr>
        <p:spPr>
          <a:xfrm>
            <a:off x="7361244" y="6464652"/>
            <a:ext cx="3568251" cy="1841500"/>
          </a:xfrm>
          <a:prstGeom prst="rect">
            <a:avLst/>
          </a:prstGeom>
          <a:noFill/>
          <a:ln>
            <a:noFill/>
          </a:ln>
        </p:spPr>
        <p:txBody>
          <a:bodyPr anchorCtr="0" anchor="t" bIns="0" lIns="0" spcFirstLastPara="1" rIns="0" wrap="square" tIns="0">
            <a:spAutoFit/>
          </a:bodyPr>
          <a:lstStyle/>
          <a:p>
            <a:pPr indent="0" lvl="0" marL="0" marR="0" rtl="0" algn="ctr">
              <a:lnSpc>
                <a:spcPct val="170031"/>
              </a:lnSpc>
              <a:spcBef>
                <a:spcPts val="0"/>
              </a:spcBef>
              <a:spcAft>
                <a:spcPts val="0"/>
              </a:spcAft>
              <a:buNone/>
            </a:pPr>
            <a:r>
              <a:rPr b="1" i="0" lang="en-US" sz="2199" u="none" cap="none" strike="noStrike">
                <a:solidFill>
                  <a:srgbClr val="FFFAF5"/>
                </a:solidFill>
                <a:latin typeface="Arial"/>
                <a:ea typeface="Arial"/>
                <a:cs typeface="Arial"/>
                <a:sym typeface="Arial"/>
              </a:rPr>
              <a:t>Multiple outcomes combined. Example: rolling an even number {2, 4, 6} on a die.</a:t>
            </a:r>
            <a:endParaRPr/>
          </a:p>
        </p:txBody>
      </p:sp>
      <p:sp>
        <p:nvSpPr>
          <p:cNvPr id="212" name="Google Shape;212;p9"/>
          <p:cNvSpPr txBox="1"/>
          <p:nvPr/>
        </p:nvSpPr>
        <p:spPr>
          <a:xfrm>
            <a:off x="8754735" y="4401182"/>
            <a:ext cx="781269" cy="674912"/>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i="1" lang="en-US" sz="5196" u="none" cap="none" strike="noStrike">
                <a:solidFill>
                  <a:srgbClr val="FFFAF5"/>
                </a:solidFill>
                <a:latin typeface="Playfair Display"/>
                <a:ea typeface="Playfair Display"/>
                <a:cs typeface="Playfair Display"/>
                <a:sym typeface="Playfair Display"/>
              </a:rPr>
              <a:t>2</a:t>
            </a:r>
            <a:endParaRPr/>
          </a:p>
        </p:txBody>
      </p:sp>
      <p:sp>
        <p:nvSpPr>
          <p:cNvPr id="213" name="Google Shape;213;p9"/>
          <p:cNvSpPr/>
          <p:nvPr/>
        </p:nvSpPr>
        <p:spPr>
          <a:xfrm>
            <a:off x="12667254" y="3744709"/>
            <a:ext cx="5163476" cy="5668487"/>
          </a:xfrm>
          <a:custGeom>
            <a:rect b="b" l="l" r="r" t="t"/>
            <a:pathLst>
              <a:path extrusionOk="0" h="5668487" w="5163476">
                <a:moveTo>
                  <a:pt x="0" y="0"/>
                </a:moveTo>
                <a:lnTo>
                  <a:pt x="5163476" y="0"/>
                </a:lnTo>
                <a:lnTo>
                  <a:pt x="5163476" y="5668486"/>
                </a:lnTo>
                <a:lnTo>
                  <a:pt x="0" y="5668486"/>
                </a:lnTo>
                <a:lnTo>
                  <a:pt x="0" y="0"/>
                </a:lnTo>
                <a:close/>
              </a:path>
            </a:pathLst>
          </a:custGeom>
          <a:blipFill rotWithShape="1">
            <a:blip r:embed="rId3">
              <a:alphaModFix/>
            </a:blip>
            <a:stretch>
              <a:fillRect b="0" l="0" r="0" t="0"/>
            </a:stretch>
          </a:blipFill>
          <a:ln>
            <a:noFill/>
          </a:ln>
        </p:spPr>
      </p:sp>
      <p:sp>
        <p:nvSpPr>
          <p:cNvPr id="214" name="Google Shape;214;p9"/>
          <p:cNvSpPr txBox="1"/>
          <p:nvPr/>
        </p:nvSpPr>
        <p:spPr>
          <a:xfrm>
            <a:off x="13161286" y="5590891"/>
            <a:ext cx="4178152" cy="422275"/>
          </a:xfrm>
          <a:prstGeom prst="rect">
            <a:avLst/>
          </a:prstGeom>
          <a:noFill/>
          <a:ln>
            <a:noFill/>
          </a:ln>
        </p:spPr>
        <p:txBody>
          <a:bodyPr anchorCtr="0" anchor="t" bIns="0" lIns="0" spcFirstLastPara="1" rIns="0" wrap="square" tIns="0">
            <a:spAutoFit/>
          </a:bodyPr>
          <a:lstStyle/>
          <a:p>
            <a:pPr indent="0" lvl="0" marL="0" marR="0" rtl="0" algn="ctr">
              <a:lnSpc>
                <a:spcPct val="140016"/>
              </a:lnSpc>
              <a:spcBef>
                <a:spcPts val="0"/>
              </a:spcBef>
              <a:spcAft>
                <a:spcPts val="0"/>
              </a:spcAft>
              <a:buNone/>
            </a:pPr>
            <a:r>
              <a:rPr b="1" i="0" lang="en-US" sz="2499" u="none" cap="none" strike="noStrike">
                <a:solidFill>
                  <a:srgbClr val="FFFAF5"/>
                </a:solidFill>
                <a:latin typeface="Arial"/>
                <a:ea typeface="Arial"/>
                <a:cs typeface="Arial"/>
                <a:sym typeface="Arial"/>
              </a:rPr>
              <a:t>Certain &amp; Impossible</a:t>
            </a:r>
            <a:endParaRPr/>
          </a:p>
        </p:txBody>
      </p:sp>
      <p:sp>
        <p:nvSpPr>
          <p:cNvPr id="215" name="Google Shape;215;p9"/>
          <p:cNvSpPr txBox="1"/>
          <p:nvPr/>
        </p:nvSpPr>
        <p:spPr>
          <a:xfrm>
            <a:off x="13466236" y="6464652"/>
            <a:ext cx="3568251" cy="1374775"/>
          </a:xfrm>
          <a:prstGeom prst="rect">
            <a:avLst/>
          </a:prstGeom>
          <a:noFill/>
          <a:ln>
            <a:noFill/>
          </a:ln>
        </p:spPr>
        <p:txBody>
          <a:bodyPr anchorCtr="0" anchor="t" bIns="0" lIns="0" spcFirstLastPara="1" rIns="0" wrap="square" tIns="0">
            <a:spAutoFit/>
          </a:bodyPr>
          <a:lstStyle/>
          <a:p>
            <a:pPr indent="0" lvl="0" marL="0" marR="0" rtl="0" algn="ctr">
              <a:lnSpc>
                <a:spcPct val="170031"/>
              </a:lnSpc>
              <a:spcBef>
                <a:spcPts val="0"/>
              </a:spcBef>
              <a:spcAft>
                <a:spcPts val="0"/>
              </a:spcAft>
              <a:buNone/>
            </a:pPr>
            <a:r>
              <a:rPr b="1" i="0" lang="en-US" sz="2199" u="none" cap="none" strike="noStrike">
                <a:solidFill>
                  <a:srgbClr val="FFFAF5"/>
                </a:solidFill>
                <a:latin typeface="Arial"/>
                <a:ea typeface="Arial"/>
                <a:cs typeface="Arial"/>
                <a:sym typeface="Arial"/>
              </a:rPr>
              <a:t>Certain event: always occurs, P = 1. Impossible event: never occurs, P = 0.</a:t>
            </a:r>
            <a:endParaRPr/>
          </a:p>
        </p:txBody>
      </p:sp>
      <p:sp>
        <p:nvSpPr>
          <p:cNvPr id="216" name="Google Shape;216;p9"/>
          <p:cNvSpPr txBox="1"/>
          <p:nvPr/>
        </p:nvSpPr>
        <p:spPr>
          <a:xfrm>
            <a:off x="14859727" y="4401182"/>
            <a:ext cx="781269" cy="674912"/>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i="1" lang="en-US" sz="5196" u="none" cap="none" strike="noStrike">
                <a:solidFill>
                  <a:srgbClr val="FFFAF5"/>
                </a:solidFill>
                <a:latin typeface="Playfair Display"/>
                <a:ea typeface="Playfair Display"/>
                <a:cs typeface="Playfair Display"/>
                <a:sym typeface="Playfair Display"/>
              </a:rPr>
              <a:t>3</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220" name="Shape 220"/>
        <p:cNvGrpSpPr/>
        <p:nvPr/>
      </p:nvGrpSpPr>
      <p:grpSpPr>
        <a:xfrm>
          <a:off x="0" y="0"/>
          <a:ext cx="0" cy="0"/>
          <a:chOff x="0" y="0"/>
          <a:chExt cx="0" cy="0"/>
        </a:xfrm>
      </p:grpSpPr>
      <p:sp>
        <p:nvSpPr>
          <p:cNvPr id="221" name="Google Shape;221;p10"/>
          <p:cNvSpPr/>
          <p:nvPr/>
        </p:nvSpPr>
        <p:spPr>
          <a:xfrm>
            <a:off x="1284069" y="1265019"/>
            <a:ext cx="15737175" cy="2086134"/>
          </a:xfrm>
          <a:prstGeom prst="rect">
            <a:avLst/>
          </a:prstGeom>
          <a:solidFill>
            <a:srgbClr val="1929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22" name="Google Shape;222;p10"/>
          <p:cNvCxnSpPr/>
          <p:nvPr/>
        </p:nvCxnSpPr>
        <p:spPr>
          <a:xfrm flipH="1" rot="10800000">
            <a:off x="20300" y="3591395"/>
            <a:ext cx="18301500" cy="40500"/>
          </a:xfrm>
          <a:prstGeom prst="straightConnector1">
            <a:avLst/>
          </a:prstGeom>
          <a:noFill/>
          <a:ln cap="rnd" cmpd="sng" w="19050">
            <a:solidFill>
              <a:srgbClr val="192936"/>
            </a:solidFill>
            <a:prstDash val="solid"/>
            <a:round/>
            <a:headEnd len="sm" w="sm" type="none"/>
            <a:tailEnd len="sm" w="sm" type="none"/>
          </a:ln>
        </p:spPr>
      </p:cxnSp>
      <p:cxnSp>
        <p:nvCxnSpPr>
          <p:cNvPr id="223" name="Google Shape;223;p10"/>
          <p:cNvCxnSpPr/>
          <p:nvPr/>
        </p:nvCxnSpPr>
        <p:spPr>
          <a:xfrm>
            <a:off x="20300" y="1014500"/>
            <a:ext cx="18321900" cy="40500"/>
          </a:xfrm>
          <a:prstGeom prst="straightConnector1">
            <a:avLst/>
          </a:prstGeom>
          <a:noFill/>
          <a:ln cap="rnd" cmpd="sng" w="19050">
            <a:solidFill>
              <a:srgbClr val="192936"/>
            </a:solidFill>
            <a:prstDash val="solid"/>
            <a:round/>
            <a:headEnd len="sm" w="sm" type="none"/>
            <a:tailEnd len="sm" w="sm" type="none"/>
          </a:ln>
        </p:spPr>
      </p:cxnSp>
      <p:cxnSp>
        <p:nvCxnSpPr>
          <p:cNvPr id="224" name="Google Shape;224;p10"/>
          <p:cNvCxnSpPr/>
          <p:nvPr/>
        </p:nvCxnSpPr>
        <p:spPr>
          <a:xfrm rot="-5399126">
            <a:off x="-241486" y="2298561"/>
            <a:ext cx="2558771" cy="0"/>
          </a:xfrm>
          <a:prstGeom prst="straightConnector1">
            <a:avLst/>
          </a:prstGeom>
          <a:noFill/>
          <a:ln cap="rnd" cmpd="sng" w="19050">
            <a:solidFill>
              <a:srgbClr val="192936"/>
            </a:solidFill>
            <a:prstDash val="solid"/>
            <a:round/>
            <a:headEnd len="sm" w="sm" type="none"/>
            <a:tailEnd len="sm" w="sm" type="none"/>
          </a:ln>
        </p:spPr>
      </p:cxnSp>
      <p:cxnSp>
        <p:nvCxnSpPr>
          <p:cNvPr id="225" name="Google Shape;225;p10"/>
          <p:cNvCxnSpPr/>
          <p:nvPr/>
        </p:nvCxnSpPr>
        <p:spPr>
          <a:xfrm rot="-5420766">
            <a:off x="15968408" y="2327709"/>
            <a:ext cx="2578310" cy="0"/>
          </a:xfrm>
          <a:prstGeom prst="straightConnector1">
            <a:avLst/>
          </a:prstGeom>
          <a:noFill/>
          <a:ln cap="rnd" cmpd="sng" w="19050">
            <a:solidFill>
              <a:srgbClr val="192936"/>
            </a:solidFill>
            <a:prstDash val="solid"/>
            <a:round/>
            <a:headEnd len="sm" w="sm" type="none"/>
            <a:tailEnd len="sm" w="sm" type="none"/>
          </a:ln>
        </p:spPr>
      </p:cxnSp>
      <p:sp>
        <p:nvSpPr>
          <p:cNvPr id="226" name="Google Shape;226;p10"/>
          <p:cNvSpPr txBox="1"/>
          <p:nvPr/>
        </p:nvSpPr>
        <p:spPr>
          <a:xfrm>
            <a:off x="4863601" y="1964332"/>
            <a:ext cx="8578110" cy="801807"/>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0" i="1" lang="en-US" sz="6067" u="none" cap="none" strike="noStrike">
                <a:solidFill>
                  <a:srgbClr val="FDF8F5"/>
                </a:solidFill>
                <a:latin typeface="Playfair Display"/>
                <a:ea typeface="Playfair Display"/>
                <a:cs typeface="Playfair Display"/>
                <a:sym typeface="Playfair Display"/>
              </a:rPr>
              <a:t>Event Examples with Dice</a:t>
            </a:r>
            <a:endParaRPr/>
          </a:p>
        </p:txBody>
      </p:sp>
      <p:sp>
        <p:nvSpPr>
          <p:cNvPr id="227" name="Google Shape;227;p10"/>
          <p:cNvSpPr txBox="1"/>
          <p:nvPr/>
        </p:nvSpPr>
        <p:spPr>
          <a:xfrm>
            <a:off x="1739838" y="5409746"/>
            <a:ext cx="6230214" cy="2098675"/>
          </a:xfrm>
          <a:prstGeom prst="rect">
            <a:avLst/>
          </a:prstGeom>
          <a:noFill/>
          <a:ln>
            <a:noFill/>
          </a:ln>
        </p:spPr>
        <p:txBody>
          <a:bodyPr anchorCtr="0" anchor="t" bIns="0" lIns="0" spcFirstLastPara="1" rIns="0" wrap="square" tIns="0">
            <a:spAutoFit/>
          </a:bodyPr>
          <a:lstStyle/>
          <a:p>
            <a:pPr indent="0" lvl="0" marL="0" marR="0" rtl="0" algn="ctr">
              <a:lnSpc>
                <a:spcPct val="170028"/>
              </a:lnSpc>
              <a:spcBef>
                <a:spcPts val="0"/>
              </a:spcBef>
              <a:spcAft>
                <a:spcPts val="0"/>
              </a:spcAft>
              <a:buNone/>
            </a:pPr>
            <a:r>
              <a:rPr b="0" i="0" lang="en-US" sz="2499" u="none" cap="none" strike="noStrike">
                <a:solidFill>
                  <a:srgbClr val="192936"/>
                </a:solidFill>
                <a:latin typeface="Arial"/>
                <a:ea typeface="Arial"/>
                <a:cs typeface="Arial"/>
                <a:sym typeface="Arial"/>
              </a:rPr>
              <a:t>Event A: Rolling an even number</a:t>
            </a:r>
            <a:endParaRPr/>
          </a:p>
          <a:p>
            <a:pPr indent="0" lvl="0" marL="0" marR="0" rtl="0" algn="ctr">
              <a:lnSpc>
                <a:spcPct val="170028"/>
              </a:lnSpc>
              <a:spcBef>
                <a:spcPts val="0"/>
              </a:spcBef>
              <a:spcAft>
                <a:spcPts val="0"/>
              </a:spcAft>
              <a:buNone/>
            </a:pPr>
            <a:r>
              <a:rPr b="0" i="0" lang="en-US" sz="2499" u="none" cap="none" strike="noStrike">
                <a:solidFill>
                  <a:srgbClr val="192936"/>
                </a:solidFill>
                <a:latin typeface="Arial"/>
                <a:ea typeface="Arial"/>
                <a:cs typeface="Arial"/>
                <a:sym typeface="Arial"/>
              </a:rPr>
              <a:t>A = {2, 4, 6}</a:t>
            </a:r>
            <a:endParaRPr/>
          </a:p>
          <a:p>
            <a:pPr indent="0" lvl="0" marL="0" marR="0" rtl="0" algn="ctr">
              <a:lnSpc>
                <a:spcPct val="170028"/>
              </a:lnSpc>
              <a:spcBef>
                <a:spcPts val="0"/>
              </a:spcBef>
              <a:spcAft>
                <a:spcPts val="0"/>
              </a:spcAft>
              <a:buNone/>
            </a:pPr>
            <a:r>
              <a:rPr b="0" i="0" lang="en-US" sz="2499" u="none" cap="none" strike="noStrike">
                <a:solidFill>
                  <a:srgbClr val="192936"/>
                </a:solidFill>
                <a:latin typeface="Arial"/>
                <a:ea typeface="Arial"/>
                <a:cs typeface="Arial"/>
                <a:sym typeface="Arial"/>
              </a:rPr>
              <a:t>Three favorable outcomes out of six possible outcomes in sample space S</a:t>
            </a:r>
            <a:endParaRPr/>
          </a:p>
        </p:txBody>
      </p:sp>
      <p:sp>
        <p:nvSpPr>
          <p:cNvPr id="228" name="Google Shape;228;p10"/>
          <p:cNvSpPr txBox="1"/>
          <p:nvPr/>
        </p:nvSpPr>
        <p:spPr>
          <a:xfrm>
            <a:off x="3999610" y="3545539"/>
            <a:ext cx="1710669" cy="818201"/>
          </a:xfrm>
          <a:prstGeom prst="rect">
            <a:avLst/>
          </a:prstGeom>
          <a:noFill/>
          <a:ln>
            <a:noFill/>
          </a:ln>
        </p:spPr>
        <p:txBody>
          <a:bodyPr anchorCtr="0" anchor="t" bIns="0" lIns="0" spcFirstLastPara="1" rIns="0" wrap="square" tIns="0">
            <a:spAutoFit/>
          </a:bodyPr>
          <a:lstStyle/>
          <a:p>
            <a:pPr indent="0" lvl="0" marL="0" marR="0" rtl="0" algn="ctr">
              <a:lnSpc>
                <a:spcPct val="383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
        <p:nvSpPr>
          <p:cNvPr id="229" name="Google Shape;229;p10"/>
          <p:cNvSpPr txBox="1"/>
          <p:nvPr/>
        </p:nvSpPr>
        <p:spPr>
          <a:xfrm>
            <a:off x="12510459" y="3530763"/>
            <a:ext cx="1845193" cy="818201"/>
          </a:xfrm>
          <a:prstGeom prst="rect">
            <a:avLst/>
          </a:prstGeom>
          <a:noFill/>
          <a:ln>
            <a:noFill/>
          </a:ln>
        </p:spPr>
        <p:txBody>
          <a:bodyPr anchorCtr="0" anchor="t" bIns="0" lIns="0" spcFirstLastPara="1" rIns="0" wrap="square" tIns="0">
            <a:spAutoFit/>
          </a:bodyPr>
          <a:lstStyle/>
          <a:p>
            <a:pPr indent="0" lvl="0" marL="0" marR="0" rtl="0" algn="ctr">
              <a:lnSpc>
                <a:spcPct val="383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
        <p:nvSpPr>
          <p:cNvPr id="230" name="Google Shape;230;p10"/>
          <p:cNvSpPr txBox="1"/>
          <p:nvPr/>
        </p:nvSpPr>
        <p:spPr>
          <a:xfrm>
            <a:off x="10317948" y="5409746"/>
            <a:ext cx="6230214" cy="2098675"/>
          </a:xfrm>
          <a:prstGeom prst="rect">
            <a:avLst/>
          </a:prstGeom>
          <a:noFill/>
          <a:ln>
            <a:noFill/>
          </a:ln>
        </p:spPr>
        <p:txBody>
          <a:bodyPr anchorCtr="0" anchor="t" bIns="0" lIns="0" spcFirstLastPara="1" rIns="0" wrap="square" tIns="0">
            <a:spAutoFit/>
          </a:bodyPr>
          <a:lstStyle/>
          <a:p>
            <a:pPr indent="0" lvl="0" marL="0" marR="0" rtl="0" algn="ctr">
              <a:lnSpc>
                <a:spcPct val="170028"/>
              </a:lnSpc>
              <a:spcBef>
                <a:spcPts val="0"/>
              </a:spcBef>
              <a:spcAft>
                <a:spcPts val="0"/>
              </a:spcAft>
              <a:buNone/>
            </a:pPr>
            <a:r>
              <a:rPr b="0" i="0" lang="en-US" sz="2499" u="none" cap="none" strike="noStrike">
                <a:solidFill>
                  <a:srgbClr val="192936"/>
                </a:solidFill>
                <a:latin typeface="Arial"/>
                <a:ea typeface="Arial"/>
                <a:cs typeface="Arial"/>
                <a:sym typeface="Arial"/>
              </a:rPr>
              <a:t>Probability calculation:</a:t>
            </a:r>
            <a:endParaRPr/>
          </a:p>
          <a:p>
            <a:pPr indent="0" lvl="0" marL="0" marR="0" rtl="0" algn="ctr">
              <a:lnSpc>
                <a:spcPct val="170028"/>
              </a:lnSpc>
              <a:spcBef>
                <a:spcPts val="0"/>
              </a:spcBef>
              <a:spcAft>
                <a:spcPts val="0"/>
              </a:spcAft>
              <a:buNone/>
            </a:pPr>
            <a:r>
              <a:rPr b="0" i="0" lang="en-US" sz="2499" u="none" cap="none" strike="noStrike">
                <a:solidFill>
                  <a:srgbClr val="192936"/>
                </a:solidFill>
                <a:latin typeface="Arial"/>
                <a:ea typeface="Arial"/>
                <a:cs typeface="Arial"/>
                <a:sym typeface="Arial"/>
              </a:rPr>
              <a:t>P(A) = n(A) / n(S)</a:t>
            </a:r>
            <a:endParaRPr/>
          </a:p>
          <a:p>
            <a:pPr indent="0" lvl="0" marL="0" marR="0" rtl="0" algn="ctr">
              <a:lnSpc>
                <a:spcPct val="170028"/>
              </a:lnSpc>
              <a:spcBef>
                <a:spcPts val="0"/>
              </a:spcBef>
              <a:spcAft>
                <a:spcPts val="0"/>
              </a:spcAft>
              <a:buNone/>
            </a:pPr>
            <a:r>
              <a:rPr b="0" i="0" lang="en-US" sz="2499" u="none" cap="none" strike="noStrike">
                <a:solidFill>
                  <a:srgbClr val="192936"/>
                </a:solidFill>
                <a:latin typeface="Arial"/>
                <a:ea typeface="Arial"/>
                <a:cs typeface="Arial"/>
                <a:sym typeface="Arial"/>
              </a:rPr>
              <a:t>P(even) = 3/6 = 1/2 = 0.5</a:t>
            </a:r>
            <a:endParaRPr/>
          </a:p>
          <a:p>
            <a:pPr indent="0" lvl="0" marL="0" marR="0" rtl="0" algn="ctr">
              <a:lnSpc>
                <a:spcPct val="170028"/>
              </a:lnSpc>
              <a:spcBef>
                <a:spcPts val="0"/>
              </a:spcBef>
              <a:spcAft>
                <a:spcPts val="0"/>
              </a:spcAft>
              <a:buNone/>
            </a:pPr>
            <a:r>
              <a:rPr b="0" i="0" lang="en-US" sz="2499" u="none" cap="none" strike="noStrike">
                <a:solidFill>
                  <a:srgbClr val="192936"/>
                </a:solidFill>
                <a:latin typeface="Arial"/>
                <a:ea typeface="Arial"/>
                <a:cs typeface="Arial"/>
                <a:sym typeface="Arial"/>
              </a:rPr>
              <a:t>50% chance of rolling an even number</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92936"/>
        </a:solidFill>
      </p:bgPr>
    </p:bg>
    <p:spTree>
      <p:nvGrpSpPr>
        <p:cNvPr id="234" name="Shape 234"/>
        <p:cNvGrpSpPr/>
        <p:nvPr/>
      </p:nvGrpSpPr>
      <p:grpSpPr>
        <a:xfrm>
          <a:off x="0" y="0"/>
          <a:ext cx="0" cy="0"/>
          <a:chOff x="0" y="0"/>
          <a:chExt cx="0" cy="0"/>
        </a:xfrm>
      </p:grpSpPr>
      <p:cxnSp>
        <p:nvCxnSpPr>
          <p:cNvPr id="235" name="Google Shape;235;p11"/>
          <p:cNvCxnSpPr/>
          <p:nvPr/>
        </p:nvCxnSpPr>
        <p:spPr>
          <a:xfrm>
            <a:off x="40575" y="2718850"/>
            <a:ext cx="10061100" cy="48300"/>
          </a:xfrm>
          <a:prstGeom prst="straightConnector1">
            <a:avLst/>
          </a:prstGeom>
          <a:noFill/>
          <a:ln cap="rnd" cmpd="sng" w="19050">
            <a:solidFill>
              <a:srgbClr val="FDF8F5"/>
            </a:solidFill>
            <a:prstDash val="solid"/>
            <a:round/>
            <a:headEnd len="sm" w="sm" type="none"/>
            <a:tailEnd len="sm" w="sm" type="none"/>
          </a:ln>
        </p:spPr>
      </p:cxnSp>
      <p:cxnSp>
        <p:nvCxnSpPr>
          <p:cNvPr id="236" name="Google Shape;236;p11"/>
          <p:cNvCxnSpPr/>
          <p:nvPr/>
        </p:nvCxnSpPr>
        <p:spPr>
          <a:xfrm rot="-5400000">
            <a:off x="4948660" y="5133977"/>
            <a:ext cx="10287004" cy="0"/>
          </a:xfrm>
          <a:prstGeom prst="straightConnector1">
            <a:avLst/>
          </a:prstGeom>
          <a:noFill/>
          <a:ln cap="rnd" cmpd="sng" w="19050">
            <a:solidFill>
              <a:srgbClr val="FDF8F5"/>
            </a:solidFill>
            <a:prstDash val="solid"/>
            <a:round/>
            <a:headEnd len="sm" w="sm" type="none"/>
            <a:tailEnd len="sm" w="sm" type="none"/>
          </a:ln>
        </p:spPr>
      </p:cxnSp>
      <p:pic>
        <p:nvPicPr>
          <p:cNvPr id="237" name="Google Shape;237;p11"/>
          <p:cNvPicPr preferRelativeResize="0"/>
          <p:nvPr/>
        </p:nvPicPr>
        <p:blipFill rotWithShape="1">
          <a:blip r:embed="rId3">
            <a:alphaModFix/>
          </a:blip>
          <a:srcRect b="19312" l="0" r="0" t="19312"/>
          <a:stretch/>
        </p:blipFill>
        <p:spPr>
          <a:xfrm>
            <a:off x="10340454" y="1863209"/>
            <a:ext cx="7750478" cy="5881647"/>
          </a:xfrm>
          <a:prstGeom prst="rect">
            <a:avLst/>
          </a:prstGeom>
          <a:noFill/>
          <a:ln>
            <a:noFill/>
          </a:ln>
        </p:spPr>
      </p:pic>
      <p:sp>
        <p:nvSpPr>
          <p:cNvPr id="238" name="Google Shape;238;p11"/>
          <p:cNvSpPr txBox="1"/>
          <p:nvPr/>
        </p:nvSpPr>
        <p:spPr>
          <a:xfrm>
            <a:off x="1028700" y="1526226"/>
            <a:ext cx="6756539" cy="721591"/>
          </a:xfrm>
          <a:prstGeom prst="rect">
            <a:avLst/>
          </a:prstGeom>
          <a:noFill/>
          <a:ln>
            <a:noFill/>
          </a:ln>
        </p:spPr>
        <p:txBody>
          <a:bodyPr anchorCtr="0" anchor="t" bIns="0" lIns="0" spcFirstLastPara="1" rIns="0" wrap="square" tIns="0">
            <a:spAutoFit/>
          </a:bodyPr>
          <a:lstStyle/>
          <a:p>
            <a:pPr indent="0" lvl="0" marL="0" marR="0" rtl="0" algn="l">
              <a:lnSpc>
                <a:spcPct val="110003"/>
              </a:lnSpc>
              <a:spcBef>
                <a:spcPts val="0"/>
              </a:spcBef>
              <a:spcAft>
                <a:spcPts val="0"/>
              </a:spcAft>
              <a:buNone/>
            </a:pPr>
            <a:r>
              <a:rPr b="0" i="1" lang="en-US" sz="5068" u="none" cap="none" strike="noStrike">
                <a:solidFill>
                  <a:srgbClr val="FDF8F5"/>
                </a:solidFill>
                <a:latin typeface="Playfair Display"/>
                <a:ea typeface="Playfair Display"/>
                <a:cs typeface="Playfair Display"/>
                <a:sym typeface="Playfair Display"/>
              </a:rPr>
              <a:t>Sample Space Explained</a:t>
            </a:r>
            <a:endParaRPr/>
          </a:p>
        </p:txBody>
      </p:sp>
      <p:sp>
        <p:nvSpPr>
          <p:cNvPr id="239" name="Google Shape;239;p11"/>
          <p:cNvSpPr txBox="1"/>
          <p:nvPr/>
        </p:nvSpPr>
        <p:spPr>
          <a:xfrm>
            <a:off x="1028700" y="4335168"/>
            <a:ext cx="7674146" cy="3462655"/>
          </a:xfrm>
          <a:prstGeom prst="rect">
            <a:avLst/>
          </a:prstGeom>
          <a:noFill/>
          <a:ln>
            <a:noFill/>
          </a:ln>
        </p:spPr>
        <p:txBody>
          <a:bodyPr anchorCtr="0" anchor="t" bIns="0" lIns="0" spcFirstLastPara="1" rIns="0" wrap="square" tIns="0">
            <a:spAutoFit/>
          </a:bodyPr>
          <a:lstStyle/>
          <a:p>
            <a:pPr indent="0" lvl="0" marL="0" marR="0" rtl="0" algn="l">
              <a:lnSpc>
                <a:spcPct val="140014"/>
              </a:lnSpc>
              <a:spcBef>
                <a:spcPts val="0"/>
              </a:spcBef>
              <a:spcAft>
                <a:spcPts val="0"/>
              </a:spcAft>
              <a:buNone/>
            </a:pPr>
            <a:r>
              <a:rPr b="0" i="0" lang="en-US" sz="2799" u="none" cap="none" strike="noStrike">
                <a:solidFill>
                  <a:srgbClr val="FDF8F5"/>
                </a:solidFill>
                <a:latin typeface="Arial"/>
                <a:ea typeface="Arial"/>
                <a:cs typeface="Arial"/>
                <a:sym typeface="Arial"/>
              </a:rPr>
              <a:t>Sample space (S) is the set of all possible outcomes of an experiment.</a:t>
            </a:r>
            <a:endParaRPr/>
          </a:p>
          <a:p>
            <a:pPr indent="0" lvl="0" marL="0" marR="0" rtl="0" algn="l">
              <a:lnSpc>
                <a:spcPct val="140014"/>
              </a:lnSpc>
              <a:spcBef>
                <a:spcPts val="0"/>
              </a:spcBef>
              <a:spcAft>
                <a:spcPts val="0"/>
              </a:spcAft>
              <a:buNone/>
            </a:pPr>
            <a:r>
              <a:rPr b="0" i="0" lang="en-US" sz="2799" u="none" cap="none" strike="noStrike">
                <a:solidFill>
                  <a:srgbClr val="FDF8F5"/>
                </a:solidFill>
                <a:latin typeface="Arial"/>
                <a:ea typeface="Arial"/>
                <a:cs typeface="Arial"/>
                <a:sym typeface="Arial"/>
              </a:rPr>
              <a:t>Outcomes must be mutually exclusive (cannot occur simultaneously) and exhaustive (cover all possibilities).</a:t>
            </a:r>
            <a:endParaRPr/>
          </a:p>
          <a:p>
            <a:pPr indent="0" lvl="0" marL="0" marR="0" rtl="0" algn="l">
              <a:lnSpc>
                <a:spcPct val="140014"/>
              </a:lnSpc>
              <a:spcBef>
                <a:spcPts val="0"/>
              </a:spcBef>
              <a:spcAft>
                <a:spcPts val="0"/>
              </a:spcAft>
              <a:buNone/>
            </a:pPr>
            <a:r>
              <a:rPr b="0" i="0" lang="en-US" sz="2799" u="none" cap="none" strike="noStrike">
                <a:solidFill>
                  <a:srgbClr val="FDF8F5"/>
                </a:solidFill>
                <a:latin typeface="Arial"/>
                <a:ea typeface="Arial"/>
                <a:cs typeface="Arial"/>
                <a:sym typeface="Arial"/>
              </a:rPr>
              <a:t>The sample space forms the foundation for calculating all probabilities.</a:t>
            </a:r>
            <a:endParaRPr/>
          </a:p>
        </p:txBody>
      </p:sp>
      <p:sp>
        <p:nvSpPr>
          <p:cNvPr id="240" name="Google Shape;240;p11"/>
          <p:cNvSpPr txBox="1"/>
          <p:nvPr/>
        </p:nvSpPr>
        <p:spPr>
          <a:xfrm>
            <a:off x="11996844" y="8005587"/>
            <a:ext cx="4437697" cy="341531"/>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FDF8F5"/>
                </a:solidFill>
                <a:latin typeface="Sansita"/>
                <a:ea typeface="Sansita"/>
                <a:cs typeface="Sansita"/>
                <a:sym typeface="Sansita"/>
              </a:rPr>
              <a:t>Source: Author (created using Canva)</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cxnSp>
        <p:nvCxnSpPr>
          <p:cNvPr id="245" name="Google Shape;245;p12"/>
          <p:cNvCxnSpPr/>
          <p:nvPr/>
        </p:nvCxnSpPr>
        <p:spPr>
          <a:xfrm rot="1812">
            <a:off x="1028765" y="3555057"/>
            <a:ext cx="10258101" cy="0"/>
          </a:xfrm>
          <a:prstGeom prst="straightConnector1">
            <a:avLst/>
          </a:prstGeom>
          <a:noFill/>
          <a:ln cap="rnd" cmpd="sng" w="19050">
            <a:solidFill>
              <a:srgbClr val="192936"/>
            </a:solidFill>
            <a:prstDash val="solid"/>
            <a:round/>
            <a:headEnd len="sm" w="sm" type="none"/>
            <a:tailEnd len="sm" w="sm" type="none"/>
          </a:ln>
        </p:spPr>
      </p:cxnSp>
      <p:sp>
        <p:nvSpPr>
          <p:cNvPr id="246" name="Google Shape;246;p12"/>
          <p:cNvSpPr txBox="1"/>
          <p:nvPr/>
        </p:nvSpPr>
        <p:spPr>
          <a:xfrm>
            <a:off x="1293719" y="1811267"/>
            <a:ext cx="9728193" cy="962025"/>
          </a:xfrm>
          <a:prstGeom prst="rect">
            <a:avLst/>
          </a:prstGeom>
          <a:noFill/>
          <a:ln>
            <a:noFill/>
          </a:ln>
        </p:spPr>
        <p:txBody>
          <a:bodyPr anchorCtr="0" anchor="t" bIns="0" lIns="0" spcFirstLastPara="1" rIns="0" wrap="square" tIns="0">
            <a:spAutoFit/>
          </a:bodyPr>
          <a:lstStyle/>
          <a:p>
            <a:pPr indent="0" lvl="0" marL="0" marR="0" rtl="0" algn="ctr">
              <a:lnSpc>
                <a:spcPct val="119996"/>
              </a:lnSpc>
              <a:spcBef>
                <a:spcPts val="0"/>
              </a:spcBef>
              <a:spcAft>
                <a:spcPts val="0"/>
              </a:spcAft>
              <a:buNone/>
            </a:pPr>
            <a:r>
              <a:rPr b="0" i="1" lang="en-US" sz="6381" u="none" cap="none" strike="noStrike">
                <a:solidFill>
                  <a:srgbClr val="192936"/>
                </a:solidFill>
                <a:latin typeface="Playfair Display"/>
                <a:ea typeface="Playfair Display"/>
                <a:cs typeface="Playfair Display"/>
                <a:sym typeface="Playfair Display"/>
              </a:rPr>
              <a:t>Dice Sample Space Example</a:t>
            </a:r>
            <a:endParaRPr/>
          </a:p>
        </p:txBody>
      </p:sp>
      <p:cxnSp>
        <p:nvCxnSpPr>
          <p:cNvPr id="247" name="Google Shape;247;p12"/>
          <p:cNvCxnSpPr/>
          <p:nvPr/>
        </p:nvCxnSpPr>
        <p:spPr>
          <a:xfrm flipH="1" rot="10800000">
            <a:off x="994200" y="150"/>
            <a:ext cx="81000" cy="10368000"/>
          </a:xfrm>
          <a:prstGeom prst="straightConnector1">
            <a:avLst/>
          </a:prstGeom>
          <a:noFill/>
          <a:ln cap="rnd" cmpd="sng" w="19050">
            <a:solidFill>
              <a:srgbClr val="192936"/>
            </a:solidFill>
            <a:prstDash val="solid"/>
            <a:round/>
            <a:headEnd len="sm" w="sm" type="none"/>
            <a:tailEnd len="sm" w="sm" type="none"/>
          </a:ln>
        </p:spPr>
      </p:cxnSp>
      <p:cxnSp>
        <p:nvCxnSpPr>
          <p:cNvPr id="248" name="Google Shape;248;p12"/>
          <p:cNvCxnSpPr/>
          <p:nvPr/>
        </p:nvCxnSpPr>
        <p:spPr>
          <a:xfrm>
            <a:off x="20300" y="994200"/>
            <a:ext cx="18301500" cy="60900"/>
          </a:xfrm>
          <a:prstGeom prst="straightConnector1">
            <a:avLst/>
          </a:prstGeom>
          <a:noFill/>
          <a:ln cap="rnd" cmpd="sng" w="19050">
            <a:solidFill>
              <a:srgbClr val="192936"/>
            </a:solidFill>
            <a:prstDash val="solid"/>
            <a:round/>
            <a:headEnd len="sm" w="sm" type="none"/>
            <a:tailEnd len="sm" w="sm" type="none"/>
          </a:ln>
        </p:spPr>
      </p:cxnSp>
      <p:cxnSp>
        <p:nvCxnSpPr>
          <p:cNvPr id="249" name="Google Shape;249;p12"/>
          <p:cNvCxnSpPr/>
          <p:nvPr/>
        </p:nvCxnSpPr>
        <p:spPr>
          <a:xfrm>
            <a:off x="40575" y="9231925"/>
            <a:ext cx="18281400" cy="20400"/>
          </a:xfrm>
          <a:prstGeom prst="straightConnector1">
            <a:avLst/>
          </a:prstGeom>
          <a:noFill/>
          <a:ln cap="rnd" cmpd="sng" w="19050">
            <a:solidFill>
              <a:srgbClr val="192936"/>
            </a:solidFill>
            <a:prstDash val="solid"/>
            <a:round/>
            <a:headEnd len="sm" w="sm" type="none"/>
            <a:tailEnd len="sm" w="sm" type="none"/>
          </a:ln>
        </p:spPr>
      </p:cxnSp>
      <p:cxnSp>
        <p:nvCxnSpPr>
          <p:cNvPr id="250" name="Google Shape;250;p12"/>
          <p:cNvCxnSpPr/>
          <p:nvPr/>
        </p:nvCxnSpPr>
        <p:spPr>
          <a:xfrm rot="10800000">
            <a:off x="11362375" y="0"/>
            <a:ext cx="0" cy="10287000"/>
          </a:xfrm>
          <a:prstGeom prst="straightConnector1">
            <a:avLst/>
          </a:prstGeom>
          <a:noFill/>
          <a:ln cap="rnd" cmpd="sng" w="19050">
            <a:solidFill>
              <a:srgbClr val="192936"/>
            </a:solidFill>
            <a:prstDash val="solid"/>
            <a:round/>
            <a:headEnd len="sm" w="sm" type="none"/>
            <a:tailEnd len="sm" w="sm" type="none"/>
          </a:ln>
        </p:spPr>
      </p:cxnSp>
      <p:pic>
        <p:nvPicPr>
          <p:cNvPr id="251" name="Google Shape;251;p12"/>
          <p:cNvPicPr preferRelativeResize="0"/>
          <p:nvPr/>
        </p:nvPicPr>
        <p:blipFill rotWithShape="1">
          <a:blip r:embed="rId3">
            <a:alphaModFix/>
          </a:blip>
          <a:srcRect b="1813" l="0" r="0" t="1813"/>
          <a:stretch/>
        </p:blipFill>
        <p:spPr>
          <a:xfrm>
            <a:off x="11530362" y="1246618"/>
            <a:ext cx="6540399" cy="7793765"/>
          </a:xfrm>
          <a:prstGeom prst="rect">
            <a:avLst/>
          </a:prstGeom>
          <a:noFill/>
          <a:ln>
            <a:noFill/>
          </a:ln>
        </p:spPr>
      </p:pic>
      <p:sp>
        <p:nvSpPr>
          <p:cNvPr id="252" name="Google Shape;252;p12"/>
          <p:cNvSpPr txBox="1"/>
          <p:nvPr/>
        </p:nvSpPr>
        <p:spPr>
          <a:xfrm>
            <a:off x="1737841" y="5563243"/>
            <a:ext cx="7859304" cy="1605916"/>
          </a:xfrm>
          <a:prstGeom prst="rect">
            <a:avLst/>
          </a:prstGeom>
          <a:noFill/>
          <a:ln>
            <a:noFill/>
          </a:ln>
        </p:spPr>
        <p:txBody>
          <a:bodyPr anchorCtr="0" anchor="t" bIns="0" lIns="0" spcFirstLastPara="1" rIns="0" wrap="square" tIns="0">
            <a:spAutoFit/>
          </a:bodyPr>
          <a:lstStyle/>
          <a:p>
            <a:pPr indent="0" lvl="0" marL="0" marR="0" rtl="0" algn="l">
              <a:lnSpc>
                <a:spcPct val="160022"/>
              </a:lnSpc>
              <a:spcBef>
                <a:spcPts val="0"/>
              </a:spcBef>
              <a:spcAft>
                <a:spcPts val="0"/>
              </a:spcAft>
              <a:buNone/>
            </a:pPr>
            <a:r>
              <a:rPr b="0" i="0" lang="en-US" sz="2699" u="none" cap="none" strike="noStrike">
                <a:solidFill>
                  <a:srgbClr val="000000"/>
                </a:solidFill>
                <a:latin typeface="Arial"/>
                <a:ea typeface="Arial"/>
                <a:cs typeface="Arial"/>
                <a:sym typeface="Arial"/>
              </a:rPr>
              <a:t>Experiment: Roll a fair six-sided die</a:t>
            </a:r>
            <a:endParaRPr/>
          </a:p>
          <a:p>
            <a:pPr indent="0" lvl="0" marL="0" marR="0" rtl="0" algn="l">
              <a:lnSpc>
                <a:spcPct val="160022"/>
              </a:lnSpc>
              <a:spcBef>
                <a:spcPts val="0"/>
              </a:spcBef>
              <a:spcAft>
                <a:spcPts val="0"/>
              </a:spcAft>
              <a:buNone/>
            </a:pPr>
            <a:r>
              <a:rPr b="0" i="0" lang="en-US" sz="2699" u="none" cap="none" strike="noStrike">
                <a:solidFill>
                  <a:srgbClr val="000000"/>
                </a:solidFill>
                <a:latin typeface="Arial"/>
                <a:ea typeface="Arial"/>
                <a:cs typeface="Arial"/>
                <a:sym typeface="Arial"/>
              </a:rPr>
              <a:t>Sample space: S = {1, 2, 3, 4, 5, 6}</a:t>
            </a:r>
            <a:endParaRPr/>
          </a:p>
          <a:p>
            <a:pPr indent="0" lvl="0" marL="0" marR="0" rtl="0" algn="l">
              <a:lnSpc>
                <a:spcPct val="160022"/>
              </a:lnSpc>
              <a:spcBef>
                <a:spcPts val="0"/>
              </a:spcBef>
              <a:spcAft>
                <a:spcPts val="0"/>
              </a:spcAft>
              <a:buNone/>
            </a:pPr>
            <a:r>
              <a:rPr b="0" i="0" lang="en-US" sz="2699" u="none" cap="none" strike="noStrike">
                <a:solidFill>
                  <a:srgbClr val="000000"/>
                </a:solidFill>
                <a:latin typeface="Arial"/>
                <a:ea typeface="Arial"/>
                <a:cs typeface="Arial"/>
                <a:sym typeface="Arial"/>
              </a:rPr>
              <a:t>Each outcome has probability: P = 1/6 ≈ 0.167</a:t>
            </a:r>
            <a:endParaRPr/>
          </a:p>
        </p:txBody>
      </p:sp>
      <p:sp>
        <p:nvSpPr>
          <p:cNvPr id="253" name="Google Shape;253;p12"/>
          <p:cNvSpPr txBox="1"/>
          <p:nvPr/>
        </p:nvSpPr>
        <p:spPr>
          <a:xfrm>
            <a:off x="12581713" y="6081820"/>
            <a:ext cx="4437697" cy="341531"/>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000000"/>
                </a:solidFill>
                <a:latin typeface="Sansita"/>
                <a:ea typeface="Sansita"/>
                <a:cs typeface="Sansita"/>
                <a:sym typeface="Sansita"/>
              </a:rPr>
              <a:t>Source: Author (created using Canva)</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grpSp>
        <p:nvGrpSpPr>
          <p:cNvPr id="258" name="Google Shape;258;p13"/>
          <p:cNvGrpSpPr/>
          <p:nvPr/>
        </p:nvGrpSpPr>
        <p:grpSpPr>
          <a:xfrm rot="120880">
            <a:off x="7869302" y="1876048"/>
            <a:ext cx="8262607" cy="6201218"/>
            <a:chOff x="-215" y="0"/>
            <a:chExt cx="10179442" cy="7639834"/>
          </a:xfrm>
        </p:grpSpPr>
        <p:sp>
          <p:nvSpPr>
            <p:cNvPr id="259" name="Google Shape;259;p13"/>
            <p:cNvSpPr/>
            <p:nvPr/>
          </p:nvSpPr>
          <p:spPr>
            <a:xfrm>
              <a:off x="10160" y="16510"/>
              <a:ext cx="10155098" cy="7613870"/>
            </a:xfrm>
            <a:custGeom>
              <a:rect b="b" l="l" r="r" t="t"/>
              <a:pathLst>
                <a:path extrusionOk="0" h="7613870" w="10155098">
                  <a:moveTo>
                    <a:pt x="10155098" y="7613870"/>
                  </a:moveTo>
                  <a:lnTo>
                    <a:pt x="0" y="7606250"/>
                  </a:lnTo>
                  <a:lnTo>
                    <a:pt x="0" y="2653916"/>
                  </a:lnTo>
                  <a:lnTo>
                    <a:pt x="17780" y="19050"/>
                  </a:lnTo>
                  <a:lnTo>
                    <a:pt x="5062215" y="0"/>
                  </a:lnTo>
                  <a:lnTo>
                    <a:pt x="10136048" y="5080"/>
                  </a:lnTo>
                  <a:close/>
                </a:path>
              </a:pathLst>
            </a:custGeom>
            <a:solidFill>
              <a:srgbClr val="FFFFFF"/>
            </a:solidFill>
            <a:ln>
              <a:noFill/>
            </a:ln>
          </p:spPr>
        </p:sp>
        <p:sp>
          <p:nvSpPr>
            <p:cNvPr id="260" name="Google Shape;260;p13"/>
            <p:cNvSpPr/>
            <p:nvPr/>
          </p:nvSpPr>
          <p:spPr>
            <a:xfrm>
              <a:off x="-215" y="0"/>
              <a:ext cx="10179442" cy="7639834"/>
            </a:xfrm>
            <a:custGeom>
              <a:rect b="b" l="l" r="r" t="t"/>
              <a:pathLst>
                <a:path extrusionOk="0" h="7639834" w="10179442">
                  <a:moveTo>
                    <a:pt x="10146423" y="21590"/>
                  </a:moveTo>
                  <a:cubicBezTo>
                    <a:pt x="10147693" y="34290"/>
                    <a:pt x="10147693" y="44450"/>
                    <a:pt x="10148963" y="54610"/>
                  </a:cubicBezTo>
                  <a:cubicBezTo>
                    <a:pt x="10151502" y="180613"/>
                    <a:pt x="10152773" y="349006"/>
                    <a:pt x="10155313" y="511385"/>
                  </a:cubicBezTo>
                  <a:cubicBezTo>
                    <a:pt x="10155313" y="745933"/>
                    <a:pt x="10168013" y="5370730"/>
                    <a:pt x="10174363" y="5605278"/>
                  </a:cubicBezTo>
                  <a:cubicBezTo>
                    <a:pt x="10180713" y="5960106"/>
                    <a:pt x="10176902" y="6320949"/>
                    <a:pt x="10176902" y="6675777"/>
                  </a:cubicBezTo>
                  <a:cubicBezTo>
                    <a:pt x="10176902" y="6988507"/>
                    <a:pt x="10178173" y="7277181"/>
                    <a:pt x="10179443" y="7579580"/>
                  </a:cubicBezTo>
                  <a:cubicBezTo>
                    <a:pt x="10179443" y="7601170"/>
                    <a:pt x="10179443" y="7615140"/>
                    <a:pt x="10179443" y="7639270"/>
                  </a:cubicBezTo>
                  <a:cubicBezTo>
                    <a:pt x="10156583" y="7639270"/>
                    <a:pt x="10136263" y="7640540"/>
                    <a:pt x="10088471" y="7639270"/>
                  </a:cubicBezTo>
                  <a:cubicBezTo>
                    <a:pt x="9569311" y="7634190"/>
                    <a:pt x="9042164" y="7640540"/>
                    <a:pt x="8523005" y="7635460"/>
                  </a:cubicBezTo>
                  <a:cubicBezTo>
                    <a:pt x="8211508" y="7631650"/>
                    <a:pt x="7908001" y="7634190"/>
                    <a:pt x="7596504" y="7631650"/>
                  </a:cubicBezTo>
                  <a:cubicBezTo>
                    <a:pt x="7452737" y="7630380"/>
                    <a:pt x="7308970" y="7629110"/>
                    <a:pt x="7165202" y="7627840"/>
                  </a:cubicBezTo>
                  <a:cubicBezTo>
                    <a:pt x="7077345" y="7627840"/>
                    <a:pt x="6997474" y="7629110"/>
                    <a:pt x="6909616" y="7629110"/>
                  </a:cubicBezTo>
                  <a:cubicBezTo>
                    <a:pt x="6685978" y="7627840"/>
                    <a:pt x="6070973" y="7629110"/>
                    <a:pt x="5847336" y="7627840"/>
                  </a:cubicBezTo>
                  <a:cubicBezTo>
                    <a:pt x="5687594" y="7626570"/>
                    <a:pt x="2492765" y="7635460"/>
                    <a:pt x="2333024" y="7634190"/>
                  </a:cubicBezTo>
                  <a:cubicBezTo>
                    <a:pt x="2293088" y="7634190"/>
                    <a:pt x="2245166" y="7635460"/>
                    <a:pt x="2205231" y="7635460"/>
                  </a:cubicBezTo>
                  <a:cubicBezTo>
                    <a:pt x="2109386" y="7635460"/>
                    <a:pt x="2021528" y="7636730"/>
                    <a:pt x="1925683" y="7636730"/>
                  </a:cubicBezTo>
                  <a:cubicBezTo>
                    <a:pt x="1686071" y="7636730"/>
                    <a:pt x="1454446" y="7635460"/>
                    <a:pt x="1214834" y="7634190"/>
                  </a:cubicBezTo>
                  <a:cubicBezTo>
                    <a:pt x="1071066" y="7632920"/>
                    <a:pt x="927299" y="7631650"/>
                    <a:pt x="791519" y="7630380"/>
                  </a:cubicBezTo>
                  <a:cubicBezTo>
                    <a:pt x="535933" y="7629110"/>
                    <a:pt x="280346" y="7627840"/>
                    <a:pt x="44665" y="7627840"/>
                  </a:cubicBezTo>
                  <a:cubicBezTo>
                    <a:pt x="34505" y="7627840"/>
                    <a:pt x="25615" y="7627840"/>
                    <a:pt x="15455" y="7626570"/>
                  </a:cubicBezTo>
                  <a:cubicBezTo>
                    <a:pt x="6565" y="7625300"/>
                    <a:pt x="1485" y="7618950"/>
                    <a:pt x="4025" y="7610060"/>
                  </a:cubicBezTo>
                  <a:cubicBezTo>
                    <a:pt x="12915" y="7577883"/>
                    <a:pt x="9105" y="7427532"/>
                    <a:pt x="7835" y="7271167"/>
                  </a:cubicBezTo>
                  <a:cubicBezTo>
                    <a:pt x="6565" y="6952423"/>
                    <a:pt x="2755" y="6639692"/>
                    <a:pt x="4025" y="6320949"/>
                  </a:cubicBezTo>
                  <a:cubicBezTo>
                    <a:pt x="1485" y="5924022"/>
                    <a:pt x="-3595" y="1010550"/>
                    <a:pt x="4025" y="607609"/>
                  </a:cubicBezTo>
                  <a:cubicBezTo>
                    <a:pt x="5295" y="529427"/>
                    <a:pt x="4025" y="445230"/>
                    <a:pt x="5295" y="367048"/>
                  </a:cubicBezTo>
                  <a:cubicBezTo>
                    <a:pt x="6565" y="240753"/>
                    <a:pt x="9105" y="102430"/>
                    <a:pt x="10375" y="44450"/>
                  </a:cubicBezTo>
                  <a:cubicBezTo>
                    <a:pt x="10375" y="41910"/>
                    <a:pt x="11645" y="39370"/>
                    <a:pt x="12915" y="38100"/>
                  </a:cubicBezTo>
                  <a:cubicBezTo>
                    <a:pt x="34505" y="35560"/>
                    <a:pt x="80670" y="30480"/>
                    <a:pt x="208463" y="29210"/>
                  </a:cubicBezTo>
                  <a:cubicBezTo>
                    <a:pt x="424114" y="25400"/>
                    <a:pt x="639765" y="22860"/>
                    <a:pt x="863403" y="20320"/>
                  </a:cubicBezTo>
                  <a:cubicBezTo>
                    <a:pt x="1015157" y="17780"/>
                    <a:pt x="1166911" y="16510"/>
                    <a:pt x="1310679" y="13970"/>
                  </a:cubicBezTo>
                  <a:cubicBezTo>
                    <a:pt x="1454446" y="11430"/>
                    <a:pt x="1606200" y="8890"/>
                    <a:pt x="1749968" y="8890"/>
                  </a:cubicBezTo>
                  <a:cubicBezTo>
                    <a:pt x="1909709" y="7620"/>
                    <a:pt x="2069451" y="10160"/>
                    <a:pt x="2229192" y="8890"/>
                  </a:cubicBezTo>
                  <a:cubicBezTo>
                    <a:pt x="2428869" y="8890"/>
                    <a:pt x="6047012" y="6350"/>
                    <a:pt x="6246689" y="5080"/>
                  </a:cubicBezTo>
                  <a:cubicBezTo>
                    <a:pt x="6438379" y="3810"/>
                    <a:pt x="6630068" y="2540"/>
                    <a:pt x="6829745" y="2540"/>
                  </a:cubicBezTo>
                  <a:cubicBezTo>
                    <a:pt x="7157215" y="1270"/>
                    <a:pt x="7476698" y="0"/>
                    <a:pt x="7804168" y="0"/>
                  </a:cubicBezTo>
                  <a:cubicBezTo>
                    <a:pt x="7939949" y="0"/>
                    <a:pt x="8083715" y="2540"/>
                    <a:pt x="8219495" y="2540"/>
                  </a:cubicBezTo>
                  <a:cubicBezTo>
                    <a:pt x="8594888" y="3810"/>
                    <a:pt x="8978268" y="5080"/>
                    <a:pt x="9353660" y="7620"/>
                  </a:cubicBezTo>
                  <a:cubicBezTo>
                    <a:pt x="9553337" y="8890"/>
                    <a:pt x="9753013" y="12700"/>
                    <a:pt x="9952690" y="16510"/>
                  </a:cubicBezTo>
                  <a:cubicBezTo>
                    <a:pt x="10000613" y="16510"/>
                    <a:pt x="10048536" y="16510"/>
                    <a:pt x="10088471" y="16510"/>
                  </a:cubicBezTo>
                  <a:cubicBezTo>
                    <a:pt x="10127373" y="17780"/>
                    <a:pt x="10136263" y="20320"/>
                    <a:pt x="10146423" y="21590"/>
                  </a:cubicBezTo>
                  <a:close/>
                  <a:moveTo>
                    <a:pt x="10156583" y="7622760"/>
                  </a:moveTo>
                  <a:cubicBezTo>
                    <a:pt x="10157853" y="7606250"/>
                    <a:pt x="10159123" y="7593550"/>
                    <a:pt x="10159123" y="7580850"/>
                  </a:cubicBezTo>
                  <a:cubicBezTo>
                    <a:pt x="10157853" y="7247111"/>
                    <a:pt x="10156583" y="6928367"/>
                    <a:pt x="10156583" y="6585566"/>
                  </a:cubicBezTo>
                  <a:cubicBezTo>
                    <a:pt x="10156583" y="6429201"/>
                    <a:pt x="10159123" y="6272836"/>
                    <a:pt x="10157853" y="6116471"/>
                  </a:cubicBezTo>
                  <a:cubicBezTo>
                    <a:pt x="10157853" y="5972134"/>
                    <a:pt x="10156583" y="5821783"/>
                    <a:pt x="10155313" y="5677446"/>
                  </a:cubicBezTo>
                  <a:cubicBezTo>
                    <a:pt x="10150233" y="5454927"/>
                    <a:pt x="10138803" y="848171"/>
                    <a:pt x="10138803" y="625652"/>
                  </a:cubicBezTo>
                  <a:cubicBezTo>
                    <a:pt x="10136263" y="439216"/>
                    <a:pt x="10133723" y="246767"/>
                    <a:pt x="10131183" y="63500"/>
                  </a:cubicBezTo>
                  <a:cubicBezTo>
                    <a:pt x="10129913" y="44450"/>
                    <a:pt x="10128643" y="43180"/>
                    <a:pt x="10064510" y="41910"/>
                  </a:cubicBezTo>
                  <a:cubicBezTo>
                    <a:pt x="10040548" y="41910"/>
                    <a:pt x="10024574" y="41910"/>
                    <a:pt x="10000613" y="40640"/>
                  </a:cubicBezTo>
                  <a:cubicBezTo>
                    <a:pt x="9800937" y="36830"/>
                    <a:pt x="9593272" y="31750"/>
                    <a:pt x="9393596" y="30480"/>
                  </a:cubicBezTo>
                  <a:cubicBezTo>
                    <a:pt x="8906385" y="26670"/>
                    <a:pt x="8411186" y="25400"/>
                    <a:pt x="7923975" y="22860"/>
                  </a:cubicBezTo>
                  <a:cubicBezTo>
                    <a:pt x="7852091" y="22860"/>
                    <a:pt x="7772220" y="22860"/>
                    <a:pt x="7700336" y="22860"/>
                  </a:cubicBezTo>
                  <a:cubicBezTo>
                    <a:pt x="7580531" y="22860"/>
                    <a:pt x="7460725" y="22860"/>
                    <a:pt x="7348905" y="22860"/>
                  </a:cubicBezTo>
                  <a:cubicBezTo>
                    <a:pt x="7093319" y="22860"/>
                    <a:pt x="6837733" y="22860"/>
                    <a:pt x="6590134" y="24130"/>
                  </a:cubicBezTo>
                  <a:cubicBezTo>
                    <a:pt x="6374482" y="25400"/>
                    <a:pt x="2740364" y="29210"/>
                    <a:pt x="2524714" y="29210"/>
                  </a:cubicBezTo>
                  <a:cubicBezTo>
                    <a:pt x="2173283" y="29210"/>
                    <a:pt x="1821851" y="26670"/>
                    <a:pt x="1470420" y="33020"/>
                  </a:cubicBezTo>
                  <a:cubicBezTo>
                    <a:pt x="1286717" y="36830"/>
                    <a:pt x="1111002" y="36830"/>
                    <a:pt x="935286" y="38100"/>
                  </a:cubicBezTo>
                  <a:cubicBezTo>
                    <a:pt x="631778" y="41910"/>
                    <a:pt x="328269" y="45720"/>
                    <a:pt x="45935" y="50800"/>
                  </a:cubicBezTo>
                  <a:cubicBezTo>
                    <a:pt x="33235" y="50800"/>
                    <a:pt x="30695" y="53340"/>
                    <a:pt x="29425" y="84388"/>
                  </a:cubicBezTo>
                  <a:cubicBezTo>
                    <a:pt x="28155" y="192641"/>
                    <a:pt x="28155" y="300894"/>
                    <a:pt x="26885" y="409146"/>
                  </a:cubicBezTo>
                  <a:cubicBezTo>
                    <a:pt x="25615" y="589568"/>
                    <a:pt x="23075" y="763975"/>
                    <a:pt x="21805" y="944396"/>
                  </a:cubicBezTo>
                  <a:cubicBezTo>
                    <a:pt x="16725" y="1136845"/>
                    <a:pt x="23075" y="5839825"/>
                    <a:pt x="25615" y="6032274"/>
                  </a:cubicBezTo>
                  <a:cubicBezTo>
                    <a:pt x="25615" y="6236752"/>
                    <a:pt x="25615" y="6447243"/>
                    <a:pt x="26885" y="6651721"/>
                  </a:cubicBezTo>
                  <a:cubicBezTo>
                    <a:pt x="26885" y="6802072"/>
                    <a:pt x="29425" y="6952423"/>
                    <a:pt x="29425" y="7102774"/>
                  </a:cubicBezTo>
                  <a:cubicBezTo>
                    <a:pt x="29425" y="7265153"/>
                    <a:pt x="29425" y="7427532"/>
                    <a:pt x="28155" y="7580850"/>
                  </a:cubicBezTo>
                  <a:cubicBezTo>
                    <a:pt x="28155" y="7584660"/>
                    <a:pt x="28155" y="7587200"/>
                    <a:pt x="28155" y="7591010"/>
                  </a:cubicBezTo>
                  <a:cubicBezTo>
                    <a:pt x="28155" y="7601170"/>
                    <a:pt x="31965" y="7604980"/>
                    <a:pt x="40855" y="7604980"/>
                  </a:cubicBezTo>
                  <a:cubicBezTo>
                    <a:pt x="96644" y="7604980"/>
                    <a:pt x="208463" y="7606250"/>
                    <a:pt x="312295" y="7606250"/>
                  </a:cubicBezTo>
                  <a:cubicBezTo>
                    <a:pt x="464049" y="7606250"/>
                    <a:pt x="623791" y="7603710"/>
                    <a:pt x="775545" y="7606250"/>
                  </a:cubicBezTo>
                  <a:cubicBezTo>
                    <a:pt x="1023144" y="7610060"/>
                    <a:pt x="1270743" y="7612600"/>
                    <a:pt x="1518343" y="7611330"/>
                  </a:cubicBezTo>
                  <a:cubicBezTo>
                    <a:pt x="1678084" y="7610060"/>
                    <a:pt x="1829838" y="7612600"/>
                    <a:pt x="1989580" y="7612600"/>
                  </a:cubicBezTo>
                  <a:cubicBezTo>
                    <a:pt x="2221205" y="7612600"/>
                    <a:pt x="2452830" y="7611330"/>
                    <a:pt x="2684455" y="7612600"/>
                  </a:cubicBezTo>
                  <a:cubicBezTo>
                    <a:pt x="3027899" y="7613870"/>
                    <a:pt x="6797797" y="7603710"/>
                    <a:pt x="7149228" y="7606250"/>
                  </a:cubicBezTo>
                  <a:cubicBezTo>
                    <a:pt x="7300983" y="7607520"/>
                    <a:pt x="7452737" y="7608790"/>
                    <a:pt x="7596504" y="7608790"/>
                  </a:cubicBezTo>
                  <a:cubicBezTo>
                    <a:pt x="7860078" y="7611330"/>
                    <a:pt x="8115664" y="7607520"/>
                    <a:pt x="8379238" y="7611330"/>
                  </a:cubicBezTo>
                  <a:cubicBezTo>
                    <a:pt x="8594888" y="7613870"/>
                    <a:pt x="8810539" y="7613870"/>
                    <a:pt x="9026190" y="7616410"/>
                  </a:cubicBezTo>
                  <a:cubicBezTo>
                    <a:pt x="9345673" y="7620220"/>
                    <a:pt x="9665156" y="7622760"/>
                    <a:pt x="9984639" y="7624030"/>
                  </a:cubicBezTo>
                  <a:cubicBezTo>
                    <a:pt x="10104445" y="7624030"/>
                    <a:pt x="10136263" y="7622760"/>
                    <a:pt x="10156583" y="762276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1" name="Google Shape;261;p13"/>
          <p:cNvGrpSpPr/>
          <p:nvPr/>
        </p:nvGrpSpPr>
        <p:grpSpPr>
          <a:xfrm>
            <a:off x="1929572" y="2188638"/>
            <a:ext cx="5613962" cy="6000973"/>
            <a:chOff x="0" y="0"/>
            <a:chExt cx="7485283" cy="8001298"/>
          </a:xfrm>
        </p:grpSpPr>
        <p:sp>
          <p:nvSpPr>
            <p:cNvPr id="262" name="Google Shape;262;p13"/>
            <p:cNvSpPr/>
            <p:nvPr/>
          </p:nvSpPr>
          <p:spPr>
            <a:xfrm rot="-5400000">
              <a:off x="115594" y="670773"/>
              <a:ext cx="7224874" cy="6651236"/>
            </a:xfrm>
            <a:custGeom>
              <a:rect b="b" l="l" r="r" t="t"/>
              <a:pathLst>
                <a:path extrusionOk="0" h="6651236" w="7224874">
                  <a:moveTo>
                    <a:pt x="0" y="0"/>
                  </a:moveTo>
                  <a:lnTo>
                    <a:pt x="7224874" y="0"/>
                  </a:lnTo>
                  <a:lnTo>
                    <a:pt x="7224874" y="6651236"/>
                  </a:lnTo>
                  <a:lnTo>
                    <a:pt x="0" y="6651236"/>
                  </a:lnTo>
                  <a:lnTo>
                    <a:pt x="0" y="0"/>
                  </a:lnTo>
                  <a:close/>
                </a:path>
              </a:pathLst>
            </a:custGeom>
            <a:blipFill rotWithShape="1">
              <a:blip r:embed="rId3">
                <a:alphaModFix amt="70000"/>
              </a:blip>
              <a:stretch>
                <a:fillRect b="-136150" l="-250739" r="-51125" t="-91236"/>
              </a:stretch>
            </a:blipFill>
            <a:ln>
              <a:noFill/>
            </a:ln>
          </p:spPr>
        </p:sp>
        <p:sp>
          <p:nvSpPr>
            <p:cNvPr id="263" name="Google Shape;263;p13"/>
            <p:cNvSpPr/>
            <p:nvPr/>
          </p:nvSpPr>
          <p:spPr>
            <a:xfrm rot="-7961349">
              <a:off x="5824116" y="577926"/>
              <a:ext cx="1776205" cy="465043"/>
            </a:xfrm>
            <a:custGeom>
              <a:rect b="b" l="l" r="r" t="t"/>
              <a:pathLst>
                <a:path extrusionOk="0" h="465043" w="1776205">
                  <a:moveTo>
                    <a:pt x="0" y="0"/>
                  </a:moveTo>
                  <a:lnTo>
                    <a:pt x="1776204" y="0"/>
                  </a:lnTo>
                  <a:lnTo>
                    <a:pt x="1776204" y="465043"/>
                  </a:lnTo>
                  <a:lnTo>
                    <a:pt x="0" y="465043"/>
                  </a:lnTo>
                  <a:lnTo>
                    <a:pt x="0" y="0"/>
                  </a:lnTo>
                  <a:close/>
                </a:path>
              </a:pathLst>
            </a:custGeom>
            <a:blipFill rotWithShape="1">
              <a:blip r:embed="rId4">
                <a:alphaModFix/>
              </a:blip>
              <a:stretch>
                <a:fillRect b="0" l="0" r="0" t="0"/>
              </a:stretch>
            </a:blipFill>
            <a:ln>
              <a:noFill/>
            </a:ln>
          </p:spPr>
        </p:sp>
        <p:sp>
          <p:nvSpPr>
            <p:cNvPr id="264" name="Google Shape;264;p13"/>
            <p:cNvSpPr/>
            <p:nvPr/>
          </p:nvSpPr>
          <p:spPr>
            <a:xfrm rot="2555965">
              <a:off x="-93827" y="7000261"/>
              <a:ext cx="1834470" cy="437980"/>
            </a:xfrm>
            <a:custGeom>
              <a:rect b="b" l="l" r="r" t="t"/>
              <a:pathLst>
                <a:path extrusionOk="0" h="437980" w="1834470">
                  <a:moveTo>
                    <a:pt x="0" y="0"/>
                  </a:moveTo>
                  <a:lnTo>
                    <a:pt x="1834470" y="0"/>
                  </a:lnTo>
                  <a:lnTo>
                    <a:pt x="1834470" y="437979"/>
                  </a:lnTo>
                  <a:lnTo>
                    <a:pt x="0" y="437979"/>
                  </a:lnTo>
                  <a:lnTo>
                    <a:pt x="0" y="0"/>
                  </a:lnTo>
                  <a:close/>
                </a:path>
              </a:pathLst>
            </a:custGeom>
            <a:blipFill rotWithShape="1">
              <a:blip r:embed="rId5">
                <a:alphaModFix/>
              </a:blip>
              <a:stretch>
                <a:fillRect b="0" l="0" r="0" t="0"/>
              </a:stretch>
            </a:blipFill>
            <a:ln>
              <a:noFill/>
            </a:ln>
          </p:spPr>
        </p:sp>
      </p:grpSp>
      <p:grpSp>
        <p:nvGrpSpPr>
          <p:cNvPr id="265" name="Google Shape;265;p13"/>
          <p:cNvGrpSpPr/>
          <p:nvPr/>
        </p:nvGrpSpPr>
        <p:grpSpPr>
          <a:xfrm>
            <a:off x="2345871" y="1425454"/>
            <a:ext cx="5417098" cy="7108809"/>
            <a:chOff x="1" y="0"/>
            <a:chExt cx="7222798" cy="9478413"/>
          </a:xfrm>
        </p:grpSpPr>
        <p:grpSp>
          <p:nvGrpSpPr>
            <p:cNvPr id="266" name="Google Shape;266;p13"/>
            <p:cNvGrpSpPr/>
            <p:nvPr/>
          </p:nvGrpSpPr>
          <p:grpSpPr>
            <a:xfrm rot="-523021">
              <a:off x="1583091" y="2251592"/>
              <a:ext cx="5148367" cy="6876407"/>
              <a:chOff x="0" y="0"/>
              <a:chExt cx="13716000" cy="18319750"/>
            </a:xfrm>
          </p:grpSpPr>
          <p:sp>
            <p:nvSpPr>
              <p:cNvPr id="267" name="Google Shape;267;p13"/>
              <p:cNvSpPr/>
              <p:nvPr/>
            </p:nvSpPr>
            <p:spPr>
              <a:xfrm>
                <a:off x="334010" y="1350010"/>
                <a:ext cx="11877040" cy="15918179"/>
              </a:xfrm>
              <a:custGeom>
                <a:rect b="b" l="l" r="r" t="t"/>
                <a:pathLst>
                  <a:path extrusionOk="0" h="15918179" w="11877040">
                    <a:moveTo>
                      <a:pt x="208280" y="0"/>
                    </a:moveTo>
                    <a:lnTo>
                      <a:pt x="11877040" y="129540"/>
                    </a:lnTo>
                    <a:lnTo>
                      <a:pt x="11709400" y="15918179"/>
                    </a:lnTo>
                    <a:lnTo>
                      <a:pt x="0" y="15801340"/>
                    </a:lnTo>
                    <a:lnTo>
                      <a:pt x="208280" y="0"/>
                    </a:lnTo>
                    <a:close/>
                  </a:path>
                </a:pathLst>
              </a:custGeom>
              <a:blipFill rotWithShape="1">
                <a:blip r:embed="rId6">
                  <a:alphaModFix/>
                </a:blip>
                <a:stretch>
                  <a:fillRect b="0" l="-50519" r="-50519" t="0"/>
                </a:stretch>
              </a:blipFill>
              <a:ln>
                <a:noFill/>
              </a:ln>
            </p:spPr>
          </p:sp>
          <p:sp>
            <p:nvSpPr>
              <p:cNvPr id="268" name="Google Shape;268;p13"/>
              <p:cNvSpPr/>
              <p:nvPr/>
            </p:nvSpPr>
            <p:spPr>
              <a:xfrm>
                <a:off x="0" y="0"/>
                <a:ext cx="13716000" cy="18319750"/>
              </a:xfrm>
              <a:custGeom>
                <a:rect b="b" l="l" r="r" t="t"/>
                <a:pathLst>
                  <a:path extrusionOk="0" h="18319750" w="13716000">
                    <a:moveTo>
                      <a:pt x="13716000" y="18319750"/>
                    </a:moveTo>
                    <a:lnTo>
                      <a:pt x="0" y="18319750"/>
                    </a:lnTo>
                    <a:lnTo>
                      <a:pt x="0" y="0"/>
                    </a:lnTo>
                    <a:lnTo>
                      <a:pt x="13716000" y="0"/>
                    </a:lnTo>
                    <a:lnTo>
                      <a:pt x="13716000" y="18319750"/>
                    </a:lnTo>
                    <a:close/>
                  </a:path>
                </a:pathLst>
              </a:custGeom>
              <a:blipFill rotWithShape="1">
                <a:blip r:embed="rId7">
                  <a:alphaModFix/>
                </a:blip>
                <a:stretch>
                  <a:fillRect b="0" l="-3" r="-3" t="0"/>
                </a:stretch>
              </a:blipFill>
              <a:ln>
                <a:noFill/>
              </a:ln>
            </p:spPr>
          </p:sp>
        </p:grpSp>
        <p:grpSp>
          <p:nvGrpSpPr>
            <p:cNvPr id="269" name="Google Shape;269;p13"/>
            <p:cNvGrpSpPr/>
            <p:nvPr/>
          </p:nvGrpSpPr>
          <p:grpSpPr>
            <a:xfrm rot="205105">
              <a:off x="200431" y="147374"/>
              <a:ext cx="5148367" cy="6876407"/>
              <a:chOff x="0" y="0"/>
              <a:chExt cx="13716000" cy="18319750"/>
            </a:xfrm>
          </p:grpSpPr>
          <p:sp>
            <p:nvSpPr>
              <p:cNvPr id="270" name="Google Shape;270;p13"/>
              <p:cNvSpPr/>
              <p:nvPr/>
            </p:nvSpPr>
            <p:spPr>
              <a:xfrm>
                <a:off x="334010" y="1350010"/>
                <a:ext cx="11877040" cy="15918179"/>
              </a:xfrm>
              <a:custGeom>
                <a:rect b="b" l="l" r="r" t="t"/>
                <a:pathLst>
                  <a:path extrusionOk="0" h="15918179" w="11877040">
                    <a:moveTo>
                      <a:pt x="208280" y="0"/>
                    </a:moveTo>
                    <a:lnTo>
                      <a:pt x="11877040" y="129540"/>
                    </a:lnTo>
                    <a:lnTo>
                      <a:pt x="11709400" y="15918179"/>
                    </a:lnTo>
                    <a:lnTo>
                      <a:pt x="0" y="15801340"/>
                    </a:lnTo>
                    <a:lnTo>
                      <a:pt x="208280" y="0"/>
                    </a:lnTo>
                    <a:close/>
                  </a:path>
                </a:pathLst>
              </a:custGeom>
              <a:blipFill rotWithShape="1">
                <a:blip r:embed="rId8">
                  <a:alphaModFix/>
                </a:blip>
                <a:stretch>
                  <a:fillRect b="0" l="-50080" r="-50080" t="0"/>
                </a:stretch>
              </a:blipFill>
              <a:ln>
                <a:noFill/>
              </a:ln>
            </p:spPr>
          </p:sp>
          <p:sp>
            <p:nvSpPr>
              <p:cNvPr id="271" name="Google Shape;271;p13"/>
              <p:cNvSpPr/>
              <p:nvPr/>
            </p:nvSpPr>
            <p:spPr>
              <a:xfrm>
                <a:off x="0" y="0"/>
                <a:ext cx="13716000" cy="18319750"/>
              </a:xfrm>
              <a:custGeom>
                <a:rect b="b" l="l" r="r" t="t"/>
                <a:pathLst>
                  <a:path extrusionOk="0" h="18319750" w="13716000">
                    <a:moveTo>
                      <a:pt x="13716000" y="18319750"/>
                    </a:moveTo>
                    <a:lnTo>
                      <a:pt x="0" y="18319750"/>
                    </a:lnTo>
                    <a:lnTo>
                      <a:pt x="0" y="0"/>
                    </a:lnTo>
                    <a:lnTo>
                      <a:pt x="13716000" y="0"/>
                    </a:lnTo>
                    <a:lnTo>
                      <a:pt x="13716000" y="18319750"/>
                    </a:lnTo>
                    <a:close/>
                  </a:path>
                </a:pathLst>
              </a:custGeom>
              <a:blipFill rotWithShape="1">
                <a:blip r:embed="rId7">
                  <a:alphaModFix/>
                </a:blip>
                <a:stretch>
                  <a:fillRect b="0" l="-3" r="-3" t="0"/>
                </a:stretch>
              </a:blipFill>
              <a:ln>
                <a:noFill/>
              </a:ln>
            </p:spPr>
          </p:sp>
        </p:grpSp>
      </p:grpSp>
      <p:grpSp>
        <p:nvGrpSpPr>
          <p:cNvPr id="272" name="Google Shape;272;p13"/>
          <p:cNvGrpSpPr/>
          <p:nvPr/>
        </p:nvGrpSpPr>
        <p:grpSpPr>
          <a:xfrm>
            <a:off x="895350" y="5291467"/>
            <a:ext cx="2710991" cy="1797601"/>
            <a:chOff x="0" y="0"/>
            <a:chExt cx="3614655" cy="2396801"/>
          </a:xfrm>
        </p:grpSpPr>
        <p:sp>
          <p:nvSpPr>
            <p:cNvPr id="273" name="Google Shape;273;p13"/>
            <p:cNvSpPr/>
            <p:nvPr/>
          </p:nvSpPr>
          <p:spPr>
            <a:xfrm>
              <a:off x="0" y="0"/>
              <a:ext cx="2411637" cy="2300098"/>
            </a:xfrm>
            <a:custGeom>
              <a:rect b="b" l="l" r="r" t="t"/>
              <a:pathLst>
                <a:path extrusionOk="0" h="2300098" w="2411637">
                  <a:moveTo>
                    <a:pt x="0" y="0"/>
                  </a:moveTo>
                  <a:lnTo>
                    <a:pt x="2411637" y="0"/>
                  </a:lnTo>
                  <a:lnTo>
                    <a:pt x="2411637" y="2300098"/>
                  </a:lnTo>
                  <a:lnTo>
                    <a:pt x="0" y="2300098"/>
                  </a:lnTo>
                  <a:lnTo>
                    <a:pt x="0" y="0"/>
                  </a:lnTo>
                  <a:close/>
                </a:path>
              </a:pathLst>
            </a:custGeom>
            <a:blipFill rotWithShape="1">
              <a:blip r:embed="rId9">
                <a:alphaModFix/>
              </a:blip>
              <a:stretch>
                <a:fillRect b="0" l="0" r="0" t="0"/>
              </a:stretch>
            </a:blipFill>
            <a:ln>
              <a:noFill/>
            </a:ln>
          </p:spPr>
        </p:sp>
        <p:sp>
          <p:nvSpPr>
            <p:cNvPr id="274" name="Google Shape;274;p13"/>
            <p:cNvSpPr/>
            <p:nvPr/>
          </p:nvSpPr>
          <p:spPr>
            <a:xfrm rot="1312407">
              <a:off x="1338237" y="1611890"/>
              <a:ext cx="2289575" cy="371794"/>
            </a:xfrm>
            <a:custGeom>
              <a:rect b="b" l="l" r="r" t="t"/>
              <a:pathLst>
                <a:path extrusionOk="0" h="371794" w="2289575">
                  <a:moveTo>
                    <a:pt x="0" y="0"/>
                  </a:moveTo>
                  <a:lnTo>
                    <a:pt x="2289575" y="0"/>
                  </a:lnTo>
                  <a:lnTo>
                    <a:pt x="2289575" y="371794"/>
                  </a:lnTo>
                  <a:lnTo>
                    <a:pt x="0" y="371794"/>
                  </a:lnTo>
                  <a:lnTo>
                    <a:pt x="0" y="0"/>
                  </a:lnTo>
                  <a:close/>
                </a:path>
              </a:pathLst>
            </a:custGeom>
            <a:blipFill rotWithShape="1">
              <a:blip r:embed="rId10">
                <a:alphaModFix amt="80000"/>
              </a:blip>
              <a:stretch>
                <a:fillRect b="0" l="0" r="-131981" t="0"/>
              </a:stretch>
            </a:blipFill>
            <a:ln>
              <a:noFill/>
            </a:ln>
          </p:spPr>
        </p:sp>
      </p:grpSp>
      <p:sp>
        <p:nvSpPr>
          <p:cNvPr id="275" name="Google Shape;275;p13"/>
          <p:cNvSpPr txBox="1"/>
          <p:nvPr/>
        </p:nvSpPr>
        <p:spPr>
          <a:xfrm>
            <a:off x="8852572" y="5581079"/>
            <a:ext cx="6181673" cy="1571625"/>
          </a:xfrm>
          <a:prstGeom prst="rect">
            <a:avLst/>
          </a:prstGeom>
          <a:noFill/>
          <a:ln>
            <a:noFill/>
          </a:ln>
        </p:spPr>
        <p:txBody>
          <a:bodyPr anchorCtr="0" anchor="t" bIns="0" lIns="0" spcFirstLastPara="1" rIns="0" wrap="square" tIns="0">
            <a:spAutoFit/>
          </a:bodyPr>
          <a:lstStyle/>
          <a:p>
            <a:pPr indent="-323851" lvl="1" marL="647702" marR="0" rtl="0" algn="l">
              <a:lnSpc>
                <a:spcPct val="140000"/>
              </a:lnSpc>
              <a:spcBef>
                <a:spcPts val="0"/>
              </a:spcBef>
              <a:spcAft>
                <a:spcPts val="0"/>
              </a:spcAft>
              <a:buClr>
                <a:srgbClr val="000000"/>
              </a:buClr>
              <a:buSzPts val="3000"/>
              <a:buFont typeface="Arial"/>
              <a:buChar char="•"/>
            </a:pPr>
            <a:r>
              <a:rPr b="0" i="0" lang="en-US" sz="3000" u="none" cap="none" strike="noStrike">
                <a:solidFill>
                  <a:srgbClr val="000000"/>
                </a:solidFill>
                <a:latin typeface="Maven Pro"/>
                <a:ea typeface="Maven Pro"/>
                <a:cs typeface="Maven Pro"/>
                <a:sym typeface="Maven Pro"/>
              </a:rPr>
              <a:t>Fractions</a:t>
            </a:r>
            <a:endParaRPr/>
          </a:p>
          <a:p>
            <a:pPr indent="-323851" lvl="1" marL="647702" marR="0" rtl="0" algn="l">
              <a:lnSpc>
                <a:spcPct val="140000"/>
              </a:lnSpc>
              <a:spcBef>
                <a:spcPts val="0"/>
              </a:spcBef>
              <a:spcAft>
                <a:spcPts val="0"/>
              </a:spcAft>
              <a:buClr>
                <a:srgbClr val="000000"/>
              </a:buClr>
              <a:buSzPts val="3000"/>
              <a:buFont typeface="Arial"/>
              <a:buChar char="•"/>
            </a:pPr>
            <a:r>
              <a:rPr b="0" i="0" lang="en-US" sz="3000" u="none" cap="none" strike="noStrike">
                <a:solidFill>
                  <a:srgbClr val="000000"/>
                </a:solidFill>
                <a:latin typeface="Maven Pro"/>
                <a:ea typeface="Maven Pro"/>
                <a:cs typeface="Maven Pro"/>
                <a:sym typeface="Maven Pro"/>
              </a:rPr>
              <a:t>Decimals</a:t>
            </a:r>
            <a:endParaRPr/>
          </a:p>
          <a:p>
            <a:pPr indent="-323851" lvl="1" marL="647702" marR="0" rtl="0" algn="l">
              <a:lnSpc>
                <a:spcPct val="140000"/>
              </a:lnSpc>
              <a:spcBef>
                <a:spcPts val="0"/>
              </a:spcBef>
              <a:spcAft>
                <a:spcPts val="0"/>
              </a:spcAft>
              <a:buClr>
                <a:srgbClr val="000000"/>
              </a:buClr>
              <a:buSzPts val="3000"/>
              <a:buFont typeface="Arial"/>
              <a:buChar char="•"/>
            </a:pPr>
            <a:r>
              <a:rPr b="0" i="0" lang="en-US" sz="3000" u="none" cap="none" strike="noStrike">
                <a:solidFill>
                  <a:srgbClr val="000000"/>
                </a:solidFill>
                <a:latin typeface="Maven Pro"/>
                <a:ea typeface="Maven Pro"/>
                <a:cs typeface="Maven Pro"/>
                <a:sym typeface="Maven Pro"/>
              </a:rPr>
              <a:t>Percentage</a:t>
            </a:r>
            <a:endParaRPr/>
          </a:p>
        </p:txBody>
      </p:sp>
      <p:grpSp>
        <p:nvGrpSpPr>
          <p:cNvPr id="276" name="Google Shape;276;p13"/>
          <p:cNvGrpSpPr/>
          <p:nvPr/>
        </p:nvGrpSpPr>
        <p:grpSpPr>
          <a:xfrm>
            <a:off x="8785897" y="2630732"/>
            <a:ext cx="6591686" cy="2714625"/>
            <a:chOff x="0" y="0"/>
            <a:chExt cx="8788915" cy="3619500"/>
          </a:xfrm>
        </p:grpSpPr>
        <p:sp>
          <p:nvSpPr>
            <p:cNvPr id="277" name="Google Shape;277;p13"/>
            <p:cNvSpPr/>
            <p:nvPr/>
          </p:nvSpPr>
          <p:spPr>
            <a:xfrm rot="5537774">
              <a:off x="8168090" y="1862407"/>
              <a:ext cx="148281" cy="1088302"/>
            </a:xfrm>
            <a:custGeom>
              <a:rect b="b" l="l" r="r" t="t"/>
              <a:pathLst>
                <a:path extrusionOk="0" h="1088302" w="148281">
                  <a:moveTo>
                    <a:pt x="0" y="0"/>
                  </a:moveTo>
                  <a:lnTo>
                    <a:pt x="148281" y="0"/>
                  </a:lnTo>
                  <a:lnTo>
                    <a:pt x="148281" y="1088301"/>
                  </a:lnTo>
                  <a:lnTo>
                    <a:pt x="0" y="1088301"/>
                  </a:lnTo>
                  <a:lnTo>
                    <a:pt x="0" y="0"/>
                  </a:lnTo>
                  <a:close/>
                </a:path>
              </a:pathLst>
            </a:custGeom>
            <a:blipFill rotWithShape="1">
              <a:blip r:embed="rId11">
                <a:alphaModFix/>
              </a:blip>
              <a:stretch>
                <a:fillRect b="0" l="0" r="0" t="0"/>
              </a:stretch>
            </a:blipFill>
            <a:ln>
              <a:noFill/>
            </a:ln>
          </p:spPr>
        </p:sp>
        <p:sp>
          <p:nvSpPr>
            <p:cNvPr id="278" name="Google Shape;278;p13"/>
            <p:cNvSpPr txBox="1"/>
            <p:nvPr/>
          </p:nvSpPr>
          <p:spPr>
            <a:xfrm>
              <a:off x="0" y="0"/>
              <a:ext cx="8632737" cy="36195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6000" u="none" cap="none" strike="noStrike">
                  <a:solidFill>
                    <a:srgbClr val="000000"/>
                  </a:solidFill>
                  <a:latin typeface="Gloria Hallelujah"/>
                  <a:ea typeface="Gloria Hallelujah"/>
                  <a:cs typeface="Gloria Hallelujah"/>
                  <a:sym typeface="Gloria Hallelujah"/>
                </a:rPr>
                <a:t>Probability can be described in 3 different ways</a:t>
              </a:r>
              <a:endParaRPr/>
            </a:p>
          </p:txBody>
        </p:sp>
      </p:grpSp>
      <p:sp>
        <p:nvSpPr>
          <p:cNvPr id="279" name="Google Shape;279;p13"/>
          <p:cNvSpPr txBox="1"/>
          <p:nvPr/>
        </p:nvSpPr>
        <p:spPr>
          <a:xfrm>
            <a:off x="2250846" y="8722777"/>
            <a:ext cx="4437697" cy="341531"/>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000000"/>
                </a:solidFill>
                <a:latin typeface="Sansita"/>
                <a:ea typeface="Sansita"/>
                <a:cs typeface="Sansita"/>
                <a:sym typeface="Sansita"/>
              </a:rPr>
              <a:t>Source: Author (created using Canva)</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14"/>
          <p:cNvSpPr/>
          <p:nvPr/>
        </p:nvSpPr>
        <p:spPr>
          <a:xfrm rot="-5243618">
            <a:off x="1638235" y="4860493"/>
            <a:ext cx="1864041" cy="3331074"/>
          </a:xfrm>
          <a:custGeom>
            <a:rect b="b" l="l" r="r" t="t"/>
            <a:pathLst>
              <a:path extrusionOk="0" h="3331074" w="1864041">
                <a:moveTo>
                  <a:pt x="0" y="0"/>
                </a:moveTo>
                <a:lnTo>
                  <a:pt x="1864042" y="0"/>
                </a:lnTo>
                <a:lnTo>
                  <a:pt x="1864042" y="3331074"/>
                </a:lnTo>
                <a:lnTo>
                  <a:pt x="0" y="3331074"/>
                </a:lnTo>
                <a:lnTo>
                  <a:pt x="0" y="0"/>
                </a:lnTo>
                <a:close/>
              </a:path>
            </a:pathLst>
          </a:custGeom>
          <a:blipFill rotWithShape="1">
            <a:blip r:embed="rId3">
              <a:alphaModFix amt="70000"/>
            </a:blip>
            <a:stretch>
              <a:fillRect b="-95002" l="-667711" r="-249273" t="-231819"/>
            </a:stretch>
          </a:blipFill>
          <a:ln>
            <a:noFill/>
          </a:ln>
        </p:spPr>
      </p:sp>
      <p:sp>
        <p:nvSpPr>
          <p:cNvPr id="285" name="Google Shape;285;p14"/>
          <p:cNvSpPr/>
          <p:nvPr/>
        </p:nvSpPr>
        <p:spPr>
          <a:xfrm rot="-5593341">
            <a:off x="5845010" y="4518161"/>
            <a:ext cx="2137280" cy="4118511"/>
          </a:xfrm>
          <a:custGeom>
            <a:rect b="b" l="l" r="r" t="t"/>
            <a:pathLst>
              <a:path extrusionOk="0" h="4118511" w="2137280">
                <a:moveTo>
                  <a:pt x="0" y="0"/>
                </a:moveTo>
                <a:lnTo>
                  <a:pt x="2137280" y="0"/>
                </a:lnTo>
                <a:lnTo>
                  <a:pt x="2137280" y="4118511"/>
                </a:lnTo>
                <a:lnTo>
                  <a:pt x="0" y="4118511"/>
                </a:lnTo>
                <a:lnTo>
                  <a:pt x="0" y="0"/>
                </a:lnTo>
                <a:close/>
              </a:path>
            </a:pathLst>
          </a:custGeom>
          <a:blipFill rotWithShape="1">
            <a:blip r:embed="rId3">
              <a:alphaModFix amt="70000"/>
            </a:blip>
            <a:stretch>
              <a:fillRect b="-63408" l="-573889" r="-213029" t="-181801"/>
            </a:stretch>
          </a:blipFill>
          <a:ln>
            <a:noFill/>
          </a:ln>
        </p:spPr>
      </p:sp>
      <p:sp>
        <p:nvSpPr>
          <p:cNvPr id="286" name="Google Shape;286;p14"/>
          <p:cNvSpPr/>
          <p:nvPr/>
        </p:nvSpPr>
        <p:spPr>
          <a:xfrm rot="-5243618">
            <a:off x="10739571" y="4398042"/>
            <a:ext cx="1821939" cy="4255975"/>
          </a:xfrm>
          <a:custGeom>
            <a:rect b="b" l="l" r="r" t="t"/>
            <a:pathLst>
              <a:path extrusionOk="0" h="4255975" w="1821939">
                <a:moveTo>
                  <a:pt x="0" y="0"/>
                </a:moveTo>
                <a:lnTo>
                  <a:pt x="1821939" y="0"/>
                </a:lnTo>
                <a:lnTo>
                  <a:pt x="1821939" y="4255975"/>
                </a:lnTo>
                <a:lnTo>
                  <a:pt x="0" y="4255975"/>
                </a:lnTo>
                <a:lnTo>
                  <a:pt x="0" y="0"/>
                </a:lnTo>
                <a:close/>
              </a:path>
            </a:pathLst>
          </a:custGeom>
          <a:blipFill rotWithShape="1">
            <a:blip r:embed="rId3">
              <a:alphaModFix amt="70000"/>
            </a:blip>
            <a:stretch>
              <a:fillRect b="-56703" l="-685007" r="-255468" t="-177354"/>
            </a:stretch>
          </a:blipFill>
          <a:ln>
            <a:noFill/>
          </a:ln>
        </p:spPr>
      </p:sp>
      <p:cxnSp>
        <p:nvCxnSpPr>
          <p:cNvPr id="287" name="Google Shape;287;p14"/>
          <p:cNvCxnSpPr/>
          <p:nvPr/>
        </p:nvCxnSpPr>
        <p:spPr>
          <a:xfrm flipH="1" rot="10800000">
            <a:off x="2570260" y="7134246"/>
            <a:ext cx="374443" cy="722913"/>
          </a:xfrm>
          <a:prstGeom prst="straightConnector1">
            <a:avLst/>
          </a:prstGeom>
          <a:noFill/>
          <a:ln cap="rnd" cmpd="sng" w="28575">
            <a:solidFill>
              <a:srgbClr val="000000"/>
            </a:solidFill>
            <a:prstDash val="solid"/>
            <a:round/>
            <a:headEnd len="sm" w="sm" type="none"/>
            <a:tailEnd len="med" w="med" type="stealth"/>
          </a:ln>
        </p:spPr>
      </p:cxnSp>
      <p:cxnSp>
        <p:nvCxnSpPr>
          <p:cNvPr id="288" name="Google Shape;288;p14"/>
          <p:cNvCxnSpPr/>
          <p:nvPr/>
        </p:nvCxnSpPr>
        <p:spPr>
          <a:xfrm rot="10800000">
            <a:off x="11665520" y="7252805"/>
            <a:ext cx="197700" cy="909600"/>
          </a:xfrm>
          <a:prstGeom prst="straightConnector1">
            <a:avLst/>
          </a:prstGeom>
          <a:noFill/>
          <a:ln cap="rnd" cmpd="sng" w="28575">
            <a:solidFill>
              <a:srgbClr val="000000"/>
            </a:solidFill>
            <a:prstDash val="solid"/>
            <a:round/>
            <a:headEnd len="sm" w="sm" type="none"/>
            <a:tailEnd len="med" w="med" type="stealth"/>
          </a:ln>
        </p:spPr>
      </p:cxnSp>
      <p:sp>
        <p:nvSpPr>
          <p:cNvPr id="289" name="Google Shape;289;p14"/>
          <p:cNvSpPr txBox="1"/>
          <p:nvPr/>
        </p:nvSpPr>
        <p:spPr>
          <a:xfrm>
            <a:off x="10818676" y="5959060"/>
            <a:ext cx="2557500" cy="727378"/>
          </a:xfrm>
          <a:prstGeom prst="rect">
            <a:avLst/>
          </a:prstGeom>
          <a:noFill/>
          <a:ln>
            <a:noFill/>
          </a:ln>
        </p:spPr>
        <p:txBody>
          <a:bodyPr anchorCtr="0" anchor="t" bIns="0" lIns="0" spcFirstLastPara="1" rIns="0" wrap="square" tIns="0">
            <a:spAutoFit/>
          </a:bodyPr>
          <a:lstStyle/>
          <a:p>
            <a:pPr indent="0" lvl="0" marL="0" marR="0" rtl="0" algn="ctr">
              <a:lnSpc>
                <a:spcPct val="140026"/>
              </a:lnSpc>
              <a:spcBef>
                <a:spcPts val="0"/>
              </a:spcBef>
              <a:spcAft>
                <a:spcPts val="0"/>
              </a:spcAft>
              <a:buNone/>
            </a:pPr>
            <a:r>
              <a:rPr b="0" i="0" lang="en-US" sz="3820" u="none" cap="none" strike="noStrike">
                <a:solidFill>
                  <a:srgbClr val="000000"/>
                </a:solidFill>
                <a:latin typeface="Arial"/>
                <a:ea typeface="Arial"/>
                <a:cs typeface="Arial"/>
                <a:sym typeface="Arial"/>
              </a:rPr>
              <a:t>x 100 = 50%</a:t>
            </a:r>
            <a:endParaRPr/>
          </a:p>
        </p:txBody>
      </p:sp>
      <p:grpSp>
        <p:nvGrpSpPr>
          <p:cNvPr id="290" name="Google Shape;290;p14"/>
          <p:cNvGrpSpPr/>
          <p:nvPr/>
        </p:nvGrpSpPr>
        <p:grpSpPr>
          <a:xfrm>
            <a:off x="9956934" y="5707966"/>
            <a:ext cx="693045" cy="1340718"/>
            <a:chOff x="0" y="-152400"/>
            <a:chExt cx="924060" cy="1787624"/>
          </a:xfrm>
        </p:grpSpPr>
        <p:sp>
          <p:nvSpPr>
            <p:cNvPr id="291" name="Google Shape;291;p14"/>
            <p:cNvSpPr txBox="1"/>
            <p:nvPr/>
          </p:nvSpPr>
          <p:spPr>
            <a:xfrm>
              <a:off x="119803" y="-152400"/>
              <a:ext cx="673215" cy="919037"/>
            </a:xfrm>
            <a:prstGeom prst="rect">
              <a:avLst/>
            </a:prstGeom>
            <a:noFill/>
            <a:ln>
              <a:noFill/>
            </a:ln>
          </p:spPr>
          <p:txBody>
            <a:bodyPr anchorCtr="0" anchor="t" bIns="0" lIns="0" spcFirstLastPara="1" rIns="0" wrap="square" tIns="0">
              <a:spAutoFit/>
            </a:bodyPr>
            <a:lstStyle/>
            <a:p>
              <a:pPr indent="0" lvl="0" marL="0" marR="0" rtl="0" algn="ctr">
                <a:lnSpc>
                  <a:spcPct val="140026"/>
                </a:lnSpc>
                <a:spcBef>
                  <a:spcPts val="0"/>
                </a:spcBef>
                <a:spcAft>
                  <a:spcPts val="0"/>
                </a:spcAft>
                <a:buNone/>
              </a:pPr>
              <a:r>
                <a:rPr b="0" i="0" lang="en-US" sz="3820" u="none" cap="none" strike="noStrike">
                  <a:solidFill>
                    <a:srgbClr val="000000"/>
                  </a:solidFill>
                  <a:latin typeface="Arial"/>
                  <a:ea typeface="Arial"/>
                  <a:cs typeface="Arial"/>
                  <a:sym typeface="Arial"/>
                </a:rPr>
                <a:t>1</a:t>
              </a:r>
              <a:endParaRPr/>
            </a:p>
          </p:txBody>
        </p:sp>
        <p:cxnSp>
          <p:nvCxnSpPr>
            <p:cNvPr id="292" name="Google Shape;292;p14"/>
            <p:cNvCxnSpPr/>
            <p:nvPr/>
          </p:nvCxnSpPr>
          <p:spPr>
            <a:xfrm>
              <a:off x="0" y="706628"/>
              <a:ext cx="924060" cy="0"/>
            </a:xfrm>
            <a:prstGeom prst="straightConnector1">
              <a:avLst/>
            </a:prstGeom>
            <a:noFill/>
            <a:ln cap="rnd" cmpd="sng" w="55125">
              <a:solidFill>
                <a:srgbClr val="000000"/>
              </a:solidFill>
              <a:prstDash val="solid"/>
              <a:round/>
              <a:headEnd len="sm" w="sm" type="none"/>
              <a:tailEnd len="sm" w="sm" type="none"/>
            </a:ln>
          </p:spPr>
        </p:cxnSp>
        <p:sp>
          <p:nvSpPr>
            <p:cNvPr id="293" name="Google Shape;293;p14"/>
            <p:cNvSpPr txBox="1"/>
            <p:nvPr/>
          </p:nvSpPr>
          <p:spPr>
            <a:xfrm>
              <a:off x="125422" y="716187"/>
              <a:ext cx="673215" cy="919037"/>
            </a:xfrm>
            <a:prstGeom prst="rect">
              <a:avLst/>
            </a:prstGeom>
            <a:noFill/>
            <a:ln>
              <a:noFill/>
            </a:ln>
          </p:spPr>
          <p:txBody>
            <a:bodyPr anchorCtr="0" anchor="t" bIns="0" lIns="0" spcFirstLastPara="1" rIns="0" wrap="square" tIns="0">
              <a:spAutoFit/>
            </a:bodyPr>
            <a:lstStyle/>
            <a:p>
              <a:pPr indent="0" lvl="0" marL="0" marR="0" rtl="0" algn="ctr">
                <a:lnSpc>
                  <a:spcPct val="140026"/>
                </a:lnSpc>
                <a:spcBef>
                  <a:spcPts val="0"/>
                </a:spcBef>
                <a:spcAft>
                  <a:spcPts val="0"/>
                </a:spcAft>
                <a:buNone/>
              </a:pPr>
              <a:r>
                <a:rPr b="0" i="0" lang="en-US" sz="3820" u="none" cap="none" strike="noStrike">
                  <a:solidFill>
                    <a:srgbClr val="000000"/>
                  </a:solidFill>
                  <a:latin typeface="Arial"/>
                  <a:ea typeface="Arial"/>
                  <a:cs typeface="Arial"/>
                  <a:sym typeface="Arial"/>
                </a:rPr>
                <a:t>2</a:t>
              </a:r>
              <a:endParaRPr/>
            </a:p>
          </p:txBody>
        </p:sp>
      </p:grpSp>
      <p:grpSp>
        <p:nvGrpSpPr>
          <p:cNvPr id="294" name="Google Shape;294;p14"/>
          <p:cNvGrpSpPr/>
          <p:nvPr/>
        </p:nvGrpSpPr>
        <p:grpSpPr>
          <a:xfrm>
            <a:off x="1562122" y="5789435"/>
            <a:ext cx="695370" cy="1342904"/>
            <a:chOff x="0" y="-152400"/>
            <a:chExt cx="927160" cy="1790538"/>
          </a:xfrm>
        </p:grpSpPr>
        <p:sp>
          <p:nvSpPr>
            <p:cNvPr id="295" name="Google Shape;295;p14"/>
            <p:cNvSpPr txBox="1"/>
            <p:nvPr/>
          </p:nvSpPr>
          <p:spPr>
            <a:xfrm>
              <a:off x="120205" y="-152400"/>
              <a:ext cx="675474" cy="919037"/>
            </a:xfrm>
            <a:prstGeom prst="rect">
              <a:avLst/>
            </a:prstGeom>
            <a:noFill/>
            <a:ln>
              <a:noFill/>
            </a:ln>
          </p:spPr>
          <p:txBody>
            <a:bodyPr anchorCtr="0" anchor="t" bIns="0" lIns="0" spcFirstLastPara="1" rIns="0" wrap="square" tIns="0">
              <a:spAutoFit/>
            </a:bodyPr>
            <a:lstStyle/>
            <a:p>
              <a:pPr indent="0" lvl="0" marL="0" marR="0" rtl="0" algn="ctr">
                <a:lnSpc>
                  <a:spcPct val="140026"/>
                </a:lnSpc>
                <a:spcBef>
                  <a:spcPts val="0"/>
                </a:spcBef>
                <a:spcAft>
                  <a:spcPts val="0"/>
                </a:spcAft>
                <a:buNone/>
              </a:pPr>
              <a:r>
                <a:rPr b="0" i="0" lang="en-US" sz="3820" u="none" cap="none" strike="noStrike">
                  <a:solidFill>
                    <a:srgbClr val="000000"/>
                  </a:solidFill>
                  <a:latin typeface="Arial"/>
                  <a:ea typeface="Arial"/>
                  <a:cs typeface="Arial"/>
                  <a:sym typeface="Arial"/>
                </a:rPr>
                <a:t>26</a:t>
              </a:r>
              <a:endParaRPr/>
            </a:p>
          </p:txBody>
        </p:sp>
        <p:cxnSp>
          <p:nvCxnSpPr>
            <p:cNvPr id="296" name="Google Shape;296;p14"/>
            <p:cNvCxnSpPr/>
            <p:nvPr/>
          </p:nvCxnSpPr>
          <p:spPr>
            <a:xfrm>
              <a:off x="0" y="708999"/>
              <a:ext cx="927160" cy="0"/>
            </a:xfrm>
            <a:prstGeom prst="straightConnector1">
              <a:avLst/>
            </a:prstGeom>
            <a:noFill/>
            <a:ln cap="rnd" cmpd="sng" w="55125">
              <a:solidFill>
                <a:srgbClr val="000000"/>
              </a:solidFill>
              <a:prstDash val="solid"/>
              <a:round/>
              <a:headEnd len="sm" w="sm" type="none"/>
              <a:tailEnd len="sm" w="sm" type="none"/>
            </a:ln>
          </p:spPr>
        </p:cxnSp>
        <p:sp>
          <p:nvSpPr>
            <p:cNvPr id="297" name="Google Shape;297;p14"/>
            <p:cNvSpPr txBox="1"/>
            <p:nvPr/>
          </p:nvSpPr>
          <p:spPr>
            <a:xfrm>
              <a:off x="125843" y="719101"/>
              <a:ext cx="675474" cy="919037"/>
            </a:xfrm>
            <a:prstGeom prst="rect">
              <a:avLst/>
            </a:prstGeom>
            <a:noFill/>
            <a:ln>
              <a:noFill/>
            </a:ln>
          </p:spPr>
          <p:txBody>
            <a:bodyPr anchorCtr="0" anchor="t" bIns="0" lIns="0" spcFirstLastPara="1" rIns="0" wrap="square" tIns="0">
              <a:spAutoFit/>
            </a:bodyPr>
            <a:lstStyle/>
            <a:p>
              <a:pPr indent="0" lvl="0" marL="0" marR="0" rtl="0" algn="ctr">
                <a:lnSpc>
                  <a:spcPct val="140026"/>
                </a:lnSpc>
                <a:spcBef>
                  <a:spcPts val="0"/>
                </a:spcBef>
                <a:spcAft>
                  <a:spcPts val="0"/>
                </a:spcAft>
                <a:buNone/>
              </a:pPr>
              <a:r>
                <a:rPr b="0" i="0" lang="en-US" sz="3820" u="none" cap="none" strike="noStrike">
                  <a:solidFill>
                    <a:srgbClr val="000000"/>
                  </a:solidFill>
                  <a:latin typeface="Arial"/>
                  <a:ea typeface="Arial"/>
                  <a:cs typeface="Arial"/>
                  <a:sym typeface="Arial"/>
                </a:rPr>
                <a:t>52</a:t>
              </a:r>
              <a:endParaRPr/>
            </a:p>
          </p:txBody>
        </p:sp>
      </p:grpSp>
      <p:grpSp>
        <p:nvGrpSpPr>
          <p:cNvPr id="298" name="Google Shape;298;p14"/>
          <p:cNvGrpSpPr/>
          <p:nvPr/>
        </p:nvGrpSpPr>
        <p:grpSpPr>
          <a:xfrm>
            <a:off x="2840673" y="5789435"/>
            <a:ext cx="695370" cy="1342904"/>
            <a:chOff x="0" y="-152400"/>
            <a:chExt cx="927160" cy="1790538"/>
          </a:xfrm>
        </p:grpSpPr>
        <p:sp>
          <p:nvSpPr>
            <p:cNvPr id="299" name="Google Shape;299;p14"/>
            <p:cNvSpPr txBox="1"/>
            <p:nvPr/>
          </p:nvSpPr>
          <p:spPr>
            <a:xfrm>
              <a:off x="120205" y="-152400"/>
              <a:ext cx="675474" cy="919037"/>
            </a:xfrm>
            <a:prstGeom prst="rect">
              <a:avLst/>
            </a:prstGeom>
            <a:noFill/>
            <a:ln>
              <a:noFill/>
            </a:ln>
          </p:spPr>
          <p:txBody>
            <a:bodyPr anchorCtr="0" anchor="t" bIns="0" lIns="0" spcFirstLastPara="1" rIns="0" wrap="square" tIns="0">
              <a:spAutoFit/>
            </a:bodyPr>
            <a:lstStyle/>
            <a:p>
              <a:pPr indent="0" lvl="0" marL="0" marR="0" rtl="0" algn="ctr">
                <a:lnSpc>
                  <a:spcPct val="140026"/>
                </a:lnSpc>
                <a:spcBef>
                  <a:spcPts val="0"/>
                </a:spcBef>
                <a:spcAft>
                  <a:spcPts val="0"/>
                </a:spcAft>
                <a:buNone/>
              </a:pPr>
              <a:r>
                <a:rPr b="0" i="0" lang="en-US" sz="3820" u="none" cap="none" strike="noStrike">
                  <a:solidFill>
                    <a:srgbClr val="000000"/>
                  </a:solidFill>
                  <a:latin typeface="Arial"/>
                  <a:ea typeface="Arial"/>
                  <a:cs typeface="Arial"/>
                  <a:sym typeface="Arial"/>
                </a:rPr>
                <a:t>1</a:t>
              </a:r>
              <a:endParaRPr/>
            </a:p>
          </p:txBody>
        </p:sp>
        <p:cxnSp>
          <p:nvCxnSpPr>
            <p:cNvPr id="300" name="Google Shape;300;p14"/>
            <p:cNvCxnSpPr/>
            <p:nvPr/>
          </p:nvCxnSpPr>
          <p:spPr>
            <a:xfrm>
              <a:off x="0" y="708999"/>
              <a:ext cx="927160" cy="0"/>
            </a:xfrm>
            <a:prstGeom prst="straightConnector1">
              <a:avLst/>
            </a:prstGeom>
            <a:noFill/>
            <a:ln cap="rnd" cmpd="sng" w="55125">
              <a:solidFill>
                <a:srgbClr val="000000"/>
              </a:solidFill>
              <a:prstDash val="solid"/>
              <a:round/>
              <a:headEnd len="sm" w="sm" type="none"/>
              <a:tailEnd len="sm" w="sm" type="none"/>
            </a:ln>
          </p:spPr>
        </p:cxnSp>
        <p:sp>
          <p:nvSpPr>
            <p:cNvPr id="301" name="Google Shape;301;p14"/>
            <p:cNvSpPr txBox="1"/>
            <p:nvPr/>
          </p:nvSpPr>
          <p:spPr>
            <a:xfrm>
              <a:off x="125843" y="719101"/>
              <a:ext cx="675474" cy="919037"/>
            </a:xfrm>
            <a:prstGeom prst="rect">
              <a:avLst/>
            </a:prstGeom>
            <a:noFill/>
            <a:ln>
              <a:noFill/>
            </a:ln>
          </p:spPr>
          <p:txBody>
            <a:bodyPr anchorCtr="0" anchor="t" bIns="0" lIns="0" spcFirstLastPara="1" rIns="0" wrap="square" tIns="0">
              <a:spAutoFit/>
            </a:bodyPr>
            <a:lstStyle/>
            <a:p>
              <a:pPr indent="0" lvl="0" marL="0" marR="0" rtl="0" algn="ctr">
                <a:lnSpc>
                  <a:spcPct val="140026"/>
                </a:lnSpc>
                <a:spcBef>
                  <a:spcPts val="0"/>
                </a:spcBef>
                <a:spcAft>
                  <a:spcPts val="0"/>
                </a:spcAft>
                <a:buNone/>
              </a:pPr>
              <a:r>
                <a:rPr b="0" i="0" lang="en-US" sz="3820" u="none" cap="none" strike="noStrike">
                  <a:solidFill>
                    <a:srgbClr val="000000"/>
                  </a:solidFill>
                  <a:latin typeface="Arial"/>
                  <a:ea typeface="Arial"/>
                  <a:cs typeface="Arial"/>
                  <a:sym typeface="Arial"/>
                </a:rPr>
                <a:t>2</a:t>
              </a:r>
              <a:endParaRPr/>
            </a:p>
          </p:txBody>
        </p:sp>
      </p:grpSp>
      <p:grpSp>
        <p:nvGrpSpPr>
          <p:cNvPr id="302" name="Google Shape;302;p14"/>
          <p:cNvGrpSpPr/>
          <p:nvPr/>
        </p:nvGrpSpPr>
        <p:grpSpPr>
          <a:xfrm>
            <a:off x="5191283" y="5997160"/>
            <a:ext cx="698212" cy="1345575"/>
            <a:chOff x="0" y="-152400"/>
            <a:chExt cx="930949" cy="1794100"/>
          </a:xfrm>
        </p:grpSpPr>
        <p:sp>
          <p:nvSpPr>
            <p:cNvPr id="303" name="Google Shape;303;p14"/>
            <p:cNvSpPr txBox="1"/>
            <p:nvPr/>
          </p:nvSpPr>
          <p:spPr>
            <a:xfrm>
              <a:off x="120696" y="-152400"/>
              <a:ext cx="678234" cy="919037"/>
            </a:xfrm>
            <a:prstGeom prst="rect">
              <a:avLst/>
            </a:prstGeom>
            <a:noFill/>
            <a:ln>
              <a:noFill/>
            </a:ln>
          </p:spPr>
          <p:txBody>
            <a:bodyPr anchorCtr="0" anchor="t" bIns="0" lIns="0" spcFirstLastPara="1" rIns="0" wrap="square" tIns="0">
              <a:spAutoFit/>
            </a:bodyPr>
            <a:lstStyle/>
            <a:p>
              <a:pPr indent="0" lvl="0" marL="0" marR="0" rtl="0" algn="ctr">
                <a:lnSpc>
                  <a:spcPct val="140026"/>
                </a:lnSpc>
                <a:spcBef>
                  <a:spcPts val="0"/>
                </a:spcBef>
                <a:spcAft>
                  <a:spcPts val="0"/>
                </a:spcAft>
                <a:buNone/>
              </a:pPr>
              <a:r>
                <a:rPr b="0" i="0" lang="en-US" sz="3820" u="none" cap="none" strike="noStrike">
                  <a:solidFill>
                    <a:srgbClr val="000000"/>
                  </a:solidFill>
                  <a:latin typeface="Arial"/>
                  <a:ea typeface="Arial"/>
                  <a:cs typeface="Arial"/>
                  <a:sym typeface="Arial"/>
                </a:rPr>
                <a:t>1</a:t>
              </a:r>
              <a:endParaRPr/>
            </a:p>
          </p:txBody>
        </p:sp>
        <p:cxnSp>
          <p:nvCxnSpPr>
            <p:cNvPr id="304" name="Google Shape;304;p14"/>
            <p:cNvCxnSpPr/>
            <p:nvPr/>
          </p:nvCxnSpPr>
          <p:spPr>
            <a:xfrm>
              <a:off x="0" y="711896"/>
              <a:ext cx="930949" cy="0"/>
            </a:xfrm>
            <a:prstGeom prst="straightConnector1">
              <a:avLst/>
            </a:prstGeom>
            <a:noFill/>
            <a:ln cap="rnd" cmpd="sng" w="55125">
              <a:solidFill>
                <a:srgbClr val="000000"/>
              </a:solidFill>
              <a:prstDash val="solid"/>
              <a:round/>
              <a:headEnd len="sm" w="sm" type="none"/>
              <a:tailEnd len="sm" w="sm" type="none"/>
            </a:ln>
          </p:spPr>
        </p:cxnSp>
        <p:sp>
          <p:nvSpPr>
            <p:cNvPr id="305" name="Google Shape;305;p14"/>
            <p:cNvSpPr txBox="1"/>
            <p:nvPr/>
          </p:nvSpPr>
          <p:spPr>
            <a:xfrm>
              <a:off x="126357" y="722663"/>
              <a:ext cx="678234" cy="919037"/>
            </a:xfrm>
            <a:prstGeom prst="rect">
              <a:avLst/>
            </a:prstGeom>
            <a:noFill/>
            <a:ln>
              <a:noFill/>
            </a:ln>
          </p:spPr>
          <p:txBody>
            <a:bodyPr anchorCtr="0" anchor="t" bIns="0" lIns="0" spcFirstLastPara="1" rIns="0" wrap="square" tIns="0">
              <a:spAutoFit/>
            </a:bodyPr>
            <a:lstStyle/>
            <a:p>
              <a:pPr indent="0" lvl="0" marL="0" marR="0" rtl="0" algn="ctr">
                <a:lnSpc>
                  <a:spcPct val="140026"/>
                </a:lnSpc>
                <a:spcBef>
                  <a:spcPts val="0"/>
                </a:spcBef>
                <a:spcAft>
                  <a:spcPts val="0"/>
                </a:spcAft>
                <a:buNone/>
              </a:pPr>
              <a:r>
                <a:rPr b="0" i="0" lang="en-US" sz="3820" u="none" cap="none" strike="noStrike">
                  <a:solidFill>
                    <a:srgbClr val="000000"/>
                  </a:solidFill>
                  <a:latin typeface="Arial"/>
                  <a:ea typeface="Arial"/>
                  <a:cs typeface="Arial"/>
                  <a:sym typeface="Arial"/>
                </a:rPr>
                <a:t>2</a:t>
              </a:r>
              <a:endParaRPr/>
            </a:p>
          </p:txBody>
        </p:sp>
      </p:grpSp>
      <p:sp>
        <p:nvSpPr>
          <p:cNvPr id="306" name="Google Shape;306;p14"/>
          <p:cNvSpPr/>
          <p:nvPr/>
        </p:nvSpPr>
        <p:spPr>
          <a:xfrm rot="-1815938">
            <a:off x="468604" y="5615382"/>
            <a:ext cx="1224907" cy="292446"/>
          </a:xfrm>
          <a:custGeom>
            <a:rect b="b" l="l" r="r" t="t"/>
            <a:pathLst>
              <a:path extrusionOk="0" h="292446" w="1224907">
                <a:moveTo>
                  <a:pt x="0" y="0"/>
                </a:moveTo>
                <a:lnTo>
                  <a:pt x="1224907" y="0"/>
                </a:lnTo>
                <a:lnTo>
                  <a:pt x="1224907" y="292446"/>
                </a:lnTo>
                <a:lnTo>
                  <a:pt x="0" y="292446"/>
                </a:lnTo>
                <a:lnTo>
                  <a:pt x="0" y="0"/>
                </a:lnTo>
                <a:close/>
              </a:path>
            </a:pathLst>
          </a:custGeom>
          <a:blipFill rotWithShape="1">
            <a:blip r:embed="rId4">
              <a:alphaModFix/>
            </a:blip>
            <a:stretch>
              <a:fillRect b="0" l="0" r="0" t="0"/>
            </a:stretch>
          </a:blipFill>
          <a:ln>
            <a:noFill/>
          </a:ln>
        </p:spPr>
      </p:sp>
      <p:sp>
        <p:nvSpPr>
          <p:cNvPr id="307" name="Google Shape;307;p14"/>
          <p:cNvSpPr/>
          <p:nvPr/>
        </p:nvSpPr>
        <p:spPr>
          <a:xfrm rot="-2258996">
            <a:off x="3463467" y="7169264"/>
            <a:ext cx="1012622" cy="265123"/>
          </a:xfrm>
          <a:custGeom>
            <a:rect b="b" l="l" r="r" t="t"/>
            <a:pathLst>
              <a:path extrusionOk="0" h="265123" w="1012622">
                <a:moveTo>
                  <a:pt x="0" y="0"/>
                </a:moveTo>
                <a:lnTo>
                  <a:pt x="1012622" y="0"/>
                </a:lnTo>
                <a:lnTo>
                  <a:pt x="1012622" y="265122"/>
                </a:lnTo>
                <a:lnTo>
                  <a:pt x="0" y="265122"/>
                </a:lnTo>
                <a:lnTo>
                  <a:pt x="0" y="0"/>
                </a:lnTo>
                <a:close/>
              </a:path>
            </a:pathLst>
          </a:custGeom>
          <a:blipFill rotWithShape="1">
            <a:blip r:embed="rId5">
              <a:alphaModFix/>
            </a:blip>
            <a:stretch>
              <a:fillRect b="0" l="0" r="0" t="0"/>
            </a:stretch>
          </a:blipFill>
          <a:ln>
            <a:noFill/>
          </a:ln>
        </p:spPr>
      </p:sp>
      <p:sp>
        <p:nvSpPr>
          <p:cNvPr id="308" name="Google Shape;308;p14"/>
          <p:cNvSpPr/>
          <p:nvPr/>
        </p:nvSpPr>
        <p:spPr>
          <a:xfrm rot="3379977">
            <a:off x="12893268" y="5641052"/>
            <a:ext cx="1256481" cy="525366"/>
          </a:xfrm>
          <a:custGeom>
            <a:rect b="b" l="l" r="r" t="t"/>
            <a:pathLst>
              <a:path extrusionOk="0" h="525366" w="1256481">
                <a:moveTo>
                  <a:pt x="0" y="0"/>
                </a:moveTo>
                <a:lnTo>
                  <a:pt x="1256482" y="0"/>
                </a:lnTo>
                <a:lnTo>
                  <a:pt x="1256482" y="525367"/>
                </a:lnTo>
                <a:lnTo>
                  <a:pt x="0" y="525367"/>
                </a:lnTo>
                <a:lnTo>
                  <a:pt x="0" y="0"/>
                </a:lnTo>
                <a:close/>
              </a:path>
            </a:pathLst>
          </a:custGeom>
          <a:blipFill rotWithShape="1">
            <a:blip r:embed="rId6">
              <a:alphaModFix/>
            </a:blip>
            <a:stretch>
              <a:fillRect b="0" l="0" r="0" t="0"/>
            </a:stretch>
          </a:blipFill>
          <a:ln>
            <a:noFill/>
          </a:ln>
        </p:spPr>
      </p:sp>
      <p:sp>
        <p:nvSpPr>
          <p:cNvPr id="309" name="Google Shape;309;p14"/>
          <p:cNvSpPr/>
          <p:nvPr/>
        </p:nvSpPr>
        <p:spPr>
          <a:xfrm rot="1877509">
            <a:off x="8990030" y="6986496"/>
            <a:ext cx="1711654" cy="280283"/>
          </a:xfrm>
          <a:custGeom>
            <a:rect b="b" l="l" r="r" t="t"/>
            <a:pathLst>
              <a:path extrusionOk="0" h="280283" w="1711654">
                <a:moveTo>
                  <a:pt x="0" y="0"/>
                </a:moveTo>
                <a:lnTo>
                  <a:pt x="1711654" y="0"/>
                </a:lnTo>
                <a:lnTo>
                  <a:pt x="1711654" y="280283"/>
                </a:lnTo>
                <a:lnTo>
                  <a:pt x="0" y="280283"/>
                </a:lnTo>
                <a:lnTo>
                  <a:pt x="0" y="0"/>
                </a:lnTo>
                <a:close/>
              </a:path>
            </a:pathLst>
          </a:custGeom>
          <a:blipFill rotWithShape="1">
            <a:blip r:embed="rId7">
              <a:alphaModFix/>
            </a:blip>
            <a:stretch>
              <a:fillRect b="0" l="0" r="0" t="0"/>
            </a:stretch>
          </a:blipFill>
          <a:ln>
            <a:noFill/>
          </a:ln>
        </p:spPr>
      </p:sp>
      <p:sp>
        <p:nvSpPr>
          <p:cNvPr id="310" name="Google Shape;310;p14"/>
          <p:cNvSpPr/>
          <p:nvPr/>
        </p:nvSpPr>
        <p:spPr>
          <a:xfrm rot="1379322">
            <a:off x="12455146" y="1056896"/>
            <a:ext cx="3646551" cy="3063103"/>
          </a:xfrm>
          <a:custGeom>
            <a:rect b="b" l="l" r="r" t="t"/>
            <a:pathLst>
              <a:path extrusionOk="0" h="3063103" w="3646551">
                <a:moveTo>
                  <a:pt x="0" y="0"/>
                </a:moveTo>
                <a:lnTo>
                  <a:pt x="3646551" y="0"/>
                </a:lnTo>
                <a:lnTo>
                  <a:pt x="3646551" y="3063102"/>
                </a:lnTo>
                <a:lnTo>
                  <a:pt x="0" y="3063102"/>
                </a:lnTo>
                <a:lnTo>
                  <a:pt x="0" y="0"/>
                </a:lnTo>
                <a:close/>
              </a:path>
            </a:pathLst>
          </a:custGeom>
          <a:blipFill rotWithShape="1">
            <a:blip r:embed="rId8">
              <a:alphaModFix/>
            </a:blip>
            <a:stretch>
              <a:fillRect b="0" l="0" r="0" t="0"/>
            </a:stretch>
          </a:blipFill>
          <a:ln>
            <a:noFill/>
          </a:ln>
        </p:spPr>
      </p:sp>
      <p:sp>
        <p:nvSpPr>
          <p:cNvPr id="311" name="Google Shape;311;p14"/>
          <p:cNvSpPr txBox="1"/>
          <p:nvPr/>
        </p:nvSpPr>
        <p:spPr>
          <a:xfrm>
            <a:off x="1535540" y="4681870"/>
            <a:ext cx="2160296" cy="495477"/>
          </a:xfrm>
          <a:prstGeom prst="rect">
            <a:avLst/>
          </a:prstGeom>
          <a:noFill/>
          <a:ln>
            <a:noFill/>
          </a:ln>
        </p:spPr>
        <p:txBody>
          <a:bodyPr anchorCtr="0" anchor="t" bIns="0" lIns="0" spcFirstLastPara="1" rIns="0" wrap="square" tIns="0">
            <a:spAutoFit/>
          </a:bodyPr>
          <a:lstStyle/>
          <a:p>
            <a:pPr indent="0" lvl="0" marL="0" marR="0" rtl="0" algn="ctr">
              <a:lnSpc>
                <a:spcPct val="129974"/>
              </a:lnSpc>
              <a:spcBef>
                <a:spcPts val="0"/>
              </a:spcBef>
              <a:spcAft>
                <a:spcPts val="0"/>
              </a:spcAft>
              <a:buNone/>
            </a:pPr>
            <a:r>
              <a:rPr b="0" i="0" lang="en-US" sz="3126" u="none" cap="none" strike="noStrike">
                <a:solidFill>
                  <a:srgbClr val="000000"/>
                </a:solidFill>
                <a:latin typeface="Gloria Hallelujah"/>
                <a:ea typeface="Gloria Hallelujah"/>
                <a:cs typeface="Gloria Hallelujah"/>
                <a:sym typeface="Gloria Hallelujah"/>
              </a:rPr>
              <a:t>Fraction</a:t>
            </a:r>
            <a:endParaRPr/>
          </a:p>
        </p:txBody>
      </p:sp>
      <p:sp>
        <p:nvSpPr>
          <p:cNvPr id="312" name="Google Shape;312;p14"/>
          <p:cNvSpPr txBox="1"/>
          <p:nvPr/>
        </p:nvSpPr>
        <p:spPr>
          <a:xfrm>
            <a:off x="5676681" y="4681870"/>
            <a:ext cx="2160296" cy="495477"/>
          </a:xfrm>
          <a:prstGeom prst="rect">
            <a:avLst/>
          </a:prstGeom>
          <a:noFill/>
          <a:ln>
            <a:noFill/>
          </a:ln>
        </p:spPr>
        <p:txBody>
          <a:bodyPr anchorCtr="0" anchor="t" bIns="0" lIns="0" spcFirstLastPara="1" rIns="0" wrap="square" tIns="0">
            <a:spAutoFit/>
          </a:bodyPr>
          <a:lstStyle/>
          <a:p>
            <a:pPr indent="0" lvl="0" marL="0" marR="0" rtl="0" algn="ctr">
              <a:lnSpc>
                <a:spcPct val="129974"/>
              </a:lnSpc>
              <a:spcBef>
                <a:spcPts val="0"/>
              </a:spcBef>
              <a:spcAft>
                <a:spcPts val="0"/>
              </a:spcAft>
              <a:buNone/>
            </a:pPr>
            <a:r>
              <a:rPr b="0" i="0" lang="en-US" sz="3126" u="none" cap="none" strike="noStrike">
                <a:solidFill>
                  <a:srgbClr val="000000"/>
                </a:solidFill>
                <a:latin typeface="Gloria Hallelujah"/>
                <a:ea typeface="Gloria Hallelujah"/>
                <a:cs typeface="Gloria Hallelujah"/>
                <a:sym typeface="Gloria Hallelujah"/>
              </a:rPr>
              <a:t>Decimal</a:t>
            </a:r>
            <a:endParaRPr/>
          </a:p>
        </p:txBody>
      </p:sp>
      <p:sp>
        <p:nvSpPr>
          <p:cNvPr id="313" name="Google Shape;313;p14"/>
          <p:cNvSpPr txBox="1"/>
          <p:nvPr/>
        </p:nvSpPr>
        <p:spPr>
          <a:xfrm>
            <a:off x="10423719" y="4681870"/>
            <a:ext cx="2681356" cy="495477"/>
          </a:xfrm>
          <a:prstGeom prst="rect">
            <a:avLst/>
          </a:prstGeom>
          <a:noFill/>
          <a:ln>
            <a:noFill/>
          </a:ln>
        </p:spPr>
        <p:txBody>
          <a:bodyPr anchorCtr="0" anchor="t" bIns="0" lIns="0" spcFirstLastPara="1" rIns="0" wrap="square" tIns="0">
            <a:spAutoFit/>
          </a:bodyPr>
          <a:lstStyle/>
          <a:p>
            <a:pPr indent="0" lvl="0" marL="0" marR="0" rtl="0" algn="ctr">
              <a:lnSpc>
                <a:spcPct val="129974"/>
              </a:lnSpc>
              <a:spcBef>
                <a:spcPts val="0"/>
              </a:spcBef>
              <a:spcAft>
                <a:spcPts val="0"/>
              </a:spcAft>
              <a:buNone/>
            </a:pPr>
            <a:r>
              <a:rPr b="0" i="0" lang="en-US" sz="3126" u="none" cap="none" strike="noStrike">
                <a:solidFill>
                  <a:srgbClr val="000000"/>
                </a:solidFill>
                <a:latin typeface="Gloria Hallelujah"/>
                <a:ea typeface="Gloria Hallelujah"/>
                <a:cs typeface="Gloria Hallelujah"/>
                <a:sym typeface="Gloria Hallelujah"/>
              </a:rPr>
              <a:t>Percentage</a:t>
            </a:r>
            <a:endParaRPr/>
          </a:p>
        </p:txBody>
      </p:sp>
      <p:sp>
        <p:nvSpPr>
          <p:cNvPr id="314" name="Google Shape;314;p14"/>
          <p:cNvSpPr txBox="1"/>
          <p:nvPr/>
        </p:nvSpPr>
        <p:spPr>
          <a:xfrm>
            <a:off x="1683730" y="8083566"/>
            <a:ext cx="1773052" cy="629304"/>
          </a:xfrm>
          <a:prstGeom prst="rect">
            <a:avLst/>
          </a:prstGeom>
          <a:noFill/>
          <a:ln>
            <a:noFill/>
          </a:ln>
        </p:spPr>
        <p:txBody>
          <a:bodyPr anchorCtr="0" anchor="t" bIns="0" lIns="0" spcFirstLastPara="1" rIns="0" wrap="square" tIns="0">
            <a:spAutoFit/>
          </a:bodyPr>
          <a:lstStyle/>
          <a:p>
            <a:pPr indent="0" lvl="0" marL="0" marR="0" rtl="0" algn="ctr">
              <a:lnSpc>
                <a:spcPct val="130060"/>
              </a:lnSpc>
              <a:spcBef>
                <a:spcPts val="0"/>
              </a:spcBef>
              <a:spcAft>
                <a:spcPts val="0"/>
              </a:spcAft>
              <a:buNone/>
            </a:pPr>
            <a:r>
              <a:rPr b="0" i="0" lang="en-US" sz="1997" u="none" cap="none" strike="noStrike">
                <a:solidFill>
                  <a:srgbClr val="000000"/>
                </a:solidFill>
                <a:latin typeface="Gloria Hallelujah"/>
                <a:ea typeface="Gloria Hallelujah"/>
                <a:cs typeface="Gloria Hallelujah"/>
                <a:sym typeface="Gloria Hallelujah"/>
              </a:rPr>
              <a:t>Don’t forget to simplify!</a:t>
            </a:r>
            <a:endParaRPr/>
          </a:p>
        </p:txBody>
      </p:sp>
      <p:sp>
        <p:nvSpPr>
          <p:cNvPr id="315" name="Google Shape;315;p14"/>
          <p:cNvSpPr txBox="1"/>
          <p:nvPr/>
        </p:nvSpPr>
        <p:spPr>
          <a:xfrm>
            <a:off x="9483329" y="8148016"/>
            <a:ext cx="3935700" cy="1107000"/>
          </a:xfrm>
          <a:prstGeom prst="rect">
            <a:avLst/>
          </a:prstGeom>
          <a:noFill/>
          <a:ln>
            <a:noFill/>
          </a:ln>
        </p:spPr>
        <p:txBody>
          <a:bodyPr anchorCtr="0" anchor="t" bIns="0" lIns="0" spcFirstLastPara="1" rIns="0" wrap="square" tIns="0">
            <a:spAutoFit/>
          </a:bodyPr>
          <a:lstStyle/>
          <a:p>
            <a:pPr indent="0" lvl="0" marL="0" marR="0" rtl="0" algn="ctr">
              <a:lnSpc>
                <a:spcPct val="130060"/>
              </a:lnSpc>
              <a:spcBef>
                <a:spcPts val="0"/>
              </a:spcBef>
              <a:spcAft>
                <a:spcPts val="0"/>
              </a:spcAft>
              <a:buNone/>
            </a:pPr>
            <a:r>
              <a:rPr b="0" i="0" lang="en-US" sz="1997" u="none" cap="none" strike="noStrike">
                <a:solidFill>
                  <a:srgbClr val="000000"/>
                </a:solidFill>
                <a:latin typeface="Gloria Hallelujah"/>
                <a:ea typeface="Gloria Hallelujah"/>
                <a:cs typeface="Gloria Hallelujah"/>
                <a:sym typeface="Gloria Hallelujah"/>
              </a:rPr>
              <a:t>It’s as easy as moving the decimal point 2 places to the right!</a:t>
            </a:r>
            <a:endParaRPr/>
          </a:p>
        </p:txBody>
      </p:sp>
      <p:sp>
        <p:nvSpPr>
          <p:cNvPr id="316" name="Google Shape;316;p14"/>
          <p:cNvSpPr txBox="1"/>
          <p:nvPr/>
        </p:nvSpPr>
        <p:spPr>
          <a:xfrm>
            <a:off x="695883" y="341603"/>
            <a:ext cx="9136633" cy="90487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6000" u="none" cap="none" strike="noStrike">
                <a:solidFill>
                  <a:srgbClr val="000000"/>
                </a:solidFill>
                <a:latin typeface="Gloria Hallelujah"/>
                <a:ea typeface="Gloria Hallelujah"/>
                <a:cs typeface="Gloria Hallelujah"/>
                <a:sym typeface="Gloria Hallelujah"/>
              </a:rPr>
              <a:t>Here's an example:</a:t>
            </a:r>
            <a:endParaRPr/>
          </a:p>
        </p:txBody>
      </p:sp>
      <p:sp>
        <p:nvSpPr>
          <p:cNvPr id="317" name="Google Shape;317;p14"/>
          <p:cNvSpPr txBox="1"/>
          <p:nvPr/>
        </p:nvSpPr>
        <p:spPr>
          <a:xfrm>
            <a:off x="698129" y="1432228"/>
            <a:ext cx="10521791" cy="3144867"/>
          </a:xfrm>
          <a:prstGeom prst="rect">
            <a:avLst/>
          </a:prstGeom>
          <a:noFill/>
          <a:ln>
            <a:noFill/>
          </a:ln>
        </p:spPr>
        <p:txBody>
          <a:bodyPr anchorCtr="0" anchor="t" bIns="0" lIns="0" spcFirstLastPara="1" rIns="0" wrap="square" tIns="0">
            <a:spAutoFit/>
          </a:bodyPr>
          <a:lstStyle/>
          <a:p>
            <a:pPr indent="0" lvl="0" marL="0" marR="0" rtl="0" algn="l">
              <a:lnSpc>
                <a:spcPct val="140007"/>
              </a:lnSpc>
              <a:spcBef>
                <a:spcPts val="0"/>
              </a:spcBef>
              <a:spcAft>
                <a:spcPts val="0"/>
              </a:spcAft>
              <a:buNone/>
            </a:pPr>
            <a:r>
              <a:rPr b="0" i="0" lang="en-US" sz="2532" u="none" cap="none" strike="noStrike">
                <a:solidFill>
                  <a:srgbClr val="000000"/>
                </a:solidFill>
                <a:latin typeface="Maven Pro"/>
                <a:ea typeface="Maven Pro"/>
                <a:cs typeface="Maven Pro"/>
                <a:sym typeface="Maven Pro"/>
              </a:rPr>
              <a:t>There are 26 red cards in a standard deck of 52 cards. Let’s express the probability of drawing a red card in fraction, decimal, and percentage form.</a:t>
            </a:r>
            <a:endParaRPr/>
          </a:p>
          <a:p>
            <a:pPr indent="0" lvl="0" marL="0" marR="0" rtl="0" algn="l">
              <a:lnSpc>
                <a:spcPct val="140007"/>
              </a:lnSpc>
              <a:spcBef>
                <a:spcPts val="0"/>
              </a:spcBef>
              <a:spcAft>
                <a:spcPts val="0"/>
              </a:spcAft>
              <a:buNone/>
            </a:pPr>
            <a:r>
              <a:rPr b="0" i="0" lang="en-US" sz="2532" u="none" cap="none" strike="noStrike">
                <a:solidFill>
                  <a:srgbClr val="000000"/>
                </a:solidFill>
                <a:latin typeface="Maven Pro"/>
                <a:ea typeface="Maven Pro"/>
                <a:cs typeface="Maven Pro"/>
                <a:sym typeface="Maven Pro"/>
              </a:rPr>
              <a:t>We can calculate the probability step by step:</a:t>
            </a:r>
            <a:endParaRPr/>
          </a:p>
          <a:p>
            <a:pPr indent="-273392" lvl="1" marL="546785" marR="0" rtl="0" algn="l">
              <a:lnSpc>
                <a:spcPct val="140007"/>
              </a:lnSpc>
              <a:spcBef>
                <a:spcPts val="0"/>
              </a:spcBef>
              <a:spcAft>
                <a:spcPts val="0"/>
              </a:spcAft>
              <a:buClr>
                <a:srgbClr val="000000"/>
              </a:buClr>
              <a:buSzPts val="2532"/>
              <a:buFont typeface="Maven Pro"/>
              <a:buAutoNum type="arabicPeriod"/>
            </a:pPr>
            <a:r>
              <a:rPr b="0" i="0" lang="en-US" sz="2532" u="none" cap="none" strike="noStrike">
                <a:solidFill>
                  <a:srgbClr val="000000"/>
                </a:solidFill>
                <a:latin typeface="Maven Pro"/>
                <a:ea typeface="Maven Pro"/>
                <a:cs typeface="Maven Pro"/>
                <a:sym typeface="Maven Pro"/>
              </a:rPr>
              <a:t>Number of desired outcomes (A): red cards = 26</a:t>
            </a:r>
            <a:endParaRPr/>
          </a:p>
          <a:p>
            <a:pPr indent="-273392" lvl="1" marL="546785" marR="0" rtl="0" algn="l">
              <a:lnSpc>
                <a:spcPct val="140007"/>
              </a:lnSpc>
              <a:spcBef>
                <a:spcPts val="0"/>
              </a:spcBef>
              <a:spcAft>
                <a:spcPts val="0"/>
              </a:spcAft>
              <a:buClr>
                <a:srgbClr val="000000"/>
              </a:buClr>
              <a:buSzPts val="2532"/>
              <a:buFont typeface="Maven Pro"/>
              <a:buAutoNum type="arabicPeriod"/>
            </a:pPr>
            <a:r>
              <a:rPr b="0" i="0" lang="en-US" sz="2532" u="none" cap="none" strike="noStrike">
                <a:solidFill>
                  <a:srgbClr val="000000"/>
                </a:solidFill>
                <a:latin typeface="Maven Pro"/>
                <a:ea typeface="Maven Pro"/>
                <a:cs typeface="Maven Pro"/>
                <a:sym typeface="Maven Pro"/>
              </a:rPr>
              <a:t>Total number of possible outcomes (S): all cards = 52</a:t>
            </a:r>
            <a:endParaRPr/>
          </a:p>
          <a:p>
            <a:pPr indent="0" lvl="0" marL="0" marR="0" rtl="0" algn="l">
              <a:lnSpc>
                <a:spcPct val="140007"/>
              </a:lnSpc>
              <a:spcBef>
                <a:spcPts val="0"/>
              </a:spcBef>
              <a:spcAft>
                <a:spcPts val="0"/>
              </a:spcAft>
              <a:buNone/>
            </a:pPr>
            <a:r>
              <a:t/>
            </a:r>
            <a:endParaRPr b="0" i="0" sz="2532" u="none" cap="none" strike="noStrike">
              <a:solidFill>
                <a:srgbClr val="000000"/>
              </a:solidFill>
              <a:latin typeface="Maven Pro"/>
              <a:ea typeface="Maven Pro"/>
              <a:cs typeface="Maven Pro"/>
              <a:sym typeface="Maven Pro"/>
            </a:endParaRPr>
          </a:p>
        </p:txBody>
      </p:sp>
      <p:sp>
        <p:nvSpPr>
          <p:cNvPr id="318" name="Google Shape;318;p14"/>
          <p:cNvSpPr txBox="1"/>
          <p:nvPr/>
        </p:nvSpPr>
        <p:spPr>
          <a:xfrm>
            <a:off x="2362727" y="6041500"/>
            <a:ext cx="357246" cy="727378"/>
          </a:xfrm>
          <a:prstGeom prst="rect">
            <a:avLst/>
          </a:prstGeom>
          <a:noFill/>
          <a:ln>
            <a:noFill/>
          </a:ln>
        </p:spPr>
        <p:txBody>
          <a:bodyPr anchorCtr="0" anchor="t" bIns="0" lIns="0" spcFirstLastPara="1" rIns="0" wrap="square" tIns="0">
            <a:spAutoFit/>
          </a:bodyPr>
          <a:lstStyle/>
          <a:p>
            <a:pPr indent="0" lvl="0" marL="0" marR="0" rtl="0" algn="ctr">
              <a:lnSpc>
                <a:spcPct val="140026"/>
              </a:lnSpc>
              <a:spcBef>
                <a:spcPts val="0"/>
              </a:spcBef>
              <a:spcAft>
                <a:spcPts val="0"/>
              </a:spcAft>
              <a:buNone/>
            </a:pPr>
            <a:r>
              <a:rPr b="0" i="0" lang="en-US" sz="3820" u="none" cap="none" strike="noStrike">
                <a:solidFill>
                  <a:srgbClr val="000000"/>
                </a:solidFill>
                <a:latin typeface="Arial"/>
                <a:ea typeface="Arial"/>
                <a:cs typeface="Arial"/>
                <a:sym typeface="Arial"/>
              </a:rPr>
              <a:t>=</a:t>
            </a:r>
            <a:endParaRPr/>
          </a:p>
        </p:txBody>
      </p:sp>
      <p:sp>
        <p:nvSpPr>
          <p:cNvPr id="319" name="Google Shape;319;p14"/>
          <p:cNvSpPr txBox="1"/>
          <p:nvPr/>
        </p:nvSpPr>
        <p:spPr>
          <a:xfrm>
            <a:off x="6059450" y="6250411"/>
            <a:ext cx="2576567" cy="727378"/>
          </a:xfrm>
          <a:prstGeom prst="rect">
            <a:avLst/>
          </a:prstGeom>
          <a:noFill/>
          <a:ln>
            <a:noFill/>
          </a:ln>
        </p:spPr>
        <p:txBody>
          <a:bodyPr anchorCtr="0" anchor="t" bIns="0" lIns="0" spcFirstLastPara="1" rIns="0" wrap="square" tIns="0">
            <a:spAutoFit/>
          </a:bodyPr>
          <a:lstStyle/>
          <a:p>
            <a:pPr indent="0" lvl="0" marL="0" marR="0" rtl="0" algn="ctr">
              <a:lnSpc>
                <a:spcPct val="140026"/>
              </a:lnSpc>
              <a:spcBef>
                <a:spcPts val="0"/>
              </a:spcBef>
              <a:spcAft>
                <a:spcPts val="0"/>
              </a:spcAft>
              <a:buNone/>
            </a:pPr>
            <a:r>
              <a:rPr b="0" i="0" lang="en-US" sz="3820" u="none" cap="none" strike="noStrike">
                <a:solidFill>
                  <a:srgbClr val="000000"/>
                </a:solidFill>
                <a:latin typeface="Arial"/>
                <a:ea typeface="Arial"/>
                <a:cs typeface="Arial"/>
                <a:sym typeface="Arial"/>
              </a:rPr>
              <a:t>= 1÷2 = 0.5</a:t>
            </a:r>
            <a:endParaRPr/>
          </a:p>
        </p:txBody>
      </p:sp>
      <p:sp>
        <p:nvSpPr>
          <p:cNvPr id="320" name="Google Shape;320;p14"/>
          <p:cNvSpPr/>
          <p:nvPr/>
        </p:nvSpPr>
        <p:spPr>
          <a:xfrm rot="2208191">
            <a:off x="11301903" y="1817278"/>
            <a:ext cx="1399795" cy="1701878"/>
          </a:xfrm>
          <a:custGeom>
            <a:rect b="b" l="l" r="r" t="t"/>
            <a:pathLst>
              <a:path extrusionOk="0" h="1701878" w="1399795">
                <a:moveTo>
                  <a:pt x="0" y="0"/>
                </a:moveTo>
                <a:lnTo>
                  <a:pt x="1399795" y="0"/>
                </a:lnTo>
                <a:lnTo>
                  <a:pt x="1399795" y="1701878"/>
                </a:lnTo>
                <a:lnTo>
                  <a:pt x="0" y="1701878"/>
                </a:lnTo>
                <a:lnTo>
                  <a:pt x="0" y="0"/>
                </a:lnTo>
                <a:close/>
              </a:path>
            </a:pathLst>
          </a:custGeom>
          <a:blipFill rotWithShape="1">
            <a:blip r:embed="rId9">
              <a:alphaModFix/>
            </a:blip>
            <a:stretch>
              <a:fillRect b="0" l="0" r="0" t="0"/>
            </a:stretch>
          </a:blipFill>
          <a:ln>
            <a:noFill/>
          </a:ln>
        </p:spPr>
      </p:sp>
      <p:sp>
        <p:nvSpPr>
          <p:cNvPr id="321" name="Google Shape;321;p14"/>
          <p:cNvSpPr txBox="1"/>
          <p:nvPr/>
        </p:nvSpPr>
        <p:spPr>
          <a:xfrm>
            <a:off x="13521509" y="4681870"/>
            <a:ext cx="3725465" cy="275310"/>
          </a:xfrm>
          <a:prstGeom prst="rect">
            <a:avLst/>
          </a:prstGeom>
          <a:noFill/>
          <a:ln>
            <a:noFill/>
          </a:ln>
        </p:spPr>
        <p:txBody>
          <a:bodyPr anchorCtr="0" anchor="t" bIns="0" lIns="0" spcFirstLastPara="1" rIns="0" wrap="square" tIns="0">
            <a:spAutoFit/>
          </a:bodyPr>
          <a:lstStyle/>
          <a:p>
            <a:pPr indent="0" lvl="0" marL="0" marR="0" rtl="0" algn="ctr">
              <a:lnSpc>
                <a:spcPct val="140024"/>
              </a:lnSpc>
              <a:spcBef>
                <a:spcPts val="0"/>
              </a:spcBef>
              <a:spcAft>
                <a:spcPts val="0"/>
              </a:spcAft>
              <a:buNone/>
            </a:pPr>
            <a:r>
              <a:rPr b="0" i="1" lang="en-US" sz="1619" u="none" cap="none" strike="noStrike">
                <a:solidFill>
                  <a:srgbClr val="000000"/>
                </a:solidFill>
                <a:latin typeface="Sansita"/>
                <a:ea typeface="Sansita"/>
                <a:cs typeface="Sansita"/>
                <a:sym typeface="Sansita"/>
              </a:rPr>
              <a:t>Source: Author (created using Canva)</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15"/>
          <p:cNvSpPr/>
          <p:nvPr/>
        </p:nvSpPr>
        <p:spPr>
          <a:xfrm rot="-5243618">
            <a:off x="1814375" y="4401954"/>
            <a:ext cx="2211351" cy="3570011"/>
          </a:xfrm>
          <a:custGeom>
            <a:rect b="b" l="l" r="r" t="t"/>
            <a:pathLst>
              <a:path extrusionOk="0" h="3570011" w="2211351">
                <a:moveTo>
                  <a:pt x="0" y="0"/>
                </a:moveTo>
                <a:lnTo>
                  <a:pt x="2211351" y="0"/>
                </a:lnTo>
                <a:lnTo>
                  <a:pt x="2211351" y="3570011"/>
                </a:lnTo>
                <a:lnTo>
                  <a:pt x="0" y="3570011"/>
                </a:lnTo>
                <a:lnTo>
                  <a:pt x="0" y="0"/>
                </a:lnTo>
                <a:close/>
              </a:path>
            </a:pathLst>
          </a:custGeom>
          <a:blipFill rotWithShape="1">
            <a:blip r:embed="rId3">
              <a:alphaModFix amt="70000"/>
            </a:blip>
            <a:stretch>
              <a:fillRect b="-110086" l="-667711" r="-249273" t="-262347"/>
            </a:stretch>
          </a:blipFill>
          <a:ln>
            <a:noFill/>
          </a:ln>
        </p:spPr>
      </p:sp>
      <p:sp>
        <p:nvSpPr>
          <p:cNvPr id="327" name="Google Shape;327;p15"/>
          <p:cNvSpPr/>
          <p:nvPr/>
        </p:nvSpPr>
        <p:spPr>
          <a:xfrm rot="-5593341">
            <a:off x="6653250" y="3621930"/>
            <a:ext cx="2290458" cy="5073022"/>
          </a:xfrm>
          <a:custGeom>
            <a:rect b="b" l="l" r="r" t="t"/>
            <a:pathLst>
              <a:path extrusionOk="0" h="5073022" w="2290458">
                <a:moveTo>
                  <a:pt x="0" y="0"/>
                </a:moveTo>
                <a:lnTo>
                  <a:pt x="2290458" y="0"/>
                </a:lnTo>
                <a:lnTo>
                  <a:pt x="2290458" y="5073022"/>
                </a:lnTo>
                <a:lnTo>
                  <a:pt x="0" y="5073022"/>
                </a:lnTo>
                <a:lnTo>
                  <a:pt x="0" y="0"/>
                </a:lnTo>
                <a:close/>
              </a:path>
            </a:pathLst>
          </a:custGeom>
          <a:blipFill rotWithShape="1">
            <a:blip r:embed="rId3">
              <a:alphaModFix amt="70000"/>
            </a:blip>
            <a:stretch>
              <a:fillRect b="-65253" l="-654228" r="-238425" t="-170893"/>
            </a:stretch>
          </a:blipFill>
          <a:ln>
            <a:noFill/>
          </a:ln>
        </p:spPr>
      </p:sp>
      <p:sp>
        <p:nvSpPr>
          <p:cNvPr id="328" name="Google Shape;328;p15"/>
          <p:cNvSpPr/>
          <p:nvPr/>
        </p:nvSpPr>
        <p:spPr>
          <a:xfrm rot="-5243618">
            <a:off x="12256465" y="3724324"/>
            <a:ext cx="2195483" cy="4906333"/>
          </a:xfrm>
          <a:custGeom>
            <a:rect b="b" l="l" r="r" t="t"/>
            <a:pathLst>
              <a:path extrusionOk="0" h="4906333" w="2195483">
                <a:moveTo>
                  <a:pt x="0" y="0"/>
                </a:moveTo>
                <a:lnTo>
                  <a:pt x="2195483" y="0"/>
                </a:lnTo>
                <a:lnTo>
                  <a:pt x="2195483" y="4906333"/>
                </a:lnTo>
                <a:lnTo>
                  <a:pt x="0" y="4906333"/>
                </a:lnTo>
                <a:lnTo>
                  <a:pt x="0" y="0"/>
                </a:lnTo>
                <a:close/>
              </a:path>
            </a:pathLst>
          </a:custGeom>
          <a:blipFill rotWithShape="1">
            <a:blip r:embed="rId3">
              <a:alphaModFix amt="70000"/>
            </a:blip>
            <a:stretch>
              <a:fillRect b="-62920" l="-685007" r="-255468" t="-186266"/>
            </a:stretch>
          </a:blipFill>
          <a:ln>
            <a:noFill/>
          </a:ln>
        </p:spPr>
      </p:sp>
      <p:grpSp>
        <p:nvGrpSpPr>
          <p:cNvPr id="329" name="Google Shape;329;p15"/>
          <p:cNvGrpSpPr/>
          <p:nvPr/>
        </p:nvGrpSpPr>
        <p:grpSpPr>
          <a:xfrm>
            <a:off x="11313604" y="5403871"/>
            <a:ext cx="871944" cy="1617477"/>
            <a:chOff x="0" y="-180975"/>
            <a:chExt cx="1162592" cy="2156637"/>
          </a:xfrm>
        </p:grpSpPr>
        <p:sp>
          <p:nvSpPr>
            <p:cNvPr id="330" name="Google Shape;330;p15"/>
            <p:cNvSpPr txBox="1"/>
            <p:nvPr/>
          </p:nvSpPr>
          <p:spPr>
            <a:xfrm>
              <a:off x="150728" y="-180975"/>
              <a:ext cx="846995" cy="106383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400" u="none" cap="none" strike="noStrike">
                  <a:solidFill>
                    <a:srgbClr val="000000"/>
                  </a:solidFill>
                  <a:latin typeface="Arial"/>
                  <a:ea typeface="Arial"/>
                  <a:cs typeface="Arial"/>
                  <a:sym typeface="Arial"/>
                </a:rPr>
                <a:t>3</a:t>
              </a:r>
              <a:endParaRPr/>
            </a:p>
          </p:txBody>
        </p:sp>
        <p:cxnSp>
          <p:nvCxnSpPr>
            <p:cNvPr id="331" name="Google Shape;331;p15"/>
            <p:cNvCxnSpPr/>
            <p:nvPr/>
          </p:nvCxnSpPr>
          <p:spPr>
            <a:xfrm>
              <a:off x="0" y="889034"/>
              <a:ext cx="1162592" cy="0"/>
            </a:xfrm>
            <a:prstGeom prst="straightConnector1">
              <a:avLst/>
            </a:prstGeom>
            <a:noFill/>
            <a:ln cap="rnd" cmpd="sng" w="76200">
              <a:solidFill>
                <a:srgbClr val="000000"/>
              </a:solidFill>
              <a:prstDash val="solid"/>
              <a:round/>
              <a:headEnd len="sm" w="sm" type="none"/>
              <a:tailEnd len="sm" w="sm" type="none"/>
            </a:ln>
          </p:spPr>
        </p:cxnSp>
        <p:sp>
          <p:nvSpPr>
            <p:cNvPr id="332" name="Google Shape;332;p15"/>
            <p:cNvSpPr txBox="1"/>
            <p:nvPr/>
          </p:nvSpPr>
          <p:spPr>
            <a:xfrm>
              <a:off x="157798" y="911825"/>
              <a:ext cx="846995" cy="106383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400" u="none" cap="none" strike="noStrike">
                  <a:solidFill>
                    <a:srgbClr val="000000"/>
                  </a:solidFill>
                  <a:latin typeface="Arial"/>
                  <a:ea typeface="Arial"/>
                  <a:cs typeface="Arial"/>
                  <a:sym typeface="Arial"/>
                </a:rPr>
                <a:t>4</a:t>
              </a:r>
              <a:endParaRPr/>
            </a:p>
          </p:txBody>
        </p:sp>
      </p:grpSp>
      <p:grpSp>
        <p:nvGrpSpPr>
          <p:cNvPr id="333" name="Google Shape;333;p15"/>
          <p:cNvGrpSpPr/>
          <p:nvPr/>
        </p:nvGrpSpPr>
        <p:grpSpPr>
          <a:xfrm>
            <a:off x="1680610" y="5353697"/>
            <a:ext cx="874869" cy="1620228"/>
            <a:chOff x="0" y="-180975"/>
            <a:chExt cx="1166493" cy="2160304"/>
          </a:xfrm>
        </p:grpSpPr>
        <p:sp>
          <p:nvSpPr>
            <p:cNvPr id="334" name="Google Shape;334;p15"/>
            <p:cNvSpPr txBox="1"/>
            <p:nvPr/>
          </p:nvSpPr>
          <p:spPr>
            <a:xfrm>
              <a:off x="151234" y="-180975"/>
              <a:ext cx="849837" cy="106383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400" u="none" cap="none" strike="noStrike">
                  <a:solidFill>
                    <a:srgbClr val="000000"/>
                  </a:solidFill>
                  <a:latin typeface="Arial"/>
                  <a:ea typeface="Arial"/>
                  <a:cs typeface="Arial"/>
                  <a:sym typeface="Arial"/>
                </a:rPr>
                <a:t>15</a:t>
              </a:r>
              <a:endParaRPr/>
            </a:p>
          </p:txBody>
        </p:sp>
        <p:cxnSp>
          <p:nvCxnSpPr>
            <p:cNvPr id="335" name="Google Shape;335;p15"/>
            <p:cNvCxnSpPr/>
            <p:nvPr/>
          </p:nvCxnSpPr>
          <p:spPr>
            <a:xfrm>
              <a:off x="0" y="892017"/>
              <a:ext cx="1166493" cy="0"/>
            </a:xfrm>
            <a:prstGeom prst="straightConnector1">
              <a:avLst/>
            </a:prstGeom>
            <a:noFill/>
            <a:ln cap="rnd" cmpd="sng" w="76200">
              <a:solidFill>
                <a:srgbClr val="000000"/>
              </a:solidFill>
              <a:prstDash val="solid"/>
              <a:round/>
              <a:headEnd len="sm" w="sm" type="none"/>
              <a:tailEnd len="sm" w="sm" type="none"/>
            </a:ln>
          </p:spPr>
        </p:cxnSp>
        <p:sp>
          <p:nvSpPr>
            <p:cNvPr id="336" name="Google Shape;336;p15"/>
            <p:cNvSpPr txBox="1"/>
            <p:nvPr/>
          </p:nvSpPr>
          <p:spPr>
            <a:xfrm>
              <a:off x="158328" y="915492"/>
              <a:ext cx="849837" cy="106383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400" u="none" cap="none" strike="noStrike">
                  <a:solidFill>
                    <a:srgbClr val="000000"/>
                  </a:solidFill>
                  <a:latin typeface="Arial"/>
                  <a:ea typeface="Arial"/>
                  <a:cs typeface="Arial"/>
                  <a:sym typeface="Arial"/>
                </a:rPr>
                <a:t>20</a:t>
              </a:r>
              <a:endParaRPr/>
            </a:p>
          </p:txBody>
        </p:sp>
      </p:grpSp>
      <p:grpSp>
        <p:nvGrpSpPr>
          <p:cNvPr id="337" name="Google Shape;337;p15"/>
          <p:cNvGrpSpPr/>
          <p:nvPr/>
        </p:nvGrpSpPr>
        <p:grpSpPr>
          <a:xfrm>
            <a:off x="3289200" y="5353697"/>
            <a:ext cx="874869" cy="1620228"/>
            <a:chOff x="0" y="-180975"/>
            <a:chExt cx="1166493" cy="2160304"/>
          </a:xfrm>
        </p:grpSpPr>
        <p:sp>
          <p:nvSpPr>
            <p:cNvPr id="338" name="Google Shape;338;p15"/>
            <p:cNvSpPr txBox="1"/>
            <p:nvPr/>
          </p:nvSpPr>
          <p:spPr>
            <a:xfrm>
              <a:off x="151234" y="-180975"/>
              <a:ext cx="849837" cy="106383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400" u="none" cap="none" strike="noStrike">
                  <a:solidFill>
                    <a:srgbClr val="000000"/>
                  </a:solidFill>
                  <a:latin typeface="Arial"/>
                  <a:ea typeface="Arial"/>
                  <a:cs typeface="Arial"/>
                  <a:sym typeface="Arial"/>
                </a:rPr>
                <a:t>3</a:t>
              </a:r>
              <a:endParaRPr/>
            </a:p>
          </p:txBody>
        </p:sp>
        <p:cxnSp>
          <p:nvCxnSpPr>
            <p:cNvPr id="339" name="Google Shape;339;p15"/>
            <p:cNvCxnSpPr/>
            <p:nvPr/>
          </p:nvCxnSpPr>
          <p:spPr>
            <a:xfrm>
              <a:off x="0" y="892017"/>
              <a:ext cx="1166493" cy="0"/>
            </a:xfrm>
            <a:prstGeom prst="straightConnector1">
              <a:avLst/>
            </a:prstGeom>
            <a:noFill/>
            <a:ln cap="rnd" cmpd="sng" w="76200">
              <a:solidFill>
                <a:srgbClr val="000000"/>
              </a:solidFill>
              <a:prstDash val="solid"/>
              <a:round/>
              <a:headEnd len="sm" w="sm" type="none"/>
              <a:tailEnd len="sm" w="sm" type="none"/>
            </a:ln>
          </p:spPr>
        </p:cxnSp>
        <p:sp>
          <p:nvSpPr>
            <p:cNvPr id="340" name="Google Shape;340;p15"/>
            <p:cNvSpPr txBox="1"/>
            <p:nvPr/>
          </p:nvSpPr>
          <p:spPr>
            <a:xfrm>
              <a:off x="158328" y="915492"/>
              <a:ext cx="849837" cy="106383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400" u="none" cap="none" strike="noStrike">
                  <a:solidFill>
                    <a:srgbClr val="000000"/>
                  </a:solidFill>
                  <a:latin typeface="Arial"/>
                  <a:ea typeface="Arial"/>
                  <a:cs typeface="Arial"/>
                  <a:sym typeface="Arial"/>
                </a:rPr>
                <a:t>4</a:t>
              </a:r>
              <a:endParaRPr/>
            </a:p>
          </p:txBody>
        </p:sp>
      </p:grpSp>
      <p:grpSp>
        <p:nvGrpSpPr>
          <p:cNvPr id="341" name="Google Shape;341;p15"/>
          <p:cNvGrpSpPr/>
          <p:nvPr/>
        </p:nvGrpSpPr>
        <p:grpSpPr>
          <a:xfrm>
            <a:off x="5742464" y="5415531"/>
            <a:ext cx="878445" cy="1623588"/>
            <a:chOff x="0" y="-180975"/>
            <a:chExt cx="1171259" cy="2164784"/>
          </a:xfrm>
        </p:grpSpPr>
        <p:sp>
          <p:nvSpPr>
            <p:cNvPr id="342" name="Google Shape;342;p15"/>
            <p:cNvSpPr txBox="1"/>
            <p:nvPr/>
          </p:nvSpPr>
          <p:spPr>
            <a:xfrm>
              <a:off x="151852" y="-180975"/>
              <a:ext cx="853310" cy="106383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400" u="none" cap="none" strike="noStrike">
                  <a:solidFill>
                    <a:srgbClr val="000000"/>
                  </a:solidFill>
                  <a:latin typeface="Arial"/>
                  <a:ea typeface="Arial"/>
                  <a:cs typeface="Arial"/>
                  <a:sym typeface="Arial"/>
                </a:rPr>
                <a:t>3</a:t>
              </a:r>
              <a:endParaRPr/>
            </a:p>
          </p:txBody>
        </p:sp>
        <p:cxnSp>
          <p:nvCxnSpPr>
            <p:cNvPr id="343" name="Google Shape;343;p15"/>
            <p:cNvCxnSpPr/>
            <p:nvPr/>
          </p:nvCxnSpPr>
          <p:spPr>
            <a:xfrm>
              <a:off x="0" y="895662"/>
              <a:ext cx="1171259" cy="0"/>
            </a:xfrm>
            <a:prstGeom prst="straightConnector1">
              <a:avLst/>
            </a:prstGeom>
            <a:noFill/>
            <a:ln cap="rnd" cmpd="sng" w="76200">
              <a:solidFill>
                <a:srgbClr val="000000"/>
              </a:solidFill>
              <a:prstDash val="solid"/>
              <a:round/>
              <a:headEnd len="sm" w="sm" type="none"/>
              <a:tailEnd len="sm" w="sm" type="none"/>
            </a:ln>
          </p:spPr>
        </p:cxnSp>
        <p:sp>
          <p:nvSpPr>
            <p:cNvPr id="344" name="Google Shape;344;p15"/>
            <p:cNvSpPr txBox="1"/>
            <p:nvPr/>
          </p:nvSpPr>
          <p:spPr>
            <a:xfrm>
              <a:off x="158975" y="919972"/>
              <a:ext cx="853310" cy="106383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400" u="none" cap="none" strike="noStrike">
                  <a:solidFill>
                    <a:srgbClr val="000000"/>
                  </a:solidFill>
                  <a:latin typeface="Arial"/>
                  <a:ea typeface="Arial"/>
                  <a:cs typeface="Arial"/>
                  <a:sym typeface="Arial"/>
                </a:rPr>
                <a:t>4</a:t>
              </a:r>
              <a:endParaRPr/>
            </a:p>
          </p:txBody>
        </p:sp>
      </p:grpSp>
      <p:sp>
        <p:nvSpPr>
          <p:cNvPr id="345" name="Google Shape;345;p15"/>
          <p:cNvSpPr/>
          <p:nvPr/>
        </p:nvSpPr>
        <p:spPr>
          <a:xfrm rot="-1184194">
            <a:off x="10471860" y="4942322"/>
            <a:ext cx="1683488" cy="703908"/>
          </a:xfrm>
          <a:custGeom>
            <a:rect b="b" l="l" r="r" t="t"/>
            <a:pathLst>
              <a:path extrusionOk="0" h="703908" w="1683488">
                <a:moveTo>
                  <a:pt x="0" y="0"/>
                </a:moveTo>
                <a:lnTo>
                  <a:pt x="1683488" y="0"/>
                </a:lnTo>
                <a:lnTo>
                  <a:pt x="1683488" y="703909"/>
                </a:lnTo>
                <a:lnTo>
                  <a:pt x="0" y="703909"/>
                </a:lnTo>
                <a:lnTo>
                  <a:pt x="0" y="0"/>
                </a:lnTo>
                <a:close/>
              </a:path>
            </a:pathLst>
          </a:custGeom>
          <a:blipFill rotWithShape="1">
            <a:blip r:embed="rId4">
              <a:alphaModFix/>
            </a:blip>
            <a:stretch>
              <a:fillRect b="0" l="0" r="0" t="0"/>
            </a:stretch>
          </a:blipFill>
          <a:ln>
            <a:noFill/>
          </a:ln>
        </p:spPr>
      </p:sp>
      <p:sp>
        <p:nvSpPr>
          <p:cNvPr id="346" name="Google Shape;346;p15"/>
          <p:cNvSpPr/>
          <p:nvPr/>
        </p:nvSpPr>
        <p:spPr>
          <a:xfrm rot="-1851924">
            <a:off x="14557036" y="7084338"/>
            <a:ext cx="1969137" cy="322446"/>
          </a:xfrm>
          <a:custGeom>
            <a:rect b="b" l="l" r="r" t="t"/>
            <a:pathLst>
              <a:path extrusionOk="0" h="322775" w="1971146">
                <a:moveTo>
                  <a:pt x="0" y="0"/>
                </a:moveTo>
                <a:lnTo>
                  <a:pt x="1971145" y="0"/>
                </a:lnTo>
                <a:lnTo>
                  <a:pt x="1971145" y="322775"/>
                </a:lnTo>
                <a:lnTo>
                  <a:pt x="0" y="322775"/>
                </a:lnTo>
                <a:lnTo>
                  <a:pt x="0" y="0"/>
                </a:lnTo>
                <a:close/>
              </a:path>
            </a:pathLst>
          </a:custGeom>
          <a:blipFill rotWithShape="1">
            <a:blip r:embed="rId5">
              <a:alphaModFix/>
            </a:blip>
            <a:stretch>
              <a:fillRect b="0" l="0" r="0" t="0"/>
            </a:stretch>
          </a:blipFill>
          <a:ln>
            <a:noFill/>
          </a:ln>
        </p:spPr>
      </p:sp>
      <p:sp>
        <p:nvSpPr>
          <p:cNvPr id="347" name="Google Shape;347;p15"/>
          <p:cNvSpPr/>
          <p:nvPr/>
        </p:nvSpPr>
        <p:spPr>
          <a:xfrm>
            <a:off x="7157424" y="4738887"/>
            <a:ext cx="951867" cy="915577"/>
          </a:xfrm>
          <a:custGeom>
            <a:rect b="b" l="l" r="r" t="t"/>
            <a:pathLst>
              <a:path extrusionOk="0" h="915577" w="951867">
                <a:moveTo>
                  <a:pt x="0" y="0"/>
                </a:moveTo>
                <a:lnTo>
                  <a:pt x="951867" y="0"/>
                </a:lnTo>
                <a:lnTo>
                  <a:pt x="951867" y="915578"/>
                </a:lnTo>
                <a:lnTo>
                  <a:pt x="0" y="915578"/>
                </a:lnTo>
                <a:lnTo>
                  <a:pt x="0" y="0"/>
                </a:lnTo>
                <a:close/>
              </a:path>
            </a:pathLst>
          </a:custGeom>
          <a:blipFill rotWithShape="1">
            <a:blip r:embed="rId6">
              <a:alphaModFix/>
            </a:blip>
            <a:stretch>
              <a:fillRect b="0" l="0" r="0" t="0"/>
            </a:stretch>
          </a:blipFill>
          <a:ln>
            <a:noFill/>
          </a:ln>
        </p:spPr>
      </p:sp>
      <p:sp>
        <p:nvSpPr>
          <p:cNvPr id="348" name="Google Shape;348;p15"/>
          <p:cNvSpPr/>
          <p:nvPr/>
        </p:nvSpPr>
        <p:spPr>
          <a:xfrm rot="-1815938">
            <a:off x="815560" y="5155158"/>
            <a:ext cx="1030385" cy="246004"/>
          </a:xfrm>
          <a:custGeom>
            <a:rect b="b" l="l" r="r" t="t"/>
            <a:pathLst>
              <a:path extrusionOk="0" h="246004" w="1030385">
                <a:moveTo>
                  <a:pt x="0" y="0"/>
                </a:moveTo>
                <a:lnTo>
                  <a:pt x="1030385" y="0"/>
                </a:lnTo>
                <a:lnTo>
                  <a:pt x="1030385" y="246005"/>
                </a:lnTo>
                <a:lnTo>
                  <a:pt x="0" y="246005"/>
                </a:lnTo>
                <a:lnTo>
                  <a:pt x="0" y="0"/>
                </a:lnTo>
                <a:close/>
              </a:path>
            </a:pathLst>
          </a:custGeom>
          <a:blipFill rotWithShape="1">
            <a:blip r:embed="rId7">
              <a:alphaModFix/>
            </a:blip>
            <a:stretch>
              <a:fillRect b="0" l="0" r="0" t="0"/>
            </a:stretch>
          </a:blipFill>
          <a:ln>
            <a:noFill/>
          </a:ln>
        </p:spPr>
      </p:sp>
      <p:sp>
        <p:nvSpPr>
          <p:cNvPr id="349" name="Google Shape;349;p15"/>
          <p:cNvSpPr/>
          <p:nvPr/>
        </p:nvSpPr>
        <p:spPr>
          <a:xfrm rot="-2258996">
            <a:off x="3789959" y="6904336"/>
            <a:ext cx="1166139" cy="305316"/>
          </a:xfrm>
          <a:custGeom>
            <a:rect b="b" l="l" r="r" t="t"/>
            <a:pathLst>
              <a:path extrusionOk="0" h="305316" w="1166139">
                <a:moveTo>
                  <a:pt x="0" y="0"/>
                </a:moveTo>
                <a:lnTo>
                  <a:pt x="1166138" y="0"/>
                </a:lnTo>
                <a:lnTo>
                  <a:pt x="1166138" y="305316"/>
                </a:lnTo>
                <a:lnTo>
                  <a:pt x="0" y="305316"/>
                </a:lnTo>
                <a:lnTo>
                  <a:pt x="0" y="0"/>
                </a:lnTo>
                <a:close/>
              </a:path>
            </a:pathLst>
          </a:custGeom>
          <a:blipFill rotWithShape="1">
            <a:blip r:embed="rId8">
              <a:alphaModFix/>
            </a:blip>
            <a:stretch>
              <a:fillRect b="0" l="0" r="0" t="0"/>
            </a:stretch>
          </a:blipFill>
          <a:ln>
            <a:noFill/>
          </a:ln>
        </p:spPr>
      </p:sp>
      <p:sp>
        <p:nvSpPr>
          <p:cNvPr id="350" name="Google Shape;350;p15"/>
          <p:cNvSpPr txBox="1"/>
          <p:nvPr/>
        </p:nvSpPr>
        <p:spPr>
          <a:xfrm>
            <a:off x="1680610" y="3941033"/>
            <a:ext cx="2487804" cy="575786"/>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b="0" i="0" lang="en-US" sz="3600" u="none" cap="none" strike="noStrike">
                <a:solidFill>
                  <a:srgbClr val="000000"/>
                </a:solidFill>
                <a:latin typeface="Gloria Hallelujah"/>
                <a:ea typeface="Gloria Hallelujah"/>
                <a:cs typeface="Gloria Hallelujah"/>
                <a:sym typeface="Gloria Hallelujah"/>
              </a:rPr>
              <a:t>Fraction</a:t>
            </a:r>
            <a:endParaRPr/>
          </a:p>
        </p:txBody>
      </p:sp>
      <p:sp>
        <p:nvSpPr>
          <p:cNvPr id="351" name="Google Shape;351;p15"/>
          <p:cNvSpPr txBox="1"/>
          <p:nvPr/>
        </p:nvSpPr>
        <p:spPr>
          <a:xfrm>
            <a:off x="6554577" y="3941033"/>
            <a:ext cx="2487804" cy="575786"/>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b="0" i="0" lang="en-US" sz="3600" u="none" cap="none" strike="noStrike">
                <a:solidFill>
                  <a:srgbClr val="000000"/>
                </a:solidFill>
                <a:latin typeface="Gloria Hallelujah"/>
                <a:ea typeface="Gloria Hallelujah"/>
                <a:cs typeface="Gloria Hallelujah"/>
                <a:sym typeface="Gloria Hallelujah"/>
              </a:rPr>
              <a:t>Decimal</a:t>
            </a:r>
            <a:endParaRPr/>
          </a:p>
        </p:txBody>
      </p:sp>
      <p:sp>
        <p:nvSpPr>
          <p:cNvPr id="352" name="Google Shape;352;p15"/>
          <p:cNvSpPr txBox="1"/>
          <p:nvPr/>
        </p:nvSpPr>
        <p:spPr>
          <a:xfrm>
            <a:off x="11980367" y="3941033"/>
            <a:ext cx="3087859" cy="575786"/>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b="0" i="0" lang="en-US" sz="3600" u="none" cap="none" strike="noStrike">
                <a:solidFill>
                  <a:srgbClr val="000000"/>
                </a:solidFill>
                <a:latin typeface="Gloria Hallelujah"/>
                <a:ea typeface="Gloria Hallelujah"/>
                <a:cs typeface="Gloria Hallelujah"/>
                <a:sym typeface="Gloria Hallelujah"/>
              </a:rPr>
              <a:t>Percentage</a:t>
            </a:r>
            <a:endParaRPr/>
          </a:p>
        </p:txBody>
      </p:sp>
      <p:sp>
        <p:nvSpPr>
          <p:cNvPr id="353" name="Google Shape;353;p15"/>
          <p:cNvSpPr txBox="1"/>
          <p:nvPr/>
        </p:nvSpPr>
        <p:spPr>
          <a:xfrm>
            <a:off x="622830" y="575595"/>
            <a:ext cx="9136633" cy="90487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6000" u="none" cap="none" strike="noStrike">
                <a:solidFill>
                  <a:srgbClr val="000000"/>
                </a:solidFill>
                <a:latin typeface="Gloria Hallelujah"/>
                <a:ea typeface="Gloria Hallelujah"/>
                <a:cs typeface="Gloria Hallelujah"/>
                <a:sym typeface="Gloria Hallelujah"/>
              </a:rPr>
              <a:t>Here's another example:</a:t>
            </a:r>
            <a:endParaRPr/>
          </a:p>
        </p:txBody>
      </p:sp>
      <p:sp>
        <p:nvSpPr>
          <p:cNvPr id="354" name="Google Shape;354;p15"/>
          <p:cNvSpPr txBox="1"/>
          <p:nvPr/>
        </p:nvSpPr>
        <p:spPr>
          <a:xfrm>
            <a:off x="622830" y="1890045"/>
            <a:ext cx="8696870" cy="16002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3000" u="none" cap="none" strike="noStrike">
                <a:solidFill>
                  <a:srgbClr val="000000"/>
                </a:solidFill>
                <a:latin typeface="Maven Pro"/>
                <a:ea typeface="Maven Pro"/>
                <a:cs typeface="Maven Pro"/>
                <a:sym typeface="Maven Pro"/>
              </a:rPr>
              <a:t>There are 15 out of 20 pins that are black. Let’s express the probability of getting a black pin in fraction, decimal, and percentage form.</a:t>
            </a:r>
            <a:endParaRPr/>
          </a:p>
        </p:txBody>
      </p:sp>
      <p:sp>
        <p:nvSpPr>
          <p:cNvPr id="355" name="Google Shape;355;p15"/>
          <p:cNvSpPr txBox="1"/>
          <p:nvPr/>
        </p:nvSpPr>
        <p:spPr>
          <a:xfrm>
            <a:off x="12397792" y="5722472"/>
            <a:ext cx="3217681" cy="843121"/>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400" u="none" cap="none" strike="noStrike">
                <a:solidFill>
                  <a:srgbClr val="000000"/>
                </a:solidFill>
                <a:latin typeface="Arial"/>
                <a:ea typeface="Arial"/>
                <a:cs typeface="Arial"/>
                <a:sym typeface="Arial"/>
              </a:rPr>
              <a:t>x 100 = 75%</a:t>
            </a:r>
            <a:endParaRPr/>
          </a:p>
        </p:txBody>
      </p:sp>
      <p:sp>
        <p:nvSpPr>
          <p:cNvPr id="356" name="Google Shape;356;p15"/>
          <p:cNvSpPr txBox="1"/>
          <p:nvPr/>
        </p:nvSpPr>
        <p:spPr>
          <a:xfrm>
            <a:off x="2687880" y="5673519"/>
            <a:ext cx="449464" cy="843121"/>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400" u="none" cap="none" strike="noStrike">
                <a:solidFill>
                  <a:srgbClr val="000000"/>
                </a:solidFill>
                <a:latin typeface="Arial"/>
                <a:ea typeface="Arial"/>
                <a:cs typeface="Arial"/>
                <a:sym typeface="Arial"/>
              </a:rPr>
              <a:t>=</a:t>
            </a:r>
            <a:endParaRPr/>
          </a:p>
        </p:txBody>
      </p:sp>
      <p:sp>
        <p:nvSpPr>
          <p:cNvPr id="357" name="Google Shape;357;p15"/>
          <p:cNvSpPr txBox="1"/>
          <p:nvPr/>
        </p:nvSpPr>
        <p:spPr>
          <a:xfrm>
            <a:off x="6834735" y="5736845"/>
            <a:ext cx="3241670" cy="843121"/>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400" u="none" cap="none" strike="noStrike">
                <a:solidFill>
                  <a:srgbClr val="000000"/>
                </a:solidFill>
                <a:latin typeface="Arial"/>
                <a:ea typeface="Arial"/>
                <a:cs typeface="Arial"/>
                <a:sym typeface="Arial"/>
              </a:rPr>
              <a:t>= 3÷4 = 0.75</a:t>
            </a:r>
            <a:endParaRPr/>
          </a:p>
        </p:txBody>
      </p:sp>
      <p:grpSp>
        <p:nvGrpSpPr>
          <p:cNvPr id="358" name="Google Shape;358;p15"/>
          <p:cNvGrpSpPr/>
          <p:nvPr/>
        </p:nvGrpSpPr>
        <p:grpSpPr>
          <a:xfrm>
            <a:off x="11472447" y="843750"/>
            <a:ext cx="4591980" cy="2646495"/>
            <a:chOff x="0" y="0"/>
            <a:chExt cx="6122640" cy="3528660"/>
          </a:xfrm>
        </p:grpSpPr>
        <p:sp>
          <p:nvSpPr>
            <p:cNvPr id="359" name="Google Shape;359;p15"/>
            <p:cNvSpPr/>
            <p:nvPr/>
          </p:nvSpPr>
          <p:spPr>
            <a:xfrm rot="-912133">
              <a:off x="1355475" y="749617"/>
              <a:ext cx="428654" cy="2004848"/>
            </a:xfrm>
            <a:custGeom>
              <a:rect b="b" l="l" r="r" t="t"/>
              <a:pathLst>
                <a:path extrusionOk="0" h="2004848" w="428654">
                  <a:moveTo>
                    <a:pt x="0" y="0"/>
                  </a:moveTo>
                  <a:lnTo>
                    <a:pt x="428654" y="0"/>
                  </a:lnTo>
                  <a:lnTo>
                    <a:pt x="428654" y="2004849"/>
                  </a:lnTo>
                  <a:lnTo>
                    <a:pt x="0" y="2004849"/>
                  </a:lnTo>
                  <a:lnTo>
                    <a:pt x="0" y="0"/>
                  </a:lnTo>
                  <a:close/>
                </a:path>
              </a:pathLst>
            </a:custGeom>
            <a:blipFill rotWithShape="1">
              <a:blip r:embed="rId9">
                <a:alphaModFix/>
              </a:blip>
              <a:stretch>
                <a:fillRect b="0" l="0" r="0" t="0"/>
              </a:stretch>
            </a:blipFill>
            <a:ln>
              <a:noFill/>
            </a:ln>
          </p:spPr>
        </p:sp>
        <p:sp>
          <p:nvSpPr>
            <p:cNvPr id="360" name="Google Shape;360;p15"/>
            <p:cNvSpPr/>
            <p:nvPr/>
          </p:nvSpPr>
          <p:spPr>
            <a:xfrm rot="1145427">
              <a:off x="2906737" y="70072"/>
              <a:ext cx="416130" cy="1946277"/>
            </a:xfrm>
            <a:custGeom>
              <a:rect b="b" l="l" r="r" t="t"/>
              <a:pathLst>
                <a:path extrusionOk="0" h="1946277" w="416130">
                  <a:moveTo>
                    <a:pt x="0" y="0"/>
                  </a:moveTo>
                  <a:lnTo>
                    <a:pt x="416130" y="0"/>
                  </a:lnTo>
                  <a:lnTo>
                    <a:pt x="416130" y="1946277"/>
                  </a:lnTo>
                  <a:lnTo>
                    <a:pt x="0" y="1946277"/>
                  </a:lnTo>
                  <a:lnTo>
                    <a:pt x="0" y="0"/>
                  </a:lnTo>
                  <a:close/>
                </a:path>
              </a:pathLst>
            </a:custGeom>
            <a:blipFill rotWithShape="1">
              <a:blip r:embed="rId10">
                <a:alphaModFix/>
              </a:blip>
              <a:stretch>
                <a:fillRect b="0" l="0" r="0" t="0"/>
              </a:stretch>
            </a:blipFill>
            <a:ln>
              <a:noFill/>
            </a:ln>
          </p:spPr>
        </p:sp>
        <p:sp>
          <p:nvSpPr>
            <p:cNvPr id="361" name="Google Shape;361;p15"/>
            <p:cNvSpPr/>
            <p:nvPr/>
          </p:nvSpPr>
          <p:spPr>
            <a:xfrm rot="-1085614">
              <a:off x="2781840" y="385641"/>
              <a:ext cx="472913" cy="2123381"/>
            </a:xfrm>
            <a:custGeom>
              <a:rect b="b" l="l" r="r" t="t"/>
              <a:pathLst>
                <a:path extrusionOk="0" h="2123381" w="472913">
                  <a:moveTo>
                    <a:pt x="0" y="0"/>
                  </a:moveTo>
                  <a:lnTo>
                    <a:pt x="472913" y="0"/>
                  </a:lnTo>
                  <a:lnTo>
                    <a:pt x="472913" y="2123381"/>
                  </a:lnTo>
                  <a:lnTo>
                    <a:pt x="0" y="2123381"/>
                  </a:lnTo>
                  <a:lnTo>
                    <a:pt x="0" y="0"/>
                  </a:lnTo>
                  <a:close/>
                </a:path>
              </a:pathLst>
            </a:custGeom>
            <a:blipFill rotWithShape="1">
              <a:blip r:embed="rId11">
                <a:alphaModFix/>
              </a:blip>
              <a:stretch>
                <a:fillRect b="0" l="0" r="0" t="0"/>
              </a:stretch>
            </a:blipFill>
            <a:ln>
              <a:noFill/>
            </a:ln>
          </p:spPr>
        </p:sp>
        <p:sp>
          <p:nvSpPr>
            <p:cNvPr id="362" name="Google Shape;362;p15"/>
            <p:cNvSpPr/>
            <p:nvPr/>
          </p:nvSpPr>
          <p:spPr>
            <a:xfrm rot="718747">
              <a:off x="1585483" y="979625"/>
              <a:ext cx="428654" cy="2004848"/>
            </a:xfrm>
            <a:custGeom>
              <a:rect b="b" l="l" r="r" t="t"/>
              <a:pathLst>
                <a:path extrusionOk="0" h="2004848" w="428654">
                  <a:moveTo>
                    <a:pt x="0" y="0"/>
                  </a:moveTo>
                  <a:lnTo>
                    <a:pt x="428654" y="0"/>
                  </a:lnTo>
                  <a:lnTo>
                    <a:pt x="428654" y="2004848"/>
                  </a:lnTo>
                  <a:lnTo>
                    <a:pt x="0" y="2004848"/>
                  </a:lnTo>
                  <a:lnTo>
                    <a:pt x="0" y="0"/>
                  </a:lnTo>
                  <a:close/>
                </a:path>
              </a:pathLst>
            </a:custGeom>
            <a:blipFill rotWithShape="1">
              <a:blip r:embed="rId9">
                <a:alphaModFix/>
              </a:blip>
              <a:stretch>
                <a:fillRect b="0" l="0" r="0" t="0"/>
              </a:stretch>
            </a:blipFill>
            <a:ln>
              <a:noFill/>
            </a:ln>
          </p:spPr>
        </p:sp>
        <p:sp>
          <p:nvSpPr>
            <p:cNvPr id="363" name="Google Shape;363;p15"/>
            <p:cNvSpPr/>
            <p:nvPr/>
          </p:nvSpPr>
          <p:spPr>
            <a:xfrm rot="-9315751">
              <a:off x="399808" y="1075933"/>
              <a:ext cx="428654" cy="2004848"/>
            </a:xfrm>
            <a:custGeom>
              <a:rect b="b" l="l" r="r" t="t"/>
              <a:pathLst>
                <a:path extrusionOk="0" h="2004848" w="428654">
                  <a:moveTo>
                    <a:pt x="0" y="0"/>
                  </a:moveTo>
                  <a:lnTo>
                    <a:pt x="428653" y="0"/>
                  </a:lnTo>
                  <a:lnTo>
                    <a:pt x="428653" y="2004848"/>
                  </a:lnTo>
                  <a:lnTo>
                    <a:pt x="0" y="2004848"/>
                  </a:lnTo>
                  <a:lnTo>
                    <a:pt x="0" y="0"/>
                  </a:lnTo>
                  <a:close/>
                </a:path>
              </a:pathLst>
            </a:custGeom>
            <a:blipFill rotWithShape="1">
              <a:blip r:embed="rId9">
                <a:alphaModFix/>
              </a:blip>
              <a:stretch>
                <a:fillRect b="0" l="0" r="0" t="0"/>
              </a:stretch>
            </a:blipFill>
            <a:ln>
              <a:noFill/>
            </a:ln>
          </p:spPr>
        </p:sp>
        <p:sp>
          <p:nvSpPr>
            <p:cNvPr id="364" name="Google Shape;364;p15"/>
            <p:cNvSpPr/>
            <p:nvPr/>
          </p:nvSpPr>
          <p:spPr>
            <a:xfrm rot="4464350">
              <a:off x="3358463" y="1028455"/>
              <a:ext cx="428654" cy="2004848"/>
            </a:xfrm>
            <a:custGeom>
              <a:rect b="b" l="l" r="r" t="t"/>
              <a:pathLst>
                <a:path extrusionOk="0" h="2004848" w="428654">
                  <a:moveTo>
                    <a:pt x="0" y="0"/>
                  </a:moveTo>
                  <a:lnTo>
                    <a:pt x="428653" y="0"/>
                  </a:lnTo>
                  <a:lnTo>
                    <a:pt x="428653" y="2004849"/>
                  </a:lnTo>
                  <a:lnTo>
                    <a:pt x="0" y="2004849"/>
                  </a:lnTo>
                  <a:lnTo>
                    <a:pt x="0" y="0"/>
                  </a:lnTo>
                  <a:close/>
                </a:path>
              </a:pathLst>
            </a:custGeom>
            <a:blipFill rotWithShape="1">
              <a:blip r:embed="rId9">
                <a:alphaModFix/>
              </a:blip>
              <a:stretch>
                <a:fillRect b="0" l="0" r="0" t="0"/>
              </a:stretch>
            </a:blipFill>
            <a:ln>
              <a:noFill/>
            </a:ln>
          </p:spPr>
        </p:sp>
        <p:sp>
          <p:nvSpPr>
            <p:cNvPr id="365" name="Google Shape;365;p15"/>
            <p:cNvSpPr/>
            <p:nvPr/>
          </p:nvSpPr>
          <p:spPr>
            <a:xfrm rot="10539076">
              <a:off x="3588471" y="1258463"/>
              <a:ext cx="428654" cy="2004848"/>
            </a:xfrm>
            <a:custGeom>
              <a:rect b="b" l="l" r="r" t="t"/>
              <a:pathLst>
                <a:path extrusionOk="0" h="2004848" w="428654">
                  <a:moveTo>
                    <a:pt x="0" y="0"/>
                  </a:moveTo>
                  <a:lnTo>
                    <a:pt x="428653" y="0"/>
                  </a:lnTo>
                  <a:lnTo>
                    <a:pt x="428653" y="2004848"/>
                  </a:lnTo>
                  <a:lnTo>
                    <a:pt x="0" y="2004848"/>
                  </a:lnTo>
                  <a:lnTo>
                    <a:pt x="0" y="0"/>
                  </a:lnTo>
                  <a:close/>
                </a:path>
              </a:pathLst>
            </a:custGeom>
            <a:blipFill rotWithShape="1">
              <a:blip r:embed="rId9">
                <a:alphaModFix/>
              </a:blip>
              <a:stretch>
                <a:fillRect b="0" l="0" r="0" t="0"/>
              </a:stretch>
            </a:blipFill>
            <a:ln>
              <a:noFill/>
            </a:ln>
          </p:spPr>
        </p:sp>
        <p:sp>
          <p:nvSpPr>
            <p:cNvPr id="366" name="Google Shape;366;p15"/>
            <p:cNvSpPr/>
            <p:nvPr/>
          </p:nvSpPr>
          <p:spPr>
            <a:xfrm rot="9288101">
              <a:off x="1803035" y="1405638"/>
              <a:ext cx="472913" cy="2123381"/>
            </a:xfrm>
            <a:custGeom>
              <a:rect b="b" l="l" r="r" t="t"/>
              <a:pathLst>
                <a:path extrusionOk="0" h="2123381" w="472913">
                  <a:moveTo>
                    <a:pt x="0" y="0"/>
                  </a:moveTo>
                  <a:lnTo>
                    <a:pt x="472913" y="0"/>
                  </a:lnTo>
                  <a:lnTo>
                    <a:pt x="472913" y="2123381"/>
                  </a:lnTo>
                  <a:lnTo>
                    <a:pt x="0" y="2123381"/>
                  </a:lnTo>
                  <a:lnTo>
                    <a:pt x="0" y="0"/>
                  </a:lnTo>
                  <a:close/>
                </a:path>
              </a:pathLst>
            </a:custGeom>
            <a:blipFill rotWithShape="1">
              <a:blip r:embed="rId11">
                <a:alphaModFix/>
              </a:blip>
              <a:stretch>
                <a:fillRect b="0" l="0" r="0" t="0"/>
              </a:stretch>
            </a:blipFill>
            <a:ln>
              <a:noFill/>
            </a:ln>
          </p:spPr>
        </p:sp>
        <p:sp>
          <p:nvSpPr>
            <p:cNvPr id="367" name="Google Shape;367;p15"/>
            <p:cNvSpPr/>
            <p:nvPr/>
          </p:nvSpPr>
          <p:spPr>
            <a:xfrm rot="-10188248">
              <a:off x="3435405" y="597470"/>
              <a:ext cx="472913" cy="2123381"/>
            </a:xfrm>
            <a:custGeom>
              <a:rect b="b" l="l" r="r" t="t"/>
              <a:pathLst>
                <a:path extrusionOk="0" h="2123381" w="472913">
                  <a:moveTo>
                    <a:pt x="0" y="0"/>
                  </a:moveTo>
                  <a:lnTo>
                    <a:pt x="472913" y="0"/>
                  </a:lnTo>
                  <a:lnTo>
                    <a:pt x="472913" y="2123381"/>
                  </a:lnTo>
                  <a:lnTo>
                    <a:pt x="0" y="2123381"/>
                  </a:lnTo>
                  <a:lnTo>
                    <a:pt x="0" y="0"/>
                  </a:lnTo>
                  <a:close/>
                </a:path>
              </a:pathLst>
            </a:custGeom>
            <a:blipFill rotWithShape="1">
              <a:blip r:embed="rId11">
                <a:alphaModFix/>
              </a:blip>
              <a:stretch>
                <a:fillRect b="0" l="0" r="0" t="0"/>
              </a:stretch>
            </a:blipFill>
            <a:ln>
              <a:noFill/>
            </a:ln>
          </p:spPr>
        </p:sp>
        <p:sp>
          <p:nvSpPr>
            <p:cNvPr id="368" name="Google Shape;368;p15"/>
            <p:cNvSpPr/>
            <p:nvPr/>
          </p:nvSpPr>
          <p:spPr>
            <a:xfrm rot="88000">
              <a:off x="552697" y="733500"/>
              <a:ext cx="416130" cy="1946277"/>
            </a:xfrm>
            <a:custGeom>
              <a:rect b="b" l="l" r="r" t="t"/>
              <a:pathLst>
                <a:path extrusionOk="0" h="1946277" w="416130">
                  <a:moveTo>
                    <a:pt x="0" y="0"/>
                  </a:moveTo>
                  <a:lnTo>
                    <a:pt x="416131" y="0"/>
                  </a:lnTo>
                  <a:lnTo>
                    <a:pt x="416131" y="1946277"/>
                  </a:lnTo>
                  <a:lnTo>
                    <a:pt x="0" y="1946277"/>
                  </a:lnTo>
                  <a:lnTo>
                    <a:pt x="0" y="0"/>
                  </a:lnTo>
                  <a:close/>
                </a:path>
              </a:pathLst>
            </a:custGeom>
            <a:blipFill rotWithShape="1">
              <a:blip r:embed="rId10">
                <a:alphaModFix/>
              </a:blip>
              <a:stretch>
                <a:fillRect b="0" l="0" r="0" t="0"/>
              </a:stretch>
            </a:blipFill>
            <a:ln>
              <a:noFill/>
            </a:ln>
          </p:spPr>
        </p:sp>
        <p:sp>
          <p:nvSpPr>
            <p:cNvPr id="369" name="Google Shape;369;p15"/>
            <p:cNvSpPr/>
            <p:nvPr/>
          </p:nvSpPr>
          <p:spPr>
            <a:xfrm rot="-662325">
              <a:off x="4780605" y="777831"/>
              <a:ext cx="416130" cy="1946277"/>
            </a:xfrm>
            <a:custGeom>
              <a:rect b="b" l="l" r="r" t="t"/>
              <a:pathLst>
                <a:path extrusionOk="0" h="1946277" w="416130">
                  <a:moveTo>
                    <a:pt x="0" y="0"/>
                  </a:moveTo>
                  <a:lnTo>
                    <a:pt x="416130" y="0"/>
                  </a:lnTo>
                  <a:lnTo>
                    <a:pt x="416130" y="1946277"/>
                  </a:lnTo>
                  <a:lnTo>
                    <a:pt x="0" y="1946277"/>
                  </a:lnTo>
                  <a:lnTo>
                    <a:pt x="0" y="0"/>
                  </a:lnTo>
                  <a:close/>
                </a:path>
              </a:pathLst>
            </a:custGeom>
            <a:blipFill rotWithShape="1">
              <a:blip r:embed="rId10">
                <a:alphaModFix/>
              </a:blip>
              <a:stretch>
                <a:fillRect b="0" l="0" r="0" t="0"/>
              </a:stretch>
            </a:blipFill>
            <a:ln>
              <a:noFill/>
            </a:ln>
          </p:spPr>
        </p:sp>
        <p:sp>
          <p:nvSpPr>
            <p:cNvPr id="370" name="Google Shape;370;p15"/>
            <p:cNvSpPr/>
            <p:nvPr/>
          </p:nvSpPr>
          <p:spPr>
            <a:xfrm rot="1222262">
              <a:off x="5358449" y="11913"/>
              <a:ext cx="428654" cy="2004848"/>
            </a:xfrm>
            <a:custGeom>
              <a:rect b="b" l="l" r="r" t="t"/>
              <a:pathLst>
                <a:path extrusionOk="0" h="2004848" w="428654">
                  <a:moveTo>
                    <a:pt x="0" y="0"/>
                  </a:moveTo>
                  <a:lnTo>
                    <a:pt x="428653" y="0"/>
                  </a:lnTo>
                  <a:lnTo>
                    <a:pt x="428653" y="2004848"/>
                  </a:lnTo>
                  <a:lnTo>
                    <a:pt x="0" y="2004848"/>
                  </a:lnTo>
                  <a:lnTo>
                    <a:pt x="0" y="0"/>
                  </a:lnTo>
                  <a:close/>
                </a:path>
              </a:pathLst>
            </a:custGeom>
            <a:blipFill rotWithShape="1">
              <a:blip r:embed="rId9">
                <a:alphaModFix/>
              </a:blip>
              <a:stretch>
                <a:fillRect b="0" l="0" r="0" t="0"/>
              </a:stretch>
            </a:blipFill>
            <a:ln>
              <a:noFill/>
            </a:ln>
          </p:spPr>
        </p:sp>
      </p:grpSp>
      <p:sp>
        <p:nvSpPr>
          <p:cNvPr id="371" name="Google Shape;371;p15"/>
          <p:cNvSpPr/>
          <p:nvPr/>
        </p:nvSpPr>
        <p:spPr>
          <a:xfrm rot="2208191">
            <a:off x="9665991" y="1422110"/>
            <a:ext cx="1309109" cy="1591622"/>
          </a:xfrm>
          <a:custGeom>
            <a:rect b="b" l="l" r="r" t="t"/>
            <a:pathLst>
              <a:path extrusionOk="0" h="1591622" w="1309109">
                <a:moveTo>
                  <a:pt x="0" y="0"/>
                </a:moveTo>
                <a:lnTo>
                  <a:pt x="1309109" y="0"/>
                </a:lnTo>
                <a:lnTo>
                  <a:pt x="1309109" y="1591621"/>
                </a:lnTo>
                <a:lnTo>
                  <a:pt x="0" y="1591621"/>
                </a:lnTo>
                <a:lnTo>
                  <a:pt x="0" y="0"/>
                </a:lnTo>
                <a:close/>
              </a:path>
            </a:pathLst>
          </a:custGeom>
          <a:blipFill rotWithShape="1">
            <a:blip r:embed="rId12">
              <a:alphaModFix/>
            </a:blip>
            <a:stretch>
              <a:fillRect b="0" l="0" r="0" t="0"/>
            </a:stretch>
          </a:blipFill>
          <a:ln>
            <a:noFill/>
          </a:ln>
        </p:spPr>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16"/>
          <p:cNvSpPr/>
          <p:nvPr/>
        </p:nvSpPr>
        <p:spPr>
          <a:xfrm rot="-5541006">
            <a:off x="1779605" y="2702588"/>
            <a:ext cx="5418655" cy="4988427"/>
          </a:xfrm>
          <a:custGeom>
            <a:rect b="b" l="l" r="r" t="t"/>
            <a:pathLst>
              <a:path extrusionOk="0" h="4988427" w="5418655">
                <a:moveTo>
                  <a:pt x="0" y="0"/>
                </a:moveTo>
                <a:lnTo>
                  <a:pt x="5418655" y="0"/>
                </a:lnTo>
                <a:lnTo>
                  <a:pt x="5418655" y="4988427"/>
                </a:lnTo>
                <a:lnTo>
                  <a:pt x="0" y="4988427"/>
                </a:lnTo>
                <a:lnTo>
                  <a:pt x="0" y="0"/>
                </a:lnTo>
                <a:close/>
              </a:path>
            </a:pathLst>
          </a:custGeom>
          <a:blipFill rotWithShape="1">
            <a:blip r:embed="rId3">
              <a:alphaModFix amt="70000"/>
            </a:blip>
            <a:stretch>
              <a:fillRect b="-136150" l="-250739" r="-51125" t="-91236"/>
            </a:stretch>
          </a:blipFill>
          <a:ln>
            <a:noFill/>
          </a:ln>
        </p:spPr>
      </p:sp>
      <p:sp>
        <p:nvSpPr>
          <p:cNvPr id="377" name="Google Shape;377;p16"/>
          <p:cNvSpPr/>
          <p:nvPr/>
        </p:nvSpPr>
        <p:spPr>
          <a:xfrm rot="8275785">
            <a:off x="1285009" y="2636543"/>
            <a:ext cx="2015719" cy="527752"/>
          </a:xfrm>
          <a:custGeom>
            <a:rect b="b" l="l" r="r" t="t"/>
            <a:pathLst>
              <a:path extrusionOk="0" h="527752" w="2015719">
                <a:moveTo>
                  <a:pt x="0" y="0"/>
                </a:moveTo>
                <a:lnTo>
                  <a:pt x="2015720" y="0"/>
                </a:lnTo>
                <a:lnTo>
                  <a:pt x="2015720" y="527752"/>
                </a:lnTo>
                <a:lnTo>
                  <a:pt x="0" y="527752"/>
                </a:lnTo>
                <a:lnTo>
                  <a:pt x="0" y="0"/>
                </a:lnTo>
                <a:close/>
              </a:path>
            </a:pathLst>
          </a:custGeom>
          <a:blipFill rotWithShape="1">
            <a:blip r:embed="rId4">
              <a:alphaModFix/>
            </a:blip>
            <a:stretch>
              <a:fillRect b="0" l="0" r="0" t="0"/>
            </a:stretch>
          </a:blipFill>
          <a:ln>
            <a:noFill/>
          </a:ln>
        </p:spPr>
      </p:sp>
      <p:grpSp>
        <p:nvGrpSpPr>
          <p:cNvPr id="378" name="Google Shape;378;p16"/>
          <p:cNvGrpSpPr/>
          <p:nvPr/>
        </p:nvGrpSpPr>
        <p:grpSpPr>
          <a:xfrm rot="87907">
            <a:off x="7572015" y="3079549"/>
            <a:ext cx="9349551" cy="4597330"/>
            <a:chOff x="-215" y="0"/>
            <a:chExt cx="11518545" cy="5663861"/>
          </a:xfrm>
        </p:grpSpPr>
        <p:sp>
          <p:nvSpPr>
            <p:cNvPr id="379" name="Google Shape;379;p16"/>
            <p:cNvSpPr/>
            <p:nvPr/>
          </p:nvSpPr>
          <p:spPr>
            <a:xfrm>
              <a:off x="10160" y="16510"/>
              <a:ext cx="11494201" cy="5637897"/>
            </a:xfrm>
            <a:custGeom>
              <a:rect b="b" l="l" r="r" t="t"/>
              <a:pathLst>
                <a:path extrusionOk="0" h="5637897" w="11494201">
                  <a:moveTo>
                    <a:pt x="11494201" y="5637897"/>
                  </a:moveTo>
                  <a:lnTo>
                    <a:pt x="0" y="5630277"/>
                  </a:lnTo>
                  <a:lnTo>
                    <a:pt x="0" y="1968597"/>
                  </a:lnTo>
                  <a:lnTo>
                    <a:pt x="17780" y="19050"/>
                  </a:lnTo>
                  <a:lnTo>
                    <a:pt x="5730045" y="0"/>
                  </a:lnTo>
                  <a:lnTo>
                    <a:pt x="11475151" y="5080"/>
                  </a:lnTo>
                  <a:close/>
                </a:path>
              </a:pathLst>
            </a:custGeom>
            <a:solidFill>
              <a:srgbClr val="FFFFFF"/>
            </a:solidFill>
            <a:ln>
              <a:noFill/>
            </a:ln>
          </p:spPr>
        </p:sp>
        <p:sp>
          <p:nvSpPr>
            <p:cNvPr id="380" name="Google Shape;380;p16"/>
            <p:cNvSpPr/>
            <p:nvPr/>
          </p:nvSpPr>
          <p:spPr>
            <a:xfrm>
              <a:off x="-215" y="0"/>
              <a:ext cx="11518545" cy="5663861"/>
            </a:xfrm>
            <a:custGeom>
              <a:rect b="b" l="l" r="r" t="t"/>
              <a:pathLst>
                <a:path extrusionOk="0" h="5663861" w="11518545">
                  <a:moveTo>
                    <a:pt x="11485526" y="21590"/>
                  </a:moveTo>
                  <a:cubicBezTo>
                    <a:pt x="11486795" y="34290"/>
                    <a:pt x="11486795" y="44450"/>
                    <a:pt x="11488066" y="54610"/>
                  </a:cubicBezTo>
                  <a:cubicBezTo>
                    <a:pt x="11490605" y="150039"/>
                    <a:pt x="11491876" y="274150"/>
                    <a:pt x="11494416" y="393828"/>
                  </a:cubicBezTo>
                  <a:cubicBezTo>
                    <a:pt x="11494416" y="566697"/>
                    <a:pt x="11507116" y="3975314"/>
                    <a:pt x="11513466" y="4148182"/>
                  </a:cubicBezTo>
                  <a:cubicBezTo>
                    <a:pt x="11519816" y="4409701"/>
                    <a:pt x="11516005" y="4675653"/>
                    <a:pt x="11516005" y="4937172"/>
                  </a:cubicBezTo>
                  <a:cubicBezTo>
                    <a:pt x="11516005" y="5167664"/>
                    <a:pt x="11517276" y="5380425"/>
                    <a:pt x="11518545" y="5603606"/>
                  </a:cubicBezTo>
                  <a:cubicBezTo>
                    <a:pt x="11518545" y="5625197"/>
                    <a:pt x="11518545" y="5639167"/>
                    <a:pt x="11518545" y="5663297"/>
                  </a:cubicBezTo>
                  <a:cubicBezTo>
                    <a:pt x="11495685" y="5663297"/>
                    <a:pt x="11475366" y="5664567"/>
                    <a:pt x="11423230" y="5663297"/>
                  </a:cubicBezTo>
                  <a:cubicBezTo>
                    <a:pt x="10835040" y="5658217"/>
                    <a:pt x="10237803" y="5664567"/>
                    <a:pt x="9649614" y="5659487"/>
                  </a:cubicBezTo>
                  <a:cubicBezTo>
                    <a:pt x="9296700" y="5655676"/>
                    <a:pt x="8952837" y="5658217"/>
                    <a:pt x="8599923" y="5655676"/>
                  </a:cubicBezTo>
                  <a:cubicBezTo>
                    <a:pt x="8437040" y="5654406"/>
                    <a:pt x="8274156" y="5653137"/>
                    <a:pt x="8111273" y="5651867"/>
                  </a:cubicBezTo>
                  <a:cubicBezTo>
                    <a:pt x="8011734" y="5651867"/>
                    <a:pt x="7921243" y="5653137"/>
                    <a:pt x="7821703" y="5653137"/>
                  </a:cubicBezTo>
                  <a:cubicBezTo>
                    <a:pt x="7568330" y="5651867"/>
                    <a:pt x="6871551" y="5653137"/>
                    <a:pt x="6618178" y="5651867"/>
                  </a:cubicBezTo>
                  <a:cubicBezTo>
                    <a:pt x="6437197" y="5650597"/>
                    <a:pt x="2817572" y="5659487"/>
                    <a:pt x="2636591" y="5658217"/>
                  </a:cubicBezTo>
                  <a:cubicBezTo>
                    <a:pt x="2591346" y="5658217"/>
                    <a:pt x="2537051" y="5659487"/>
                    <a:pt x="2491806" y="5659487"/>
                  </a:cubicBezTo>
                  <a:cubicBezTo>
                    <a:pt x="2383217" y="5659487"/>
                    <a:pt x="2283678" y="5660756"/>
                    <a:pt x="2175089" y="5660756"/>
                  </a:cubicBezTo>
                  <a:cubicBezTo>
                    <a:pt x="1903617" y="5660756"/>
                    <a:pt x="1641194" y="5659487"/>
                    <a:pt x="1369722" y="5658217"/>
                  </a:cubicBezTo>
                  <a:cubicBezTo>
                    <a:pt x="1206839" y="5656947"/>
                    <a:pt x="1043956" y="5655676"/>
                    <a:pt x="890122" y="5654406"/>
                  </a:cubicBezTo>
                  <a:cubicBezTo>
                    <a:pt x="600552" y="5653137"/>
                    <a:pt x="310982" y="5651867"/>
                    <a:pt x="44665" y="5651867"/>
                  </a:cubicBezTo>
                  <a:cubicBezTo>
                    <a:pt x="34505" y="5651867"/>
                    <a:pt x="25615" y="5651867"/>
                    <a:pt x="15455" y="5650597"/>
                  </a:cubicBezTo>
                  <a:cubicBezTo>
                    <a:pt x="6565" y="5649326"/>
                    <a:pt x="1485" y="5642976"/>
                    <a:pt x="4025" y="5634087"/>
                  </a:cubicBezTo>
                  <a:cubicBezTo>
                    <a:pt x="12915" y="5602052"/>
                    <a:pt x="9105" y="5491239"/>
                    <a:pt x="7835" y="5375993"/>
                  </a:cubicBezTo>
                  <a:cubicBezTo>
                    <a:pt x="6565" y="5141069"/>
                    <a:pt x="2755" y="4910577"/>
                    <a:pt x="4025" y="4675653"/>
                  </a:cubicBezTo>
                  <a:cubicBezTo>
                    <a:pt x="1485" y="4383106"/>
                    <a:pt x="-3595" y="761728"/>
                    <a:pt x="4025" y="464748"/>
                  </a:cubicBezTo>
                  <a:cubicBezTo>
                    <a:pt x="5295" y="407125"/>
                    <a:pt x="4025" y="345070"/>
                    <a:pt x="5295" y="287447"/>
                  </a:cubicBezTo>
                  <a:cubicBezTo>
                    <a:pt x="6565" y="194364"/>
                    <a:pt x="9105" y="92416"/>
                    <a:pt x="10375" y="44450"/>
                  </a:cubicBezTo>
                  <a:cubicBezTo>
                    <a:pt x="10375" y="41910"/>
                    <a:pt x="11645" y="39370"/>
                    <a:pt x="12915" y="38100"/>
                  </a:cubicBezTo>
                  <a:cubicBezTo>
                    <a:pt x="34505" y="35560"/>
                    <a:pt x="84756" y="30480"/>
                    <a:pt x="229541" y="29210"/>
                  </a:cubicBezTo>
                  <a:cubicBezTo>
                    <a:pt x="473865" y="25400"/>
                    <a:pt x="718190" y="22860"/>
                    <a:pt x="971564" y="20320"/>
                  </a:cubicBezTo>
                  <a:cubicBezTo>
                    <a:pt x="1143496" y="17780"/>
                    <a:pt x="1315428" y="16510"/>
                    <a:pt x="1478311" y="13970"/>
                  </a:cubicBezTo>
                  <a:cubicBezTo>
                    <a:pt x="1641194" y="11430"/>
                    <a:pt x="1813126" y="8890"/>
                    <a:pt x="1976010" y="8890"/>
                  </a:cubicBezTo>
                  <a:cubicBezTo>
                    <a:pt x="2156991" y="7620"/>
                    <a:pt x="2337972" y="10160"/>
                    <a:pt x="2518953" y="8890"/>
                  </a:cubicBezTo>
                  <a:cubicBezTo>
                    <a:pt x="2745180" y="8890"/>
                    <a:pt x="6844405" y="6350"/>
                    <a:pt x="7070631" y="5080"/>
                  </a:cubicBezTo>
                  <a:cubicBezTo>
                    <a:pt x="7287809" y="3810"/>
                    <a:pt x="7504986" y="2540"/>
                    <a:pt x="7731213" y="2540"/>
                  </a:cubicBezTo>
                  <a:cubicBezTo>
                    <a:pt x="8102224" y="1270"/>
                    <a:pt x="8464187" y="0"/>
                    <a:pt x="8835198" y="0"/>
                  </a:cubicBezTo>
                  <a:cubicBezTo>
                    <a:pt x="8989033" y="0"/>
                    <a:pt x="9151915" y="2540"/>
                    <a:pt x="9305749" y="2540"/>
                  </a:cubicBezTo>
                  <a:cubicBezTo>
                    <a:pt x="9731056" y="3810"/>
                    <a:pt x="10165410" y="5080"/>
                    <a:pt x="10590717" y="7620"/>
                  </a:cubicBezTo>
                  <a:cubicBezTo>
                    <a:pt x="10816943" y="8890"/>
                    <a:pt x="11043170" y="12700"/>
                    <a:pt x="11269396" y="16510"/>
                  </a:cubicBezTo>
                  <a:cubicBezTo>
                    <a:pt x="11323690" y="16510"/>
                    <a:pt x="11377985" y="16510"/>
                    <a:pt x="11423230" y="16510"/>
                  </a:cubicBezTo>
                  <a:cubicBezTo>
                    <a:pt x="11466476" y="17780"/>
                    <a:pt x="11475366" y="20320"/>
                    <a:pt x="11485526" y="21590"/>
                  </a:cubicBezTo>
                  <a:close/>
                  <a:moveTo>
                    <a:pt x="11495685" y="5646787"/>
                  </a:moveTo>
                  <a:cubicBezTo>
                    <a:pt x="11496956" y="5630276"/>
                    <a:pt x="11498226" y="5617576"/>
                    <a:pt x="11498226" y="5604876"/>
                  </a:cubicBezTo>
                  <a:cubicBezTo>
                    <a:pt x="11496956" y="5358263"/>
                    <a:pt x="11495685" y="5123339"/>
                    <a:pt x="11495685" y="4870684"/>
                  </a:cubicBezTo>
                  <a:cubicBezTo>
                    <a:pt x="11495685" y="4755439"/>
                    <a:pt x="11498226" y="4640193"/>
                    <a:pt x="11496956" y="4524947"/>
                  </a:cubicBezTo>
                  <a:cubicBezTo>
                    <a:pt x="11496956" y="4418566"/>
                    <a:pt x="11495685" y="4307753"/>
                    <a:pt x="11494416" y="4201372"/>
                  </a:cubicBezTo>
                  <a:cubicBezTo>
                    <a:pt x="11489335" y="4037369"/>
                    <a:pt x="11477906" y="642049"/>
                    <a:pt x="11477906" y="478046"/>
                  </a:cubicBezTo>
                  <a:cubicBezTo>
                    <a:pt x="11475366" y="340637"/>
                    <a:pt x="11472826" y="198796"/>
                    <a:pt x="11470285" y="63500"/>
                  </a:cubicBezTo>
                  <a:cubicBezTo>
                    <a:pt x="11469016" y="44450"/>
                    <a:pt x="11467745" y="43180"/>
                    <a:pt x="11396083" y="41910"/>
                  </a:cubicBezTo>
                  <a:cubicBezTo>
                    <a:pt x="11368936" y="41910"/>
                    <a:pt x="11350838" y="41910"/>
                    <a:pt x="11323690" y="40640"/>
                  </a:cubicBezTo>
                  <a:cubicBezTo>
                    <a:pt x="11097465" y="36830"/>
                    <a:pt x="10862188" y="31750"/>
                    <a:pt x="10635962" y="30480"/>
                  </a:cubicBezTo>
                  <a:cubicBezTo>
                    <a:pt x="10083969" y="26670"/>
                    <a:pt x="9522928" y="25400"/>
                    <a:pt x="8970935" y="22860"/>
                  </a:cubicBezTo>
                  <a:cubicBezTo>
                    <a:pt x="8889493" y="22860"/>
                    <a:pt x="8799003" y="22860"/>
                    <a:pt x="8717561" y="22860"/>
                  </a:cubicBezTo>
                  <a:cubicBezTo>
                    <a:pt x="8581825" y="22860"/>
                    <a:pt x="8446089" y="22860"/>
                    <a:pt x="8319402" y="22860"/>
                  </a:cubicBezTo>
                  <a:cubicBezTo>
                    <a:pt x="8029833" y="22860"/>
                    <a:pt x="7740262" y="22860"/>
                    <a:pt x="7459741" y="24130"/>
                  </a:cubicBezTo>
                  <a:cubicBezTo>
                    <a:pt x="7215416" y="25400"/>
                    <a:pt x="3098093" y="29210"/>
                    <a:pt x="2853769" y="29210"/>
                  </a:cubicBezTo>
                  <a:cubicBezTo>
                    <a:pt x="2455610" y="29210"/>
                    <a:pt x="2057451" y="26670"/>
                    <a:pt x="1659293" y="33020"/>
                  </a:cubicBezTo>
                  <a:cubicBezTo>
                    <a:pt x="1451164" y="36830"/>
                    <a:pt x="1252085" y="36830"/>
                    <a:pt x="1053005" y="38100"/>
                  </a:cubicBezTo>
                  <a:cubicBezTo>
                    <a:pt x="709141" y="41910"/>
                    <a:pt x="365277" y="45720"/>
                    <a:pt x="45935" y="50800"/>
                  </a:cubicBezTo>
                  <a:cubicBezTo>
                    <a:pt x="33235" y="50800"/>
                    <a:pt x="30695" y="53340"/>
                    <a:pt x="29425" y="79118"/>
                  </a:cubicBezTo>
                  <a:cubicBezTo>
                    <a:pt x="28155" y="158904"/>
                    <a:pt x="28155" y="238689"/>
                    <a:pt x="26885" y="318475"/>
                  </a:cubicBezTo>
                  <a:cubicBezTo>
                    <a:pt x="25615" y="451451"/>
                    <a:pt x="23075" y="579994"/>
                    <a:pt x="21805" y="712970"/>
                  </a:cubicBezTo>
                  <a:cubicBezTo>
                    <a:pt x="16725" y="854811"/>
                    <a:pt x="23075" y="4321051"/>
                    <a:pt x="25615" y="4462892"/>
                  </a:cubicBezTo>
                  <a:cubicBezTo>
                    <a:pt x="25615" y="4613597"/>
                    <a:pt x="25615" y="4768736"/>
                    <a:pt x="26885" y="4919442"/>
                  </a:cubicBezTo>
                  <a:cubicBezTo>
                    <a:pt x="26885" y="5030256"/>
                    <a:pt x="29425" y="5141069"/>
                    <a:pt x="29425" y="5251882"/>
                  </a:cubicBezTo>
                  <a:cubicBezTo>
                    <a:pt x="29425" y="5371560"/>
                    <a:pt x="29425" y="5491239"/>
                    <a:pt x="28155" y="5604876"/>
                  </a:cubicBezTo>
                  <a:cubicBezTo>
                    <a:pt x="28155" y="5608687"/>
                    <a:pt x="28155" y="5611226"/>
                    <a:pt x="28155" y="5615037"/>
                  </a:cubicBezTo>
                  <a:cubicBezTo>
                    <a:pt x="28155" y="5625197"/>
                    <a:pt x="31965" y="5629007"/>
                    <a:pt x="40855" y="5629007"/>
                  </a:cubicBezTo>
                  <a:cubicBezTo>
                    <a:pt x="102854" y="5629007"/>
                    <a:pt x="229541" y="5630276"/>
                    <a:pt x="347179" y="5630276"/>
                  </a:cubicBezTo>
                  <a:cubicBezTo>
                    <a:pt x="519111" y="5630276"/>
                    <a:pt x="700092" y="5627737"/>
                    <a:pt x="872024" y="5630276"/>
                  </a:cubicBezTo>
                  <a:cubicBezTo>
                    <a:pt x="1152545" y="5634087"/>
                    <a:pt x="1433066" y="5636626"/>
                    <a:pt x="1713587" y="5635357"/>
                  </a:cubicBezTo>
                  <a:cubicBezTo>
                    <a:pt x="1894568" y="5634087"/>
                    <a:pt x="2066500" y="5636626"/>
                    <a:pt x="2247482" y="5636626"/>
                  </a:cubicBezTo>
                  <a:cubicBezTo>
                    <a:pt x="2509904" y="5636626"/>
                    <a:pt x="2772327" y="5635357"/>
                    <a:pt x="3034750" y="5636626"/>
                  </a:cubicBezTo>
                  <a:cubicBezTo>
                    <a:pt x="3423860" y="5637897"/>
                    <a:pt x="7695017" y="5627737"/>
                    <a:pt x="8093175" y="5630276"/>
                  </a:cubicBezTo>
                  <a:cubicBezTo>
                    <a:pt x="8265108" y="5631547"/>
                    <a:pt x="8437040" y="5632817"/>
                    <a:pt x="8599923" y="5632817"/>
                  </a:cubicBezTo>
                  <a:cubicBezTo>
                    <a:pt x="8898542" y="5635357"/>
                    <a:pt x="9188112" y="5631547"/>
                    <a:pt x="9486731" y="5635357"/>
                  </a:cubicBezTo>
                  <a:cubicBezTo>
                    <a:pt x="9731056" y="5637897"/>
                    <a:pt x="9975380" y="5637897"/>
                    <a:pt x="10219705" y="5640437"/>
                  </a:cubicBezTo>
                  <a:cubicBezTo>
                    <a:pt x="10581668" y="5644247"/>
                    <a:pt x="10943630" y="5646787"/>
                    <a:pt x="11305592" y="5648057"/>
                  </a:cubicBezTo>
                  <a:cubicBezTo>
                    <a:pt x="11441328" y="5648057"/>
                    <a:pt x="11475366" y="5646787"/>
                    <a:pt x="11495685" y="5646787"/>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1" name="Google Shape;381;p16"/>
          <p:cNvGrpSpPr/>
          <p:nvPr/>
        </p:nvGrpSpPr>
        <p:grpSpPr>
          <a:xfrm rot="600354">
            <a:off x="14157708" y="1292895"/>
            <a:ext cx="3347034" cy="3494793"/>
            <a:chOff x="0" y="0"/>
            <a:chExt cx="4462712" cy="4659724"/>
          </a:xfrm>
        </p:grpSpPr>
        <p:sp>
          <p:nvSpPr>
            <p:cNvPr id="382" name="Google Shape;382;p16"/>
            <p:cNvSpPr/>
            <p:nvPr/>
          </p:nvSpPr>
          <p:spPr>
            <a:xfrm rot="1629429">
              <a:off x="650899" y="522079"/>
              <a:ext cx="3160915" cy="3615567"/>
            </a:xfrm>
            <a:custGeom>
              <a:rect b="b" l="l" r="r" t="t"/>
              <a:pathLst>
                <a:path extrusionOk="0" h="3615567" w="3160915">
                  <a:moveTo>
                    <a:pt x="0" y="0"/>
                  </a:moveTo>
                  <a:lnTo>
                    <a:pt x="3160914" y="0"/>
                  </a:lnTo>
                  <a:lnTo>
                    <a:pt x="3160914" y="3615566"/>
                  </a:lnTo>
                  <a:lnTo>
                    <a:pt x="0" y="3615566"/>
                  </a:lnTo>
                  <a:lnTo>
                    <a:pt x="0" y="0"/>
                  </a:lnTo>
                  <a:close/>
                </a:path>
              </a:pathLst>
            </a:custGeom>
            <a:blipFill rotWithShape="1">
              <a:blip r:embed="rId5">
                <a:alphaModFix/>
              </a:blip>
              <a:stretch>
                <a:fillRect b="0" l="0" r="0" t="0"/>
              </a:stretch>
            </a:blipFill>
            <a:ln>
              <a:noFill/>
            </a:ln>
          </p:spPr>
        </p:sp>
        <p:sp>
          <p:nvSpPr>
            <p:cNvPr id="383" name="Google Shape;383;p16"/>
            <p:cNvSpPr txBox="1"/>
            <p:nvPr/>
          </p:nvSpPr>
          <p:spPr>
            <a:xfrm>
              <a:off x="691985" y="1284351"/>
              <a:ext cx="2206977" cy="2285083"/>
            </a:xfrm>
            <a:prstGeom prst="rect">
              <a:avLst/>
            </a:prstGeom>
            <a:noFill/>
            <a:ln>
              <a:noFill/>
            </a:ln>
          </p:spPr>
          <p:txBody>
            <a:bodyPr anchorCtr="0" anchor="t" bIns="0" lIns="0" spcFirstLastPara="1" rIns="0" wrap="square" tIns="0">
              <a:spAutoFit/>
            </a:bodyPr>
            <a:lstStyle/>
            <a:p>
              <a:pPr indent="0" lvl="0" marL="0" marR="0" rtl="0" algn="ctr">
                <a:lnSpc>
                  <a:spcPct val="140005"/>
                </a:lnSpc>
                <a:spcBef>
                  <a:spcPts val="0"/>
                </a:spcBef>
                <a:spcAft>
                  <a:spcPts val="0"/>
                </a:spcAft>
                <a:buNone/>
              </a:pPr>
              <a:r>
                <a:rPr b="0" i="0" lang="en-US" sz="10306" u="none" cap="none" strike="noStrike">
                  <a:solidFill>
                    <a:srgbClr val="000000"/>
                  </a:solidFill>
                  <a:latin typeface="Gloria Hallelujah"/>
                  <a:ea typeface="Gloria Hallelujah"/>
                  <a:cs typeface="Gloria Hallelujah"/>
                  <a:sym typeface="Gloria Hallelujah"/>
                </a:rPr>
                <a:t>?</a:t>
              </a:r>
              <a:endParaRPr/>
            </a:p>
          </p:txBody>
        </p:sp>
        <p:sp>
          <p:nvSpPr>
            <p:cNvPr id="384" name="Google Shape;384;p16"/>
            <p:cNvSpPr txBox="1"/>
            <p:nvPr/>
          </p:nvSpPr>
          <p:spPr>
            <a:xfrm rot="1365440">
              <a:off x="1663462" y="1095094"/>
              <a:ext cx="2206977" cy="2285083"/>
            </a:xfrm>
            <a:prstGeom prst="rect">
              <a:avLst/>
            </a:prstGeom>
            <a:noFill/>
            <a:ln>
              <a:noFill/>
            </a:ln>
          </p:spPr>
          <p:txBody>
            <a:bodyPr anchorCtr="0" anchor="t" bIns="0" lIns="0" spcFirstLastPara="1" rIns="0" wrap="square" tIns="0">
              <a:spAutoFit/>
            </a:bodyPr>
            <a:lstStyle/>
            <a:p>
              <a:pPr indent="0" lvl="0" marL="0" marR="0" rtl="0" algn="ctr">
                <a:lnSpc>
                  <a:spcPct val="140005"/>
                </a:lnSpc>
                <a:spcBef>
                  <a:spcPts val="0"/>
                </a:spcBef>
                <a:spcAft>
                  <a:spcPts val="0"/>
                </a:spcAft>
                <a:buNone/>
              </a:pPr>
              <a:r>
                <a:rPr b="0" i="0" lang="en-US" sz="10306" u="none" cap="none" strike="noStrike">
                  <a:solidFill>
                    <a:srgbClr val="000000"/>
                  </a:solidFill>
                  <a:latin typeface="Gloria Hallelujah"/>
                  <a:ea typeface="Gloria Hallelujah"/>
                  <a:cs typeface="Gloria Hallelujah"/>
                  <a:sym typeface="Gloria Hallelujah"/>
                </a:rPr>
                <a:t>?</a:t>
              </a:r>
              <a:endParaRPr/>
            </a:p>
          </p:txBody>
        </p:sp>
      </p:grpSp>
      <p:grpSp>
        <p:nvGrpSpPr>
          <p:cNvPr id="385" name="Google Shape;385;p16"/>
          <p:cNvGrpSpPr/>
          <p:nvPr/>
        </p:nvGrpSpPr>
        <p:grpSpPr>
          <a:xfrm rot="205105">
            <a:off x="2565720" y="2315081"/>
            <a:ext cx="4037408" cy="5392556"/>
            <a:chOff x="0" y="0"/>
            <a:chExt cx="13716000" cy="18319750"/>
          </a:xfrm>
        </p:grpSpPr>
        <p:sp>
          <p:nvSpPr>
            <p:cNvPr id="386" name="Google Shape;386;p16"/>
            <p:cNvSpPr/>
            <p:nvPr/>
          </p:nvSpPr>
          <p:spPr>
            <a:xfrm>
              <a:off x="334010" y="1350010"/>
              <a:ext cx="11877040" cy="15918179"/>
            </a:xfrm>
            <a:custGeom>
              <a:rect b="b" l="l" r="r" t="t"/>
              <a:pathLst>
                <a:path extrusionOk="0" h="15918179" w="11877040">
                  <a:moveTo>
                    <a:pt x="208280" y="0"/>
                  </a:moveTo>
                  <a:lnTo>
                    <a:pt x="11877040" y="129540"/>
                  </a:lnTo>
                  <a:lnTo>
                    <a:pt x="11709400" y="15918179"/>
                  </a:lnTo>
                  <a:lnTo>
                    <a:pt x="0" y="15801340"/>
                  </a:lnTo>
                  <a:lnTo>
                    <a:pt x="208280" y="0"/>
                  </a:lnTo>
                  <a:close/>
                </a:path>
              </a:pathLst>
            </a:custGeom>
            <a:blipFill rotWithShape="1">
              <a:blip r:embed="rId6">
                <a:alphaModFix/>
              </a:blip>
              <a:stretch>
                <a:fillRect b="-5958" l="0" r="0" t="-5958"/>
              </a:stretch>
            </a:blipFill>
            <a:ln>
              <a:noFill/>
            </a:ln>
          </p:spPr>
        </p:sp>
        <p:sp>
          <p:nvSpPr>
            <p:cNvPr id="387" name="Google Shape;387;p16"/>
            <p:cNvSpPr/>
            <p:nvPr/>
          </p:nvSpPr>
          <p:spPr>
            <a:xfrm>
              <a:off x="0" y="0"/>
              <a:ext cx="13716000" cy="18319750"/>
            </a:xfrm>
            <a:custGeom>
              <a:rect b="b" l="l" r="r" t="t"/>
              <a:pathLst>
                <a:path extrusionOk="0" h="18319750" w="13716000">
                  <a:moveTo>
                    <a:pt x="13716000" y="18319750"/>
                  </a:moveTo>
                  <a:lnTo>
                    <a:pt x="0" y="18319750"/>
                  </a:lnTo>
                  <a:lnTo>
                    <a:pt x="0" y="0"/>
                  </a:lnTo>
                  <a:lnTo>
                    <a:pt x="13716000" y="0"/>
                  </a:lnTo>
                  <a:lnTo>
                    <a:pt x="13716000" y="18319750"/>
                  </a:lnTo>
                  <a:close/>
                </a:path>
              </a:pathLst>
            </a:custGeom>
            <a:blipFill rotWithShape="1">
              <a:blip r:embed="rId7">
                <a:alphaModFix/>
              </a:blip>
              <a:stretch>
                <a:fillRect b="0" l="-3" r="-3" t="0"/>
              </a:stretch>
            </a:blipFill>
            <a:ln>
              <a:noFill/>
            </a:ln>
          </p:spPr>
        </p:sp>
      </p:grpSp>
      <p:sp>
        <p:nvSpPr>
          <p:cNvPr id="388" name="Google Shape;388;p16"/>
          <p:cNvSpPr/>
          <p:nvPr/>
        </p:nvSpPr>
        <p:spPr>
          <a:xfrm rot="-1196826">
            <a:off x="5297878" y="7146438"/>
            <a:ext cx="2037609" cy="851975"/>
          </a:xfrm>
          <a:custGeom>
            <a:rect b="b" l="l" r="r" t="t"/>
            <a:pathLst>
              <a:path extrusionOk="0" h="851975" w="2037609">
                <a:moveTo>
                  <a:pt x="0" y="0"/>
                </a:moveTo>
                <a:lnTo>
                  <a:pt x="2037609" y="0"/>
                </a:lnTo>
                <a:lnTo>
                  <a:pt x="2037609" y="851975"/>
                </a:lnTo>
                <a:lnTo>
                  <a:pt x="0" y="851975"/>
                </a:lnTo>
                <a:lnTo>
                  <a:pt x="0" y="0"/>
                </a:lnTo>
                <a:close/>
              </a:path>
            </a:pathLst>
          </a:custGeom>
          <a:blipFill rotWithShape="1">
            <a:blip r:embed="rId8">
              <a:alphaModFix/>
            </a:blip>
            <a:stretch>
              <a:fillRect b="0" l="0" r="0" t="0"/>
            </a:stretch>
          </a:blipFill>
          <a:ln>
            <a:noFill/>
          </a:ln>
        </p:spPr>
      </p:sp>
      <p:sp>
        <p:nvSpPr>
          <p:cNvPr id="389" name="Google Shape;389;p16"/>
          <p:cNvSpPr txBox="1"/>
          <p:nvPr/>
        </p:nvSpPr>
        <p:spPr>
          <a:xfrm>
            <a:off x="8555482" y="3475581"/>
            <a:ext cx="6731981" cy="1021556"/>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6000" u="none" cap="none" strike="noStrike">
                <a:solidFill>
                  <a:srgbClr val="000000"/>
                </a:solidFill>
                <a:latin typeface="Gloria Hallelujah"/>
                <a:ea typeface="Gloria Hallelujah"/>
                <a:cs typeface="Gloria Hallelujah"/>
                <a:sym typeface="Gloria Hallelujah"/>
              </a:rPr>
              <a:t>Let's try:</a:t>
            </a:r>
            <a:endParaRPr/>
          </a:p>
        </p:txBody>
      </p:sp>
      <p:sp>
        <p:nvSpPr>
          <p:cNvPr id="390" name="Google Shape;390;p16"/>
          <p:cNvSpPr/>
          <p:nvPr/>
        </p:nvSpPr>
        <p:spPr>
          <a:xfrm flipH="1" rot="7942780">
            <a:off x="15147790" y="3533601"/>
            <a:ext cx="2808689" cy="430666"/>
          </a:xfrm>
          <a:custGeom>
            <a:rect b="b" l="l" r="r" t="t"/>
            <a:pathLst>
              <a:path extrusionOk="0" h="430666" w="2808689">
                <a:moveTo>
                  <a:pt x="2808689" y="0"/>
                </a:moveTo>
                <a:lnTo>
                  <a:pt x="0" y="0"/>
                </a:lnTo>
                <a:lnTo>
                  <a:pt x="0" y="430666"/>
                </a:lnTo>
                <a:lnTo>
                  <a:pt x="2808689" y="430666"/>
                </a:lnTo>
                <a:lnTo>
                  <a:pt x="2808689" y="0"/>
                </a:lnTo>
                <a:close/>
              </a:path>
            </a:pathLst>
          </a:custGeom>
          <a:blipFill rotWithShape="1">
            <a:blip r:embed="rId9">
              <a:alphaModFix/>
            </a:blip>
            <a:stretch>
              <a:fillRect b="0" l="0" r="0" t="0"/>
            </a:stretch>
          </a:blipFill>
          <a:ln>
            <a:noFill/>
          </a:ln>
        </p:spPr>
      </p:sp>
      <p:sp>
        <p:nvSpPr>
          <p:cNvPr id="391" name="Google Shape;391;p16"/>
          <p:cNvSpPr txBox="1"/>
          <p:nvPr/>
        </p:nvSpPr>
        <p:spPr>
          <a:xfrm>
            <a:off x="8041128" y="4855259"/>
            <a:ext cx="8936653" cy="21336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3000" u="none" cap="none" strike="noStrike">
                <a:solidFill>
                  <a:srgbClr val="000000"/>
                </a:solidFill>
                <a:latin typeface="Maven Pro"/>
                <a:ea typeface="Maven Pro"/>
                <a:cs typeface="Maven Pro"/>
                <a:sym typeface="Maven Pro"/>
              </a:rPr>
              <a:t>A number from 1 to 25 is randomly selected. What is the probability of getting a number greater than 13? Express your answer in fraction, decimal, and percentage form.</a:t>
            </a:r>
            <a:endParaRPr/>
          </a:p>
        </p:txBody>
      </p:sp>
      <p:sp>
        <p:nvSpPr>
          <p:cNvPr id="392" name="Google Shape;392;p16"/>
          <p:cNvSpPr/>
          <p:nvPr/>
        </p:nvSpPr>
        <p:spPr>
          <a:xfrm flipH="1">
            <a:off x="1155251" y="7004181"/>
            <a:ext cx="2694166" cy="2254119"/>
          </a:xfrm>
          <a:custGeom>
            <a:rect b="b" l="l" r="r" t="t"/>
            <a:pathLst>
              <a:path extrusionOk="0" h="2254119" w="2694166">
                <a:moveTo>
                  <a:pt x="2694166" y="0"/>
                </a:moveTo>
                <a:lnTo>
                  <a:pt x="0" y="0"/>
                </a:lnTo>
                <a:lnTo>
                  <a:pt x="0" y="2254119"/>
                </a:lnTo>
                <a:lnTo>
                  <a:pt x="2694166" y="2254119"/>
                </a:lnTo>
                <a:lnTo>
                  <a:pt x="2694166" y="0"/>
                </a:lnTo>
                <a:close/>
              </a:path>
            </a:pathLst>
          </a:custGeom>
          <a:blipFill rotWithShape="1">
            <a:blip r:embed="rId10">
              <a:alphaModFix amt="80000"/>
            </a:blip>
            <a:stretch>
              <a:fillRect b="0" l="0" r="0" t="0"/>
            </a:stretch>
          </a:blipFill>
          <a:ln>
            <a:noFill/>
          </a:ln>
        </p:spPr>
      </p:sp>
      <p:sp>
        <p:nvSpPr>
          <p:cNvPr id="393" name="Google Shape;393;p16"/>
          <p:cNvSpPr txBox="1"/>
          <p:nvPr/>
        </p:nvSpPr>
        <p:spPr>
          <a:xfrm>
            <a:off x="1630569" y="9210675"/>
            <a:ext cx="4437697" cy="341531"/>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000000"/>
                </a:solidFill>
                <a:latin typeface="Sansita"/>
                <a:ea typeface="Sansita"/>
                <a:cs typeface="Sansita"/>
                <a:sym typeface="Sansita"/>
              </a:rPr>
              <a:t>Source: Author (created using Canva)</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17"/>
          <p:cNvSpPr txBox="1"/>
          <p:nvPr/>
        </p:nvSpPr>
        <p:spPr>
          <a:xfrm>
            <a:off x="3413452" y="4698459"/>
            <a:ext cx="2487804" cy="575786"/>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b="0" i="0" lang="en-US" sz="3600" u="none" cap="none" strike="noStrike">
                <a:solidFill>
                  <a:srgbClr val="000000"/>
                </a:solidFill>
                <a:latin typeface="Gloria Hallelujah"/>
                <a:ea typeface="Gloria Hallelujah"/>
                <a:cs typeface="Gloria Hallelujah"/>
                <a:sym typeface="Gloria Hallelujah"/>
              </a:rPr>
              <a:t>Fraction</a:t>
            </a:r>
            <a:endParaRPr/>
          </a:p>
        </p:txBody>
      </p:sp>
      <p:sp>
        <p:nvSpPr>
          <p:cNvPr id="399" name="Google Shape;399;p17"/>
          <p:cNvSpPr/>
          <p:nvPr/>
        </p:nvSpPr>
        <p:spPr>
          <a:xfrm rot="-5593341">
            <a:off x="7886063" y="5232901"/>
            <a:ext cx="2151587" cy="3227638"/>
          </a:xfrm>
          <a:custGeom>
            <a:rect b="b" l="l" r="r" t="t"/>
            <a:pathLst>
              <a:path extrusionOk="0" h="3227638" w="2151587">
                <a:moveTo>
                  <a:pt x="0" y="0"/>
                </a:moveTo>
                <a:lnTo>
                  <a:pt x="2151588" y="0"/>
                </a:lnTo>
                <a:lnTo>
                  <a:pt x="2151588" y="3227639"/>
                </a:lnTo>
                <a:lnTo>
                  <a:pt x="0" y="3227639"/>
                </a:lnTo>
                <a:lnTo>
                  <a:pt x="0" y="0"/>
                </a:lnTo>
                <a:close/>
              </a:path>
            </a:pathLst>
          </a:custGeom>
          <a:blipFill rotWithShape="1">
            <a:blip r:embed="rId3">
              <a:alphaModFix amt="70000"/>
            </a:blip>
            <a:stretch>
              <a:fillRect b="-91161" l="-654228" r="-238425" t="-305142"/>
            </a:stretch>
          </a:blipFill>
          <a:ln>
            <a:noFill/>
          </a:ln>
        </p:spPr>
      </p:sp>
      <p:sp>
        <p:nvSpPr>
          <p:cNvPr id="400" name="Google Shape;400;p17"/>
          <p:cNvSpPr/>
          <p:nvPr/>
        </p:nvSpPr>
        <p:spPr>
          <a:xfrm rot="-5243618">
            <a:off x="12306263" y="5283320"/>
            <a:ext cx="2252181" cy="3210961"/>
          </a:xfrm>
          <a:custGeom>
            <a:rect b="b" l="l" r="r" t="t"/>
            <a:pathLst>
              <a:path extrusionOk="0" h="3210961" w="2252181">
                <a:moveTo>
                  <a:pt x="0" y="0"/>
                </a:moveTo>
                <a:lnTo>
                  <a:pt x="2252180" y="0"/>
                </a:lnTo>
                <a:lnTo>
                  <a:pt x="2252180" y="3210960"/>
                </a:lnTo>
                <a:lnTo>
                  <a:pt x="0" y="3210960"/>
                </a:lnTo>
                <a:lnTo>
                  <a:pt x="0" y="0"/>
                </a:lnTo>
                <a:close/>
              </a:path>
            </a:pathLst>
          </a:custGeom>
          <a:blipFill rotWithShape="1">
            <a:blip r:embed="rId3">
              <a:alphaModFix amt="70000"/>
            </a:blip>
            <a:stretch>
              <a:fillRect b="-82182" l="-668377" r="-250056" t="-353552"/>
            </a:stretch>
          </a:blipFill>
          <a:ln>
            <a:noFill/>
          </a:ln>
        </p:spPr>
      </p:sp>
      <p:sp>
        <p:nvSpPr>
          <p:cNvPr id="401" name="Google Shape;401;p17"/>
          <p:cNvSpPr txBox="1"/>
          <p:nvPr/>
        </p:nvSpPr>
        <p:spPr>
          <a:xfrm>
            <a:off x="7717955" y="4737375"/>
            <a:ext cx="2487804" cy="575786"/>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b="0" i="0" lang="en-US" sz="3600" u="none" cap="none" strike="noStrike">
                <a:solidFill>
                  <a:srgbClr val="000000"/>
                </a:solidFill>
                <a:latin typeface="Gloria Hallelujah"/>
                <a:ea typeface="Gloria Hallelujah"/>
                <a:cs typeface="Gloria Hallelujah"/>
                <a:sym typeface="Gloria Hallelujah"/>
              </a:rPr>
              <a:t>Decimal</a:t>
            </a:r>
            <a:endParaRPr/>
          </a:p>
        </p:txBody>
      </p:sp>
      <p:sp>
        <p:nvSpPr>
          <p:cNvPr id="402" name="Google Shape;402;p17"/>
          <p:cNvSpPr txBox="1"/>
          <p:nvPr/>
        </p:nvSpPr>
        <p:spPr>
          <a:xfrm>
            <a:off x="11907148" y="4737375"/>
            <a:ext cx="3087859" cy="575786"/>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b="0" i="0" lang="en-US" sz="3600" u="none" cap="none" strike="noStrike">
                <a:solidFill>
                  <a:srgbClr val="000000"/>
                </a:solidFill>
                <a:latin typeface="Gloria Hallelujah"/>
                <a:ea typeface="Gloria Hallelujah"/>
                <a:cs typeface="Gloria Hallelujah"/>
                <a:sym typeface="Gloria Hallelujah"/>
              </a:rPr>
              <a:t>Percentage</a:t>
            </a:r>
            <a:endParaRPr/>
          </a:p>
        </p:txBody>
      </p:sp>
      <p:sp>
        <p:nvSpPr>
          <p:cNvPr id="403" name="Google Shape;403;p17"/>
          <p:cNvSpPr txBox="1"/>
          <p:nvPr/>
        </p:nvSpPr>
        <p:spPr>
          <a:xfrm>
            <a:off x="1739787" y="1318037"/>
            <a:ext cx="9136633" cy="90487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6000" u="none" cap="none" strike="noStrike">
                <a:solidFill>
                  <a:srgbClr val="000000"/>
                </a:solidFill>
                <a:latin typeface="Gloria Hallelujah"/>
                <a:ea typeface="Gloria Hallelujah"/>
                <a:cs typeface="Gloria Hallelujah"/>
                <a:sym typeface="Gloria Hallelujah"/>
              </a:rPr>
              <a:t>Here's the answer :</a:t>
            </a:r>
            <a:endParaRPr/>
          </a:p>
        </p:txBody>
      </p:sp>
      <p:sp>
        <p:nvSpPr>
          <p:cNvPr id="404" name="Google Shape;404;p17"/>
          <p:cNvSpPr txBox="1"/>
          <p:nvPr/>
        </p:nvSpPr>
        <p:spPr>
          <a:xfrm>
            <a:off x="2772953" y="2602960"/>
            <a:ext cx="13539921" cy="16002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0" i="0" lang="en-US" sz="3000" u="none" cap="none" strike="noStrike">
                <a:solidFill>
                  <a:srgbClr val="000000"/>
                </a:solidFill>
                <a:latin typeface="Maven Pro"/>
                <a:ea typeface="Maven Pro"/>
                <a:cs typeface="Maven Pro"/>
                <a:sym typeface="Maven Pro"/>
              </a:rPr>
              <a:t>A number from 1 to 25 is randomly selected. What is the probability of getting a number greater than 13? Express your answer in fraction, decimal, and percentage form.</a:t>
            </a:r>
            <a:endParaRPr/>
          </a:p>
        </p:txBody>
      </p:sp>
      <p:sp>
        <p:nvSpPr>
          <p:cNvPr id="405" name="Google Shape;405;p17"/>
          <p:cNvSpPr txBox="1"/>
          <p:nvPr/>
        </p:nvSpPr>
        <p:spPr>
          <a:xfrm>
            <a:off x="12352507" y="6334672"/>
            <a:ext cx="2197140" cy="843121"/>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400" u="none" cap="none" strike="noStrike">
                <a:solidFill>
                  <a:srgbClr val="000000"/>
                </a:solidFill>
                <a:latin typeface="Arial"/>
                <a:ea typeface="Arial"/>
                <a:cs typeface="Arial"/>
                <a:sym typeface="Arial"/>
              </a:rPr>
              <a:t>48%</a:t>
            </a:r>
            <a:endParaRPr/>
          </a:p>
        </p:txBody>
      </p:sp>
      <p:sp>
        <p:nvSpPr>
          <p:cNvPr id="406" name="Google Shape;406;p17"/>
          <p:cNvSpPr/>
          <p:nvPr/>
        </p:nvSpPr>
        <p:spPr>
          <a:xfrm rot="-5243618">
            <a:off x="3532482" y="5331476"/>
            <a:ext cx="2119921" cy="3114649"/>
          </a:xfrm>
          <a:custGeom>
            <a:rect b="b" l="l" r="r" t="t"/>
            <a:pathLst>
              <a:path extrusionOk="0" h="3114649" w="2119921">
                <a:moveTo>
                  <a:pt x="0" y="0"/>
                </a:moveTo>
                <a:lnTo>
                  <a:pt x="2119921" y="0"/>
                </a:lnTo>
                <a:lnTo>
                  <a:pt x="2119921" y="3114648"/>
                </a:lnTo>
                <a:lnTo>
                  <a:pt x="0" y="3114648"/>
                </a:lnTo>
                <a:lnTo>
                  <a:pt x="0" y="0"/>
                </a:lnTo>
                <a:close/>
              </a:path>
            </a:pathLst>
          </a:custGeom>
          <a:blipFill rotWithShape="1">
            <a:blip r:embed="rId3">
              <a:alphaModFix amt="70000"/>
            </a:blip>
            <a:stretch>
              <a:fillRect b="-115548" l="-667711" r="-249273" t="-303582"/>
            </a:stretch>
          </a:blipFill>
          <a:ln>
            <a:noFill/>
          </a:ln>
        </p:spPr>
      </p:sp>
      <p:grpSp>
        <p:nvGrpSpPr>
          <p:cNvPr id="407" name="Google Shape;407;p17"/>
          <p:cNvGrpSpPr/>
          <p:nvPr/>
        </p:nvGrpSpPr>
        <p:grpSpPr>
          <a:xfrm>
            <a:off x="4155008" y="6085653"/>
            <a:ext cx="874869" cy="1620228"/>
            <a:chOff x="0" y="-180975"/>
            <a:chExt cx="1166493" cy="2160304"/>
          </a:xfrm>
        </p:grpSpPr>
        <p:sp>
          <p:nvSpPr>
            <p:cNvPr id="408" name="Google Shape;408;p17"/>
            <p:cNvSpPr txBox="1"/>
            <p:nvPr/>
          </p:nvSpPr>
          <p:spPr>
            <a:xfrm>
              <a:off x="151234" y="-180975"/>
              <a:ext cx="849837" cy="106383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400" u="none" cap="none" strike="noStrike">
                  <a:solidFill>
                    <a:srgbClr val="000000"/>
                  </a:solidFill>
                  <a:latin typeface="Arial"/>
                  <a:ea typeface="Arial"/>
                  <a:cs typeface="Arial"/>
                  <a:sym typeface="Arial"/>
                </a:rPr>
                <a:t>12</a:t>
              </a:r>
              <a:endParaRPr/>
            </a:p>
          </p:txBody>
        </p:sp>
        <p:cxnSp>
          <p:nvCxnSpPr>
            <p:cNvPr id="409" name="Google Shape;409;p17"/>
            <p:cNvCxnSpPr/>
            <p:nvPr/>
          </p:nvCxnSpPr>
          <p:spPr>
            <a:xfrm>
              <a:off x="0" y="892017"/>
              <a:ext cx="1166493" cy="0"/>
            </a:xfrm>
            <a:prstGeom prst="straightConnector1">
              <a:avLst/>
            </a:prstGeom>
            <a:noFill/>
            <a:ln cap="rnd" cmpd="sng" w="76200">
              <a:solidFill>
                <a:srgbClr val="000000"/>
              </a:solidFill>
              <a:prstDash val="solid"/>
              <a:round/>
              <a:headEnd len="sm" w="sm" type="none"/>
              <a:tailEnd len="sm" w="sm" type="none"/>
            </a:ln>
          </p:spPr>
        </p:cxnSp>
        <p:sp>
          <p:nvSpPr>
            <p:cNvPr id="410" name="Google Shape;410;p17"/>
            <p:cNvSpPr txBox="1"/>
            <p:nvPr/>
          </p:nvSpPr>
          <p:spPr>
            <a:xfrm>
              <a:off x="158328" y="915492"/>
              <a:ext cx="849837" cy="106383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400" u="none" cap="none" strike="noStrike">
                  <a:solidFill>
                    <a:srgbClr val="000000"/>
                  </a:solidFill>
                  <a:latin typeface="Arial"/>
                  <a:ea typeface="Arial"/>
                  <a:cs typeface="Arial"/>
                  <a:sym typeface="Arial"/>
                </a:rPr>
                <a:t>25</a:t>
              </a:r>
              <a:endParaRPr/>
            </a:p>
          </p:txBody>
        </p:sp>
      </p:grpSp>
      <p:sp>
        <p:nvSpPr>
          <p:cNvPr id="411" name="Google Shape;411;p17"/>
          <p:cNvSpPr txBox="1"/>
          <p:nvPr/>
        </p:nvSpPr>
        <p:spPr>
          <a:xfrm>
            <a:off x="7655689" y="6376752"/>
            <a:ext cx="2612337" cy="843121"/>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400" u="none" cap="none" strike="noStrike">
                <a:solidFill>
                  <a:srgbClr val="000000"/>
                </a:solidFill>
                <a:latin typeface="Arial"/>
                <a:ea typeface="Arial"/>
                <a:cs typeface="Arial"/>
                <a:sym typeface="Arial"/>
              </a:rPr>
              <a:t>0.48</a:t>
            </a:r>
            <a:endParaRPr/>
          </a:p>
        </p:txBody>
      </p:sp>
      <p:sp>
        <p:nvSpPr>
          <p:cNvPr id="412" name="Google Shape;412;p17"/>
          <p:cNvSpPr/>
          <p:nvPr/>
        </p:nvSpPr>
        <p:spPr>
          <a:xfrm rot="-2228967">
            <a:off x="14032134" y="7594113"/>
            <a:ext cx="1284836" cy="306755"/>
          </a:xfrm>
          <a:custGeom>
            <a:rect b="b" l="l" r="r" t="t"/>
            <a:pathLst>
              <a:path extrusionOk="0" h="306755" w="1284836">
                <a:moveTo>
                  <a:pt x="0" y="0"/>
                </a:moveTo>
                <a:lnTo>
                  <a:pt x="1284836" y="0"/>
                </a:lnTo>
                <a:lnTo>
                  <a:pt x="1284836" y="306755"/>
                </a:lnTo>
                <a:lnTo>
                  <a:pt x="0" y="306755"/>
                </a:lnTo>
                <a:lnTo>
                  <a:pt x="0" y="0"/>
                </a:lnTo>
                <a:close/>
              </a:path>
            </a:pathLst>
          </a:custGeom>
          <a:blipFill rotWithShape="1">
            <a:blip r:embed="rId4">
              <a:alphaModFix/>
            </a:blip>
            <a:stretch>
              <a:fillRect b="0" l="0" r="0" t="0"/>
            </a:stretch>
          </a:blipFill>
          <a:ln>
            <a:noFill/>
          </a:ln>
        </p:spPr>
      </p:sp>
      <p:sp>
        <p:nvSpPr>
          <p:cNvPr id="413" name="Google Shape;413;p17"/>
          <p:cNvSpPr/>
          <p:nvPr/>
        </p:nvSpPr>
        <p:spPr>
          <a:xfrm rot="-1856852">
            <a:off x="11436816" y="5772650"/>
            <a:ext cx="1569187" cy="410842"/>
          </a:xfrm>
          <a:custGeom>
            <a:rect b="b" l="l" r="r" t="t"/>
            <a:pathLst>
              <a:path extrusionOk="0" h="410842" w="1569187">
                <a:moveTo>
                  <a:pt x="0" y="0"/>
                </a:moveTo>
                <a:lnTo>
                  <a:pt x="1569188" y="0"/>
                </a:lnTo>
                <a:lnTo>
                  <a:pt x="1569188" y="410841"/>
                </a:lnTo>
                <a:lnTo>
                  <a:pt x="0" y="410841"/>
                </a:lnTo>
                <a:lnTo>
                  <a:pt x="0" y="0"/>
                </a:lnTo>
                <a:close/>
              </a:path>
            </a:pathLst>
          </a:custGeom>
          <a:blipFill rotWithShape="1">
            <a:blip r:embed="rId5">
              <a:alphaModFix/>
            </a:blip>
            <a:stretch>
              <a:fillRect b="0" l="0" r="0" t="0"/>
            </a:stretch>
          </a:blipFill>
          <a:ln>
            <a:noFill/>
          </a:ln>
        </p:spPr>
      </p:sp>
      <p:sp>
        <p:nvSpPr>
          <p:cNvPr id="414" name="Google Shape;414;p17"/>
          <p:cNvSpPr/>
          <p:nvPr/>
        </p:nvSpPr>
        <p:spPr>
          <a:xfrm>
            <a:off x="8669397" y="5486731"/>
            <a:ext cx="584921" cy="874648"/>
          </a:xfrm>
          <a:custGeom>
            <a:rect b="b" l="l" r="r" t="t"/>
            <a:pathLst>
              <a:path extrusionOk="0" h="874648" w="584921">
                <a:moveTo>
                  <a:pt x="0" y="0"/>
                </a:moveTo>
                <a:lnTo>
                  <a:pt x="584920" y="0"/>
                </a:lnTo>
                <a:lnTo>
                  <a:pt x="584920" y="874647"/>
                </a:lnTo>
                <a:lnTo>
                  <a:pt x="0" y="874647"/>
                </a:lnTo>
                <a:lnTo>
                  <a:pt x="0" y="0"/>
                </a:lnTo>
                <a:close/>
              </a:path>
            </a:pathLst>
          </a:custGeom>
          <a:blipFill rotWithShape="1">
            <a:blip r:embed="rId6">
              <a:alphaModFix/>
            </a:blip>
            <a:stretch>
              <a:fillRect b="0" l="0" r="0" t="0"/>
            </a:stretch>
          </a:blipFill>
          <a:ln>
            <a:noFill/>
          </a:ln>
        </p:spPr>
      </p:sp>
      <p:sp>
        <p:nvSpPr>
          <p:cNvPr id="415" name="Google Shape;415;p17"/>
          <p:cNvSpPr/>
          <p:nvPr/>
        </p:nvSpPr>
        <p:spPr>
          <a:xfrm rot="3159423">
            <a:off x="5206806" y="5859983"/>
            <a:ext cx="1388900" cy="580734"/>
          </a:xfrm>
          <a:custGeom>
            <a:rect b="b" l="l" r="r" t="t"/>
            <a:pathLst>
              <a:path extrusionOk="0" h="580734" w="1388900">
                <a:moveTo>
                  <a:pt x="0" y="0"/>
                </a:moveTo>
                <a:lnTo>
                  <a:pt x="1388900" y="0"/>
                </a:lnTo>
                <a:lnTo>
                  <a:pt x="1388900" y="580734"/>
                </a:lnTo>
                <a:lnTo>
                  <a:pt x="0" y="580734"/>
                </a:lnTo>
                <a:lnTo>
                  <a:pt x="0" y="0"/>
                </a:lnTo>
                <a:close/>
              </a:path>
            </a:pathLst>
          </a:custGeom>
          <a:blipFill rotWithShape="1">
            <a:blip r:embed="rId7">
              <a:alphaModFix/>
            </a:blip>
            <a:stretch>
              <a:fillRect b="0" l="0" r="0" t="0"/>
            </a:stretch>
          </a:blipFill>
          <a:ln>
            <a:noFill/>
          </a:ln>
        </p:spPr>
      </p:sp>
      <p:sp>
        <p:nvSpPr>
          <p:cNvPr id="416" name="Google Shape;416;p17"/>
          <p:cNvSpPr/>
          <p:nvPr/>
        </p:nvSpPr>
        <p:spPr>
          <a:xfrm rot="2477649">
            <a:off x="2473194" y="7513078"/>
            <a:ext cx="1573071" cy="257590"/>
          </a:xfrm>
          <a:custGeom>
            <a:rect b="b" l="l" r="r" t="t"/>
            <a:pathLst>
              <a:path extrusionOk="0" h="257590" w="1573071">
                <a:moveTo>
                  <a:pt x="0" y="0"/>
                </a:moveTo>
                <a:lnTo>
                  <a:pt x="1573071" y="0"/>
                </a:lnTo>
                <a:lnTo>
                  <a:pt x="1573071" y="257590"/>
                </a:lnTo>
                <a:lnTo>
                  <a:pt x="0" y="257590"/>
                </a:lnTo>
                <a:lnTo>
                  <a:pt x="0" y="0"/>
                </a:lnTo>
                <a:close/>
              </a:path>
            </a:pathLst>
          </a:custGeom>
          <a:blipFill rotWithShape="1">
            <a:blip r:embed="rId8">
              <a:alphaModFix/>
            </a:blip>
            <a:stretch>
              <a:fillRect b="0" l="0" r="0" t="0"/>
            </a:stretch>
          </a:blipFill>
          <a:ln>
            <a:noFill/>
          </a:ln>
        </p:spPr>
      </p:sp>
      <p:sp>
        <p:nvSpPr>
          <p:cNvPr id="417" name="Google Shape;417;p17"/>
          <p:cNvSpPr txBox="1"/>
          <p:nvPr/>
        </p:nvSpPr>
        <p:spPr>
          <a:xfrm>
            <a:off x="7005176" y="8535403"/>
            <a:ext cx="4437697" cy="341531"/>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000000"/>
                </a:solidFill>
                <a:latin typeface="Sansita"/>
                <a:ea typeface="Sansita"/>
                <a:cs typeface="Sansita"/>
                <a:sym typeface="Sansita"/>
              </a:rPr>
              <a:t>Source: Author (created using Canva)</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cxnSp>
        <p:nvCxnSpPr>
          <p:cNvPr id="422" name="Google Shape;422;p18"/>
          <p:cNvCxnSpPr/>
          <p:nvPr/>
        </p:nvCxnSpPr>
        <p:spPr>
          <a:xfrm>
            <a:off x="1012651" y="3327689"/>
            <a:ext cx="10258099" cy="5408"/>
          </a:xfrm>
          <a:prstGeom prst="straightConnector1">
            <a:avLst/>
          </a:prstGeom>
          <a:noFill/>
          <a:ln cap="rnd" cmpd="sng" w="19050">
            <a:solidFill>
              <a:srgbClr val="192936"/>
            </a:solidFill>
            <a:prstDash val="solid"/>
            <a:round/>
            <a:headEnd len="sm" w="sm" type="none"/>
            <a:tailEnd len="sm" w="sm" type="none"/>
          </a:ln>
        </p:spPr>
      </p:cxnSp>
      <p:sp>
        <p:nvSpPr>
          <p:cNvPr id="423" name="Google Shape;423;p18"/>
          <p:cNvSpPr txBox="1"/>
          <p:nvPr/>
        </p:nvSpPr>
        <p:spPr>
          <a:xfrm>
            <a:off x="1293719" y="1530280"/>
            <a:ext cx="9993146" cy="1283060"/>
          </a:xfrm>
          <a:prstGeom prst="rect">
            <a:avLst/>
          </a:prstGeom>
          <a:noFill/>
          <a:ln>
            <a:noFill/>
          </a:ln>
        </p:spPr>
        <p:txBody>
          <a:bodyPr anchorCtr="0" anchor="t" bIns="0" lIns="0" spcFirstLastPara="1" rIns="0" wrap="square" tIns="0">
            <a:spAutoFit/>
          </a:bodyPr>
          <a:lstStyle/>
          <a:p>
            <a:pPr indent="0" lvl="0" marL="0" marR="0" rtl="0" algn="ctr">
              <a:lnSpc>
                <a:spcPct val="120009"/>
              </a:lnSpc>
              <a:spcBef>
                <a:spcPts val="0"/>
              </a:spcBef>
              <a:spcAft>
                <a:spcPts val="0"/>
              </a:spcAft>
              <a:buNone/>
            </a:pPr>
            <a:r>
              <a:rPr b="0" i="1" lang="en-US" sz="8471" u="none" cap="none" strike="noStrike">
                <a:solidFill>
                  <a:srgbClr val="192936"/>
                </a:solidFill>
                <a:latin typeface="Playfair Display"/>
                <a:ea typeface="Playfair Display"/>
                <a:cs typeface="Playfair Display"/>
                <a:sym typeface="Playfair Display"/>
              </a:rPr>
              <a:t>Types of Probability</a:t>
            </a:r>
            <a:endParaRPr/>
          </a:p>
        </p:txBody>
      </p:sp>
      <p:cxnSp>
        <p:nvCxnSpPr>
          <p:cNvPr id="424" name="Google Shape;424;p18"/>
          <p:cNvCxnSpPr/>
          <p:nvPr/>
        </p:nvCxnSpPr>
        <p:spPr>
          <a:xfrm flipH="1" rot="10800000">
            <a:off x="994200" y="-20300"/>
            <a:ext cx="40500" cy="10287000"/>
          </a:xfrm>
          <a:prstGeom prst="straightConnector1">
            <a:avLst/>
          </a:prstGeom>
          <a:noFill/>
          <a:ln cap="rnd" cmpd="sng" w="19050">
            <a:solidFill>
              <a:srgbClr val="192936"/>
            </a:solidFill>
            <a:prstDash val="solid"/>
            <a:round/>
            <a:headEnd len="sm" w="sm" type="none"/>
            <a:tailEnd len="sm" w="sm" type="none"/>
          </a:ln>
        </p:spPr>
      </p:cxnSp>
      <p:cxnSp>
        <p:nvCxnSpPr>
          <p:cNvPr id="425" name="Google Shape;425;p18"/>
          <p:cNvCxnSpPr/>
          <p:nvPr/>
        </p:nvCxnSpPr>
        <p:spPr>
          <a:xfrm flipH="1" rot="10800000">
            <a:off x="-40575" y="1034675"/>
            <a:ext cx="18362400" cy="20400"/>
          </a:xfrm>
          <a:prstGeom prst="straightConnector1">
            <a:avLst/>
          </a:prstGeom>
          <a:noFill/>
          <a:ln cap="rnd" cmpd="sng" w="19050">
            <a:solidFill>
              <a:srgbClr val="192936"/>
            </a:solidFill>
            <a:prstDash val="solid"/>
            <a:round/>
            <a:headEnd len="sm" w="sm" type="none"/>
            <a:tailEnd len="sm" w="sm" type="none"/>
          </a:ln>
        </p:spPr>
      </p:cxnSp>
      <p:cxnSp>
        <p:nvCxnSpPr>
          <p:cNvPr id="426" name="Google Shape;426;p18"/>
          <p:cNvCxnSpPr/>
          <p:nvPr/>
        </p:nvCxnSpPr>
        <p:spPr>
          <a:xfrm>
            <a:off x="-20300" y="9313075"/>
            <a:ext cx="18321900" cy="20400"/>
          </a:xfrm>
          <a:prstGeom prst="straightConnector1">
            <a:avLst/>
          </a:prstGeom>
          <a:noFill/>
          <a:ln cap="rnd" cmpd="sng" w="19050">
            <a:solidFill>
              <a:srgbClr val="192936"/>
            </a:solidFill>
            <a:prstDash val="solid"/>
            <a:round/>
            <a:headEnd len="sm" w="sm" type="none"/>
            <a:tailEnd len="sm" w="sm" type="none"/>
          </a:ln>
        </p:spPr>
      </p:cxnSp>
      <p:sp>
        <p:nvSpPr>
          <p:cNvPr id="427" name="Google Shape;427;p18"/>
          <p:cNvSpPr txBox="1"/>
          <p:nvPr/>
        </p:nvSpPr>
        <p:spPr>
          <a:xfrm>
            <a:off x="1293719" y="4670303"/>
            <a:ext cx="16386201" cy="1622021"/>
          </a:xfrm>
          <a:prstGeom prst="rect">
            <a:avLst/>
          </a:prstGeom>
          <a:noFill/>
          <a:ln>
            <a:noFill/>
          </a:ln>
        </p:spPr>
        <p:txBody>
          <a:bodyPr anchorCtr="0" anchor="t" bIns="0" lIns="0" spcFirstLastPara="1" rIns="0" wrap="square" tIns="0">
            <a:spAutoFit/>
          </a:bodyPr>
          <a:lstStyle/>
          <a:p>
            <a:pPr indent="0" lvl="0" marL="0" marR="0" rtl="0" algn="l">
              <a:lnSpc>
                <a:spcPct val="140006"/>
              </a:lnSpc>
              <a:spcBef>
                <a:spcPts val="0"/>
              </a:spcBef>
              <a:spcAft>
                <a:spcPts val="0"/>
              </a:spcAft>
              <a:buNone/>
            </a:pPr>
            <a:r>
              <a:rPr b="0" i="0" lang="en-US" sz="3087" u="none" cap="none" strike="noStrike">
                <a:solidFill>
                  <a:srgbClr val="192936"/>
                </a:solidFill>
                <a:latin typeface="Arial"/>
                <a:ea typeface="Arial"/>
                <a:cs typeface="Arial"/>
                <a:sym typeface="Arial"/>
              </a:rPr>
              <a:t>Classical probability is used when all outcomes in the sample space have an equal chance of occurring. It is usually applied to simple experiments, such as rolling a die or drawing a card.</a:t>
            </a:r>
            <a:endParaRPr/>
          </a:p>
        </p:txBody>
      </p:sp>
      <p:sp>
        <p:nvSpPr>
          <p:cNvPr id="428" name="Google Shape;428;p18"/>
          <p:cNvSpPr txBox="1"/>
          <p:nvPr/>
        </p:nvSpPr>
        <p:spPr>
          <a:xfrm>
            <a:off x="1293719" y="3692487"/>
            <a:ext cx="5898538" cy="739691"/>
          </a:xfrm>
          <a:prstGeom prst="rect">
            <a:avLst/>
          </a:prstGeom>
          <a:noFill/>
          <a:ln>
            <a:noFill/>
          </a:ln>
        </p:spPr>
        <p:txBody>
          <a:bodyPr anchorCtr="0" anchor="t" bIns="0" lIns="0" spcFirstLastPara="1" rIns="0" wrap="square" tIns="0">
            <a:spAutoFit/>
          </a:bodyPr>
          <a:lstStyle/>
          <a:p>
            <a:pPr indent="0" lvl="0" marL="0" marR="0" rtl="0" algn="ctr">
              <a:lnSpc>
                <a:spcPct val="140004"/>
              </a:lnSpc>
              <a:spcBef>
                <a:spcPts val="0"/>
              </a:spcBef>
              <a:spcAft>
                <a:spcPts val="0"/>
              </a:spcAft>
              <a:buNone/>
            </a:pPr>
            <a:r>
              <a:rPr b="1" i="0" lang="en-US" sz="4427" u="none" cap="none" strike="noStrike">
                <a:solidFill>
                  <a:srgbClr val="192936"/>
                </a:solidFill>
                <a:latin typeface="Arial"/>
                <a:ea typeface="Arial"/>
                <a:cs typeface="Arial"/>
                <a:sym typeface="Arial"/>
              </a:rPr>
              <a:t>Classical probability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pic>
        <p:nvPicPr>
          <p:cNvPr id="433" name="Google Shape;433;p19"/>
          <p:cNvPicPr preferRelativeResize="0"/>
          <p:nvPr/>
        </p:nvPicPr>
        <p:blipFill rotWithShape="1">
          <a:blip r:embed="rId3">
            <a:alphaModFix/>
          </a:blip>
          <a:srcRect b="0" l="1144" r="1144" t="0"/>
          <a:stretch/>
        </p:blipFill>
        <p:spPr>
          <a:xfrm>
            <a:off x="10417025" y="2366950"/>
            <a:ext cx="7559875" cy="4410123"/>
          </a:xfrm>
          <a:prstGeom prst="rect">
            <a:avLst/>
          </a:prstGeom>
          <a:noFill/>
          <a:ln>
            <a:noFill/>
          </a:ln>
        </p:spPr>
      </p:pic>
      <p:sp>
        <p:nvSpPr>
          <p:cNvPr id="434" name="Google Shape;434;p19"/>
          <p:cNvSpPr/>
          <p:nvPr/>
        </p:nvSpPr>
        <p:spPr>
          <a:xfrm>
            <a:off x="1265873" y="1233510"/>
            <a:ext cx="8922891" cy="2086134"/>
          </a:xfrm>
          <a:prstGeom prst="rect">
            <a:avLst/>
          </a:prstGeom>
          <a:solidFill>
            <a:srgbClr val="1929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35" name="Google Shape;435;p19"/>
          <p:cNvCxnSpPr/>
          <p:nvPr/>
        </p:nvCxnSpPr>
        <p:spPr>
          <a:xfrm>
            <a:off x="-40575" y="1014500"/>
            <a:ext cx="18342000" cy="0"/>
          </a:xfrm>
          <a:prstGeom prst="straightConnector1">
            <a:avLst/>
          </a:prstGeom>
          <a:noFill/>
          <a:ln cap="rnd" cmpd="sng" w="19050">
            <a:solidFill>
              <a:srgbClr val="192936"/>
            </a:solidFill>
            <a:prstDash val="solid"/>
            <a:round/>
            <a:headEnd len="sm" w="sm" type="none"/>
            <a:tailEnd len="sm" w="sm" type="none"/>
          </a:ln>
        </p:spPr>
      </p:cxnSp>
      <p:cxnSp>
        <p:nvCxnSpPr>
          <p:cNvPr id="436" name="Google Shape;436;p19"/>
          <p:cNvCxnSpPr/>
          <p:nvPr/>
        </p:nvCxnSpPr>
        <p:spPr>
          <a:xfrm>
            <a:off x="0" y="9231925"/>
            <a:ext cx="18301500" cy="0"/>
          </a:xfrm>
          <a:prstGeom prst="straightConnector1">
            <a:avLst/>
          </a:prstGeom>
          <a:noFill/>
          <a:ln cap="rnd" cmpd="sng" w="19050">
            <a:solidFill>
              <a:srgbClr val="192936"/>
            </a:solidFill>
            <a:prstDash val="solid"/>
            <a:round/>
            <a:headEnd len="sm" w="sm" type="none"/>
            <a:tailEnd len="sm" w="sm" type="none"/>
          </a:ln>
        </p:spPr>
      </p:cxnSp>
      <p:cxnSp>
        <p:nvCxnSpPr>
          <p:cNvPr id="437" name="Google Shape;437;p19"/>
          <p:cNvCxnSpPr/>
          <p:nvPr/>
        </p:nvCxnSpPr>
        <p:spPr>
          <a:xfrm rot="158">
            <a:off x="1033460" y="3568498"/>
            <a:ext cx="9396993" cy="0"/>
          </a:xfrm>
          <a:prstGeom prst="straightConnector1">
            <a:avLst/>
          </a:prstGeom>
          <a:noFill/>
          <a:ln cap="rnd" cmpd="sng" w="19050">
            <a:solidFill>
              <a:srgbClr val="192936"/>
            </a:solidFill>
            <a:prstDash val="solid"/>
            <a:round/>
            <a:headEnd len="sm" w="sm" type="none"/>
            <a:tailEnd len="sm" w="sm" type="none"/>
          </a:ln>
        </p:spPr>
      </p:cxnSp>
      <p:cxnSp>
        <p:nvCxnSpPr>
          <p:cNvPr id="438" name="Google Shape;438;p19"/>
          <p:cNvCxnSpPr/>
          <p:nvPr/>
        </p:nvCxnSpPr>
        <p:spPr>
          <a:xfrm rot="-5403497">
            <a:off x="6353792" y="5124455"/>
            <a:ext cx="8173210" cy="0"/>
          </a:xfrm>
          <a:prstGeom prst="straightConnector1">
            <a:avLst/>
          </a:prstGeom>
          <a:noFill/>
          <a:ln cap="rnd" cmpd="sng" w="19050">
            <a:solidFill>
              <a:srgbClr val="192936"/>
            </a:solidFill>
            <a:prstDash val="solid"/>
            <a:round/>
            <a:headEnd len="sm" w="sm" type="none"/>
            <a:tailEnd len="sm" w="sm" type="none"/>
          </a:ln>
        </p:spPr>
      </p:cxnSp>
      <p:cxnSp>
        <p:nvCxnSpPr>
          <p:cNvPr id="439" name="Google Shape;439;p19"/>
          <p:cNvCxnSpPr/>
          <p:nvPr/>
        </p:nvCxnSpPr>
        <p:spPr>
          <a:xfrm rot="-5403479">
            <a:off x="-3072002" y="5105589"/>
            <a:ext cx="8210924" cy="0"/>
          </a:xfrm>
          <a:prstGeom prst="straightConnector1">
            <a:avLst/>
          </a:prstGeom>
          <a:noFill/>
          <a:ln cap="rnd" cmpd="sng" w="19050">
            <a:solidFill>
              <a:srgbClr val="192936"/>
            </a:solidFill>
            <a:prstDash val="solid"/>
            <a:round/>
            <a:headEnd len="sm" w="sm" type="none"/>
            <a:tailEnd len="sm" w="sm" type="none"/>
          </a:ln>
        </p:spPr>
      </p:cxnSp>
      <p:sp>
        <p:nvSpPr>
          <p:cNvPr id="440" name="Google Shape;440;p19"/>
          <p:cNvSpPr txBox="1"/>
          <p:nvPr/>
        </p:nvSpPr>
        <p:spPr>
          <a:xfrm>
            <a:off x="744297" y="3911615"/>
            <a:ext cx="5854325" cy="531124"/>
          </a:xfrm>
          <a:prstGeom prst="rect">
            <a:avLst/>
          </a:prstGeom>
          <a:noFill/>
          <a:ln>
            <a:noFill/>
          </a:ln>
        </p:spPr>
        <p:txBody>
          <a:bodyPr anchorCtr="0" anchor="t" bIns="0" lIns="0" spcFirstLastPara="1" rIns="0" wrap="square" tIns="0">
            <a:spAutoFit/>
          </a:bodyPr>
          <a:lstStyle/>
          <a:p>
            <a:pPr indent="0" lvl="0" marL="0" marR="0" rtl="0" algn="ctr">
              <a:lnSpc>
                <a:spcPct val="100024"/>
              </a:lnSpc>
              <a:spcBef>
                <a:spcPts val="0"/>
              </a:spcBef>
              <a:spcAft>
                <a:spcPts val="0"/>
              </a:spcAft>
              <a:buNone/>
            </a:pPr>
            <a:r>
              <a:rPr b="1" i="1" lang="en-US" sz="4035" u="none" cap="none" strike="noStrike">
                <a:solidFill>
                  <a:srgbClr val="192936"/>
                </a:solidFill>
                <a:latin typeface="Playfair Display"/>
                <a:ea typeface="Playfair Display"/>
                <a:cs typeface="Playfair Display"/>
                <a:sym typeface="Playfair Display"/>
              </a:rPr>
              <a:t>P(A) = n(A) / n(S)</a:t>
            </a:r>
            <a:endParaRPr/>
          </a:p>
        </p:txBody>
      </p:sp>
      <p:sp>
        <p:nvSpPr>
          <p:cNvPr id="441" name="Google Shape;441;p19"/>
          <p:cNvSpPr txBox="1"/>
          <p:nvPr/>
        </p:nvSpPr>
        <p:spPr>
          <a:xfrm>
            <a:off x="1451593" y="4652300"/>
            <a:ext cx="7845300" cy="477000"/>
          </a:xfrm>
          <a:prstGeom prst="rect">
            <a:avLst/>
          </a:prstGeom>
          <a:noFill/>
          <a:ln>
            <a:noFill/>
          </a:ln>
        </p:spPr>
        <p:txBody>
          <a:bodyPr anchorCtr="0" anchor="t" bIns="0" lIns="0" spcFirstLastPara="1" rIns="0" wrap="square" tIns="0">
            <a:spAutoFit/>
          </a:bodyPr>
          <a:lstStyle/>
          <a:p>
            <a:pPr indent="0" lvl="0" marL="0" marR="0" rtl="0" algn="l">
              <a:lnSpc>
                <a:spcPct val="130009"/>
              </a:lnSpc>
              <a:spcBef>
                <a:spcPts val="0"/>
              </a:spcBef>
              <a:spcAft>
                <a:spcPts val="0"/>
              </a:spcAft>
              <a:buNone/>
            </a:pPr>
            <a:r>
              <a:rPr b="0" i="0" lang="en-US" sz="3099" u="none" cap="none" strike="noStrike">
                <a:solidFill>
                  <a:srgbClr val="192936"/>
                </a:solidFill>
                <a:latin typeface="Arial"/>
                <a:ea typeface="Arial"/>
                <a:cs typeface="Arial"/>
                <a:sym typeface="Arial"/>
              </a:rPr>
              <a:t>The Foundation of Probability Calculation</a:t>
            </a:r>
            <a:endParaRPr/>
          </a:p>
        </p:txBody>
      </p:sp>
      <p:sp>
        <p:nvSpPr>
          <p:cNvPr id="442" name="Google Shape;442;p19"/>
          <p:cNvSpPr txBox="1"/>
          <p:nvPr/>
        </p:nvSpPr>
        <p:spPr>
          <a:xfrm>
            <a:off x="2157761" y="1617811"/>
            <a:ext cx="7139116" cy="1405658"/>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0" i="1" lang="en-US" sz="5465" u="none" cap="none" strike="noStrike">
                <a:solidFill>
                  <a:srgbClr val="FDF8F5"/>
                </a:solidFill>
                <a:latin typeface="Playfair Display"/>
                <a:ea typeface="Playfair Display"/>
                <a:cs typeface="Playfair Display"/>
                <a:sym typeface="Playfair Display"/>
              </a:rPr>
              <a:t>Classical Probability Formula</a:t>
            </a:r>
            <a:endParaRPr/>
          </a:p>
        </p:txBody>
      </p:sp>
      <p:sp>
        <p:nvSpPr>
          <p:cNvPr id="443" name="Google Shape;443;p19"/>
          <p:cNvSpPr txBox="1"/>
          <p:nvPr/>
        </p:nvSpPr>
        <p:spPr>
          <a:xfrm>
            <a:off x="1488938" y="5531475"/>
            <a:ext cx="8496000" cy="3543300"/>
          </a:xfrm>
          <a:prstGeom prst="rect">
            <a:avLst/>
          </a:prstGeom>
          <a:noFill/>
          <a:ln>
            <a:noFill/>
          </a:ln>
        </p:spPr>
        <p:txBody>
          <a:bodyPr anchorCtr="0" anchor="t" bIns="0" lIns="0" spcFirstLastPara="1" rIns="0" wrap="square" tIns="0">
            <a:spAutoFit/>
          </a:bodyPr>
          <a:lstStyle/>
          <a:p>
            <a:pPr indent="0" lvl="0" marL="0" marR="0" rtl="0" algn="l">
              <a:lnSpc>
                <a:spcPct val="160056"/>
              </a:lnSpc>
              <a:spcBef>
                <a:spcPts val="0"/>
              </a:spcBef>
              <a:spcAft>
                <a:spcPts val="0"/>
              </a:spcAft>
              <a:buNone/>
            </a:pPr>
            <a:r>
              <a:rPr b="0" i="0" lang="en-US" sz="2171" u="none" cap="none" strike="noStrike">
                <a:solidFill>
                  <a:srgbClr val="192936"/>
                </a:solidFill>
                <a:latin typeface="Arial"/>
                <a:ea typeface="Arial"/>
                <a:cs typeface="Arial"/>
                <a:sym typeface="Arial"/>
              </a:rPr>
              <a:t>P(A) = Number of favorable outcomes / Total number of possible outcomes</a:t>
            </a:r>
            <a:endParaRPr sz="1100"/>
          </a:p>
          <a:p>
            <a:pPr indent="0" lvl="0" marL="0" marR="0" rtl="0" algn="l">
              <a:lnSpc>
                <a:spcPct val="160056"/>
              </a:lnSpc>
              <a:spcBef>
                <a:spcPts val="0"/>
              </a:spcBef>
              <a:spcAft>
                <a:spcPts val="0"/>
              </a:spcAft>
              <a:buNone/>
            </a:pPr>
            <a:r>
              <a:rPr b="0" i="0" lang="en-US" sz="2171" u="none" cap="none" strike="noStrike">
                <a:solidFill>
                  <a:srgbClr val="192936"/>
                </a:solidFill>
                <a:latin typeface="Arial"/>
                <a:ea typeface="Arial"/>
                <a:cs typeface="Arial"/>
                <a:sym typeface="Arial"/>
              </a:rPr>
              <a:t>Where:</a:t>
            </a:r>
            <a:endParaRPr sz="1100"/>
          </a:p>
          <a:p>
            <a:pPr indent="0" lvl="0" marL="0" marR="0" rtl="0" algn="l">
              <a:lnSpc>
                <a:spcPct val="160056"/>
              </a:lnSpc>
              <a:spcBef>
                <a:spcPts val="0"/>
              </a:spcBef>
              <a:spcAft>
                <a:spcPts val="0"/>
              </a:spcAft>
              <a:buNone/>
            </a:pPr>
            <a:r>
              <a:rPr b="0" i="0" lang="en-US" sz="2171" u="none" cap="none" strike="noStrike">
                <a:solidFill>
                  <a:srgbClr val="192936"/>
                </a:solidFill>
                <a:latin typeface="Arial"/>
                <a:ea typeface="Arial"/>
                <a:cs typeface="Arial"/>
                <a:sym typeface="Arial"/>
              </a:rPr>
              <a:t>• A = the event of interest</a:t>
            </a:r>
            <a:endParaRPr sz="1100"/>
          </a:p>
          <a:p>
            <a:pPr indent="0" lvl="0" marL="0" marR="0" rtl="0" algn="l">
              <a:lnSpc>
                <a:spcPct val="160056"/>
              </a:lnSpc>
              <a:spcBef>
                <a:spcPts val="0"/>
              </a:spcBef>
              <a:spcAft>
                <a:spcPts val="0"/>
              </a:spcAft>
              <a:buNone/>
            </a:pPr>
            <a:r>
              <a:rPr b="0" i="0" lang="en-US" sz="2171" u="none" cap="none" strike="noStrike">
                <a:solidFill>
                  <a:srgbClr val="192936"/>
                </a:solidFill>
                <a:latin typeface="Arial"/>
                <a:ea typeface="Arial"/>
                <a:cs typeface="Arial"/>
                <a:sym typeface="Arial"/>
              </a:rPr>
              <a:t>• S = sample space (all possible outcomes)</a:t>
            </a:r>
            <a:endParaRPr sz="1100"/>
          </a:p>
          <a:p>
            <a:pPr indent="0" lvl="0" marL="0" marR="0" rtl="0" algn="l">
              <a:lnSpc>
                <a:spcPct val="160056"/>
              </a:lnSpc>
              <a:spcBef>
                <a:spcPts val="0"/>
              </a:spcBef>
              <a:spcAft>
                <a:spcPts val="0"/>
              </a:spcAft>
              <a:buNone/>
            </a:pPr>
            <a:r>
              <a:rPr b="0" i="0" lang="en-US" sz="2171" u="none" cap="none" strike="noStrike">
                <a:solidFill>
                  <a:srgbClr val="192936"/>
                </a:solidFill>
                <a:latin typeface="Arial"/>
                <a:ea typeface="Arial"/>
                <a:cs typeface="Arial"/>
                <a:sym typeface="Arial"/>
              </a:rPr>
              <a:t>• n(A) = count of favorable outcomes</a:t>
            </a:r>
            <a:endParaRPr sz="1100"/>
          </a:p>
          <a:p>
            <a:pPr indent="0" lvl="0" marL="0" marR="0" rtl="0" algn="l">
              <a:lnSpc>
                <a:spcPct val="160056"/>
              </a:lnSpc>
              <a:spcBef>
                <a:spcPts val="0"/>
              </a:spcBef>
              <a:spcAft>
                <a:spcPts val="0"/>
              </a:spcAft>
              <a:buNone/>
            </a:pPr>
            <a:r>
              <a:rPr b="0" i="0" lang="en-US" sz="2171" u="none" cap="none" strike="noStrike">
                <a:solidFill>
                  <a:srgbClr val="192936"/>
                </a:solidFill>
                <a:latin typeface="Arial"/>
                <a:ea typeface="Arial"/>
                <a:cs typeface="Arial"/>
                <a:sym typeface="Arial"/>
              </a:rPr>
              <a:t>• n(S) = count of total outcomes</a:t>
            </a:r>
            <a:endParaRPr sz="1100"/>
          </a:p>
        </p:txBody>
      </p:sp>
      <p:sp>
        <p:nvSpPr>
          <p:cNvPr id="444" name="Google Shape;444;p19"/>
          <p:cNvSpPr txBox="1"/>
          <p:nvPr/>
        </p:nvSpPr>
        <p:spPr>
          <a:xfrm>
            <a:off x="12455953" y="6383644"/>
            <a:ext cx="4437697" cy="341531"/>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000000"/>
                </a:solidFill>
                <a:latin typeface="Sansita"/>
                <a:ea typeface="Sansita"/>
                <a:cs typeface="Sansita"/>
                <a:sym typeface="Sansita"/>
              </a:rPr>
              <a:t>Source: Author (created using Canva)</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448" name="Shape 448"/>
        <p:cNvGrpSpPr/>
        <p:nvPr/>
      </p:nvGrpSpPr>
      <p:grpSpPr>
        <a:xfrm>
          <a:off x="0" y="0"/>
          <a:ext cx="0" cy="0"/>
          <a:chOff x="0" y="0"/>
          <a:chExt cx="0" cy="0"/>
        </a:xfrm>
      </p:grpSpPr>
      <p:cxnSp>
        <p:nvCxnSpPr>
          <p:cNvPr id="449" name="Google Shape;449;p20"/>
          <p:cNvCxnSpPr/>
          <p:nvPr/>
        </p:nvCxnSpPr>
        <p:spPr>
          <a:xfrm rot="1812">
            <a:off x="1028765" y="3555057"/>
            <a:ext cx="10258101" cy="0"/>
          </a:xfrm>
          <a:prstGeom prst="straightConnector1">
            <a:avLst/>
          </a:prstGeom>
          <a:noFill/>
          <a:ln cap="rnd" cmpd="sng" w="19050">
            <a:solidFill>
              <a:srgbClr val="192936"/>
            </a:solidFill>
            <a:prstDash val="solid"/>
            <a:round/>
            <a:headEnd len="sm" w="sm" type="none"/>
            <a:tailEnd len="sm" w="sm" type="none"/>
          </a:ln>
        </p:spPr>
      </p:cxnSp>
      <p:sp>
        <p:nvSpPr>
          <p:cNvPr id="450" name="Google Shape;450;p20"/>
          <p:cNvSpPr txBox="1"/>
          <p:nvPr/>
        </p:nvSpPr>
        <p:spPr>
          <a:xfrm>
            <a:off x="1293719" y="1563617"/>
            <a:ext cx="9728193" cy="1438275"/>
          </a:xfrm>
          <a:prstGeom prst="rect">
            <a:avLst/>
          </a:prstGeom>
          <a:noFill/>
          <a:ln>
            <a:noFill/>
          </a:ln>
        </p:spPr>
        <p:txBody>
          <a:bodyPr anchorCtr="0" anchor="t" bIns="0" lIns="0" spcFirstLastPara="1" rIns="0" wrap="square" tIns="0">
            <a:spAutoFit/>
          </a:bodyPr>
          <a:lstStyle/>
          <a:p>
            <a:pPr indent="0" lvl="0" marL="0" marR="0" rtl="0" algn="ctr">
              <a:lnSpc>
                <a:spcPct val="119995"/>
              </a:lnSpc>
              <a:spcBef>
                <a:spcPts val="0"/>
              </a:spcBef>
              <a:spcAft>
                <a:spcPts val="0"/>
              </a:spcAft>
              <a:buNone/>
            </a:pPr>
            <a:r>
              <a:rPr b="0" i="1" lang="en-US" sz="9417" u="none" cap="none" strike="noStrike">
                <a:solidFill>
                  <a:srgbClr val="192936"/>
                </a:solidFill>
                <a:latin typeface="Playfair Display"/>
                <a:ea typeface="Playfair Display"/>
                <a:cs typeface="Playfair Display"/>
                <a:sym typeface="Playfair Display"/>
              </a:rPr>
              <a:t>Coin Toss Example</a:t>
            </a:r>
            <a:endParaRPr/>
          </a:p>
        </p:txBody>
      </p:sp>
      <p:cxnSp>
        <p:nvCxnSpPr>
          <p:cNvPr id="451" name="Google Shape;451;p20"/>
          <p:cNvCxnSpPr/>
          <p:nvPr/>
        </p:nvCxnSpPr>
        <p:spPr>
          <a:xfrm flipH="1" rot="10800000">
            <a:off x="1034775" y="-60825"/>
            <a:ext cx="40500" cy="10388400"/>
          </a:xfrm>
          <a:prstGeom prst="straightConnector1">
            <a:avLst/>
          </a:prstGeom>
          <a:noFill/>
          <a:ln cap="rnd" cmpd="sng" w="19050">
            <a:solidFill>
              <a:srgbClr val="192936"/>
            </a:solidFill>
            <a:prstDash val="solid"/>
            <a:round/>
            <a:headEnd len="sm" w="sm" type="none"/>
            <a:tailEnd len="sm" w="sm" type="none"/>
          </a:ln>
        </p:spPr>
      </p:cxnSp>
      <p:cxnSp>
        <p:nvCxnSpPr>
          <p:cNvPr id="452" name="Google Shape;452;p20"/>
          <p:cNvCxnSpPr/>
          <p:nvPr/>
        </p:nvCxnSpPr>
        <p:spPr>
          <a:xfrm>
            <a:off x="-101450" y="1014500"/>
            <a:ext cx="18443700" cy="20400"/>
          </a:xfrm>
          <a:prstGeom prst="straightConnector1">
            <a:avLst/>
          </a:prstGeom>
          <a:noFill/>
          <a:ln cap="rnd" cmpd="sng" w="19050">
            <a:solidFill>
              <a:srgbClr val="192936"/>
            </a:solidFill>
            <a:prstDash val="solid"/>
            <a:round/>
            <a:headEnd len="sm" w="sm" type="none"/>
            <a:tailEnd len="sm" w="sm" type="none"/>
          </a:ln>
        </p:spPr>
      </p:cxnSp>
      <p:cxnSp>
        <p:nvCxnSpPr>
          <p:cNvPr id="453" name="Google Shape;453;p20"/>
          <p:cNvCxnSpPr/>
          <p:nvPr/>
        </p:nvCxnSpPr>
        <p:spPr>
          <a:xfrm>
            <a:off x="20300" y="9252225"/>
            <a:ext cx="18321900" cy="40500"/>
          </a:xfrm>
          <a:prstGeom prst="straightConnector1">
            <a:avLst/>
          </a:prstGeom>
          <a:noFill/>
          <a:ln cap="rnd" cmpd="sng" w="19050">
            <a:solidFill>
              <a:srgbClr val="192936"/>
            </a:solidFill>
            <a:prstDash val="solid"/>
            <a:round/>
            <a:headEnd len="sm" w="sm" type="none"/>
            <a:tailEnd len="sm" w="sm" type="none"/>
          </a:ln>
        </p:spPr>
      </p:cxnSp>
      <p:cxnSp>
        <p:nvCxnSpPr>
          <p:cNvPr id="454" name="Google Shape;454;p20"/>
          <p:cNvCxnSpPr/>
          <p:nvPr/>
        </p:nvCxnSpPr>
        <p:spPr>
          <a:xfrm rot="10800000">
            <a:off x="11342075" y="-20150"/>
            <a:ext cx="0" cy="10428900"/>
          </a:xfrm>
          <a:prstGeom prst="straightConnector1">
            <a:avLst/>
          </a:prstGeom>
          <a:noFill/>
          <a:ln cap="rnd" cmpd="sng" w="19050">
            <a:solidFill>
              <a:srgbClr val="192936"/>
            </a:solidFill>
            <a:prstDash val="solid"/>
            <a:round/>
            <a:headEnd len="sm" w="sm" type="none"/>
            <a:tailEnd len="sm" w="sm" type="none"/>
          </a:ln>
        </p:spPr>
      </p:cxnSp>
      <p:pic>
        <p:nvPicPr>
          <p:cNvPr id="455" name="Google Shape;455;p20"/>
          <p:cNvPicPr preferRelativeResize="0"/>
          <p:nvPr/>
        </p:nvPicPr>
        <p:blipFill rotWithShape="1">
          <a:blip r:embed="rId3">
            <a:alphaModFix/>
          </a:blip>
          <a:srcRect b="1813" l="0" r="0" t="1813"/>
          <a:stretch/>
        </p:blipFill>
        <p:spPr>
          <a:xfrm>
            <a:off x="11530362" y="1246618"/>
            <a:ext cx="6540399" cy="7793765"/>
          </a:xfrm>
          <a:prstGeom prst="rect">
            <a:avLst/>
          </a:prstGeom>
          <a:noFill/>
          <a:ln>
            <a:noFill/>
          </a:ln>
        </p:spPr>
      </p:pic>
      <p:sp>
        <p:nvSpPr>
          <p:cNvPr id="456" name="Google Shape;456;p20"/>
          <p:cNvSpPr txBox="1"/>
          <p:nvPr/>
        </p:nvSpPr>
        <p:spPr>
          <a:xfrm>
            <a:off x="1616101" y="4731355"/>
            <a:ext cx="7859400" cy="1745100"/>
          </a:xfrm>
          <a:prstGeom prst="rect">
            <a:avLst/>
          </a:prstGeom>
          <a:noFill/>
          <a:ln>
            <a:noFill/>
          </a:ln>
        </p:spPr>
        <p:txBody>
          <a:bodyPr anchorCtr="0" anchor="t" bIns="0" lIns="0" spcFirstLastPara="1" rIns="0" wrap="square" tIns="0">
            <a:spAutoFit/>
          </a:bodyPr>
          <a:lstStyle/>
          <a:p>
            <a:pPr indent="0" lvl="0" marL="0" marR="0" rtl="0" algn="l">
              <a:lnSpc>
                <a:spcPct val="160022"/>
              </a:lnSpc>
              <a:spcBef>
                <a:spcPts val="0"/>
              </a:spcBef>
              <a:spcAft>
                <a:spcPts val="0"/>
              </a:spcAft>
              <a:buNone/>
            </a:pPr>
            <a:r>
              <a:rPr b="0" i="0" lang="en-US" sz="2699" u="none" cap="none" strike="noStrike">
                <a:solidFill>
                  <a:srgbClr val="000000"/>
                </a:solidFill>
                <a:latin typeface="Arial"/>
                <a:ea typeface="Arial"/>
                <a:cs typeface="Arial"/>
                <a:sym typeface="Arial"/>
              </a:rPr>
              <a:t>Experiment: Toss a fair coin</a:t>
            </a:r>
            <a:endParaRPr/>
          </a:p>
          <a:p>
            <a:pPr indent="0" lvl="0" marL="0" marR="0" rtl="0" algn="l">
              <a:lnSpc>
                <a:spcPct val="160022"/>
              </a:lnSpc>
              <a:spcBef>
                <a:spcPts val="0"/>
              </a:spcBef>
              <a:spcAft>
                <a:spcPts val="0"/>
              </a:spcAft>
              <a:buNone/>
            </a:pPr>
            <a:r>
              <a:rPr b="0" i="0" lang="en-US" sz="2699" u="none" cap="none" strike="noStrike">
                <a:solidFill>
                  <a:srgbClr val="000000"/>
                </a:solidFill>
                <a:latin typeface="Arial"/>
                <a:ea typeface="Arial"/>
                <a:cs typeface="Arial"/>
                <a:sym typeface="Arial"/>
              </a:rPr>
              <a:t>Sample space: S = {Heads (H), Tails (T)}</a:t>
            </a:r>
            <a:endParaRPr/>
          </a:p>
          <a:p>
            <a:pPr indent="0" lvl="0" marL="0" marR="0" rtl="0" algn="l">
              <a:lnSpc>
                <a:spcPct val="160022"/>
              </a:lnSpc>
              <a:spcBef>
                <a:spcPts val="0"/>
              </a:spcBef>
              <a:spcAft>
                <a:spcPts val="0"/>
              </a:spcAft>
              <a:buNone/>
            </a:pPr>
            <a:r>
              <a:rPr b="0" i="0" lang="en-US" sz="2699" u="none" cap="none" strike="noStrike">
                <a:solidFill>
                  <a:srgbClr val="000000"/>
                </a:solidFill>
                <a:latin typeface="Arial"/>
                <a:ea typeface="Arial"/>
                <a:cs typeface="Arial"/>
                <a:sym typeface="Arial"/>
              </a:rPr>
              <a:t>Each outcome is equally likely with P = 0.5</a:t>
            </a:r>
            <a:endParaRPr/>
          </a:p>
        </p:txBody>
      </p:sp>
      <p:sp>
        <p:nvSpPr>
          <p:cNvPr id="457" name="Google Shape;457;p20"/>
          <p:cNvSpPr txBox="1"/>
          <p:nvPr/>
        </p:nvSpPr>
        <p:spPr>
          <a:xfrm>
            <a:off x="12581713" y="7666394"/>
            <a:ext cx="4437697" cy="341531"/>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000000"/>
                </a:solidFill>
                <a:latin typeface="Sansita"/>
                <a:ea typeface="Sansita"/>
                <a:cs typeface="Sansita"/>
                <a:sym typeface="Sansita"/>
              </a:rPr>
              <a:t>Source: Author (created using Canva)</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461" name="Shape 461"/>
        <p:cNvGrpSpPr/>
        <p:nvPr/>
      </p:nvGrpSpPr>
      <p:grpSpPr>
        <a:xfrm>
          <a:off x="0" y="0"/>
          <a:ext cx="0" cy="0"/>
          <a:chOff x="0" y="0"/>
          <a:chExt cx="0" cy="0"/>
        </a:xfrm>
      </p:grpSpPr>
      <p:pic>
        <p:nvPicPr>
          <p:cNvPr id="462" name="Google Shape;462;p21"/>
          <p:cNvPicPr preferRelativeResize="0"/>
          <p:nvPr/>
        </p:nvPicPr>
        <p:blipFill rotWithShape="1">
          <a:blip r:embed="rId3">
            <a:alphaModFix/>
          </a:blip>
          <a:srcRect b="0" l="1144" r="1144" t="0"/>
          <a:stretch/>
        </p:blipFill>
        <p:spPr>
          <a:xfrm>
            <a:off x="1265873" y="3786199"/>
            <a:ext cx="8942108" cy="5216456"/>
          </a:xfrm>
          <a:prstGeom prst="rect">
            <a:avLst/>
          </a:prstGeom>
          <a:noFill/>
          <a:ln>
            <a:noFill/>
          </a:ln>
        </p:spPr>
      </p:pic>
      <p:sp>
        <p:nvSpPr>
          <p:cNvPr id="463" name="Google Shape;463;p21"/>
          <p:cNvSpPr/>
          <p:nvPr/>
        </p:nvSpPr>
        <p:spPr>
          <a:xfrm>
            <a:off x="1265873" y="1233510"/>
            <a:ext cx="8922891" cy="2086134"/>
          </a:xfrm>
          <a:prstGeom prst="rect">
            <a:avLst/>
          </a:prstGeom>
          <a:solidFill>
            <a:srgbClr val="1929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64" name="Google Shape;464;p21"/>
          <p:cNvCxnSpPr/>
          <p:nvPr/>
        </p:nvCxnSpPr>
        <p:spPr>
          <a:xfrm flipH="1" rot="10800000">
            <a:off x="-20295" y="973800"/>
            <a:ext cx="18342000" cy="20400"/>
          </a:xfrm>
          <a:prstGeom prst="straightConnector1">
            <a:avLst/>
          </a:prstGeom>
          <a:noFill/>
          <a:ln cap="rnd" cmpd="sng" w="19050">
            <a:solidFill>
              <a:srgbClr val="192936"/>
            </a:solidFill>
            <a:prstDash val="solid"/>
            <a:round/>
            <a:headEnd len="sm" w="sm" type="none"/>
            <a:tailEnd len="sm" w="sm" type="none"/>
          </a:ln>
        </p:spPr>
      </p:cxnSp>
      <p:cxnSp>
        <p:nvCxnSpPr>
          <p:cNvPr id="465" name="Google Shape;465;p21"/>
          <p:cNvCxnSpPr/>
          <p:nvPr/>
        </p:nvCxnSpPr>
        <p:spPr>
          <a:xfrm>
            <a:off x="20300" y="9211625"/>
            <a:ext cx="18281100" cy="20400"/>
          </a:xfrm>
          <a:prstGeom prst="straightConnector1">
            <a:avLst/>
          </a:prstGeom>
          <a:noFill/>
          <a:ln cap="rnd" cmpd="sng" w="19050">
            <a:solidFill>
              <a:srgbClr val="192936"/>
            </a:solidFill>
            <a:prstDash val="solid"/>
            <a:round/>
            <a:headEnd len="sm" w="sm" type="none"/>
            <a:tailEnd len="sm" w="sm" type="none"/>
          </a:ln>
        </p:spPr>
      </p:cxnSp>
      <p:cxnSp>
        <p:nvCxnSpPr>
          <p:cNvPr id="466" name="Google Shape;466;p21"/>
          <p:cNvCxnSpPr/>
          <p:nvPr/>
        </p:nvCxnSpPr>
        <p:spPr>
          <a:xfrm rot="158">
            <a:off x="1033460" y="3568498"/>
            <a:ext cx="9396993" cy="0"/>
          </a:xfrm>
          <a:prstGeom prst="straightConnector1">
            <a:avLst/>
          </a:prstGeom>
          <a:noFill/>
          <a:ln cap="rnd" cmpd="sng" w="19050">
            <a:solidFill>
              <a:srgbClr val="192936"/>
            </a:solidFill>
            <a:prstDash val="solid"/>
            <a:round/>
            <a:headEnd len="sm" w="sm" type="none"/>
            <a:tailEnd len="sm" w="sm" type="none"/>
          </a:ln>
        </p:spPr>
      </p:cxnSp>
      <p:cxnSp>
        <p:nvCxnSpPr>
          <p:cNvPr id="467" name="Google Shape;467;p21"/>
          <p:cNvCxnSpPr/>
          <p:nvPr/>
        </p:nvCxnSpPr>
        <p:spPr>
          <a:xfrm rot="-5403497">
            <a:off x="6353792" y="5124455"/>
            <a:ext cx="8173210" cy="0"/>
          </a:xfrm>
          <a:prstGeom prst="straightConnector1">
            <a:avLst/>
          </a:prstGeom>
          <a:noFill/>
          <a:ln cap="rnd" cmpd="sng" w="19050">
            <a:solidFill>
              <a:srgbClr val="192936"/>
            </a:solidFill>
            <a:prstDash val="solid"/>
            <a:round/>
            <a:headEnd len="sm" w="sm" type="none"/>
            <a:tailEnd len="sm" w="sm" type="none"/>
          </a:ln>
        </p:spPr>
      </p:cxnSp>
      <p:cxnSp>
        <p:nvCxnSpPr>
          <p:cNvPr id="468" name="Google Shape;468;p21"/>
          <p:cNvCxnSpPr/>
          <p:nvPr/>
        </p:nvCxnSpPr>
        <p:spPr>
          <a:xfrm rot="-5403479">
            <a:off x="-3072002" y="5105589"/>
            <a:ext cx="8210924" cy="0"/>
          </a:xfrm>
          <a:prstGeom prst="straightConnector1">
            <a:avLst/>
          </a:prstGeom>
          <a:noFill/>
          <a:ln cap="rnd" cmpd="sng" w="19050">
            <a:solidFill>
              <a:srgbClr val="192936"/>
            </a:solidFill>
            <a:prstDash val="solid"/>
            <a:round/>
            <a:headEnd len="sm" w="sm" type="none"/>
            <a:tailEnd len="sm" w="sm" type="none"/>
          </a:ln>
        </p:spPr>
      </p:cxnSp>
      <p:sp>
        <p:nvSpPr>
          <p:cNvPr id="469" name="Google Shape;469;p21"/>
          <p:cNvSpPr txBox="1"/>
          <p:nvPr/>
        </p:nvSpPr>
        <p:spPr>
          <a:xfrm>
            <a:off x="11155479" y="2066180"/>
            <a:ext cx="5854325" cy="470799"/>
          </a:xfrm>
          <a:prstGeom prst="rect">
            <a:avLst/>
          </a:prstGeom>
          <a:noFill/>
          <a:ln>
            <a:noFill/>
          </a:ln>
        </p:spPr>
        <p:txBody>
          <a:bodyPr anchorCtr="0" anchor="t" bIns="0" lIns="0" spcFirstLastPara="1" rIns="0" wrap="square" tIns="0">
            <a:spAutoFit/>
          </a:bodyPr>
          <a:lstStyle/>
          <a:p>
            <a:pPr indent="0" lvl="0" marL="0" marR="0" rtl="0" algn="ctr">
              <a:lnSpc>
                <a:spcPct val="100028"/>
              </a:lnSpc>
              <a:spcBef>
                <a:spcPts val="0"/>
              </a:spcBef>
              <a:spcAft>
                <a:spcPts val="0"/>
              </a:spcAft>
              <a:buNone/>
            </a:pPr>
            <a:r>
              <a:rPr b="0" i="1" lang="en-US" sz="3535" u="none" cap="none" strike="noStrike">
                <a:solidFill>
                  <a:srgbClr val="192936"/>
                </a:solidFill>
                <a:latin typeface="Playfair Display"/>
                <a:ea typeface="Playfair Display"/>
                <a:cs typeface="Playfair Display"/>
                <a:sym typeface="Playfair Display"/>
              </a:rPr>
              <a:t>P(Heads) = 1/2 = 0.5 = 50%</a:t>
            </a:r>
            <a:endParaRPr/>
          </a:p>
        </p:txBody>
      </p:sp>
      <p:sp>
        <p:nvSpPr>
          <p:cNvPr id="470" name="Google Shape;470;p21"/>
          <p:cNvSpPr txBox="1"/>
          <p:nvPr/>
        </p:nvSpPr>
        <p:spPr>
          <a:xfrm>
            <a:off x="11752140" y="3362721"/>
            <a:ext cx="4661002" cy="1008380"/>
          </a:xfrm>
          <a:prstGeom prst="rect">
            <a:avLst/>
          </a:prstGeom>
          <a:noFill/>
          <a:ln>
            <a:noFill/>
          </a:ln>
        </p:spPr>
        <p:txBody>
          <a:bodyPr anchorCtr="0" anchor="t" bIns="0" lIns="0" spcFirstLastPara="1" rIns="0" wrap="square" tIns="0">
            <a:spAutoFit/>
          </a:bodyPr>
          <a:lstStyle/>
          <a:p>
            <a:pPr indent="0" lvl="0" marL="0" marR="0" rtl="0" algn="ctr">
              <a:lnSpc>
                <a:spcPct val="130009"/>
              </a:lnSpc>
              <a:spcBef>
                <a:spcPts val="0"/>
              </a:spcBef>
              <a:spcAft>
                <a:spcPts val="0"/>
              </a:spcAft>
              <a:buNone/>
            </a:pPr>
            <a:r>
              <a:rPr b="0" i="0" lang="en-US" sz="3099" u="none" cap="none" strike="noStrike">
                <a:solidFill>
                  <a:srgbClr val="192936"/>
                </a:solidFill>
                <a:latin typeface="Arial"/>
                <a:ea typeface="Arial"/>
                <a:cs typeface="Arial"/>
                <a:sym typeface="Arial"/>
              </a:rPr>
              <a:t>The probability of getting heads on a fair coin toss</a:t>
            </a:r>
            <a:endParaRPr/>
          </a:p>
        </p:txBody>
      </p:sp>
      <p:sp>
        <p:nvSpPr>
          <p:cNvPr id="471" name="Google Shape;471;p21"/>
          <p:cNvSpPr txBox="1"/>
          <p:nvPr/>
        </p:nvSpPr>
        <p:spPr>
          <a:xfrm>
            <a:off x="2157761" y="1617811"/>
            <a:ext cx="7139116" cy="1405658"/>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0" i="1" lang="en-US" sz="5465" u="none" cap="none" strike="noStrike">
                <a:solidFill>
                  <a:srgbClr val="FDF8F5"/>
                </a:solidFill>
                <a:latin typeface="Playfair Display"/>
                <a:ea typeface="Playfair Display"/>
                <a:cs typeface="Playfair Display"/>
                <a:sym typeface="Playfair Display"/>
              </a:rPr>
              <a:t>Calculating Coin Toss Probability</a:t>
            </a:r>
            <a:endParaRPr/>
          </a:p>
        </p:txBody>
      </p:sp>
      <p:sp>
        <p:nvSpPr>
          <p:cNvPr id="472" name="Google Shape;472;p21"/>
          <p:cNvSpPr txBox="1"/>
          <p:nvPr/>
        </p:nvSpPr>
        <p:spPr>
          <a:xfrm>
            <a:off x="10917350" y="5225824"/>
            <a:ext cx="6330583" cy="2148840"/>
          </a:xfrm>
          <a:prstGeom prst="rect">
            <a:avLst/>
          </a:prstGeom>
          <a:noFill/>
          <a:ln>
            <a:noFill/>
          </a:ln>
        </p:spPr>
        <p:txBody>
          <a:bodyPr anchorCtr="0" anchor="t" bIns="0" lIns="0" spcFirstLastPara="1" rIns="0" wrap="square" tIns="0">
            <a:spAutoFit/>
          </a:bodyPr>
          <a:lstStyle/>
          <a:p>
            <a:pPr indent="0" lvl="0" marL="0" marR="0" rtl="0" algn="ctr">
              <a:lnSpc>
                <a:spcPct val="160000"/>
              </a:lnSpc>
              <a:spcBef>
                <a:spcPts val="0"/>
              </a:spcBef>
              <a:spcAft>
                <a:spcPts val="0"/>
              </a:spcAft>
              <a:buNone/>
            </a:pPr>
            <a:r>
              <a:rPr b="0" i="0" lang="en-US" sz="2700" u="none" cap="none" strike="noStrike">
                <a:solidFill>
                  <a:srgbClr val="192936"/>
                </a:solidFill>
                <a:latin typeface="Arial"/>
                <a:ea typeface="Arial"/>
                <a:cs typeface="Arial"/>
                <a:sym typeface="Arial"/>
              </a:rPr>
              <a:t>Favorable outcomes: 1 (Heads)</a:t>
            </a:r>
            <a:endParaRPr/>
          </a:p>
          <a:p>
            <a:pPr indent="0" lvl="0" marL="0" marR="0" rtl="0" algn="ctr">
              <a:lnSpc>
                <a:spcPct val="160000"/>
              </a:lnSpc>
              <a:spcBef>
                <a:spcPts val="0"/>
              </a:spcBef>
              <a:spcAft>
                <a:spcPts val="0"/>
              </a:spcAft>
              <a:buNone/>
            </a:pPr>
            <a:r>
              <a:rPr b="0" i="0" lang="en-US" sz="2700" u="none" cap="none" strike="noStrike">
                <a:solidFill>
                  <a:srgbClr val="192936"/>
                </a:solidFill>
                <a:latin typeface="Arial"/>
                <a:ea typeface="Arial"/>
                <a:cs typeface="Arial"/>
                <a:sym typeface="Arial"/>
              </a:rPr>
              <a:t>Total outcomes: 2 (Heads or Tails)</a:t>
            </a:r>
            <a:endParaRPr/>
          </a:p>
          <a:p>
            <a:pPr indent="0" lvl="0" marL="0" marR="0" rtl="0" algn="ctr">
              <a:lnSpc>
                <a:spcPct val="160000"/>
              </a:lnSpc>
              <a:spcBef>
                <a:spcPts val="0"/>
              </a:spcBef>
              <a:spcAft>
                <a:spcPts val="0"/>
              </a:spcAft>
              <a:buNone/>
            </a:pPr>
            <a:r>
              <a:rPr b="0" i="0" lang="en-US" sz="2700" u="none" cap="none" strike="noStrike">
                <a:solidFill>
                  <a:srgbClr val="192936"/>
                </a:solidFill>
                <a:latin typeface="Arial"/>
                <a:ea typeface="Arial"/>
                <a:cs typeface="Arial"/>
                <a:sym typeface="Arial"/>
              </a:rPr>
              <a:t>Applying the classical formula:</a:t>
            </a:r>
            <a:endParaRPr/>
          </a:p>
          <a:p>
            <a:pPr indent="0" lvl="0" marL="0" marR="0" rtl="0" algn="ctr">
              <a:lnSpc>
                <a:spcPct val="160000"/>
              </a:lnSpc>
              <a:spcBef>
                <a:spcPts val="0"/>
              </a:spcBef>
              <a:spcAft>
                <a:spcPts val="0"/>
              </a:spcAft>
              <a:buNone/>
            </a:pPr>
            <a:r>
              <a:rPr b="0" i="0" lang="en-US" sz="2700" u="none" cap="none" strike="noStrike">
                <a:solidFill>
                  <a:srgbClr val="192936"/>
                </a:solidFill>
                <a:latin typeface="Arial"/>
                <a:ea typeface="Arial"/>
                <a:cs typeface="Arial"/>
                <a:sym typeface="Arial"/>
              </a:rPr>
              <a:t>P(A) = n(A) / n(S) = 1/2</a:t>
            </a:r>
            <a:endParaRPr/>
          </a:p>
        </p:txBody>
      </p:sp>
      <p:sp>
        <p:nvSpPr>
          <p:cNvPr id="473" name="Google Shape;473;p21"/>
          <p:cNvSpPr txBox="1"/>
          <p:nvPr/>
        </p:nvSpPr>
        <p:spPr>
          <a:xfrm>
            <a:off x="1514845" y="9458325"/>
            <a:ext cx="4437697" cy="341531"/>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000000"/>
                </a:solidFill>
                <a:latin typeface="Sansita"/>
                <a:ea typeface="Sansita"/>
                <a:cs typeface="Sansita"/>
                <a:sym typeface="Sansita"/>
              </a:rPr>
              <a:t>Source: Author (created using Canva)</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477" name="Shape 477"/>
        <p:cNvGrpSpPr/>
        <p:nvPr/>
      </p:nvGrpSpPr>
      <p:grpSpPr>
        <a:xfrm>
          <a:off x="0" y="0"/>
          <a:ext cx="0" cy="0"/>
          <a:chOff x="0" y="0"/>
          <a:chExt cx="0" cy="0"/>
        </a:xfrm>
      </p:grpSpPr>
      <p:sp>
        <p:nvSpPr>
          <p:cNvPr id="478" name="Google Shape;478;p22"/>
          <p:cNvSpPr txBox="1"/>
          <p:nvPr/>
        </p:nvSpPr>
        <p:spPr>
          <a:xfrm>
            <a:off x="1044754" y="1154195"/>
            <a:ext cx="9993000" cy="1303800"/>
          </a:xfrm>
          <a:prstGeom prst="rect">
            <a:avLst/>
          </a:prstGeom>
          <a:noFill/>
          <a:ln>
            <a:noFill/>
          </a:ln>
        </p:spPr>
        <p:txBody>
          <a:bodyPr anchorCtr="0" anchor="t" bIns="0" lIns="0" spcFirstLastPara="1" rIns="0" wrap="square" tIns="0">
            <a:spAutoFit/>
          </a:bodyPr>
          <a:lstStyle/>
          <a:p>
            <a:pPr indent="0" lvl="0" marL="0" marR="0" rtl="0" algn="l">
              <a:lnSpc>
                <a:spcPct val="120009"/>
              </a:lnSpc>
              <a:spcBef>
                <a:spcPts val="0"/>
              </a:spcBef>
              <a:spcAft>
                <a:spcPts val="0"/>
              </a:spcAft>
              <a:buNone/>
            </a:pPr>
            <a:r>
              <a:rPr b="0" i="1" lang="en-US" sz="8471" u="none" cap="none" strike="noStrike">
                <a:solidFill>
                  <a:srgbClr val="192936"/>
                </a:solidFill>
                <a:latin typeface="Playfair Display"/>
                <a:ea typeface="Playfair Display"/>
                <a:cs typeface="Playfair Display"/>
                <a:sym typeface="Playfair Display"/>
              </a:rPr>
              <a:t>Types of Probability</a:t>
            </a:r>
            <a:endParaRPr/>
          </a:p>
        </p:txBody>
      </p:sp>
      <p:cxnSp>
        <p:nvCxnSpPr>
          <p:cNvPr id="479" name="Google Shape;479;p22"/>
          <p:cNvCxnSpPr/>
          <p:nvPr/>
        </p:nvCxnSpPr>
        <p:spPr>
          <a:xfrm flipH="1" rot="10800000">
            <a:off x="1075375" y="50"/>
            <a:ext cx="1500" cy="10388400"/>
          </a:xfrm>
          <a:prstGeom prst="straightConnector1">
            <a:avLst/>
          </a:prstGeom>
          <a:noFill/>
          <a:ln cap="rnd" cmpd="sng" w="19050">
            <a:solidFill>
              <a:srgbClr val="192936"/>
            </a:solidFill>
            <a:prstDash val="solid"/>
            <a:round/>
            <a:headEnd len="sm" w="sm" type="none"/>
            <a:tailEnd len="sm" w="sm" type="none"/>
          </a:ln>
        </p:spPr>
      </p:cxnSp>
      <p:cxnSp>
        <p:nvCxnSpPr>
          <p:cNvPr id="480" name="Google Shape;480;p22"/>
          <p:cNvCxnSpPr/>
          <p:nvPr/>
        </p:nvCxnSpPr>
        <p:spPr>
          <a:xfrm flipH="1" rot="10800000">
            <a:off x="-20300" y="974075"/>
            <a:ext cx="18402900" cy="81000"/>
          </a:xfrm>
          <a:prstGeom prst="straightConnector1">
            <a:avLst/>
          </a:prstGeom>
          <a:noFill/>
          <a:ln cap="rnd" cmpd="sng" w="19050">
            <a:solidFill>
              <a:srgbClr val="192936"/>
            </a:solidFill>
            <a:prstDash val="solid"/>
            <a:round/>
            <a:headEnd len="sm" w="sm" type="none"/>
            <a:tailEnd len="sm" w="sm" type="none"/>
          </a:ln>
        </p:spPr>
      </p:cxnSp>
      <p:sp>
        <p:nvSpPr>
          <p:cNvPr id="481" name="Google Shape;481;p22"/>
          <p:cNvSpPr txBox="1"/>
          <p:nvPr/>
        </p:nvSpPr>
        <p:spPr>
          <a:xfrm>
            <a:off x="1334325" y="3591330"/>
            <a:ext cx="16074600" cy="6443100"/>
          </a:xfrm>
          <a:prstGeom prst="rect">
            <a:avLst/>
          </a:prstGeom>
          <a:noFill/>
          <a:ln>
            <a:noFill/>
          </a:ln>
        </p:spPr>
        <p:txBody>
          <a:bodyPr anchorCtr="0" anchor="t" bIns="0" lIns="0" spcFirstLastPara="1" rIns="0" wrap="square" tIns="0">
            <a:spAutoFit/>
          </a:bodyPr>
          <a:lstStyle/>
          <a:p>
            <a:pPr indent="0" lvl="0" marL="0" marR="0" rtl="0" algn="l">
              <a:lnSpc>
                <a:spcPct val="140034"/>
              </a:lnSpc>
              <a:spcBef>
                <a:spcPts val="0"/>
              </a:spcBef>
              <a:spcAft>
                <a:spcPts val="0"/>
              </a:spcAft>
              <a:buNone/>
            </a:pPr>
            <a:r>
              <a:rPr b="1" i="0" lang="en-US" sz="3432" u="none" cap="none" strike="noStrike">
                <a:solidFill>
                  <a:srgbClr val="192936"/>
                </a:solidFill>
                <a:latin typeface="Arial"/>
                <a:ea typeface="Arial"/>
                <a:cs typeface="Arial"/>
                <a:sym typeface="Arial"/>
              </a:rPr>
              <a:t>P(A) = total number of observations / frequency of occurrence​</a:t>
            </a:r>
            <a:endParaRPr/>
          </a:p>
          <a:p>
            <a:pPr indent="0" lvl="0" marL="0" marR="0" rtl="0" algn="l">
              <a:lnSpc>
                <a:spcPct val="140049"/>
              </a:lnSpc>
              <a:spcBef>
                <a:spcPts val="0"/>
              </a:spcBef>
              <a:spcAft>
                <a:spcPts val="0"/>
              </a:spcAft>
              <a:buNone/>
            </a:pPr>
            <a:r>
              <a:rPr b="0" i="0" lang="en-US" sz="2432" u="none" cap="none" strike="noStrike">
                <a:solidFill>
                  <a:srgbClr val="192936"/>
                </a:solidFill>
                <a:latin typeface="Arial"/>
                <a:ea typeface="Arial"/>
                <a:cs typeface="Arial"/>
                <a:sym typeface="Arial"/>
              </a:rPr>
              <a:t>Empirical probability is based on observations or real experiments conducted in large numbers. This probability is calculated by dividing the number of events that occur by the total number of trials performed. It is often used in situations where not all outcomes can be determined theoretically.</a:t>
            </a:r>
            <a:endParaRPr/>
          </a:p>
          <a:p>
            <a:pPr indent="0" lvl="0" marL="0" marR="0" rtl="0" algn="l">
              <a:lnSpc>
                <a:spcPct val="140045"/>
              </a:lnSpc>
              <a:spcBef>
                <a:spcPts val="0"/>
              </a:spcBef>
              <a:spcAft>
                <a:spcPts val="0"/>
              </a:spcAft>
              <a:buNone/>
            </a:pPr>
            <a:r>
              <a:rPr b="1" i="0" lang="en-US" sz="2632" u="none" cap="none" strike="noStrike">
                <a:solidFill>
                  <a:srgbClr val="192936"/>
                </a:solidFill>
                <a:latin typeface="Arial"/>
                <a:ea typeface="Arial"/>
                <a:cs typeface="Arial"/>
                <a:sym typeface="Arial"/>
              </a:rPr>
              <a:t>Key Points:</a:t>
            </a:r>
            <a:endParaRPr/>
          </a:p>
          <a:p>
            <a:pPr indent="-262635" lvl="1" marL="525270" marR="0" rtl="0" algn="l">
              <a:lnSpc>
                <a:spcPct val="140049"/>
              </a:lnSpc>
              <a:spcBef>
                <a:spcPts val="0"/>
              </a:spcBef>
              <a:spcAft>
                <a:spcPts val="0"/>
              </a:spcAft>
              <a:buClr>
                <a:srgbClr val="192936"/>
              </a:buClr>
              <a:buSzPts val="2432"/>
              <a:buFont typeface="Arial"/>
              <a:buChar char="•"/>
            </a:pPr>
            <a:r>
              <a:rPr b="0" i="0" lang="en-US" sz="2432" u="none" cap="none" strike="noStrike">
                <a:solidFill>
                  <a:srgbClr val="192936"/>
                </a:solidFill>
                <a:latin typeface="Arial"/>
                <a:ea typeface="Arial"/>
                <a:cs typeface="Arial"/>
                <a:sym typeface="Arial"/>
              </a:rPr>
              <a:t>Based on actual observations or experiments</a:t>
            </a:r>
            <a:endParaRPr/>
          </a:p>
          <a:p>
            <a:pPr indent="-262635" lvl="1" marL="525270" marR="0" rtl="0" algn="l">
              <a:lnSpc>
                <a:spcPct val="140049"/>
              </a:lnSpc>
              <a:spcBef>
                <a:spcPts val="0"/>
              </a:spcBef>
              <a:spcAft>
                <a:spcPts val="0"/>
              </a:spcAft>
              <a:buClr>
                <a:srgbClr val="192936"/>
              </a:buClr>
              <a:buSzPts val="2432"/>
              <a:buFont typeface="Arial"/>
              <a:buChar char="•"/>
            </a:pPr>
            <a:r>
              <a:rPr b="0" i="0" lang="en-US" sz="2432" u="none" cap="none" strike="noStrike">
                <a:solidFill>
                  <a:srgbClr val="192936"/>
                </a:solidFill>
                <a:latin typeface="Arial"/>
                <a:ea typeface="Arial"/>
                <a:cs typeface="Arial"/>
                <a:sym typeface="Arial"/>
              </a:rPr>
              <a:t>Calculated from real data, not assumptions</a:t>
            </a:r>
            <a:endParaRPr/>
          </a:p>
          <a:p>
            <a:pPr indent="-262635" lvl="1" marL="525270" marR="0" rtl="0" algn="l">
              <a:lnSpc>
                <a:spcPct val="140049"/>
              </a:lnSpc>
              <a:spcBef>
                <a:spcPts val="0"/>
              </a:spcBef>
              <a:spcAft>
                <a:spcPts val="0"/>
              </a:spcAft>
              <a:buClr>
                <a:srgbClr val="192936"/>
              </a:buClr>
              <a:buSzPts val="2432"/>
              <a:buFont typeface="Arial"/>
              <a:buChar char="•"/>
            </a:pPr>
            <a:r>
              <a:rPr b="0" i="0" lang="en-US" sz="2432" u="none" cap="none" strike="noStrike">
                <a:solidFill>
                  <a:srgbClr val="192936"/>
                </a:solidFill>
                <a:latin typeface="Arial"/>
                <a:ea typeface="Arial"/>
                <a:cs typeface="Arial"/>
                <a:sym typeface="Arial"/>
              </a:rPr>
              <a:t>Becomes more accurate as the amount of data increases</a:t>
            </a:r>
            <a:endParaRPr/>
          </a:p>
          <a:p>
            <a:pPr indent="0" lvl="0" marL="0" marR="0" rtl="0" algn="l">
              <a:lnSpc>
                <a:spcPct val="140045"/>
              </a:lnSpc>
              <a:spcBef>
                <a:spcPts val="0"/>
              </a:spcBef>
              <a:spcAft>
                <a:spcPts val="0"/>
              </a:spcAft>
              <a:buNone/>
            </a:pPr>
            <a:r>
              <a:rPr b="1" i="0" lang="en-US" sz="2632" u="none" cap="none" strike="noStrike">
                <a:solidFill>
                  <a:srgbClr val="192936"/>
                </a:solidFill>
                <a:latin typeface="Arial"/>
                <a:ea typeface="Arial"/>
                <a:cs typeface="Arial"/>
                <a:sym typeface="Arial"/>
              </a:rPr>
              <a:t>Example:</a:t>
            </a:r>
            <a:endParaRPr/>
          </a:p>
          <a:p>
            <a:pPr indent="-262635" lvl="1" marL="525270" marR="0" rtl="0" algn="l">
              <a:lnSpc>
                <a:spcPct val="140049"/>
              </a:lnSpc>
              <a:spcBef>
                <a:spcPts val="0"/>
              </a:spcBef>
              <a:spcAft>
                <a:spcPts val="0"/>
              </a:spcAft>
              <a:buClr>
                <a:srgbClr val="192936"/>
              </a:buClr>
              <a:buSzPts val="2432"/>
              <a:buFont typeface="Arial"/>
              <a:buChar char="•"/>
            </a:pPr>
            <a:r>
              <a:rPr b="0" i="0" lang="en-US" sz="2432" u="none" cap="none" strike="noStrike">
                <a:solidFill>
                  <a:srgbClr val="192936"/>
                </a:solidFill>
                <a:latin typeface="Arial"/>
                <a:ea typeface="Arial"/>
                <a:cs typeface="Arial"/>
                <a:sym typeface="Arial"/>
              </a:rPr>
              <a:t>In the last 30 days, it rained on 18 days</a:t>
            </a:r>
            <a:endParaRPr/>
          </a:p>
          <a:p>
            <a:pPr indent="-262635" lvl="1" marL="525270" marR="0" rtl="0" algn="l">
              <a:lnSpc>
                <a:spcPct val="140049"/>
              </a:lnSpc>
              <a:spcBef>
                <a:spcPts val="0"/>
              </a:spcBef>
              <a:spcAft>
                <a:spcPts val="0"/>
              </a:spcAft>
              <a:buClr>
                <a:srgbClr val="192936"/>
              </a:buClr>
              <a:buSzPts val="2432"/>
              <a:buFont typeface="Arial"/>
              <a:buChar char="•"/>
            </a:pPr>
            <a:r>
              <a:rPr b="0" i="0" lang="en-US" sz="2432" u="none" cap="none" strike="noStrike">
                <a:solidFill>
                  <a:srgbClr val="192936"/>
                </a:solidFill>
                <a:latin typeface="Arial"/>
                <a:ea typeface="Arial"/>
                <a:cs typeface="Arial"/>
                <a:sym typeface="Arial"/>
              </a:rPr>
              <a:t>Probability of rain = 18 / 30 = 0.6</a:t>
            </a:r>
            <a:endParaRPr/>
          </a:p>
          <a:p>
            <a:pPr indent="0" lvl="0" marL="0" marR="0" rtl="0" algn="l">
              <a:lnSpc>
                <a:spcPct val="140049"/>
              </a:lnSpc>
              <a:spcBef>
                <a:spcPts val="0"/>
              </a:spcBef>
              <a:spcAft>
                <a:spcPts val="0"/>
              </a:spcAft>
              <a:buNone/>
            </a:pPr>
            <a:r>
              <a:t/>
            </a:r>
            <a:endParaRPr b="0" i="0" sz="2432" u="none" cap="none" strike="noStrike">
              <a:solidFill>
                <a:srgbClr val="192936"/>
              </a:solidFill>
              <a:latin typeface="Arial"/>
              <a:ea typeface="Arial"/>
              <a:cs typeface="Arial"/>
              <a:sym typeface="Arial"/>
            </a:endParaRPr>
          </a:p>
        </p:txBody>
      </p:sp>
      <p:sp>
        <p:nvSpPr>
          <p:cNvPr id="482" name="Google Shape;482;p22"/>
          <p:cNvSpPr txBox="1"/>
          <p:nvPr/>
        </p:nvSpPr>
        <p:spPr>
          <a:xfrm>
            <a:off x="1112487" y="2566466"/>
            <a:ext cx="5707200" cy="727500"/>
          </a:xfrm>
          <a:prstGeom prst="rect">
            <a:avLst/>
          </a:prstGeom>
          <a:noFill/>
          <a:ln>
            <a:noFill/>
          </a:ln>
        </p:spPr>
        <p:txBody>
          <a:bodyPr anchorCtr="0" anchor="t" bIns="0" lIns="0" spcFirstLastPara="1" rIns="0" wrap="square" tIns="0">
            <a:spAutoFit/>
          </a:bodyPr>
          <a:lstStyle/>
          <a:p>
            <a:pPr indent="0" lvl="0" marL="0" marR="0" rtl="0" algn="ctr">
              <a:lnSpc>
                <a:spcPct val="140004"/>
              </a:lnSpc>
              <a:spcBef>
                <a:spcPts val="0"/>
              </a:spcBef>
              <a:spcAft>
                <a:spcPts val="0"/>
              </a:spcAft>
              <a:buNone/>
            </a:pPr>
            <a:r>
              <a:rPr b="1" i="0" lang="en-US" sz="4727" u="none" cap="none" strike="noStrike">
                <a:solidFill>
                  <a:srgbClr val="192936"/>
                </a:solidFill>
                <a:latin typeface="Arial"/>
                <a:ea typeface="Arial"/>
                <a:cs typeface="Arial"/>
                <a:sym typeface="Arial"/>
              </a:rPr>
              <a:t>Empiris probability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545454"/>
        </a:solidFill>
      </p:bgPr>
    </p:bg>
    <p:spTree>
      <p:nvGrpSpPr>
        <p:cNvPr id="486" name="Shape 486"/>
        <p:cNvGrpSpPr/>
        <p:nvPr/>
      </p:nvGrpSpPr>
      <p:grpSpPr>
        <a:xfrm>
          <a:off x="0" y="0"/>
          <a:ext cx="0" cy="0"/>
          <a:chOff x="0" y="0"/>
          <a:chExt cx="0" cy="0"/>
        </a:xfrm>
      </p:grpSpPr>
      <p:cxnSp>
        <p:nvCxnSpPr>
          <p:cNvPr id="487" name="Google Shape;487;p23"/>
          <p:cNvCxnSpPr/>
          <p:nvPr/>
        </p:nvCxnSpPr>
        <p:spPr>
          <a:xfrm>
            <a:off x="81165" y="1014500"/>
            <a:ext cx="18220500" cy="60900"/>
          </a:xfrm>
          <a:prstGeom prst="straightConnector1">
            <a:avLst/>
          </a:prstGeom>
          <a:noFill/>
          <a:ln cap="rnd" cmpd="sng" w="19050">
            <a:solidFill>
              <a:srgbClr val="192936"/>
            </a:solidFill>
            <a:prstDash val="solid"/>
            <a:round/>
            <a:headEnd len="sm" w="sm" type="none"/>
            <a:tailEnd len="sm" w="sm" type="none"/>
          </a:ln>
        </p:spPr>
      </p:cxnSp>
      <p:sp>
        <p:nvSpPr>
          <p:cNvPr id="488" name="Google Shape;488;p23"/>
          <p:cNvSpPr/>
          <p:nvPr/>
        </p:nvSpPr>
        <p:spPr>
          <a:xfrm>
            <a:off x="1240486" y="2822799"/>
            <a:ext cx="15332209" cy="6612015"/>
          </a:xfrm>
          <a:custGeom>
            <a:rect b="b" l="l" r="r" t="t"/>
            <a:pathLst>
              <a:path extrusionOk="0" h="6612015" w="15332209">
                <a:moveTo>
                  <a:pt x="0" y="0"/>
                </a:moveTo>
                <a:lnTo>
                  <a:pt x="15332208" y="0"/>
                </a:lnTo>
                <a:lnTo>
                  <a:pt x="15332208" y="6612015"/>
                </a:lnTo>
                <a:lnTo>
                  <a:pt x="0" y="6612015"/>
                </a:lnTo>
                <a:lnTo>
                  <a:pt x="0" y="0"/>
                </a:lnTo>
                <a:close/>
              </a:path>
            </a:pathLst>
          </a:custGeom>
          <a:blipFill rotWithShape="1">
            <a:blip r:embed="rId3">
              <a:alphaModFix/>
            </a:blip>
            <a:stretch>
              <a:fillRect b="0" l="0" r="0" t="0"/>
            </a:stretch>
          </a:blipFill>
          <a:ln>
            <a:noFill/>
          </a:ln>
        </p:spPr>
      </p:sp>
      <p:sp>
        <p:nvSpPr>
          <p:cNvPr id="489" name="Google Shape;489;p23"/>
          <p:cNvSpPr txBox="1"/>
          <p:nvPr/>
        </p:nvSpPr>
        <p:spPr>
          <a:xfrm>
            <a:off x="1240486" y="1199526"/>
            <a:ext cx="4930323" cy="1623272"/>
          </a:xfrm>
          <a:prstGeom prst="rect">
            <a:avLst/>
          </a:prstGeom>
          <a:noFill/>
          <a:ln>
            <a:noFill/>
          </a:ln>
        </p:spPr>
        <p:txBody>
          <a:bodyPr anchorCtr="0" anchor="t" bIns="0" lIns="0" spcFirstLastPara="1" rIns="0" wrap="square" tIns="0">
            <a:spAutoFit/>
          </a:bodyPr>
          <a:lstStyle/>
          <a:p>
            <a:pPr indent="0" lvl="0" marL="0" marR="0" rtl="0" algn="ctr">
              <a:lnSpc>
                <a:spcPct val="140006"/>
              </a:lnSpc>
              <a:spcBef>
                <a:spcPts val="0"/>
              </a:spcBef>
              <a:spcAft>
                <a:spcPts val="0"/>
              </a:spcAft>
              <a:buNone/>
            </a:pPr>
            <a:r>
              <a:rPr b="1" i="0" lang="en-US" sz="9431" u="none" cap="none" strike="noStrike">
                <a:solidFill>
                  <a:srgbClr val="FFFFFF"/>
                </a:solidFill>
                <a:latin typeface="Arial"/>
                <a:ea typeface="Arial"/>
                <a:cs typeface="Arial"/>
                <a:sym typeface="Arial"/>
              </a:rPr>
              <a:t>Example</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545454"/>
        </a:solidFill>
      </p:bgPr>
    </p:bg>
    <p:spTree>
      <p:nvGrpSpPr>
        <p:cNvPr id="493" name="Shape 493"/>
        <p:cNvGrpSpPr/>
        <p:nvPr/>
      </p:nvGrpSpPr>
      <p:grpSpPr>
        <a:xfrm>
          <a:off x="0" y="0"/>
          <a:ext cx="0" cy="0"/>
          <a:chOff x="0" y="0"/>
          <a:chExt cx="0" cy="0"/>
        </a:xfrm>
      </p:grpSpPr>
      <p:sp>
        <p:nvSpPr>
          <p:cNvPr id="494" name="Google Shape;494;p24"/>
          <p:cNvSpPr/>
          <p:nvPr/>
        </p:nvSpPr>
        <p:spPr>
          <a:xfrm>
            <a:off x="1240486" y="2519739"/>
            <a:ext cx="9466271" cy="7482860"/>
          </a:xfrm>
          <a:custGeom>
            <a:rect b="b" l="l" r="r" t="t"/>
            <a:pathLst>
              <a:path extrusionOk="0" h="7482860" w="9466271">
                <a:moveTo>
                  <a:pt x="0" y="0"/>
                </a:moveTo>
                <a:lnTo>
                  <a:pt x="9466271" y="0"/>
                </a:lnTo>
                <a:lnTo>
                  <a:pt x="9466271" y="7482860"/>
                </a:lnTo>
                <a:lnTo>
                  <a:pt x="0" y="7482860"/>
                </a:lnTo>
                <a:lnTo>
                  <a:pt x="0" y="0"/>
                </a:lnTo>
                <a:close/>
              </a:path>
            </a:pathLst>
          </a:custGeom>
          <a:blipFill rotWithShape="1">
            <a:blip r:embed="rId3">
              <a:alphaModFix/>
            </a:blip>
            <a:stretch>
              <a:fillRect b="0" l="-8673" r="-33115" t="0"/>
            </a:stretch>
          </a:blipFill>
          <a:ln>
            <a:noFill/>
          </a:ln>
        </p:spPr>
      </p:sp>
      <p:sp>
        <p:nvSpPr>
          <p:cNvPr id="495" name="Google Shape;495;p24"/>
          <p:cNvSpPr txBox="1"/>
          <p:nvPr/>
        </p:nvSpPr>
        <p:spPr>
          <a:xfrm>
            <a:off x="1240486" y="961401"/>
            <a:ext cx="4930323" cy="1623272"/>
          </a:xfrm>
          <a:prstGeom prst="rect">
            <a:avLst/>
          </a:prstGeom>
          <a:noFill/>
          <a:ln>
            <a:noFill/>
          </a:ln>
        </p:spPr>
        <p:txBody>
          <a:bodyPr anchorCtr="0" anchor="t" bIns="0" lIns="0" spcFirstLastPara="1" rIns="0" wrap="square" tIns="0">
            <a:spAutoFit/>
          </a:bodyPr>
          <a:lstStyle/>
          <a:p>
            <a:pPr indent="0" lvl="0" marL="0" marR="0" rtl="0" algn="ctr">
              <a:lnSpc>
                <a:spcPct val="140006"/>
              </a:lnSpc>
              <a:spcBef>
                <a:spcPts val="0"/>
              </a:spcBef>
              <a:spcAft>
                <a:spcPts val="0"/>
              </a:spcAft>
              <a:buNone/>
            </a:pPr>
            <a:r>
              <a:rPr b="1" i="0" lang="en-US" sz="9431" u="none" cap="none" strike="noStrike">
                <a:solidFill>
                  <a:srgbClr val="FFFFFF"/>
                </a:solidFill>
                <a:latin typeface="Arial"/>
                <a:ea typeface="Arial"/>
                <a:cs typeface="Arial"/>
                <a:sym typeface="Arial"/>
              </a:rPr>
              <a:t>Example</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545454"/>
        </a:solidFill>
      </p:bgPr>
    </p:bg>
    <p:spTree>
      <p:nvGrpSpPr>
        <p:cNvPr id="499" name="Shape 499"/>
        <p:cNvGrpSpPr/>
        <p:nvPr/>
      </p:nvGrpSpPr>
      <p:grpSpPr>
        <a:xfrm>
          <a:off x="0" y="0"/>
          <a:ext cx="0" cy="0"/>
          <a:chOff x="0" y="0"/>
          <a:chExt cx="0" cy="0"/>
        </a:xfrm>
      </p:grpSpPr>
      <p:sp>
        <p:nvSpPr>
          <p:cNvPr id="500" name="Google Shape;500;p25"/>
          <p:cNvSpPr txBox="1"/>
          <p:nvPr/>
        </p:nvSpPr>
        <p:spPr>
          <a:xfrm>
            <a:off x="1240486" y="961401"/>
            <a:ext cx="4930323" cy="1623272"/>
          </a:xfrm>
          <a:prstGeom prst="rect">
            <a:avLst/>
          </a:prstGeom>
          <a:noFill/>
          <a:ln>
            <a:noFill/>
          </a:ln>
        </p:spPr>
        <p:txBody>
          <a:bodyPr anchorCtr="0" anchor="t" bIns="0" lIns="0" spcFirstLastPara="1" rIns="0" wrap="square" tIns="0">
            <a:spAutoFit/>
          </a:bodyPr>
          <a:lstStyle/>
          <a:p>
            <a:pPr indent="0" lvl="0" marL="0" marR="0" rtl="0" algn="ctr">
              <a:lnSpc>
                <a:spcPct val="140006"/>
              </a:lnSpc>
              <a:spcBef>
                <a:spcPts val="0"/>
              </a:spcBef>
              <a:spcAft>
                <a:spcPts val="0"/>
              </a:spcAft>
              <a:buNone/>
            </a:pPr>
            <a:r>
              <a:rPr b="1" i="0" lang="en-US" sz="9431" u="none" cap="none" strike="noStrike">
                <a:solidFill>
                  <a:srgbClr val="FFFFFF"/>
                </a:solidFill>
                <a:latin typeface="Arial"/>
                <a:ea typeface="Arial"/>
                <a:cs typeface="Arial"/>
                <a:sym typeface="Arial"/>
              </a:rPr>
              <a:t>Example</a:t>
            </a:r>
            <a:endParaRPr/>
          </a:p>
        </p:txBody>
      </p:sp>
      <p:sp>
        <p:nvSpPr>
          <p:cNvPr id="501" name="Google Shape;501;p25"/>
          <p:cNvSpPr txBox="1"/>
          <p:nvPr/>
        </p:nvSpPr>
        <p:spPr>
          <a:xfrm>
            <a:off x="1240486" y="3066061"/>
            <a:ext cx="10752386" cy="4642692"/>
          </a:xfrm>
          <a:prstGeom prst="rect">
            <a:avLst/>
          </a:prstGeom>
          <a:noFill/>
          <a:ln>
            <a:noFill/>
          </a:ln>
        </p:spPr>
        <p:txBody>
          <a:bodyPr anchorCtr="0" anchor="t" bIns="0" lIns="0" spcFirstLastPara="1" rIns="0" wrap="square" tIns="0">
            <a:spAutoFit/>
          </a:bodyPr>
          <a:lstStyle/>
          <a:p>
            <a:pPr indent="0" lvl="0" marL="0" marR="0" rtl="0" algn="l">
              <a:lnSpc>
                <a:spcPct val="140009"/>
              </a:lnSpc>
              <a:spcBef>
                <a:spcPts val="0"/>
              </a:spcBef>
              <a:spcAft>
                <a:spcPts val="0"/>
              </a:spcAft>
              <a:buNone/>
            </a:pPr>
            <a:r>
              <a:rPr b="0" i="1" lang="en-US" sz="6591" u="none" cap="none" strike="noStrike">
                <a:solidFill>
                  <a:srgbClr val="FFFFFF"/>
                </a:solidFill>
                <a:latin typeface="Playfair Display"/>
                <a:ea typeface="Playfair Display"/>
                <a:cs typeface="Playfair Display"/>
                <a:sym typeface="Playfair Display"/>
              </a:rPr>
              <a:t>Conclusion:</a:t>
            </a:r>
            <a:endParaRPr/>
          </a:p>
          <a:p>
            <a:pPr indent="0" lvl="0" marL="0" marR="0" rtl="0" algn="l">
              <a:lnSpc>
                <a:spcPct val="140009"/>
              </a:lnSpc>
              <a:spcBef>
                <a:spcPts val="0"/>
              </a:spcBef>
              <a:spcAft>
                <a:spcPts val="0"/>
              </a:spcAft>
              <a:buNone/>
            </a:pPr>
            <a:r>
              <a:rPr b="0" i="1" lang="en-US" sz="6591" u="none" cap="none" strike="noStrike">
                <a:solidFill>
                  <a:srgbClr val="FFFFFF"/>
                </a:solidFill>
                <a:latin typeface="Playfair Display"/>
                <a:ea typeface="Playfair Display"/>
                <a:cs typeface="Playfair Display"/>
                <a:sym typeface="Playfair Display"/>
              </a:rPr>
              <a:t>Player A: 4/5 or 0.8 or </a:t>
            </a:r>
            <a:r>
              <a:rPr b="1" i="1" lang="en-US" sz="6591" u="none" cap="none" strike="noStrike">
                <a:solidFill>
                  <a:srgbClr val="7ED957"/>
                </a:solidFill>
                <a:latin typeface="Playfair Display"/>
                <a:ea typeface="Playfair Display"/>
                <a:cs typeface="Playfair Display"/>
                <a:sym typeface="Playfair Display"/>
              </a:rPr>
              <a:t>80%</a:t>
            </a:r>
            <a:endParaRPr/>
          </a:p>
          <a:p>
            <a:pPr indent="0" lvl="0" marL="0" marR="0" rtl="0" algn="l">
              <a:lnSpc>
                <a:spcPct val="140009"/>
              </a:lnSpc>
              <a:spcBef>
                <a:spcPts val="0"/>
              </a:spcBef>
              <a:spcAft>
                <a:spcPts val="0"/>
              </a:spcAft>
              <a:buNone/>
            </a:pPr>
            <a:r>
              <a:rPr b="0" i="1" lang="en-US" sz="6591" u="none" cap="none" strike="noStrike">
                <a:solidFill>
                  <a:srgbClr val="FFFFFF"/>
                </a:solidFill>
                <a:latin typeface="Playfair Display"/>
                <a:ea typeface="Playfair Display"/>
                <a:cs typeface="Playfair Display"/>
                <a:sym typeface="Playfair Display"/>
              </a:rPr>
              <a:t>Player B: 19/25 or 0.76 or 76%</a:t>
            </a:r>
            <a:endParaRPr/>
          </a:p>
          <a:p>
            <a:pPr indent="0" lvl="0" marL="0" marR="0" rtl="0" algn="l">
              <a:lnSpc>
                <a:spcPct val="140009"/>
              </a:lnSpc>
              <a:spcBef>
                <a:spcPts val="0"/>
              </a:spcBef>
              <a:spcAft>
                <a:spcPts val="0"/>
              </a:spcAft>
              <a:buNone/>
            </a:pPr>
            <a:r>
              <a:rPr b="0" i="1" lang="en-US" sz="6591" u="none" cap="none" strike="noStrike">
                <a:solidFill>
                  <a:srgbClr val="FFFFFF"/>
                </a:solidFill>
                <a:latin typeface="Playfair Display"/>
                <a:ea typeface="Playfair Display"/>
                <a:cs typeface="Playfair Display"/>
                <a:sym typeface="Playfair Display"/>
              </a:rPr>
              <a:t>Player C: 7/10 or 0.7 or 70%</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505" name="Shape 505"/>
        <p:cNvGrpSpPr/>
        <p:nvPr/>
      </p:nvGrpSpPr>
      <p:grpSpPr>
        <a:xfrm>
          <a:off x="0" y="0"/>
          <a:ext cx="0" cy="0"/>
          <a:chOff x="0" y="0"/>
          <a:chExt cx="0" cy="0"/>
        </a:xfrm>
      </p:grpSpPr>
      <p:sp>
        <p:nvSpPr>
          <p:cNvPr id="506" name="Google Shape;506;p26"/>
          <p:cNvSpPr txBox="1"/>
          <p:nvPr/>
        </p:nvSpPr>
        <p:spPr>
          <a:xfrm>
            <a:off x="1141319" y="1195060"/>
            <a:ext cx="9993146" cy="1283060"/>
          </a:xfrm>
          <a:prstGeom prst="rect">
            <a:avLst/>
          </a:prstGeom>
          <a:noFill/>
          <a:ln>
            <a:noFill/>
          </a:ln>
        </p:spPr>
        <p:txBody>
          <a:bodyPr anchorCtr="0" anchor="t" bIns="0" lIns="0" spcFirstLastPara="1" rIns="0" wrap="square" tIns="0">
            <a:spAutoFit/>
          </a:bodyPr>
          <a:lstStyle/>
          <a:p>
            <a:pPr indent="0" lvl="0" marL="0" marR="0" rtl="0" algn="ctr">
              <a:lnSpc>
                <a:spcPct val="120009"/>
              </a:lnSpc>
              <a:spcBef>
                <a:spcPts val="0"/>
              </a:spcBef>
              <a:spcAft>
                <a:spcPts val="0"/>
              </a:spcAft>
              <a:buNone/>
            </a:pPr>
            <a:r>
              <a:rPr b="0" i="1" lang="en-US" sz="8471" u="none" cap="none" strike="noStrike">
                <a:solidFill>
                  <a:srgbClr val="192936"/>
                </a:solidFill>
                <a:latin typeface="Playfair Display"/>
                <a:ea typeface="Playfair Display"/>
                <a:cs typeface="Playfair Display"/>
                <a:sym typeface="Playfair Display"/>
              </a:rPr>
              <a:t>Types of Probability</a:t>
            </a:r>
            <a:endParaRPr/>
          </a:p>
        </p:txBody>
      </p:sp>
      <p:cxnSp>
        <p:nvCxnSpPr>
          <p:cNvPr id="507" name="Google Shape;507;p26"/>
          <p:cNvCxnSpPr/>
          <p:nvPr/>
        </p:nvCxnSpPr>
        <p:spPr>
          <a:xfrm flipH="1" rot="10800000">
            <a:off x="1014500" y="-20250"/>
            <a:ext cx="20400" cy="10388400"/>
          </a:xfrm>
          <a:prstGeom prst="straightConnector1">
            <a:avLst/>
          </a:prstGeom>
          <a:noFill/>
          <a:ln cap="rnd" cmpd="sng" w="19050">
            <a:solidFill>
              <a:srgbClr val="192936"/>
            </a:solidFill>
            <a:prstDash val="solid"/>
            <a:round/>
            <a:headEnd len="sm" w="sm" type="none"/>
            <a:tailEnd len="sm" w="sm" type="none"/>
          </a:ln>
        </p:spPr>
      </p:cxnSp>
      <p:cxnSp>
        <p:nvCxnSpPr>
          <p:cNvPr id="508" name="Google Shape;508;p26"/>
          <p:cNvCxnSpPr/>
          <p:nvPr/>
        </p:nvCxnSpPr>
        <p:spPr>
          <a:xfrm>
            <a:off x="40575" y="913050"/>
            <a:ext cx="18281400" cy="101400"/>
          </a:xfrm>
          <a:prstGeom prst="straightConnector1">
            <a:avLst/>
          </a:prstGeom>
          <a:noFill/>
          <a:ln cap="rnd" cmpd="sng" w="19050">
            <a:solidFill>
              <a:srgbClr val="192936"/>
            </a:solidFill>
            <a:prstDash val="solid"/>
            <a:round/>
            <a:headEnd len="sm" w="sm" type="none"/>
            <a:tailEnd len="sm" w="sm" type="none"/>
          </a:ln>
        </p:spPr>
      </p:cxnSp>
      <p:sp>
        <p:nvSpPr>
          <p:cNvPr id="509" name="Google Shape;509;p26"/>
          <p:cNvSpPr txBox="1"/>
          <p:nvPr/>
        </p:nvSpPr>
        <p:spPr>
          <a:xfrm>
            <a:off x="1293719" y="3676006"/>
            <a:ext cx="16354701" cy="5445486"/>
          </a:xfrm>
          <a:prstGeom prst="rect">
            <a:avLst/>
          </a:prstGeom>
          <a:noFill/>
          <a:ln>
            <a:noFill/>
          </a:ln>
        </p:spPr>
        <p:txBody>
          <a:bodyPr anchorCtr="0" anchor="t" bIns="0" lIns="0" spcFirstLastPara="1" rIns="0" wrap="square" tIns="0">
            <a:spAutoFit/>
          </a:bodyPr>
          <a:lstStyle/>
          <a:p>
            <a:pPr indent="0" lvl="0" marL="0" marR="0" rtl="0" algn="l">
              <a:lnSpc>
                <a:spcPct val="183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l">
              <a:lnSpc>
                <a:spcPct val="140042"/>
              </a:lnSpc>
              <a:spcBef>
                <a:spcPts val="0"/>
              </a:spcBef>
              <a:spcAft>
                <a:spcPts val="0"/>
              </a:spcAft>
              <a:buNone/>
            </a:pPr>
            <a:r>
              <a:rPr b="1" i="0" lang="en-US" sz="2360" u="none" cap="none" strike="noStrike">
                <a:solidFill>
                  <a:srgbClr val="192936"/>
                </a:solidFill>
                <a:latin typeface="Arial"/>
                <a:ea typeface="Arial"/>
                <a:cs typeface="Arial"/>
                <a:sym typeface="Arial"/>
              </a:rPr>
              <a:t>Definition:</a:t>
            </a:r>
            <a:endParaRPr/>
          </a:p>
          <a:p>
            <a:pPr indent="0" lvl="0" marL="0" marR="0" rtl="0" algn="l">
              <a:lnSpc>
                <a:spcPct val="140042"/>
              </a:lnSpc>
              <a:spcBef>
                <a:spcPts val="0"/>
              </a:spcBef>
              <a:spcAft>
                <a:spcPts val="0"/>
              </a:spcAft>
              <a:buNone/>
            </a:pPr>
            <a:r>
              <a:rPr b="0" i="0" lang="en-US" sz="2360" u="none" cap="none" strike="noStrike">
                <a:solidFill>
                  <a:srgbClr val="192936"/>
                </a:solidFill>
                <a:latin typeface="Arial"/>
                <a:ea typeface="Arial"/>
                <a:cs typeface="Arial"/>
                <a:sym typeface="Arial"/>
              </a:rPr>
              <a:t>Subjective probability is the likelihood of an event based on personal judgment, experience, or expert opinion rather than mathematical calculations or historical data.</a:t>
            </a:r>
            <a:endParaRPr/>
          </a:p>
          <a:p>
            <a:pPr indent="0" lvl="0" marL="0" marR="0" rtl="0" algn="l">
              <a:lnSpc>
                <a:spcPct val="140042"/>
              </a:lnSpc>
              <a:spcBef>
                <a:spcPts val="0"/>
              </a:spcBef>
              <a:spcAft>
                <a:spcPts val="0"/>
              </a:spcAft>
              <a:buNone/>
            </a:pPr>
            <a:r>
              <a:rPr b="1" i="0" lang="en-US" sz="2360" u="none" cap="none" strike="noStrike">
                <a:solidFill>
                  <a:srgbClr val="192936"/>
                </a:solidFill>
                <a:latin typeface="Arial"/>
                <a:ea typeface="Arial"/>
                <a:cs typeface="Arial"/>
                <a:sym typeface="Arial"/>
              </a:rPr>
              <a:t>Key Points:</a:t>
            </a:r>
            <a:endParaRPr/>
          </a:p>
          <a:p>
            <a:pPr indent="-254848" lvl="1" marL="509696" marR="0" rtl="0" algn="l">
              <a:lnSpc>
                <a:spcPct val="140042"/>
              </a:lnSpc>
              <a:spcBef>
                <a:spcPts val="0"/>
              </a:spcBef>
              <a:spcAft>
                <a:spcPts val="0"/>
              </a:spcAft>
              <a:buClr>
                <a:srgbClr val="192936"/>
              </a:buClr>
              <a:buSzPts val="2360"/>
              <a:buFont typeface="Arial"/>
              <a:buChar char="•"/>
            </a:pPr>
            <a:r>
              <a:rPr b="0" i="0" lang="en-US" sz="2360" u="none" cap="none" strike="noStrike">
                <a:solidFill>
                  <a:srgbClr val="192936"/>
                </a:solidFill>
                <a:latin typeface="Arial"/>
                <a:ea typeface="Arial"/>
                <a:cs typeface="Arial"/>
                <a:sym typeface="Arial"/>
              </a:rPr>
              <a:t>Based on belief, experience, or available information</a:t>
            </a:r>
            <a:endParaRPr/>
          </a:p>
          <a:p>
            <a:pPr indent="-254848" lvl="1" marL="509696" marR="0" rtl="0" algn="l">
              <a:lnSpc>
                <a:spcPct val="140042"/>
              </a:lnSpc>
              <a:spcBef>
                <a:spcPts val="0"/>
              </a:spcBef>
              <a:spcAft>
                <a:spcPts val="0"/>
              </a:spcAft>
              <a:buClr>
                <a:srgbClr val="192936"/>
              </a:buClr>
              <a:buSzPts val="2360"/>
              <a:buFont typeface="Arial"/>
              <a:buChar char="•"/>
            </a:pPr>
            <a:r>
              <a:rPr b="0" i="0" lang="en-US" sz="2360" u="none" cap="none" strike="noStrike">
                <a:solidFill>
                  <a:srgbClr val="192936"/>
                </a:solidFill>
                <a:latin typeface="Arial"/>
                <a:ea typeface="Arial"/>
                <a:cs typeface="Arial"/>
                <a:sym typeface="Arial"/>
              </a:rPr>
              <a:t>Often used when data is limited or uncertain</a:t>
            </a:r>
            <a:endParaRPr/>
          </a:p>
          <a:p>
            <a:pPr indent="-254848" lvl="1" marL="509696" marR="0" rtl="0" algn="l">
              <a:lnSpc>
                <a:spcPct val="140042"/>
              </a:lnSpc>
              <a:spcBef>
                <a:spcPts val="0"/>
              </a:spcBef>
              <a:spcAft>
                <a:spcPts val="0"/>
              </a:spcAft>
              <a:buClr>
                <a:srgbClr val="192936"/>
              </a:buClr>
              <a:buSzPts val="2360"/>
              <a:buFont typeface="Arial"/>
              <a:buChar char="•"/>
            </a:pPr>
            <a:r>
              <a:rPr b="0" i="0" lang="en-US" sz="2360" u="none" cap="none" strike="noStrike">
                <a:solidFill>
                  <a:srgbClr val="192936"/>
                </a:solidFill>
                <a:latin typeface="Arial"/>
                <a:ea typeface="Arial"/>
                <a:cs typeface="Arial"/>
                <a:sym typeface="Arial"/>
              </a:rPr>
              <a:t>Can vary from person to person</a:t>
            </a:r>
            <a:endParaRPr/>
          </a:p>
          <a:p>
            <a:pPr indent="0" lvl="0" marL="0" marR="0" rtl="0" algn="l">
              <a:lnSpc>
                <a:spcPct val="140042"/>
              </a:lnSpc>
              <a:spcBef>
                <a:spcPts val="0"/>
              </a:spcBef>
              <a:spcAft>
                <a:spcPts val="0"/>
              </a:spcAft>
              <a:buNone/>
            </a:pPr>
            <a:r>
              <a:rPr b="1" i="0" lang="en-US" sz="2360" u="none" cap="none" strike="noStrike">
                <a:solidFill>
                  <a:srgbClr val="192936"/>
                </a:solidFill>
                <a:latin typeface="Arial"/>
                <a:ea typeface="Arial"/>
                <a:cs typeface="Arial"/>
                <a:sym typeface="Arial"/>
              </a:rPr>
              <a:t>Examples:</a:t>
            </a:r>
            <a:endParaRPr/>
          </a:p>
          <a:p>
            <a:pPr indent="-254848" lvl="1" marL="509696" marR="0" rtl="0" algn="l">
              <a:lnSpc>
                <a:spcPct val="140042"/>
              </a:lnSpc>
              <a:spcBef>
                <a:spcPts val="0"/>
              </a:spcBef>
              <a:spcAft>
                <a:spcPts val="0"/>
              </a:spcAft>
              <a:buClr>
                <a:srgbClr val="192936"/>
              </a:buClr>
              <a:buSzPts val="2360"/>
              <a:buFont typeface="Arial"/>
              <a:buChar char="•"/>
            </a:pPr>
            <a:r>
              <a:rPr b="0" i="0" lang="en-US" sz="2360" u="none" cap="none" strike="noStrike">
                <a:solidFill>
                  <a:srgbClr val="192936"/>
                </a:solidFill>
                <a:latin typeface="Arial"/>
                <a:ea typeface="Arial"/>
                <a:cs typeface="Arial"/>
                <a:sym typeface="Arial"/>
              </a:rPr>
              <a:t>A doctor estimating the likelihood of a disease based on symptoms</a:t>
            </a:r>
            <a:endParaRPr/>
          </a:p>
          <a:p>
            <a:pPr indent="-254848" lvl="1" marL="509696" marR="0" rtl="0" algn="l">
              <a:lnSpc>
                <a:spcPct val="140042"/>
              </a:lnSpc>
              <a:spcBef>
                <a:spcPts val="0"/>
              </a:spcBef>
              <a:spcAft>
                <a:spcPts val="0"/>
              </a:spcAft>
              <a:buClr>
                <a:srgbClr val="192936"/>
              </a:buClr>
              <a:buSzPts val="2360"/>
              <a:buFont typeface="Arial"/>
              <a:buChar char="•"/>
            </a:pPr>
            <a:r>
              <a:rPr b="0" i="0" lang="en-US" sz="2360" u="none" cap="none" strike="noStrike">
                <a:solidFill>
                  <a:srgbClr val="192936"/>
                </a:solidFill>
                <a:latin typeface="Arial"/>
                <a:ea typeface="Arial"/>
                <a:cs typeface="Arial"/>
                <a:sym typeface="Arial"/>
              </a:rPr>
              <a:t>An investor judging the chance of stock prices increasing</a:t>
            </a:r>
            <a:endParaRPr/>
          </a:p>
          <a:p>
            <a:pPr indent="-254848" lvl="1" marL="509696" marR="0" rtl="0" algn="l">
              <a:lnSpc>
                <a:spcPct val="140042"/>
              </a:lnSpc>
              <a:spcBef>
                <a:spcPts val="0"/>
              </a:spcBef>
              <a:spcAft>
                <a:spcPts val="0"/>
              </a:spcAft>
              <a:buClr>
                <a:srgbClr val="192936"/>
              </a:buClr>
              <a:buSzPts val="2360"/>
              <a:buFont typeface="Arial"/>
              <a:buChar char="•"/>
            </a:pPr>
            <a:r>
              <a:rPr b="0" i="0" lang="en-US" sz="2360" u="none" cap="none" strike="noStrike">
                <a:solidFill>
                  <a:srgbClr val="192936"/>
                </a:solidFill>
                <a:latin typeface="Arial"/>
                <a:ea typeface="Arial"/>
                <a:cs typeface="Arial"/>
                <a:sym typeface="Arial"/>
              </a:rPr>
              <a:t>A farmer predicting the likelihood of rain based on weather patterns</a:t>
            </a:r>
            <a:endParaRPr/>
          </a:p>
          <a:p>
            <a:pPr indent="0" lvl="0" marL="0" marR="0" rtl="0" algn="l">
              <a:lnSpc>
                <a:spcPct val="140042"/>
              </a:lnSpc>
              <a:spcBef>
                <a:spcPts val="0"/>
              </a:spcBef>
              <a:spcAft>
                <a:spcPts val="0"/>
              </a:spcAft>
              <a:buNone/>
            </a:pPr>
            <a:r>
              <a:t/>
            </a:r>
            <a:endParaRPr b="0" i="0" sz="2360" u="none" cap="none" strike="noStrike">
              <a:solidFill>
                <a:srgbClr val="192936"/>
              </a:solidFill>
              <a:latin typeface="Arial"/>
              <a:ea typeface="Arial"/>
              <a:cs typeface="Arial"/>
              <a:sym typeface="Arial"/>
            </a:endParaRPr>
          </a:p>
        </p:txBody>
      </p:sp>
      <p:sp>
        <p:nvSpPr>
          <p:cNvPr id="510" name="Google Shape;510;p26"/>
          <p:cNvSpPr txBox="1"/>
          <p:nvPr/>
        </p:nvSpPr>
        <p:spPr>
          <a:xfrm>
            <a:off x="1562027" y="2856658"/>
            <a:ext cx="6023206" cy="739691"/>
          </a:xfrm>
          <a:prstGeom prst="rect">
            <a:avLst/>
          </a:prstGeom>
          <a:noFill/>
          <a:ln>
            <a:noFill/>
          </a:ln>
        </p:spPr>
        <p:txBody>
          <a:bodyPr anchorCtr="0" anchor="t" bIns="0" lIns="0" spcFirstLastPara="1" rIns="0" wrap="square" tIns="0">
            <a:spAutoFit/>
          </a:bodyPr>
          <a:lstStyle/>
          <a:p>
            <a:pPr indent="0" lvl="0" marL="0" marR="0" rtl="0" algn="ctr">
              <a:lnSpc>
                <a:spcPct val="140004"/>
              </a:lnSpc>
              <a:spcBef>
                <a:spcPts val="0"/>
              </a:spcBef>
              <a:spcAft>
                <a:spcPts val="0"/>
              </a:spcAft>
              <a:buNone/>
            </a:pPr>
            <a:r>
              <a:rPr b="1" i="0" lang="en-US" sz="4427" u="none" cap="none" strike="noStrike">
                <a:solidFill>
                  <a:srgbClr val="192936"/>
                </a:solidFill>
                <a:latin typeface="Arial"/>
                <a:ea typeface="Arial"/>
                <a:cs typeface="Arial"/>
                <a:sym typeface="Arial"/>
              </a:rPr>
              <a:t>Subjective Probability</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514" name="Shape 514"/>
        <p:cNvGrpSpPr/>
        <p:nvPr/>
      </p:nvGrpSpPr>
      <p:grpSpPr>
        <a:xfrm>
          <a:off x="0" y="0"/>
          <a:ext cx="0" cy="0"/>
          <a:chOff x="0" y="0"/>
          <a:chExt cx="0" cy="0"/>
        </a:xfrm>
      </p:grpSpPr>
      <p:sp>
        <p:nvSpPr>
          <p:cNvPr id="515" name="Google Shape;515;p27"/>
          <p:cNvSpPr txBox="1"/>
          <p:nvPr/>
        </p:nvSpPr>
        <p:spPr>
          <a:xfrm>
            <a:off x="1044754" y="1481359"/>
            <a:ext cx="12949173" cy="1283060"/>
          </a:xfrm>
          <a:prstGeom prst="rect">
            <a:avLst/>
          </a:prstGeom>
          <a:noFill/>
          <a:ln>
            <a:noFill/>
          </a:ln>
        </p:spPr>
        <p:txBody>
          <a:bodyPr anchorCtr="0" anchor="t" bIns="0" lIns="0" spcFirstLastPara="1" rIns="0" wrap="square" tIns="0">
            <a:spAutoFit/>
          </a:bodyPr>
          <a:lstStyle/>
          <a:p>
            <a:pPr indent="0" lvl="0" marL="0" marR="0" rtl="0" algn="ctr">
              <a:lnSpc>
                <a:spcPct val="120009"/>
              </a:lnSpc>
              <a:spcBef>
                <a:spcPts val="0"/>
              </a:spcBef>
              <a:spcAft>
                <a:spcPts val="0"/>
              </a:spcAft>
              <a:buNone/>
            </a:pPr>
            <a:r>
              <a:rPr b="0" i="1" lang="en-US" sz="8471" u="none" cap="none" strike="noStrike">
                <a:solidFill>
                  <a:srgbClr val="192936"/>
                </a:solidFill>
                <a:latin typeface="Playfair Display"/>
                <a:ea typeface="Playfair Display"/>
                <a:cs typeface="Playfair Display"/>
                <a:sym typeface="Playfair Display"/>
              </a:rPr>
              <a:t>Limitations of Probability</a:t>
            </a:r>
            <a:endParaRPr/>
          </a:p>
        </p:txBody>
      </p:sp>
      <p:cxnSp>
        <p:nvCxnSpPr>
          <p:cNvPr id="516" name="Google Shape;516;p27"/>
          <p:cNvCxnSpPr/>
          <p:nvPr/>
        </p:nvCxnSpPr>
        <p:spPr>
          <a:xfrm rot="10800000">
            <a:off x="1055075" y="20200"/>
            <a:ext cx="0" cy="10246500"/>
          </a:xfrm>
          <a:prstGeom prst="straightConnector1">
            <a:avLst/>
          </a:prstGeom>
          <a:noFill/>
          <a:ln cap="rnd" cmpd="sng" w="19050">
            <a:solidFill>
              <a:srgbClr val="192936"/>
            </a:solidFill>
            <a:prstDash val="solid"/>
            <a:round/>
            <a:headEnd len="sm" w="sm" type="none"/>
            <a:tailEnd len="sm" w="sm" type="none"/>
          </a:ln>
        </p:spPr>
      </p:cxnSp>
      <p:cxnSp>
        <p:nvCxnSpPr>
          <p:cNvPr id="517" name="Google Shape;517;p27"/>
          <p:cNvCxnSpPr/>
          <p:nvPr/>
        </p:nvCxnSpPr>
        <p:spPr>
          <a:xfrm flipH="1" rot="10800000">
            <a:off x="-20300" y="994275"/>
            <a:ext cx="18362400" cy="40500"/>
          </a:xfrm>
          <a:prstGeom prst="straightConnector1">
            <a:avLst/>
          </a:prstGeom>
          <a:noFill/>
          <a:ln cap="rnd" cmpd="sng" w="19050">
            <a:solidFill>
              <a:srgbClr val="192936"/>
            </a:solidFill>
            <a:prstDash val="solid"/>
            <a:round/>
            <a:headEnd len="sm" w="sm" type="none"/>
            <a:tailEnd len="sm" w="sm" type="none"/>
          </a:ln>
        </p:spPr>
      </p:cxnSp>
      <p:sp>
        <p:nvSpPr>
          <p:cNvPr id="518" name="Google Shape;518;p27"/>
          <p:cNvSpPr txBox="1"/>
          <p:nvPr/>
        </p:nvSpPr>
        <p:spPr>
          <a:xfrm>
            <a:off x="1360089" y="3131352"/>
            <a:ext cx="13417806" cy="4501623"/>
          </a:xfrm>
          <a:prstGeom prst="rect">
            <a:avLst/>
          </a:prstGeom>
          <a:noFill/>
          <a:ln>
            <a:noFill/>
          </a:ln>
        </p:spPr>
        <p:txBody>
          <a:bodyPr anchorCtr="0" anchor="t" bIns="0" lIns="0" spcFirstLastPara="1" rIns="0" wrap="square" tIns="0">
            <a:spAutoFit/>
          </a:bodyPr>
          <a:lstStyle/>
          <a:p>
            <a:pPr indent="-458473" lvl="1" marL="916945" marR="0" rtl="0" algn="l">
              <a:lnSpc>
                <a:spcPct val="139981"/>
              </a:lnSpc>
              <a:spcBef>
                <a:spcPts val="0"/>
              </a:spcBef>
              <a:spcAft>
                <a:spcPts val="0"/>
              </a:spcAft>
              <a:buClr>
                <a:srgbClr val="192936"/>
              </a:buClr>
              <a:buSzPts val="4247"/>
              <a:buFont typeface="Arial"/>
              <a:buChar char="•"/>
            </a:pPr>
            <a:r>
              <a:rPr b="0" i="0" lang="en-US" sz="4247" u="none" cap="none" strike="noStrike">
                <a:solidFill>
                  <a:srgbClr val="192936"/>
                </a:solidFill>
                <a:latin typeface="Arial"/>
                <a:ea typeface="Arial"/>
                <a:cs typeface="Arial"/>
                <a:sym typeface="Arial"/>
              </a:rPr>
              <a:t>Not all events have equally likely outcomes</a:t>
            </a:r>
            <a:endParaRPr/>
          </a:p>
          <a:p>
            <a:pPr indent="-458473" lvl="1" marL="916945" marR="0" rtl="0" algn="l">
              <a:lnSpc>
                <a:spcPct val="139981"/>
              </a:lnSpc>
              <a:spcBef>
                <a:spcPts val="0"/>
              </a:spcBef>
              <a:spcAft>
                <a:spcPts val="0"/>
              </a:spcAft>
              <a:buClr>
                <a:srgbClr val="192936"/>
              </a:buClr>
              <a:buSzPts val="4247"/>
              <a:buFont typeface="Arial"/>
              <a:buChar char="•"/>
            </a:pPr>
            <a:r>
              <a:rPr b="0" i="0" lang="en-US" sz="4247" u="none" cap="none" strike="noStrike">
                <a:solidFill>
                  <a:srgbClr val="192936"/>
                </a:solidFill>
                <a:latin typeface="Arial"/>
                <a:ea typeface="Arial"/>
                <a:cs typeface="Arial"/>
                <a:sym typeface="Arial"/>
              </a:rPr>
              <a:t>Classical probability cannot always be applied</a:t>
            </a:r>
            <a:endParaRPr/>
          </a:p>
          <a:p>
            <a:pPr indent="-458473" lvl="1" marL="916945" marR="0" rtl="0" algn="l">
              <a:lnSpc>
                <a:spcPct val="139981"/>
              </a:lnSpc>
              <a:spcBef>
                <a:spcPts val="0"/>
              </a:spcBef>
              <a:spcAft>
                <a:spcPts val="0"/>
              </a:spcAft>
              <a:buClr>
                <a:srgbClr val="192936"/>
              </a:buClr>
              <a:buSzPts val="4247"/>
              <a:buFont typeface="Arial"/>
              <a:buChar char="•"/>
            </a:pPr>
            <a:r>
              <a:rPr b="0" i="0" lang="en-US" sz="4247" u="none" cap="none" strike="noStrike">
                <a:solidFill>
                  <a:srgbClr val="192936"/>
                </a:solidFill>
                <a:latin typeface="Arial"/>
                <a:ea typeface="Arial"/>
                <a:cs typeface="Arial"/>
                <a:sym typeface="Arial"/>
              </a:rPr>
              <a:t>Empirical probability depends on data quality</a:t>
            </a:r>
            <a:endParaRPr/>
          </a:p>
          <a:p>
            <a:pPr indent="-458473" lvl="1" marL="916945" marR="0" rtl="0" algn="l">
              <a:lnSpc>
                <a:spcPct val="139981"/>
              </a:lnSpc>
              <a:spcBef>
                <a:spcPts val="0"/>
              </a:spcBef>
              <a:spcAft>
                <a:spcPts val="0"/>
              </a:spcAft>
              <a:buClr>
                <a:srgbClr val="192936"/>
              </a:buClr>
              <a:buSzPts val="4247"/>
              <a:buFont typeface="Arial"/>
              <a:buChar char="•"/>
            </a:pPr>
            <a:r>
              <a:rPr b="0" i="0" lang="en-US" sz="4247" u="none" cap="none" strike="noStrike">
                <a:solidFill>
                  <a:srgbClr val="192936"/>
                </a:solidFill>
                <a:latin typeface="Arial"/>
                <a:ea typeface="Arial"/>
                <a:cs typeface="Arial"/>
                <a:sym typeface="Arial"/>
              </a:rPr>
              <a:t>Small sample sizes can lead to misleading results</a:t>
            </a:r>
            <a:endParaRPr/>
          </a:p>
          <a:p>
            <a:pPr indent="-458473" lvl="1" marL="916945" marR="0" rtl="0" algn="l">
              <a:lnSpc>
                <a:spcPct val="139981"/>
              </a:lnSpc>
              <a:spcBef>
                <a:spcPts val="0"/>
              </a:spcBef>
              <a:spcAft>
                <a:spcPts val="0"/>
              </a:spcAft>
              <a:buClr>
                <a:srgbClr val="192936"/>
              </a:buClr>
              <a:buSzPts val="4247"/>
              <a:buFont typeface="Arial"/>
              <a:buChar char="•"/>
            </a:pPr>
            <a:r>
              <a:rPr b="0" i="0" lang="en-US" sz="4247" u="none" cap="none" strike="noStrike">
                <a:solidFill>
                  <a:srgbClr val="192936"/>
                </a:solidFill>
                <a:latin typeface="Arial"/>
                <a:ea typeface="Arial"/>
                <a:cs typeface="Arial"/>
                <a:sym typeface="Arial"/>
              </a:rPr>
              <a:t>Probability does not guarantee outcomes</a:t>
            </a:r>
            <a:endParaRPr/>
          </a:p>
          <a:p>
            <a:pPr indent="0" lvl="0" marL="0" marR="0" rtl="0" algn="l">
              <a:lnSpc>
                <a:spcPct val="139981"/>
              </a:lnSpc>
              <a:spcBef>
                <a:spcPts val="0"/>
              </a:spcBef>
              <a:spcAft>
                <a:spcPts val="0"/>
              </a:spcAft>
              <a:buNone/>
            </a:pPr>
            <a:r>
              <a:t/>
            </a:r>
            <a:endParaRPr b="0" i="0" sz="4247" u="none" cap="none" strike="noStrike">
              <a:solidFill>
                <a:srgbClr val="192936"/>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522" name="Shape 522"/>
        <p:cNvGrpSpPr/>
        <p:nvPr/>
      </p:nvGrpSpPr>
      <p:grpSpPr>
        <a:xfrm>
          <a:off x="0" y="0"/>
          <a:ext cx="0" cy="0"/>
          <a:chOff x="0" y="0"/>
          <a:chExt cx="0" cy="0"/>
        </a:xfrm>
      </p:grpSpPr>
      <p:sp>
        <p:nvSpPr>
          <p:cNvPr id="523" name="Google Shape;523;p28"/>
          <p:cNvSpPr txBox="1"/>
          <p:nvPr/>
        </p:nvSpPr>
        <p:spPr>
          <a:xfrm>
            <a:off x="1028747" y="1185191"/>
            <a:ext cx="6067950" cy="2282427"/>
          </a:xfrm>
          <a:prstGeom prst="rect">
            <a:avLst/>
          </a:prstGeom>
          <a:noFill/>
          <a:ln>
            <a:noFill/>
          </a:ln>
        </p:spPr>
        <p:txBody>
          <a:bodyPr anchorCtr="0" anchor="t" bIns="0" lIns="0" spcFirstLastPara="1" rIns="0" wrap="square" tIns="0">
            <a:spAutoFit/>
          </a:bodyPr>
          <a:lstStyle/>
          <a:p>
            <a:pPr indent="0" lvl="0" marL="0" marR="0" rtl="0" algn="l">
              <a:lnSpc>
                <a:spcPct val="129995"/>
              </a:lnSpc>
              <a:spcBef>
                <a:spcPts val="0"/>
              </a:spcBef>
              <a:spcAft>
                <a:spcPts val="0"/>
              </a:spcAft>
              <a:buNone/>
            </a:pPr>
            <a:r>
              <a:rPr b="0" i="1" lang="en-US" sz="7031" u="none" cap="none" strike="noStrike">
                <a:solidFill>
                  <a:srgbClr val="192936"/>
                </a:solidFill>
                <a:latin typeface="Playfair Display"/>
                <a:ea typeface="Playfair Display"/>
                <a:cs typeface="Playfair Display"/>
                <a:sym typeface="Playfair Display"/>
              </a:rPr>
              <a:t>Probability Rules Summary</a:t>
            </a:r>
            <a:endParaRPr/>
          </a:p>
        </p:txBody>
      </p:sp>
      <p:cxnSp>
        <p:nvCxnSpPr>
          <p:cNvPr id="524" name="Google Shape;524;p28"/>
          <p:cNvCxnSpPr/>
          <p:nvPr/>
        </p:nvCxnSpPr>
        <p:spPr>
          <a:xfrm>
            <a:off x="977130" y="6143685"/>
            <a:ext cx="12512093" cy="269"/>
          </a:xfrm>
          <a:prstGeom prst="straightConnector1">
            <a:avLst/>
          </a:prstGeom>
          <a:noFill/>
          <a:ln cap="rnd" cmpd="sng" w="19050">
            <a:solidFill>
              <a:srgbClr val="192936"/>
            </a:solidFill>
            <a:prstDash val="solid"/>
            <a:round/>
            <a:headEnd len="sm" w="sm" type="none"/>
            <a:tailEnd len="sm" w="sm" type="none"/>
          </a:ln>
        </p:spPr>
      </p:cxnSp>
      <p:cxnSp>
        <p:nvCxnSpPr>
          <p:cNvPr id="525" name="Google Shape;525;p28"/>
          <p:cNvCxnSpPr/>
          <p:nvPr/>
        </p:nvCxnSpPr>
        <p:spPr>
          <a:xfrm rot="10800000">
            <a:off x="7376507" y="4106509"/>
            <a:ext cx="12588" cy="4084411"/>
          </a:xfrm>
          <a:prstGeom prst="straightConnector1">
            <a:avLst/>
          </a:prstGeom>
          <a:noFill/>
          <a:ln cap="rnd" cmpd="sng" w="19050">
            <a:solidFill>
              <a:srgbClr val="192936"/>
            </a:solidFill>
            <a:prstDash val="solid"/>
            <a:round/>
            <a:headEnd len="sm" w="sm" type="none"/>
            <a:tailEnd len="sm" w="sm" type="none"/>
          </a:ln>
        </p:spPr>
      </p:cxnSp>
      <p:cxnSp>
        <p:nvCxnSpPr>
          <p:cNvPr id="526" name="Google Shape;526;p28"/>
          <p:cNvCxnSpPr/>
          <p:nvPr/>
        </p:nvCxnSpPr>
        <p:spPr>
          <a:xfrm flipH="1" rot="10800000">
            <a:off x="977166" y="4076602"/>
            <a:ext cx="12512043" cy="22564"/>
          </a:xfrm>
          <a:prstGeom prst="straightConnector1">
            <a:avLst/>
          </a:prstGeom>
          <a:noFill/>
          <a:ln cap="rnd" cmpd="sng" w="19050">
            <a:solidFill>
              <a:srgbClr val="192936"/>
            </a:solidFill>
            <a:prstDash val="solid"/>
            <a:round/>
            <a:headEnd len="sm" w="sm" type="none"/>
            <a:tailEnd len="sm" w="sm" type="none"/>
          </a:ln>
        </p:spPr>
      </p:cxnSp>
      <p:cxnSp>
        <p:nvCxnSpPr>
          <p:cNvPr id="527" name="Google Shape;527;p28"/>
          <p:cNvCxnSpPr/>
          <p:nvPr/>
        </p:nvCxnSpPr>
        <p:spPr>
          <a:xfrm>
            <a:off x="977153" y="8198262"/>
            <a:ext cx="12512156" cy="254"/>
          </a:xfrm>
          <a:prstGeom prst="straightConnector1">
            <a:avLst/>
          </a:prstGeom>
          <a:noFill/>
          <a:ln cap="rnd" cmpd="sng" w="19050">
            <a:solidFill>
              <a:srgbClr val="192936"/>
            </a:solidFill>
            <a:prstDash val="solid"/>
            <a:round/>
            <a:headEnd len="sm" w="sm" type="none"/>
            <a:tailEnd len="sm" w="sm" type="none"/>
          </a:ln>
        </p:spPr>
      </p:cxnSp>
      <p:pic>
        <p:nvPicPr>
          <p:cNvPr id="528" name="Google Shape;528;p28"/>
          <p:cNvPicPr preferRelativeResize="0"/>
          <p:nvPr/>
        </p:nvPicPr>
        <p:blipFill rotWithShape="1">
          <a:blip r:embed="rId3">
            <a:alphaModFix/>
          </a:blip>
          <a:srcRect b="35559" l="0" r="0" t="35559"/>
          <a:stretch/>
        </p:blipFill>
        <p:spPr>
          <a:xfrm>
            <a:off x="8160351" y="1478075"/>
            <a:ext cx="9938275" cy="1763350"/>
          </a:xfrm>
          <a:prstGeom prst="rect">
            <a:avLst/>
          </a:prstGeom>
          <a:noFill/>
          <a:ln>
            <a:noFill/>
          </a:ln>
        </p:spPr>
      </p:pic>
      <p:sp>
        <p:nvSpPr>
          <p:cNvPr id="529" name="Google Shape;529;p28"/>
          <p:cNvSpPr txBox="1"/>
          <p:nvPr/>
        </p:nvSpPr>
        <p:spPr>
          <a:xfrm>
            <a:off x="2142204" y="4807174"/>
            <a:ext cx="4046517" cy="1151530"/>
          </a:xfrm>
          <a:prstGeom prst="rect">
            <a:avLst/>
          </a:prstGeom>
          <a:noFill/>
          <a:ln>
            <a:noFill/>
          </a:ln>
        </p:spPr>
        <p:txBody>
          <a:bodyPr anchorCtr="0" anchor="t" bIns="0" lIns="0" spcFirstLastPara="1" rIns="0" wrap="square" tIns="0">
            <a:spAutoFit/>
          </a:bodyPr>
          <a:lstStyle/>
          <a:p>
            <a:pPr indent="0" lvl="0" marL="0" marR="0" rtl="0" algn="l">
              <a:lnSpc>
                <a:spcPct val="129949"/>
              </a:lnSpc>
              <a:spcBef>
                <a:spcPts val="0"/>
              </a:spcBef>
              <a:spcAft>
                <a:spcPts val="0"/>
              </a:spcAft>
              <a:buNone/>
            </a:pPr>
            <a:r>
              <a:rPr b="0" i="0" lang="en-US" sz="1773" u="none" cap="none" strike="noStrike">
                <a:solidFill>
                  <a:srgbClr val="192936"/>
                </a:solidFill>
                <a:latin typeface="Arial"/>
                <a:ea typeface="Arial"/>
                <a:cs typeface="Arial"/>
                <a:sym typeface="Arial"/>
              </a:rPr>
              <a:t>Probability values can never be negative. The minimum possible probability is zero, indicating an impossible event.</a:t>
            </a:r>
            <a:endParaRPr/>
          </a:p>
        </p:txBody>
      </p:sp>
      <p:sp>
        <p:nvSpPr>
          <p:cNvPr id="530" name="Google Shape;530;p28"/>
          <p:cNvSpPr txBox="1"/>
          <p:nvPr/>
        </p:nvSpPr>
        <p:spPr>
          <a:xfrm>
            <a:off x="803985" y="4199811"/>
            <a:ext cx="1167221" cy="878863"/>
          </a:xfrm>
          <a:prstGeom prst="rect">
            <a:avLst/>
          </a:prstGeom>
          <a:noFill/>
          <a:ln>
            <a:noFill/>
          </a:ln>
        </p:spPr>
        <p:txBody>
          <a:bodyPr anchorCtr="0" anchor="t" bIns="0" lIns="0" spcFirstLastPara="1" rIns="0" wrap="square" tIns="0">
            <a:spAutoFit/>
          </a:bodyPr>
          <a:lstStyle/>
          <a:p>
            <a:pPr indent="0" lvl="0" marL="0" marR="0" rtl="0" algn="l">
              <a:lnSpc>
                <a:spcPct val="140011"/>
              </a:lnSpc>
              <a:spcBef>
                <a:spcPts val="0"/>
              </a:spcBef>
              <a:spcAft>
                <a:spcPts val="0"/>
              </a:spcAft>
              <a:buNone/>
            </a:pPr>
            <a:r>
              <a:rPr b="0" i="1" lang="en-US" sz="5081" u="none" cap="none" strike="noStrike">
                <a:solidFill>
                  <a:srgbClr val="192936"/>
                </a:solidFill>
                <a:latin typeface="Playfair Display"/>
                <a:ea typeface="Playfair Display"/>
                <a:cs typeface="Playfair Display"/>
                <a:sym typeface="Playfair Display"/>
              </a:rPr>
              <a:t>01</a:t>
            </a:r>
            <a:endParaRPr/>
          </a:p>
        </p:txBody>
      </p:sp>
      <p:sp>
        <p:nvSpPr>
          <p:cNvPr id="531" name="Google Shape;531;p28"/>
          <p:cNvSpPr txBox="1"/>
          <p:nvPr/>
        </p:nvSpPr>
        <p:spPr>
          <a:xfrm>
            <a:off x="2142204" y="4291477"/>
            <a:ext cx="5130813" cy="295893"/>
          </a:xfrm>
          <a:prstGeom prst="rect">
            <a:avLst/>
          </a:prstGeom>
          <a:noFill/>
          <a:ln>
            <a:noFill/>
          </a:ln>
        </p:spPr>
        <p:txBody>
          <a:bodyPr anchorCtr="0" anchor="t" bIns="0" lIns="0" spcFirstLastPara="1" rIns="0" wrap="square" tIns="0">
            <a:spAutoFit/>
          </a:bodyPr>
          <a:lstStyle/>
          <a:p>
            <a:pPr indent="0" lvl="0" marL="0" marR="0" rtl="0" algn="l">
              <a:lnSpc>
                <a:spcPct val="120051"/>
              </a:lnSpc>
              <a:spcBef>
                <a:spcPts val="0"/>
              </a:spcBef>
              <a:spcAft>
                <a:spcPts val="0"/>
              </a:spcAft>
              <a:buNone/>
            </a:pPr>
            <a:r>
              <a:rPr b="1" i="0" lang="en-US" sz="1925" u="none" cap="none" strike="noStrike">
                <a:solidFill>
                  <a:srgbClr val="192936"/>
                </a:solidFill>
                <a:latin typeface="Arial"/>
                <a:ea typeface="Arial"/>
                <a:cs typeface="Arial"/>
                <a:sym typeface="Arial"/>
              </a:rPr>
              <a:t>Rule 1: P(A) ≥ 0</a:t>
            </a:r>
            <a:endParaRPr/>
          </a:p>
        </p:txBody>
      </p:sp>
      <p:sp>
        <p:nvSpPr>
          <p:cNvPr id="532" name="Google Shape;532;p28"/>
          <p:cNvSpPr txBox="1"/>
          <p:nvPr/>
        </p:nvSpPr>
        <p:spPr>
          <a:xfrm>
            <a:off x="803985" y="6244106"/>
            <a:ext cx="1167221" cy="878863"/>
          </a:xfrm>
          <a:prstGeom prst="rect">
            <a:avLst/>
          </a:prstGeom>
          <a:noFill/>
          <a:ln>
            <a:noFill/>
          </a:ln>
        </p:spPr>
        <p:txBody>
          <a:bodyPr anchorCtr="0" anchor="t" bIns="0" lIns="0" spcFirstLastPara="1" rIns="0" wrap="square" tIns="0">
            <a:spAutoFit/>
          </a:bodyPr>
          <a:lstStyle/>
          <a:p>
            <a:pPr indent="0" lvl="0" marL="0" marR="0" rtl="0" algn="l">
              <a:lnSpc>
                <a:spcPct val="140011"/>
              </a:lnSpc>
              <a:spcBef>
                <a:spcPts val="0"/>
              </a:spcBef>
              <a:spcAft>
                <a:spcPts val="0"/>
              </a:spcAft>
              <a:buNone/>
            </a:pPr>
            <a:r>
              <a:rPr b="0" i="1" lang="en-US" sz="5081" u="none" cap="none" strike="noStrike">
                <a:solidFill>
                  <a:srgbClr val="192936"/>
                </a:solidFill>
                <a:latin typeface="Playfair Display"/>
                <a:ea typeface="Playfair Display"/>
                <a:cs typeface="Playfair Display"/>
                <a:sym typeface="Playfair Display"/>
              </a:rPr>
              <a:t>02</a:t>
            </a:r>
            <a:endParaRPr/>
          </a:p>
        </p:txBody>
      </p:sp>
      <p:sp>
        <p:nvSpPr>
          <p:cNvPr id="533" name="Google Shape;533;p28"/>
          <p:cNvSpPr txBox="1"/>
          <p:nvPr/>
        </p:nvSpPr>
        <p:spPr>
          <a:xfrm>
            <a:off x="2142204" y="7061569"/>
            <a:ext cx="3936373" cy="865162"/>
          </a:xfrm>
          <a:prstGeom prst="rect">
            <a:avLst/>
          </a:prstGeom>
          <a:noFill/>
          <a:ln>
            <a:noFill/>
          </a:ln>
        </p:spPr>
        <p:txBody>
          <a:bodyPr anchorCtr="0" anchor="t" bIns="0" lIns="0" spcFirstLastPara="1" rIns="0" wrap="square" tIns="0">
            <a:spAutoFit/>
          </a:bodyPr>
          <a:lstStyle/>
          <a:p>
            <a:pPr indent="0" lvl="0" marL="0" marR="0" rtl="0" algn="l">
              <a:lnSpc>
                <a:spcPct val="129949"/>
              </a:lnSpc>
              <a:spcBef>
                <a:spcPts val="0"/>
              </a:spcBef>
              <a:spcAft>
                <a:spcPts val="0"/>
              </a:spcAft>
              <a:buNone/>
            </a:pPr>
            <a:r>
              <a:rPr b="0" i="0" lang="en-US" sz="1773" u="none" cap="none" strike="noStrike">
                <a:solidFill>
                  <a:srgbClr val="192936"/>
                </a:solidFill>
                <a:latin typeface="Arial"/>
                <a:ea typeface="Arial"/>
                <a:cs typeface="Arial"/>
                <a:sym typeface="Arial"/>
              </a:rPr>
              <a:t>Probability values can never exceed one. The maximum possible probability is one, indicating a certain event.</a:t>
            </a:r>
            <a:endParaRPr/>
          </a:p>
        </p:txBody>
      </p:sp>
      <p:sp>
        <p:nvSpPr>
          <p:cNvPr id="534" name="Google Shape;534;p28"/>
          <p:cNvSpPr txBox="1"/>
          <p:nvPr/>
        </p:nvSpPr>
        <p:spPr>
          <a:xfrm>
            <a:off x="2142204" y="6403166"/>
            <a:ext cx="5130813" cy="295893"/>
          </a:xfrm>
          <a:prstGeom prst="rect">
            <a:avLst/>
          </a:prstGeom>
          <a:noFill/>
          <a:ln>
            <a:noFill/>
          </a:ln>
        </p:spPr>
        <p:txBody>
          <a:bodyPr anchorCtr="0" anchor="t" bIns="0" lIns="0" spcFirstLastPara="1" rIns="0" wrap="square" tIns="0">
            <a:spAutoFit/>
          </a:bodyPr>
          <a:lstStyle/>
          <a:p>
            <a:pPr indent="0" lvl="0" marL="0" marR="0" rtl="0" algn="l">
              <a:lnSpc>
                <a:spcPct val="120051"/>
              </a:lnSpc>
              <a:spcBef>
                <a:spcPts val="0"/>
              </a:spcBef>
              <a:spcAft>
                <a:spcPts val="0"/>
              </a:spcAft>
              <a:buNone/>
            </a:pPr>
            <a:r>
              <a:rPr b="1" i="0" lang="en-US" sz="1925" u="none" cap="none" strike="noStrike">
                <a:solidFill>
                  <a:srgbClr val="192936"/>
                </a:solidFill>
                <a:latin typeface="Arial"/>
                <a:ea typeface="Arial"/>
                <a:cs typeface="Arial"/>
                <a:sym typeface="Arial"/>
              </a:rPr>
              <a:t>Rule 2: P(A) ≤ 1</a:t>
            </a:r>
            <a:endParaRPr/>
          </a:p>
        </p:txBody>
      </p:sp>
      <p:sp>
        <p:nvSpPr>
          <p:cNvPr id="535" name="Google Shape;535;p28"/>
          <p:cNvSpPr txBox="1"/>
          <p:nvPr/>
        </p:nvSpPr>
        <p:spPr>
          <a:xfrm>
            <a:off x="7646409" y="6244106"/>
            <a:ext cx="1167221" cy="878863"/>
          </a:xfrm>
          <a:prstGeom prst="rect">
            <a:avLst/>
          </a:prstGeom>
          <a:noFill/>
          <a:ln>
            <a:noFill/>
          </a:ln>
        </p:spPr>
        <p:txBody>
          <a:bodyPr anchorCtr="0" anchor="t" bIns="0" lIns="0" spcFirstLastPara="1" rIns="0" wrap="square" tIns="0">
            <a:spAutoFit/>
          </a:bodyPr>
          <a:lstStyle/>
          <a:p>
            <a:pPr indent="0" lvl="0" marL="0" marR="0" rtl="0" algn="l">
              <a:lnSpc>
                <a:spcPct val="140011"/>
              </a:lnSpc>
              <a:spcBef>
                <a:spcPts val="0"/>
              </a:spcBef>
              <a:spcAft>
                <a:spcPts val="0"/>
              </a:spcAft>
              <a:buNone/>
            </a:pPr>
            <a:r>
              <a:rPr b="0" i="1" lang="en-US" sz="5081" u="none" cap="none" strike="noStrike">
                <a:solidFill>
                  <a:srgbClr val="192936"/>
                </a:solidFill>
                <a:latin typeface="Playfair Display"/>
                <a:ea typeface="Playfair Display"/>
                <a:cs typeface="Playfair Display"/>
                <a:sym typeface="Playfair Display"/>
              </a:rPr>
              <a:t>04</a:t>
            </a:r>
            <a:endParaRPr/>
          </a:p>
        </p:txBody>
      </p:sp>
      <p:sp>
        <p:nvSpPr>
          <p:cNvPr id="536" name="Google Shape;536;p28"/>
          <p:cNvSpPr txBox="1"/>
          <p:nvPr/>
        </p:nvSpPr>
        <p:spPr>
          <a:xfrm>
            <a:off x="8997160" y="6915287"/>
            <a:ext cx="3935130" cy="865162"/>
          </a:xfrm>
          <a:prstGeom prst="rect">
            <a:avLst/>
          </a:prstGeom>
          <a:noFill/>
          <a:ln>
            <a:noFill/>
          </a:ln>
        </p:spPr>
        <p:txBody>
          <a:bodyPr anchorCtr="0" anchor="t" bIns="0" lIns="0" spcFirstLastPara="1" rIns="0" wrap="square" tIns="0">
            <a:spAutoFit/>
          </a:bodyPr>
          <a:lstStyle/>
          <a:p>
            <a:pPr indent="0" lvl="0" marL="0" marR="0" rtl="0" algn="l">
              <a:lnSpc>
                <a:spcPct val="129949"/>
              </a:lnSpc>
              <a:spcBef>
                <a:spcPts val="0"/>
              </a:spcBef>
              <a:spcAft>
                <a:spcPts val="0"/>
              </a:spcAft>
              <a:buNone/>
            </a:pPr>
            <a:r>
              <a:rPr b="0" i="0" lang="en-US" sz="1773" u="none" cap="none" strike="noStrike">
                <a:solidFill>
                  <a:srgbClr val="192936"/>
                </a:solidFill>
                <a:latin typeface="Arial"/>
                <a:ea typeface="Arial"/>
                <a:cs typeface="Arial"/>
                <a:sym typeface="Arial"/>
              </a:rPr>
              <a:t>Probabilities never negative or greater than 1. This constraint ensures mathematical consistency.</a:t>
            </a:r>
            <a:endParaRPr/>
          </a:p>
        </p:txBody>
      </p:sp>
      <p:sp>
        <p:nvSpPr>
          <p:cNvPr id="537" name="Google Shape;537;p28"/>
          <p:cNvSpPr txBox="1"/>
          <p:nvPr/>
        </p:nvSpPr>
        <p:spPr>
          <a:xfrm>
            <a:off x="8997246" y="6403166"/>
            <a:ext cx="4734772" cy="295893"/>
          </a:xfrm>
          <a:prstGeom prst="rect">
            <a:avLst/>
          </a:prstGeom>
          <a:noFill/>
          <a:ln>
            <a:noFill/>
          </a:ln>
        </p:spPr>
        <p:txBody>
          <a:bodyPr anchorCtr="0" anchor="t" bIns="0" lIns="0" spcFirstLastPara="1" rIns="0" wrap="square" tIns="0">
            <a:spAutoFit/>
          </a:bodyPr>
          <a:lstStyle/>
          <a:p>
            <a:pPr indent="0" lvl="0" marL="0" marR="0" rtl="0" algn="l">
              <a:lnSpc>
                <a:spcPct val="120051"/>
              </a:lnSpc>
              <a:spcBef>
                <a:spcPts val="0"/>
              </a:spcBef>
              <a:spcAft>
                <a:spcPts val="0"/>
              </a:spcAft>
              <a:buNone/>
            </a:pPr>
            <a:r>
              <a:rPr b="1" i="0" lang="en-US" sz="1925" u="none" cap="none" strike="noStrike">
                <a:solidFill>
                  <a:srgbClr val="192936"/>
                </a:solidFill>
                <a:latin typeface="Arial"/>
                <a:ea typeface="Arial"/>
                <a:cs typeface="Arial"/>
                <a:sym typeface="Arial"/>
              </a:rPr>
              <a:t>Key Constraint</a:t>
            </a:r>
            <a:endParaRPr/>
          </a:p>
        </p:txBody>
      </p:sp>
      <p:sp>
        <p:nvSpPr>
          <p:cNvPr id="538" name="Google Shape;538;p28"/>
          <p:cNvSpPr txBox="1"/>
          <p:nvPr/>
        </p:nvSpPr>
        <p:spPr>
          <a:xfrm>
            <a:off x="7646409" y="4199811"/>
            <a:ext cx="1167221" cy="878863"/>
          </a:xfrm>
          <a:prstGeom prst="rect">
            <a:avLst/>
          </a:prstGeom>
          <a:noFill/>
          <a:ln>
            <a:noFill/>
          </a:ln>
        </p:spPr>
        <p:txBody>
          <a:bodyPr anchorCtr="0" anchor="t" bIns="0" lIns="0" spcFirstLastPara="1" rIns="0" wrap="square" tIns="0">
            <a:spAutoFit/>
          </a:bodyPr>
          <a:lstStyle/>
          <a:p>
            <a:pPr indent="0" lvl="0" marL="0" marR="0" rtl="0" algn="l">
              <a:lnSpc>
                <a:spcPct val="140011"/>
              </a:lnSpc>
              <a:spcBef>
                <a:spcPts val="0"/>
              </a:spcBef>
              <a:spcAft>
                <a:spcPts val="0"/>
              </a:spcAft>
              <a:buNone/>
            </a:pPr>
            <a:r>
              <a:rPr b="0" i="1" lang="en-US" sz="5081" u="none" cap="none" strike="noStrike">
                <a:solidFill>
                  <a:srgbClr val="192936"/>
                </a:solidFill>
                <a:latin typeface="Playfair Display"/>
                <a:ea typeface="Playfair Display"/>
                <a:cs typeface="Playfair Display"/>
                <a:sym typeface="Playfair Display"/>
              </a:rPr>
              <a:t>03</a:t>
            </a:r>
            <a:endParaRPr/>
          </a:p>
        </p:txBody>
      </p:sp>
      <p:sp>
        <p:nvSpPr>
          <p:cNvPr id="539" name="Google Shape;539;p28"/>
          <p:cNvSpPr txBox="1"/>
          <p:nvPr/>
        </p:nvSpPr>
        <p:spPr>
          <a:xfrm>
            <a:off x="8997246" y="4950358"/>
            <a:ext cx="4108398" cy="865162"/>
          </a:xfrm>
          <a:prstGeom prst="rect">
            <a:avLst/>
          </a:prstGeom>
          <a:noFill/>
          <a:ln>
            <a:noFill/>
          </a:ln>
        </p:spPr>
        <p:txBody>
          <a:bodyPr anchorCtr="0" anchor="t" bIns="0" lIns="0" spcFirstLastPara="1" rIns="0" wrap="square" tIns="0">
            <a:spAutoFit/>
          </a:bodyPr>
          <a:lstStyle/>
          <a:p>
            <a:pPr indent="0" lvl="0" marL="0" marR="0" rtl="0" algn="l">
              <a:lnSpc>
                <a:spcPct val="129949"/>
              </a:lnSpc>
              <a:spcBef>
                <a:spcPts val="0"/>
              </a:spcBef>
              <a:spcAft>
                <a:spcPts val="0"/>
              </a:spcAft>
              <a:buNone/>
            </a:pPr>
            <a:r>
              <a:rPr b="0" i="0" lang="en-US" sz="1773" u="none" cap="none" strike="noStrike">
                <a:solidFill>
                  <a:srgbClr val="192936"/>
                </a:solidFill>
                <a:latin typeface="Arial"/>
                <a:ea typeface="Arial"/>
                <a:cs typeface="Arial"/>
                <a:sym typeface="Arial"/>
              </a:rPr>
              <a:t>Combined: 0 ≤ P(A) ≤ 1 for any event A. This is the fundamental boundary rule for all probabilities.</a:t>
            </a:r>
            <a:endParaRPr/>
          </a:p>
        </p:txBody>
      </p:sp>
      <p:sp>
        <p:nvSpPr>
          <p:cNvPr id="540" name="Google Shape;540;p28"/>
          <p:cNvSpPr txBox="1"/>
          <p:nvPr/>
        </p:nvSpPr>
        <p:spPr>
          <a:xfrm>
            <a:off x="8997246" y="4291477"/>
            <a:ext cx="4734772" cy="295893"/>
          </a:xfrm>
          <a:prstGeom prst="rect">
            <a:avLst/>
          </a:prstGeom>
          <a:noFill/>
          <a:ln>
            <a:noFill/>
          </a:ln>
        </p:spPr>
        <p:txBody>
          <a:bodyPr anchorCtr="0" anchor="t" bIns="0" lIns="0" spcFirstLastPara="1" rIns="0" wrap="square" tIns="0">
            <a:spAutoFit/>
          </a:bodyPr>
          <a:lstStyle/>
          <a:p>
            <a:pPr indent="0" lvl="0" marL="0" marR="0" rtl="0" algn="l">
              <a:lnSpc>
                <a:spcPct val="120051"/>
              </a:lnSpc>
              <a:spcBef>
                <a:spcPts val="0"/>
              </a:spcBef>
              <a:spcAft>
                <a:spcPts val="0"/>
              </a:spcAft>
              <a:buNone/>
            </a:pPr>
            <a:r>
              <a:rPr b="1" i="0" lang="en-US" sz="1925" u="none" cap="none" strike="noStrike">
                <a:solidFill>
                  <a:srgbClr val="192936"/>
                </a:solidFill>
                <a:latin typeface="Arial"/>
                <a:ea typeface="Arial"/>
                <a:cs typeface="Arial"/>
                <a:sym typeface="Arial"/>
              </a:rPr>
              <a:t>Combined Rule</a:t>
            </a:r>
            <a:endParaRPr/>
          </a:p>
        </p:txBody>
      </p:sp>
      <p:sp>
        <p:nvSpPr>
          <p:cNvPr id="541" name="Google Shape;541;p28"/>
          <p:cNvSpPr txBox="1"/>
          <p:nvPr/>
        </p:nvSpPr>
        <p:spPr>
          <a:xfrm>
            <a:off x="13489289" y="3429010"/>
            <a:ext cx="4437600" cy="296700"/>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192936"/>
                </a:solidFill>
                <a:latin typeface="Sansita"/>
                <a:ea typeface="Sansita"/>
                <a:cs typeface="Sansita"/>
                <a:sym typeface="Sansita"/>
              </a:rPr>
              <a:t>Source: Author (created using Canva)</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545" name="Shape 545"/>
        <p:cNvGrpSpPr/>
        <p:nvPr/>
      </p:nvGrpSpPr>
      <p:grpSpPr>
        <a:xfrm>
          <a:off x="0" y="0"/>
          <a:ext cx="0" cy="0"/>
          <a:chOff x="0" y="0"/>
          <a:chExt cx="0" cy="0"/>
        </a:xfrm>
      </p:grpSpPr>
      <p:cxnSp>
        <p:nvCxnSpPr>
          <p:cNvPr id="546" name="Google Shape;546;p29"/>
          <p:cNvCxnSpPr/>
          <p:nvPr/>
        </p:nvCxnSpPr>
        <p:spPr>
          <a:xfrm>
            <a:off x="0" y="1014500"/>
            <a:ext cx="18342000" cy="81300"/>
          </a:xfrm>
          <a:prstGeom prst="straightConnector1">
            <a:avLst/>
          </a:prstGeom>
          <a:noFill/>
          <a:ln cap="rnd" cmpd="sng" w="19050">
            <a:solidFill>
              <a:srgbClr val="192936"/>
            </a:solidFill>
            <a:prstDash val="solid"/>
            <a:round/>
            <a:headEnd len="sm" w="sm" type="none"/>
            <a:tailEnd len="sm" w="sm" type="none"/>
          </a:ln>
        </p:spPr>
      </p:cxnSp>
      <p:cxnSp>
        <p:nvCxnSpPr>
          <p:cNvPr id="547" name="Google Shape;547;p29"/>
          <p:cNvCxnSpPr/>
          <p:nvPr/>
        </p:nvCxnSpPr>
        <p:spPr>
          <a:xfrm flipH="1" rot="10800000">
            <a:off x="-60875" y="9191225"/>
            <a:ext cx="18362400" cy="20400"/>
          </a:xfrm>
          <a:prstGeom prst="straightConnector1">
            <a:avLst/>
          </a:prstGeom>
          <a:noFill/>
          <a:ln cap="rnd" cmpd="sng" w="19050">
            <a:solidFill>
              <a:srgbClr val="192936"/>
            </a:solidFill>
            <a:prstDash val="solid"/>
            <a:round/>
            <a:headEnd len="sm" w="sm" type="none"/>
            <a:tailEnd len="sm" w="sm" type="none"/>
          </a:ln>
        </p:spPr>
      </p:cxnSp>
      <p:cxnSp>
        <p:nvCxnSpPr>
          <p:cNvPr id="548" name="Google Shape;548;p29"/>
          <p:cNvCxnSpPr/>
          <p:nvPr/>
        </p:nvCxnSpPr>
        <p:spPr>
          <a:xfrm rot="-5403497">
            <a:off x="6353792" y="5124455"/>
            <a:ext cx="8173210" cy="0"/>
          </a:xfrm>
          <a:prstGeom prst="straightConnector1">
            <a:avLst/>
          </a:prstGeom>
          <a:noFill/>
          <a:ln cap="rnd" cmpd="sng" w="19050">
            <a:solidFill>
              <a:srgbClr val="192936"/>
            </a:solidFill>
            <a:prstDash val="solid"/>
            <a:round/>
            <a:headEnd len="sm" w="sm" type="none"/>
            <a:tailEnd len="sm" w="sm" type="none"/>
          </a:ln>
        </p:spPr>
      </p:cxnSp>
      <p:cxnSp>
        <p:nvCxnSpPr>
          <p:cNvPr id="549" name="Google Shape;549;p29"/>
          <p:cNvCxnSpPr/>
          <p:nvPr/>
        </p:nvCxnSpPr>
        <p:spPr>
          <a:xfrm rot="-5403479">
            <a:off x="-3072002" y="5105589"/>
            <a:ext cx="8210924" cy="0"/>
          </a:xfrm>
          <a:prstGeom prst="straightConnector1">
            <a:avLst/>
          </a:prstGeom>
          <a:noFill/>
          <a:ln cap="rnd" cmpd="sng" w="19050">
            <a:solidFill>
              <a:srgbClr val="192936"/>
            </a:solidFill>
            <a:prstDash val="solid"/>
            <a:round/>
            <a:headEnd len="sm" w="sm" type="none"/>
            <a:tailEnd len="sm" w="sm" type="none"/>
          </a:ln>
        </p:spPr>
      </p:cxnSp>
      <p:sp>
        <p:nvSpPr>
          <p:cNvPr id="550" name="Google Shape;550;p29"/>
          <p:cNvSpPr txBox="1"/>
          <p:nvPr/>
        </p:nvSpPr>
        <p:spPr>
          <a:xfrm>
            <a:off x="12188227" y="1459060"/>
            <a:ext cx="4695565" cy="511604"/>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0" i="1" lang="en-US" sz="3818" u="none" cap="none" strike="noStrike">
                <a:solidFill>
                  <a:srgbClr val="192936"/>
                </a:solidFill>
                <a:latin typeface="Playfair Display"/>
                <a:ea typeface="Playfair Display"/>
                <a:cs typeface="Playfair Display"/>
                <a:sym typeface="Playfair Display"/>
              </a:rPr>
              <a:t>P(A') = 1 - P(A)</a:t>
            </a:r>
            <a:endParaRPr/>
          </a:p>
        </p:txBody>
      </p:sp>
      <p:sp>
        <p:nvSpPr>
          <p:cNvPr id="551" name="Google Shape;551;p29"/>
          <p:cNvSpPr txBox="1"/>
          <p:nvPr/>
        </p:nvSpPr>
        <p:spPr>
          <a:xfrm>
            <a:off x="12666790" y="2561354"/>
            <a:ext cx="3738439" cy="806805"/>
          </a:xfrm>
          <a:prstGeom prst="rect">
            <a:avLst/>
          </a:prstGeom>
          <a:noFill/>
          <a:ln>
            <a:noFill/>
          </a:ln>
        </p:spPr>
        <p:txBody>
          <a:bodyPr anchorCtr="0" anchor="t" bIns="0" lIns="0" spcFirstLastPara="1" rIns="0" wrap="square" tIns="0">
            <a:spAutoFit/>
          </a:bodyPr>
          <a:lstStyle/>
          <a:p>
            <a:pPr indent="0" lvl="0" marL="0" marR="0" rtl="0" algn="ctr">
              <a:lnSpc>
                <a:spcPct val="130008"/>
              </a:lnSpc>
              <a:spcBef>
                <a:spcPts val="0"/>
              </a:spcBef>
              <a:spcAft>
                <a:spcPts val="0"/>
              </a:spcAft>
              <a:buNone/>
            </a:pPr>
            <a:r>
              <a:rPr b="0" i="0" lang="en-US" sz="2486" u="none" cap="none" strike="noStrike">
                <a:solidFill>
                  <a:srgbClr val="192936"/>
                </a:solidFill>
                <a:latin typeface="Arial"/>
                <a:ea typeface="Arial"/>
                <a:cs typeface="Arial"/>
                <a:sym typeface="Arial"/>
              </a:rPr>
              <a:t>The probability that event A does NOT occur</a:t>
            </a:r>
            <a:endParaRPr/>
          </a:p>
        </p:txBody>
      </p:sp>
      <p:grpSp>
        <p:nvGrpSpPr>
          <p:cNvPr id="552" name="Google Shape;552;p29"/>
          <p:cNvGrpSpPr/>
          <p:nvPr/>
        </p:nvGrpSpPr>
        <p:grpSpPr>
          <a:xfrm>
            <a:off x="1275481" y="3400821"/>
            <a:ext cx="8922891" cy="2086134"/>
            <a:chOff x="0" y="0"/>
            <a:chExt cx="11897188" cy="2781512"/>
          </a:xfrm>
        </p:grpSpPr>
        <p:sp>
          <p:nvSpPr>
            <p:cNvPr id="553" name="Google Shape;553;p29"/>
            <p:cNvSpPr/>
            <p:nvPr/>
          </p:nvSpPr>
          <p:spPr>
            <a:xfrm>
              <a:off x="0" y="0"/>
              <a:ext cx="11897188" cy="2781512"/>
            </a:xfrm>
            <a:prstGeom prst="rect">
              <a:avLst/>
            </a:prstGeom>
            <a:solidFill>
              <a:srgbClr val="1929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29"/>
            <p:cNvSpPr txBox="1"/>
            <p:nvPr/>
          </p:nvSpPr>
          <p:spPr>
            <a:xfrm>
              <a:off x="1201995" y="664088"/>
              <a:ext cx="9518821" cy="1350967"/>
            </a:xfrm>
            <a:prstGeom prst="rect">
              <a:avLst/>
            </a:prstGeom>
            <a:noFill/>
            <a:ln>
              <a:noFill/>
            </a:ln>
          </p:spPr>
          <p:txBody>
            <a:bodyPr anchorCtr="0" anchor="t" bIns="0" lIns="0" spcFirstLastPara="1" rIns="0" wrap="square" tIns="0">
              <a:spAutoFit/>
            </a:bodyPr>
            <a:lstStyle/>
            <a:p>
              <a:pPr indent="0" lvl="0" marL="0" marR="0" rtl="0" algn="ctr">
                <a:lnSpc>
                  <a:spcPct val="100013"/>
                </a:lnSpc>
                <a:spcBef>
                  <a:spcPts val="0"/>
                </a:spcBef>
                <a:spcAft>
                  <a:spcPts val="0"/>
                </a:spcAft>
                <a:buNone/>
              </a:pPr>
              <a:r>
                <a:rPr b="0" i="1" lang="en-US" sz="7359" u="none" cap="none" strike="noStrike">
                  <a:solidFill>
                    <a:srgbClr val="FDF8F5"/>
                  </a:solidFill>
                  <a:latin typeface="Playfair Display"/>
                  <a:ea typeface="Playfair Display"/>
                  <a:cs typeface="Playfair Display"/>
                  <a:sym typeface="Playfair Display"/>
                </a:rPr>
                <a:t>Complement Rule</a:t>
              </a:r>
              <a:endParaRPr/>
            </a:p>
          </p:txBody>
        </p:sp>
      </p:grpSp>
      <p:sp>
        <p:nvSpPr>
          <p:cNvPr id="555" name="Google Shape;555;p29"/>
          <p:cNvSpPr txBox="1"/>
          <p:nvPr/>
        </p:nvSpPr>
        <p:spPr>
          <a:xfrm>
            <a:off x="11997231" y="4059657"/>
            <a:ext cx="5077556" cy="2153026"/>
          </a:xfrm>
          <a:prstGeom prst="rect">
            <a:avLst/>
          </a:prstGeom>
          <a:noFill/>
          <a:ln>
            <a:noFill/>
          </a:ln>
        </p:spPr>
        <p:txBody>
          <a:bodyPr anchorCtr="0" anchor="t" bIns="0" lIns="0" spcFirstLastPara="1" rIns="0" wrap="square" tIns="0">
            <a:spAutoFit/>
          </a:bodyPr>
          <a:lstStyle/>
          <a:p>
            <a:pPr indent="0" lvl="0" marL="0" marR="0" rtl="0" algn="ctr">
              <a:lnSpc>
                <a:spcPct val="160000"/>
              </a:lnSpc>
              <a:spcBef>
                <a:spcPts val="0"/>
              </a:spcBef>
              <a:spcAft>
                <a:spcPts val="0"/>
              </a:spcAft>
              <a:buNone/>
            </a:pPr>
            <a:r>
              <a:rPr b="0" i="0" lang="en-US" sz="2165" u="none" cap="none" strike="noStrike">
                <a:solidFill>
                  <a:srgbClr val="192936"/>
                </a:solidFill>
                <a:latin typeface="Arial"/>
                <a:ea typeface="Arial"/>
                <a:cs typeface="Arial"/>
                <a:sym typeface="Arial"/>
              </a:rPr>
              <a:t>Complement of A (A' or Aᶜ): the event that A does not occur</a:t>
            </a:r>
            <a:endParaRPr/>
          </a:p>
          <a:p>
            <a:pPr indent="0" lvl="0" marL="0" marR="0" rtl="0" algn="ctr">
              <a:lnSpc>
                <a:spcPct val="160000"/>
              </a:lnSpc>
              <a:spcBef>
                <a:spcPts val="0"/>
              </a:spcBef>
              <a:spcAft>
                <a:spcPts val="0"/>
              </a:spcAft>
              <a:buNone/>
            </a:pPr>
            <a:r>
              <a:rPr b="0" i="0" lang="en-US" sz="2165" u="none" cap="none" strike="noStrike">
                <a:solidFill>
                  <a:srgbClr val="192936"/>
                </a:solidFill>
                <a:latin typeface="Arial"/>
                <a:ea typeface="Arial"/>
                <a:cs typeface="Arial"/>
                <a:sym typeface="Arial"/>
              </a:rPr>
              <a:t>Fundamental relationship: P(A) + P(A') = 1</a:t>
            </a:r>
            <a:endParaRPr/>
          </a:p>
          <a:p>
            <a:pPr indent="0" lvl="0" marL="0" marR="0" rtl="0" algn="ctr">
              <a:lnSpc>
                <a:spcPct val="160000"/>
              </a:lnSpc>
              <a:spcBef>
                <a:spcPts val="0"/>
              </a:spcBef>
              <a:spcAft>
                <a:spcPts val="0"/>
              </a:spcAft>
              <a:buNone/>
            </a:pPr>
            <a:r>
              <a:rPr b="0" i="0" lang="en-US" sz="2165" u="none" cap="none" strike="noStrike">
                <a:solidFill>
                  <a:srgbClr val="192936"/>
                </a:solidFill>
                <a:latin typeface="Arial"/>
                <a:ea typeface="Arial"/>
                <a:cs typeface="Arial"/>
                <a:sym typeface="Arial"/>
              </a:rPr>
              <a:t>Example: P(not rolling a 6) = 1 - 1/6 = 5/6 ≈ 83.3%</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559" name="Shape 559"/>
        <p:cNvGrpSpPr/>
        <p:nvPr/>
      </p:nvGrpSpPr>
      <p:grpSpPr>
        <a:xfrm>
          <a:off x="0" y="0"/>
          <a:ext cx="0" cy="0"/>
          <a:chOff x="0" y="0"/>
          <a:chExt cx="0" cy="0"/>
        </a:xfrm>
      </p:grpSpPr>
      <p:cxnSp>
        <p:nvCxnSpPr>
          <p:cNvPr id="560" name="Google Shape;560;p30"/>
          <p:cNvCxnSpPr/>
          <p:nvPr/>
        </p:nvCxnSpPr>
        <p:spPr>
          <a:xfrm rot="-5403497">
            <a:off x="6353792" y="5124455"/>
            <a:ext cx="8173210" cy="0"/>
          </a:xfrm>
          <a:prstGeom prst="straightConnector1">
            <a:avLst/>
          </a:prstGeom>
          <a:noFill/>
          <a:ln cap="rnd" cmpd="sng" w="19050">
            <a:solidFill>
              <a:srgbClr val="192936"/>
            </a:solidFill>
            <a:prstDash val="solid"/>
            <a:round/>
            <a:headEnd len="sm" w="sm" type="none"/>
            <a:tailEnd len="sm" w="sm" type="none"/>
          </a:ln>
        </p:spPr>
      </p:cxnSp>
      <p:cxnSp>
        <p:nvCxnSpPr>
          <p:cNvPr id="561" name="Google Shape;561;p30"/>
          <p:cNvCxnSpPr/>
          <p:nvPr/>
        </p:nvCxnSpPr>
        <p:spPr>
          <a:xfrm rot="-5403479">
            <a:off x="-3072002" y="5105589"/>
            <a:ext cx="8210924" cy="0"/>
          </a:xfrm>
          <a:prstGeom prst="straightConnector1">
            <a:avLst/>
          </a:prstGeom>
          <a:noFill/>
          <a:ln cap="rnd" cmpd="sng" w="19050">
            <a:solidFill>
              <a:srgbClr val="192936"/>
            </a:solidFill>
            <a:prstDash val="solid"/>
            <a:round/>
            <a:headEnd len="sm" w="sm" type="none"/>
            <a:tailEnd len="sm" w="sm" type="none"/>
          </a:ln>
        </p:spPr>
      </p:cxnSp>
      <p:grpSp>
        <p:nvGrpSpPr>
          <p:cNvPr id="562" name="Google Shape;562;p30"/>
          <p:cNvGrpSpPr/>
          <p:nvPr/>
        </p:nvGrpSpPr>
        <p:grpSpPr>
          <a:xfrm>
            <a:off x="1521664" y="841589"/>
            <a:ext cx="8922891" cy="2086134"/>
            <a:chOff x="0" y="0"/>
            <a:chExt cx="11897188" cy="2781512"/>
          </a:xfrm>
        </p:grpSpPr>
        <p:sp>
          <p:nvSpPr>
            <p:cNvPr id="563" name="Google Shape;563;p30"/>
            <p:cNvSpPr/>
            <p:nvPr/>
          </p:nvSpPr>
          <p:spPr>
            <a:xfrm>
              <a:off x="0" y="0"/>
              <a:ext cx="11897188" cy="2781512"/>
            </a:xfrm>
            <a:prstGeom prst="rect">
              <a:avLst/>
            </a:prstGeom>
            <a:solidFill>
              <a:srgbClr val="1929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30"/>
            <p:cNvSpPr txBox="1"/>
            <p:nvPr/>
          </p:nvSpPr>
          <p:spPr>
            <a:xfrm>
              <a:off x="1201995" y="664088"/>
              <a:ext cx="9518821" cy="1350967"/>
            </a:xfrm>
            <a:prstGeom prst="rect">
              <a:avLst/>
            </a:prstGeom>
            <a:noFill/>
            <a:ln>
              <a:noFill/>
            </a:ln>
          </p:spPr>
          <p:txBody>
            <a:bodyPr anchorCtr="0" anchor="t" bIns="0" lIns="0" spcFirstLastPara="1" rIns="0" wrap="square" tIns="0">
              <a:spAutoFit/>
            </a:bodyPr>
            <a:lstStyle/>
            <a:p>
              <a:pPr indent="0" lvl="0" marL="0" marR="0" rtl="0" algn="ctr">
                <a:lnSpc>
                  <a:spcPct val="100013"/>
                </a:lnSpc>
                <a:spcBef>
                  <a:spcPts val="0"/>
                </a:spcBef>
                <a:spcAft>
                  <a:spcPts val="0"/>
                </a:spcAft>
                <a:buNone/>
              </a:pPr>
              <a:r>
                <a:rPr b="0" i="1" lang="en-US" sz="7359" u="none" cap="none" strike="noStrike">
                  <a:solidFill>
                    <a:srgbClr val="FDF8F5"/>
                  </a:solidFill>
                  <a:latin typeface="Playfair Display"/>
                  <a:ea typeface="Playfair Display"/>
                  <a:cs typeface="Playfair Display"/>
                  <a:sym typeface="Playfair Display"/>
                </a:rPr>
                <a:t>Addition Rule</a:t>
              </a:r>
              <a:endParaRPr/>
            </a:p>
          </p:txBody>
        </p:sp>
      </p:grpSp>
      <p:sp>
        <p:nvSpPr>
          <p:cNvPr id="565" name="Google Shape;565;p30"/>
          <p:cNvSpPr/>
          <p:nvPr/>
        </p:nvSpPr>
        <p:spPr>
          <a:xfrm>
            <a:off x="1521664" y="3510077"/>
            <a:ext cx="14285621" cy="5128143"/>
          </a:xfrm>
          <a:custGeom>
            <a:rect b="b" l="l" r="r" t="t"/>
            <a:pathLst>
              <a:path extrusionOk="0" h="5128143" w="14285621">
                <a:moveTo>
                  <a:pt x="0" y="0"/>
                </a:moveTo>
                <a:lnTo>
                  <a:pt x="14285620" y="0"/>
                </a:lnTo>
                <a:lnTo>
                  <a:pt x="14285620" y="5128142"/>
                </a:lnTo>
                <a:lnTo>
                  <a:pt x="0" y="5128142"/>
                </a:lnTo>
                <a:lnTo>
                  <a:pt x="0" y="0"/>
                </a:lnTo>
                <a:close/>
              </a:path>
            </a:pathLst>
          </a:custGeom>
          <a:blipFill rotWithShape="1">
            <a:blip r:embed="rId3">
              <a:alphaModFix/>
            </a:blip>
            <a:stretch>
              <a:fillRect b="0" l="0" r="0" t="-17347"/>
            </a:stretch>
          </a:blipFill>
          <a:ln>
            <a:noFill/>
          </a:ln>
        </p:spPr>
      </p:sp>
      <p:sp>
        <p:nvSpPr>
          <p:cNvPr id="566" name="Google Shape;566;p30"/>
          <p:cNvSpPr txBox="1"/>
          <p:nvPr/>
        </p:nvSpPr>
        <p:spPr>
          <a:xfrm>
            <a:off x="10141972" y="7616090"/>
            <a:ext cx="4437697" cy="341531"/>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FDF8F5"/>
                </a:solidFill>
                <a:latin typeface="Sansita"/>
                <a:ea typeface="Sansita"/>
                <a:cs typeface="Sansita"/>
                <a:sym typeface="Sansita"/>
              </a:rPr>
              <a:t>Source: Author (created using Canva)</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570" name="Shape 570"/>
        <p:cNvGrpSpPr/>
        <p:nvPr/>
      </p:nvGrpSpPr>
      <p:grpSpPr>
        <a:xfrm>
          <a:off x="0" y="0"/>
          <a:ext cx="0" cy="0"/>
          <a:chOff x="0" y="0"/>
          <a:chExt cx="0" cy="0"/>
        </a:xfrm>
      </p:grpSpPr>
      <p:cxnSp>
        <p:nvCxnSpPr>
          <p:cNvPr id="571" name="Google Shape;571;p31"/>
          <p:cNvCxnSpPr/>
          <p:nvPr/>
        </p:nvCxnSpPr>
        <p:spPr>
          <a:xfrm rot="-5403497">
            <a:off x="6353792" y="5124455"/>
            <a:ext cx="8173210" cy="0"/>
          </a:xfrm>
          <a:prstGeom prst="straightConnector1">
            <a:avLst/>
          </a:prstGeom>
          <a:noFill/>
          <a:ln cap="rnd" cmpd="sng" w="19050">
            <a:solidFill>
              <a:srgbClr val="192936"/>
            </a:solidFill>
            <a:prstDash val="solid"/>
            <a:round/>
            <a:headEnd len="sm" w="sm" type="none"/>
            <a:tailEnd len="sm" w="sm" type="none"/>
          </a:ln>
        </p:spPr>
      </p:cxnSp>
      <p:cxnSp>
        <p:nvCxnSpPr>
          <p:cNvPr id="572" name="Google Shape;572;p31"/>
          <p:cNvCxnSpPr/>
          <p:nvPr/>
        </p:nvCxnSpPr>
        <p:spPr>
          <a:xfrm rot="-5403479">
            <a:off x="-3072002" y="5105589"/>
            <a:ext cx="8210924" cy="0"/>
          </a:xfrm>
          <a:prstGeom prst="straightConnector1">
            <a:avLst/>
          </a:prstGeom>
          <a:noFill/>
          <a:ln cap="rnd" cmpd="sng" w="19050">
            <a:solidFill>
              <a:srgbClr val="192936"/>
            </a:solidFill>
            <a:prstDash val="solid"/>
            <a:round/>
            <a:headEnd len="sm" w="sm" type="none"/>
            <a:tailEnd len="sm" w="sm" type="none"/>
          </a:ln>
        </p:spPr>
      </p:cxnSp>
      <p:grpSp>
        <p:nvGrpSpPr>
          <p:cNvPr id="573" name="Google Shape;573;p31"/>
          <p:cNvGrpSpPr/>
          <p:nvPr/>
        </p:nvGrpSpPr>
        <p:grpSpPr>
          <a:xfrm>
            <a:off x="1521664" y="841589"/>
            <a:ext cx="8922891" cy="2086134"/>
            <a:chOff x="0" y="0"/>
            <a:chExt cx="11897188" cy="2781512"/>
          </a:xfrm>
        </p:grpSpPr>
        <p:sp>
          <p:nvSpPr>
            <p:cNvPr id="574" name="Google Shape;574;p31"/>
            <p:cNvSpPr/>
            <p:nvPr/>
          </p:nvSpPr>
          <p:spPr>
            <a:xfrm>
              <a:off x="0" y="0"/>
              <a:ext cx="11897188" cy="2781512"/>
            </a:xfrm>
            <a:prstGeom prst="rect">
              <a:avLst/>
            </a:prstGeom>
            <a:solidFill>
              <a:srgbClr val="1929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31"/>
            <p:cNvSpPr txBox="1"/>
            <p:nvPr/>
          </p:nvSpPr>
          <p:spPr>
            <a:xfrm>
              <a:off x="1201995" y="664088"/>
              <a:ext cx="9518821" cy="1350967"/>
            </a:xfrm>
            <a:prstGeom prst="rect">
              <a:avLst/>
            </a:prstGeom>
            <a:noFill/>
            <a:ln>
              <a:noFill/>
            </a:ln>
          </p:spPr>
          <p:txBody>
            <a:bodyPr anchorCtr="0" anchor="t" bIns="0" lIns="0" spcFirstLastPara="1" rIns="0" wrap="square" tIns="0">
              <a:spAutoFit/>
            </a:bodyPr>
            <a:lstStyle/>
            <a:p>
              <a:pPr indent="0" lvl="0" marL="0" marR="0" rtl="0" algn="ctr">
                <a:lnSpc>
                  <a:spcPct val="100013"/>
                </a:lnSpc>
                <a:spcBef>
                  <a:spcPts val="0"/>
                </a:spcBef>
                <a:spcAft>
                  <a:spcPts val="0"/>
                </a:spcAft>
                <a:buNone/>
              </a:pPr>
              <a:r>
                <a:rPr b="0" i="1" lang="en-US" sz="7359" u="none" cap="none" strike="noStrike">
                  <a:solidFill>
                    <a:srgbClr val="FDF8F5"/>
                  </a:solidFill>
                  <a:latin typeface="Playfair Display"/>
                  <a:ea typeface="Playfair Display"/>
                  <a:cs typeface="Playfair Display"/>
                  <a:sym typeface="Playfair Display"/>
                </a:rPr>
                <a:t>Addition Rule</a:t>
              </a:r>
              <a:endParaRPr/>
            </a:p>
          </p:txBody>
        </p:sp>
      </p:grpSp>
      <p:sp>
        <p:nvSpPr>
          <p:cNvPr id="576" name="Google Shape;576;p31"/>
          <p:cNvSpPr txBox="1"/>
          <p:nvPr/>
        </p:nvSpPr>
        <p:spPr>
          <a:xfrm>
            <a:off x="1268290" y="4090632"/>
            <a:ext cx="10104686" cy="1834580"/>
          </a:xfrm>
          <a:prstGeom prst="rect">
            <a:avLst/>
          </a:prstGeom>
          <a:noFill/>
          <a:ln>
            <a:noFill/>
          </a:ln>
        </p:spPr>
        <p:txBody>
          <a:bodyPr anchorCtr="0" anchor="t" bIns="0" lIns="0" spcFirstLastPara="1" rIns="0" wrap="square" tIns="0">
            <a:spAutoFit/>
          </a:bodyPr>
          <a:lstStyle/>
          <a:p>
            <a:pPr indent="-510340" lvl="1" marL="1020680" marR="0" rtl="0" algn="just">
              <a:lnSpc>
                <a:spcPct val="100000"/>
              </a:lnSpc>
              <a:spcBef>
                <a:spcPts val="0"/>
              </a:spcBef>
              <a:spcAft>
                <a:spcPts val="0"/>
              </a:spcAft>
              <a:buClr>
                <a:srgbClr val="FDF8F5"/>
              </a:buClr>
              <a:buSzPts val="4727"/>
              <a:buFont typeface="Arial"/>
              <a:buChar char="•"/>
            </a:pPr>
            <a:r>
              <a:rPr b="0" i="1" lang="en-US" sz="4727" u="none" cap="none" strike="noStrike">
                <a:solidFill>
                  <a:srgbClr val="FDF8F5"/>
                </a:solidFill>
                <a:latin typeface="Sansita"/>
                <a:ea typeface="Sansita"/>
                <a:cs typeface="Sansita"/>
                <a:sym typeface="Sansita"/>
              </a:rPr>
              <a:t>Probability of A or B occurring</a:t>
            </a:r>
            <a:endParaRPr/>
          </a:p>
          <a:p>
            <a:pPr indent="-510340" lvl="1" marL="1020680" marR="0" rtl="0" algn="just">
              <a:lnSpc>
                <a:spcPct val="100000"/>
              </a:lnSpc>
              <a:spcBef>
                <a:spcPts val="0"/>
              </a:spcBef>
              <a:spcAft>
                <a:spcPts val="0"/>
              </a:spcAft>
              <a:buClr>
                <a:srgbClr val="FDF8F5"/>
              </a:buClr>
              <a:buSzPts val="4727"/>
              <a:buFont typeface="Arial"/>
              <a:buChar char="•"/>
            </a:pPr>
            <a:r>
              <a:rPr b="0" i="1" lang="en-US" sz="4727" u="none" cap="none" strike="noStrike">
                <a:solidFill>
                  <a:srgbClr val="FDF8F5"/>
                </a:solidFill>
                <a:latin typeface="Sansita"/>
                <a:ea typeface="Sansita"/>
                <a:cs typeface="Sansita"/>
                <a:sym typeface="Sansita"/>
              </a:rPr>
              <a:t>Avoids double counting</a:t>
            </a:r>
            <a:endParaRPr/>
          </a:p>
          <a:p>
            <a:pPr indent="-510340" lvl="1" marL="1020680" marR="0" rtl="0" algn="just">
              <a:lnSpc>
                <a:spcPct val="100000"/>
              </a:lnSpc>
              <a:spcBef>
                <a:spcPts val="0"/>
              </a:spcBef>
              <a:spcAft>
                <a:spcPts val="0"/>
              </a:spcAft>
              <a:buClr>
                <a:srgbClr val="FDF8F5"/>
              </a:buClr>
              <a:buSzPts val="4727"/>
              <a:buFont typeface="Arial"/>
              <a:buChar char="•"/>
            </a:pPr>
            <a:r>
              <a:rPr b="0" i="1" lang="en-US" sz="4727" u="none" cap="none" strike="noStrike">
                <a:solidFill>
                  <a:srgbClr val="FDF8F5"/>
                </a:solidFill>
                <a:latin typeface="Sansita"/>
                <a:ea typeface="Sansita"/>
                <a:cs typeface="Sansita"/>
                <a:sym typeface="Sansita"/>
              </a:rPr>
              <a:t>Used when events may overlap</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580" name="Shape 580"/>
        <p:cNvGrpSpPr/>
        <p:nvPr/>
      </p:nvGrpSpPr>
      <p:grpSpPr>
        <a:xfrm>
          <a:off x="0" y="0"/>
          <a:ext cx="0" cy="0"/>
          <a:chOff x="0" y="0"/>
          <a:chExt cx="0" cy="0"/>
        </a:xfrm>
      </p:grpSpPr>
      <p:cxnSp>
        <p:nvCxnSpPr>
          <p:cNvPr id="581" name="Google Shape;581;p32"/>
          <p:cNvCxnSpPr/>
          <p:nvPr/>
        </p:nvCxnSpPr>
        <p:spPr>
          <a:xfrm rot="1810">
            <a:off x="1028765" y="4224622"/>
            <a:ext cx="10258201" cy="0"/>
          </a:xfrm>
          <a:prstGeom prst="straightConnector1">
            <a:avLst/>
          </a:prstGeom>
          <a:noFill/>
          <a:ln cap="rnd" cmpd="sng" w="19050">
            <a:solidFill>
              <a:srgbClr val="192936"/>
            </a:solidFill>
            <a:prstDash val="solid"/>
            <a:round/>
            <a:headEnd len="sm" w="sm" type="none"/>
            <a:tailEnd len="sm" w="sm" type="none"/>
          </a:ln>
        </p:spPr>
      </p:cxnSp>
      <p:sp>
        <p:nvSpPr>
          <p:cNvPr id="582" name="Google Shape;582;p32"/>
          <p:cNvSpPr txBox="1"/>
          <p:nvPr/>
        </p:nvSpPr>
        <p:spPr>
          <a:xfrm>
            <a:off x="1293719" y="1749355"/>
            <a:ext cx="9728193" cy="108585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rPr b="0" i="1" lang="en-US" sz="7218" u="none" cap="none" strike="noStrike">
                <a:solidFill>
                  <a:srgbClr val="192936"/>
                </a:solidFill>
                <a:latin typeface="Playfair Display"/>
                <a:ea typeface="Playfair Display"/>
                <a:cs typeface="Playfair Display"/>
                <a:sym typeface="Playfair Display"/>
              </a:rPr>
              <a:t>Dice Probability Problem</a:t>
            </a:r>
            <a:endParaRPr/>
          </a:p>
        </p:txBody>
      </p:sp>
      <p:cxnSp>
        <p:nvCxnSpPr>
          <p:cNvPr id="583" name="Google Shape;583;p32"/>
          <p:cNvCxnSpPr/>
          <p:nvPr/>
        </p:nvCxnSpPr>
        <p:spPr>
          <a:xfrm flipH="1" rot="10800000">
            <a:off x="994200" y="-60700"/>
            <a:ext cx="40500" cy="10368000"/>
          </a:xfrm>
          <a:prstGeom prst="straightConnector1">
            <a:avLst/>
          </a:prstGeom>
          <a:noFill/>
          <a:ln cap="rnd" cmpd="sng" w="19050">
            <a:solidFill>
              <a:srgbClr val="192936"/>
            </a:solidFill>
            <a:prstDash val="solid"/>
            <a:round/>
            <a:headEnd len="sm" w="sm" type="none"/>
            <a:tailEnd len="sm" w="sm" type="none"/>
          </a:ln>
        </p:spPr>
      </p:cxnSp>
      <p:cxnSp>
        <p:nvCxnSpPr>
          <p:cNvPr id="584" name="Google Shape;584;p32"/>
          <p:cNvCxnSpPr/>
          <p:nvPr/>
        </p:nvCxnSpPr>
        <p:spPr>
          <a:xfrm flipH="1" rot="10800000">
            <a:off x="-40575" y="994400"/>
            <a:ext cx="18362400" cy="20100"/>
          </a:xfrm>
          <a:prstGeom prst="straightConnector1">
            <a:avLst/>
          </a:prstGeom>
          <a:noFill/>
          <a:ln cap="rnd" cmpd="sng" w="19050">
            <a:solidFill>
              <a:srgbClr val="192936"/>
            </a:solidFill>
            <a:prstDash val="solid"/>
            <a:round/>
            <a:headEnd len="sm" w="sm" type="none"/>
            <a:tailEnd len="sm" w="sm" type="none"/>
          </a:ln>
        </p:spPr>
      </p:cxnSp>
      <p:cxnSp>
        <p:nvCxnSpPr>
          <p:cNvPr id="585" name="Google Shape;585;p32"/>
          <p:cNvCxnSpPr/>
          <p:nvPr/>
        </p:nvCxnSpPr>
        <p:spPr>
          <a:xfrm>
            <a:off x="-81150" y="9252225"/>
            <a:ext cx="18382800" cy="20400"/>
          </a:xfrm>
          <a:prstGeom prst="straightConnector1">
            <a:avLst/>
          </a:prstGeom>
          <a:noFill/>
          <a:ln cap="rnd" cmpd="sng" w="19050">
            <a:solidFill>
              <a:srgbClr val="192936"/>
            </a:solidFill>
            <a:prstDash val="solid"/>
            <a:round/>
            <a:headEnd len="sm" w="sm" type="none"/>
            <a:tailEnd len="sm" w="sm" type="none"/>
          </a:ln>
        </p:spPr>
      </p:cxnSp>
      <p:cxnSp>
        <p:nvCxnSpPr>
          <p:cNvPr id="586" name="Google Shape;586;p32"/>
          <p:cNvCxnSpPr/>
          <p:nvPr/>
        </p:nvCxnSpPr>
        <p:spPr>
          <a:xfrm flipH="1" rot="10800000">
            <a:off x="11321775" y="-60850"/>
            <a:ext cx="20100" cy="10449300"/>
          </a:xfrm>
          <a:prstGeom prst="straightConnector1">
            <a:avLst/>
          </a:prstGeom>
          <a:noFill/>
          <a:ln cap="rnd" cmpd="sng" w="19050">
            <a:solidFill>
              <a:srgbClr val="192936"/>
            </a:solidFill>
            <a:prstDash val="solid"/>
            <a:round/>
            <a:headEnd len="sm" w="sm" type="none"/>
            <a:tailEnd len="sm" w="sm" type="none"/>
          </a:ln>
        </p:spPr>
      </p:cxnSp>
      <p:pic>
        <p:nvPicPr>
          <p:cNvPr id="587" name="Google Shape;587;p32"/>
          <p:cNvPicPr preferRelativeResize="0"/>
          <p:nvPr/>
        </p:nvPicPr>
        <p:blipFill rotWithShape="1">
          <a:blip r:embed="rId3">
            <a:alphaModFix/>
          </a:blip>
          <a:srcRect b="1813" l="0" r="0" t="1813"/>
          <a:stretch/>
        </p:blipFill>
        <p:spPr>
          <a:xfrm>
            <a:off x="11530362" y="1246618"/>
            <a:ext cx="6540399" cy="7793765"/>
          </a:xfrm>
          <a:prstGeom prst="rect">
            <a:avLst/>
          </a:prstGeom>
          <a:noFill/>
          <a:ln>
            <a:noFill/>
          </a:ln>
        </p:spPr>
      </p:pic>
      <p:sp>
        <p:nvSpPr>
          <p:cNvPr id="588" name="Google Shape;588;p32"/>
          <p:cNvSpPr txBox="1"/>
          <p:nvPr/>
        </p:nvSpPr>
        <p:spPr>
          <a:xfrm>
            <a:off x="1737841" y="5020318"/>
            <a:ext cx="7859304" cy="2691766"/>
          </a:xfrm>
          <a:prstGeom prst="rect">
            <a:avLst/>
          </a:prstGeom>
          <a:noFill/>
          <a:ln>
            <a:noFill/>
          </a:ln>
        </p:spPr>
        <p:txBody>
          <a:bodyPr anchorCtr="0" anchor="t" bIns="0" lIns="0" spcFirstLastPara="1" rIns="0" wrap="square" tIns="0">
            <a:spAutoFit/>
          </a:bodyPr>
          <a:lstStyle/>
          <a:p>
            <a:pPr indent="0" lvl="0" marL="0" marR="0" rtl="0" algn="l">
              <a:lnSpc>
                <a:spcPct val="160022"/>
              </a:lnSpc>
              <a:spcBef>
                <a:spcPts val="0"/>
              </a:spcBef>
              <a:spcAft>
                <a:spcPts val="0"/>
              </a:spcAft>
              <a:buNone/>
            </a:pPr>
            <a:r>
              <a:rPr b="0" i="0" lang="en-US" sz="2699" u="none" cap="none" strike="noStrike">
                <a:solidFill>
                  <a:srgbClr val="000000"/>
                </a:solidFill>
                <a:latin typeface="Arial"/>
                <a:ea typeface="Arial"/>
                <a:cs typeface="Arial"/>
                <a:sym typeface="Arial"/>
              </a:rPr>
              <a:t>Question: What is the probability that the sum of two dice equals 7?</a:t>
            </a:r>
            <a:endParaRPr/>
          </a:p>
          <a:p>
            <a:pPr indent="0" lvl="0" marL="0" marR="0" rtl="0" algn="l">
              <a:lnSpc>
                <a:spcPct val="160022"/>
              </a:lnSpc>
              <a:spcBef>
                <a:spcPts val="0"/>
              </a:spcBef>
              <a:spcAft>
                <a:spcPts val="0"/>
              </a:spcAft>
              <a:buNone/>
            </a:pPr>
            <a:r>
              <a:rPr b="0" i="0" lang="en-US" sz="2699" u="none" cap="none" strike="noStrike">
                <a:solidFill>
                  <a:srgbClr val="000000"/>
                </a:solidFill>
                <a:latin typeface="Arial"/>
                <a:ea typeface="Arial"/>
                <a:cs typeface="Arial"/>
                <a:sym typeface="Arial"/>
              </a:rPr>
              <a:t>To solve this, we need to identify:</a:t>
            </a:r>
            <a:endParaRPr/>
          </a:p>
          <a:p>
            <a:pPr indent="0" lvl="0" marL="0" marR="0" rtl="0" algn="l">
              <a:lnSpc>
                <a:spcPct val="160022"/>
              </a:lnSpc>
              <a:spcBef>
                <a:spcPts val="0"/>
              </a:spcBef>
              <a:spcAft>
                <a:spcPts val="0"/>
              </a:spcAft>
              <a:buNone/>
            </a:pPr>
            <a:r>
              <a:rPr b="0" i="0" lang="en-US" sz="2699" u="none" cap="none" strike="noStrike">
                <a:solidFill>
                  <a:srgbClr val="000000"/>
                </a:solidFill>
                <a:latin typeface="Arial"/>
                <a:ea typeface="Arial"/>
                <a:cs typeface="Arial"/>
                <a:sym typeface="Arial"/>
              </a:rPr>
              <a:t>• Total number of possible outcomes</a:t>
            </a:r>
            <a:endParaRPr/>
          </a:p>
          <a:p>
            <a:pPr indent="0" lvl="0" marL="0" marR="0" rtl="0" algn="l">
              <a:lnSpc>
                <a:spcPct val="160022"/>
              </a:lnSpc>
              <a:spcBef>
                <a:spcPts val="0"/>
              </a:spcBef>
              <a:spcAft>
                <a:spcPts val="0"/>
              </a:spcAft>
              <a:buNone/>
            </a:pPr>
            <a:r>
              <a:rPr b="0" i="0" lang="en-US" sz="2699" u="none" cap="none" strike="noStrike">
                <a:solidFill>
                  <a:srgbClr val="000000"/>
                </a:solidFill>
                <a:latin typeface="Arial"/>
                <a:ea typeface="Arial"/>
                <a:cs typeface="Arial"/>
                <a:sym typeface="Arial"/>
              </a:rPr>
              <a:t>• Number of favorable outcomes (sum = 7)</a:t>
            </a:r>
            <a:endParaRPr/>
          </a:p>
        </p:txBody>
      </p:sp>
      <p:sp>
        <p:nvSpPr>
          <p:cNvPr id="589" name="Google Shape;589;p32"/>
          <p:cNvSpPr txBox="1"/>
          <p:nvPr/>
        </p:nvSpPr>
        <p:spPr>
          <a:xfrm>
            <a:off x="12581713" y="6760923"/>
            <a:ext cx="4437697" cy="341531"/>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000000"/>
                </a:solidFill>
                <a:latin typeface="Sansita"/>
                <a:ea typeface="Sansita"/>
                <a:cs typeface="Sansita"/>
                <a:sym typeface="Sansita"/>
              </a:rPr>
              <a:t>Source: Author (created using Canva)</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593" name="Shape 593"/>
        <p:cNvGrpSpPr/>
        <p:nvPr/>
      </p:nvGrpSpPr>
      <p:grpSpPr>
        <a:xfrm>
          <a:off x="0" y="0"/>
          <a:ext cx="0" cy="0"/>
          <a:chOff x="0" y="0"/>
          <a:chExt cx="0" cy="0"/>
        </a:xfrm>
      </p:grpSpPr>
      <p:sp>
        <p:nvSpPr>
          <p:cNvPr id="594" name="Google Shape;594;p33"/>
          <p:cNvSpPr txBox="1"/>
          <p:nvPr/>
        </p:nvSpPr>
        <p:spPr>
          <a:xfrm>
            <a:off x="1937060" y="3513675"/>
            <a:ext cx="5737298" cy="59071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1" lang="en-US" sz="3440" u="none" cap="none" strike="noStrike">
                <a:solidFill>
                  <a:srgbClr val="192936"/>
                </a:solidFill>
                <a:latin typeface="Playfair Display"/>
                <a:ea typeface="Playfair Display"/>
                <a:cs typeface="Playfair Display"/>
                <a:sym typeface="Playfair Display"/>
              </a:rPr>
              <a:t>Step-by-Step Dice Calculation</a:t>
            </a:r>
            <a:endParaRPr/>
          </a:p>
        </p:txBody>
      </p:sp>
      <p:cxnSp>
        <p:nvCxnSpPr>
          <p:cNvPr id="595" name="Google Shape;595;p33"/>
          <p:cNvCxnSpPr/>
          <p:nvPr/>
        </p:nvCxnSpPr>
        <p:spPr>
          <a:xfrm flipH="1" rot="10800000">
            <a:off x="-40580" y="1055150"/>
            <a:ext cx="18362400" cy="22800"/>
          </a:xfrm>
          <a:prstGeom prst="straightConnector1">
            <a:avLst/>
          </a:prstGeom>
          <a:noFill/>
          <a:ln cap="rnd" cmpd="sng" w="19050">
            <a:solidFill>
              <a:srgbClr val="192936"/>
            </a:solidFill>
            <a:prstDash val="solid"/>
            <a:round/>
            <a:headEnd len="sm" w="sm" type="none"/>
            <a:tailEnd len="sm" w="sm" type="none"/>
          </a:ln>
        </p:spPr>
      </p:cxnSp>
      <p:sp>
        <p:nvSpPr>
          <p:cNvPr id="596" name="Google Shape;596;p33"/>
          <p:cNvSpPr txBox="1"/>
          <p:nvPr/>
        </p:nvSpPr>
        <p:spPr>
          <a:xfrm>
            <a:off x="8143701" y="1397999"/>
            <a:ext cx="1615500" cy="11799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3194" u="none" cap="none" strike="noStrike">
                <a:solidFill>
                  <a:srgbClr val="192936"/>
                </a:solidFill>
                <a:latin typeface="Arial"/>
                <a:ea typeface="Arial"/>
                <a:cs typeface="Arial"/>
                <a:sym typeface="Arial"/>
              </a:rPr>
              <a:t>Step One</a:t>
            </a:r>
            <a:endParaRPr sz="1588"/>
          </a:p>
        </p:txBody>
      </p:sp>
      <p:sp>
        <p:nvSpPr>
          <p:cNvPr id="597" name="Google Shape;597;p33"/>
          <p:cNvSpPr txBox="1"/>
          <p:nvPr/>
        </p:nvSpPr>
        <p:spPr>
          <a:xfrm>
            <a:off x="8143691" y="3449456"/>
            <a:ext cx="1424131" cy="974969"/>
          </a:xfrm>
          <a:prstGeom prst="rect">
            <a:avLst/>
          </a:prstGeom>
          <a:noFill/>
          <a:ln>
            <a:noFill/>
          </a:ln>
        </p:spPr>
        <p:txBody>
          <a:bodyPr anchorCtr="0" anchor="t" bIns="0" lIns="0" spcFirstLastPara="1" rIns="0" wrap="square" tIns="0">
            <a:spAutoFit/>
          </a:bodyPr>
          <a:lstStyle/>
          <a:p>
            <a:pPr indent="0" lvl="0" marL="0" marR="0" rtl="0" algn="ctr">
              <a:lnSpc>
                <a:spcPct val="140042"/>
              </a:lnSpc>
              <a:spcBef>
                <a:spcPts val="0"/>
              </a:spcBef>
              <a:spcAft>
                <a:spcPts val="0"/>
              </a:spcAft>
              <a:buNone/>
            </a:pPr>
            <a:r>
              <a:rPr b="1" i="0" lang="en-US" sz="2812" u="none" cap="none" strike="noStrike">
                <a:solidFill>
                  <a:srgbClr val="192936"/>
                </a:solidFill>
                <a:latin typeface="Arial"/>
                <a:ea typeface="Arial"/>
                <a:cs typeface="Arial"/>
                <a:sym typeface="Arial"/>
              </a:rPr>
              <a:t>Step Two</a:t>
            </a:r>
            <a:endParaRPr/>
          </a:p>
        </p:txBody>
      </p:sp>
      <p:sp>
        <p:nvSpPr>
          <p:cNvPr id="598" name="Google Shape;598;p33"/>
          <p:cNvSpPr txBox="1"/>
          <p:nvPr/>
        </p:nvSpPr>
        <p:spPr>
          <a:xfrm>
            <a:off x="8034018" y="5400418"/>
            <a:ext cx="1643476" cy="974969"/>
          </a:xfrm>
          <a:prstGeom prst="rect">
            <a:avLst/>
          </a:prstGeom>
          <a:noFill/>
          <a:ln>
            <a:noFill/>
          </a:ln>
        </p:spPr>
        <p:txBody>
          <a:bodyPr anchorCtr="0" anchor="t" bIns="0" lIns="0" spcFirstLastPara="1" rIns="0" wrap="square" tIns="0">
            <a:spAutoFit/>
          </a:bodyPr>
          <a:lstStyle/>
          <a:p>
            <a:pPr indent="0" lvl="0" marL="0" marR="0" rtl="0" algn="ctr">
              <a:lnSpc>
                <a:spcPct val="140042"/>
              </a:lnSpc>
              <a:spcBef>
                <a:spcPts val="0"/>
              </a:spcBef>
              <a:spcAft>
                <a:spcPts val="0"/>
              </a:spcAft>
              <a:buNone/>
            </a:pPr>
            <a:r>
              <a:rPr b="1" i="0" lang="en-US" sz="2812" u="none" cap="none" strike="noStrike">
                <a:solidFill>
                  <a:srgbClr val="192936"/>
                </a:solidFill>
                <a:latin typeface="Arial"/>
                <a:ea typeface="Arial"/>
                <a:cs typeface="Arial"/>
                <a:sym typeface="Arial"/>
              </a:rPr>
              <a:t>Step Three</a:t>
            </a:r>
            <a:endParaRPr/>
          </a:p>
        </p:txBody>
      </p:sp>
      <p:cxnSp>
        <p:nvCxnSpPr>
          <p:cNvPr id="599" name="Google Shape;599;p33"/>
          <p:cNvCxnSpPr/>
          <p:nvPr/>
        </p:nvCxnSpPr>
        <p:spPr>
          <a:xfrm flipH="1" rot="10800000">
            <a:off x="-4" y="8176901"/>
            <a:ext cx="18321900" cy="30600"/>
          </a:xfrm>
          <a:prstGeom prst="straightConnector1">
            <a:avLst/>
          </a:prstGeom>
          <a:noFill/>
          <a:ln cap="rnd" cmpd="sng" w="19050">
            <a:solidFill>
              <a:srgbClr val="192936"/>
            </a:solidFill>
            <a:prstDash val="solid"/>
            <a:round/>
            <a:headEnd len="sm" w="sm" type="none"/>
            <a:tailEnd len="sm" w="sm" type="none"/>
          </a:ln>
        </p:spPr>
      </p:cxnSp>
      <p:cxnSp>
        <p:nvCxnSpPr>
          <p:cNvPr id="600" name="Google Shape;600;p33"/>
          <p:cNvCxnSpPr/>
          <p:nvPr/>
        </p:nvCxnSpPr>
        <p:spPr>
          <a:xfrm flipH="1" rot="10800000">
            <a:off x="7782414" y="20190"/>
            <a:ext cx="9000" cy="8187300"/>
          </a:xfrm>
          <a:prstGeom prst="straightConnector1">
            <a:avLst/>
          </a:prstGeom>
          <a:noFill/>
          <a:ln cap="rnd" cmpd="sng" w="19050">
            <a:solidFill>
              <a:srgbClr val="192936"/>
            </a:solidFill>
            <a:prstDash val="solid"/>
            <a:round/>
            <a:headEnd len="sm" w="sm" type="none"/>
            <a:tailEnd len="sm" w="sm" type="none"/>
          </a:ln>
        </p:spPr>
      </p:cxnSp>
      <p:cxnSp>
        <p:nvCxnSpPr>
          <p:cNvPr id="601" name="Google Shape;601;p33"/>
          <p:cNvCxnSpPr/>
          <p:nvPr/>
        </p:nvCxnSpPr>
        <p:spPr>
          <a:xfrm>
            <a:off x="7789284" y="2897957"/>
            <a:ext cx="10532400" cy="3600"/>
          </a:xfrm>
          <a:prstGeom prst="straightConnector1">
            <a:avLst/>
          </a:prstGeom>
          <a:noFill/>
          <a:ln cap="rnd" cmpd="sng" w="19050">
            <a:solidFill>
              <a:srgbClr val="192936"/>
            </a:solidFill>
            <a:prstDash val="solid"/>
            <a:round/>
            <a:headEnd len="sm" w="sm" type="none"/>
            <a:tailEnd len="sm" w="sm" type="none"/>
          </a:ln>
        </p:spPr>
      </p:cxnSp>
      <p:cxnSp>
        <p:nvCxnSpPr>
          <p:cNvPr id="602" name="Google Shape;602;p33"/>
          <p:cNvCxnSpPr/>
          <p:nvPr/>
        </p:nvCxnSpPr>
        <p:spPr>
          <a:xfrm flipH="1" rot="10800000">
            <a:off x="7789284" y="4849270"/>
            <a:ext cx="10491900" cy="60000"/>
          </a:xfrm>
          <a:prstGeom prst="straightConnector1">
            <a:avLst/>
          </a:prstGeom>
          <a:noFill/>
          <a:ln cap="rnd" cmpd="sng" w="19050">
            <a:solidFill>
              <a:srgbClr val="192936"/>
            </a:solidFill>
            <a:prstDash val="solid"/>
            <a:round/>
            <a:headEnd len="sm" w="sm" type="none"/>
            <a:tailEnd len="sm" w="sm" type="none"/>
          </a:ln>
        </p:spPr>
      </p:cxnSp>
      <p:sp>
        <p:nvSpPr>
          <p:cNvPr id="603" name="Google Shape;603;p33"/>
          <p:cNvSpPr txBox="1"/>
          <p:nvPr/>
        </p:nvSpPr>
        <p:spPr>
          <a:xfrm>
            <a:off x="10405975" y="1803100"/>
            <a:ext cx="7246200" cy="314700"/>
          </a:xfrm>
          <a:prstGeom prst="rect">
            <a:avLst/>
          </a:prstGeom>
          <a:noFill/>
          <a:ln>
            <a:noFill/>
          </a:ln>
        </p:spPr>
        <p:txBody>
          <a:bodyPr anchorCtr="0" anchor="t" bIns="0" lIns="0" spcFirstLastPara="1" rIns="0" wrap="square" tIns="0">
            <a:spAutoFit/>
          </a:bodyPr>
          <a:lstStyle/>
          <a:p>
            <a:pPr indent="0" lvl="0" marL="0" marR="0" rtl="0" algn="l">
              <a:lnSpc>
                <a:spcPct val="169994"/>
              </a:lnSpc>
              <a:spcBef>
                <a:spcPts val="0"/>
              </a:spcBef>
              <a:spcAft>
                <a:spcPts val="0"/>
              </a:spcAft>
              <a:buNone/>
            </a:pPr>
            <a:r>
              <a:rPr b="0" i="0" lang="en-US" sz="2045" u="none" cap="none" strike="noStrike">
                <a:solidFill>
                  <a:srgbClr val="192936"/>
                </a:solidFill>
                <a:latin typeface="Arial"/>
                <a:ea typeface="Arial"/>
                <a:cs typeface="Arial"/>
                <a:sym typeface="Arial"/>
              </a:rPr>
              <a:t>Find total possible outcomes: 6 × 6 = 36 combinations</a:t>
            </a:r>
            <a:endParaRPr sz="1588"/>
          </a:p>
        </p:txBody>
      </p:sp>
      <p:sp>
        <p:nvSpPr>
          <p:cNvPr id="604" name="Google Shape;604;p33"/>
          <p:cNvSpPr txBox="1"/>
          <p:nvPr/>
        </p:nvSpPr>
        <p:spPr>
          <a:xfrm>
            <a:off x="10173573" y="3552325"/>
            <a:ext cx="5916300" cy="749400"/>
          </a:xfrm>
          <a:prstGeom prst="rect">
            <a:avLst/>
          </a:prstGeom>
          <a:noFill/>
          <a:ln>
            <a:noFill/>
          </a:ln>
        </p:spPr>
        <p:txBody>
          <a:bodyPr anchorCtr="0" anchor="t" bIns="0" lIns="0" spcFirstLastPara="1" rIns="0" wrap="square" tIns="0">
            <a:spAutoFit/>
          </a:bodyPr>
          <a:lstStyle/>
          <a:p>
            <a:pPr indent="0" lvl="0" marL="0" marR="0" rtl="0" algn="l">
              <a:lnSpc>
                <a:spcPct val="169994"/>
              </a:lnSpc>
              <a:spcBef>
                <a:spcPts val="0"/>
              </a:spcBef>
              <a:spcAft>
                <a:spcPts val="0"/>
              </a:spcAft>
              <a:buNone/>
            </a:pPr>
            <a:r>
              <a:rPr b="0" i="0" lang="en-US" sz="1803" u="none" cap="none" strike="noStrike">
                <a:solidFill>
                  <a:srgbClr val="192936"/>
                </a:solidFill>
                <a:latin typeface="Arial"/>
                <a:ea typeface="Arial"/>
                <a:cs typeface="Arial"/>
                <a:sym typeface="Arial"/>
              </a:rPr>
              <a:t>Identify favorable outcomes for sum = </a:t>
            </a:r>
            <a:endParaRPr b="0" i="0" sz="1803" u="none" cap="none" strike="noStrike">
              <a:solidFill>
                <a:srgbClr val="192936"/>
              </a:solidFill>
              <a:latin typeface="Arial"/>
              <a:ea typeface="Arial"/>
              <a:cs typeface="Arial"/>
              <a:sym typeface="Arial"/>
            </a:endParaRPr>
          </a:p>
          <a:p>
            <a:pPr indent="0" lvl="0" marL="0" marR="0" rtl="0" algn="l">
              <a:lnSpc>
                <a:spcPct val="169994"/>
              </a:lnSpc>
              <a:spcBef>
                <a:spcPts val="0"/>
              </a:spcBef>
              <a:spcAft>
                <a:spcPts val="0"/>
              </a:spcAft>
              <a:buNone/>
            </a:pPr>
            <a:r>
              <a:rPr b="0" i="0" lang="en-US" sz="1803" u="none" cap="none" strike="noStrike">
                <a:solidFill>
                  <a:srgbClr val="192936"/>
                </a:solidFill>
                <a:latin typeface="Arial"/>
                <a:ea typeface="Arial"/>
                <a:cs typeface="Arial"/>
                <a:sym typeface="Arial"/>
              </a:rPr>
              <a:t>7: (1,6), (2,5), (3,4), (4,3), (5,2), (6,1)</a:t>
            </a:r>
            <a:endParaRPr/>
          </a:p>
        </p:txBody>
      </p:sp>
      <p:sp>
        <p:nvSpPr>
          <p:cNvPr id="605" name="Google Shape;605;p33"/>
          <p:cNvSpPr txBox="1"/>
          <p:nvPr/>
        </p:nvSpPr>
        <p:spPr>
          <a:xfrm>
            <a:off x="10184630" y="5503299"/>
            <a:ext cx="4118260" cy="740656"/>
          </a:xfrm>
          <a:prstGeom prst="rect">
            <a:avLst/>
          </a:prstGeom>
          <a:noFill/>
          <a:ln>
            <a:noFill/>
          </a:ln>
        </p:spPr>
        <p:txBody>
          <a:bodyPr anchorCtr="0" anchor="t" bIns="0" lIns="0" spcFirstLastPara="1" rIns="0" wrap="square" tIns="0">
            <a:spAutoFit/>
          </a:bodyPr>
          <a:lstStyle/>
          <a:p>
            <a:pPr indent="0" lvl="0" marL="0" marR="0" rtl="0" algn="ctr">
              <a:lnSpc>
                <a:spcPct val="169994"/>
              </a:lnSpc>
              <a:spcBef>
                <a:spcPts val="0"/>
              </a:spcBef>
              <a:spcAft>
                <a:spcPts val="0"/>
              </a:spcAft>
              <a:buNone/>
            </a:pPr>
            <a:r>
              <a:rPr b="0" i="0" lang="en-US" sz="1803" u="none" cap="none" strike="noStrike">
                <a:solidFill>
                  <a:srgbClr val="192936"/>
                </a:solidFill>
                <a:latin typeface="Arial"/>
                <a:ea typeface="Arial"/>
                <a:cs typeface="Arial"/>
                <a:sym typeface="Arial"/>
              </a:rPr>
              <a:t>Calculate probability: P(sum=7) = 6/36 = 1/6 ≈ 16.7%</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609" name="Shape 609"/>
        <p:cNvGrpSpPr/>
        <p:nvPr/>
      </p:nvGrpSpPr>
      <p:grpSpPr>
        <a:xfrm>
          <a:off x="0" y="0"/>
          <a:ext cx="0" cy="0"/>
          <a:chOff x="0" y="0"/>
          <a:chExt cx="0" cy="0"/>
        </a:xfrm>
      </p:grpSpPr>
      <p:cxnSp>
        <p:nvCxnSpPr>
          <p:cNvPr id="610" name="Google Shape;610;p34"/>
          <p:cNvCxnSpPr/>
          <p:nvPr/>
        </p:nvCxnSpPr>
        <p:spPr>
          <a:xfrm rot="-5402338">
            <a:off x="4611023" y="5124728"/>
            <a:ext cx="8276712" cy="0"/>
          </a:xfrm>
          <a:prstGeom prst="straightConnector1">
            <a:avLst/>
          </a:prstGeom>
          <a:noFill/>
          <a:ln cap="rnd" cmpd="sng" w="19050">
            <a:solidFill>
              <a:srgbClr val="192936"/>
            </a:solidFill>
            <a:prstDash val="solid"/>
            <a:round/>
            <a:headEnd len="sm" w="sm" type="none"/>
            <a:tailEnd len="sm" w="sm" type="none"/>
          </a:ln>
        </p:spPr>
      </p:cxnSp>
      <p:sp>
        <p:nvSpPr>
          <p:cNvPr id="611" name="Google Shape;611;p34"/>
          <p:cNvSpPr txBox="1"/>
          <p:nvPr/>
        </p:nvSpPr>
        <p:spPr>
          <a:xfrm>
            <a:off x="1383557" y="1608892"/>
            <a:ext cx="4603421" cy="425792"/>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1" lang="en-US" sz="3263" u="none" cap="none" strike="noStrike">
                <a:solidFill>
                  <a:srgbClr val="192936"/>
                </a:solidFill>
                <a:latin typeface="Playfair Display"/>
                <a:ea typeface="Playfair Display"/>
                <a:cs typeface="Playfair Display"/>
                <a:sym typeface="Playfair Display"/>
              </a:rPr>
              <a:t>200</a:t>
            </a:r>
            <a:endParaRPr/>
          </a:p>
        </p:txBody>
      </p:sp>
      <p:sp>
        <p:nvSpPr>
          <p:cNvPr id="612" name="Google Shape;612;p34"/>
          <p:cNvSpPr txBox="1"/>
          <p:nvPr/>
        </p:nvSpPr>
        <p:spPr>
          <a:xfrm>
            <a:off x="1313464" y="2840671"/>
            <a:ext cx="7258109" cy="247650"/>
          </a:xfrm>
          <a:prstGeom prst="rect">
            <a:avLst/>
          </a:prstGeom>
          <a:noFill/>
          <a:ln>
            <a:noFill/>
          </a:ln>
        </p:spPr>
        <p:txBody>
          <a:bodyPr anchorCtr="0" anchor="t" bIns="0" lIns="0" spcFirstLastPara="1" rIns="0" wrap="square" tIns="0">
            <a:spAutoFit/>
          </a:bodyPr>
          <a:lstStyle/>
          <a:p>
            <a:pPr indent="0" lvl="0" marL="0" marR="0" rtl="0" algn="l">
              <a:lnSpc>
                <a:spcPct val="119988"/>
              </a:lnSpc>
              <a:spcBef>
                <a:spcPts val="0"/>
              </a:spcBef>
              <a:spcAft>
                <a:spcPts val="0"/>
              </a:spcAft>
              <a:buNone/>
            </a:pPr>
            <a:r>
              <a:rPr b="0" i="0" lang="en-US" sz="1686" u="none" cap="none" strike="noStrike">
                <a:solidFill>
                  <a:srgbClr val="192936"/>
                </a:solidFill>
                <a:latin typeface="Arial"/>
                <a:ea typeface="Arial"/>
                <a:cs typeface="Arial"/>
                <a:sym typeface="Arial"/>
              </a:rPr>
              <a:t>Children surveyed in health research study</a:t>
            </a:r>
            <a:endParaRPr/>
          </a:p>
        </p:txBody>
      </p:sp>
      <p:sp>
        <p:nvSpPr>
          <p:cNvPr id="613" name="Google Shape;613;p34"/>
          <p:cNvSpPr txBox="1"/>
          <p:nvPr/>
        </p:nvSpPr>
        <p:spPr>
          <a:xfrm>
            <a:off x="1243370" y="6237260"/>
            <a:ext cx="6714118" cy="23812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1550" u="none" cap="none" strike="noStrike">
                <a:solidFill>
                  <a:srgbClr val="192936"/>
                </a:solidFill>
                <a:latin typeface="Arial"/>
                <a:ea typeface="Arial"/>
                <a:cs typeface="Arial"/>
                <a:sym typeface="Arial"/>
              </a:rPr>
              <a:t>Children identified as stunted in the dataset</a:t>
            </a:r>
            <a:endParaRPr/>
          </a:p>
        </p:txBody>
      </p:sp>
      <p:sp>
        <p:nvSpPr>
          <p:cNvPr id="614" name="Google Shape;614;p34"/>
          <p:cNvSpPr txBox="1"/>
          <p:nvPr/>
        </p:nvSpPr>
        <p:spPr>
          <a:xfrm>
            <a:off x="1383557" y="4842543"/>
            <a:ext cx="3123118" cy="425792"/>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1" lang="en-US" sz="3263" u="none" cap="none" strike="noStrike">
                <a:solidFill>
                  <a:srgbClr val="192936"/>
                </a:solidFill>
                <a:latin typeface="Playfair Display"/>
                <a:ea typeface="Playfair Display"/>
                <a:cs typeface="Playfair Display"/>
                <a:sym typeface="Playfair Display"/>
              </a:rPr>
              <a:t>45</a:t>
            </a:r>
            <a:endParaRPr/>
          </a:p>
        </p:txBody>
      </p:sp>
      <p:sp>
        <p:nvSpPr>
          <p:cNvPr id="615" name="Google Shape;615;p34"/>
          <p:cNvSpPr txBox="1"/>
          <p:nvPr/>
        </p:nvSpPr>
        <p:spPr>
          <a:xfrm>
            <a:off x="1243370" y="7624070"/>
            <a:ext cx="6332352" cy="540524"/>
          </a:xfrm>
          <a:prstGeom prst="rect">
            <a:avLst/>
          </a:prstGeom>
          <a:noFill/>
          <a:ln>
            <a:noFill/>
          </a:ln>
        </p:spPr>
        <p:txBody>
          <a:bodyPr anchorCtr="0" anchor="t" bIns="0" lIns="0" spcFirstLastPara="1" rIns="0" wrap="square" tIns="0">
            <a:spAutoFit/>
          </a:bodyPr>
          <a:lstStyle/>
          <a:p>
            <a:pPr indent="0" lvl="0" marL="0" marR="0" rtl="0" algn="l">
              <a:lnSpc>
                <a:spcPct val="160044"/>
              </a:lnSpc>
              <a:spcBef>
                <a:spcPts val="0"/>
              </a:spcBef>
              <a:spcAft>
                <a:spcPts val="0"/>
              </a:spcAft>
              <a:buNone/>
            </a:pPr>
            <a:r>
              <a:rPr b="0" i="0" lang="en-US" sz="1359" u="none" cap="none" strike="noStrike">
                <a:solidFill>
                  <a:srgbClr val="192936"/>
                </a:solidFill>
                <a:latin typeface="Arial"/>
                <a:ea typeface="Arial"/>
                <a:cs typeface="Arial"/>
                <a:sym typeface="Arial"/>
              </a:rPr>
              <a:t>Real-world probability application: What is the probability that a randomly selected child from this survey is stunted?</a:t>
            </a:r>
            <a:endParaRPr/>
          </a:p>
        </p:txBody>
      </p:sp>
      <p:sp>
        <p:nvSpPr>
          <p:cNvPr id="616" name="Google Shape;616;p34"/>
          <p:cNvSpPr txBox="1"/>
          <p:nvPr/>
        </p:nvSpPr>
        <p:spPr>
          <a:xfrm>
            <a:off x="9739538" y="4001351"/>
            <a:ext cx="6541943" cy="938172"/>
          </a:xfrm>
          <a:prstGeom prst="rect">
            <a:avLst/>
          </a:prstGeom>
          <a:noFill/>
          <a:ln>
            <a:noFill/>
          </a:ln>
        </p:spPr>
        <p:txBody>
          <a:bodyPr anchorCtr="0" anchor="t" bIns="0" lIns="0" spcFirstLastPara="1" rIns="0" wrap="square" tIns="0">
            <a:spAutoFit/>
          </a:bodyPr>
          <a:lstStyle/>
          <a:p>
            <a:pPr indent="0" lvl="0" marL="0" marR="0" rtl="0" algn="ctr">
              <a:lnSpc>
                <a:spcPct val="139988"/>
              </a:lnSpc>
              <a:spcBef>
                <a:spcPts val="0"/>
              </a:spcBef>
              <a:spcAft>
                <a:spcPts val="0"/>
              </a:spcAft>
              <a:buNone/>
            </a:pPr>
            <a:r>
              <a:rPr b="0" i="1" lang="en-US" sz="5439" u="none" cap="none" strike="noStrike">
                <a:solidFill>
                  <a:srgbClr val="192936"/>
                </a:solidFill>
                <a:latin typeface="Playfair Display"/>
                <a:ea typeface="Playfair Display"/>
                <a:cs typeface="Playfair Display"/>
                <a:sym typeface="Playfair Display"/>
              </a:rPr>
              <a:t>Real Dataset Example</a:t>
            </a:r>
            <a:endParaRPr/>
          </a:p>
        </p:txBody>
      </p:sp>
      <p:pic>
        <p:nvPicPr>
          <p:cNvPr id="617" name="Google Shape;617;p34"/>
          <p:cNvPicPr preferRelativeResize="0"/>
          <p:nvPr/>
        </p:nvPicPr>
        <p:blipFill rotWithShape="1">
          <a:blip r:embed="rId3">
            <a:alphaModFix/>
          </a:blip>
          <a:srcRect b="29423" l="0" r="0" t="26861"/>
          <a:stretch/>
        </p:blipFill>
        <p:spPr>
          <a:xfrm>
            <a:off x="9095093" y="5268335"/>
            <a:ext cx="8080800" cy="2380066"/>
          </a:xfrm>
          <a:prstGeom prst="rect">
            <a:avLst/>
          </a:prstGeom>
          <a:noFill/>
          <a:ln>
            <a:noFill/>
          </a:ln>
        </p:spPr>
      </p:pic>
      <p:cxnSp>
        <p:nvCxnSpPr>
          <p:cNvPr id="618" name="Google Shape;618;p34"/>
          <p:cNvCxnSpPr/>
          <p:nvPr/>
        </p:nvCxnSpPr>
        <p:spPr>
          <a:xfrm rot="8405">
            <a:off x="1028659" y="983002"/>
            <a:ext cx="16249569" cy="0"/>
          </a:xfrm>
          <a:prstGeom prst="straightConnector1">
            <a:avLst/>
          </a:prstGeom>
          <a:noFill/>
          <a:ln cap="rnd" cmpd="sng" w="19050">
            <a:solidFill>
              <a:srgbClr val="192936"/>
            </a:solidFill>
            <a:prstDash val="solid"/>
            <a:round/>
            <a:headEnd len="sm" w="sm" type="none"/>
            <a:tailEnd len="sm" w="sm" type="none"/>
          </a:ln>
        </p:spPr>
      </p:cxnSp>
      <p:cxnSp>
        <p:nvCxnSpPr>
          <p:cNvPr id="619" name="Google Shape;619;p34"/>
          <p:cNvCxnSpPr/>
          <p:nvPr/>
        </p:nvCxnSpPr>
        <p:spPr>
          <a:xfrm rot="2006">
            <a:off x="1049055" y="9263083"/>
            <a:ext cx="16248054" cy="0"/>
          </a:xfrm>
          <a:prstGeom prst="straightConnector1">
            <a:avLst/>
          </a:prstGeom>
          <a:noFill/>
          <a:ln cap="rnd" cmpd="sng" w="19050">
            <a:solidFill>
              <a:srgbClr val="192936"/>
            </a:solidFill>
            <a:prstDash val="solid"/>
            <a:round/>
            <a:headEnd len="sm" w="sm" type="none"/>
            <a:tailEnd len="sm" w="sm" type="none"/>
          </a:ln>
        </p:spPr>
      </p:cxnSp>
      <p:cxnSp>
        <p:nvCxnSpPr>
          <p:cNvPr id="620" name="Google Shape;620;p34"/>
          <p:cNvCxnSpPr/>
          <p:nvPr/>
        </p:nvCxnSpPr>
        <p:spPr>
          <a:xfrm flipH="1" rot="10800000">
            <a:off x="1034795" y="20100"/>
            <a:ext cx="20400" cy="10266900"/>
          </a:xfrm>
          <a:prstGeom prst="straightConnector1">
            <a:avLst/>
          </a:prstGeom>
          <a:noFill/>
          <a:ln cap="rnd" cmpd="sng" w="19050">
            <a:solidFill>
              <a:srgbClr val="192936"/>
            </a:solidFill>
            <a:prstDash val="solid"/>
            <a:round/>
            <a:headEnd len="sm" w="sm" type="none"/>
            <a:tailEnd len="sm" w="sm" type="none"/>
          </a:ln>
        </p:spPr>
      </p:cxnSp>
      <p:cxnSp>
        <p:nvCxnSpPr>
          <p:cNvPr id="621" name="Google Shape;621;p34"/>
          <p:cNvCxnSpPr/>
          <p:nvPr/>
        </p:nvCxnSpPr>
        <p:spPr>
          <a:xfrm rot="10800000">
            <a:off x="17287132" y="-88"/>
            <a:ext cx="600" cy="10242600"/>
          </a:xfrm>
          <a:prstGeom prst="straightConnector1">
            <a:avLst/>
          </a:prstGeom>
          <a:noFill/>
          <a:ln cap="rnd" cmpd="sng" w="19050">
            <a:solidFill>
              <a:srgbClr val="192936"/>
            </a:solidFill>
            <a:prstDash val="solid"/>
            <a:round/>
            <a:headEnd len="sm" w="sm" type="none"/>
            <a:tailEnd len="sm" w="sm" type="none"/>
          </a:ln>
        </p:spPr>
      </p:cxnSp>
      <p:cxnSp>
        <p:nvCxnSpPr>
          <p:cNvPr id="622" name="Google Shape;622;p34"/>
          <p:cNvCxnSpPr/>
          <p:nvPr/>
        </p:nvCxnSpPr>
        <p:spPr>
          <a:xfrm rot="6126">
            <a:off x="1028694" y="4099245"/>
            <a:ext cx="7723502" cy="0"/>
          </a:xfrm>
          <a:prstGeom prst="straightConnector1">
            <a:avLst/>
          </a:prstGeom>
          <a:noFill/>
          <a:ln cap="rnd" cmpd="sng" w="19050">
            <a:solidFill>
              <a:srgbClr val="192936"/>
            </a:solidFill>
            <a:prstDash val="solid"/>
            <a:round/>
            <a:headEnd len="sm" w="sm" type="none"/>
            <a:tailEnd len="sm" w="sm" type="none"/>
          </a:ln>
        </p:spPr>
      </p:cxnSp>
      <p:sp>
        <p:nvSpPr>
          <p:cNvPr id="623" name="Google Shape;623;p34"/>
          <p:cNvSpPr txBox="1"/>
          <p:nvPr/>
        </p:nvSpPr>
        <p:spPr>
          <a:xfrm>
            <a:off x="10544403" y="8258793"/>
            <a:ext cx="4437697" cy="341531"/>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000000"/>
                </a:solidFill>
                <a:latin typeface="Sansita"/>
                <a:ea typeface="Sansita"/>
                <a:cs typeface="Sansita"/>
                <a:sym typeface="Sansita"/>
              </a:rPr>
              <a:t>Source: Author (created using Canva)</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627" name="Shape 627"/>
        <p:cNvGrpSpPr/>
        <p:nvPr/>
      </p:nvGrpSpPr>
      <p:grpSpPr>
        <a:xfrm>
          <a:off x="0" y="0"/>
          <a:ext cx="0" cy="0"/>
          <a:chOff x="0" y="0"/>
          <a:chExt cx="0" cy="0"/>
        </a:xfrm>
      </p:grpSpPr>
      <p:sp>
        <p:nvSpPr>
          <p:cNvPr id="628" name="Google Shape;628;p35"/>
          <p:cNvSpPr/>
          <p:nvPr/>
        </p:nvSpPr>
        <p:spPr>
          <a:xfrm>
            <a:off x="1265873" y="1233510"/>
            <a:ext cx="8922891" cy="2086134"/>
          </a:xfrm>
          <a:prstGeom prst="rect">
            <a:avLst/>
          </a:prstGeom>
          <a:solidFill>
            <a:srgbClr val="1929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629" name="Google Shape;629;p35"/>
          <p:cNvCxnSpPr/>
          <p:nvPr/>
        </p:nvCxnSpPr>
        <p:spPr>
          <a:xfrm flipH="1" rot="10800000">
            <a:off x="20300" y="1014375"/>
            <a:ext cx="18281100" cy="20400"/>
          </a:xfrm>
          <a:prstGeom prst="straightConnector1">
            <a:avLst/>
          </a:prstGeom>
          <a:noFill/>
          <a:ln cap="rnd" cmpd="sng" w="19050">
            <a:solidFill>
              <a:srgbClr val="192936"/>
            </a:solidFill>
            <a:prstDash val="solid"/>
            <a:round/>
            <a:headEnd len="sm" w="sm" type="none"/>
            <a:tailEnd len="sm" w="sm" type="none"/>
          </a:ln>
        </p:spPr>
      </p:cxnSp>
      <p:cxnSp>
        <p:nvCxnSpPr>
          <p:cNvPr id="630" name="Google Shape;630;p35"/>
          <p:cNvCxnSpPr/>
          <p:nvPr/>
        </p:nvCxnSpPr>
        <p:spPr>
          <a:xfrm>
            <a:off x="-40575" y="9191350"/>
            <a:ext cx="18342000" cy="0"/>
          </a:xfrm>
          <a:prstGeom prst="straightConnector1">
            <a:avLst/>
          </a:prstGeom>
          <a:noFill/>
          <a:ln cap="rnd" cmpd="sng" w="19050">
            <a:solidFill>
              <a:srgbClr val="192936"/>
            </a:solidFill>
            <a:prstDash val="solid"/>
            <a:round/>
            <a:headEnd len="sm" w="sm" type="none"/>
            <a:tailEnd len="sm" w="sm" type="none"/>
          </a:ln>
        </p:spPr>
      </p:cxnSp>
      <p:cxnSp>
        <p:nvCxnSpPr>
          <p:cNvPr id="631" name="Google Shape;631;p35"/>
          <p:cNvCxnSpPr/>
          <p:nvPr/>
        </p:nvCxnSpPr>
        <p:spPr>
          <a:xfrm rot="158">
            <a:off x="1033460" y="3568498"/>
            <a:ext cx="9396993" cy="0"/>
          </a:xfrm>
          <a:prstGeom prst="straightConnector1">
            <a:avLst/>
          </a:prstGeom>
          <a:noFill/>
          <a:ln cap="rnd" cmpd="sng" w="19050">
            <a:solidFill>
              <a:srgbClr val="192936"/>
            </a:solidFill>
            <a:prstDash val="solid"/>
            <a:round/>
            <a:headEnd len="sm" w="sm" type="none"/>
            <a:tailEnd len="sm" w="sm" type="none"/>
          </a:ln>
        </p:spPr>
      </p:cxnSp>
      <p:cxnSp>
        <p:nvCxnSpPr>
          <p:cNvPr id="632" name="Google Shape;632;p35"/>
          <p:cNvCxnSpPr/>
          <p:nvPr/>
        </p:nvCxnSpPr>
        <p:spPr>
          <a:xfrm rot="-5403497">
            <a:off x="6353792" y="5124455"/>
            <a:ext cx="8173210" cy="0"/>
          </a:xfrm>
          <a:prstGeom prst="straightConnector1">
            <a:avLst/>
          </a:prstGeom>
          <a:noFill/>
          <a:ln cap="rnd" cmpd="sng" w="19050">
            <a:solidFill>
              <a:srgbClr val="192936"/>
            </a:solidFill>
            <a:prstDash val="solid"/>
            <a:round/>
            <a:headEnd len="sm" w="sm" type="none"/>
            <a:tailEnd len="sm" w="sm" type="none"/>
          </a:ln>
        </p:spPr>
      </p:cxnSp>
      <p:cxnSp>
        <p:nvCxnSpPr>
          <p:cNvPr id="633" name="Google Shape;633;p35"/>
          <p:cNvCxnSpPr/>
          <p:nvPr/>
        </p:nvCxnSpPr>
        <p:spPr>
          <a:xfrm rot="-5403517">
            <a:off x="-3072087" y="5125839"/>
            <a:ext cx="8211004" cy="0"/>
          </a:xfrm>
          <a:prstGeom prst="straightConnector1">
            <a:avLst/>
          </a:prstGeom>
          <a:noFill/>
          <a:ln cap="rnd" cmpd="sng" w="19050">
            <a:solidFill>
              <a:srgbClr val="192936"/>
            </a:solidFill>
            <a:prstDash val="solid"/>
            <a:round/>
            <a:headEnd len="sm" w="sm" type="none"/>
            <a:tailEnd len="sm" w="sm" type="none"/>
          </a:ln>
        </p:spPr>
      </p:cxnSp>
      <p:sp>
        <p:nvSpPr>
          <p:cNvPr id="634" name="Google Shape;634;p35"/>
          <p:cNvSpPr txBox="1"/>
          <p:nvPr/>
        </p:nvSpPr>
        <p:spPr>
          <a:xfrm>
            <a:off x="2809765" y="5007486"/>
            <a:ext cx="5854325" cy="470799"/>
          </a:xfrm>
          <a:prstGeom prst="rect">
            <a:avLst/>
          </a:prstGeom>
          <a:noFill/>
          <a:ln>
            <a:noFill/>
          </a:ln>
        </p:spPr>
        <p:txBody>
          <a:bodyPr anchorCtr="0" anchor="t" bIns="0" lIns="0" spcFirstLastPara="1" rIns="0" wrap="square" tIns="0">
            <a:spAutoFit/>
          </a:bodyPr>
          <a:lstStyle/>
          <a:p>
            <a:pPr indent="0" lvl="0" marL="0" marR="0" rtl="0" algn="ctr">
              <a:lnSpc>
                <a:spcPct val="100028"/>
              </a:lnSpc>
              <a:spcBef>
                <a:spcPts val="0"/>
              </a:spcBef>
              <a:spcAft>
                <a:spcPts val="0"/>
              </a:spcAft>
              <a:buNone/>
            </a:pPr>
            <a:r>
              <a:rPr b="0" i="1" lang="en-US" sz="3535" u="none" cap="none" strike="noStrike">
                <a:solidFill>
                  <a:srgbClr val="192936"/>
                </a:solidFill>
                <a:latin typeface="Playfair Display"/>
                <a:ea typeface="Playfair Display"/>
                <a:cs typeface="Playfair Display"/>
                <a:sym typeface="Playfair Display"/>
              </a:rPr>
              <a:t>P(stunted) = 22.5%</a:t>
            </a:r>
            <a:endParaRPr/>
          </a:p>
        </p:txBody>
      </p:sp>
      <p:sp>
        <p:nvSpPr>
          <p:cNvPr id="635" name="Google Shape;635;p35"/>
          <p:cNvSpPr txBox="1"/>
          <p:nvPr/>
        </p:nvSpPr>
        <p:spPr>
          <a:xfrm>
            <a:off x="3406426" y="6304027"/>
            <a:ext cx="4661002" cy="503555"/>
          </a:xfrm>
          <a:prstGeom prst="rect">
            <a:avLst/>
          </a:prstGeom>
          <a:noFill/>
          <a:ln>
            <a:noFill/>
          </a:ln>
        </p:spPr>
        <p:txBody>
          <a:bodyPr anchorCtr="0" anchor="t" bIns="0" lIns="0" spcFirstLastPara="1" rIns="0" wrap="square" tIns="0">
            <a:spAutoFit/>
          </a:bodyPr>
          <a:lstStyle/>
          <a:p>
            <a:pPr indent="0" lvl="0" marL="0" marR="0" rtl="0" algn="ctr">
              <a:lnSpc>
                <a:spcPct val="130009"/>
              </a:lnSpc>
              <a:spcBef>
                <a:spcPts val="0"/>
              </a:spcBef>
              <a:spcAft>
                <a:spcPts val="0"/>
              </a:spcAft>
              <a:buNone/>
            </a:pPr>
            <a:r>
              <a:rPr b="0" i="0" lang="en-US" sz="3099" u="none" cap="none" strike="noStrike">
                <a:solidFill>
                  <a:srgbClr val="192936"/>
                </a:solidFill>
                <a:latin typeface="Arial"/>
                <a:ea typeface="Arial"/>
                <a:cs typeface="Arial"/>
                <a:sym typeface="Arial"/>
              </a:rPr>
              <a:t>45/200 = 0.225</a:t>
            </a:r>
            <a:endParaRPr/>
          </a:p>
        </p:txBody>
      </p:sp>
      <p:sp>
        <p:nvSpPr>
          <p:cNvPr id="636" name="Google Shape;636;p35"/>
          <p:cNvSpPr txBox="1"/>
          <p:nvPr/>
        </p:nvSpPr>
        <p:spPr>
          <a:xfrm>
            <a:off x="2157761" y="1617811"/>
            <a:ext cx="7139116" cy="1405658"/>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0" i="1" lang="en-US" sz="5465" u="none" cap="none" strike="noStrike">
                <a:solidFill>
                  <a:srgbClr val="FDF8F5"/>
                </a:solidFill>
                <a:latin typeface="Playfair Display"/>
                <a:ea typeface="Playfair Display"/>
                <a:cs typeface="Playfair Display"/>
                <a:sym typeface="Playfair Display"/>
              </a:rPr>
              <a:t>Calculating Probability from Data</a:t>
            </a:r>
            <a:endParaRPr/>
          </a:p>
        </p:txBody>
      </p:sp>
      <p:sp>
        <p:nvSpPr>
          <p:cNvPr id="637" name="Google Shape;637;p35"/>
          <p:cNvSpPr txBox="1"/>
          <p:nvPr/>
        </p:nvSpPr>
        <p:spPr>
          <a:xfrm>
            <a:off x="10909364" y="4199702"/>
            <a:ext cx="6779581" cy="3234690"/>
          </a:xfrm>
          <a:prstGeom prst="rect">
            <a:avLst/>
          </a:prstGeom>
          <a:noFill/>
          <a:ln>
            <a:noFill/>
          </a:ln>
        </p:spPr>
        <p:txBody>
          <a:bodyPr anchorCtr="0" anchor="t" bIns="0" lIns="0" spcFirstLastPara="1" rIns="0" wrap="square" tIns="0">
            <a:spAutoFit/>
          </a:bodyPr>
          <a:lstStyle/>
          <a:p>
            <a:pPr indent="0" lvl="0" marL="0" marR="0" rtl="0" algn="just">
              <a:lnSpc>
                <a:spcPct val="160000"/>
              </a:lnSpc>
              <a:spcBef>
                <a:spcPts val="0"/>
              </a:spcBef>
              <a:spcAft>
                <a:spcPts val="0"/>
              </a:spcAft>
              <a:buNone/>
            </a:pPr>
            <a:r>
              <a:rPr b="0" i="0" lang="en-US" sz="2700" u="none" cap="none" strike="noStrike">
                <a:solidFill>
                  <a:srgbClr val="192936"/>
                </a:solidFill>
                <a:latin typeface="Arial"/>
                <a:ea typeface="Arial"/>
                <a:cs typeface="Arial"/>
                <a:sym typeface="Arial"/>
              </a:rPr>
              <a:t>Based on observed (relative frequency) data from our sample of 200 children. This empirical probability differs from theoretical probability—it comes from actual observations rather than assumed equally likely outcomes.</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641" name="Shape 641"/>
        <p:cNvGrpSpPr/>
        <p:nvPr/>
      </p:nvGrpSpPr>
      <p:grpSpPr>
        <a:xfrm>
          <a:off x="0" y="0"/>
          <a:ext cx="0" cy="0"/>
          <a:chOff x="0" y="0"/>
          <a:chExt cx="0" cy="0"/>
        </a:xfrm>
      </p:grpSpPr>
      <p:cxnSp>
        <p:nvCxnSpPr>
          <p:cNvPr id="642" name="Google Shape;642;p36"/>
          <p:cNvCxnSpPr/>
          <p:nvPr/>
        </p:nvCxnSpPr>
        <p:spPr>
          <a:xfrm>
            <a:off x="6052183" y="1732755"/>
            <a:ext cx="6506807" cy="26450"/>
          </a:xfrm>
          <a:prstGeom prst="straightConnector1">
            <a:avLst/>
          </a:prstGeom>
          <a:noFill/>
          <a:ln cap="rnd" cmpd="sng" w="19050">
            <a:solidFill>
              <a:srgbClr val="192936"/>
            </a:solidFill>
            <a:prstDash val="solid"/>
            <a:round/>
            <a:headEnd len="sm" w="sm" type="none"/>
            <a:tailEnd len="sm" w="sm" type="none"/>
          </a:ln>
        </p:spPr>
      </p:cxnSp>
      <p:sp>
        <p:nvSpPr>
          <p:cNvPr id="643" name="Google Shape;643;p36"/>
          <p:cNvSpPr/>
          <p:nvPr/>
        </p:nvSpPr>
        <p:spPr>
          <a:xfrm>
            <a:off x="2571978" y="2254335"/>
            <a:ext cx="4001891" cy="4393293"/>
          </a:xfrm>
          <a:custGeom>
            <a:rect b="b" l="l" r="r" t="t"/>
            <a:pathLst>
              <a:path extrusionOk="0" h="4393293" w="4001891">
                <a:moveTo>
                  <a:pt x="0" y="0"/>
                </a:moveTo>
                <a:lnTo>
                  <a:pt x="4001891" y="0"/>
                </a:lnTo>
                <a:lnTo>
                  <a:pt x="4001891" y="4393293"/>
                </a:lnTo>
                <a:lnTo>
                  <a:pt x="0" y="4393293"/>
                </a:lnTo>
                <a:lnTo>
                  <a:pt x="0" y="0"/>
                </a:lnTo>
                <a:close/>
              </a:path>
            </a:pathLst>
          </a:custGeom>
          <a:blipFill rotWithShape="1">
            <a:blip r:embed="rId3">
              <a:alphaModFix/>
            </a:blip>
            <a:stretch>
              <a:fillRect b="0" l="0" r="0" t="0"/>
            </a:stretch>
          </a:blipFill>
          <a:ln>
            <a:noFill/>
          </a:ln>
        </p:spPr>
      </p:sp>
      <p:sp>
        <p:nvSpPr>
          <p:cNvPr id="644" name="Google Shape;644;p36"/>
          <p:cNvSpPr txBox="1"/>
          <p:nvPr/>
        </p:nvSpPr>
        <p:spPr>
          <a:xfrm>
            <a:off x="5976119" y="701107"/>
            <a:ext cx="6658936" cy="629376"/>
          </a:xfrm>
          <a:prstGeom prst="rect">
            <a:avLst/>
          </a:prstGeom>
          <a:noFill/>
          <a:ln>
            <a:noFill/>
          </a:ln>
        </p:spPr>
        <p:txBody>
          <a:bodyPr anchorCtr="0" anchor="t" bIns="0" lIns="0" spcFirstLastPara="1" rIns="0" wrap="square" tIns="0">
            <a:spAutoFit/>
          </a:bodyPr>
          <a:lstStyle/>
          <a:p>
            <a:pPr indent="0" lvl="0" marL="0" marR="0" rtl="0" algn="ctr">
              <a:lnSpc>
                <a:spcPct val="110002"/>
              </a:lnSpc>
              <a:spcBef>
                <a:spcPts val="0"/>
              </a:spcBef>
              <a:spcAft>
                <a:spcPts val="0"/>
              </a:spcAft>
              <a:buNone/>
            </a:pPr>
            <a:r>
              <a:rPr b="0" i="1" lang="en-US" sz="4479" u="none" cap="none" strike="noStrike">
                <a:solidFill>
                  <a:srgbClr val="192936"/>
                </a:solidFill>
                <a:latin typeface="Playfair Display"/>
                <a:ea typeface="Playfair Display"/>
                <a:cs typeface="Playfair Display"/>
                <a:sym typeface="Playfair Display"/>
              </a:rPr>
              <a:t>Interpreting the Probability</a:t>
            </a:r>
            <a:endParaRPr/>
          </a:p>
        </p:txBody>
      </p:sp>
      <p:sp>
        <p:nvSpPr>
          <p:cNvPr id="645" name="Google Shape;645;p36"/>
          <p:cNvSpPr txBox="1"/>
          <p:nvPr/>
        </p:nvSpPr>
        <p:spPr>
          <a:xfrm>
            <a:off x="2953810" y="3674483"/>
            <a:ext cx="3238227" cy="337993"/>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b="1" i="0" lang="en-US" sz="1937" u="none" cap="none" strike="noStrike">
                <a:solidFill>
                  <a:srgbClr val="FFFAF5"/>
                </a:solidFill>
                <a:latin typeface="Arial"/>
                <a:ea typeface="Arial"/>
                <a:cs typeface="Arial"/>
                <a:sym typeface="Arial"/>
              </a:rPr>
              <a:t>Real-World Meaning</a:t>
            </a:r>
            <a:endParaRPr/>
          </a:p>
        </p:txBody>
      </p:sp>
      <p:sp>
        <p:nvSpPr>
          <p:cNvPr id="646" name="Google Shape;646;p36"/>
          <p:cNvSpPr txBox="1"/>
          <p:nvPr/>
        </p:nvSpPr>
        <p:spPr>
          <a:xfrm>
            <a:off x="3190158" y="4374782"/>
            <a:ext cx="2765531" cy="1414846"/>
          </a:xfrm>
          <a:prstGeom prst="rect">
            <a:avLst/>
          </a:prstGeom>
          <a:noFill/>
          <a:ln>
            <a:noFill/>
          </a:ln>
        </p:spPr>
        <p:txBody>
          <a:bodyPr anchorCtr="0" anchor="t" bIns="0" lIns="0" spcFirstLastPara="1" rIns="0" wrap="square" tIns="0">
            <a:spAutoFit/>
          </a:bodyPr>
          <a:lstStyle/>
          <a:p>
            <a:pPr indent="0" lvl="0" marL="0" marR="0" rtl="0" algn="ctr">
              <a:lnSpc>
                <a:spcPct val="170070"/>
              </a:lnSpc>
              <a:spcBef>
                <a:spcPts val="0"/>
              </a:spcBef>
              <a:spcAft>
                <a:spcPts val="0"/>
              </a:spcAft>
              <a:buNone/>
            </a:pPr>
            <a:r>
              <a:rPr b="1" i="0" lang="en-US" sz="1705" u="none" cap="none" strike="noStrike">
                <a:solidFill>
                  <a:srgbClr val="FFFAF5"/>
                </a:solidFill>
                <a:latin typeface="Arial"/>
                <a:ea typeface="Arial"/>
                <a:cs typeface="Arial"/>
                <a:sym typeface="Arial"/>
              </a:rPr>
              <a:t>22.5% means approximately 1 in 4-5 children in the sample are affected by stunting</a:t>
            </a:r>
            <a:endParaRPr/>
          </a:p>
        </p:txBody>
      </p:sp>
      <p:sp>
        <p:nvSpPr>
          <p:cNvPr id="647" name="Google Shape;647;p36"/>
          <p:cNvSpPr txBox="1"/>
          <p:nvPr/>
        </p:nvSpPr>
        <p:spPr>
          <a:xfrm>
            <a:off x="4316307" y="2722165"/>
            <a:ext cx="513233" cy="36895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i="1" lang="en-US" sz="2740" u="none" cap="none" strike="noStrike">
                <a:solidFill>
                  <a:srgbClr val="FFFAF5"/>
                </a:solidFill>
                <a:latin typeface="Playfair Display"/>
                <a:ea typeface="Playfair Display"/>
                <a:cs typeface="Playfair Display"/>
                <a:sym typeface="Playfair Display"/>
              </a:rPr>
              <a:t>1</a:t>
            </a:r>
            <a:endParaRPr/>
          </a:p>
        </p:txBody>
      </p:sp>
      <p:sp>
        <p:nvSpPr>
          <p:cNvPr id="648" name="Google Shape;648;p36"/>
          <p:cNvSpPr/>
          <p:nvPr/>
        </p:nvSpPr>
        <p:spPr>
          <a:xfrm>
            <a:off x="7305703" y="2254335"/>
            <a:ext cx="4001891" cy="4393293"/>
          </a:xfrm>
          <a:custGeom>
            <a:rect b="b" l="l" r="r" t="t"/>
            <a:pathLst>
              <a:path extrusionOk="0" h="4393293" w="4001891">
                <a:moveTo>
                  <a:pt x="0" y="0"/>
                </a:moveTo>
                <a:lnTo>
                  <a:pt x="4001891" y="0"/>
                </a:lnTo>
                <a:lnTo>
                  <a:pt x="4001891" y="4393293"/>
                </a:lnTo>
                <a:lnTo>
                  <a:pt x="0" y="4393293"/>
                </a:lnTo>
                <a:lnTo>
                  <a:pt x="0" y="0"/>
                </a:lnTo>
                <a:close/>
              </a:path>
            </a:pathLst>
          </a:custGeom>
          <a:blipFill rotWithShape="1">
            <a:blip r:embed="rId3">
              <a:alphaModFix/>
            </a:blip>
            <a:stretch>
              <a:fillRect b="0" l="0" r="0" t="0"/>
            </a:stretch>
          </a:blipFill>
          <a:ln>
            <a:noFill/>
          </a:ln>
        </p:spPr>
      </p:sp>
      <p:sp>
        <p:nvSpPr>
          <p:cNvPr id="649" name="Google Shape;649;p36"/>
          <p:cNvSpPr txBox="1"/>
          <p:nvPr/>
        </p:nvSpPr>
        <p:spPr>
          <a:xfrm>
            <a:off x="7687535" y="3674483"/>
            <a:ext cx="3238227" cy="337993"/>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b="1" i="0" lang="en-US" sz="1937" u="none" cap="none" strike="noStrike">
                <a:solidFill>
                  <a:srgbClr val="FFFAF5"/>
                </a:solidFill>
                <a:latin typeface="Arial"/>
                <a:ea typeface="Arial"/>
                <a:cs typeface="Arial"/>
                <a:sym typeface="Arial"/>
              </a:rPr>
              <a:t>Public Health Impact</a:t>
            </a:r>
            <a:endParaRPr/>
          </a:p>
        </p:txBody>
      </p:sp>
      <p:sp>
        <p:nvSpPr>
          <p:cNvPr id="650" name="Google Shape;650;p36"/>
          <p:cNvSpPr txBox="1"/>
          <p:nvPr/>
        </p:nvSpPr>
        <p:spPr>
          <a:xfrm>
            <a:off x="7923883" y="4374782"/>
            <a:ext cx="2765531" cy="1776576"/>
          </a:xfrm>
          <a:prstGeom prst="rect">
            <a:avLst/>
          </a:prstGeom>
          <a:noFill/>
          <a:ln>
            <a:noFill/>
          </a:ln>
        </p:spPr>
        <p:txBody>
          <a:bodyPr anchorCtr="0" anchor="t" bIns="0" lIns="0" spcFirstLastPara="1" rIns="0" wrap="square" tIns="0">
            <a:spAutoFit/>
          </a:bodyPr>
          <a:lstStyle/>
          <a:p>
            <a:pPr indent="0" lvl="0" marL="0" marR="0" rtl="0" algn="ctr">
              <a:lnSpc>
                <a:spcPct val="170070"/>
              </a:lnSpc>
              <a:spcBef>
                <a:spcPts val="0"/>
              </a:spcBef>
              <a:spcAft>
                <a:spcPts val="0"/>
              </a:spcAft>
              <a:buNone/>
            </a:pPr>
            <a:r>
              <a:rPr b="1" i="0" lang="en-US" sz="1705" u="none" cap="none" strike="noStrike">
                <a:solidFill>
                  <a:srgbClr val="FFFAF5"/>
                </a:solidFill>
                <a:latin typeface="Arial"/>
                <a:ea typeface="Arial"/>
                <a:cs typeface="Arial"/>
                <a:sym typeface="Arial"/>
              </a:rPr>
              <a:t>This probability quantifies the magnitude of the health problem and helps prioritize interventions</a:t>
            </a:r>
            <a:endParaRPr/>
          </a:p>
        </p:txBody>
      </p:sp>
      <p:sp>
        <p:nvSpPr>
          <p:cNvPr id="651" name="Google Shape;651;p36"/>
          <p:cNvSpPr txBox="1"/>
          <p:nvPr/>
        </p:nvSpPr>
        <p:spPr>
          <a:xfrm>
            <a:off x="9003892" y="2722165"/>
            <a:ext cx="605513" cy="36895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i="1" lang="en-US" sz="2740" u="none" cap="none" strike="noStrike">
                <a:solidFill>
                  <a:srgbClr val="FFFAF5"/>
                </a:solidFill>
                <a:latin typeface="Playfair Display"/>
                <a:ea typeface="Playfair Display"/>
                <a:cs typeface="Playfair Display"/>
                <a:sym typeface="Playfair Display"/>
              </a:rPr>
              <a:t>2</a:t>
            </a:r>
            <a:endParaRPr/>
          </a:p>
        </p:txBody>
      </p:sp>
      <p:sp>
        <p:nvSpPr>
          <p:cNvPr id="652" name="Google Shape;652;p36"/>
          <p:cNvSpPr/>
          <p:nvPr/>
        </p:nvSpPr>
        <p:spPr>
          <a:xfrm>
            <a:off x="12036243" y="2254335"/>
            <a:ext cx="4001891" cy="4393293"/>
          </a:xfrm>
          <a:custGeom>
            <a:rect b="b" l="l" r="r" t="t"/>
            <a:pathLst>
              <a:path extrusionOk="0" h="4393293" w="4001891">
                <a:moveTo>
                  <a:pt x="0" y="0"/>
                </a:moveTo>
                <a:lnTo>
                  <a:pt x="4001890" y="0"/>
                </a:lnTo>
                <a:lnTo>
                  <a:pt x="4001890" y="4393293"/>
                </a:lnTo>
                <a:lnTo>
                  <a:pt x="0" y="4393293"/>
                </a:lnTo>
                <a:lnTo>
                  <a:pt x="0" y="0"/>
                </a:lnTo>
                <a:close/>
              </a:path>
            </a:pathLst>
          </a:custGeom>
          <a:blipFill rotWithShape="1">
            <a:blip r:embed="rId3">
              <a:alphaModFix/>
            </a:blip>
            <a:stretch>
              <a:fillRect b="0" l="0" r="0" t="0"/>
            </a:stretch>
          </a:blipFill>
          <a:ln>
            <a:noFill/>
          </a:ln>
        </p:spPr>
      </p:sp>
      <p:sp>
        <p:nvSpPr>
          <p:cNvPr id="653" name="Google Shape;653;p36"/>
          <p:cNvSpPr txBox="1"/>
          <p:nvPr/>
        </p:nvSpPr>
        <p:spPr>
          <a:xfrm>
            <a:off x="12419136" y="3674483"/>
            <a:ext cx="3238227" cy="337993"/>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b="1" i="0" lang="en-US" sz="1937" u="none" cap="none" strike="noStrike">
                <a:solidFill>
                  <a:srgbClr val="FFFAF5"/>
                </a:solidFill>
                <a:latin typeface="Arial"/>
                <a:ea typeface="Arial"/>
                <a:cs typeface="Arial"/>
                <a:sym typeface="Arial"/>
              </a:rPr>
              <a:t>Decision Support</a:t>
            </a:r>
            <a:endParaRPr/>
          </a:p>
        </p:txBody>
      </p:sp>
      <p:sp>
        <p:nvSpPr>
          <p:cNvPr id="654" name="Google Shape;654;p36"/>
          <p:cNvSpPr txBox="1"/>
          <p:nvPr/>
        </p:nvSpPr>
        <p:spPr>
          <a:xfrm>
            <a:off x="12655484" y="4374782"/>
            <a:ext cx="2765531" cy="1414846"/>
          </a:xfrm>
          <a:prstGeom prst="rect">
            <a:avLst/>
          </a:prstGeom>
          <a:noFill/>
          <a:ln>
            <a:noFill/>
          </a:ln>
        </p:spPr>
        <p:txBody>
          <a:bodyPr anchorCtr="0" anchor="t" bIns="0" lIns="0" spcFirstLastPara="1" rIns="0" wrap="square" tIns="0">
            <a:spAutoFit/>
          </a:bodyPr>
          <a:lstStyle/>
          <a:p>
            <a:pPr indent="0" lvl="0" marL="0" marR="0" rtl="0" algn="ctr">
              <a:lnSpc>
                <a:spcPct val="170070"/>
              </a:lnSpc>
              <a:spcBef>
                <a:spcPts val="0"/>
              </a:spcBef>
              <a:spcAft>
                <a:spcPts val="0"/>
              </a:spcAft>
              <a:buNone/>
            </a:pPr>
            <a:r>
              <a:rPr b="1" i="0" lang="en-US" sz="1705" u="none" cap="none" strike="noStrike">
                <a:solidFill>
                  <a:srgbClr val="FFFAF5"/>
                </a:solidFill>
                <a:latin typeface="Arial"/>
                <a:ea typeface="Arial"/>
                <a:cs typeface="Arial"/>
                <a:sym typeface="Arial"/>
              </a:rPr>
              <a:t>Guides resource allocation and serves as the basis for statistical inference in research</a:t>
            </a:r>
            <a:endParaRPr/>
          </a:p>
        </p:txBody>
      </p:sp>
      <p:sp>
        <p:nvSpPr>
          <p:cNvPr id="655" name="Google Shape;655;p36"/>
          <p:cNvSpPr txBox="1"/>
          <p:nvPr/>
        </p:nvSpPr>
        <p:spPr>
          <a:xfrm>
            <a:off x="13736469" y="2680758"/>
            <a:ext cx="781269" cy="470814"/>
          </a:xfrm>
          <a:prstGeom prst="rect">
            <a:avLst/>
          </a:prstGeom>
          <a:noFill/>
          <a:ln>
            <a:noFill/>
          </a:ln>
        </p:spPr>
        <p:txBody>
          <a:bodyPr anchorCtr="0" anchor="t" bIns="0" lIns="0" spcFirstLastPara="1" rIns="0" wrap="square" tIns="0">
            <a:spAutoFit/>
          </a:bodyPr>
          <a:lstStyle/>
          <a:p>
            <a:pPr indent="0" lvl="0" marL="0" marR="0" rtl="0" algn="ctr">
              <a:lnSpc>
                <a:spcPct val="100028"/>
              </a:lnSpc>
              <a:spcBef>
                <a:spcPts val="0"/>
              </a:spcBef>
              <a:spcAft>
                <a:spcPts val="0"/>
              </a:spcAft>
              <a:buNone/>
            </a:pPr>
            <a:r>
              <a:rPr b="1" i="1" lang="en-US" sz="3535" u="none" cap="none" strike="noStrike">
                <a:solidFill>
                  <a:srgbClr val="FFFAF5"/>
                </a:solidFill>
                <a:latin typeface="Playfair Display"/>
                <a:ea typeface="Playfair Display"/>
                <a:cs typeface="Playfair Display"/>
                <a:sym typeface="Playfair Display"/>
              </a:rPr>
              <a:t>3</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659" name="Shape 659"/>
        <p:cNvGrpSpPr/>
        <p:nvPr/>
      </p:nvGrpSpPr>
      <p:grpSpPr>
        <a:xfrm>
          <a:off x="0" y="0"/>
          <a:ext cx="0" cy="0"/>
          <a:chOff x="0" y="0"/>
          <a:chExt cx="0" cy="0"/>
        </a:xfrm>
      </p:grpSpPr>
      <p:sp>
        <p:nvSpPr>
          <p:cNvPr id="660" name="Google Shape;660;p37"/>
          <p:cNvSpPr txBox="1"/>
          <p:nvPr/>
        </p:nvSpPr>
        <p:spPr>
          <a:xfrm>
            <a:off x="7784464" y="1689968"/>
            <a:ext cx="8050973" cy="145792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0" i="1" lang="en-US" sz="5648" u="none" cap="none" strike="noStrike">
                <a:solidFill>
                  <a:srgbClr val="192936"/>
                </a:solidFill>
                <a:latin typeface="Playfair Display"/>
                <a:ea typeface="Playfair Display"/>
                <a:cs typeface="Playfair Display"/>
                <a:sym typeface="Playfair Display"/>
              </a:rPr>
              <a:t>Probability in Research &amp; Decision-Making</a:t>
            </a:r>
            <a:endParaRPr/>
          </a:p>
        </p:txBody>
      </p:sp>
      <p:cxnSp>
        <p:nvCxnSpPr>
          <p:cNvPr id="661" name="Google Shape;661;p37"/>
          <p:cNvCxnSpPr/>
          <p:nvPr/>
        </p:nvCxnSpPr>
        <p:spPr>
          <a:xfrm rot="10800000">
            <a:off x="1034975" y="-20275"/>
            <a:ext cx="20100" cy="10449300"/>
          </a:xfrm>
          <a:prstGeom prst="straightConnector1">
            <a:avLst/>
          </a:prstGeom>
          <a:noFill/>
          <a:ln cap="rnd" cmpd="sng" w="19050">
            <a:solidFill>
              <a:srgbClr val="192936"/>
            </a:solidFill>
            <a:prstDash val="solid"/>
            <a:round/>
            <a:headEnd len="sm" w="sm" type="none"/>
            <a:tailEnd len="sm" w="sm" type="none"/>
          </a:ln>
        </p:spPr>
      </p:cxnSp>
      <p:cxnSp>
        <p:nvCxnSpPr>
          <p:cNvPr id="662" name="Google Shape;662;p37"/>
          <p:cNvCxnSpPr/>
          <p:nvPr/>
        </p:nvCxnSpPr>
        <p:spPr>
          <a:xfrm rot="-5379576">
            <a:off x="2386014" y="5133975"/>
            <a:ext cx="8229745" cy="0"/>
          </a:xfrm>
          <a:prstGeom prst="straightConnector1">
            <a:avLst/>
          </a:prstGeom>
          <a:noFill/>
          <a:ln cap="rnd" cmpd="sng" w="19050">
            <a:solidFill>
              <a:srgbClr val="192936"/>
            </a:solidFill>
            <a:prstDash val="solid"/>
            <a:round/>
            <a:headEnd len="sm" w="sm" type="none"/>
            <a:tailEnd len="sm" w="sm" type="none"/>
          </a:ln>
        </p:spPr>
      </p:cxnSp>
      <p:cxnSp>
        <p:nvCxnSpPr>
          <p:cNvPr id="663" name="Google Shape;663;p37"/>
          <p:cNvCxnSpPr/>
          <p:nvPr/>
        </p:nvCxnSpPr>
        <p:spPr>
          <a:xfrm rot="-534">
            <a:off x="1054279" y="1029905"/>
            <a:ext cx="16232293" cy="0"/>
          </a:xfrm>
          <a:prstGeom prst="straightConnector1">
            <a:avLst/>
          </a:prstGeom>
          <a:noFill/>
          <a:ln cap="rnd" cmpd="sng" w="19050">
            <a:solidFill>
              <a:srgbClr val="192936"/>
            </a:solidFill>
            <a:prstDash val="solid"/>
            <a:round/>
            <a:headEnd len="sm" w="sm" type="none"/>
            <a:tailEnd len="sm" w="sm" type="none"/>
          </a:ln>
        </p:spPr>
      </p:cxnSp>
      <p:cxnSp>
        <p:nvCxnSpPr>
          <p:cNvPr id="664" name="Google Shape;664;p37"/>
          <p:cNvCxnSpPr/>
          <p:nvPr/>
        </p:nvCxnSpPr>
        <p:spPr>
          <a:xfrm rot="10800000">
            <a:off x="17246425" y="20300"/>
            <a:ext cx="60900" cy="10287000"/>
          </a:xfrm>
          <a:prstGeom prst="straightConnector1">
            <a:avLst/>
          </a:prstGeom>
          <a:noFill/>
          <a:ln cap="rnd" cmpd="sng" w="19050">
            <a:solidFill>
              <a:srgbClr val="192936"/>
            </a:solidFill>
            <a:prstDash val="solid"/>
            <a:round/>
            <a:headEnd len="sm" w="sm" type="none"/>
            <a:tailEnd len="sm" w="sm" type="none"/>
          </a:ln>
        </p:spPr>
      </p:cxnSp>
      <p:cxnSp>
        <p:nvCxnSpPr>
          <p:cNvPr id="665" name="Google Shape;665;p37"/>
          <p:cNvCxnSpPr/>
          <p:nvPr/>
        </p:nvCxnSpPr>
        <p:spPr>
          <a:xfrm rot="1502">
            <a:off x="1028703" y="9261847"/>
            <a:ext cx="16230602" cy="0"/>
          </a:xfrm>
          <a:prstGeom prst="straightConnector1">
            <a:avLst/>
          </a:prstGeom>
          <a:noFill/>
          <a:ln cap="rnd" cmpd="sng" w="19050">
            <a:solidFill>
              <a:srgbClr val="192936"/>
            </a:solidFill>
            <a:prstDash val="solid"/>
            <a:round/>
            <a:headEnd len="sm" w="sm" type="none"/>
            <a:tailEnd len="sm" w="sm" type="none"/>
          </a:ln>
        </p:spPr>
      </p:cxnSp>
      <p:sp>
        <p:nvSpPr>
          <p:cNvPr id="666" name="Google Shape;666;p37"/>
          <p:cNvSpPr/>
          <p:nvPr/>
        </p:nvSpPr>
        <p:spPr>
          <a:xfrm>
            <a:off x="1270909" y="1580607"/>
            <a:ext cx="4979378" cy="7131735"/>
          </a:xfrm>
          <a:custGeom>
            <a:rect b="b" l="l" r="r" t="t"/>
            <a:pathLst>
              <a:path extrusionOk="0" h="6350000" w="4433570">
                <a:moveTo>
                  <a:pt x="2217420" y="0"/>
                </a:moveTo>
                <a:lnTo>
                  <a:pt x="2217420" y="0"/>
                </a:lnTo>
                <a:cubicBezTo>
                  <a:pt x="3441700" y="0"/>
                  <a:pt x="4433570" y="993140"/>
                  <a:pt x="4433570" y="2217420"/>
                </a:cubicBezTo>
                <a:lnTo>
                  <a:pt x="4433570" y="6350000"/>
                </a:lnTo>
                <a:lnTo>
                  <a:pt x="4433570" y="6350000"/>
                </a:lnTo>
                <a:lnTo>
                  <a:pt x="0" y="6350000"/>
                </a:lnTo>
                <a:lnTo>
                  <a:pt x="0" y="6350000"/>
                </a:lnTo>
                <a:lnTo>
                  <a:pt x="0" y="2217420"/>
                </a:lnTo>
                <a:cubicBezTo>
                  <a:pt x="0" y="993140"/>
                  <a:pt x="993140" y="0"/>
                  <a:pt x="2217420" y="0"/>
                </a:cubicBezTo>
                <a:close/>
              </a:path>
            </a:pathLst>
          </a:custGeom>
          <a:blipFill rotWithShape="1">
            <a:blip r:embed="rId3">
              <a:alphaModFix/>
            </a:blip>
            <a:stretch>
              <a:fillRect b="-22599" l="-9967" r="-10938" t="-2695"/>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37"/>
          <p:cNvSpPr txBox="1"/>
          <p:nvPr/>
        </p:nvSpPr>
        <p:spPr>
          <a:xfrm>
            <a:off x="7398822" y="3624138"/>
            <a:ext cx="5303341" cy="422275"/>
          </a:xfrm>
          <a:prstGeom prst="rect">
            <a:avLst/>
          </a:prstGeom>
          <a:noFill/>
          <a:ln>
            <a:noFill/>
          </a:ln>
        </p:spPr>
        <p:txBody>
          <a:bodyPr anchorCtr="0" anchor="t" bIns="0" lIns="0" spcFirstLastPara="1" rIns="0" wrap="square" tIns="0">
            <a:spAutoFit/>
          </a:bodyPr>
          <a:lstStyle/>
          <a:p>
            <a:pPr indent="0" lvl="0" marL="0" marR="0" rtl="0" algn="ctr">
              <a:lnSpc>
                <a:spcPct val="140016"/>
              </a:lnSpc>
              <a:spcBef>
                <a:spcPts val="0"/>
              </a:spcBef>
              <a:spcAft>
                <a:spcPts val="0"/>
              </a:spcAft>
              <a:buNone/>
            </a:pPr>
            <a:r>
              <a:rPr b="1" i="0" lang="en-US" sz="2499" u="none" cap="none" strike="noStrike">
                <a:solidFill>
                  <a:srgbClr val="192936"/>
                </a:solidFill>
                <a:latin typeface="Arial"/>
                <a:ea typeface="Arial"/>
                <a:cs typeface="Arial"/>
                <a:sym typeface="Arial"/>
              </a:rPr>
              <a:t>Probability in Information Systems</a:t>
            </a:r>
            <a:endParaRPr/>
          </a:p>
        </p:txBody>
      </p:sp>
      <p:sp>
        <p:nvSpPr>
          <p:cNvPr id="668" name="Google Shape;668;p37"/>
          <p:cNvSpPr txBox="1"/>
          <p:nvPr/>
        </p:nvSpPr>
        <p:spPr>
          <a:xfrm>
            <a:off x="7398822" y="4494088"/>
            <a:ext cx="8171150" cy="4028853"/>
          </a:xfrm>
          <a:prstGeom prst="rect">
            <a:avLst/>
          </a:prstGeom>
          <a:noFill/>
          <a:ln>
            <a:noFill/>
          </a:ln>
        </p:spPr>
        <p:txBody>
          <a:bodyPr anchorCtr="0" anchor="t" bIns="0" lIns="0" spcFirstLastPara="1" rIns="0" wrap="square" tIns="0">
            <a:spAutoFit/>
          </a:bodyPr>
          <a:lstStyle/>
          <a:p>
            <a:pPr indent="-415811" lvl="1" marL="831622" marR="0" rtl="0" algn="l">
              <a:lnSpc>
                <a:spcPct val="140051"/>
              </a:lnSpc>
              <a:spcBef>
                <a:spcPts val="0"/>
              </a:spcBef>
              <a:spcAft>
                <a:spcPts val="0"/>
              </a:spcAft>
              <a:buClr>
                <a:srgbClr val="192936"/>
              </a:buClr>
              <a:buSzPts val="3850"/>
              <a:buFont typeface="Arial"/>
              <a:buChar char="•"/>
            </a:pPr>
            <a:r>
              <a:rPr b="0" i="0" lang="en-US" sz="3851" u="none" cap="none" strike="noStrike">
                <a:solidFill>
                  <a:srgbClr val="192936"/>
                </a:solidFill>
                <a:latin typeface="Arial"/>
                <a:ea typeface="Arial"/>
                <a:cs typeface="Arial"/>
                <a:sym typeface="Arial"/>
              </a:rPr>
              <a:t>Predicting user behavior</a:t>
            </a:r>
            <a:endParaRPr/>
          </a:p>
          <a:p>
            <a:pPr indent="-415811" lvl="1" marL="831622" marR="0" rtl="0" algn="l">
              <a:lnSpc>
                <a:spcPct val="140051"/>
              </a:lnSpc>
              <a:spcBef>
                <a:spcPts val="0"/>
              </a:spcBef>
              <a:spcAft>
                <a:spcPts val="0"/>
              </a:spcAft>
              <a:buClr>
                <a:srgbClr val="192936"/>
              </a:buClr>
              <a:buSzPts val="3850"/>
              <a:buFont typeface="Arial"/>
              <a:buChar char="•"/>
            </a:pPr>
            <a:r>
              <a:rPr b="0" i="0" lang="en-US" sz="3851" u="none" cap="none" strike="noStrike">
                <a:solidFill>
                  <a:srgbClr val="192936"/>
                </a:solidFill>
                <a:latin typeface="Arial"/>
                <a:ea typeface="Arial"/>
                <a:cs typeface="Arial"/>
                <a:sym typeface="Arial"/>
              </a:rPr>
              <a:t>Fraud detection</a:t>
            </a:r>
            <a:endParaRPr/>
          </a:p>
          <a:p>
            <a:pPr indent="-415811" lvl="1" marL="831622" marR="0" rtl="0" algn="l">
              <a:lnSpc>
                <a:spcPct val="140051"/>
              </a:lnSpc>
              <a:spcBef>
                <a:spcPts val="0"/>
              </a:spcBef>
              <a:spcAft>
                <a:spcPts val="0"/>
              </a:spcAft>
              <a:buClr>
                <a:srgbClr val="192936"/>
              </a:buClr>
              <a:buSzPts val="3850"/>
              <a:buFont typeface="Arial"/>
              <a:buChar char="•"/>
            </a:pPr>
            <a:r>
              <a:rPr b="0" i="0" lang="en-US" sz="3851" u="none" cap="none" strike="noStrike">
                <a:solidFill>
                  <a:srgbClr val="192936"/>
                </a:solidFill>
                <a:latin typeface="Arial"/>
                <a:ea typeface="Arial"/>
                <a:cs typeface="Arial"/>
                <a:sym typeface="Arial"/>
              </a:rPr>
              <a:t>Recommendation systems</a:t>
            </a:r>
            <a:endParaRPr/>
          </a:p>
          <a:p>
            <a:pPr indent="-415811" lvl="1" marL="831622" marR="0" rtl="0" algn="l">
              <a:lnSpc>
                <a:spcPct val="140051"/>
              </a:lnSpc>
              <a:spcBef>
                <a:spcPts val="0"/>
              </a:spcBef>
              <a:spcAft>
                <a:spcPts val="0"/>
              </a:spcAft>
              <a:buClr>
                <a:srgbClr val="192936"/>
              </a:buClr>
              <a:buSzPts val="3850"/>
              <a:buFont typeface="Arial"/>
              <a:buChar char="•"/>
            </a:pPr>
            <a:r>
              <a:rPr b="0" i="0" lang="en-US" sz="3851" u="none" cap="none" strike="noStrike">
                <a:solidFill>
                  <a:srgbClr val="192936"/>
                </a:solidFill>
                <a:latin typeface="Arial"/>
                <a:ea typeface="Arial"/>
                <a:cs typeface="Arial"/>
                <a:sym typeface="Arial"/>
              </a:rPr>
              <a:t>Health data analysis (e.g., stunting)</a:t>
            </a:r>
            <a:endParaRPr/>
          </a:p>
          <a:p>
            <a:pPr indent="-415811" lvl="1" marL="831622" marR="0" rtl="0" algn="l">
              <a:lnSpc>
                <a:spcPct val="140051"/>
              </a:lnSpc>
              <a:spcBef>
                <a:spcPts val="0"/>
              </a:spcBef>
              <a:spcAft>
                <a:spcPts val="0"/>
              </a:spcAft>
              <a:buClr>
                <a:srgbClr val="192936"/>
              </a:buClr>
              <a:buSzPts val="3850"/>
              <a:buFont typeface="Arial"/>
              <a:buChar char="•"/>
            </a:pPr>
            <a:r>
              <a:rPr b="0" i="0" lang="en-US" sz="3851" u="none" cap="none" strike="noStrike">
                <a:solidFill>
                  <a:srgbClr val="192936"/>
                </a:solidFill>
                <a:latin typeface="Arial"/>
                <a:ea typeface="Arial"/>
                <a:cs typeface="Arial"/>
                <a:sym typeface="Arial"/>
              </a:rPr>
              <a:t>Decision support systems</a:t>
            </a:r>
            <a:endParaRPr/>
          </a:p>
        </p:txBody>
      </p:sp>
      <p:sp>
        <p:nvSpPr>
          <p:cNvPr id="669" name="Google Shape;669;p37"/>
          <p:cNvSpPr txBox="1"/>
          <p:nvPr/>
        </p:nvSpPr>
        <p:spPr>
          <a:xfrm>
            <a:off x="1812589" y="8181411"/>
            <a:ext cx="4437697" cy="341531"/>
          </a:xfrm>
          <a:prstGeom prst="rect">
            <a:avLst/>
          </a:prstGeom>
          <a:noFill/>
          <a:ln>
            <a:noFill/>
          </a:ln>
        </p:spPr>
        <p:txBody>
          <a:bodyPr anchorCtr="0" anchor="t" bIns="0" lIns="0" spcFirstLastPara="1" rIns="0" wrap="square" tIns="0">
            <a:spAutoFit/>
          </a:bodyPr>
          <a:lstStyle/>
          <a:p>
            <a:pPr indent="0" lvl="0" marL="0" marR="0" rtl="0" algn="ctr">
              <a:lnSpc>
                <a:spcPct val="140041"/>
              </a:lnSpc>
              <a:spcBef>
                <a:spcPts val="0"/>
              </a:spcBef>
              <a:spcAft>
                <a:spcPts val="0"/>
              </a:spcAft>
              <a:buNone/>
            </a:pPr>
            <a:r>
              <a:rPr b="0" i="1" lang="en-US" sz="1928" u="none" cap="none" strike="noStrike">
                <a:solidFill>
                  <a:srgbClr val="000000"/>
                </a:solidFill>
                <a:latin typeface="Sansita"/>
                <a:ea typeface="Sansita"/>
                <a:cs typeface="Sansita"/>
                <a:sym typeface="Sansita"/>
              </a:rPr>
              <a:t>Source: Author (created using Canva)</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673" name="Shape 673"/>
        <p:cNvGrpSpPr/>
        <p:nvPr/>
      </p:nvGrpSpPr>
      <p:grpSpPr>
        <a:xfrm>
          <a:off x="0" y="0"/>
          <a:ext cx="0" cy="0"/>
          <a:chOff x="0" y="0"/>
          <a:chExt cx="0" cy="0"/>
        </a:xfrm>
      </p:grpSpPr>
      <p:cxnSp>
        <p:nvCxnSpPr>
          <p:cNvPr id="674" name="Google Shape;674;p38"/>
          <p:cNvCxnSpPr/>
          <p:nvPr/>
        </p:nvCxnSpPr>
        <p:spPr>
          <a:xfrm rot="1812">
            <a:off x="1028765" y="3555057"/>
            <a:ext cx="10258101" cy="0"/>
          </a:xfrm>
          <a:prstGeom prst="straightConnector1">
            <a:avLst/>
          </a:prstGeom>
          <a:noFill/>
          <a:ln cap="rnd" cmpd="sng" w="19050">
            <a:solidFill>
              <a:srgbClr val="192936"/>
            </a:solidFill>
            <a:prstDash val="solid"/>
            <a:round/>
            <a:headEnd len="sm" w="sm" type="none"/>
            <a:tailEnd len="sm" w="sm" type="none"/>
          </a:ln>
        </p:spPr>
      </p:cxnSp>
      <p:sp>
        <p:nvSpPr>
          <p:cNvPr id="675" name="Google Shape;675;p38"/>
          <p:cNvSpPr txBox="1"/>
          <p:nvPr/>
        </p:nvSpPr>
        <p:spPr>
          <a:xfrm>
            <a:off x="1293719" y="1539805"/>
            <a:ext cx="9728193" cy="1504950"/>
          </a:xfrm>
          <a:prstGeom prst="rect">
            <a:avLst/>
          </a:prstGeom>
          <a:noFill/>
          <a:ln>
            <a:noFill/>
          </a:ln>
        </p:spPr>
        <p:txBody>
          <a:bodyPr anchorCtr="0" anchor="t" bIns="0" lIns="0" spcFirstLastPara="1" rIns="0" wrap="square" tIns="0">
            <a:spAutoFit/>
          </a:bodyPr>
          <a:lstStyle/>
          <a:p>
            <a:pPr indent="0" lvl="0" marL="0" marR="0" rtl="0" algn="ctr">
              <a:lnSpc>
                <a:spcPct val="120002"/>
              </a:lnSpc>
              <a:spcBef>
                <a:spcPts val="0"/>
              </a:spcBef>
              <a:spcAft>
                <a:spcPts val="0"/>
              </a:spcAft>
              <a:buNone/>
            </a:pPr>
            <a:r>
              <a:rPr b="0" i="1" lang="en-US" sz="9999" u="none" cap="none" strike="noStrike">
                <a:solidFill>
                  <a:srgbClr val="192936"/>
                </a:solidFill>
                <a:latin typeface="Playfair Display"/>
                <a:ea typeface="Playfair Display"/>
                <a:cs typeface="Playfair Display"/>
                <a:sym typeface="Playfair Display"/>
              </a:rPr>
              <a:t>Think Critically</a:t>
            </a:r>
            <a:endParaRPr/>
          </a:p>
        </p:txBody>
      </p:sp>
      <p:cxnSp>
        <p:nvCxnSpPr>
          <p:cNvPr id="676" name="Google Shape;676;p38"/>
          <p:cNvCxnSpPr/>
          <p:nvPr/>
        </p:nvCxnSpPr>
        <p:spPr>
          <a:xfrm flipH="1" rot="10800000">
            <a:off x="1034775" y="-20425"/>
            <a:ext cx="20100" cy="10368300"/>
          </a:xfrm>
          <a:prstGeom prst="straightConnector1">
            <a:avLst/>
          </a:prstGeom>
          <a:noFill/>
          <a:ln cap="rnd" cmpd="sng" w="19050">
            <a:solidFill>
              <a:srgbClr val="192936"/>
            </a:solidFill>
            <a:prstDash val="solid"/>
            <a:round/>
            <a:headEnd len="sm" w="sm" type="none"/>
            <a:tailEnd len="sm" w="sm" type="none"/>
          </a:ln>
        </p:spPr>
      </p:cxnSp>
      <p:cxnSp>
        <p:nvCxnSpPr>
          <p:cNvPr id="677" name="Google Shape;677;p38"/>
          <p:cNvCxnSpPr/>
          <p:nvPr/>
        </p:nvCxnSpPr>
        <p:spPr>
          <a:xfrm flipH="1" rot="10800000">
            <a:off x="-20300" y="994100"/>
            <a:ext cx="18342000" cy="20400"/>
          </a:xfrm>
          <a:prstGeom prst="straightConnector1">
            <a:avLst/>
          </a:prstGeom>
          <a:noFill/>
          <a:ln cap="rnd" cmpd="sng" w="19050">
            <a:solidFill>
              <a:srgbClr val="192936"/>
            </a:solidFill>
            <a:prstDash val="solid"/>
            <a:round/>
            <a:headEnd len="sm" w="sm" type="none"/>
            <a:tailEnd len="sm" w="sm" type="none"/>
          </a:ln>
        </p:spPr>
      </p:cxnSp>
      <p:cxnSp>
        <p:nvCxnSpPr>
          <p:cNvPr id="678" name="Google Shape;678;p38"/>
          <p:cNvCxnSpPr/>
          <p:nvPr/>
        </p:nvCxnSpPr>
        <p:spPr>
          <a:xfrm flipH="1" rot="10800000">
            <a:off x="20300" y="9252300"/>
            <a:ext cx="18301500" cy="40500"/>
          </a:xfrm>
          <a:prstGeom prst="straightConnector1">
            <a:avLst/>
          </a:prstGeom>
          <a:noFill/>
          <a:ln cap="rnd" cmpd="sng" w="19050">
            <a:solidFill>
              <a:srgbClr val="192936"/>
            </a:solidFill>
            <a:prstDash val="solid"/>
            <a:round/>
            <a:headEnd len="sm" w="sm" type="none"/>
            <a:tailEnd len="sm" w="sm" type="none"/>
          </a:ln>
        </p:spPr>
      </p:cxnSp>
      <p:cxnSp>
        <p:nvCxnSpPr>
          <p:cNvPr id="679" name="Google Shape;679;p38"/>
          <p:cNvCxnSpPr/>
          <p:nvPr/>
        </p:nvCxnSpPr>
        <p:spPr>
          <a:xfrm rot="10800000">
            <a:off x="11341975" y="20300"/>
            <a:ext cx="20400" cy="10287000"/>
          </a:xfrm>
          <a:prstGeom prst="straightConnector1">
            <a:avLst/>
          </a:prstGeom>
          <a:noFill/>
          <a:ln cap="rnd" cmpd="sng" w="19050">
            <a:solidFill>
              <a:srgbClr val="192936"/>
            </a:solidFill>
            <a:prstDash val="solid"/>
            <a:round/>
            <a:headEnd len="sm" w="sm" type="none"/>
            <a:tailEnd len="sm" w="sm" type="none"/>
          </a:ln>
        </p:spPr>
      </p:cxnSp>
      <p:sp>
        <p:nvSpPr>
          <p:cNvPr id="680" name="Google Shape;680;p38"/>
          <p:cNvSpPr txBox="1"/>
          <p:nvPr/>
        </p:nvSpPr>
        <p:spPr>
          <a:xfrm>
            <a:off x="1737841" y="3967336"/>
            <a:ext cx="7859304" cy="3234691"/>
          </a:xfrm>
          <a:prstGeom prst="rect">
            <a:avLst/>
          </a:prstGeom>
          <a:noFill/>
          <a:ln>
            <a:noFill/>
          </a:ln>
        </p:spPr>
        <p:txBody>
          <a:bodyPr anchorCtr="0" anchor="t" bIns="0" lIns="0" spcFirstLastPara="1" rIns="0" wrap="square" tIns="0">
            <a:spAutoFit/>
          </a:bodyPr>
          <a:lstStyle/>
          <a:p>
            <a:pPr indent="-291463" lvl="1" marL="582927" marR="0" rtl="0" algn="l">
              <a:lnSpc>
                <a:spcPct val="160022"/>
              </a:lnSpc>
              <a:spcBef>
                <a:spcPts val="0"/>
              </a:spcBef>
              <a:spcAft>
                <a:spcPts val="0"/>
              </a:spcAft>
              <a:buClr>
                <a:srgbClr val="000000"/>
              </a:buClr>
              <a:buSzPts val="2699"/>
              <a:buFont typeface="Arial"/>
              <a:buChar char="•"/>
            </a:pPr>
            <a:r>
              <a:rPr b="0" i="0" lang="en-US" sz="2699" u="none" cap="none" strike="noStrike">
                <a:solidFill>
                  <a:srgbClr val="000000"/>
                </a:solidFill>
                <a:latin typeface="Arial"/>
                <a:ea typeface="Arial"/>
                <a:cs typeface="Arial"/>
                <a:sym typeface="Arial"/>
              </a:rPr>
              <a:t>Can probability be greater than 1? Why?</a:t>
            </a:r>
            <a:endParaRPr/>
          </a:p>
          <a:p>
            <a:pPr indent="-291463" lvl="1" marL="582927" marR="0" rtl="0" algn="l">
              <a:lnSpc>
                <a:spcPct val="160022"/>
              </a:lnSpc>
              <a:spcBef>
                <a:spcPts val="0"/>
              </a:spcBef>
              <a:spcAft>
                <a:spcPts val="0"/>
              </a:spcAft>
              <a:buClr>
                <a:srgbClr val="000000"/>
              </a:buClr>
              <a:buSzPts val="2699"/>
              <a:buFont typeface="Arial"/>
              <a:buChar char="•"/>
            </a:pPr>
            <a:r>
              <a:rPr b="0" i="0" lang="en-US" sz="2699" u="none" cap="none" strike="noStrike">
                <a:solidFill>
                  <a:srgbClr val="000000"/>
                </a:solidFill>
                <a:latin typeface="Arial"/>
                <a:ea typeface="Arial"/>
                <a:cs typeface="Arial"/>
                <a:sym typeface="Arial"/>
              </a:rPr>
              <a:t>Is all probability based on formulas?</a:t>
            </a:r>
            <a:endParaRPr/>
          </a:p>
          <a:p>
            <a:pPr indent="-291463" lvl="1" marL="582927" marR="0" rtl="0" algn="l">
              <a:lnSpc>
                <a:spcPct val="160022"/>
              </a:lnSpc>
              <a:spcBef>
                <a:spcPts val="0"/>
              </a:spcBef>
              <a:spcAft>
                <a:spcPts val="0"/>
              </a:spcAft>
              <a:buClr>
                <a:srgbClr val="000000"/>
              </a:buClr>
              <a:buSzPts val="2699"/>
              <a:buFont typeface="Arial"/>
              <a:buChar char="•"/>
            </a:pPr>
            <a:r>
              <a:rPr b="0" i="0" lang="en-US" sz="2699" u="none" cap="none" strike="noStrike">
                <a:solidFill>
                  <a:srgbClr val="000000"/>
                </a:solidFill>
                <a:latin typeface="Arial"/>
                <a:ea typeface="Arial"/>
                <a:cs typeface="Arial"/>
                <a:sym typeface="Arial"/>
              </a:rPr>
              <a:t>When should we use empirical instead of classical probability?</a:t>
            </a:r>
            <a:endParaRPr/>
          </a:p>
          <a:p>
            <a:pPr indent="-291463" lvl="1" marL="582927" marR="0" rtl="0" algn="l">
              <a:lnSpc>
                <a:spcPct val="160022"/>
              </a:lnSpc>
              <a:spcBef>
                <a:spcPts val="0"/>
              </a:spcBef>
              <a:spcAft>
                <a:spcPts val="0"/>
              </a:spcAft>
              <a:buClr>
                <a:srgbClr val="000000"/>
              </a:buClr>
              <a:buSzPts val="2699"/>
              <a:buFont typeface="Arial"/>
              <a:buChar char="•"/>
            </a:pPr>
            <a:r>
              <a:rPr b="0" i="0" lang="en-US" sz="2699" u="none" cap="none" strike="noStrike">
                <a:solidFill>
                  <a:srgbClr val="000000"/>
                </a:solidFill>
                <a:latin typeface="Arial"/>
                <a:ea typeface="Arial"/>
                <a:cs typeface="Arial"/>
                <a:sym typeface="Arial"/>
              </a:rPr>
              <a:t>Can probability guarantee an outcome?</a:t>
            </a:r>
            <a:endParaRPr/>
          </a:p>
          <a:p>
            <a:pPr indent="0" lvl="0" marL="0" marR="0" rtl="0" algn="l">
              <a:lnSpc>
                <a:spcPct val="160022"/>
              </a:lnSpc>
              <a:spcBef>
                <a:spcPts val="0"/>
              </a:spcBef>
              <a:spcAft>
                <a:spcPts val="0"/>
              </a:spcAft>
              <a:buNone/>
            </a:pPr>
            <a:r>
              <a:t/>
            </a:r>
            <a:endParaRPr b="0" i="0" sz="2699" u="none" cap="none" strike="noStrike">
              <a:solidFill>
                <a:srgbClr val="000000"/>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684" name="Shape 684"/>
        <p:cNvGrpSpPr/>
        <p:nvPr/>
      </p:nvGrpSpPr>
      <p:grpSpPr>
        <a:xfrm>
          <a:off x="0" y="0"/>
          <a:ext cx="0" cy="0"/>
          <a:chOff x="0" y="0"/>
          <a:chExt cx="0" cy="0"/>
        </a:xfrm>
      </p:grpSpPr>
      <p:sp>
        <p:nvSpPr>
          <p:cNvPr id="685" name="Google Shape;685;p39"/>
          <p:cNvSpPr txBox="1"/>
          <p:nvPr/>
        </p:nvSpPr>
        <p:spPr>
          <a:xfrm>
            <a:off x="1866013" y="1826876"/>
            <a:ext cx="8916626" cy="835171"/>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1" lang="en-US" sz="6255" u="none" cap="none" strike="noStrike">
                <a:solidFill>
                  <a:srgbClr val="192936"/>
                </a:solidFill>
                <a:latin typeface="Playfair Display"/>
                <a:ea typeface="Playfair Display"/>
                <a:cs typeface="Playfair Display"/>
                <a:sym typeface="Playfair Display"/>
              </a:rPr>
              <a:t>Conclusion</a:t>
            </a:r>
            <a:endParaRPr/>
          </a:p>
        </p:txBody>
      </p:sp>
      <p:cxnSp>
        <p:nvCxnSpPr>
          <p:cNvPr id="686" name="Google Shape;686;p39"/>
          <p:cNvCxnSpPr/>
          <p:nvPr/>
        </p:nvCxnSpPr>
        <p:spPr>
          <a:xfrm flipH="1" rot="10800000">
            <a:off x="1034775" y="20300"/>
            <a:ext cx="20100" cy="10287000"/>
          </a:xfrm>
          <a:prstGeom prst="straightConnector1">
            <a:avLst/>
          </a:prstGeom>
          <a:noFill/>
          <a:ln cap="rnd" cmpd="sng" w="19050">
            <a:solidFill>
              <a:srgbClr val="192936"/>
            </a:solidFill>
            <a:prstDash val="solid"/>
            <a:round/>
            <a:headEnd len="sm" w="sm" type="none"/>
            <a:tailEnd len="sm" w="sm" type="none"/>
          </a:ln>
        </p:spPr>
      </p:cxnSp>
      <p:cxnSp>
        <p:nvCxnSpPr>
          <p:cNvPr id="687" name="Google Shape;687;p39"/>
          <p:cNvCxnSpPr/>
          <p:nvPr/>
        </p:nvCxnSpPr>
        <p:spPr>
          <a:xfrm rot="-534">
            <a:off x="1054279" y="1029905"/>
            <a:ext cx="16232293" cy="0"/>
          </a:xfrm>
          <a:prstGeom prst="straightConnector1">
            <a:avLst/>
          </a:prstGeom>
          <a:noFill/>
          <a:ln cap="rnd" cmpd="sng" w="19050">
            <a:solidFill>
              <a:srgbClr val="192936"/>
            </a:solidFill>
            <a:prstDash val="solid"/>
            <a:round/>
            <a:headEnd len="sm" w="sm" type="none"/>
            <a:tailEnd len="sm" w="sm" type="none"/>
          </a:ln>
        </p:spPr>
      </p:cxnSp>
      <p:cxnSp>
        <p:nvCxnSpPr>
          <p:cNvPr id="688" name="Google Shape;688;p39"/>
          <p:cNvCxnSpPr/>
          <p:nvPr/>
        </p:nvCxnSpPr>
        <p:spPr>
          <a:xfrm flipH="1" rot="10800000">
            <a:off x="17226150" y="-20200"/>
            <a:ext cx="60900" cy="10327500"/>
          </a:xfrm>
          <a:prstGeom prst="straightConnector1">
            <a:avLst/>
          </a:prstGeom>
          <a:noFill/>
          <a:ln cap="rnd" cmpd="sng" w="19050">
            <a:solidFill>
              <a:srgbClr val="192936"/>
            </a:solidFill>
            <a:prstDash val="solid"/>
            <a:round/>
            <a:headEnd len="sm" w="sm" type="none"/>
            <a:tailEnd len="sm" w="sm" type="none"/>
          </a:ln>
        </p:spPr>
      </p:cxnSp>
      <p:cxnSp>
        <p:nvCxnSpPr>
          <p:cNvPr id="689" name="Google Shape;689;p39"/>
          <p:cNvCxnSpPr/>
          <p:nvPr/>
        </p:nvCxnSpPr>
        <p:spPr>
          <a:xfrm rot="1502">
            <a:off x="1028703" y="9261847"/>
            <a:ext cx="16230602" cy="0"/>
          </a:xfrm>
          <a:prstGeom prst="straightConnector1">
            <a:avLst/>
          </a:prstGeom>
          <a:noFill/>
          <a:ln cap="rnd" cmpd="sng" w="19050">
            <a:solidFill>
              <a:srgbClr val="192936"/>
            </a:solidFill>
            <a:prstDash val="solid"/>
            <a:round/>
            <a:headEnd len="sm" w="sm" type="none"/>
            <a:tailEnd len="sm" w="sm" type="none"/>
          </a:ln>
        </p:spPr>
      </p:cxnSp>
      <p:sp>
        <p:nvSpPr>
          <p:cNvPr id="690" name="Google Shape;690;p39"/>
          <p:cNvSpPr txBox="1"/>
          <p:nvPr/>
        </p:nvSpPr>
        <p:spPr>
          <a:xfrm>
            <a:off x="1603119" y="3328797"/>
            <a:ext cx="13942389" cy="3043168"/>
          </a:xfrm>
          <a:prstGeom prst="rect">
            <a:avLst/>
          </a:prstGeom>
          <a:noFill/>
          <a:ln>
            <a:noFill/>
          </a:ln>
        </p:spPr>
        <p:txBody>
          <a:bodyPr anchorCtr="0" anchor="t" bIns="0" lIns="0" spcFirstLastPara="1" rIns="0" wrap="square" tIns="0">
            <a:spAutoFit/>
          </a:bodyPr>
          <a:lstStyle/>
          <a:p>
            <a:pPr indent="-435654" lvl="1" marL="871307" marR="0" rtl="0" algn="l">
              <a:lnSpc>
                <a:spcPct val="120029"/>
              </a:lnSpc>
              <a:spcBef>
                <a:spcPts val="0"/>
              </a:spcBef>
              <a:spcAft>
                <a:spcPts val="0"/>
              </a:spcAft>
              <a:buClr>
                <a:srgbClr val="192936"/>
              </a:buClr>
              <a:buSzPts val="4034"/>
              <a:buFont typeface="Arial"/>
              <a:buChar char="•"/>
            </a:pPr>
            <a:r>
              <a:rPr b="0" i="0" lang="en-US" sz="4035" u="none" cap="none" strike="noStrike">
                <a:solidFill>
                  <a:srgbClr val="192936"/>
                </a:solidFill>
                <a:latin typeface="Arial"/>
                <a:ea typeface="Arial"/>
                <a:cs typeface="Arial"/>
                <a:sym typeface="Arial"/>
              </a:rPr>
              <a:t>Probability is essential for understanding uncertainty</a:t>
            </a:r>
            <a:endParaRPr/>
          </a:p>
          <a:p>
            <a:pPr indent="-435654" lvl="1" marL="871307" marR="0" rtl="0" algn="l">
              <a:lnSpc>
                <a:spcPct val="120029"/>
              </a:lnSpc>
              <a:spcBef>
                <a:spcPts val="0"/>
              </a:spcBef>
              <a:spcAft>
                <a:spcPts val="0"/>
              </a:spcAft>
              <a:buClr>
                <a:srgbClr val="192936"/>
              </a:buClr>
              <a:buSzPts val="4034"/>
              <a:buFont typeface="Arial"/>
              <a:buChar char="•"/>
            </a:pPr>
            <a:r>
              <a:rPr b="0" i="0" lang="en-US" sz="4035" u="none" cap="none" strike="noStrike">
                <a:solidFill>
                  <a:srgbClr val="192936"/>
                </a:solidFill>
                <a:latin typeface="Arial"/>
                <a:ea typeface="Arial"/>
                <a:cs typeface="Arial"/>
                <a:sym typeface="Arial"/>
              </a:rPr>
              <a:t>It provides a foundation for prediction</a:t>
            </a:r>
            <a:endParaRPr/>
          </a:p>
          <a:p>
            <a:pPr indent="-435654" lvl="1" marL="871307" marR="0" rtl="0" algn="l">
              <a:lnSpc>
                <a:spcPct val="120029"/>
              </a:lnSpc>
              <a:spcBef>
                <a:spcPts val="0"/>
              </a:spcBef>
              <a:spcAft>
                <a:spcPts val="0"/>
              </a:spcAft>
              <a:buClr>
                <a:srgbClr val="192936"/>
              </a:buClr>
              <a:buSzPts val="4034"/>
              <a:buFont typeface="Arial"/>
              <a:buChar char="•"/>
            </a:pPr>
            <a:r>
              <a:rPr b="0" i="0" lang="en-US" sz="4035" u="none" cap="none" strike="noStrike">
                <a:solidFill>
                  <a:srgbClr val="192936"/>
                </a:solidFill>
                <a:latin typeface="Arial"/>
                <a:ea typeface="Arial"/>
                <a:cs typeface="Arial"/>
                <a:sym typeface="Arial"/>
              </a:rPr>
              <a:t>Classical and empirical probability serve different purposes</a:t>
            </a:r>
            <a:endParaRPr/>
          </a:p>
          <a:p>
            <a:pPr indent="-435654" lvl="1" marL="871307" marR="0" rtl="0" algn="l">
              <a:lnSpc>
                <a:spcPct val="120029"/>
              </a:lnSpc>
              <a:spcBef>
                <a:spcPts val="0"/>
              </a:spcBef>
              <a:spcAft>
                <a:spcPts val="0"/>
              </a:spcAft>
              <a:buClr>
                <a:srgbClr val="192936"/>
              </a:buClr>
              <a:buSzPts val="4034"/>
              <a:buFont typeface="Arial"/>
              <a:buChar char="•"/>
            </a:pPr>
            <a:r>
              <a:rPr b="0" i="0" lang="en-US" sz="4035" u="none" cap="none" strike="noStrike">
                <a:solidFill>
                  <a:srgbClr val="192936"/>
                </a:solidFill>
                <a:latin typeface="Arial"/>
                <a:ea typeface="Arial"/>
                <a:cs typeface="Arial"/>
                <a:sym typeface="Arial"/>
              </a:rPr>
              <a:t>Probability rules ensure correct calculations</a:t>
            </a:r>
            <a:endParaRPr/>
          </a:p>
          <a:p>
            <a:pPr indent="-435654" lvl="1" marL="871307" marR="0" rtl="0" algn="l">
              <a:lnSpc>
                <a:spcPct val="120029"/>
              </a:lnSpc>
              <a:spcBef>
                <a:spcPts val="0"/>
              </a:spcBef>
              <a:spcAft>
                <a:spcPts val="0"/>
              </a:spcAft>
              <a:buClr>
                <a:srgbClr val="192936"/>
              </a:buClr>
              <a:buSzPts val="4034"/>
              <a:buFont typeface="Arial"/>
              <a:buChar char="•"/>
            </a:pPr>
            <a:r>
              <a:rPr b="0" i="0" lang="en-US" sz="4035" u="none" cap="none" strike="noStrike">
                <a:solidFill>
                  <a:srgbClr val="192936"/>
                </a:solidFill>
                <a:latin typeface="Arial"/>
                <a:ea typeface="Arial"/>
                <a:cs typeface="Arial"/>
                <a:sym typeface="Arial"/>
              </a:rPr>
              <a:t>Real-world data requires careful interpretation</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694" name="Shape 694"/>
        <p:cNvGrpSpPr/>
        <p:nvPr/>
      </p:nvGrpSpPr>
      <p:grpSpPr>
        <a:xfrm>
          <a:off x="0" y="0"/>
          <a:ext cx="0" cy="0"/>
          <a:chOff x="0" y="0"/>
          <a:chExt cx="0" cy="0"/>
        </a:xfrm>
      </p:grpSpPr>
      <p:sp>
        <p:nvSpPr>
          <p:cNvPr id="695" name="Google Shape;695;p40"/>
          <p:cNvSpPr txBox="1"/>
          <p:nvPr/>
        </p:nvSpPr>
        <p:spPr>
          <a:xfrm>
            <a:off x="1697097" y="1728979"/>
            <a:ext cx="8916626" cy="835171"/>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1" lang="en-US" sz="6255" u="none" cap="none" strike="noStrike">
                <a:solidFill>
                  <a:srgbClr val="192936"/>
                </a:solidFill>
                <a:latin typeface="Playfair Display"/>
                <a:ea typeface="Playfair Display"/>
                <a:cs typeface="Playfair Display"/>
                <a:sym typeface="Playfair Display"/>
              </a:rPr>
              <a:t>Reference</a:t>
            </a:r>
            <a:endParaRPr/>
          </a:p>
        </p:txBody>
      </p:sp>
      <p:cxnSp>
        <p:nvCxnSpPr>
          <p:cNvPr id="696" name="Google Shape;696;p40"/>
          <p:cNvCxnSpPr/>
          <p:nvPr/>
        </p:nvCxnSpPr>
        <p:spPr>
          <a:xfrm flipH="1" rot="10800000">
            <a:off x="994200" y="40725"/>
            <a:ext cx="60600" cy="10205700"/>
          </a:xfrm>
          <a:prstGeom prst="straightConnector1">
            <a:avLst/>
          </a:prstGeom>
          <a:noFill/>
          <a:ln cap="rnd" cmpd="sng" w="19050">
            <a:solidFill>
              <a:srgbClr val="192936"/>
            </a:solidFill>
            <a:prstDash val="solid"/>
            <a:round/>
            <a:headEnd len="sm" w="sm" type="none"/>
            <a:tailEnd len="sm" w="sm" type="none"/>
          </a:ln>
        </p:spPr>
      </p:cxnSp>
      <p:cxnSp>
        <p:nvCxnSpPr>
          <p:cNvPr id="697" name="Google Shape;697;p40"/>
          <p:cNvCxnSpPr/>
          <p:nvPr/>
        </p:nvCxnSpPr>
        <p:spPr>
          <a:xfrm rot="-534">
            <a:off x="1054279" y="1029905"/>
            <a:ext cx="16232293" cy="0"/>
          </a:xfrm>
          <a:prstGeom prst="straightConnector1">
            <a:avLst/>
          </a:prstGeom>
          <a:noFill/>
          <a:ln cap="rnd" cmpd="sng" w="19050">
            <a:solidFill>
              <a:srgbClr val="192936"/>
            </a:solidFill>
            <a:prstDash val="solid"/>
            <a:round/>
            <a:headEnd len="sm" w="sm" type="none"/>
            <a:tailEnd len="sm" w="sm" type="none"/>
          </a:ln>
        </p:spPr>
      </p:cxnSp>
      <p:cxnSp>
        <p:nvCxnSpPr>
          <p:cNvPr id="698" name="Google Shape;698;p40"/>
          <p:cNvCxnSpPr/>
          <p:nvPr/>
        </p:nvCxnSpPr>
        <p:spPr>
          <a:xfrm flipH="1" rot="10800000">
            <a:off x="17266750" y="20300"/>
            <a:ext cx="20400" cy="10287000"/>
          </a:xfrm>
          <a:prstGeom prst="straightConnector1">
            <a:avLst/>
          </a:prstGeom>
          <a:noFill/>
          <a:ln cap="rnd" cmpd="sng" w="19050">
            <a:solidFill>
              <a:srgbClr val="192936"/>
            </a:solidFill>
            <a:prstDash val="solid"/>
            <a:round/>
            <a:headEnd len="sm" w="sm" type="none"/>
            <a:tailEnd len="sm" w="sm" type="none"/>
          </a:ln>
        </p:spPr>
      </p:cxnSp>
      <p:cxnSp>
        <p:nvCxnSpPr>
          <p:cNvPr id="699" name="Google Shape;699;p40"/>
          <p:cNvCxnSpPr/>
          <p:nvPr/>
        </p:nvCxnSpPr>
        <p:spPr>
          <a:xfrm rot="1502">
            <a:off x="1028703" y="9261847"/>
            <a:ext cx="16230602" cy="0"/>
          </a:xfrm>
          <a:prstGeom prst="straightConnector1">
            <a:avLst/>
          </a:prstGeom>
          <a:noFill/>
          <a:ln cap="rnd" cmpd="sng" w="19050">
            <a:solidFill>
              <a:srgbClr val="192936"/>
            </a:solidFill>
            <a:prstDash val="solid"/>
            <a:round/>
            <a:headEnd len="sm" w="sm" type="none"/>
            <a:tailEnd len="sm" w="sm" type="none"/>
          </a:ln>
        </p:spPr>
      </p:cxnSp>
      <p:sp>
        <p:nvSpPr>
          <p:cNvPr id="700" name="Google Shape;700;p40"/>
          <p:cNvSpPr txBox="1"/>
          <p:nvPr/>
        </p:nvSpPr>
        <p:spPr>
          <a:xfrm>
            <a:off x="1427525" y="3128613"/>
            <a:ext cx="15276702" cy="3076954"/>
          </a:xfrm>
          <a:prstGeom prst="rect">
            <a:avLst/>
          </a:prstGeom>
          <a:noFill/>
          <a:ln>
            <a:noFill/>
          </a:ln>
        </p:spPr>
        <p:txBody>
          <a:bodyPr anchorCtr="0" anchor="t" bIns="0" lIns="0" spcFirstLastPara="1" rIns="0" wrap="square" tIns="0">
            <a:spAutoFit/>
          </a:bodyPr>
          <a:lstStyle/>
          <a:p>
            <a:pPr indent="-367075" lvl="1" marL="734150" marR="0" rtl="0" algn="l">
              <a:lnSpc>
                <a:spcPct val="120000"/>
              </a:lnSpc>
              <a:spcBef>
                <a:spcPts val="0"/>
              </a:spcBef>
              <a:spcAft>
                <a:spcPts val="0"/>
              </a:spcAft>
              <a:buClr>
                <a:srgbClr val="192936"/>
              </a:buClr>
              <a:buSzPts val="3400"/>
              <a:buFont typeface="Arial"/>
              <a:buChar char="•"/>
            </a:pPr>
            <a:r>
              <a:rPr b="0" i="0" lang="en-US" sz="3400" u="none" cap="none" strike="noStrike">
                <a:solidFill>
                  <a:srgbClr val="192936"/>
                </a:solidFill>
                <a:latin typeface="Arial"/>
                <a:ea typeface="Arial"/>
                <a:cs typeface="Arial"/>
                <a:sym typeface="Arial"/>
              </a:rPr>
              <a:t>Walpole, R. E. (2012). Probability and Statistics for Engineers and Scientists</a:t>
            </a:r>
            <a:endParaRPr/>
          </a:p>
          <a:p>
            <a:pPr indent="-367075" lvl="1" marL="734150" marR="0" rtl="0" algn="l">
              <a:lnSpc>
                <a:spcPct val="120000"/>
              </a:lnSpc>
              <a:spcBef>
                <a:spcPts val="0"/>
              </a:spcBef>
              <a:spcAft>
                <a:spcPts val="0"/>
              </a:spcAft>
              <a:buClr>
                <a:srgbClr val="192936"/>
              </a:buClr>
              <a:buSzPts val="3400"/>
              <a:buFont typeface="Arial"/>
              <a:buChar char="•"/>
            </a:pPr>
            <a:r>
              <a:rPr b="0" i="0" lang="en-US" sz="3400" u="none" cap="none" strike="noStrike">
                <a:solidFill>
                  <a:srgbClr val="192936"/>
                </a:solidFill>
                <a:latin typeface="Arial"/>
                <a:ea typeface="Arial"/>
                <a:cs typeface="Arial"/>
                <a:sym typeface="Arial"/>
              </a:rPr>
              <a:t>Montgomery, D. C., &amp; Runger, G. C. (2014). Applied Statistics and Probability</a:t>
            </a:r>
            <a:endParaRPr/>
          </a:p>
          <a:p>
            <a:pPr indent="-367075" lvl="1" marL="734150" marR="0" rtl="0" algn="l">
              <a:lnSpc>
                <a:spcPct val="120000"/>
              </a:lnSpc>
              <a:spcBef>
                <a:spcPts val="0"/>
              </a:spcBef>
              <a:spcAft>
                <a:spcPts val="0"/>
              </a:spcAft>
              <a:buClr>
                <a:srgbClr val="192936"/>
              </a:buClr>
              <a:buSzPts val="3400"/>
              <a:buFont typeface="Arial"/>
              <a:buChar char="•"/>
            </a:pPr>
            <a:r>
              <a:rPr b="0" i="0" lang="en-US" sz="3400" u="none" cap="none" strike="noStrike">
                <a:solidFill>
                  <a:srgbClr val="192936"/>
                </a:solidFill>
                <a:latin typeface="Arial"/>
                <a:ea typeface="Arial"/>
                <a:cs typeface="Arial"/>
                <a:sym typeface="Arial"/>
              </a:rPr>
              <a:t>Triola, M. F. (2018). Elementary Statistics</a:t>
            </a:r>
            <a:endParaRPr/>
          </a:p>
          <a:p>
            <a:pPr indent="-367075" lvl="1" marL="734150" marR="0" rtl="0" algn="l">
              <a:lnSpc>
                <a:spcPct val="120000"/>
              </a:lnSpc>
              <a:spcBef>
                <a:spcPts val="0"/>
              </a:spcBef>
              <a:spcAft>
                <a:spcPts val="0"/>
              </a:spcAft>
              <a:buClr>
                <a:srgbClr val="192936"/>
              </a:buClr>
              <a:buSzPts val="3400"/>
              <a:buFont typeface="Arial"/>
              <a:buChar char="•"/>
            </a:pPr>
            <a:r>
              <a:rPr b="0" i="0" lang="en-US" sz="3400" u="none" cap="none" strike="noStrike">
                <a:solidFill>
                  <a:srgbClr val="192936"/>
                </a:solidFill>
                <a:latin typeface="Arial"/>
                <a:ea typeface="Arial"/>
                <a:cs typeface="Arial"/>
                <a:sym typeface="Arial"/>
              </a:rPr>
              <a:t>OpenIntro Statistics (2019)</a:t>
            </a:r>
            <a:endParaRPr/>
          </a:p>
          <a:p>
            <a:pPr indent="-367075" lvl="1" marL="734150" marR="0" rtl="0" algn="l">
              <a:lnSpc>
                <a:spcPct val="120000"/>
              </a:lnSpc>
              <a:spcBef>
                <a:spcPts val="0"/>
              </a:spcBef>
              <a:spcAft>
                <a:spcPts val="0"/>
              </a:spcAft>
              <a:buClr>
                <a:srgbClr val="192936"/>
              </a:buClr>
              <a:buSzPts val="3400"/>
              <a:buFont typeface="Arial"/>
              <a:buChar char="•"/>
            </a:pPr>
            <a:r>
              <a:rPr b="0" i="0" lang="en-US" sz="3400" u="none" cap="none" strike="noStrike">
                <a:solidFill>
                  <a:srgbClr val="192936"/>
                </a:solidFill>
                <a:latin typeface="Arial"/>
                <a:ea typeface="Arial"/>
                <a:cs typeface="Arial"/>
                <a:sym typeface="Arial"/>
              </a:rPr>
              <a:t>Microsoft Excel Documentation</a:t>
            </a:r>
            <a:endParaRPr/>
          </a:p>
          <a:p>
            <a:pPr indent="-367075" lvl="1" marL="734150" marR="0" rtl="0" algn="l">
              <a:lnSpc>
                <a:spcPct val="120000"/>
              </a:lnSpc>
              <a:spcBef>
                <a:spcPts val="0"/>
              </a:spcBef>
              <a:spcAft>
                <a:spcPts val="0"/>
              </a:spcAft>
              <a:buClr>
                <a:srgbClr val="192936"/>
              </a:buClr>
              <a:buSzPts val="3400"/>
              <a:buFont typeface="Arial"/>
              <a:buChar char="•"/>
            </a:pPr>
            <a:r>
              <a:rPr b="0" i="0" lang="en-US" sz="3400" u="none" cap="none" strike="noStrike">
                <a:solidFill>
                  <a:srgbClr val="192936"/>
                </a:solidFill>
                <a:latin typeface="Arial"/>
                <a:ea typeface="Arial"/>
                <a:cs typeface="Arial"/>
                <a:sym typeface="Arial"/>
              </a:rPr>
              <a:t>Khan Academy – Statistics and Probability</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4" name="Shape 704"/>
        <p:cNvGrpSpPr/>
        <p:nvPr/>
      </p:nvGrpSpPr>
      <p:grpSpPr>
        <a:xfrm>
          <a:off x="0" y="0"/>
          <a:ext cx="0" cy="0"/>
          <a:chOff x="0" y="0"/>
          <a:chExt cx="0" cy="0"/>
        </a:xfrm>
      </p:grpSpPr>
      <p:cxnSp>
        <p:nvCxnSpPr>
          <p:cNvPr id="705" name="Google Shape;705;p41"/>
          <p:cNvCxnSpPr/>
          <p:nvPr/>
        </p:nvCxnSpPr>
        <p:spPr>
          <a:xfrm flipH="1" rot="10800000">
            <a:off x="1014500" y="40700"/>
            <a:ext cx="40500" cy="10266600"/>
          </a:xfrm>
          <a:prstGeom prst="straightConnector1">
            <a:avLst/>
          </a:prstGeom>
          <a:noFill/>
          <a:ln cap="rnd" cmpd="sng" w="19050">
            <a:solidFill>
              <a:srgbClr val="192936"/>
            </a:solidFill>
            <a:prstDash val="solid"/>
            <a:round/>
            <a:headEnd len="sm" w="sm" type="none"/>
            <a:tailEnd len="sm" w="sm" type="none"/>
          </a:ln>
        </p:spPr>
      </p:cxnSp>
      <p:cxnSp>
        <p:nvCxnSpPr>
          <p:cNvPr id="706" name="Google Shape;706;p41"/>
          <p:cNvCxnSpPr/>
          <p:nvPr/>
        </p:nvCxnSpPr>
        <p:spPr>
          <a:xfrm rot="-534">
            <a:off x="1054279" y="1029905"/>
            <a:ext cx="16232293" cy="0"/>
          </a:xfrm>
          <a:prstGeom prst="straightConnector1">
            <a:avLst/>
          </a:prstGeom>
          <a:noFill/>
          <a:ln cap="rnd" cmpd="sng" w="19050">
            <a:solidFill>
              <a:srgbClr val="192936"/>
            </a:solidFill>
            <a:prstDash val="solid"/>
            <a:round/>
            <a:headEnd len="sm" w="sm" type="none"/>
            <a:tailEnd len="sm" w="sm" type="none"/>
          </a:ln>
        </p:spPr>
      </p:cxnSp>
      <p:cxnSp>
        <p:nvCxnSpPr>
          <p:cNvPr id="707" name="Google Shape;707;p41"/>
          <p:cNvCxnSpPr/>
          <p:nvPr/>
        </p:nvCxnSpPr>
        <p:spPr>
          <a:xfrm rot="10800000">
            <a:off x="17287225" y="20175"/>
            <a:ext cx="20100" cy="10307400"/>
          </a:xfrm>
          <a:prstGeom prst="straightConnector1">
            <a:avLst/>
          </a:prstGeom>
          <a:noFill/>
          <a:ln cap="rnd" cmpd="sng" w="19050">
            <a:solidFill>
              <a:srgbClr val="192936"/>
            </a:solidFill>
            <a:prstDash val="solid"/>
            <a:round/>
            <a:headEnd len="sm" w="sm" type="none"/>
            <a:tailEnd len="sm" w="sm" type="none"/>
          </a:ln>
        </p:spPr>
      </p:cxnSp>
      <p:cxnSp>
        <p:nvCxnSpPr>
          <p:cNvPr id="708" name="Google Shape;708;p41"/>
          <p:cNvCxnSpPr/>
          <p:nvPr/>
        </p:nvCxnSpPr>
        <p:spPr>
          <a:xfrm rot="1502">
            <a:off x="1028703" y="9261847"/>
            <a:ext cx="16230602" cy="0"/>
          </a:xfrm>
          <a:prstGeom prst="straightConnector1">
            <a:avLst/>
          </a:prstGeom>
          <a:noFill/>
          <a:ln cap="rnd" cmpd="sng" w="19050">
            <a:solidFill>
              <a:srgbClr val="192936"/>
            </a:solidFill>
            <a:prstDash val="solid"/>
            <a:round/>
            <a:headEnd len="sm" w="sm" type="none"/>
            <a:tailEnd len="sm" w="sm" type="none"/>
          </a:ln>
        </p:spPr>
      </p:cxnSp>
      <p:sp>
        <p:nvSpPr>
          <p:cNvPr id="709" name="Google Shape;709;p41"/>
          <p:cNvSpPr txBox="1"/>
          <p:nvPr/>
        </p:nvSpPr>
        <p:spPr>
          <a:xfrm>
            <a:off x="1713736" y="4544947"/>
            <a:ext cx="7822500" cy="9423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0" i="0" lang="en-US" sz="6121" u="none" cap="none" strike="noStrike">
                <a:solidFill>
                  <a:srgbClr val="000000"/>
                </a:solidFill>
                <a:latin typeface="Play"/>
                <a:ea typeface="Play"/>
                <a:cs typeface="Play"/>
                <a:sym typeface="Play"/>
              </a:rPr>
              <a:t>Contact Information</a:t>
            </a:r>
            <a:endParaRPr/>
          </a:p>
        </p:txBody>
      </p:sp>
      <p:sp>
        <p:nvSpPr>
          <p:cNvPr id="710" name="Google Shape;710;p41"/>
          <p:cNvSpPr txBox="1"/>
          <p:nvPr/>
        </p:nvSpPr>
        <p:spPr>
          <a:xfrm>
            <a:off x="1794950" y="5749071"/>
            <a:ext cx="5720100" cy="2355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1530" u="none" cap="none" strike="noStrike">
                <a:solidFill>
                  <a:srgbClr val="000000"/>
                </a:solidFill>
                <a:latin typeface="Arial"/>
                <a:ea typeface="Arial"/>
                <a:cs typeface="Arial"/>
                <a:sym typeface="Arial"/>
              </a:rPr>
              <a:t>Reach out for more details or inquiries regarding the course.</a:t>
            </a:r>
            <a:endParaRPr/>
          </a:p>
        </p:txBody>
      </p:sp>
      <p:sp>
        <p:nvSpPr>
          <p:cNvPr id="711" name="Google Shape;711;p41"/>
          <p:cNvSpPr txBox="1"/>
          <p:nvPr/>
        </p:nvSpPr>
        <p:spPr>
          <a:xfrm>
            <a:off x="1786986" y="6328420"/>
            <a:ext cx="5448300" cy="1698900"/>
          </a:xfrm>
          <a:prstGeom prst="rect">
            <a:avLst/>
          </a:prstGeom>
          <a:noFill/>
          <a:ln>
            <a:noFill/>
          </a:ln>
        </p:spPr>
        <p:txBody>
          <a:bodyPr anchorCtr="0" anchor="t" bIns="0" lIns="0" spcFirstLastPara="1" rIns="0" wrap="square" tIns="0">
            <a:spAutoFit/>
          </a:bodyPr>
          <a:lstStyle/>
          <a:p>
            <a:pPr indent="0" lvl="0" marL="0" marR="0" rtl="0" algn="l">
              <a:lnSpc>
                <a:spcPct val="119958"/>
              </a:lnSpc>
              <a:spcBef>
                <a:spcPts val="0"/>
              </a:spcBef>
              <a:spcAft>
                <a:spcPts val="0"/>
              </a:spcAft>
              <a:buNone/>
            </a:pPr>
            <a:r>
              <a:rPr b="0" i="0" lang="en-US" sz="2400" u="none" cap="none" strike="noStrike">
                <a:solidFill>
                  <a:srgbClr val="000000"/>
                </a:solidFill>
                <a:latin typeface="Arial"/>
                <a:ea typeface="Arial"/>
                <a:cs typeface="Arial"/>
                <a:sym typeface="Arial"/>
              </a:rPr>
              <a:t>Alfrian Carmen Talakua</a:t>
            </a:r>
            <a:endParaRPr/>
          </a:p>
          <a:p>
            <a:pPr indent="0" lvl="0" marL="0" marR="0" rtl="0" algn="l">
              <a:lnSpc>
                <a:spcPct val="119958"/>
              </a:lnSpc>
              <a:spcBef>
                <a:spcPts val="0"/>
              </a:spcBef>
              <a:spcAft>
                <a:spcPts val="0"/>
              </a:spcAft>
              <a:buNone/>
            </a:pPr>
            <a:r>
              <a:rPr b="0" i="0" lang="en-US" sz="2400" u="none" cap="none" strike="noStrike">
                <a:solidFill>
                  <a:srgbClr val="000000"/>
                </a:solidFill>
                <a:latin typeface="Arial"/>
                <a:ea typeface="Arial"/>
                <a:cs typeface="Arial"/>
                <a:sym typeface="Arial"/>
              </a:rPr>
              <a:t>Department of Information Systems</a:t>
            </a:r>
            <a:endParaRPr/>
          </a:p>
          <a:p>
            <a:pPr indent="0" lvl="0" marL="0" marR="0" rtl="0" algn="l">
              <a:lnSpc>
                <a:spcPct val="119958"/>
              </a:lnSpc>
              <a:spcBef>
                <a:spcPts val="0"/>
              </a:spcBef>
              <a:spcAft>
                <a:spcPts val="0"/>
              </a:spcAft>
              <a:buNone/>
            </a:pPr>
            <a:r>
              <a:rPr b="0" i="0" lang="en-US" sz="2400" u="none" cap="none" strike="noStrike">
                <a:solidFill>
                  <a:srgbClr val="000000"/>
                </a:solidFill>
                <a:latin typeface="Arial"/>
                <a:ea typeface="Arial"/>
                <a:cs typeface="Arial"/>
                <a:sym typeface="Arial"/>
              </a:rPr>
              <a:t>e-Mail : Alfriantalakua@unkriswina.ac.id</a:t>
            </a:r>
            <a:endParaRPr/>
          </a:p>
          <a:p>
            <a:pPr indent="0" lvl="0" marL="0" marR="0" rtl="0" algn="l">
              <a:lnSpc>
                <a:spcPct val="119958"/>
              </a:lnSpc>
              <a:spcBef>
                <a:spcPts val="0"/>
              </a:spcBef>
              <a:spcAft>
                <a:spcPts val="0"/>
              </a:spcAft>
              <a:buNone/>
            </a:pPr>
            <a:r>
              <a:t/>
            </a:r>
            <a:endParaRPr b="0" i="0" sz="2400" u="none" cap="none" strike="noStrike">
              <a:solidFill>
                <a:srgbClr val="000000"/>
              </a:solidFill>
              <a:latin typeface="Arial"/>
              <a:ea typeface="Arial"/>
              <a:cs typeface="Arial"/>
              <a:sym typeface="Arial"/>
            </a:endParaRPr>
          </a:p>
        </p:txBody>
      </p:sp>
      <p:sp>
        <p:nvSpPr>
          <p:cNvPr id="712" name="Google Shape;712;p41"/>
          <p:cNvSpPr txBox="1"/>
          <p:nvPr/>
        </p:nvSpPr>
        <p:spPr>
          <a:xfrm>
            <a:off x="1786972" y="3198008"/>
            <a:ext cx="6569100" cy="1225200"/>
          </a:xfrm>
          <a:prstGeom prst="rect">
            <a:avLst/>
          </a:prstGeom>
          <a:noFill/>
          <a:ln>
            <a:noFill/>
          </a:ln>
        </p:spPr>
        <p:txBody>
          <a:bodyPr anchorCtr="0" anchor="t" bIns="0" lIns="0" spcFirstLastPara="1" rIns="0" wrap="square" tIns="0">
            <a:spAutoFit/>
          </a:bodyPr>
          <a:lstStyle/>
          <a:p>
            <a:pPr indent="0" lvl="0" marL="0" marR="0" rtl="0" algn="l">
              <a:lnSpc>
                <a:spcPct val="122015"/>
              </a:lnSpc>
              <a:spcBef>
                <a:spcPts val="0"/>
              </a:spcBef>
              <a:spcAft>
                <a:spcPts val="0"/>
              </a:spcAft>
              <a:buNone/>
            </a:pPr>
            <a:r>
              <a:rPr b="0" i="0" lang="en-US" sz="7959" u="none" cap="none" strike="noStrike">
                <a:solidFill>
                  <a:srgbClr val="FCDD05"/>
                </a:solidFill>
                <a:latin typeface="League Spartan"/>
                <a:ea typeface="League Spartan"/>
                <a:cs typeface="League Spartan"/>
                <a:sym typeface="League Spartan"/>
              </a:rPr>
              <a:t>THANK YOU</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2006-08-16T00:00:00Z</dcterms:created>
</cp:coreProperties>
</file>