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10287000" cx="18288000"/>
  <p:notesSz cx="6858000" cy="9144000"/>
  <p:embeddedFontLst>
    <p:embeddedFont>
      <p:font typeface="League Spartan"/>
      <p:regular r:id="rId45"/>
      <p:bold r:id="rId46"/>
    </p:embeddedFont>
    <p:embeddedFont>
      <p:font typeface="Play"/>
      <p:regular r:id="rId47"/>
      <p:bold r:id="rId48"/>
    </p:embeddedFont>
    <p:embeddedFont>
      <p:font typeface="Playfair Display"/>
      <p:regular r:id="rId49"/>
      <p:bold r:id="rId50"/>
      <p:italic r:id="rId51"/>
      <p:boldItalic r:id="rId52"/>
    </p:embeddedFont>
    <p:embeddedFont>
      <p:font typeface="Poppins"/>
      <p:regular r:id="rId53"/>
      <p:bold r:id="rId54"/>
      <p:italic r:id="rId55"/>
      <p:boldItalic r:id="rId56"/>
    </p:embeddedFont>
    <p:embeddedFont>
      <p:font typeface="Sansita"/>
      <p:regular r:id="rId57"/>
      <p:bold r:id="rId58"/>
      <p:italic r:id="rId59"/>
      <p:boldItalic r:id="rId6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61" roundtripDataSignature="AMtx7mgV2y7zXH/e2ZFUD2nzG1ARDQyf5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LeagueSpartan-bold.fntdata"/><Relationship Id="rId45" Type="http://schemas.openxmlformats.org/officeDocument/2006/relationships/font" Target="fonts/LeagueSpartan-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Play-bold.fntdata"/><Relationship Id="rId47" Type="http://schemas.openxmlformats.org/officeDocument/2006/relationships/font" Target="fonts/Play-regular.fntdata"/><Relationship Id="rId49" Type="http://schemas.openxmlformats.org/officeDocument/2006/relationships/font" Target="fonts/PlayfairDisplay-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1" Type="http://customschemas.google.com/relationships/presentationmetadata" Target="meta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Sansita-boldItalic.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PlayfairDisplay-italic.fntdata"/><Relationship Id="rId50" Type="http://schemas.openxmlformats.org/officeDocument/2006/relationships/font" Target="fonts/PlayfairDisplay-bold.fntdata"/><Relationship Id="rId53" Type="http://schemas.openxmlformats.org/officeDocument/2006/relationships/font" Target="fonts/Poppins-regular.fntdata"/><Relationship Id="rId52" Type="http://schemas.openxmlformats.org/officeDocument/2006/relationships/font" Target="fonts/PlayfairDisplay-boldItalic.fntdata"/><Relationship Id="rId11" Type="http://schemas.openxmlformats.org/officeDocument/2006/relationships/slide" Target="slides/slide6.xml"/><Relationship Id="rId55" Type="http://schemas.openxmlformats.org/officeDocument/2006/relationships/font" Target="fonts/Poppins-italic.fntdata"/><Relationship Id="rId10" Type="http://schemas.openxmlformats.org/officeDocument/2006/relationships/slide" Target="slides/slide5.xml"/><Relationship Id="rId54" Type="http://schemas.openxmlformats.org/officeDocument/2006/relationships/font" Target="fonts/Poppins-bold.fntdata"/><Relationship Id="rId13" Type="http://schemas.openxmlformats.org/officeDocument/2006/relationships/slide" Target="slides/slide8.xml"/><Relationship Id="rId57" Type="http://schemas.openxmlformats.org/officeDocument/2006/relationships/font" Target="fonts/Sansita-regular.fntdata"/><Relationship Id="rId12" Type="http://schemas.openxmlformats.org/officeDocument/2006/relationships/slide" Target="slides/slide7.xml"/><Relationship Id="rId56" Type="http://schemas.openxmlformats.org/officeDocument/2006/relationships/font" Target="fonts/Poppins-boldItalic.fntdata"/><Relationship Id="rId15" Type="http://schemas.openxmlformats.org/officeDocument/2006/relationships/slide" Target="slides/slide10.xml"/><Relationship Id="rId59" Type="http://schemas.openxmlformats.org/officeDocument/2006/relationships/font" Target="fonts/Sansita-italic.fntdata"/><Relationship Id="rId14" Type="http://schemas.openxmlformats.org/officeDocument/2006/relationships/slide" Target="slides/slide9.xml"/><Relationship Id="rId58" Type="http://schemas.openxmlformats.org/officeDocument/2006/relationships/font" Target="fonts/Sansita-bold.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96" name="Google Shape;9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109" name="Google Shape;10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129" name="Google Shape;12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145" name="Google Shape;14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159" name="Google Shape;15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172" name="Google Shape;172;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194" name="Google Shape;19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208" name="Google Shape;20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221" name="Google Shape;221;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232" name="Google Shape;23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247" name="Google Shape;24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260" name="Google Shape;26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270" name="Google Shape;27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288" name="Google Shape;28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303" name="Google Shape;30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315" name="Google Shape;31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328" name="Google Shape;32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337" name="Google Shape;33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353" name="Google Shape;35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366" name="Google Shape;366;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379" name="Google Shape;379;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389" name="Google Shape;389;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404" name="Google Shape;40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418" name="Google Shape;418;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 name="Shape 424"/>
        <p:cNvGrpSpPr/>
        <p:nvPr/>
      </p:nvGrpSpPr>
      <p:grpSpPr>
        <a:xfrm>
          <a:off x="0" y="0"/>
          <a:ext cx="0" cy="0"/>
          <a:chOff x="0" y="0"/>
          <a:chExt cx="0" cy="0"/>
        </a:xfrm>
      </p:grpSpPr>
      <p:sp>
        <p:nvSpPr>
          <p:cNvPr id="425" name="Google Shape;425;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426" name="Google Shape;426;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433" name="Google Shape;433;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442" name="Google Shape;442;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450" name="Google Shape;45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462" name="Google Shape;46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469" name="Google Shape;46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476" name="Google Shape;476;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486" name="Google Shape;486;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509" name="Google Shape;509;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523" name="Google Shape;523;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530" name="Google Shape;530;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545" name="Google Shape;545;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557" name="Google Shape;557;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p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sz="1100"/>
          </a:p>
        </p:txBody>
      </p:sp>
      <p:sp>
        <p:nvSpPr>
          <p:cNvPr id="574" name="Google Shape;574;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4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4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4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8" name="Google Shape;18;p4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4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4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4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4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4"/>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44"/>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30" name="Google Shape;30;p4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4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45"/>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6" name="Google Shape;36;p45"/>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7" name="Google Shape;37;p4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4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46"/>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3" name="Google Shape;43;p46"/>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4" name="Google Shape;44;p46"/>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5" name="Google Shape;45;p46"/>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6" name="Google Shape;46;p4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4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4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4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8"/>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48"/>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57" name="Google Shape;57;p48"/>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58" name="Google Shape;58;p4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4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4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9"/>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9"/>
          <p:cNvSpPr/>
          <p:nvPr>
            <p:ph idx="2" type="pic"/>
          </p:nvPr>
        </p:nvSpPr>
        <p:spPr>
          <a:xfrm>
            <a:off x="1792288" y="612775"/>
            <a:ext cx="5486400" cy="4114800"/>
          </a:xfrm>
          <a:prstGeom prst="rect">
            <a:avLst/>
          </a:prstGeom>
          <a:noFill/>
          <a:ln>
            <a:noFill/>
          </a:ln>
        </p:spPr>
      </p:sp>
      <p:sp>
        <p:nvSpPr>
          <p:cNvPr id="64" name="Google Shape;64;p49"/>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5" name="Google Shape;65;p4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4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4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5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50"/>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1" name="Google Shape;71;p5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5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5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51"/>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51"/>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7" name="Google Shape;77;p5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5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5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40"/>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4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4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9.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1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1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2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2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2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AF5"/>
        </a:solidFill>
      </p:bgPr>
    </p:bg>
    <p:spTree>
      <p:nvGrpSpPr>
        <p:cNvPr id="83" name="Shape 83"/>
        <p:cNvGrpSpPr/>
        <p:nvPr/>
      </p:nvGrpSpPr>
      <p:grpSpPr>
        <a:xfrm>
          <a:off x="0" y="0"/>
          <a:ext cx="0" cy="0"/>
          <a:chOff x="0" y="0"/>
          <a:chExt cx="0" cy="0"/>
        </a:xfrm>
      </p:grpSpPr>
      <p:sp>
        <p:nvSpPr>
          <p:cNvPr id="84" name="Google Shape;84;p1"/>
          <p:cNvSpPr txBox="1"/>
          <p:nvPr/>
        </p:nvSpPr>
        <p:spPr>
          <a:xfrm>
            <a:off x="1280493" y="4566676"/>
            <a:ext cx="10692037" cy="1067923"/>
          </a:xfrm>
          <a:prstGeom prst="rect">
            <a:avLst/>
          </a:prstGeom>
          <a:noFill/>
          <a:ln>
            <a:noFill/>
          </a:ln>
        </p:spPr>
        <p:txBody>
          <a:bodyPr anchorCtr="0" anchor="t" bIns="0" lIns="0" spcFirstLastPara="1" rIns="0" wrap="square" tIns="0">
            <a:spAutoFit/>
          </a:bodyPr>
          <a:lstStyle/>
          <a:p>
            <a:pPr indent="0" lvl="0" marL="0" marR="0" rtl="0" algn="just">
              <a:lnSpc>
                <a:spcPct val="154000"/>
              </a:lnSpc>
              <a:spcBef>
                <a:spcPts val="0"/>
              </a:spcBef>
              <a:spcAft>
                <a:spcPts val="0"/>
              </a:spcAft>
              <a:buClr>
                <a:srgbClr val="000000"/>
              </a:buClr>
              <a:buSzPts val="2840"/>
              <a:buFont typeface="Arial"/>
              <a:buNone/>
            </a:pPr>
            <a:r>
              <a:rPr b="1" i="0" lang="en-US" sz="2840" u="none" cap="none" strike="noStrike">
                <a:solidFill>
                  <a:srgbClr val="192936"/>
                </a:solidFill>
                <a:latin typeface="Playfair Display"/>
                <a:ea typeface="Playfair Display"/>
                <a:cs typeface="Playfair Display"/>
                <a:sym typeface="Playfair Display"/>
              </a:rPr>
              <a:t>Week 5</a:t>
            </a:r>
            <a:r>
              <a:rPr b="0" i="1" lang="en-US" sz="2840" u="none" cap="none" strike="noStrike">
                <a:solidFill>
                  <a:srgbClr val="192936"/>
                </a:solidFill>
                <a:latin typeface="Playfair Display"/>
                <a:ea typeface="Playfair Display"/>
                <a:cs typeface="Playfair Display"/>
                <a:sym typeface="Playfair Display"/>
              </a:rPr>
              <a:t> - Random Variables and Discrete Probability Distributions in Data Analytics</a:t>
            </a:r>
            <a:endParaRPr b="0" i="1" sz="2840" u="none" cap="none" strike="noStrike">
              <a:solidFill>
                <a:srgbClr val="192936"/>
              </a:solidFill>
              <a:latin typeface="Playfair Display"/>
              <a:ea typeface="Playfair Display"/>
              <a:cs typeface="Playfair Display"/>
              <a:sym typeface="Playfair Display"/>
            </a:endParaRPr>
          </a:p>
        </p:txBody>
      </p:sp>
      <p:cxnSp>
        <p:nvCxnSpPr>
          <p:cNvPr id="85" name="Google Shape;85;p1"/>
          <p:cNvCxnSpPr/>
          <p:nvPr/>
        </p:nvCxnSpPr>
        <p:spPr>
          <a:xfrm flipH="1" rot="10800000">
            <a:off x="40575" y="1021575"/>
            <a:ext cx="13058700" cy="13200"/>
          </a:xfrm>
          <a:prstGeom prst="straightConnector1">
            <a:avLst/>
          </a:prstGeom>
          <a:noFill/>
          <a:ln cap="rnd" cmpd="sng" w="19050">
            <a:solidFill>
              <a:srgbClr val="192936"/>
            </a:solidFill>
            <a:prstDash val="solid"/>
            <a:round/>
            <a:headEnd len="sm" w="sm" type="none"/>
            <a:tailEnd len="sm" w="sm" type="none"/>
          </a:ln>
        </p:spPr>
      </p:cxnSp>
      <p:pic>
        <p:nvPicPr>
          <p:cNvPr id="86" name="Google Shape;86;p1"/>
          <p:cNvPicPr preferRelativeResize="0"/>
          <p:nvPr/>
        </p:nvPicPr>
        <p:blipFill rotWithShape="1">
          <a:blip r:embed="rId3">
            <a:alphaModFix/>
          </a:blip>
          <a:srcRect b="0" l="5379" r="5379" t="0"/>
          <a:stretch/>
        </p:blipFill>
        <p:spPr>
          <a:xfrm>
            <a:off x="13021550" y="0"/>
            <a:ext cx="5276951" cy="9258300"/>
          </a:xfrm>
          <a:prstGeom prst="rect">
            <a:avLst/>
          </a:prstGeom>
          <a:noFill/>
          <a:ln>
            <a:noFill/>
          </a:ln>
        </p:spPr>
      </p:pic>
      <p:cxnSp>
        <p:nvCxnSpPr>
          <p:cNvPr id="87" name="Google Shape;87;p1"/>
          <p:cNvCxnSpPr/>
          <p:nvPr/>
        </p:nvCxnSpPr>
        <p:spPr>
          <a:xfrm flipH="1" rot="10800000">
            <a:off x="20300" y="9251025"/>
            <a:ext cx="13079100" cy="1200"/>
          </a:xfrm>
          <a:prstGeom prst="straightConnector1">
            <a:avLst/>
          </a:prstGeom>
          <a:noFill/>
          <a:ln cap="rnd" cmpd="sng" w="19050">
            <a:solidFill>
              <a:srgbClr val="192936"/>
            </a:solidFill>
            <a:prstDash val="solid"/>
            <a:round/>
            <a:headEnd len="sm" w="sm" type="none"/>
            <a:tailEnd len="sm" w="sm" type="none"/>
          </a:ln>
        </p:spPr>
      </p:cxnSp>
      <p:cxnSp>
        <p:nvCxnSpPr>
          <p:cNvPr id="88" name="Google Shape;88;p1"/>
          <p:cNvCxnSpPr/>
          <p:nvPr/>
        </p:nvCxnSpPr>
        <p:spPr>
          <a:xfrm rot="10800000">
            <a:off x="1055075" y="-25"/>
            <a:ext cx="0" cy="10347900"/>
          </a:xfrm>
          <a:prstGeom prst="straightConnector1">
            <a:avLst/>
          </a:prstGeom>
          <a:noFill/>
          <a:ln cap="rnd" cmpd="sng" w="19050">
            <a:solidFill>
              <a:srgbClr val="192936"/>
            </a:solidFill>
            <a:prstDash val="solid"/>
            <a:round/>
            <a:headEnd len="sm" w="sm" type="none"/>
            <a:tailEnd len="sm" w="sm" type="none"/>
          </a:ln>
        </p:spPr>
      </p:cxnSp>
      <p:sp>
        <p:nvSpPr>
          <p:cNvPr id="89" name="Google Shape;89;p1"/>
          <p:cNvSpPr txBox="1"/>
          <p:nvPr/>
        </p:nvSpPr>
        <p:spPr>
          <a:xfrm>
            <a:off x="1280493" y="3684253"/>
            <a:ext cx="11164685" cy="824344"/>
          </a:xfrm>
          <a:prstGeom prst="rect">
            <a:avLst/>
          </a:prstGeom>
          <a:noFill/>
          <a:ln>
            <a:noFill/>
          </a:ln>
        </p:spPr>
        <p:txBody>
          <a:bodyPr anchorCtr="0" anchor="t" bIns="0" lIns="0" spcFirstLastPara="1" rIns="0" wrap="square" tIns="0">
            <a:spAutoFit/>
          </a:bodyPr>
          <a:lstStyle/>
          <a:p>
            <a:pPr indent="0" lvl="0" marL="0" marR="0" rtl="0" algn="l">
              <a:lnSpc>
                <a:spcPct val="122000"/>
              </a:lnSpc>
              <a:spcBef>
                <a:spcPts val="0"/>
              </a:spcBef>
              <a:spcAft>
                <a:spcPts val="0"/>
              </a:spcAft>
              <a:buClr>
                <a:srgbClr val="000000"/>
              </a:buClr>
              <a:buSzPts val="5455"/>
              <a:buFont typeface="Arial"/>
              <a:buNone/>
            </a:pPr>
            <a:r>
              <a:rPr b="0" i="0" lang="en-US" sz="5455" u="none" cap="none" strike="noStrike">
                <a:solidFill>
                  <a:srgbClr val="FCDD05"/>
                </a:solidFill>
                <a:latin typeface="League Spartan"/>
                <a:ea typeface="League Spartan"/>
                <a:cs typeface="League Spartan"/>
                <a:sym typeface="League Spartan"/>
              </a:rPr>
              <a:t>STATISTICS AND PROBABILITY</a:t>
            </a:r>
            <a:endParaRPr b="0" i="0" sz="5455" u="none" cap="none" strike="noStrike">
              <a:solidFill>
                <a:srgbClr val="FCDD05"/>
              </a:solidFill>
              <a:latin typeface="League Spartan"/>
              <a:ea typeface="League Spartan"/>
              <a:cs typeface="League Spartan"/>
              <a:sym typeface="League Spartan"/>
            </a:endParaRPr>
          </a:p>
        </p:txBody>
      </p:sp>
      <p:grpSp>
        <p:nvGrpSpPr>
          <p:cNvPr id="90" name="Google Shape;90;p1"/>
          <p:cNvGrpSpPr/>
          <p:nvPr/>
        </p:nvGrpSpPr>
        <p:grpSpPr>
          <a:xfrm>
            <a:off x="1280493" y="5944161"/>
            <a:ext cx="5276958" cy="1303430"/>
            <a:chOff x="0" y="-57150"/>
            <a:chExt cx="7035943" cy="1737906"/>
          </a:xfrm>
        </p:grpSpPr>
        <p:sp>
          <p:nvSpPr>
            <p:cNvPr id="91" name="Google Shape;91;p1"/>
            <p:cNvSpPr txBox="1"/>
            <p:nvPr/>
          </p:nvSpPr>
          <p:spPr>
            <a:xfrm>
              <a:off x="0" y="-57150"/>
              <a:ext cx="7035943" cy="1024044"/>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200"/>
                <a:buFont typeface="Arial"/>
                <a:buNone/>
              </a:pPr>
              <a:r>
                <a:rPr b="0" i="0" lang="en-US" sz="2200" u="none" cap="none" strike="noStrike">
                  <a:solidFill>
                    <a:srgbClr val="000000"/>
                  </a:solidFill>
                  <a:latin typeface="Poppins"/>
                  <a:ea typeface="Poppins"/>
                  <a:cs typeface="Poppins"/>
                  <a:sym typeface="Poppins"/>
                </a:rPr>
                <a:t>Alfrian Carmen Talakua</a:t>
              </a:r>
              <a:endParaRPr b="0" i="0" sz="2200" u="none" cap="none" strike="noStrike">
                <a:solidFill>
                  <a:srgbClr val="000000"/>
                </a:solidFill>
                <a:latin typeface="Poppins"/>
                <a:ea typeface="Poppins"/>
                <a:cs typeface="Poppins"/>
                <a:sym typeface="Poppins"/>
              </a:endParaRPr>
            </a:p>
            <a:p>
              <a:pPr indent="0" lvl="0" marL="0" marR="0" rtl="0" algn="l">
                <a:lnSpc>
                  <a:spcPct val="140000"/>
                </a:lnSpc>
                <a:spcBef>
                  <a:spcPts val="0"/>
                </a:spcBef>
                <a:spcAft>
                  <a:spcPts val="0"/>
                </a:spcAft>
                <a:buClr>
                  <a:srgbClr val="000000"/>
                </a:buClr>
                <a:buSzPts val="2200"/>
                <a:buFont typeface="Arial"/>
                <a:buNone/>
              </a:pPr>
              <a:r>
                <a:rPr b="0" i="0" lang="en-US" sz="2200" u="none" cap="none" strike="noStrike">
                  <a:solidFill>
                    <a:srgbClr val="000000"/>
                  </a:solidFill>
                  <a:latin typeface="Poppins"/>
                  <a:ea typeface="Poppins"/>
                  <a:cs typeface="Poppins"/>
                  <a:sym typeface="Poppins"/>
                </a:rPr>
                <a:t>Department of Information Systems</a:t>
              </a:r>
              <a:endParaRPr b="0" i="0" sz="2200" u="none" cap="none" strike="noStrike">
                <a:solidFill>
                  <a:srgbClr val="000000"/>
                </a:solidFill>
                <a:latin typeface="Poppins"/>
                <a:ea typeface="Poppins"/>
                <a:cs typeface="Poppins"/>
                <a:sym typeface="Poppins"/>
              </a:endParaRPr>
            </a:p>
          </p:txBody>
        </p:sp>
        <p:sp>
          <p:nvSpPr>
            <p:cNvPr id="92" name="Google Shape;92;p1"/>
            <p:cNvSpPr txBox="1"/>
            <p:nvPr/>
          </p:nvSpPr>
          <p:spPr>
            <a:xfrm>
              <a:off x="0" y="1107986"/>
              <a:ext cx="1034018" cy="57277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400"/>
                <a:buFont typeface="Arial"/>
                <a:buNone/>
              </a:pPr>
              <a:r>
                <a:rPr b="1" i="0" lang="en-US" sz="2400" u="none" cap="none" strike="noStrike">
                  <a:solidFill>
                    <a:srgbClr val="000000"/>
                  </a:solidFill>
                  <a:latin typeface="Times"/>
                  <a:ea typeface="Times"/>
                  <a:cs typeface="Times"/>
                  <a:sym typeface="Times"/>
                </a:rPr>
                <a:t>2026</a:t>
              </a:r>
              <a:endParaRPr b="1" i="0" sz="2400" u="none" cap="none" strike="noStrike">
                <a:solidFill>
                  <a:srgbClr val="000000"/>
                </a:solidFill>
                <a:latin typeface="Times"/>
                <a:ea typeface="Times"/>
                <a:cs typeface="Times"/>
                <a:sym typeface="Times"/>
              </a:endParaRPr>
            </a:p>
          </p:txBody>
        </p:sp>
      </p:grpSp>
      <p:sp>
        <p:nvSpPr>
          <p:cNvPr id="93" name="Google Shape;93;p1"/>
          <p:cNvSpPr txBox="1"/>
          <p:nvPr/>
        </p:nvSpPr>
        <p:spPr>
          <a:xfrm>
            <a:off x="15522552" y="9463107"/>
            <a:ext cx="2665358" cy="171175"/>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70"/>
              <a:buFont typeface="Arial"/>
              <a:buNone/>
            </a:pPr>
            <a:r>
              <a:rPr b="1" i="1" lang="en-US" sz="1070" u="none" cap="none" strike="noStrike">
                <a:solidFill>
                  <a:srgbClr val="000000"/>
                </a:solidFill>
                <a:latin typeface="Arial"/>
                <a:ea typeface="Arial"/>
                <a:cs typeface="Arial"/>
                <a:sym typeface="Arial"/>
              </a:rPr>
              <a:t>Source: </a:t>
            </a:r>
            <a:r>
              <a:rPr b="0" i="1" lang="en-US" sz="1070" u="none" cap="none" strike="noStrike">
                <a:solidFill>
                  <a:srgbClr val="000000"/>
                </a:solidFill>
                <a:latin typeface="Sansita"/>
                <a:ea typeface="Sansita"/>
                <a:cs typeface="Sansita"/>
                <a:sym typeface="Sansita"/>
              </a:rPr>
              <a:t>Author (created using Canva)</a:t>
            </a:r>
            <a:endParaRPr b="0" i="1" sz="1070" u="none" cap="none" strike="noStrike">
              <a:solidFill>
                <a:srgbClr val="000000"/>
              </a:solidFill>
              <a:latin typeface="Sansita"/>
              <a:ea typeface="Sansita"/>
              <a:cs typeface="Sansita"/>
              <a:sym typeface="Sansit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97" name="Shape 97"/>
        <p:cNvGrpSpPr/>
        <p:nvPr/>
      </p:nvGrpSpPr>
      <p:grpSpPr>
        <a:xfrm>
          <a:off x="0" y="0"/>
          <a:ext cx="0" cy="0"/>
          <a:chOff x="0" y="0"/>
          <a:chExt cx="0" cy="0"/>
        </a:xfrm>
      </p:grpSpPr>
      <p:sp>
        <p:nvSpPr>
          <p:cNvPr id="98" name="Google Shape;98;p2"/>
          <p:cNvSpPr txBox="1"/>
          <p:nvPr/>
        </p:nvSpPr>
        <p:spPr>
          <a:xfrm>
            <a:off x="7030085" y="2039620"/>
            <a:ext cx="9510395" cy="11430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7430"/>
              <a:buFont typeface="Arial"/>
              <a:buNone/>
            </a:pPr>
            <a:r>
              <a:rPr b="0" i="1" lang="en-US" sz="7430" u="none" cap="none" strike="noStrike">
                <a:solidFill>
                  <a:srgbClr val="192936"/>
                </a:solidFill>
                <a:latin typeface="Playfair Display"/>
                <a:ea typeface="Playfair Display"/>
                <a:cs typeface="Playfair Display"/>
                <a:sym typeface="Playfair Display"/>
              </a:rPr>
              <a:t>Learning Objectives</a:t>
            </a:r>
            <a:endParaRPr b="0" i="1" sz="7430" u="none" cap="none" strike="noStrike">
              <a:solidFill>
                <a:srgbClr val="192936"/>
              </a:solidFill>
              <a:latin typeface="Playfair Display"/>
              <a:ea typeface="Playfair Display"/>
              <a:cs typeface="Playfair Display"/>
              <a:sym typeface="Playfair Display"/>
            </a:endParaRPr>
          </a:p>
        </p:txBody>
      </p:sp>
      <p:sp>
        <p:nvSpPr>
          <p:cNvPr id="99" name="Google Shape;99;p2"/>
          <p:cNvSpPr txBox="1"/>
          <p:nvPr/>
        </p:nvSpPr>
        <p:spPr>
          <a:xfrm>
            <a:off x="6753860" y="3316605"/>
            <a:ext cx="10160635" cy="4326890"/>
          </a:xfrm>
          <a:prstGeom prst="rect">
            <a:avLst/>
          </a:prstGeom>
          <a:noFill/>
          <a:ln>
            <a:noFill/>
          </a:ln>
        </p:spPr>
        <p:txBody>
          <a:bodyPr anchorCtr="0" anchor="t" bIns="0" lIns="0" spcFirstLastPara="1" rIns="0" wrap="square" tIns="0">
            <a:noAutofit/>
          </a:bodyPr>
          <a:lstStyle/>
          <a:p>
            <a:pPr indent="-374650" lvl="1" marL="749935" marR="0" rtl="0" algn="l">
              <a:lnSpc>
                <a:spcPct val="200000"/>
              </a:lnSpc>
              <a:spcBef>
                <a:spcPts val="0"/>
              </a:spcBef>
              <a:spcAft>
                <a:spcPts val="0"/>
              </a:spcAft>
              <a:buClr>
                <a:srgbClr val="192936"/>
              </a:buClr>
              <a:buSzPts val="3473"/>
              <a:buFont typeface="Arial"/>
              <a:buChar char="•"/>
            </a:pPr>
            <a:r>
              <a:rPr b="0" i="0" lang="en-US" sz="3200" u="none" cap="none" strike="noStrike">
                <a:solidFill>
                  <a:srgbClr val="192936"/>
                </a:solidFill>
                <a:latin typeface="Arial"/>
                <a:ea typeface="Arial"/>
                <a:cs typeface="Arial"/>
                <a:sym typeface="Arial"/>
              </a:rPr>
              <a:t>Explain random variables</a:t>
            </a:r>
            <a:endParaRPr b="0" i="0" sz="3200" u="none" cap="none" strike="noStrike">
              <a:solidFill>
                <a:srgbClr val="192936"/>
              </a:solidFill>
              <a:latin typeface="Arial"/>
              <a:ea typeface="Arial"/>
              <a:cs typeface="Arial"/>
              <a:sym typeface="Arial"/>
            </a:endParaRPr>
          </a:p>
          <a:p>
            <a:pPr indent="-374650" lvl="1" marL="749935" marR="0" rtl="0" algn="l">
              <a:lnSpc>
                <a:spcPct val="200000"/>
              </a:lnSpc>
              <a:spcBef>
                <a:spcPts val="0"/>
              </a:spcBef>
              <a:spcAft>
                <a:spcPts val="0"/>
              </a:spcAft>
              <a:buClr>
                <a:srgbClr val="192936"/>
              </a:buClr>
              <a:buSzPts val="3473"/>
              <a:buFont typeface="Arial"/>
              <a:buChar char="•"/>
            </a:pPr>
            <a:r>
              <a:rPr b="0" i="0" lang="en-US" sz="3200" u="none" cap="none" strike="noStrike">
                <a:solidFill>
                  <a:srgbClr val="192936"/>
                </a:solidFill>
                <a:latin typeface="Arial"/>
                <a:ea typeface="Arial"/>
                <a:cs typeface="Arial"/>
                <a:sym typeface="Arial"/>
              </a:rPr>
              <a:t>Differentiate discrete and continuous variables</a:t>
            </a:r>
            <a:endParaRPr b="0" i="0" sz="3200" u="none" cap="none" strike="noStrike">
              <a:solidFill>
                <a:srgbClr val="192936"/>
              </a:solidFill>
              <a:latin typeface="Arial"/>
              <a:ea typeface="Arial"/>
              <a:cs typeface="Arial"/>
              <a:sym typeface="Arial"/>
            </a:endParaRPr>
          </a:p>
          <a:p>
            <a:pPr indent="-374650" lvl="1" marL="749935" marR="0" rtl="0" algn="l">
              <a:lnSpc>
                <a:spcPct val="200000"/>
              </a:lnSpc>
              <a:spcBef>
                <a:spcPts val="0"/>
              </a:spcBef>
              <a:spcAft>
                <a:spcPts val="0"/>
              </a:spcAft>
              <a:buClr>
                <a:srgbClr val="192936"/>
              </a:buClr>
              <a:buSzPts val="3473"/>
              <a:buFont typeface="Arial"/>
              <a:buChar char="•"/>
            </a:pPr>
            <a:r>
              <a:rPr b="0" i="0" lang="en-US" sz="3200" u="none" cap="none" strike="noStrike">
                <a:solidFill>
                  <a:srgbClr val="192936"/>
                </a:solidFill>
                <a:latin typeface="Arial"/>
                <a:ea typeface="Arial"/>
                <a:cs typeface="Arial"/>
                <a:sym typeface="Arial"/>
              </a:rPr>
              <a:t>Analyze Probability distributions</a:t>
            </a:r>
            <a:endParaRPr b="0" i="0" sz="3200" u="none" cap="none" strike="noStrike">
              <a:solidFill>
                <a:srgbClr val="192936"/>
              </a:solidFill>
              <a:latin typeface="Arial"/>
              <a:ea typeface="Arial"/>
              <a:cs typeface="Arial"/>
              <a:sym typeface="Arial"/>
            </a:endParaRPr>
          </a:p>
          <a:p>
            <a:pPr indent="-374650" lvl="1" marL="749935" marR="0" rtl="0" algn="l">
              <a:lnSpc>
                <a:spcPct val="200000"/>
              </a:lnSpc>
              <a:spcBef>
                <a:spcPts val="0"/>
              </a:spcBef>
              <a:spcAft>
                <a:spcPts val="0"/>
              </a:spcAft>
              <a:buClr>
                <a:srgbClr val="192936"/>
              </a:buClr>
              <a:buSzPts val="3473"/>
              <a:buFont typeface="Arial"/>
              <a:buChar char="•"/>
            </a:pPr>
            <a:r>
              <a:rPr b="0" i="0" lang="en-US" sz="3200" u="none" cap="none" strike="noStrike">
                <a:solidFill>
                  <a:srgbClr val="192936"/>
                </a:solidFill>
                <a:latin typeface="Arial"/>
                <a:ea typeface="Arial"/>
                <a:cs typeface="Arial"/>
                <a:sym typeface="Arial"/>
              </a:rPr>
              <a:t>Compute expected value</a:t>
            </a:r>
            <a:endParaRPr b="0" i="0" sz="3200" u="none" cap="none" strike="noStrike">
              <a:solidFill>
                <a:srgbClr val="192936"/>
              </a:solidFill>
              <a:latin typeface="Arial"/>
              <a:ea typeface="Arial"/>
              <a:cs typeface="Arial"/>
              <a:sym typeface="Arial"/>
            </a:endParaRPr>
          </a:p>
          <a:p>
            <a:pPr indent="-374650" lvl="1" marL="749935" marR="0" rtl="0" algn="l">
              <a:lnSpc>
                <a:spcPct val="200000"/>
              </a:lnSpc>
              <a:spcBef>
                <a:spcPts val="0"/>
              </a:spcBef>
              <a:spcAft>
                <a:spcPts val="0"/>
              </a:spcAft>
              <a:buClr>
                <a:srgbClr val="192936"/>
              </a:buClr>
              <a:buSzPts val="3473"/>
              <a:buFont typeface="Arial"/>
              <a:buChar char="•"/>
            </a:pPr>
            <a:r>
              <a:rPr b="0" i="0" lang="en-US" sz="3200" u="none" cap="none" strike="noStrike">
                <a:solidFill>
                  <a:srgbClr val="192936"/>
                </a:solidFill>
                <a:latin typeface="Arial"/>
                <a:ea typeface="Arial"/>
                <a:cs typeface="Arial"/>
                <a:sym typeface="Arial"/>
              </a:rPr>
              <a:t>Understand variance and its interpretation</a:t>
            </a:r>
            <a:endParaRPr b="0" i="0" sz="3200" u="none" cap="none" strike="noStrike">
              <a:solidFill>
                <a:srgbClr val="192936"/>
              </a:solidFill>
              <a:latin typeface="Arial"/>
              <a:ea typeface="Arial"/>
              <a:cs typeface="Arial"/>
              <a:sym typeface="Arial"/>
            </a:endParaRPr>
          </a:p>
          <a:p>
            <a:pPr indent="-374650" lvl="1" marL="749935" marR="0" rtl="0" algn="l">
              <a:lnSpc>
                <a:spcPct val="200000"/>
              </a:lnSpc>
              <a:spcBef>
                <a:spcPts val="0"/>
              </a:spcBef>
              <a:spcAft>
                <a:spcPts val="0"/>
              </a:spcAft>
              <a:buClr>
                <a:srgbClr val="192936"/>
              </a:buClr>
              <a:buSzPts val="3473"/>
              <a:buFont typeface="Arial"/>
              <a:buChar char="•"/>
            </a:pPr>
            <a:r>
              <a:rPr b="0" i="0" lang="en-US" sz="3200" u="none" cap="none" strike="noStrike">
                <a:solidFill>
                  <a:srgbClr val="192936"/>
                </a:solidFill>
                <a:latin typeface="Arial"/>
                <a:ea typeface="Arial"/>
                <a:cs typeface="Arial"/>
                <a:sym typeface="Arial"/>
              </a:rPr>
              <a:t>Apply concepts to data analysis</a:t>
            </a:r>
            <a:endParaRPr b="0" i="0" sz="3200" u="none" cap="none" strike="noStrike">
              <a:solidFill>
                <a:srgbClr val="192936"/>
              </a:solidFill>
              <a:latin typeface="Arial"/>
              <a:ea typeface="Arial"/>
              <a:cs typeface="Arial"/>
              <a:sym typeface="Arial"/>
            </a:endParaRPr>
          </a:p>
        </p:txBody>
      </p:sp>
      <p:cxnSp>
        <p:nvCxnSpPr>
          <p:cNvPr id="100" name="Google Shape;100;p2"/>
          <p:cNvCxnSpPr/>
          <p:nvPr/>
        </p:nvCxnSpPr>
        <p:spPr>
          <a:xfrm rot="10800000">
            <a:off x="1034785" y="-20200"/>
            <a:ext cx="0" cy="10327500"/>
          </a:xfrm>
          <a:prstGeom prst="straightConnector1">
            <a:avLst/>
          </a:prstGeom>
          <a:noFill/>
          <a:ln cap="rnd" cmpd="sng" w="19050">
            <a:solidFill>
              <a:srgbClr val="192936"/>
            </a:solidFill>
            <a:prstDash val="solid"/>
            <a:round/>
            <a:headEnd len="sm" w="sm" type="none"/>
            <a:tailEnd len="sm" w="sm" type="none"/>
          </a:ln>
        </p:spPr>
      </p:cxnSp>
      <p:cxnSp>
        <p:nvCxnSpPr>
          <p:cNvPr id="101" name="Google Shape;101;p2"/>
          <p:cNvCxnSpPr/>
          <p:nvPr/>
        </p:nvCxnSpPr>
        <p:spPr>
          <a:xfrm rot="-5379576">
            <a:off x="2386014" y="5133975"/>
            <a:ext cx="8229745" cy="0"/>
          </a:xfrm>
          <a:prstGeom prst="straightConnector1">
            <a:avLst/>
          </a:prstGeom>
          <a:noFill/>
          <a:ln cap="rnd" cmpd="sng" w="19050">
            <a:solidFill>
              <a:srgbClr val="192936"/>
            </a:solidFill>
            <a:prstDash val="solid"/>
            <a:round/>
            <a:headEnd len="sm" w="sm" type="none"/>
            <a:tailEnd len="sm" w="sm" type="none"/>
          </a:ln>
        </p:spPr>
      </p:cxnSp>
      <p:cxnSp>
        <p:nvCxnSpPr>
          <p:cNvPr id="102" name="Google Shape;102;p2"/>
          <p:cNvCxnSpPr/>
          <p:nvPr/>
        </p:nvCxnSpPr>
        <p:spPr>
          <a:xfrm rot="-534">
            <a:off x="1054279" y="1029905"/>
            <a:ext cx="16232293" cy="0"/>
          </a:xfrm>
          <a:prstGeom prst="straightConnector1">
            <a:avLst/>
          </a:prstGeom>
          <a:noFill/>
          <a:ln cap="rnd" cmpd="sng" w="19050">
            <a:solidFill>
              <a:srgbClr val="192936"/>
            </a:solidFill>
            <a:prstDash val="solid"/>
            <a:round/>
            <a:headEnd len="sm" w="sm" type="none"/>
            <a:tailEnd len="sm" w="sm" type="none"/>
          </a:ln>
        </p:spPr>
      </p:cxnSp>
      <p:cxnSp>
        <p:nvCxnSpPr>
          <p:cNvPr id="103" name="Google Shape;103;p2"/>
          <p:cNvCxnSpPr/>
          <p:nvPr/>
        </p:nvCxnSpPr>
        <p:spPr>
          <a:xfrm rot="10800000">
            <a:off x="17287025" y="0"/>
            <a:ext cx="0" cy="10287000"/>
          </a:xfrm>
          <a:prstGeom prst="straightConnector1">
            <a:avLst/>
          </a:prstGeom>
          <a:noFill/>
          <a:ln cap="rnd" cmpd="sng" w="19050">
            <a:solidFill>
              <a:srgbClr val="192936"/>
            </a:solidFill>
            <a:prstDash val="solid"/>
            <a:round/>
            <a:headEnd len="sm" w="sm" type="none"/>
            <a:tailEnd len="sm" w="sm" type="none"/>
          </a:ln>
        </p:spPr>
      </p:cxnSp>
      <p:cxnSp>
        <p:nvCxnSpPr>
          <p:cNvPr id="104" name="Google Shape;104;p2"/>
          <p:cNvCxnSpPr/>
          <p:nvPr/>
        </p:nvCxnSpPr>
        <p:spPr>
          <a:xfrm rot="1502">
            <a:off x="1028703" y="9261847"/>
            <a:ext cx="16230602" cy="0"/>
          </a:xfrm>
          <a:prstGeom prst="straightConnector1">
            <a:avLst/>
          </a:prstGeom>
          <a:noFill/>
          <a:ln cap="rnd" cmpd="sng" w="19050">
            <a:solidFill>
              <a:srgbClr val="192936"/>
            </a:solidFill>
            <a:prstDash val="solid"/>
            <a:round/>
            <a:headEnd len="sm" w="sm" type="none"/>
            <a:tailEnd len="sm" w="sm" type="none"/>
          </a:ln>
        </p:spPr>
      </p:cxnSp>
      <p:sp>
        <p:nvSpPr>
          <p:cNvPr id="105" name="Google Shape;105;p2"/>
          <p:cNvSpPr/>
          <p:nvPr/>
        </p:nvSpPr>
        <p:spPr>
          <a:xfrm>
            <a:off x="1270909" y="1580607"/>
            <a:ext cx="4979378" cy="7131735"/>
          </a:xfrm>
          <a:custGeom>
            <a:rect b="b" l="l" r="r" t="t"/>
            <a:pathLst>
              <a:path extrusionOk="0" h="6350000" w="4433570">
                <a:moveTo>
                  <a:pt x="2217420" y="0"/>
                </a:moveTo>
                <a:lnTo>
                  <a:pt x="2217420" y="0"/>
                </a:lnTo>
                <a:cubicBezTo>
                  <a:pt x="3441700" y="0"/>
                  <a:pt x="4433570" y="993140"/>
                  <a:pt x="4433570" y="2217420"/>
                </a:cubicBezTo>
                <a:lnTo>
                  <a:pt x="4433570" y="6350000"/>
                </a:lnTo>
                <a:lnTo>
                  <a:pt x="4433570" y="6350000"/>
                </a:lnTo>
                <a:lnTo>
                  <a:pt x="0" y="6350000"/>
                </a:lnTo>
                <a:lnTo>
                  <a:pt x="0" y="6350000"/>
                </a:lnTo>
                <a:lnTo>
                  <a:pt x="0" y="2217420"/>
                </a:lnTo>
                <a:cubicBezTo>
                  <a:pt x="0" y="993140"/>
                  <a:pt x="993140" y="0"/>
                  <a:pt x="2217420" y="0"/>
                </a:cubicBezTo>
                <a:close/>
              </a:path>
            </a:pathLst>
          </a:custGeom>
          <a:blipFill rotWithShape="1">
            <a:blip r:embed="rId3">
              <a:alphaModFix/>
            </a:blip>
            <a:stretch>
              <a:fillRect b="-1813" l="0" r="0" t="-1813"/>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 name="Google Shape;106;p2"/>
          <p:cNvSpPr txBox="1"/>
          <p:nvPr/>
        </p:nvSpPr>
        <p:spPr>
          <a:xfrm>
            <a:off x="3233388" y="8800704"/>
            <a:ext cx="3016898" cy="20202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210"/>
              <a:buFont typeface="Arial"/>
              <a:buNone/>
            </a:pPr>
            <a:r>
              <a:rPr b="1" i="1" lang="en-US" sz="1210" u="none" cap="none" strike="noStrike">
                <a:solidFill>
                  <a:srgbClr val="000000"/>
                </a:solidFill>
                <a:latin typeface="Arial"/>
                <a:ea typeface="Arial"/>
                <a:cs typeface="Arial"/>
                <a:sym typeface="Arial"/>
              </a:rPr>
              <a:t>Source: </a:t>
            </a:r>
            <a:r>
              <a:rPr b="0" i="1" lang="en-US" sz="1210" u="none" cap="none" strike="noStrike">
                <a:solidFill>
                  <a:srgbClr val="000000"/>
                </a:solidFill>
                <a:latin typeface="Sansita"/>
                <a:ea typeface="Sansita"/>
                <a:cs typeface="Sansita"/>
                <a:sym typeface="Sansita"/>
              </a:rPr>
              <a:t>Author (created using Canva)</a:t>
            </a:r>
            <a:endParaRPr b="0" i="1" sz="1210" u="none" cap="none" strike="noStrike">
              <a:solidFill>
                <a:srgbClr val="000000"/>
              </a:solidFill>
              <a:latin typeface="Sansita"/>
              <a:ea typeface="Sansita"/>
              <a:cs typeface="Sansita"/>
              <a:sym typeface="Sansit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110" name="Shape 110"/>
        <p:cNvGrpSpPr/>
        <p:nvPr/>
      </p:nvGrpSpPr>
      <p:grpSpPr>
        <a:xfrm>
          <a:off x="0" y="0"/>
          <a:ext cx="0" cy="0"/>
          <a:chOff x="0" y="0"/>
          <a:chExt cx="0" cy="0"/>
        </a:xfrm>
      </p:grpSpPr>
      <p:grpSp>
        <p:nvGrpSpPr>
          <p:cNvPr id="111" name="Google Shape;111;p3"/>
          <p:cNvGrpSpPr/>
          <p:nvPr/>
        </p:nvGrpSpPr>
        <p:grpSpPr>
          <a:xfrm>
            <a:off x="4848225" y="1071880"/>
            <a:ext cx="9664700" cy="1158875"/>
            <a:chOff x="0" y="57150"/>
            <a:chExt cx="11455671" cy="1544895"/>
          </a:xfrm>
        </p:grpSpPr>
        <p:cxnSp>
          <p:nvCxnSpPr>
            <p:cNvPr id="112" name="Google Shape;112;p3"/>
            <p:cNvCxnSpPr/>
            <p:nvPr/>
          </p:nvCxnSpPr>
          <p:spPr>
            <a:xfrm>
              <a:off x="130857" y="1556542"/>
              <a:ext cx="11193956" cy="45503"/>
            </a:xfrm>
            <a:prstGeom prst="straightConnector1">
              <a:avLst/>
            </a:prstGeom>
            <a:noFill/>
            <a:ln cap="rnd" cmpd="sng" w="25400">
              <a:solidFill>
                <a:srgbClr val="192936"/>
              </a:solidFill>
              <a:prstDash val="solid"/>
              <a:round/>
              <a:headEnd len="sm" w="sm" type="none"/>
              <a:tailEnd len="sm" w="sm" type="none"/>
            </a:ln>
          </p:spPr>
        </p:cxnSp>
        <p:sp>
          <p:nvSpPr>
            <p:cNvPr id="113" name="Google Shape;113;p3"/>
            <p:cNvSpPr txBox="1"/>
            <p:nvPr/>
          </p:nvSpPr>
          <p:spPr>
            <a:xfrm>
              <a:off x="0" y="57150"/>
              <a:ext cx="11455671" cy="1393368"/>
            </a:xfrm>
            <a:prstGeom prst="rect">
              <a:avLst/>
            </a:prstGeom>
            <a:noFill/>
            <a:ln>
              <a:noFill/>
            </a:ln>
          </p:spPr>
          <p:txBody>
            <a:bodyPr anchorCtr="0" anchor="t" bIns="0" lIns="0" spcFirstLastPara="1" rIns="0" wrap="square" tIns="0">
              <a:spAutoFit/>
            </a:bodyPr>
            <a:lstStyle/>
            <a:p>
              <a:pPr indent="0" lvl="0" marL="0" marR="0" rtl="0" algn="ctr">
                <a:lnSpc>
                  <a:spcPct val="110000"/>
                </a:lnSpc>
                <a:spcBef>
                  <a:spcPts val="0"/>
                </a:spcBef>
                <a:spcAft>
                  <a:spcPts val="0"/>
                </a:spcAft>
                <a:buClr>
                  <a:srgbClr val="000000"/>
                </a:buClr>
                <a:buSzPts val="6180"/>
                <a:buFont typeface="Arial"/>
                <a:buNone/>
              </a:pPr>
              <a:r>
                <a:rPr b="0" i="1" lang="en-US" sz="6180" u="none" cap="none" strike="noStrike">
                  <a:solidFill>
                    <a:srgbClr val="192936"/>
                  </a:solidFill>
                  <a:latin typeface="Playfair Display"/>
                  <a:ea typeface="Playfair Display"/>
                  <a:cs typeface="Playfair Display"/>
                  <a:sym typeface="Playfair Display"/>
                </a:rPr>
                <a:t>Review: Previous Meeting</a:t>
              </a:r>
              <a:endParaRPr b="0" i="1" sz="6180" u="none" cap="none" strike="noStrike">
                <a:solidFill>
                  <a:srgbClr val="192936"/>
                </a:solidFill>
                <a:latin typeface="Playfair Display"/>
                <a:ea typeface="Playfair Display"/>
                <a:cs typeface="Playfair Display"/>
                <a:sym typeface="Playfair Display"/>
              </a:endParaRPr>
            </a:p>
          </p:txBody>
        </p:sp>
      </p:grpSp>
      <p:grpSp>
        <p:nvGrpSpPr>
          <p:cNvPr id="114" name="Google Shape;114;p3"/>
          <p:cNvGrpSpPr/>
          <p:nvPr/>
        </p:nvGrpSpPr>
        <p:grpSpPr>
          <a:xfrm>
            <a:off x="101600" y="2744470"/>
            <a:ext cx="18034000" cy="5965825"/>
            <a:chOff x="0" y="0"/>
            <a:chExt cx="24382078" cy="7954581"/>
          </a:xfrm>
        </p:grpSpPr>
        <p:sp>
          <p:nvSpPr>
            <p:cNvPr id="115" name="Google Shape;115;p3"/>
            <p:cNvSpPr/>
            <p:nvPr/>
          </p:nvSpPr>
          <p:spPr>
            <a:xfrm>
              <a:off x="0" y="0"/>
              <a:ext cx="7245900" cy="7954581"/>
            </a:xfrm>
            <a:custGeom>
              <a:rect b="b" l="l" r="r" t="t"/>
              <a:pathLst>
                <a:path extrusionOk="0" h="7954581" w="7245900">
                  <a:moveTo>
                    <a:pt x="0" y="0"/>
                  </a:moveTo>
                  <a:lnTo>
                    <a:pt x="7245900" y="0"/>
                  </a:lnTo>
                  <a:lnTo>
                    <a:pt x="7245900" y="7954581"/>
                  </a:lnTo>
                  <a:lnTo>
                    <a:pt x="0" y="7954581"/>
                  </a:lnTo>
                  <a:lnTo>
                    <a:pt x="0" y="0"/>
                  </a:lnTo>
                  <a:close/>
                </a:path>
              </a:pathLst>
            </a:custGeom>
            <a:blipFill rotWithShape="1">
              <a:blip r:embed="rId3">
                <a:alphaModFix/>
              </a:blip>
              <a:stretch>
                <a:fillRect b="0" l="0" r="0" t="0"/>
              </a:stretch>
            </a:blipFill>
            <a:ln>
              <a:noFill/>
            </a:ln>
          </p:spPr>
        </p:sp>
        <p:sp>
          <p:nvSpPr>
            <p:cNvPr id="116" name="Google Shape;116;p3"/>
            <p:cNvSpPr txBox="1"/>
            <p:nvPr/>
          </p:nvSpPr>
          <p:spPr>
            <a:xfrm>
              <a:off x="691352" y="2600428"/>
              <a:ext cx="5863200" cy="75439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2630"/>
                <a:buFont typeface="Arial"/>
                <a:buNone/>
              </a:pPr>
              <a:r>
                <a:rPr b="1" i="0" lang="en-US" sz="2630" u="none" cap="none" strike="noStrike">
                  <a:solidFill>
                    <a:srgbClr val="FFFAF5"/>
                  </a:solidFill>
                  <a:latin typeface="Arial"/>
                  <a:ea typeface="Arial"/>
                  <a:cs typeface="Arial"/>
                  <a:sym typeface="Arial"/>
                </a:rPr>
                <a:t>Probability Basics</a:t>
              </a:r>
              <a:endParaRPr b="1" i="0" sz="2630" u="none" cap="none" strike="noStrike">
                <a:solidFill>
                  <a:srgbClr val="FFFAF5"/>
                </a:solidFill>
                <a:latin typeface="Arial"/>
                <a:ea typeface="Arial"/>
                <a:cs typeface="Arial"/>
                <a:sym typeface="Arial"/>
              </a:endParaRPr>
            </a:p>
          </p:txBody>
        </p:sp>
        <p:sp>
          <p:nvSpPr>
            <p:cNvPr id="117" name="Google Shape;117;p3"/>
            <p:cNvSpPr txBox="1"/>
            <p:nvPr/>
          </p:nvSpPr>
          <p:spPr>
            <a:xfrm>
              <a:off x="1119288" y="3853465"/>
              <a:ext cx="5007300" cy="3235173"/>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2315"/>
                <a:buFont typeface="Arial"/>
                <a:buNone/>
              </a:pPr>
              <a:r>
                <a:rPr b="1" i="0" lang="en-US" sz="2315" u="none" cap="none" strike="noStrike">
                  <a:solidFill>
                    <a:srgbClr val="FFFAF5"/>
                  </a:solidFill>
                  <a:latin typeface="Arial"/>
                  <a:ea typeface="Arial"/>
                  <a:cs typeface="Arial"/>
                  <a:sym typeface="Arial"/>
                </a:rPr>
                <a:t>Probability measures the likelihood or chance of an event occurring in a random experiment.</a:t>
              </a:r>
              <a:endParaRPr b="1" i="0" sz="2315" u="none" cap="none" strike="noStrike">
                <a:solidFill>
                  <a:srgbClr val="FFFAF5"/>
                </a:solidFill>
                <a:latin typeface="Arial"/>
                <a:ea typeface="Arial"/>
                <a:cs typeface="Arial"/>
                <a:sym typeface="Arial"/>
              </a:endParaRPr>
            </a:p>
          </p:txBody>
        </p:sp>
        <p:sp>
          <p:nvSpPr>
            <p:cNvPr id="118" name="Google Shape;118;p3"/>
            <p:cNvSpPr txBox="1"/>
            <p:nvPr/>
          </p:nvSpPr>
          <p:spPr>
            <a:xfrm>
              <a:off x="3158315" y="865607"/>
              <a:ext cx="929400" cy="1121007"/>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5470"/>
                <a:buFont typeface="Arial"/>
                <a:buNone/>
              </a:pPr>
              <a:r>
                <a:rPr b="1" i="1" lang="en-US" sz="5470" u="none" cap="none" strike="noStrike">
                  <a:solidFill>
                    <a:srgbClr val="FFFAF5"/>
                  </a:solidFill>
                  <a:latin typeface="Playfair Display"/>
                  <a:ea typeface="Playfair Display"/>
                  <a:cs typeface="Playfair Display"/>
                  <a:sym typeface="Playfair Display"/>
                </a:rPr>
                <a:t>1</a:t>
              </a:r>
              <a:endParaRPr b="1" i="1" sz="5470" u="none" cap="none" strike="noStrike">
                <a:solidFill>
                  <a:srgbClr val="FFFAF5"/>
                </a:solidFill>
                <a:latin typeface="Playfair Display"/>
                <a:ea typeface="Playfair Display"/>
                <a:cs typeface="Playfair Display"/>
                <a:sym typeface="Playfair Display"/>
              </a:endParaRPr>
            </a:p>
          </p:txBody>
        </p:sp>
        <p:sp>
          <p:nvSpPr>
            <p:cNvPr id="119" name="Google Shape;119;p3"/>
            <p:cNvSpPr/>
            <p:nvPr/>
          </p:nvSpPr>
          <p:spPr>
            <a:xfrm>
              <a:off x="8570972" y="0"/>
              <a:ext cx="7245900" cy="7954581"/>
            </a:xfrm>
            <a:custGeom>
              <a:rect b="b" l="l" r="r" t="t"/>
              <a:pathLst>
                <a:path extrusionOk="0" h="7954581" w="7245900">
                  <a:moveTo>
                    <a:pt x="0" y="0"/>
                  </a:moveTo>
                  <a:lnTo>
                    <a:pt x="7245900" y="0"/>
                  </a:lnTo>
                  <a:lnTo>
                    <a:pt x="7245900" y="7954581"/>
                  </a:lnTo>
                  <a:lnTo>
                    <a:pt x="0" y="7954581"/>
                  </a:lnTo>
                  <a:lnTo>
                    <a:pt x="0" y="0"/>
                  </a:lnTo>
                  <a:close/>
                </a:path>
              </a:pathLst>
            </a:custGeom>
            <a:blipFill rotWithShape="1">
              <a:blip r:embed="rId3">
                <a:alphaModFix/>
              </a:blip>
              <a:stretch>
                <a:fillRect b="0" l="0" r="0" t="0"/>
              </a:stretch>
            </a:blipFill>
            <a:ln>
              <a:noFill/>
            </a:ln>
          </p:spPr>
        </p:sp>
        <p:sp>
          <p:nvSpPr>
            <p:cNvPr id="120" name="Google Shape;120;p3"/>
            <p:cNvSpPr txBox="1"/>
            <p:nvPr/>
          </p:nvSpPr>
          <p:spPr>
            <a:xfrm>
              <a:off x="9262324" y="2600428"/>
              <a:ext cx="5863200" cy="75439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2630"/>
                <a:buFont typeface="Arial"/>
                <a:buNone/>
              </a:pPr>
              <a:r>
                <a:rPr b="1" i="0" lang="en-US" sz="2630" u="none" cap="none" strike="noStrike">
                  <a:solidFill>
                    <a:srgbClr val="FFFAF5"/>
                  </a:solidFill>
                  <a:latin typeface="Arial"/>
                  <a:ea typeface="Arial"/>
                  <a:cs typeface="Arial"/>
                  <a:sym typeface="Arial"/>
                </a:rPr>
                <a:t>Value Range</a:t>
              </a:r>
              <a:endParaRPr b="1" i="0" sz="2630" u="none" cap="none" strike="noStrike">
                <a:solidFill>
                  <a:srgbClr val="FFFAF5"/>
                </a:solidFill>
                <a:latin typeface="Arial"/>
                <a:ea typeface="Arial"/>
                <a:cs typeface="Arial"/>
                <a:sym typeface="Arial"/>
              </a:endParaRPr>
            </a:p>
          </p:txBody>
        </p:sp>
        <p:sp>
          <p:nvSpPr>
            <p:cNvPr id="121" name="Google Shape;121;p3"/>
            <p:cNvSpPr txBox="1"/>
            <p:nvPr/>
          </p:nvSpPr>
          <p:spPr>
            <a:xfrm>
              <a:off x="9690261" y="3853465"/>
              <a:ext cx="5007300" cy="3235173"/>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2315"/>
                <a:buFont typeface="Arial"/>
                <a:buNone/>
              </a:pPr>
              <a:r>
                <a:rPr b="1" i="0" lang="en-US" sz="2315" u="none" cap="none" strike="noStrike">
                  <a:solidFill>
                    <a:srgbClr val="FFFAF5"/>
                  </a:solidFill>
                  <a:latin typeface="Arial"/>
                  <a:ea typeface="Arial"/>
                  <a:cs typeface="Arial"/>
                  <a:sym typeface="Arial"/>
                </a:rPr>
                <a:t>Probability values always range from 0 (impossible) to 1 (certain). P(A) where 0 ≤ P(A) ≤ 1.</a:t>
              </a:r>
              <a:endParaRPr b="1" i="0" sz="2315" u="none" cap="none" strike="noStrike">
                <a:solidFill>
                  <a:srgbClr val="FFFAF5"/>
                </a:solidFill>
                <a:latin typeface="Arial"/>
                <a:ea typeface="Arial"/>
                <a:cs typeface="Arial"/>
                <a:sym typeface="Arial"/>
              </a:endParaRPr>
            </a:p>
          </p:txBody>
        </p:sp>
        <p:sp>
          <p:nvSpPr>
            <p:cNvPr id="122" name="Google Shape;122;p3"/>
            <p:cNvSpPr txBox="1"/>
            <p:nvPr/>
          </p:nvSpPr>
          <p:spPr>
            <a:xfrm>
              <a:off x="11645746" y="865607"/>
              <a:ext cx="1096500" cy="1121007"/>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5470"/>
                <a:buFont typeface="Arial"/>
                <a:buNone/>
              </a:pPr>
              <a:r>
                <a:rPr b="1" i="1" lang="en-US" sz="5470" u="none" cap="none" strike="noStrike">
                  <a:solidFill>
                    <a:srgbClr val="FFFAF5"/>
                  </a:solidFill>
                  <a:latin typeface="Playfair Display"/>
                  <a:ea typeface="Playfair Display"/>
                  <a:cs typeface="Playfair Display"/>
                  <a:sym typeface="Playfair Display"/>
                </a:rPr>
                <a:t>2</a:t>
              </a:r>
              <a:endParaRPr b="1" i="1" sz="5470" u="none" cap="none" strike="noStrike">
                <a:solidFill>
                  <a:srgbClr val="FFFAF5"/>
                </a:solidFill>
                <a:latin typeface="Playfair Display"/>
                <a:ea typeface="Playfair Display"/>
                <a:cs typeface="Playfair Display"/>
                <a:sym typeface="Playfair Display"/>
              </a:endParaRPr>
            </a:p>
          </p:txBody>
        </p:sp>
        <p:sp>
          <p:nvSpPr>
            <p:cNvPr id="123" name="Google Shape;123;p3"/>
            <p:cNvSpPr/>
            <p:nvPr/>
          </p:nvSpPr>
          <p:spPr>
            <a:xfrm>
              <a:off x="17136178" y="0"/>
              <a:ext cx="7245900" cy="7954581"/>
            </a:xfrm>
            <a:custGeom>
              <a:rect b="b" l="l" r="r" t="t"/>
              <a:pathLst>
                <a:path extrusionOk="0" h="7954581" w="7245900">
                  <a:moveTo>
                    <a:pt x="0" y="0"/>
                  </a:moveTo>
                  <a:lnTo>
                    <a:pt x="7245900" y="0"/>
                  </a:lnTo>
                  <a:lnTo>
                    <a:pt x="7245900" y="7954581"/>
                  </a:lnTo>
                  <a:lnTo>
                    <a:pt x="0" y="7954581"/>
                  </a:lnTo>
                  <a:lnTo>
                    <a:pt x="0" y="0"/>
                  </a:lnTo>
                  <a:close/>
                </a:path>
              </a:pathLst>
            </a:custGeom>
            <a:blipFill rotWithShape="1">
              <a:blip r:embed="rId3">
                <a:alphaModFix/>
              </a:blip>
              <a:stretch>
                <a:fillRect b="0" l="0" r="0" t="0"/>
              </a:stretch>
            </a:blipFill>
            <a:ln>
              <a:noFill/>
            </a:ln>
          </p:spPr>
        </p:sp>
        <p:sp>
          <p:nvSpPr>
            <p:cNvPr id="124" name="Google Shape;124;p3"/>
            <p:cNvSpPr txBox="1"/>
            <p:nvPr/>
          </p:nvSpPr>
          <p:spPr>
            <a:xfrm>
              <a:off x="17829452" y="2600428"/>
              <a:ext cx="5863200" cy="75439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2630"/>
                <a:buFont typeface="Arial"/>
                <a:buNone/>
              </a:pPr>
              <a:r>
                <a:rPr b="1" i="0" lang="en-US" sz="2630" u="none" cap="none" strike="noStrike">
                  <a:solidFill>
                    <a:srgbClr val="FFFAF5"/>
                  </a:solidFill>
                  <a:latin typeface="Arial"/>
                  <a:ea typeface="Arial"/>
                  <a:cs typeface="Arial"/>
                  <a:sym typeface="Arial"/>
                </a:rPr>
                <a:t>Key Concepts</a:t>
              </a:r>
              <a:endParaRPr b="1" i="0" sz="2630" u="none" cap="none" strike="noStrike">
                <a:solidFill>
                  <a:srgbClr val="FFFAF5"/>
                </a:solidFill>
                <a:latin typeface="Arial"/>
                <a:ea typeface="Arial"/>
                <a:cs typeface="Arial"/>
                <a:sym typeface="Arial"/>
              </a:endParaRPr>
            </a:p>
          </p:txBody>
        </p:sp>
        <p:sp>
          <p:nvSpPr>
            <p:cNvPr id="125" name="Google Shape;125;p3"/>
            <p:cNvSpPr txBox="1"/>
            <p:nvPr/>
          </p:nvSpPr>
          <p:spPr>
            <a:xfrm>
              <a:off x="18257389" y="3853465"/>
              <a:ext cx="5007300" cy="4043755"/>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2315"/>
                <a:buFont typeface="Arial"/>
                <a:buNone/>
              </a:pPr>
              <a:r>
                <a:rPr b="1" i="0" lang="en-US" sz="2315" u="none" cap="none" strike="noStrike">
                  <a:solidFill>
                    <a:srgbClr val="FFFAF5"/>
                  </a:solidFill>
                  <a:latin typeface="Arial"/>
                  <a:ea typeface="Arial"/>
                  <a:cs typeface="Arial"/>
                  <a:sym typeface="Arial"/>
                </a:rPr>
                <a:t>Event: A subset of outcomes from an experiment. Sample Space: The set of all possible outcomes.</a:t>
              </a:r>
              <a:endParaRPr b="1" i="0" sz="2315" u="none" cap="none" strike="noStrike">
                <a:solidFill>
                  <a:srgbClr val="FFFAF5"/>
                </a:solidFill>
                <a:latin typeface="Arial"/>
                <a:ea typeface="Arial"/>
                <a:cs typeface="Arial"/>
                <a:sym typeface="Arial"/>
              </a:endParaRPr>
            </a:p>
          </p:txBody>
        </p:sp>
        <p:sp>
          <p:nvSpPr>
            <p:cNvPr id="126" name="Google Shape;126;p3"/>
            <p:cNvSpPr txBox="1"/>
            <p:nvPr/>
          </p:nvSpPr>
          <p:spPr>
            <a:xfrm>
              <a:off x="20212873" y="865607"/>
              <a:ext cx="1096500" cy="1121007"/>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5470"/>
                <a:buFont typeface="Arial"/>
                <a:buNone/>
              </a:pPr>
              <a:r>
                <a:rPr b="1" i="1" lang="en-US" sz="5470" u="none" cap="none" strike="noStrike">
                  <a:solidFill>
                    <a:srgbClr val="FFFAF5"/>
                  </a:solidFill>
                  <a:latin typeface="Playfair Display"/>
                  <a:ea typeface="Playfair Display"/>
                  <a:cs typeface="Playfair Display"/>
                  <a:sym typeface="Playfair Display"/>
                </a:rPr>
                <a:t>3</a:t>
              </a:r>
              <a:endParaRPr b="1" i="1" sz="5470" u="none" cap="none" strike="noStrike">
                <a:solidFill>
                  <a:srgbClr val="FFFAF5"/>
                </a:solidFill>
                <a:latin typeface="Playfair Display"/>
                <a:ea typeface="Playfair Display"/>
                <a:cs typeface="Playfair Display"/>
                <a:sym typeface="Playfair Display"/>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130" name="Shape 130"/>
        <p:cNvGrpSpPr/>
        <p:nvPr/>
      </p:nvGrpSpPr>
      <p:grpSpPr>
        <a:xfrm>
          <a:off x="0" y="0"/>
          <a:ext cx="0" cy="0"/>
          <a:chOff x="0" y="0"/>
          <a:chExt cx="0" cy="0"/>
        </a:xfrm>
      </p:grpSpPr>
      <p:sp>
        <p:nvSpPr>
          <p:cNvPr id="131" name="Google Shape;131;p4"/>
          <p:cNvSpPr txBox="1"/>
          <p:nvPr/>
        </p:nvSpPr>
        <p:spPr>
          <a:xfrm>
            <a:off x="114300" y="4383089"/>
            <a:ext cx="7954660" cy="1368422"/>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8000"/>
              <a:buFont typeface="Arial"/>
              <a:buNone/>
            </a:pPr>
            <a:r>
              <a:rPr b="0" i="1" lang="en-US" sz="8000" u="none" cap="none" strike="noStrike">
                <a:solidFill>
                  <a:srgbClr val="192936"/>
                </a:solidFill>
                <a:latin typeface="Playfair Display"/>
                <a:ea typeface="Playfair Display"/>
                <a:cs typeface="Playfair Display"/>
                <a:sym typeface="Playfair Display"/>
              </a:rPr>
              <a:t>Transition</a:t>
            </a:r>
            <a:endParaRPr b="0" i="1" sz="8000" u="none" cap="none" strike="noStrike">
              <a:solidFill>
                <a:srgbClr val="192936"/>
              </a:solidFill>
              <a:latin typeface="Playfair Display"/>
              <a:ea typeface="Playfair Display"/>
              <a:cs typeface="Playfair Display"/>
              <a:sym typeface="Playfair Display"/>
            </a:endParaRPr>
          </a:p>
        </p:txBody>
      </p:sp>
      <p:cxnSp>
        <p:nvCxnSpPr>
          <p:cNvPr id="132" name="Google Shape;132;p4"/>
          <p:cNvCxnSpPr/>
          <p:nvPr/>
        </p:nvCxnSpPr>
        <p:spPr>
          <a:xfrm flipH="1" rot="10800000">
            <a:off x="20300" y="1030475"/>
            <a:ext cx="18261000" cy="24600"/>
          </a:xfrm>
          <a:prstGeom prst="straightConnector1">
            <a:avLst/>
          </a:prstGeom>
          <a:noFill/>
          <a:ln cap="rnd" cmpd="sng" w="19050">
            <a:solidFill>
              <a:srgbClr val="192936"/>
            </a:solidFill>
            <a:prstDash val="solid"/>
            <a:round/>
            <a:headEnd len="sm" w="sm" type="none"/>
            <a:tailEnd len="sm" w="sm" type="none"/>
          </a:ln>
        </p:spPr>
      </p:cxnSp>
      <p:sp>
        <p:nvSpPr>
          <p:cNvPr id="133" name="Google Shape;133;p4"/>
          <p:cNvSpPr txBox="1"/>
          <p:nvPr/>
        </p:nvSpPr>
        <p:spPr>
          <a:xfrm>
            <a:off x="8719681" y="1757481"/>
            <a:ext cx="1974532" cy="1351532"/>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3905"/>
              <a:buFont typeface="Arial"/>
              <a:buNone/>
            </a:pPr>
            <a:r>
              <a:rPr b="1" i="0" lang="en-US" sz="3905" u="none" cap="none" strike="noStrike">
                <a:solidFill>
                  <a:srgbClr val="192936"/>
                </a:solidFill>
                <a:latin typeface="Arial"/>
                <a:ea typeface="Arial"/>
                <a:cs typeface="Arial"/>
                <a:sym typeface="Arial"/>
              </a:rPr>
              <a:t>Step One</a:t>
            </a:r>
            <a:endParaRPr b="1" i="0" sz="3905" u="none" cap="none" strike="noStrike">
              <a:solidFill>
                <a:srgbClr val="192936"/>
              </a:solidFill>
              <a:latin typeface="Arial"/>
              <a:ea typeface="Arial"/>
              <a:cs typeface="Arial"/>
              <a:sym typeface="Arial"/>
            </a:endParaRPr>
          </a:p>
        </p:txBody>
      </p:sp>
      <p:sp>
        <p:nvSpPr>
          <p:cNvPr id="134" name="Google Shape;134;p4"/>
          <p:cNvSpPr txBox="1"/>
          <p:nvPr/>
        </p:nvSpPr>
        <p:spPr>
          <a:xfrm>
            <a:off x="8719681" y="4601773"/>
            <a:ext cx="1974532" cy="134874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3900"/>
              <a:buFont typeface="Arial"/>
              <a:buNone/>
            </a:pPr>
            <a:r>
              <a:rPr b="1" i="0" lang="en-US" sz="3900" u="none" cap="none" strike="noStrike">
                <a:solidFill>
                  <a:srgbClr val="192936"/>
                </a:solidFill>
                <a:latin typeface="Arial"/>
                <a:ea typeface="Arial"/>
                <a:cs typeface="Arial"/>
                <a:sym typeface="Arial"/>
              </a:rPr>
              <a:t>Step Two</a:t>
            </a:r>
            <a:endParaRPr b="1" i="0" sz="3900" u="none" cap="none" strike="noStrike">
              <a:solidFill>
                <a:srgbClr val="192936"/>
              </a:solidFill>
              <a:latin typeface="Arial"/>
              <a:ea typeface="Arial"/>
              <a:cs typeface="Arial"/>
              <a:sym typeface="Arial"/>
            </a:endParaRPr>
          </a:p>
        </p:txBody>
      </p:sp>
      <p:sp>
        <p:nvSpPr>
          <p:cNvPr id="135" name="Google Shape;135;p4"/>
          <p:cNvSpPr txBox="1"/>
          <p:nvPr/>
        </p:nvSpPr>
        <p:spPr>
          <a:xfrm>
            <a:off x="8567622" y="7306746"/>
            <a:ext cx="2278650" cy="134874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3900"/>
              <a:buFont typeface="Arial"/>
              <a:buNone/>
            </a:pPr>
            <a:r>
              <a:rPr b="1" i="0" lang="en-US" sz="3900" u="none" cap="none" strike="noStrike">
                <a:solidFill>
                  <a:srgbClr val="192936"/>
                </a:solidFill>
                <a:latin typeface="Arial"/>
                <a:ea typeface="Arial"/>
                <a:cs typeface="Arial"/>
                <a:sym typeface="Arial"/>
              </a:rPr>
              <a:t>Step Three</a:t>
            </a:r>
            <a:endParaRPr b="1" i="0" sz="3900" u="none" cap="none" strike="noStrike">
              <a:solidFill>
                <a:srgbClr val="192936"/>
              </a:solidFill>
              <a:latin typeface="Arial"/>
              <a:ea typeface="Arial"/>
              <a:cs typeface="Arial"/>
              <a:sym typeface="Arial"/>
            </a:endParaRPr>
          </a:p>
        </p:txBody>
      </p:sp>
      <p:cxnSp>
        <p:nvCxnSpPr>
          <p:cNvPr id="136" name="Google Shape;136;p4"/>
          <p:cNvCxnSpPr/>
          <p:nvPr/>
        </p:nvCxnSpPr>
        <p:spPr>
          <a:xfrm>
            <a:off x="-4" y="9347801"/>
            <a:ext cx="18301500" cy="46500"/>
          </a:xfrm>
          <a:prstGeom prst="straightConnector1">
            <a:avLst/>
          </a:prstGeom>
          <a:noFill/>
          <a:ln cap="rnd" cmpd="sng" w="19050">
            <a:solidFill>
              <a:srgbClr val="192936"/>
            </a:solidFill>
            <a:prstDash val="solid"/>
            <a:round/>
            <a:headEnd len="sm" w="sm" type="none"/>
            <a:tailEnd len="sm" w="sm" type="none"/>
          </a:ln>
        </p:spPr>
      </p:cxnSp>
      <p:cxnSp>
        <p:nvCxnSpPr>
          <p:cNvPr id="137" name="Google Shape;137;p4"/>
          <p:cNvCxnSpPr/>
          <p:nvPr/>
        </p:nvCxnSpPr>
        <p:spPr>
          <a:xfrm rot="10800000">
            <a:off x="8237725" y="-75"/>
            <a:ext cx="0" cy="10246500"/>
          </a:xfrm>
          <a:prstGeom prst="straightConnector1">
            <a:avLst/>
          </a:prstGeom>
          <a:noFill/>
          <a:ln cap="rnd" cmpd="sng" w="19050">
            <a:solidFill>
              <a:srgbClr val="192936"/>
            </a:solidFill>
            <a:prstDash val="solid"/>
            <a:round/>
            <a:headEnd len="sm" w="sm" type="none"/>
            <a:tailEnd len="sm" w="sm" type="none"/>
          </a:ln>
        </p:spPr>
      </p:cxnSp>
      <p:cxnSp>
        <p:nvCxnSpPr>
          <p:cNvPr id="138" name="Google Shape;138;p4"/>
          <p:cNvCxnSpPr/>
          <p:nvPr/>
        </p:nvCxnSpPr>
        <p:spPr>
          <a:xfrm flipH="1" rot="10800000">
            <a:off x="8228302" y="3814365"/>
            <a:ext cx="10073100" cy="10200"/>
          </a:xfrm>
          <a:prstGeom prst="straightConnector1">
            <a:avLst/>
          </a:prstGeom>
          <a:noFill/>
          <a:ln cap="rnd" cmpd="sng" w="19050">
            <a:solidFill>
              <a:srgbClr val="192936"/>
            </a:solidFill>
            <a:prstDash val="solid"/>
            <a:round/>
            <a:headEnd len="sm" w="sm" type="none"/>
            <a:tailEnd len="sm" w="sm" type="none"/>
          </a:ln>
        </p:spPr>
      </p:cxnSp>
      <p:cxnSp>
        <p:nvCxnSpPr>
          <p:cNvPr id="139" name="Google Shape;139;p4"/>
          <p:cNvCxnSpPr/>
          <p:nvPr/>
        </p:nvCxnSpPr>
        <p:spPr>
          <a:xfrm>
            <a:off x="8228303" y="6613216"/>
            <a:ext cx="10093500" cy="1200"/>
          </a:xfrm>
          <a:prstGeom prst="straightConnector1">
            <a:avLst/>
          </a:prstGeom>
          <a:noFill/>
          <a:ln cap="rnd" cmpd="sng" w="19050">
            <a:solidFill>
              <a:srgbClr val="192936"/>
            </a:solidFill>
            <a:prstDash val="solid"/>
            <a:round/>
            <a:headEnd len="sm" w="sm" type="none"/>
            <a:tailEnd len="sm" w="sm" type="none"/>
          </a:ln>
        </p:spPr>
      </p:cxnSp>
      <p:sp>
        <p:nvSpPr>
          <p:cNvPr id="140" name="Google Shape;140;p4"/>
          <p:cNvSpPr txBox="1"/>
          <p:nvPr/>
        </p:nvSpPr>
        <p:spPr>
          <a:xfrm>
            <a:off x="11534085" y="1893653"/>
            <a:ext cx="5709894" cy="1031875"/>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2500"/>
              <a:buFont typeface="Arial"/>
              <a:buNone/>
            </a:pPr>
            <a:r>
              <a:rPr b="0" i="0" lang="en-US" sz="2500" u="none" cap="none" strike="noStrike">
                <a:solidFill>
                  <a:srgbClr val="192936"/>
                </a:solidFill>
                <a:latin typeface="Arial"/>
                <a:ea typeface="Arial"/>
                <a:cs typeface="Arial"/>
                <a:sym typeface="Arial"/>
              </a:rPr>
              <a:t>Probability measures the likelihood of events occurring in a given situation.</a:t>
            </a:r>
            <a:endParaRPr b="0" i="0" sz="2500" u="none" cap="none" strike="noStrike">
              <a:solidFill>
                <a:srgbClr val="192936"/>
              </a:solidFill>
              <a:latin typeface="Arial"/>
              <a:ea typeface="Arial"/>
              <a:cs typeface="Arial"/>
              <a:sym typeface="Arial"/>
            </a:endParaRPr>
          </a:p>
        </p:txBody>
      </p:sp>
      <p:sp>
        <p:nvSpPr>
          <p:cNvPr id="141" name="Google Shape;141;p4"/>
          <p:cNvSpPr txBox="1"/>
          <p:nvPr/>
        </p:nvSpPr>
        <p:spPr>
          <a:xfrm>
            <a:off x="11534085" y="4469693"/>
            <a:ext cx="5709894" cy="1565275"/>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2500"/>
              <a:buFont typeface="Arial"/>
              <a:buNone/>
            </a:pPr>
            <a:r>
              <a:rPr b="0" i="0" lang="en-US" sz="2500" u="none" cap="none" strike="noStrike">
                <a:solidFill>
                  <a:srgbClr val="192936"/>
                </a:solidFill>
                <a:latin typeface="Arial"/>
                <a:ea typeface="Arial"/>
                <a:cs typeface="Arial"/>
                <a:sym typeface="Arial"/>
              </a:rPr>
              <a:t>Random variables assign numerical values to outcomes of random experiments.</a:t>
            </a:r>
            <a:endParaRPr b="0" i="0" sz="2500" u="none" cap="none" strike="noStrike">
              <a:solidFill>
                <a:srgbClr val="192936"/>
              </a:solidFill>
              <a:latin typeface="Arial"/>
              <a:ea typeface="Arial"/>
              <a:cs typeface="Arial"/>
              <a:sym typeface="Arial"/>
            </a:endParaRPr>
          </a:p>
        </p:txBody>
      </p:sp>
      <p:sp>
        <p:nvSpPr>
          <p:cNvPr id="142" name="Google Shape;142;p4"/>
          <p:cNvSpPr txBox="1"/>
          <p:nvPr/>
        </p:nvSpPr>
        <p:spPr>
          <a:xfrm>
            <a:off x="11549406" y="7174683"/>
            <a:ext cx="5709894" cy="1565275"/>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2500"/>
              <a:buFont typeface="Arial"/>
              <a:buNone/>
            </a:pPr>
            <a:r>
              <a:rPr b="0" i="0" lang="en-US" sz="2500" u="none" cap="none" strike="noStrike">
                <a:solidFill>
                  <a:srgbClr val="192936"/>
                </a:solidFill>
                <a:latin typeface="Arial"/>
                <a:ea typeface="Arial"/>
                <a:cs typeface="Arial"/>
                <a:sym typeface="Arial"/>
              </a:rPr>
              <a:t>These concepts build the foundation for moving toward systematic data analysis and interpretation.</a:t>
            </a:r>
            <a:endParaRPr b="0" i="0" sz="2500" u="none" cap="none" strike="noStrike">
              <a:solidFill>
                <a:srgbClr val="192936"/>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146" name="Shape 146"/>
        <p:cNvGrpSpPr/>
        <p:nvPr/>
      </p:nvGrpSpPr>
      <p:grpSpPr>
        <a:xfrm>
          <a:off x="0" y="0"/>
          <a:ext cx="0" cy="0"/>
          <a:chOff x="0" y="0"/>
          <a:chExt cx="0" cy="0"/>
        </a:xfrm>
      </p:grpSpPr>
      <p:cxnSp>
        <p:nvCxnSpPr>
          <p:cNvPr id="147" name="Google Shape;147;p5"/>
          <p:cNvCxnSpPr/>
          <p:nvPr/>
        </p:nvCxnSpPr>
        <p:spPr>
          <a:xfrm rot="1812">
            <a:off x="1085915" y="3555057"/>
            <a:ext cx="10258101" cy="0"/>
          </a:xfrm>
          <a:prstGeom prst="straightConnector1">
            <a:avLst/>
          </a:prstGeom>
          <a:noFill/>
          <a:ln cap="rnd" cmpd="sng" w="19050">
            <a:solidFill>
              <a:srgbClr val="192936"/>
            </a:solidFill>
            <a:prstDash val="solid"/>
            <a:round/>
            <a:headEnd len="sm" w="sm" type="none"/>
            <a:tailEnd len="sm" w="sm" type="none"/>
          </a:ln>
        </p:spPr>
      </p:cxnSp>
      <p:sp>
        <p:nvSpPr>
          <p:cNvPr id="148" name="Google Shape;148;p5"/>
          <p:cNvSpPr txBox="1"/>
          <p:nvPr/>
        </p:nvSpPr>
        <p:spPr>
          <a:xfrm>
            <a:off x="1293719" y="1901755"/>
            <a:ext cx="9728193" cy="885825"/>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Clr>
                <a:srgbClr val="000000"/>
              </a:buClr>
              <a:buSzPts val="4800"/>
              <a:buFont typeface="Arial"/>
              <a:buNone/>
            </a:pPr>
            <a:r>
              <a:rPr b="0" i="1" lang="en-US" sz="4800" u="none" cap="none" strike="noStrike">
                <a:solidFill>
                  <a:srgbClr val="192936"/>
                </a:solidFill>
                <a:latin typeface="Playfair Display"/>
                <a:ea typeface="Playfair Display"/>
                <a:cs typeface="Playfair Display"/>
                <a:sym typeface="Playfair Display"/>
              </a:rPr>
              <a:t>Introduction to Random Variables</a:t>
            </a:r>
            <a:endParaRPr b="0" i="1" sz="4800" u="none" cap="none" strike="noStrike">
              <a:solidFill>
                <a:srgbClr val="192936"/>
              </a:solidFill>
              <a:latin typeface="Playfair Display"/>
              <a:ea typeface="Playfair Display"/>
              <a:cs typeface="Playfair Display"/>
              <a:sym typeface="Playfair Display"/>
            </a:endParaRPr>
          </a:p>
        </p:txBody>
      </p:sp>
      <p:cxnSp>
        <p:nvCxnSpPr>
          <p:cNvPr id="149" name="Google Shape;149;p5"/>
          <p:cNvCxnSpPr/>
          <p:nvPr/>
        </p:nvCxnSpPr>
        <p:spPr>
          <a:xfrm flipH="1" rot="10800000">
            <a:off x="1075375" y="-20325"/>
            <a:ext cx="20400" cy="10347900"/>
          </a:xfrm>
          <a:prstGeom prst="straightConnector1">
            <a:avLst/>
          </a:prstGeom>
          <a:noFill/>
          <a:ln cap="rnd" cmpd="sng" w="19050">
            <a:solidFill>
              <a:srgbClr val="192936"/>
            </a:solidFill>
            <a:prstDash val="solid"/>
            <a:round/>
            <a:headEnd len="sm" w="sm" type="none"/>
            <a:tailEnd len="sm" w="sm" type="none"/>
          </a:ln>
        </p:spPr>
      </p:cxnSp>
      <p:cxnSp>
        <p:nvCxnSpPr>
          <p:cNvPr id="150" name="Google Shape;150;p5"/>
          <p:cNvCxnSpPr/>
          <p:nvPr/>
        </p:nvCxnSpPr>
        <p:spPr>
          <a:xfrm flipH="1" rot="10800000">
            <a:off x="0" y="1034675"/>
            <a:ext cx="18321900" cy="20400"/>
          </a:xfrm>
          <a:prstGeom prst="straightConnector1">
            <a:avLst/>
          </a:prstGeom>
          <a:noFill/>
          <a:ln cap="rnd" cmpd="sng" w="19050">
            <a:solidFill>
              <a:srgbClr val="192936"/>
            </a:solidFill>
            <a:prstDash val="solid"/>
            <a:round/>
            <a:headEnd len="sm" w="sm" type="none"/>
            <a:tailEnd len="sm" w="sm" type="none"/>
          </a:ln>
        </p:spPr>
      </p:cxnSp>
      <p:cxnSp>
        <p:nvCxnSpPr>
          <p:cNvPr id="151" name="Google Shape;151;p5"/>
          <p:cNvCxnSpPr/>
          <p:nvPr/>
        </p:nvCxnSpPr>
        <p:spPr>
          <a:xfrm>
            <a:off x="40575" y="9211625"/>
            <a:ext cx="18261000" cy="40800"/>
          </a:xfrm>
          <a:prstGeom prst="straightConnector1">
            <a:avLst/>
          </a:prstGeom>
          <a:noFill/>
          <a:ln cap="rnd" cmpd="sng" w="19050">
            <a:solidFill>
              <a:srgbClr val="192936"/>
            </a:solidFill>
            <a:prstDash val="solid"/>
            <a:round/>
            <a:headEnd len="sm" w="sm" type="none"/>
            <a:tailEnd len="sm" w="sm" type="none"/>
          </a:ln>
        </p:spPr>
      </p:cxnSp>
      <p:cxnSp>
        <p:nvCxnSpPr>
          <p:cNvPr id="152" name="Google Shape;152;p5"/>
          <p:cNvCxnSpPr/>
          <p:nvPr/>
        </p:nvCxnSpPr>
        <p:spPr>
          <a:xfrm rot="10800000">
            <a:off x="11362375" y="-20100"/>
            <a:ext cx="0" cy="10307100"/>
          </a:xfrm>
          <a:prstGeom prst="straightConnector1">
            <a:avLst/>
          </a:prstGeom>
          <a:noFill/>
          <a:ln cap="rnd" cmpd="sng" w="19050">
            <a:solidFill>
              <a:srgbClr val="192936"/>
            </a:solidFill>
            <a:prstDash val="solid"/>
            <a:round/>
            <a:headEnd len="sm" w="sm" type="none"/>
            <a:tailEnd len="sm" w="sm" type="none"/>
          </a:ln>
        </p:spPr>
      </p:cxnSp>
      <p:pic>
        <p:nvPicPr>
          <p:cNvPr id="153" name="Google Shape;153;p5"/>
          <p:cNvPicPr preferRelativeResize="0"/>
          <p:nvPr/>
        </p:nvPicPr>
        <p:blipFill rotWithShape="1">
          <a:blip r:embed="rId3">
            <a:alphaModFix/>
          </a:blip>
          <a:srcRect b="3921" l="0" r="0" t="3921"/>
          <a:stretch/>
        </p:blipFill>
        <p:spPr>
          <a:xfrm>
            <a:off x="12280999" y="1213254"/>
            <a:ext cx="5317075" cy="6058869"/>
          </a:xfrm>
          <a:prstGeom prst="rect">
            <a:avLst/>
          </a:prstGeom>
          <a:noFill/>
          <a:ln>
            <a:noFill/>
          </a:ln>
        </p:spPr>
      </p:pic>
      <p:sp>
        <p:nvSpPr>
          <p:cNvPr id="154" name="Google Shape;154;p5"/>
          <p:cNvSpPr txBox="1"/>
          <p:nvPr/>
        </p:nvSpPr>
        <p:spPr>
          <a:xfrm>
            <a:off x="1293719" y="3951304"/>
            <a:ext cx="8075152" cy="2557526"/>
          </a:xfrm>
          <a:prstGeom prst="rect">
            <a:avLst/>
          </a:prstGeom>
          <a:noFill/>
          <a:ln>
            <a:noFill/>
          </a:ln>
        </p:spPr>
        <p:txBody>
          <a:bodyPr anchorCtr="0" anchor="t" bIns="0" lIns="0" spcFirstLastPara="1" rIns="0" wrap="square" tIns="0">
            <a:spAutoFit/>
          </a:bodyPr>
          <a:lstStyle/>
          <a:p>
            <a:pPr indent="0" lvl="0" marL="0" marR="0" rtl="0" algn="just">
              <a:lnSpc>
                <a:spcPct val="160000"/>
              </a:lnSpc>
              <a:spcBef>
                <a:spcPts val="0"/>
              </a:spcBef>
              <a:spcAft>
                <a:spcPts val="0"/>
              </a:spcAft>
              <a:buClr>
                <a:srgbClr val="000000"/>
              </a:buClr>
              <a:buSzPts val="1840"/>
              <a:buFont typeface="Arial"/>
              <a:buNone/>
            </a:pPr>
            <a:r>
              <a:rPr b="0" i="0" lang="en-US" sz="1840" u="none" cap="none" strike="noStrike">
                <a:solidFill>
                  <a:srgbClr val="000000"/>
                </a:solidFill>
                <a:latin typeface="Arial"/>
                <a:ea typeface="Arial"/>
                <a:cs typeface="Arial"/>
                <a:sym typeface="Arial"/>
              </a:rPr>
              <a:t>A random variable is a numerical result of a random experiment. It serves as a bridge between real-world outcomes and mathematical analysis.</a:t>
            </a:r>
            <a:endParaRPr b="0" i="0" sz="1840" u="none" cap="none" strike="noStrike">
              <a:solidFill>
                <a:srgbClr val="000000"/>
              </a:solidFill>
              <a:latin typeface="Arial"/>
              <a:ea typeface="Arial"/>
              <a:cs typeface="Arial"/>
              <a:sym typeface="Arial"/>
            </a:endParaRPr>
          </a:p>
          <a:p>
            <a:pPr indent="0" lvl="0" marL="0" marR="0" rtl="0" algn="just">
              <a:lnSpc>
                <a:spcPct val="160000"/>
              </a:lnSpc>
              <a:spcBef>
                <a:spcPts val="0"/>
              </a:spcBef>
              <a:spcAft>
                <a:spcPts val="0"/>
              </a:spcAft>
              <a:buClr>
                <a:srgbClr val="000000"/>
              </a:buClr>
              <a:buSzPts val="1840"/>
              <a:buFont typeface="Arial"/>
              <a:buNone/>
            </a:pPr>
            <a:r>
              <a:rPr b="0" i="0" lang="en-US" sz="1840" u="none" cap="none" strike="noStrike">
                <a:solidFill>
                  <a:srgbClr val="000000"/>
                </a:solidFill>
                <a:latin typeface="Arial"/>
                <a:ea typeface="Arial"/>
                <a:cs typeface="Arial"/>
                <a:sym typeface="Arial"/>
              </a:rPr>
              <a:t>Random variables convert qualitative outcomes into quantifiable numbers, enabling statistical computation and data-driven decision making.</a:t>
            </a:r>
            <a:endParaRPr b="0" i="0" sz="1840" u="none" cap="none" strike="noStrike">
              <a:solidFill>
                <a:srgbClr val="000000"/>
              </a:solidFill>
              <a:latin typeface="Arial"/>
              <a:ea typeface="Arial"/>
              <a:cs typeface="Arial"/>
              <a:sym typeface="Arial"/>
            </a:endParaRPr>
          </a:p>
          <a:p>
            <a:pPr indent="0" lvl="0" marL="0" marR="0" rtl="0" algn="just">
              <a:lnSpc>
                <a:spcPct val="160000"/>
              </a:lnSpc>
              <a:spcBef>
                <a:spcPts val="0"/>
              </a:spcBef>
              <a:spcAft>
                <a:spcPts val="0"/>
              </a:spcAft>
              <a:buClr>
                <a:srgbClr val="000000"/>
              </a:buClr>
              <a:buSzPts val="1840"/>
              <a:buFont typeface="Arial"/>
              <a:buNone/>
            </a:pPr>
            <a:r>
              <a:rPr b="0" i="0" lang="en-US" sz="1840" u="none" cap="none" strike="noStrike">
                <a:solidFill>
                  <a:srgbClr val="000000"/>
                </a:solidFill>
                <a:latin typeface="Arial"/>
                <a:ea typeface="Arial"/>
                <a:cs typeface="Arial"/>
                <a:sym typeface="Arial"/>
              </a:rPr>
              <a:t>This fundamental concept forms the foundation of data analysis in information systems and statistical modeling.</a:t>
            </a:r>
            <a:endParaRPr b="0" i="0" sz="1840" u="none" cap="none" strike="noStrike">
              <a:solidFill>
                <a:srgbClr val="000000"/>
              </a:solidFill>
              <a:latin typeface="Arial"/>
              <a:ea typeface="Arial"/>
              <a:cs typeface="Arial"/>
              <a:sym typeface="Arial"/>
            </a:endParaRPr>
          </a:p>
          <a:p>
            <a:pPr indent="0" lvl="0" marL="0" marR="0" rtl="0" algn="just">
              <a:lnSpc>
                <a:spcPct val="160000"/>
              </a:lnSpc>
              <a:spcBef>
                <a:spcPts val="0"/>
              </a:spcBef>
              <a:spcAft>
                <a:spcPts val="0"/>
              </a:spcAft>
              <a:buClr>
                <a:srgbClr val="000000"/>
              </a:buClr>
              <a:buSzPts val="1840"/>
              <a:buFont typeface="Arial"/>
              <a:buNone/>
            </a:pPr>
            <a:r>
              <a:rPr b="0" i="0" lang="en-US" sz="1840" u="none" cap="none" strike="noStrike">
                <a:solidFill>
                  <a:srgbClr val="000000"/>
                </a:solidFill>
                <a:latin typeface="Arial"/>
                <a:ea typeface="Arial"/>
                <a:cs typeface="Arial"/>
                <a:sym typeface="Arial"/>
              </a:rPr>
              <a:t>In simple terms, it turns outcomes into numbers.</a:t>
            </a:r>
            <a:endParaRPr b="0" i="0" sz="1840" u="none" cap="none" strike="noStrike">
              <a:solidFill>
                <a:srgbClr val="000000"/>
              </a:solidFill>
              <a:latin typeface="Arial"/>
              <a:ea typeface="Arial"/>
              <a:cs typeface="Arial"/>
              <a:sym typeface="Arial"/>
            </a:endParaRPr>
          </a:p>
        </p:txBody>
      </p:sp>
      <p:sp>
        <p:nvSpPr>
          <p:cNvPr id="155" name="Google Shape;155;p5"/>
          <p:cNvSpPr txBox="1"/>
          <p:nvPr/>
        </p:nvSpPr>
        <p:spPr>
          <a:xfrm>
            <a:off x="9139238" y="4652327"/>
            <a:ext cx="9525" cy="887095"/>
          </a:xfrm>
          <a:prstGeom prst="rect">
            <a:avLst/>
          </a:prstGeom>
          <a:noFill/>
          <a:ln>
            <a:noFill/>
          </a:ln>
        </p:spPr>
        <p:txBody>
          <a:bodyPr anchorCtr="0" anchor="t" bIns="0" lIns="0" spcFirstLastPara="1" rIns="0" wrap="square" tIns="0">
            <a:spAutoFit/>
          </a:bodyPr>
          <a:lstStyle/>
          <a:p>
            <a:pPr indent="0" lvl="0" marL="0" marR="0" rtl="0" algn="ctr">
              <a:lnSpc>
                <a:spcPct val="404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56" name="Google Shape;156;p5"/>
          <p:cNvSpPr txBox="1"/>
          <p:nvPr/>
        </p:nvSpPr>
        <p:spPr>
          <a:xfrm>
            <a:off x="12452147" y="7414998"/>
            <a:ext cx="4974779" cy="339813"/>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995"/>
              <a:buFont typeface="Arial"/>
              <a:buNone/>
            </a:pPr>
            <a:r>
              <a:rPr b="1" i="1" lang="en-US" sz="1995" u="none" cap="none" strike="noStrike">
                <a:solidFill>
                  <a:srgbClr val="000000"/>
                </a:solidFill>
                <a:latin typeface="Arial"/>
                <a:ea typeface="Arial"/>
                <a:cs typeface="Arial"/>
                <a:sym typeface="Arial"/>
              </a:rPr>
              <a:t>Source: </a:t>
            </a:r>
            <a:r>
              <a:rPr b="0" i="1" lang="en-US" sz="1995" u="none" cap="none" strike="noStrike">
                <a:solidFill>
                  <a:srgbClr val="000000"/>
                </a:solidFill>
                <a:latin typeface="Sansita"/>
                <a:ea typeface="Sansita"/>
                <a:cs typeface="Sansita"/>
                <a:sym typeface="Sansita"/>
              </a:rPr>
              <a:t>Author (created using Canva)</a:t>
            </a:r>
            <a:endParaRPr b="0" i="1" sz="1995" u="none" cap="none" strike="noStrike">
              <a:solidFill>
                <a:srgbClr val="000000"/>
              </a:solidFill>
              <a:latin typeface="Sansita"/>
              <a:ea typeface="Sansita"/>
              <a:cs typeface="Sansita"/>
              <a:sym typeface="Sansita"/>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160" name="Shape 160"/>
        <p:cNvGrpSpPr/>
        <p:nvPr/>
      </p:nvGrpSpPr>
      <p:grpSpPr>
        <a:xfrm>
          <a:off x="0" y="0"/>
          <a:ext cx="0" cy="0"/>
          <a:chOff x="0" y="0"/>
          <a:chExt cx="0" cy="0"/>
        </a:xfrm>
      </p:grpSpPr>
      <p:cxnSp>
        <p:nvCxnSpPr>
          <p:cNvPr id="161" name="Google Shape;161;p6"/>
          <p:cNvCxnSpPr/>
          <p:nvPr/>
        </p:nvCxnSpPr>
        <p:spPr>
          <a:xfrm>
            <a:off x="40575" y="4118850"/>
            <a:ext cx="18301500" cy="40500"/>
          </a:xfrm>
          <a:prstGeom prst="straightConnector1">
            <a:avLst/>
          </a:prstGeom>
          <a:noFill/>
          <a:ln cap="rnd" cmpd="sng" w="19050">
            <a:solidFill>
              <a:srgbClr val="192936"/>
            </a:solidFill>
            <a:prstDash val="solid"/>
            <a:round/>
            <a:headEnd len="sm" w="sm" type="none"/>
            <a:tailEnd len="sm" w="sm" type="none"/>
          </a:ln>
        </p:spPr>
      </p:cxnSp>
      <p:cxnSp>
        <p:nvCxnSpPr>
          <p:cNvPr id="162" name="Google Shape;162;p6"/>
          <p:cNvCxnSpPr/>
          <p:nvPr/>
        </p:nvCxnSpPr>
        <p:spPr>
          <a:xfrm rot="10800000">
            <a:off x="9147250" y="4179975"/>
            <a:ext cx="44100" cy="6147600"/>
          </a:xfrm>
          <a:prstGeom prst="straightConnector1">
            <a:avLst/>
          </a:prstGeom>
          <a:noFill/>
          <a:ln cap="rnd" cmpd="sng" w="19050">
            <a:solidFill>
              <a:srgbClr val="192936"/>
            </a:solidFill>
            <a:prstDash val="solid"/>
            <a:round/>
            <a:headEnd len="sm" w="sm" type="none"/>
            <a:tailEnd len="sm" w="sm" type="none"/>
          </a:ln>
        </p:spPr>
      </p:cxnSp>
      <p:pic>
        <p:nvPicPr>
          <p:cNvPr id="163" name="Google Shape;163;p6"/>
          <p:cNvPicPr preferRelativeResize="0"/>
          <p:nvPr/>
        </p:nvPicPr>
        <p:blipFill rotWithShape="1">
          <a:blip r:embed="rId3">
            <a:alphaModFix/>
          </a:blip>
          <a:srcRect b="18766" l="0" r="0" t="18766"/>
          <a:stretch/>
        </p:blipFill>
        <p:spPr>
          <a:xfrm>
            <a:off x="9387268" y="1084061"/>
            <a:ext cx="7654352" cy="2725429"/>
          </a:xfrm>
          <a:prstGeom prst="rect">
            <a:avLst/>
          </a:prstGeom>
          <a:noFill/>
          <a:ln>
            <a:noFill/>
          </a:ln>
        </p:spPr>
      </p:pic>
      <p:sp>
        <p:nvSpPr>
          <p:cNvPr id="164" name="Google Shape;164;p6"/>
          <p:cNvSpPr txBox="1"/>
          <p:nvPr/>
        </p:nvSpPr>
        <p:spPr>
          <a:xfrm>
            <a:off x="1028700" y="2279584"/>
            <a:ext cx="7660504" cy="1289050"/>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8000"/>
              <a:buFont typeface="Arial"/>
              <a:buNone/>
            </a:pPr>
            <a:r>
              <a:rPr b="0" i="1" lang="en-US" sz="8000" u="none" cap="none" strike="noStrike">
                <a:solidFill>
                  <a:srgbClr val="192936"/>
                </a:solidFill>
                <a:latin typeface="Playfair Display"/>
                <a:ea typeface="Playfair Display"/>
                <a:cs typeface="Playfair Display"/>
                <a:sym typeface="Playfair Display"/>
              </a:rPr>
              <a:t>Simple Example</a:t>
            </a:r>
            <a:endParaRPr b="0" i="1" sz="8000" u="none" cap="none" strike="noStrike">
              <a:solidFill>
                <a:srgbClr val="192936"/>
              </a:solidFill>
              <a:latin typeface="Playfair Display"/>
              <a:ea typeface="Playfair Display"/>
              <a:cs typeface="Playfair Display"/>
              <a:sym typeface="Playfair Display"/>
            </a:endParaRPr>
          </a:p>
        </p:txBody>
      </p:sp>
      <p:sp>
        <p:nvSpPr>
          <p:cNvPr id="165" name="Google Shape;165;p6"/>
          <p:cNvSpPr txBox="1"/>
          <p:nvPr/>
        </p:nvSpPr>
        <p:spPr>
          <a:xfrm>
            <a:off x="1305658" y="4972972"/>
            <a:ext cx="4243573" cy="63373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Clr>
                <a:srgbClr val="000000"/>
              </a:buClr>
              <a:buSzPts val="2800"/>
              <a:buFont typeface="Arial"/>
              <a:buNone/>
            </a:pPr>
            <a:r>
              <a:rPr b="1" i="0" lang="en-US" sz="2800" u="none" cap="none" strike="noStrike">
                <a:solidFill>
                  <a:srgbClr val="192936"/>
                </a:solidFill>
                <a:latin typeface="Arial"/>
                <a:ea typeface="Arial"/>
                <a:cs typeface="Arial"/>
                <a:sym typeface="Arial"/>
              </a:rPr>
              <a:t>Coin </a:t>
            </a:r>
            <a:r>
              <a:rPr b="1" i="0" lang="en-US" sz="3165" u="none" cap="none" strike="noStrike">
                <a:solidFill>
                  <a:srgbClr val="192936"/>
                </a:solidFill>
                <a:latin typeface="Arial"/>
                <a:ea typeface="Arial"/>
                <a:cs typeface="Arial"/>
                <a:sym typeface="Arial"/>
              </a:rPr>
              <a:t>Toss Experiment</a:t>
            </a:r>
            <a:endParaRPr b="1" i="0" sz="3165" u="none" cap="none" strike="noStrike">
              <a:solidFill>
                <a:srgbClr val="192936"/>
              </a:solidFill>
              <a:latin typeface="Arial"/>
              <a:ea typeface="Arial"/>
              <a:cs typeface="Arial"/>
              <a:sym typeface="Arial"/>
            </a:endParaRPr>
          </a:p>
        </p:txBody>
      </p:sp>
      <p:sp>
        <p:nvSpPr>
          <p:cNvPr id="166" name="Google Shape;166;p6"/>
          <p:cNvSpPr txBox="1"/>
          <p:nvPr/>
        </p:nvSpPr>
        <p:spPr>
          <a:xfrm>
            <a:off x="1305658" y="5669795"/>
            <a:ext cx="6536687" cy="273412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Consider tossing a fair coin. We can assign numerical values to each outcome:</a:t>
            </a:r>
            <a:endParaRPr b="0" i="0" sz="2605"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 Head = 1</a:t>
            </a:r>
            <a:endParaRPr b="0" i="0" sz="2605"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 Tail = 0</a:t>
            </a:r>
            <a:endParaRPr b="0" i="0" sz="2605"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This assignment creates a random variable X that takes values 0 or 1.</a:t>
            </a:r>
            <a:endParaRPr b="0" i="0" sz="2605" u="none" cap="none" strike="noStrike">
              <a:solidFill>
                <a:srgbClr val="192936"/>
              </a:solidFill>
              <a:latin typeface="Arial"/>
              <a:ea typeface="Arial"/>
              <a:cs typeface="Arial"/>
              <a:sym typeface="Arial"/>
            </a:endParaRPr>
          </a:p>
        </p:txBody>
      </p:sp>
      <p:sp>
        <p:nvSpPr>
          <p:cNvPr id="167" name="Google Shape;167;p6"/>
          <p:cNvSpPr txBox="1"/>
          <p:nvPr/>
        </p:nvSpPr>
        <p:spPr>
          <a:xfrm>
            <a:off x="9618245" y="4972972"/>
            <a:ext cx="4243573" cy="512266"/>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Clr>
                <a:srgbClr val="000000"/>
              </a:buClr>
              <a:buSzPts val="3165"/>
              <a:buFont typeface="Arial"/>
              <a:buNone/>
            </a:pPr>
            <a:r>
              <a:rPr b="1" i="0" lang="en-US" sz="3165" u="none" cap="none" strike="noStrike">
                <a:solidFill>
                  <a:srgbClr val="192936"/>
                </a:solidFill>
                <a:latin typeface="Arial"/>
                <a:ea typeface="Arial"/>
                <a:cs typeface="Arial"/>
                <a:sym typeface="Arial"/>
              </a:rPr>
              <a:t>Why This Matters</a:t>
            </a:r>
            <a:endParaRPr b="1" i="0" sz="3165" u="none" cap="none" strike="noStrike">
              <a:solidFill>
                <a:srgbClr val="192936"/>
              </a:solidFill>
              <a:latin typeface="Arial"/>
              <a:ea typeface="Arial"/>
              <a:cs typeface="Arial"/>
              <a:sym typeface="Arial"/>
            </a:endParaRPr>
          </a:p>
        </p:txBody>
      </p:sp>
      <p:sp>
        <p:nvSpPr>
          <p:cNvPr id="168" name="Google Shape;168;p6"/>
          <p:cNvSpPr txBox="1"/>
          <p:nvPr/>
        </p:nvSpPr>
        <p:spPr>
          <a:xfrm>
            <a:off x="10029431" y="5647163"/>
            <a:ext cx="6512874" cy="273412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By converting outcomes to numbers, we can:</a:t>
            </a:r>
            <a:endParaRPr b="0" i="0" sz="2605"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 Perform mathematical calculations</a:t>
            </a:r>
            <a:endParaRPr b="0" i="0" sz="2605"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 Compute probabilities: P(X=1) = 0.5</a:t>
            </a:r>
            <a:endParaRPr b="0" i="0" sz="2605"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 Calculate expected values</a:t>
            </a:r>
            <a:endParaRPr b="0" i="0" sz="2605"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 Apply statistical analysis methods</a:t>
            </a:r>
            <a:endParaRPr b="0" i="0" sz="2605" u="none" cap="none" strike="noStrike">
              <a:solidFill>
                <a:srgbClr val="192936"/>
              </a:solidFill>
              <a:latin typeface="Arial"/>
              <a:ea typeface="Arial"/>
              <a:cs typeface="Arial"/>
              <a:sym typeface="Arial"/>
            </a:endParaRPr>
          </a:p>
        </p:txBody>
      </p:sp>
      <p:sp>
        <p:nvSpPr>
          <p:cNvPr id="169" name="Google Shape;169;p6"/>
          <p:cNvSpPr txBox="1"/>
          <p:nvPr/>
        </p:nvSpPr>
        <p:spPr>
          <a:xfrm>
            <a:off x="14439727" y="3881125"/>
            <a:ext cx="2601900" cy="1608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45"/>
              <a:buFont typeface="Arial"/>
              <a:buNone/>
            </a:pPr>
            <a:r>
              <a:rPr b="1" i="1" lang="en-US" sz="1045" u="none" cap="none" strike="noStrike">
                <a:solidFill>
                  <a:srgbClr val="000000"/>
                </a:solidFill>
                <a:latin typeface="Arial"/>
                <a:ea typeface="Arial"/>
                <a:cs typeface="Arial"/>
                <a:sym typeface="Arial"/>
              </a:rPr>
              <a:t>Source: </a:t>
            </a:r>
            <a:r>
              <a:rPr b="0" i="1" lang="en-US" sz="1045" u="none" cap="none" strike="noStrike">
                <a:solidFill>
                  <a:srgbClr val="000000"/>
                </a:solidFill>
                <a:latin typeface="Sansita"/>
                <a:ea typeface="Sansita"/>
                <a:cs typeface="Sansita"/>
                <a:sym typeface="Sansita"/>
              </a:rPr>
              <a:t>Author (created using Canva)</a:t>
            </a:r>
            <a:endParaRPr b="0" i="1" sz="1045" u="none" cap="none" strike="noStrike">
              <a:solidFill>
                <a:srgbClr val="000000"/>
              </a:solidFill>
              <a:latin typeface="Sansita"/>
              <a:ea typeface="Sansita"/>
              <a:cs typeface="Sansita"/>
              <a:sym typeface="Sansit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173" name="Shape 173"/>
        <p:cNvGrpSpPr/>
        <p:nvPr/>
      </p:nvGrpSpPr>
      <p:grpSpPr>
        <a:xfrm>
          <a:off x="0" y="0"/>
          <a:ext cx="0" cy="0"/>
          <a:chOff x="0" y="0"/>
          <a:chExt cx="0" cy="0"/>
        </a:xfrm>
      </p:grpSpPr>
      <p:grpSp>
        <p:nvGrpSpPr>
          <p:cNvPr id="174" name="Google Shape;174;p7"/>
          <p:cNvGrpSpPr/>
          <p:nvPr/>
        </p:nvGrpSpPr>
        <p:grpSpPr>
          <a:xfrm>
            <a:off x="2698470" y="1317487"/>
            <a:ext cx="12107922" cy="6841248"/>
            <a:chOff x="0" y="47625"/>
            <a:chExt cx="16143896" cy="9121664"/>
          </a:xfrm>
        </p:grpSpPr>
        <p:cxnSp>
          <p:nvCxnSpPr>
            <p:cNvPr id="175" name="Google Shape;175;p7"/>
            <p:cNvCxnSpPr/>
            <p:nvPr/>
          </p:nvCxnSpPr>
          <p:spPr>
            <a:xfrm>
              <a:off x="4171914" y="1612067"/>
              <a:ext cx="7800068" cy="31707"/>
            </a:xfrm>
            <a:prstGeom prst="straightConnector1">
              <a:avLst/>
            </a:prstGeom>
            <a:noFill/>
            <a:ln cap="rnd" cmpd="sng" w="21375">
              <a:solidFill>
                <a:srgbClr val="192936"/>
              </a:solidFill>
              <a:prstDash val="solid"/>
              <a:round/>
              <a:headEnd len="sm" w="sm" type="none"/>
              <a:tailEnd len="sm" w="sm" type="none"/>
            </a:ln>
          </p:spPr>
        </p:cxnSp>
        <p:sp>
          <p:nvSpPr>
            <p:cNvPr id="176" name="Google Shape;176;p7"/>
            <p:cNvSpPr/>
            <p:nvPr/>
          </p:nvSpPr>
          <p:spPr>
            <a:xfrm>
              <a:off x="0" y="6909010"/>
              <a:ext cx="4797287" cy="2260279"/>
            </a:xfrm>
            <a:prstGeom prst="rect">
              <a:avLst/>
            </a:prstGeom>
            <a:solidFill>
              <a:srgbClr val="19293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7" name="Google Shape;177;p7"/>
            <p:cNvSpPr/>
            <p:nvPr/>
          </p:nvSpPr>
          <p:spPr>
            <a:xfrm>
              <a:off x="0" y="2237314"/>
              <a:ext cx="4797287" cy="5266483"/>
            </a:xfrm>
            <a:custGeom>
              <a:rect b="b" l="l" r="r" t="t"/>
              <a:pathLst>
                <a:path extrusionOk="0" h="5266483" w="4797287">
                  <a:moveTo>
                    <a:pt x="0" y="0"/>
                  </a:moveTo>
                  <a:lnTo>
                    <a:pt x="4797287" y="0"/>
                  </a:lnTo>
                  <a:lnTo>
                    <a:pt x="4797287" y="5266483"/>
                  </a:lnTo>
                  <a:lnTo>
                    <a:pt x="0" y="5266483"/>
                  </a:lnTo>
                  <a:lnTo>
                    <a:pt x="0" y="0"/>
                  </a:lnTo>
                  <a:close/>
                </a:path>
              </a:pathLst>
            </a:custGeom>
            <a:blipFill rotWithShape="1">
              <a:blip r:embed="rId3">
                <a:alphaModFix/>
              </a:blip>
              <a:stretch>
                <a:fillRect b="0" l="0" r="0" t="0"/>
              </a:stretch>
            </a:blipFill>
            <a:ln>
              <a:noFill/>
            </a:ln>
          </p:spPr>
        </p:sp>
        <p:sp>
          <p:nvSpPr>
            <p:cNvPr id="178" name="Google Shape;178;p7"/>
            <p:cNvSpPr txBox="1"/>
            <p:nvPr/>
          </p:nvSpPr>
          <p:spPr>
            <a:xfrm>
              <a:off x="4080731" y="47625"/>
              <a:ext cx="7982434" cy="1258993"/>
            </a:xfrm>
            <a:prstGeom prst="rect">
              <a:avLst/>
            </a:prstGeom>
            <a:noFill/>
            <a:ln>
              <a:noFill/>
            </a:ln>
          </p:spPr>
          <p:txBody>
            <a:bodyPr anchorCtr="0" anchor="t" bIns="0" lIns="0" spcFirstLastPara="1" rIns="0" wrap="square" tIns="0">
              <a:spAutoFit/>
            </a:bodyPr>
            <a:lstStyle/>
            <a:p>
              <a:pPr indent="0" lvl="0" marL="0" marR="0" rtl="0" algn="ctr">
                <a:lnSpc>
                  <a:spcPct val="110000"/>
                </a:lnSpc>
                <a:spcBef>
                  <a:spcPts val="0"/>
                </a:spcBef>
                <a:spcAft>
                  <a:spcPts val="0"/>
                </a:spcAft>
                <a:buClr>
                  <a:srgbClr val="000000"/>
                </a:buClr>
                <a:buSzPts val="5575"/>
                <a:buFont typeface="Arial"/>
                <a:buNone/>
              </a:pPr>
              <a:r>
                <a:rPr b="0" i="1" lang="en-US" sz="5575" u="none" cap="none" strike="noStrike">
                  <a:solidFill>
                    <a:srgbClr val="192936"/>
                  </a:solidFill>
                  <a:latin typeface="Playfair Display"/>
                  <a:ea typeface="Playfair Display"/>
                  <a:cs typeface="Playfair Display"/>
                  <a:sym typeface="Playfair Display"/>
                </a:rPr>
                <a:t>Real-Life </a:t>
              </a:r>
              <a:r>
                <a:rPr b="0" i="1" lang="en-US" sz="4800" u="none" cap="none" strike="noStrike">
                  <a:solidFill>
                    <a:srgbClr val="192936"/>
                  </a:solidFill>
                  <a:latin typeface="Playfair Display"/>
                  <a:ea typeface="Playfair Display"/>
                  <a:cs typeface="Playfair Display"/>
                  <a:sym typeface="Playfair Display"/>
                </a:rPr>
                <a:t>Examples</a:t>
              </a:r>
              <a:endParaRPr b="0" i="1" sz="5575" u="none" cap="none" strike="noStrike">
                <a:solidFill>
                  <a:srgbClr val="192936"/>
                </a:solidFill>
                <a:latin typeface="Playfair Display"/>
                <a:ea typeface="Playfair Display"/>
                <a:cs typeface="Playfair Display"/>
                <a:sym typeface="Playfair Display"/>
              </a:endParaRPr>
            </a:p>
          </p:txBody>
        </p:sp>
        <p:sp>
          <p:nvSpPr>
            <p:cNvPr id="179" name="Google Shape;179;p7"/>
            <p:cNvSpPr txBox="1"/>
            <p:nvPr/>
          </p:nvSpPr>
          <p:spPr>
            <a:xfrm>
              <a:off x="457723" y="3958714"/>
              <a:ext cx="3881842" cy="38618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740"/>
                <a:buFont typeface="Arial"/>
                <a:buNone/>
              </a:pPr>
              <a:r>
                <a:rPr b="1" i="0" lang="en-US" sz="1740" u="none" cap="none" strike="noStrike">
                  <a:solidFill>
                    <a:srgbClr val="FFFAF5"/>
                  </a:solidFill>
                  <a:latin typeface="Arial"/>
                  <a:ea typeface="Arial"/>
                  <a:cs typeface="Arial"/>
                  <a:sym typeface="Arial"/>
                </a:rPr>
                <a:t>Class Attendance</a:t>
              </a:r>
              <a:endParaRPr b="1" i="0" sz="1740" u="none" cap="none" strike="noStrike">
                <a:solidFill>
                  <a:srgbClr val="FFFAF5"/>
                </a:solidFill>
                <a:latin typeface="Arial"/>
                <a:ea typeface="Arial"/>
                <a:cs typeface="Arial"/>
                <a:sym typeface="Arial"/>
              </a:endParaRPr>
            </a:p>
          </p:txBody>
        </p:sp>
        <p:sp>
          <p:nvSpPr>
            <p:cNvPr id="180" name="Google Shape;180;p7"/>
            <p:cNvSpPr txBox="1"/>
            <p:nvPr/>
          </p:nvSpPr>
          <p:spPr>
            <a:xfrm>
              <a:off x="741046" y="4813405"/>
              <a:ext cx="3315194" cy="1762656"/>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1285"/>
                <a:buFont typeface="Arial"/>
                <a:buNone/>
              </a:pPr>
              <a:r>
                <a:rPr b="1" i="0" lang="en-US" sz="1285" u="none" cap="none" strike="noStrike">
                  <a:solidFill>
                    <a:srgbClr val="FFFAF5"/>
                  </a:solidFill>
                  <a:latin typeface="Arial"/>
                  <a:ea typeface="Arial"/>
                  <a:cs typeface="Arial"/>
                  <a:sym typeface="Arial"/>
                </a:rPr>
                <a:t>The number of students attending a lecture each day is a random variable. It can be 0, 1, 2, ... up to the total enrolled students.</a:t>
              </a:r>
              <a:endParaRPr b="1" i="0" sz="1285" u="none" cap="none" strike="noStrike">
                <a:solidFill>
                  <a:srgbClr val="FFFAF5"/>
                </a:solidFill>
                <a:latin typeface="Arial"/>
                <a:ea typeface="Arial"/>
                <a:cs typeface="Arial"/>
                <a:sym typeface="Arial"/>
              </a:endParaRPr>
            </a:p>
          </p:txBody>
        </p:sp>
        <p:sp>
          <p:nvSpPr>
            <p:cNvPr id="181" name="Google Shape;181;p7"/>
            <p:cNvSpPr txBox="1"/>
            <p:nvPr/>
          </p:nvSpPr>
          <p:spPr>
            <a:xfrm>
              <a:off x="2091023" y="2798187"/>
              <a:ext cx="615241" cy="633628"/>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3409"/>
                <a:buFont typeface="Arial"/>
                <a:buNone/>
              </a:pPr>
              <a:r>
                <a:rPr b="1" i="1" lang="en-US" sz="3410" u="none" cap="none" strike="noStrike">
                  <a:solidFill>
                    <a:srgbClr val="FFFAF5"/>
                  </a:solidFill>
                  <a:latin typeface="Playfair Display"/>
                  <a:ea typeface="Playfair Display"/>
                  <a:cs typeface="Playfair Display"/>
                  <a:sym typeface="Playfair Display"/>
                </a:rPr>
                <a:t>1</a:t>
              </a:r>
              <a:endParaRPr b="1" i="1" sz="3410" u="none" cap="none" strike="noStrike">
                <a:solidFill>
                  <a:srgbClr val="FFFAF5"/>
                </a:solidFill>
                <a:latin typeface="Playfair Display"/>
                <a:ea typeface="Playfair Display"/>
                <a:cs typeface="Playfair Display"/>
                <a:sym typeface="Playfair Display"/>
              </a:endParaRPr>
            </a:p>
          </p:txBody>
        </p:sp>
        <p:sp>
          <p:nvSpPr>
            <p:cNvPr id="182" name="Google Shape;182;p7"/>
            <p:cNvSpPr/>
            <p:nvPr/>
          </p:nvSpPr>
          <p:spPr>
            <a:xfrm>
              <a:off x="5674577" y="6909010"/>
              <a:ext cx="4797287" cy="2260279"/>
            </a:xfrm>
            <a:prstGeom prst="rect">
              <a:avLst/>
            </a:prstGeom>
            <a:solidFill>
              <a:srgbClr val="19293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 name="Google Shape;183;p7"/>
            <p:cNvSpPr/>
            <p:nvPr/>
          </p:nvSpPr>
          <p:spPr>
            <a:xfrm>
              <a:off x="5674577" y="2237314"/>
              <a:ext cx="4797287" cy="5266483"/>
            </a:xfrm>
            <a:custGeom>
              <a:rect b="b" l="l" r="r" t="t"/>
              <a:pathLst>
                <a:path extrusionOk="0" h="5266483" w="4797287">
                  <a:moveTo>
                    <a:pt x="0" y="0"/>
                  </a:moveTo>
                  <a:lnTo>
                    <a:pt x="4797288" y="0"/>
                  </a:lnTo>
                  <a:lnTo>
                    <a:pt x="4797288" y="5266483"/>
                  </a:lnTo>
                  <a:lnTo>
                    <a:pt x="0" y="5266483"/>
                  </a:lnTo>
                  <a:lnTo>
                    <a:pt x="0" y="0"/>
                  </a:lnTo>
                  <a:close/>
                </a:path>
              </a:pathLst>
            </a:custGeom>
            <a:blipFill rotWithShape="1">
              <a:blip r:embed="rId3">
                <a:alphaModFix/>
              </a:blip>
              <a:stretch>
                <a:fillRect b="0" l="0" r="0" t="0"/>
              </a:stretch>
            </a:blipFill>
            <a:ln>
              <a:noFill/>
            </a:ln>
          </p:spPr>
        </p:sp>
        <p:sp>
          <p:nvSpPr>
            <p:cNvPr id="184" name="Google Shape;184;p7"/>
            <p:cNvSpPr txBox="1"/>
            <p:nvPr/>
          </p:nvSpPr>
          <p:spPr>
            <a:xfrm>
              <a:off x="6132300" y="3958714"/>
              <a:ext cx="3881842" cy="38618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740"/>
                <a:buFont typeface="Arial"/>
                <a:buNone/>
              </a:pPr>
              <a:r>
                <a:rPr b="1" i="0" lang="en-US" sz="1740" u="none" cap="none" strike="noStrike">
                  <a:solidFill>
                    <a:srgbClr val="FFFAF5"/>
                  </a:solidFill>
                  <a:latin typeface="Arial"/>
                  <a:ea typeface="Arial"/>
                  <a:cs typeface="Arial"/>
                  <a:sym typeface="Arial"/>
                </a:rPr>
                <a:t>Stunting Cases</a:t>
              </a:r>
              <a:endParaRPr b="1" i="0" sz="1740" u="none" cap="none" strike="noStrike">
                <a:solidFill>
                  <a:srgbClr val="FFFAF5"/>
                </a:solidFill>
                <a:latin typeface="Arial"/>
                <a:ea typeface="Arial"/>
                <a:cs typeface="Arial"/>
                <a:sym typeface="Arial"/>
              </a:endParaRPr>
            </a:p>
          </p:txBody>
        </p:sp>
        <p:sp>
          <p:nvSpPr>
            <p:cNvPr id="185" name="Google Shape;185;p7"/>
            <p:cNvSpPr txBox="1"/>
            <p:nvPr/>
          </p:nvSpPr>
          <p:spPr>
            <a:xfrm>
              <a:off x="6415624" y="4813405"/>
              <a:ext cx="3315194" cy="2125486"/>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1285"/>
                <a:buFont typeface="Arial"/>
                <a:buNone/>
              </a:pPr>
              <a:r>
                <a:rPr b="1" i="0" lang="en-US" sz="1285" u="none" cap="none" strike="noStrike">
                  <a:solidFill>
                    <a:srgbClr val="FFFAF5"/>
                  </a:solidFill>
                  <a:latin typeface="Arial"/>
                  <a:ea typeface="Arial"/>
                  <a:cs typeface="Arial"/>
                  <a:sym typeface="Arial"/>
                </a:rPr>
                <a:t>The number of stunting cases recorded in a village represents a discrete random variable used in public health data analysis and intervention planning.</a:t>
              </a:r>
              <a:endParaRPr b="1" i="0" sz="1285" u="none" cap="none" strike="noStrike">
                <a:solidFill>
                  <a:srgbClr val="FFFAF5"/>
                </a:solidFill>
                <a:latin typeface="Arial"/>
                <a:ea typeface="Arial"/>
                <a:cs typeface="Arial"/>
                <a:sym typeface="Arial"/>
              </a:endParaRPr>
            </a:p>
          </p:txBody>
        </p:sp>
        <p:sp>
          <p:nvSpPr>
            <p:cNvPr id="186" name="Google Shape;186;p7"/>
            <p:cNvSpPr txBox="1"/>
            <p:nvPr/>
          </p:nvSpPr>
          <p:spPr>
            <a:xfrm>
              <a:off x="7710290" y="2798187"/>
              <a:ext cx="725862" cy="633628"/>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3409"/>
                <a:buFont typeface="Arial"/>
                <a:buNone/>
              </a:pPr>
              <a:r>
                <a:rPr b="1" i="1" lang="en-US" sz="3410" u="none" cap="none" strike="noStrike">
                  <a:solidFill>
                    <a:srgbClr val="FFFAF5"/>
                  </a:solidFill>
                  <a:latin typeface="Playfair Display"/>
                  <a:ea typeface="Playfair Display"/>
                  <a:cs typeface="Playfair Display"/>
                  <a:sym typeface="Playfair Display"/>
                </a:rPr>
                <a:t>2</a:t>
              </a:r>
              <a:endParaRPr b="1" i="1" sz="3410" u="none" cap="none" strike="noStrike">
                <a:solidFill>
                  <a:srgbClr val="FFFAF5"/>
                </a:solidFill>
                <a:latin typeface="Playfair Display"/>
                <a:ea typeface="Playfair Display"/>
                <a:cs typeface="Playfair Display"/>
                <a:sym typeface="Playfair Display"/>
              </a:endParaRPr>
            </a:p>
          </p:txBody>
        </p:sp>
        <p:sp>
          <p:nvSpPr>
            <p:cNvPr id="187" name="Google Shape;187;p7"/>
            <p:cNvSpPr/>
            <p:nvPr/>
          </p:nvSpPr>
          <p:spPr>
            <a:xfrm>
              <a:off x="11346609" y="6909010"/>
              <a:ext cx="4797287" cy="2260279"/>
            </a:xfrm>
            <a:prstGeom prst="rect">
              <a:avLst/>
            </a:prstGeom>
            <a:solidFill>
              <a:srgbClr val="19293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 name="Google Shape;188;p7"/>
            <p:cNvSpPr/>
            <p:nvPr/>
          </p:nvSpPr>
          <p:spPr>
            <a:xfrm>
              <a:off x="11345336" y="2237314"/>
              <a:ext cx="4797287" cy="5266483"/>
            </a:xfrm>
            <a:custGeom>
              <a:rect b="b" l="l" r="r" t="t"/>
              <a:pathLst>
                <a:path extrusionOk="0" h="5266483" w="4797287">
                  <a:moveTo>
                    <a:pt x="0" y="0"/>
                  </a:moveTo>
                  <a:lnTo>
                    <a:pt x="4797288" y="0"/>
                  </a:lnTo>
                  <a:lnTo>
                    <a:pt x="4797288" y="5266483"/>
                  </a:lnTo>
                  <a:lnTo>
                    <a:pt x="0" y="5266483"/>
                  </a:lnTo>
                  <a:lnTo>
                    <a:pt x="0" y="0"/>
                  </a:lnTo>
                  <a:close/>
                </a:path>
              </a:pathLst>
            </a:custGeom>
            <a:blipFill rotWithShape="1">
              <a:blip r:embed="rId3">
                <a:alphaModFix/>
              </a:blip>
              <a:stretch>
                <a:fillRect b="0" l="0" r="0" t="0"/>
              </a:stretch>
            </a:blipFill>
            <a:ln>
              <a:noFill/>
            </a:ln>
          </p:spPr>
        </p:sp>
        <p:sp>
          <p:nvSpPr>
            <p:cNvPr id="189" name="Google Shape;189;p7"/>
            <p:cNvSpPr txBox="1"/>
            <p:nvPr/>
          </p:nvSpPr>
          <p:spPr>
            <a:xfrm>
              <a:off x="11804332" y="3958714"/>
              <a:ext cx="3881842" cy="38618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740"/>
                <a:buFont typeface="Arial"/>
                <a:buNone/>
              </a:pPr>
              <a:r>
                <a:rPr b="1" i="0" lang="en-US" sz="1740" u="none" cap="none" strike="noStrike">
                  <a:solidFill>
                    <a:srgbClr val="FFFAF5"/>
                  </a:solidFill>
                  <a:latin typeface="Arial"/>
                  <a:ea typeface="Arial"/>
                  <a:cs typeface="Arial"/>
                  <a:sym typeface="Arial"/>
                </a:rPr>
                <a:t>Traffic Count</a:t>
              </a:r>
              <a:endParaRPr b="1" i="0" sz="1740" u="none" cap="none" strike="noStrike">
                <a:solidFill>
                  <a:srgbClr val="FFFAF5"/>
                </a:solidFill>
                <a:latin typeface="Arial"/>
                <a:ea typeface="Arial"/>
                <a:cs typeface="Arial"/>
                <a:sym typeface="Arial"/>
              </a:endParaRPr>
            </a:p>
          </p:txBody>
        </p:sp>
        <p:sp>
          <p:nvSpPr>
            <p:cNvPr id="190" name="Google Shape;190;p7"/>
            <p:cNvSpPr txBox="1"/>
            <p:nvPr/>
          </p:nvSpPr>
          <p:spPr>
            <a:xfrm>
              <a:off x="12087655" y="4813405"/>
              <a:ext cx="3315194" cy="2125486"/>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1285"/>
                <a:buFont typeface="Arial"/>
                <a:buNone/>
              </a:pPr>
              <a:r>
                <a:rPr b="1" i="0" lang="en-US" sz="1285" u="none" cap="none" strike="noStrike">
                  <a:solidFill>
                    <a:srgbClr val="FFFAF5"/>
                  </a:solidFill>
                  <a:latin typeface="Arial"/>
                  <a:ea typeface="Arial"/>
                  <a:cs typeface="Arial"/>
                  <a:sym typeface="Arial"/>
                </a:rPr>
                <a:t>The number of vehicles passing through a road intersection per hour is a random variable essential for urban planning and traffic management systems.</a:t>
              </a:r>
              <a:endParaRPr b="1" i="0" sz="1285" u="none" cap="none" strike="noStrike">
                <a:solidFill>
                  <a:srgbClr val="FFFAF5"/>
                </a:solidFill>
                <a:latin typeface="Arial"/>
                <a:ea typeface="Arial"/>
                <a:cs typeface="Arial"/>
                <a:sym typeface="Arial"/>
              </a:endParaRPr>
            </a:p>
          </p:txBody>
        </p:sp>
        <p:sp>
          <p:nvSpPr>
            <p:cNvPr id="191" name="Google Shape;191;p7"/>
            <p:cNvSpPr txBox="1"/>
            <p:nvPr/>
          </p:nvSpPr>
          <p:spPr>
            <a:xfrm>
              <a:off x="13382322" y="2798187"/>
              <a:ext cx="725862" cy="633628"/>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3409"/>
                <a:buFont typeface="Arial"/>
                <a:buNone/>
              </a:pPr>
              <a:r>
                <a:rPr b="1" i="1" lang="en-US" sz="3410" u="none" cap="none" strike="noStrike">
                  <a:solidFill>
                    <a:srgbClr val="FFFAF5"/>
                  </a:solidFill>
                  <a:latin typeface="Playfair Display"/>
                  <a:ea typeface="Playfair Display"/>
                  <a:cs typeface="Playfair Display"/>
                  <a:sym typeface="Playfair Display"/>
                </a:rPr>
                <a:t>3</a:t>
              </a:r>
              <a:endParaRPr b="1" i="1" sz="3410" u="none" cap="none" strike="noStrike">
                <a:solidFill>
                  <a:srgbClr val="FFFAF5"/>
                </a:solidFill>
                <a:latin typeface="Playfair Display"/>
                <a:ea typeface="Playfair Display"/>
                <a:cs typeface="Playfair Display"/>
                <a:sym typeface="Playfair Display"/>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195" name="Shape 195"/>
        <p:cNvGrpSpPr/>
        <p:nvPr/>
      </p:nvGrpSpPr>
      <p:grpSpPr>
        <a:xfrm>
          <a:off x="0" y="0"/>
          <a:ext cx="0" cy="0"/>
          <a:chOff x="0" y="0"/>
          <a:chExt cx="0" cy="0"/>
        </a:xfrm>
      </p:grpSpPr>
      <p:sp>
        <p:nvSpPr>
          <p:cNvPr id="196" name="Google Shape;196;p8"/>
          <p:cNvSpPr/>
          <p:nvPr/>
        </p:nvSpPr>
        <p:spPr>
          <a:xfrm>
            <a:off x="1284069" y="1265019"/>
            <a:ext cx="15737175" cy="2086134"/>
          </a:xfrm>
          <a:prstGeom prst="rect">
            <a:avLst/>
          </a:prstGeom>
          <a:solidFill>
            <a:srgbClr val="19293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97" name="Google Shape;197;p8"/>
          <p:cNvCxnSpPr/>
          <p:nvPr/>
        </p:nvCxnSpPr>
        <p:spPr>
          <a:xfrm>
            <a:off x="20300" y="3591325"/>
            <a:ext cx="18321900" cy="20400"/>
          </a:xfrm>
          <a:prstGeom prst="straightConnector1">
            <a:avLst/>
          </a:prstGeom>
          <a:noFill/>
          <a:ln cap="rnd" cmpd="sng" w="19050">
            <a:solidFill>
              <a:srgbClr val="192936"/>
            </a:solidFill>
            <a:prstDash val="solid"/>
            <a:round/>
            <a:headEnd len="sm" w="sm" type="none"/>
            <a:tailEnd len="sm" w="sm" type="none"/>
          </a:ln>
        </p:spPr>
      </p:cxnSp>
      <p:cxnSp>
        <p:nvCxnSpPr>
          <p:cNvPr id="198" name="Google Shape;198;p8"/>
          <p:cNvCxnSpPr/>
          <p:nvPr/>
        </p:nvCxnSpPr>
        <p:spPr>
          <a:xfrm flipH="1" rot="10800000">
            <a:off x="41780" y="1034675"/>
            <a:ext cx="18240600" cy="20400"/>
          </a:xfrm>
          <a:prstGeom prst="straightConnector1">
            <a:avLst/>
          </a:prstGeom>
          <a:noFill/>
          <a:ln cap="rnd" cmpd="sng" w="19050">
            <a:solidFill>
              <a:srgbClr val="192936"/>
            </a:solidFill>
            <a:prstDash val="solid"/>
            <a:round/>
            <a:headEnd len="sm" w="sm" type="none"/>
            <a:tailEnd len="sm" w="sm" type="none"/>
          </a:ln>
        </p:spPr>
      </p:cxnSp>
      <p:cxnSp>
        <p:nvCxnSpPr>
          <p:cNvPr id="199" name="Google Shape;199;p8"/>
          <p:cNvCxnSpPr/>
          <p:nvPr/>
        </p:nvCxnSpPr>
        <p:spPr>
          <a:xfrm rot="-5399126">
            <a:off x="-241486" y="2337931"/>
            <a:ext cx="2558771" cy="0"/>
          </a:xfrm>
          <a:prstGeom prst="straightConnector1">
            <a:avLst/>
          </a:prstGeom>
          <a:noFill/>
          <a:ln cap="rnd" cmpd="sng" w="19050">
            <a:solidFill>
              <a:srgbClr val="192936"/>
            </a:solidFill>
            <a:prstDash val="solid"/>
            <a:round/>
            <a:headEnd len="sm" w="sm" type="none"/>
            <a:tailEnd len="sm" w="sm" type="none"/>
          </a:ln>
        </p:spPr>
      </p:cxnSp>
      <p:cxnSp>
        <p:nvCxnSpPr>
          <p:cNvPr id="200" name="Google Shape;200;p8"/>
          <p:cNvCxnSpPr/>
          <p:nvPr/>
        </p:nvCxnSpPr>
        <p:spPr>
          <a:xfrm rot="-5420766">
            <a:off x="15968408" y="2327709"/>
            <a:ext cx="2578310" cy="0"/>
          </a:xfrm>
          <a:prstGeom prst="straightConnector1">
            <a:avLst/>
          </a:prstGeom>
          <a:noFill/>
          <a:ln cap="rnd" cmpd="sng" w="19050">
            <a:solidFill>
              <a:srgbClr val="192936"/>
            </a:solidFill>
            <a:prstDash val="solid"/>
            <a:round/>
            <a:headEnd len="sm" w="sm" type="none"/>
            <a:tailEnd len="sm" w="sm" type="none"/>
          </a:ln>
        </p:spPr>
      </p:cxnSp>
      <p:sp>
        <p:nvSpPr>
          <p:cNvPr id="201" name="Google Shape;201;p8"/>
          <p:cNvSpPr txBox="1"/>
          <p:nvPr/>
        </p:nvSpPr>
        <p:spPr>
          <a:xfrm>
            <a:off x="4351655" y="1976755"/>
            <a:ext cx="9799955" cy="901065"/>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5855"/>
              <a:buFont typeface="Arial"/>
              <a:buNone/>
            </a:pPr>
            <a:r>
              <a:rPr b="0" i="1" lang="en-US" sz="5855" u="none" cap="none" strike="noStrike">
                <a:solidFill>
                  <a:srgbClr val="FDF8F5"/>
                </a:solidFill>
                <a:latin typeface="Playfair Display"/>
                <a:ea typeface="Playfair Display"/>
                <a:cs typeface="Playfair Display"/>
                <a:sym typeface="Playfair Display"/>
              </a:rPr>
              <a:t>Types of Random Variables</a:t>
            </a:r>
            <a:endParaRPr b="0" i="1" sz="5855" u="none" cap="none" strike="noStrike">
              <a:solidFill>
                <a:srgbClr val="FDF8F5"/>
              </a:solidFill>
              <a:latin typeface="Playfair Display"/>
              <a:ea typeface="Playfair Display"/>
              <a:cs typeface="Playfair Display"/>
              <a:sym typeface="Playfair Display"/>
            </a:endParaRPr>
          </a:p>
        </p:txBody>
      </p:sp>
      <p:sp>
        <p:nvSpPr>
          <p:cNvPr id="202" name="Google Shape;202;p8"/>
          <p:cNvSpPr txBox="1"/>
          <p:nvPr/>
        </p:nvSpPr>
        <p:spPr>
          <a:xfrm>
            <a:off x="634346" y="4625731"/>
            <a:ext cx="7987568" cy="3143710"/>
          </a:xfrm>
          <a:prstGeom prst="rect">
            <a:avLst/>
          </a:prstGeom>
          <a:noFill/>
          <a:ln>
            <a:noFill/>
          </a:ln>
        </p:spPr>
        <p:txBody>
          <a:bodyPr anchorCtr="0" anchor="t" bIns="0" lIns="0" spcFirstLastPara="1" rIns="0" wrap="square" tIns="0">
            <a:spAutoFit/>
          </a:bodyPr>
          <a:lstStyle/>
          <a:p>
            <a:pPr indent="0" lvl="0" marL="0" marR="0" rtl="0" algn="just">
              <a:lnSpc>
                <a:spcPct val="170000"/>
              </a:lnSpc>
              <a:spcBef>
                <a:spcPts val="0"/>
              </a:spcBef>
              <a:spcAft>
                <a:spcPts val="0"/>
              </a:spcAft>
              <a:buClr>
                <a:srgbClr val="000000"/>
              </a:buClr>
              <a:buSzPts val="2990"/>
              <a:buFont typeface="Arial"/>
              <a:buNone/>
            </a:pPr>
            <a:r>
              <a:rPr b="1" i="0" lang="en-US" sz="2990" u="none" cap="none" strike="noStrike">
                <a:solidFill>
                  <a:srgbClr val="192936"/>
                </a:solidFill>
                <a:latin typeface="Arial"/>
                <a:ea typeface="Arial"/>
                <a:cs typeface="Arial"/>
                <a:sym typeface="Arial"/>
              </a:rPr>
              <a:t>Discrete Random Variables:</a:t>
            </a:r>
            <a:r>
              <a:rPr b="0" i="0" lang="en-US" sz="2990" u="none" cap="none" strike="noStrike">
                <a:solidFill>
                  <a:srgbClr val="192936"/>
                </a:solidFill>
                <a:latin typeface="Arial"/>
                <a:ea typeface="Arial"/>
                <a:cs typeface="Arial"/>
                <a:sym typeface="Arial"/>
              </a:rPr>
              <a:t> </a:t>
            </a:r>
            <a:endParaRPr b="0" i="0" sz="2990" u="none" cap="none" strike="noStrike">
              <a:solidFill>
                <a:srgbClr val="192936"/>
              </a:solidFill>
              <a:latin typeface="Arial"/>
              <a:ea typeface="Arial"/>
              <a:cs typeface="Arial"/>
              <a:sym typeface="Arial"/>
            </a:endParaRPr>
          </a:p>
          <a:p>
            <a:pPr indent="0" lvl="0" marL="0" marR="0" rtl="0" algn="just">
              <a:lnSpc>
                <a:spcPct val="170000"/>
              </a:lnSpc>
              <a:spcBef>
                <a:spcPts val="0"/>
              </a:spcBef>
              <a:spcAft>
                <a:spcPts val="0"/>
              </a:spcAft>
              <a:buClr>
                <a:srgbClr val="000000"/>
              </a:buClr>
              <a:buSzPts val="2990"/>
              <a:buFont typeface="Arial"/>
              <a:buNone/>
            </a:pPr>
            <a:r>
              <a:rPr b="0" i="0" lang="en-US" sz="2990" u="none" cap="none" strike="noStrike">
                <a:solidFill>
                  <a:srgbClr val="192936"/>
                </a:solidFill>
                <a:latin typeface="Arial"/>
                <a:ea typeface="Arial"/>
                <a:cs typeface="Arial"/>
                <a:sym typeface="Arial"/>
              </a:rPr>
              <a:t>Values that can be counted, typically integers. Examples include the number of students in a class, number of defective items in a batch, or number of customer arrivals per hour.</a:t>
            </a:r>
            <a:endParaRPr b="0" i="0" sz="2990" u="none" cap="none" strike="noStrike">
              <a:solidFill>
                <a:srgbClr val="192936"/>
              </a:solidFill>
              <a:latin typeface="Arial"/>
              <a:ea typeface="Arial"/>
              <a:cs typeface="Arial"/>
              <a:sym typeface="Arial"/>
            </a:endParaRPr>
          </a:p>
        </p:txBody>
      </p:sp>
      <p:sp>
        <p:nvSpPr>
          <p:cNvPr id="203" name="Google Shape;203;p8"/>
          <p:cNvSpPr txBox="1"/>
          <p:nvPr/>
        </p:nvSpPr>
        <p:spPr>
          <a:xfrm>
            <a:off x="3999610" y="3555064"/>
            <a:ext cx="1710669" cy="779483"/>
          </a:xfrm>
          <a:prstGeom prst="rect">
            <a:avLst/>
          </a:prstGeom>
          <a:noFill/>
          <a:ln>
            <a:noFill/>
          </a:ln>
        </p:spPr>
        <p:txBody>
          <a:bodyPr anchorCtr="0" anchor="t" bIns="0" lIns="0" spcFirstLastPara="1" rIns="0" wrap="square" tIns="0">
            <a:spAutoFit/>
          </a:bodyPr>
          <a:lstStyle/>
          <a:p>
            <a:pPr indent="0" lvl="0" marL="0" marR="0" rtl="0" algn="ctr">
              <a:lnSpc>
                <a:spcPct val="371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04" name="Google Shape;204;p8"/>
          <p:cNvSpPr txBox="1"/>
          <p:nvPr/>
        </p:nvSpPr>
        <p:spPr>
          <a:xfrm>
            <a:off x="12510459" y="3540288"/>
            <a:ext cx="1845193" cy="779483"/>
          </a:xfrm>
          <a:prstGeom prst="rect">
            <a:avLst/>
          </a:prstGeom>
          <a:noFill/>
          <a:ln>
            <a:noFill/>
          </a:ln>
        </p:spPr>
        <p:txBody>
          <a:bodyPr anchorCtr="0" anchor="t" bIns="0" lIns="0" spcFirstLastPara="1" rIns="0" wrap="square" tIns="0">
            <a:spAutoFit/>
          </a:bodyPr>
          <a:lstStyle/>
          <a:p>
            <a:pPr indent="0" lvl="0" marL="0" marR="0" rtl="0" algn="ctr">
              <a:lnSpc>
                <a:spcPct val="371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05" name="Google Shape;205;p8"/>
          <p:cNvSpPr txBox="1"/>
          <p:nvPr/>
        </p:nvSpPr>
        <p:spPr>
          <a:xfrm>
            <a:off x="9638643" y="4548371"/>
            <a:ext cx="7626707" cy="3222871"/>
          </a:xfrm>
          <a:prstGeom prst="rect">
            <a:avLst/>
          </a:prstGeom>
          <a:noFill/>
          <a:ln>
            <a:noFill/>
          </a:ln>
        </p:spPr>
        <p:txBody>
          <a:bodyPr anchorCtr="0" anchor="t" bIns="0" lIns="0" spcFirstLastPara="1" rIns="0" wrap="square" tIns="0">
            <a:spAutoFit/>
          </a:bodyPr>
          <a:lstStyle/>
          <a:p>
            <a:pPr indent="0" lvl="0" marL="0" marR="0" rtl="0" algn="just">
              <a:lnSpc>
                <a:spcPct val="170000"/>
              </a:lnSpc>
              <a:spcBef>
                <a:spcPts val="0"/>
              </a:spcBef>
              <a:spcAft>
                <a:spcPts val="0"/>
              </a:spcAft>
              <a:buClr>
                <a:srgbClr val="000000"/>
              </a:buClr>
              <a:buSzPts val="3060"/>
              <a:buFont typeface="Arial"/>
              <a:buNone/>
            </a:pPr>
            <a:r>
              <a:rPr b="1" i="0" lang="en-US" sz="3060" u="none" cap="none" strike="noStrike">
                <a:solidFill>
                  <a:srgbClr val="192936"/>
                </a:solidFill>
                <a:latin typeface="Arial"/>
                <a:ea typeface="Arial"/>
                <a:cs typeface="Arial"/>
                <a:sym typeface="Arial"/>
              </a:rPr>
              <a:t>Continuous Random Variables</a:t>
            </a:r>
            <a:r>
              <a:rPr b="0" i="0" lang="en-US" sz="3060" u="none" cap="none" strike="noStrike">
                <a:solidFill>
                  <a:srgbClr val="192936"/>
                </a:solidFill>
                <a:latin typeface="Arial"/>
                <a:ea typeface="Arial"/>
                <a:cs typeface="Arial"/>
                <a:sym typeface="Arial"/>
              </a:rPr>
              <a:t>: </a:t>
            </a:r>
            <a:endParaRPr b="0" i="0" sz="3060" u="none" cap="none" strike="noStrike">
              <a:solidFill>
                <a:srgbClr val="192936"/>
              </a:solidFill>
              <a:latin typeface="Arial"/>
              <a:ea typeface="Arial"/>
              <a:cs typeface="Arial"/>
              <a:sym typeface="Arial"/>
            </a:endParaRPr>
          </a:p>
          <a:p>
            <a:pPr indent="0" lvl="0" marL="0" marR="0" rtl="0" algn="just">
              <a:lnSpc>
                <a:spcPct val="170000"/>
              </a:lnSpc>
              <a:spcBef>
                <a:spcPts val="0"/>
              </a:spcBef>
              <a:spcAft>
                <a:spcPts val="0"/>
              </a:spcAft>
              <a:buClr>
                <a:srgbClr val="000000"/>
              </a:buClr>
              <a:buSzPts val="3060"/>
              <a:buFont typeface="Arial"/>
              <a:buNone/>
            </a:pPr>
            <a:r>
              <a:rPr b="0" i="0" lang="en-US" sz="3060" u="none" cap="none" strike="noStrike">
                <a:solidFill>
                  <a:srgbClr val="192936"/>
                </a:solidFill>
                <a:latin typeface="Arial"/>
                <a:ea typeface="Arial"/>
                <a:cs typeface="Arial"/>
                <a:sym typeface="Arial"/>
              </a:rPr>
              <a:t>Values that can take any number within an interval, including decimals. Examples include height, weight, temperature, or time duration between events.</a:t>
            </a:r>
            <a:endParaRPr b="0" i="0" sz="3060" u="none" cap="none" strike="noStrike">
              <a:solidFill>
                <a:srgbClr val="192936"/>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209" name="Shape 209"/>
        <p:cNvGrpSpPr/>
        <p:nvPr/>
      </p:nvGrpSpPr>
      <p:grpSpPr>
        <a:xfrm>
          <a:off x="0" y="0"/>
          <a:ext cx="0" cy="0"/>
          <a:chOff x="0" y="0"/>
          <a:chExt cx="0" cy="0"/>
        </a:xfrm>
      </p:grpSpPr>
      <p:cxnSp>
        <p:nvCxnSpPr>
          <p:cNvPr id="210" name="Google Shape;210;p9"/>
          <p:cNvCxnSpPr/>
          <p:nvPr/>
        </p:nvCxnSpPr>
        <p:spPr>
          <a:xfrm rot="-805">
            <a:off x="1028741" y="4191392"/>
            <a:ext cx="16230559" cy="0"/>
          </a:xfrm>
          <a:prstGeom prst="straightConnector1">
            <a:avLst/>
          </a:prstGeom>
          <a:noFill/>
          <a:ln cap="rnd" cmpd="sng" w="19050">
            <a:solidFill>
              <a:srgbClr val="192936"/>
            </a:solidFill>
            <a:prstDash val="solid"/>
            <a:round/>
            <a:headEnd len="sm" w="sm" type="none"/>
            <a:tailEnd len="sm" w="sm" type="none"/>
          </a:ln>
        </p:spPr>
      </p:cxnSp>
      <p:cxnSp>
        <p:nvCxnSpPr>
          <p:cNvPr id="211" name="Google Shape;211;p9"/>
          <p:cNvCxnSpPr/>
          <p:nvPr/>
        </p:nvCxnSpPr>
        <p:spPr>
          <a:xfrm rot="-5408732">
            <a:off x="6619295" y="6714371"/>
            <a:ext cx="5068825" cy="0"/>
          </a:xfrm>
          <a:prstGeom prst="straightConnector1">
            <a:avLst/>
          </a:prstGeom>
          <a:noFill/>
          <a:ln cap="rnd" cmpd="sng" w="19050">
            <a:solidFill>
              <a:srgbClr val="192936"/>
            </a:solidFill>
            <a:prstDash val="solid"/>
            <a:round/>
            <a:headEnd len="sm" w="sm" type="none"/>
            <a:tailEnd len="sm" w="sm" type="none"/>
          </a:ln>
        </p:spPr>
      </p:cxnSp>
      <p:pic>
        <p:nvPicPr>
          <p:cNvPr id="212" name="Google Shape;212;p9"/>
          <p:cNvPicPr preferRelativeResize="0"/>
          <p:nvPr/>
        </p:nvPicPr>
        <p:blipFill rotWithShape="1">
          <a:blip r:embed="rId3">
            <a:alphaModFix/>
          </a:blip>
          <a:srcRect b="18766" l="0" r="0" t="18766"/>
          <a:stretch/>
        </p:blipFill>
        <p:spPr>
          <a:xfrm>
            <a:off x="9387268" y="1246381"/>
            <a:ext cx="7654351" cy="2725429"/>
          </a:xfrm>
          <a:prstGeom prst="rect">
            <a:avLst/>
          </a:prstGeom>
          <a:noFill/>
          <a:ln>
            <a:noFill/>
          </a:ln>
        </p:spPr>
      </p:pic>
      <p:sp>
        <p:nvSpPr>
          <p:cNvPr id="213" name="Google Shape;213;p9"/>
          <p:cNvSpPr txBox="1"/>
          <p:nvPr/>
        </p:nvSpPr>
        <p:spPr>
          <a:xfrm>
            <a:off x="876300" y="2755900"/>
            <a:ext cx="8768715" cy="1065530"/>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5325"/>
              <a:buFont typeface="Arial"/>
              <a:buNone/>
            </a:pPr>
            <a:r>
              <a:rPr b="0" i="1" lang="en-US" sz="5325" u="none" cap="none" strike="noStrike">
                <a:solidFill>
                  <a:srgbClr val="192936"/>
                </a:solidFill>
                <a:latin typeface="Playfair Display"/>
                <a:ea typeface="Playfair Display"/>
                <a:cs typeface="Playfair Display"/>
                <a:sym typeface="Playfair Display"/>
              </a:rPr>
              <a:t>Discrete </a:t>
            </a:r>
            <a:r>
              <a:rPr b="0" i="1" lang="en-US" sz="4800" u="none" cap="none" strike="noStrike">
                <a:solidFill>
                  <a:srgbClr val="192936"/>
                </a:solidFill>
                <a:latin typeface="Playfair Display"/>
                <a:ea typeface="Playfair Display"/>
                <a:cs typeface="Playfair Display"/>
                <a:sym typeface="Playfair Display"/>
              </a:rPr>
              <a:t>Random </a:t>
            </a:r>
            <a:r>
              <a:rPr b="0" i="1" lang="en-US" sz="5325" u="none" cap="none" strike="noStrike">
                <a:solidFill>
                  <a:srgbClr val="192936"/>
                </a:solidFill>
                <a:latin typeface="Playfair Display"/>
                <a:ea typeface="Playfair Display"/>
                <a:cs typeface="Playfair Display"/>
                <a:sym typeface="Playfair Display"/>
              </a:rPr>
              <a:t>Variables</a:t>
            </a:r>
            <a:endParaRPr b="0" i="1" sz="5325" u="none" cap="none" strike="noStrike">
              <a:solidFill>
                <a:srgbClr val="192936"/>
              </a:solidFill>
              <a:latin typeface="Playfair Display"/>
              <a:ea typeface="Playfair Display"/>
              <a:cs typeface="Playfair Display"/>
              <a:sym typeface="Playfair Display"/>
            </a:endParaRPr>
          </a:p>
        </p:txBody>
      </p:sp>
      <p:sp>
        <p:nvSpPr>
          <p:cNvPr id="214" name="Google Shape;214;p9"/>
          <p:cNvSpPr txBox="1"/>
          <p:nvPr/>
        </p:nvSpPr>
        <p:spPr>
          <a:xfrm>
            <a:off x="1028700" y="4737853"/>
            <a:ext cx="2411614" cy="573405"/>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3600"/>
              <a:buFont typeface="Arial"/>
              <a:buNone/>
            </a:pPr>
            <a:r>
              <a:rPr b="1" i="0" lang="en-US" sz="3600" u="none" cap="none" strike="noStrike">
                <a:solidFill>
                  <a:srgbClr val="192936"/>
                </a:solidFill>
                <a:latin typeface="Arial"/>
                <a:ea typeface="Arial"/>
                <a:cs typeface="Arial"/>
                <a:sym typeface="Arial"/>
              </a:rPr>
              <a:t>Definition</a:t>
            </a:r>
            <a:endParaRPr b="1" i="0" sz="3600" u="none" cap="none" strike="noStrike">
              <a:solidFill>
                <a:srgbClr val="192936"/>
              </a:solidFill>
              <a:latin typeface="Arial"/>
              <a:ea typeface="Arial"/>
              <a:cs typeface="Arial"/>
              <a:sym typeface="Arial"/>
            </a:endParaRPr>
          </a:p>
        </p:txBody>
      </p:sp>
      <p:sp>
        <p:nvSpPr>
          <p:cNvPr id="215" name="Google Shape;215;p9"/>
          <p:cNvSpPr txBox="1"/>
          <p:nvPr/>
        </p:nvSpPr>
        <p:spPr>
          <a:xfrm>
            <a:off x="1028700" y="5508130"/>
            <a:ext cx="6536687" cy="2734120"/>
          </a:xfrm>
          <a:prstGeom prst="rect">
            <a:avLst/>
          </a:prstGeom>
          <a:noFill/>
          <a:ln>
            <a:noFill/>
          </a:ln>
        </p:spPr>
        <p:txBody>
          <a:bodyPr anchorCtr="0" anchor="t" bIns="0" lIns="0" spcFirstLastPara="1" rIns="0" wrap="square" tIns="0">
            <a:spAutoFit/>
          </a:bodyPr>
          <a:lstStyle/>
          <a:p>
            <a:pPr indent="0" lvl="0" marL="0" marR="0" rtl="0" algn="just">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Discrete random variables take countable values, typically integers. These values can be listed or enumerated, with gaps between possible outcomes. The variable cannot take values in between these distinct points.</a:t>
            </a:r>
            <a:endParaRPr b="0" i="0" sz="2605" u="none" cap="none" strike="noStrike">
              <a:solidFill>
                <a:srgbClr val="192936"/>
              </a:solidFill>
              <a:latin typeface="Arial"/>
              <a:ea typeface="Arial"/>
              <a:cs typeface="Arial"/>
              <a:sym typeface="Arial"/>
            </a:endParaRPr>
          </a:p>
        </p:txBody>
      </p:sp>
      <p:sp>
        <p:nvSpPr>
          <p:cNvPr id="216" name="Google Shape;216;p9"/>
          <p:cNvSpPr txBox="1"/>
          <p:nvPr/>
        </p:nvSpPr>
        <p:spPr>
          <a:xfrm>
            <a:off x="9797433" y="4842510"/>
            <a:ext cx="2269479" cy="573405"/>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3600"/>
              <a:buFont typeface="Arial"/>
              <a:buNone/>
            </a:pPr>
            <a:r>
              <a:rPr b="1" i="0" lang="en-US" sz="3600" u="none" cap="none" strike="noStrike">
                <a:solidFill>
                  <a:srgbClr val="192936"/>
                </a:solidFill>
                <a:latin typeface="Arial"/>
                <a:ea typeface="Arial"/>
                <a:cs typeface="Arial"/>
                <a:sym typeface="Arial"/>
              </a:rPr>
              <a:t>Examples</a:t>
            </a:r>
            <a:endParaRPr b="1" i="0" sz="3600" u="none" cap="none" strike="noStrike">
              <a:solidFill>
                <a:srgbClr val="192936"/>
              </a:solidFill>
              <a:latin typeface="Arial"/>
              <a:ea typeface="Arial"/>
              <a:cs typeface="Arial"/>
              <a:sym typeface="Arial"/>
            </a:endParaRPr>
          </a:p>
        </p:txBody>
      </p:sp>
      <p:sp>
        <p:nvSpPr>
          <p:cNvPr id="217" name="Google Shape;217;p9"/>
          <p:cNvSpPr txBox="1"/>
          <p:nvPr/>
        </p:nvSpPr>
        <p:spPr>
          <a:xfrm>
            <a:off x="9797433" y="5631180"/>
            <a:ext cx="6512874" cy="227692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 Number of children in a family</a:t>
            </a:r>
            <a:endParaRPr b="0" i="0" sz="2605"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 Number of patients in a clinic per day</a:t>
            </a:r>
            <a:endParaRPr b="0" i="0" sz="2605"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 Number of defective items in a batch</a:t>
            </a:r>
            <a:endParaRPr b="0" i="0" sz="2605"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 Number of students passing an exam</a:t>
            </a:r>
            <a:endParaRPr b="0" i="0" sz="2605"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605"/>
              <a:buFont typeface="Arial"/>
              <a:buNone/>
            </a:pPr>
            <a:r>
              <a:rPr b="0" i="0" lang="en-US" sz="2605" u="none" cap="none" strike="noStrike">
                <a:solidFill>
                  <a:srgbClr val="192936"/>
                </a:solidFill>
                <a:latin typeface="Arial"/>
                <a:ea typeface="Arial"/>
                <a:cs typeface="Arial"/>
                <a:sym typeface="Arial"/>
              </a:rPr>
              <a:t>• Number of customer complaints received</a:t>
            </a:r>
            <a:endParaRPr b="0" i="0" sz="2605" u="none" cap="none" strike="noStrike">
              <a:solidFill>
                <a:srgbClr val="192936"/>
              </a:solidFill>
              <a:latin typeface="Arial"/>
              <a:ea typeface="Arial"/>
              <a:cs typeface="Arial"/>
              <a:sym typeface="Arial"/>
            </a:endParaRPr>
          </a:p>
        </p:txBody>
      </p:sp>
      <p:sp>
        <p:nvSpPr>
          <p:cNvPr id="218" name="Google Shape;218;p9"/>
          <p:cNvSpPr txBox="1"/>
          <p:nvPr/>
        </p:nvSpPr>
        <p:spPr>
          <a:xfrm>
            <a:off x="14439727" y="3992225"/>
            <a:ext cx="2601892" cy="16732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45"/>
              <a:buFont typeface="Arial"/>
              <a:buNone/>
            </a:pPr>
            <a:r>
              <a:rPr b="1" i="1" lang="en-US" sz="1045" u="none" cap="none" strike="noStrike">
                <a:solidFill>
                  <a:srgbClr val="000000"/>
                </a:solidFill>
                <a:latin typeface="Arial"/>
                <a:ea typeface="Arial"/>
                <a:cs typeface="Arial"/>
                <a:sym typeface="Arial"/>
              </a:rPr>
              <a:t>Source: </a:t>
            </a:r>
            <a:r>
              <a:rPr b="0" i="1" lang="en-US" sz="1045" u="none" cap="none" strike="noStrike">
                <a:solidFill>
                  <a:srgbClr val="000000"/>
                </a:solidFill>
                <a:latin typeface="Sansita"/>
                <a:ea typeface="Sansita"/>
                <a:cs typeface="Sansita"/>
                <a:sym typeface="Sansita"/>
              </a:rPr>
              <a:t>Author (created using Canva)</a:t>
            </a:r>
            <a:endParaRPr b="0" i="1" sz="1045" u="none" cap="none" strike="noStrike">
              <a:solidFill>
                <a:srgbClr val="000000"/>
              </a:solidFill>
              <a:latin typeface="Sansita"/>
              <a:ea typeface="Sansita"/>
              <a:cs typeface="Sansita"/>
              <a:sym typeface="Sansita"/>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222" name="Shape 222"/>
        <p:cNvGrpSpPr/>
        <p:nvPr/>
      </p:nvGrpSpPr>
      <p:grpSpPr>
        <a:xfrm>
          <a:off x="0" y="0"/>
          <a:ext cx="0" cy="0"/>
          <a:chOff x="0" y="0"/>
          <a:chExt cx="0" cy="0"/>
        </a:xfrm>
      </p:grpSpPr>
      <p:cxnSp>
        <p:nvCxnSpPr>
          <p:cNvPr id="223" name="Google Shape;223;p10"/>
          <p:cNvCxnSpPr/>
          <p:nvPr/>
        </p:nvCxnSpPr>
        <p:spPr>
          <a:xfrm rot="-805">
            <a:off x="1028741" y="4191392"/>
            <a:ext cx="16230559" cy="0"/>
          </a:xfrm>
          <a:prstGeom prst="straightConnector1">
            <a:avLst/>
          </a:prstGeom>
          <a:noFill/>
          <a:ln cap="rnd" cmpd="sng" w="19050">
            <a:solidFill>
              <a:srgbClr val="192936"/>
            </a:solidFill>
            <a:prstDash val="solid"/>
            <a:round/>
            <a:headEnd len="sm" w="sm" type="none"/>
            <a:tailEnd len="sm" w="sm" type="none"/>
          </a:ln>
        </p:spPr>
      </p:cxnSp>
      <p:cxnSp>
        <p:nvCxnSpPr>
          <p:cNvPr id="224" name="Google Shape;224;p10"/>
          <p:cNvCxnSpPr/>
          <p:nvPr/>
        </p:nvCxnSpPr>
        <p:spPr>
          <a:xfrm rot="-5408732">
            <a:off x="6619295" y="6714371"/>
            <a:ext cx="5068825" cy="0"/>
          </a:xfrm>
          <a:prstGeom prst="straightConnector1">
            <a:avLst/>
          </a:prstGeom>
          <a:noFill/>
          <a:ln cap="rnd" cmpd="sng" w="19050">
            <a:solidFill>
              <a:srgbClr val="192936"/>
            </a:solidFill>
            <a:prstDash val="solid"/>
            <a:round/>
            <a:headEnd len="sm" w="sm" type="none"/>
            <a:tailEnd len="sm" w="sm" type="none"/>
          </a:ln>
        </p:spPr>
      </p:cxnSp>
      <p:sp>
        <p:nvSpPr>
          <p:cNvPr id="225" name="Google Shape;225;p10"/>
          <p:cNvSpPr txBox="1"/>
          <p:nvPr/>
        </p:nvSpPr>
        <p:spPr>
          <a:xfrm>
            <a:off x="1028700" y="2465179"/>
            <a:ext cx="11356007" cy="1200150"/>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6000"/>
              <a:buFont typeface="Arial"/>
              <a:buNone/>
            </a:pPr>
            <a:r>
              <a:rPr b="0" i="1" lang="en-US" sz="6000" u="none" cap="none" strike="noStrike">
                <a:solidFill>
                  <a:srgbClr val="192936"/>
                </a:solidFill>
                <a:latin typeface="Playfair Display"/>
                <a:ea typeface="Playfair Display"/>
                <a:cs typeface="Playfair Display"/>
                <a:sym typeface="Playfair Display"/>
              </a:rPr>
              <a:t>Continuous Random Variables</a:t>
            </a:r>
            <a:endParaRPr b="0" i="1" sz="6000" u="none" cap="none" strike="noStrike">
              <a:solidFill>
                <a:srgbClr val="192936"/>
              </a:solidFill>
              <a:latin typeface="Playfair Display"/>
              <a:ea typeface="Playfair Display"/>
              <a:cs typeface="Playfair Display"/>
              <a:sym typeface="Playfair Display"/>
            </a:endParaRPr>
          </a:p>
        </p:txBody>
      </p:sp>
      <p:sp>
        <p:nvSpPr>
          <p:cNvPr id="226" name="Google Shape;226;p10"/>
          <p:cNvSpPr txBox="1"/>
          <p:nvPr/>
        </p:nvSpPr>
        <p:spPr>
          <a:xfrm>
            <a:off x="854980" y="4842510"/>
            <a:ext cx="2774847" cy="573405"/>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3600"/>
              <a:buFont typeface="Arial"/>
              <a:buNone/>
            </a:pPr>
            <a:r>
              <a:rPr b="1" i="0" lang="en-US" sz="3600" u="none" cap="none" strike="noStrike">
                <a:solidFill>
                  <a:srgbClr val="192936"/>
                </a:solidFill>
                <a:latin typeface="Arial"/>
                <a:ea typeface="Arial"/>
                <a:cs typeface="Arial"/>
                <a:sym typeface="Arial"/>
              </a:rPr>
              <a:t>Definition</a:t>
            </a:r>
            <a:endParaRPr b="1" i="0" sz="3600" u="none" cap="none" strike="noStrike">
              <a:solidFill>
                <a:srgbClr val="192936"/>
              </a:solidFill>
              <a:latin typeface="Arial"/>
              <a:ea typeface="Arial"/>
              <a:cs typeface="Arial"/>
              <a:sym typeface="Arial"/>
            </a:endParaRPr>
          </a:p>
        </p:txBody>
      </p:sp>
      <p:sp>
        <p:nvSpPr>
          <p:cNvPr id="227" name="Google Shape;227;p10"/>
          <p:cNvSpPr txBox="1"/>
          <p:nvPr/>
        </p:nvSpPr>
        <p:spPr>
          <a:xfrm>
            <a:off x="854980" y="5664034"/>
            <a:ext cx="6536687" cy="2967355"/>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192936"/>
                </a:solidFill>
                <a:latin typeface="Arial"/>
                <a:ea typeface="Arial"/>
                <a:cs typeface="Arial"/>
                <a:sym typeface="Arial"/>
              </a:rPr>
              <a:t>Continuous random variables can take infinite possible values within a range. Unlike discrete variables, they can assume any decimal value, making them suitable for measuring quantities that vary smoothly.</a:t>
            </a:r>
            <a:endParaRPr b="0" i="0" sz="2800" u="none" cap="none" strike="noStrike">
              <a:solidFill>
                <a:srgbClr val="192936"/>
              </a:solidFill>
              <a:latin typeface="Arial"/>
              <a:ea typeface="Arial"/>
              <a:cs typeface="Arial"/>
              <a:sym typeface="Arial"/>
            </a:endParaRPr>
          </a:p>
        </p:txBody>
      </p:sp>
      <p:sp>
        <p:nvSpPr>
          <p:cNvPr id="228" name="Google Shape;228;p10"/>
          <p:cNvSpPr txBox="1"/>
          <p:nvPr/>
        </p:nvSpPr>
        <p:spPr>
          <a:xfrm>
            <a:off x="10162606" y="4934069"/>
            <a:ext cx="2222101" cy="573405"/>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3600"/>
              <a:buFont typeface="Arial"/>
              <a:buNone/>
            </a:pPr>
            <a:r>
              <a:rPr b="1" i="0" lang="en-US" sz="3600" u="none" cap="none" strike="noStrike">
                <a:solidFill>
                  <a:srgbClr val="192936"/>
                </a:solidFill>
                <a:latin typeface="Arial"/>
                <a:ea typeface="Arial"/>
                <a:cs typeface="Arial"/>
                <a:sym typeface="Arial"/>
              </a:rPr>
              <a:t>Examples</a:t>
            </a:r>
            <a:endParaRPr b="1" i="0" sz="3600" u="none" cap="none" strike="noStrike">
              <a:solidFill>
                <a:srgbClr val="192936"/>
              </a:solidFill>
              <a:latin typeface="Arial"/>
              <a:ea typeface="Arial"/>
              <a:cs typeface="Arial"/>
              <a:sym typeface="Arial"/>
            </a:endParaRPr>
          </a:p>
        </p:txBody>
      </p:sp>
      <p:sp>
        <p:nvSpPr>
          <p:cNvPr id="229" name="Google Shape;229;p10"/>
          <p:cNvSpPr txBox="1"/>
          <p:nvPr/>
        </p:nvSpPr>
        <p:spPr>
          <a:xfrm>
            <a:off x="10162606" y="5664034"/>
            <a:ext cx="6512874" cy="2967355"/>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192936"/>
                </a:solidFill>
                <a:latin typeface="Arial"/>
                <a:ea typeface="Arial"/>
                <a:cs typeface="Arial"/>
                <a:sym typeface="Arial"/>
              </a:rPr>
              <a:t>• Height of students (e.g., 165.5 cm)</a:t>
            </a:r>
            <a:endParaRPr b="0" i="0" sz="2800"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192936"/>
                </a:solidFill>
                <a:latin typeface="Arial"/>
                <a:ea typeface="Arial"/>
                <a:cs typeface="Arial"/>
                <a:sym typeface="Arial"/>
              </a:rPr>
              <a:t>• Weight of patients (e.g., 72.3 kg)</a:t>
            </a:r>
            <a:endParaRPr b="0" i="0" sz="2800"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192936"/>
                </a:solidFill>
                <a:latin typeface="Arial"/>
                <a:ea typeface="Arial"/>
                <a:cs typeface="Arial"/>
                <a:sym typeface="Arial"/>
              </a:rPr>
              <a:t>• Time to complete a task (e.g., 4.75 minutes)</a:t>
            </a:r>
            <a:endParaRPr b="0" i="0" sz="2800"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192936"/>
                </a:solidFill>
                <a:latin typeface="Arial"/>
                <a:ea typeface="Arial"/>
                <a:cs typeface="Arial"/>
                <a:sym typeface="Arial"/>
              </a:rPr>
              <a:t>• Temperature readings</a:t>
            </a:r>
            <a:endParaRPr b="0" i="0" sz="2800" u="none" cap="none" strike="noStrike">
              <a:solidFill>
                <a:srgbClr val="192936"/>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192936"/>
                </a:solidFill>
                <a:latin typeface="Arial"/>
                <a:ea typeface="Arial"/>
                <a:cs typeface="Arial"/>
                <a:sym typeface="Arial"/>
              </a:rPr>
              <a:t>• Distance traveled</a:t>
            </a:r>
            <a:endParaRPr b="0" i="0" sz="2800" u="none" cap="none" strike="noStrike">
              <a:solidFill>
                <a:srgbClr val="192936"/>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233" name="Shape 233"/>
        <p:cNvGrpSpPr/>
        <p:nvPr/>
      </p:nvGrpSpPr>
      <p:grpSpPr>
        <a:xfrm>
          <a:off x="0" y="0"/>
          <a:ext cx="0" cy="0"/>
          <a:chOff x="0" y="0"/>
          <a:chExt cx="0" cy="0"/>
        </a:xfrm>
      </p:grpSpPr>
      <p:sp>
        <p:nvSpPr>
          <p:cNvPr id="234" name="Google Shape;234;p11"/>
          <p:cNvSpPr/>
          <p:nvPr/>
        </p:nvSpPr>
        <p:spPr>
          <a:xfrm>
            <a:off x="0" y="0"/>
            <a:ext cx="7787400" cy="10287000"/>
          </a:xfrm>
          <a:prstGeom prst="rect">
            <a:avLst/>
          </a:prstGeom>
          <a:solidFill>
            <a:srgbClr val="19293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35" name="Google Shape;235;p11"/>
          <p:cNvPicPr preferRelativeResize="0"/>
          <p:nvPr/>
        </p:nvPicPr>
        <p:blipFill rotWithShape="1">
          <a:blip r:embed="rId3">
            <a:alphaModFix/>
          </a:blip>
          <a:srcRect b="2025" l="0" r="0" t="2025"/>
          <a:stretch/>
        </p:blipFill>
        <p:spPr>
          <a:xfrm>
            <a:off x="1246618" y="4953101"/>
            <a:ext cx="6322652" cy="4087281"/>
          </a:xfrm>
          <a:prstGeom prst="rect">
            <a:avLst/>
          </a:prstGeom>
          <a:noFill/>
          <a:ln>
            <a:noFill/>
          </a:ln>
        </p:spPr>
      </p:pic>
      <p:cxnSp>
        <p:nvCxnSpPr>
          <p:cNvPr id="236" name="Google Shape;236;p11"/>
          <p:cNvCxnSpPr/>
          <p:nvPr/>
        </p:nvCxnSpPr>
        <p:spPr>
          <a:xfrm rot="6287">
            <a:off x="8300937" y="5608320"/>
            <a:ext cx="8777885" cy="0"/>
          </a:xfrm>
          <a:prstGeom prst="straightConnector1">
            <a:avLst/>
          </a:prstGeom>
          <a:noFill/>
          <a:ln cap="rnd" cmpd="sng" w="19050">
            <a:solidFill>
              <a:srgbClr val="192936"/>
            </a:solidFill>
            <a:prstDash val="solid"/>
            <a:round/>
            <a:headEnd len="sm" w="sm" type="none"/>
            <a:tailEnd len="sm" w="sm" type="none"/>
          </a:ln>
        </p:spPr>
      </p:cxnSp>
      <p:sp>
        <p:nvSpPr>
          <p:cNvPr id="237" name="Google Shape;237;p11"/>
          <p:cNvSpPr/>
          <p:nvPr/>
        </p:nvSpPr>
        <p:spPr>
          <a:xfrm>
            <a:off x="15127594" y="6024557"/>
            <a:ext cx="2339742" cy="3351105"/>
          </a:xfrm>
          <a:custGeom>
            <a:rect b="b" l="l" r="r" t="t"/>
            <a:pathLst>
              <a:path extrusionOk="0" h="6350000" w="4433570">
                <a:moveTo>
                  <a:pt x="2217420" y="0"/>
                </a:moveTo>
                <a:lnTo>
                  <a:pt x="2217420" y="0"/>
                </a:lnTo>
                <a:cubicBezTo>
                  <a:pt x="3441700" y="0"/>
                  <a:pt x="4433570" y="993140"/>
                  <a:pt x="4433570" y="2217420"/>
                </a:cubicBezTo>
                <a:lnTo>
                  <a:pt x="4433570" y="6350000"/>
                </a:lnTo>
                <a:lnTo>
                  <a:pt x="4433570" y="6350000"/>
                </a:lnTo>
                <a:lnTo>
                  <a:pt x="0" y="6350000"/>
                </a:lnTo>
                <a:lnTo>
                  <a:pt x="0" y="6350000"/>
                </a:lnTo>
                <a:lnTo>
                  <a:pt x="0" y="2217420"/>
                </a:lnTo>
                <a:cubicBezTo>
                  <a:pt x="0" y="993140"/>
                  <a:pt x="993140" y="0"/>
                  <a:pt x="2217420" y="0"/>
                </a:cubicBezTo>
                <a:close/>
              </a:path>
            </a:pathLst>
          </a:custGeom>
          <a:blipFill rotWithShape="1">
            <a:blip r:embed="rId4">
              <a:alphaModFix/>
            </a:blip>
            <a:stretch>
              <a:fillRect b="-1813" l="0" r="0" t="-1813"/>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8" name="Google Shape;238;p11"/>
          <p:cNvSpPr txBox="1"/>
          <p:nvPr/>
        </p:nvSpPr>
        <p:spPr>
          <a:xfrm>
            <a:off x="882598" y="2992814"/>
            <a:ext cx="6686672" cy="135904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7994"/>
              <a:buFont typeface="Arial"/>
              <a:buNone/>
            </a:pPr>
            <a:r>
              <a:rPr b="0" i="1" lang="en-US" sz="7995" u="none" cap="none" strike="noStrike">
                <a:solidFill>
                  <a:srgbClr val="FDF8F5"/>
                </a:solidFill>
                <a:latin typeface="Playfair Display"/>
                <a:ea typeface="Playfair Display"/>
                <a:cs typeface="Playfair Display"/>
                <a:sym typeface="Playfair Display"/>
              </a:rPr>
              <a:t>Comparison</a:t>
            </a:r>
            <a:endParaRPr b="0" i="1" sz="7995" u="none" cap="none" strike="noStrike">
              <a:solidFill>
                <a:srgbClr val="FDF8F5"/>
              </a:solidFill>
              <a:latin typeface="Playfair Display"/>
              <a:ea typeface="Playfair Display"/>
              <a:cs typeface="Playfair Display"/>
              <a:sym typeface="Playfair Display"/>
            </a:endParaRPr>
          </a:p>
        </p:txBody>
      </p:sp>
      <p:sp>
        <p:nvSpPr>
          <p:cNvPr id="239" name="Google Shape;239;p11"/>
          <p:cNvSpPr txBox="1"/>
          <p:nvPr/>
        </p:nvSpPr>
        <p:spPr>
          <a:xfrm>
            <a:off x="8316982" y="432981"/>
            <a:ext cx="7162227" cy="652344"/>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3809"/>
              <a:buFont typeface="Arial"/>
              <a:buNone/>
            </a:pPr>
            <a:r>
              <a:rPr b="1" i="0" lang="en-US" sz="3810" u="none" cap="none" strike="noStrike">
                <a:solidFill>
                  <a:srgbClr val="192936"/>
                </a:solidFill>
                <a:latin typeface="Arial"/>
                <a:ea typeface="Arial"/>
                <a:cs typeface="Arial"/>
                <a:sym typeface="Arial"/>
              </a:rPr>
              <a:t>Discrete Random Variables</a:t>
            </a:r>
            <a:endParaRPr b="1" i="0" sz="3810" u="none" cap="none" strike="noStrike">
              <a:solidFill>
                <a:srgbClr val="192936"/>
              </a:solidFill>
              <a:latin typeface="Arial"/>
              <a:ea typeface="Arial"/>
              <a:cs typeface="Arial"/>
              <a:sym typeface="Arial"/>
            </a:endParaRPr>
          </a:p>
        </p:txBody>
      </p:sp>
      <p:sp>
        <p:nvSpPr>
          <p:cNvPr id="240" name="Google Shape;240;p11"/>
          <p:cNvSpPr txBox="1"/>
          <p:nvPr/>
        </p:nvSpPr>
        <p:spPr>
          <a:xfrm>
            <a:off x="8300945" y="1205505"/>
            <a:ext cx="6831352" cy="3383398"/>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3195"/>
              <a:buFont typeface="Arial"/>
              <a:buNone/>
            </a:pPr>
            <a:r>
              <a:rPr b="0" i="0" lang="en-US" sz="3195" u="none" cap="none" strike="noStrike">
                <a:solidFill>
                  <a:srgbClr val="192936"/>
                </a:solidFill>
                <a:latin typeface="Arial"/>
                <a:ea typeface="Arial"/>
                <a:cs typeface="Arial"/>
                <a:sym typeface="Arial"/>
              </a:rPr>
              <a:t>• Countable values only</a:t>
            </a:r>
            <a:endParaRPr b="0" i="0" sz="3195" u="none" cap="none" strike="noStrike">
              <a:solidFill>
                <a:srgbClr val="192936"/>
              </a:solidFill>
              <a:latin typeface="Arial"/>
              <a:ea typeface="Arial"/>
              <a:cs typeface="Arial"/>
              <a:sym typeface="Arial"/>
            </a:endParaRPr>
          </a:p>
          <a:p>
            <a:pPr indent="0" lvl="0" marL="0" marR="0" rtl="0" algn="l">
              <a:lnSpc>
                <a:spcPct val="170000"/>
              </a:lnSpc>
              <a:spcBef>
                <a:spcPts val="0"/>
              </a:spcBef>
              <a:spcAft>
                <a:spcPts val="0"/>
              </a:spcAft>
              <a:buClr>
                <a:srgbClr val="000000"/>
              </a:buClr>
              <a:buSzPts val="3195"/>
              <a:buFont typeface="Arial"/>
              <a:buNone/>
            </a:pPr>
            <a:r>
              <a:rPr b="0" i="0" lang="en-US" sz="3195" u="none" cap="none" strike="noStrike">
                <a:solidFill>
                  <a:srgbClr val="192936"/>
                </a:solidFill>
                <a:latin typeface="Arial"/>
                <a:ea typeface="Arial"/>
                <a:cs typeface="Arial"/>
                <a:sym typeface="Arial"/>
              </a:rPr>
              <a:t>• Usually whole numbers (integers)</a:t>
            </a:r>
            <a:endParaRPr b="0" i="0" sz="3195" u="none" cap="none" strike="noStrike">
              <a:solidFill>
                <a:srgbClr val="192936"/>
              </a:solidFill>
              <a:latin typeface="Arial"/>
              <a:ea typeface="Arial"/>
              <a:cs typeface="Arial"/>
              <a:sym typeface="Arial"/>
            </a:endParaRPr>
          </a:p>
          <a:p>
            <a:pPr indent="0" lvl="0" marL="0" marR="0" rtl="0" algn="l">
              <a:lnSpc>
                <a:spcPct val="170000"/>
              </a:lnSpc>
              <a:spcBef>
                <a:spcPts val="0"/>
              </a:spcBef>
              <a:spcAft>
                <a:spcPts val="0"/>
              </a:spcAft>
              <a:buClr>
                <a:srgbClr val="000000"/>
              </a:buClr>
              <a:buSzPts val="3195"/>
              <a:buFont typeface="Arial"/>
              <a:buNone/>
            </a:pPr>
            <a:r>
              <a:rPr b="0" i="0" lang="en-US" sz="3195" u="none" cap="none" strike="noStrike">
                <a:solidFill>
                  <a:srgbClr val="192936"/>
                </a:solidFill>
                <a:latin typeface="Arial"/>
                <a:ea typeface="Arial"/>
                <a:cs typeface="Arial"/>
                <a:sym typeface="Arial"/>
              </a:rPr>
              <a:t>• No values exist between consecutive points</a:t>
            </a:r>
            <a:endParaRPr b="0" i="0" sz="3195" u="none" cap="none" strike="noStrike">
              <a:solidFill>
                <a:srgbClr val="192936"/>
              </a:solidFill>
              <a:latin typeface="Arial"/>
              <a:ea typeface="Arial"/>
              <a:cs typeface="Arial"/>
              <a:sym typeface="Arial"/>
            </a:endParaRPr>
          </a:p>
          <a:p>
            <a:pPr indent="0" lvl="0" marL="0" marR="0" rtl="0" algn="l">
              <a:lnSpc>
                <a:spcPct val="170000"/>
              </a:lnSpc>
              <a:spcBef>
                <a:spcPts val="0"/>
              </a:spcBef>
              <a:spcAft>
                <a:spcPts val="0"/>
              </a:spcAft>
              <a:buClr>
                <a:srgbClr val="000000"/>
              </a:buClr>
              <a:buSzPts val="3195"/>
              <a:buFont typeface="Arial"/>
              <a:buNone/>
            </a:pPr>
            <a:r>
              <a:rPr b="0" i="0" lang="en-US" sz="3195" u="none" cap="none" strike="noStrike">
                <a:solidFill>
                  <a:srgbClr val="192936"/>
                </a:solidFill>
                <a:latin typeface="Arial"/>
                <a:ea typeface="Arial"/>
                <a:cs typeface="Arial"/>
                <a:sym typeface="Arial"/>
              </a:rPr>
              <a:t>• Example: 0, 1, 2, 3 students</a:t>
            </a:r>
            <a:endParaRPr b="0" i="0" sz="3195" u="none" cap="none" strike="noStrike">
              <a:solidFill>
                <a:srgbClr val="192936"/>
              </a:solidFill>
              <a:latin typeface="Arial"/>
              <a:ea typeface="Arial"/>
              <a:cs typeface="Arial"/>
              <a:sym typeface="Arial"/>
            </a:endParaRPr>
          </a:p>
        </p:txBody>
      </p:sp>
      <p:sp>
        <p:nvSpPr>
          <p:cNvPr id="241" name="Google Shape;241;p11"/>
          <p:cNvSpPr txBox="1"/>
          <p:nvPr/>
        </p:nvSpPr>
        <p:spPr>
          <a:xfrm>
            <a:off x="8316982" y="5967407"/>
            <a:ext cx="5458204" cy="49751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910"/>
              <a:buFont typeface="Arial"/>
              <a:buNone/>
            </a:pPr>
            <a:r>
              <a:rPr b="1" i="0" lang="en-US" sz="2910" u="none" cap="none" strike="noStrike">
                <a:solidFill>
                  <a:srgbClr val="192936"/>
                </a:solidFill>
                <a:latin typeface="Arial"/>
                <a:ea typeface="Arial"/>
                <a:cs typeface="Arial"/>
                <a:sym typeface="Arial"/>
              </a:rPr>
              <a:t>Continuous Random Variables</a:t>
            </a:r>
            <a:endParaRPr b="1" i="0" sz="2910" u="none" cap="none" strike="noStrike">
              <a:solidFill>
                <a:srgbClr val="192936"/>
              </a:solidFill>
              <a:latin typeface="Arial"/>
              <a:ea typeface="Arial"/>
              <a:cs typeface="Arial"/>
              <a:sym typeface="Arial"/>
            </a:endParaRPr>
          </a:p>
        </p:txBody>
      </p:sp>
      <p:sp>
        <p:nvSpPr>
          <p:cNvPr id="242" name="Google Shape;242;p11"/>
          <p:cNvSpPr txBox="1"/>
          <p:nvPr/>
        </p:nvSpPr>
        <p:spPr>
          <a:xfrm>
            <a:off x="8316982" y="6587287"/>
            <a:ext cx="6624653" cy="2473719"/>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2935"/>
              <a:buFont typeface="Arial"/>
              <a:buNone/>
            </a:pPr>
            <a:r>
              <a:rPr b="0" i="0" lang="en-US" sz="2935" u="none" cap="none" strike="noStrike">
                <a:solidFill>
                  <a:srgbClr val="192936"/>
                </a:solidFill>
                <a:latin typeface="Arial"/>
                <a:ea typeface="Arial"/>
                <a:cs typeface="Arial"/>
                <a:sym typeface="Arial"/>
              </a:rPr>
              <a:t>• Infinite possible values</a:t>
            </a:r>
            <a:endParaRPr b="0" i="0" sz="2935" u="none" cap="none" strike="noStrike">
              <a:solidFill>
                <a:srgbClr val="192936"/>
              </a:solidFill>
              <a:latin typeface="Arial"/>
              <a:ea typeface="Arial"/>
              <a:cs typeface="Arial"/>
              <a:sym typeface="Arial"/>
            </a:endParaRPr>
          </a:p>
          <a:p>
            <a:pPr indent="0" lvl="0" marL="0" marR="0" rtl="0" algn="l">
              <a:lnSpc>
                <a:spcPct val="170000"/>
              </a:lnSpc>
              <a:spcBef>
                <a:spcPts val="0"/>
              </a:spcBef>
              <a:spcAft>
                <a:spcPts val="0"/>
              </a:spcAft>
              <a:buClr>
                <a:srgbClr val="000000"/>
              </a:buClr>
              <a:buSzPts val="2935"/>
              <a:buFont typeface="Arial"/>
              <a:buNone/>
            </a:pPr>
            <a:r>
              <a:rPr b="0" i="0" lang="en-US" sz="2935" u="none" cap="none" strike="noStrike">
                <a:solidFill>
                  <a:srgbClr val="192936"/>
                </a:solidFill>
                <a:latin typeface="Arial"/>
                <a:ea typeface="Arial"/>
                <a:cs typeface="Arial"/>
                <a:sym typeface="Arial"/>
              </a:rPr>
              <a:t>• Can take any decimal value</a:t>
            </a:r>
            <a:endParaRPr b="0" i="0" sz="2935" u="none" cap="none" strike="noStrike">
              <a:solidFill>
                <a:srgbClr val="192936"/>
              </a:solidFill>
              <a:latin typeface="Arial"/>
              <a:ea typeface="Arial"/>
              <a:cs typeface="Arial"/>
              <a:sym typeface="Arial"/>
            </a:endParaRPr>
          </a:p>
          <a:p>
            <a:pPr indent="0" lvl="0" marL="0" marR="0" rtl="0" algn="l">
              <a:lnSpc>
                <a:spcPct val="170000"/>
              </a:lnSpc>
              <a:spcBef>
                <a:spcPts val="0"/>
              </a:spcBef>
              <a:spcAft>
                <a:spcPts val="0"/>
              </a:spcAft>
              <a:buClr>
                <a:srgbClr val="000000"/>
              </a:buClr>
              <a:buSzPts val="2935"/>
              <a:buFont typeface="Arial"/>
              <a:buNone/>
            </a:pPr>
            <a:r>
              <a:rPr b="0" i="0" lang="en-US" sz="2935" u="none" cap="none" strike="noStrike">
                <a:solidFill>
                  <a:srgbClr val="192936"/>
                </a:solidFill>
                <a:latin typeface="Arial"/>
                <a:ea typeface="Arial"/>
                <a:cs typeface="Arial"/>
                <a:sym typeface="Arial"/>
              </a:rPr>
              <a:t>• Values exist between any two points</a:t>
            </a:r>
            <a:endParaRPr b="0" i="0" sz="2935" u="none" cap="none" strike="noStrike">
              <a:solidFill>
                <a:srgbClr val="192936"/>
              </a:solidFill>
              <a:latin typeface="Arial"/>
              <a:ea typeface="Arial"/>
              <a:cs typeface="Arial"/>
              <a:sym typeface="Arial"/>
            </a:endParaRPr>
          </a:p>
          <a:p>
            <a:pPr indent="0" lvl="0" marL="0" marR="0" rtl="0" algn="l">
              <a:lnSpc>
                <a:spcPct val="170000"/>
              </a:lnSpc>
              <a:spcBef>
                <a:spcPts val="0"/>
              </a:spcBef>
              <a:spcAft>
                <a:spcPts val="0"/>
              </a:spcAft>
              <a:buClr>
                <a:srgbClr val="000000"/>
              </a:buClr>
              <a:buSzPts val="2935"/>
              <a:buFont typeface="Arial"/>
              <a:buNone/>
            </a:pPr>
            <a:r>
              <a:rPr b="0" i="0" lang="en-US" sz="2935" u="none" cap="none" strike="noStrike">
                <a:solidFill>
                  <a:srgbClr val="192936"/>
                </a:solidFill>
                <a:latin typeface="Arial"/>
                <a:ea typeface="Arial"/>
                <a:cs typeface="Arial"/>
                <a:sym typeface="Arial"/>
              </a:rPr>
              <a:t>• Example: 65.5 kg, 170.25 cm</a:t>
            </a:r>
            <a:endParaRPr b="0" i="0" sz="2935" u="none" cap="none" strike="noStrike">
              <a:solidFill>
                <a:srgbClr val="192936"/>
              </a:solidFill>
              <a:latin typeface="Arial"/>
              <a:ea typeface="Arial"/>
              <a:cs typeface="Arial"/>
              <a:sym typeface="Arial"/>
            </a:endParaRPr>
          </a:p>
        </p:txBody>
      </p:sp>
      <p:sp>
        <p:nvSpPr>
          <p:cNvPr id="243" name="Google Shape;243;p11"/>
          <p:cNvSpPr txBox="1"/>
          <p:nvPr/>
        </p:nvSpPr>
        <p:spPr>
          <a:xfrm>
            <a:off x="14865443" y="9567334"/>
            <a:ext cx="2601892" cy="16732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45"/>
              <a:buFont typeface="Arial"/>
              <a:buNone/>
            </a:pPr>
            <a:r>
              <a:rPr b="1" i="1" lang="en-US" sz="1045" u="none" cap="none" strike="noStrike">
                <a:solidFill>
                  <a:srgbClr val="000000"/>
                </a:solidFill>
                <a:latin typeface="Arial"/>
                <a:ea typeface="Arial"/>
                <a:cs typeface="Arial"/>
                <a:sym typeface="Arial"/>
              </a:rPr>
              <a:t>Source: </a:t>
            </a:r>
            <a:r>
              <a:rPr b="0" i="1" lang="en-US" sz="1045" u="none" cap="none" strike="noStrike">
                <a:solidFill>
                  <a:srgbClr val="000000"/>
                </a:solidFill>
                <a:latin typeface="Sansita"/>
                <a:ea typeface="Sansita"/>
                <a:cs typeface="Sansita"/>
                <a:sym typeface="Sansita"/>
              </a:rPr>
              <a:t>Author (created using Canva)</a:t>
            </a:r>
            <a:endParaRPr b="0" i="1" sz="1045" u="none" cap="none" strike="noStrike">
              <a:solidFill>
                <a:srgbClr val="000000"/>
              </a:solidFill>
              <a:latin typeface="Sansita"/>
              <a:ea typeface="Sansita"/>
              <a:cs typeface="Sansita"/>
              <a:sym typeface="Sansita"/>
            </a:endParaRPr>
          </a:p>
        </p:txBody>
      </p:sp>
      <p:sp>
        <p:nvSpPr>
          <p:cNvPr id="244" name="Google Shape;244;p11"/>
          <p:cNvSpPr txBox="1"/>
          <p:nvPr/>
        </p:nvSpPr>
        <p:spPr>
          <a:xfrm>
            <a:off x="2463165" y="9248775"/>
            <a:ext cx="4050030" cy="34417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600"/>
              <a:buFont typeface="Arial"/>
              <a:buNone/>
            </a:pPr>
            <a:r>
              <a:rPr b="1" i="1" lang="en-US" sz="1600" u="none" cap="none" strike="noStrike">
                <a:solidFill>
                  <a:srgbClr val="FFFFFF"/>
                </a:solidFill>
                <a:latin typeface="Arial"/>
                <a:ea typeface="Arial"/>
                <a:cs typeface="Arial"/>
                <a:sym typeface="Arial"/>
              </a:rPr>
              <a:t>Source: </a:t>
            </a:r>
            <a:r>
              <a:rPr b="0" i="1" lang="en-US" sz="1600" u="none" cap="none" strike="noStrike">
                <a:solidFill>
                  <a:srgbClr val="FFFFFF"/>
                </a:solidFill>
                <a:latin typeface="Sansita"/>
                <a:ea typeface="Sansita"/>
                <a:cs typeface="Sansita"/>
                <a:sym typeface="Sansita"/>
              </a:rPr>
              <a:t>Author (created using Canva)</a:t>
            </a:r>
            <a:endParaRPr b="0" i="1" sz="1600" u="none" cap="none" strike="noStrike">
              <a:solidFill>
                <a:srgbClr val="FFFFFF"/>
              </a:solidFill>
              <a:latin typeface="Sansita"/>
              <a:ea typeface="Sansita"/>
              <a:cs typeface="Sansita"/>
              <a:sym typeface="Sansita"/>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248" name="Shape 248"/>
        <p:cNvGrpSpPr/>
        <p:nvPr/>
      </p:nvGrpSpPr>
      <p:grpSpPr>
        <a:xfrm>
          <a:off x="0" y="0"/>
          <a:ext cx="0" cy="0"/>
          <a:chOff x="0" y="0"/>
          <a:chExt cx="0" cy="0"/>
        </a:xfrm>
      </p:grpSpPr>
      <p:cxnSp>
        <p:nvCxnSpPr>
          <p:cNvPr id="249" name="Google Shape;249;p12"/>
          <p:cNvCxnSpPr/>
          <p:nvPr/>
        </p:nvCxnSpPr>
        <p:spPr>
          <a:xfrm rot="1812">
            <a:off x="1112585" y="3555057"/>
            <a:ext cx="10258101" cy="0"/>
          </a:xfrm>
          <a:prstGeom prst="straightConnector1">
            <a:avLst/>
          </a:prstGeom>
          <a:noFill/>
          <a:ln cap="rnd" cmpd="sng" w="19050">
            <a:solidFill>
              <a:srgbClr val="192936"/>
            </a:solidFill>
            <a:prstDash val="solid"/>
            <a:round/>
            <a:headEnd len="sm" w="sm" type="none"/>
            <a:tailEnd len="sm" w="sm" type="none"/>
          </a:ln>
        </p:spPr>
      </p:cxnSp>
      <p:sp>
        <p:nvSpPr>
          <p:cNvPr id="250" name="Google Shape;250;p12"/>
          <p:cNvSpPr txBox="1"/>
          <p:nvPr/>
        </p:nvSpPr>
        <p:spPr>
          <a:xfrm>
            <a:off x="1293725" y="1813235"/>
            <a:ext cx="9819900" cy="121793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Clr>
                <a:srgbClr val="000000"/>
              </a:buClr>
              <a:buSzPts val="6600"/>
              <a:buFont typeface="Arial"/>
              <a:buNone/>
            </a:pPr>
            <a:r>
              <a:rPr b="0" i="1" lang="en-US" sz="6600" u="none" cap="none" strike="noStrike">
                <a:solidFill>
                  <a:srgbClr val="192936"/>
                </a:solidFill>
                <a:latin typeface="Playfair Display"/>
                <a:ea typeface="Playfair Display"/>
                <a:cs typeface="Playfair Display"/>
                <a:sym typeface="Playfair Display"/>
              </a:rPr>
              <a:t>Probability Distribution</a:t>
            </a:r>
            <a:endParaRPr b="0" i="1" sz="6600" u="none" cap="none" strike="noStrike">
              <a:solidFill>
                <a:srgbClr val="192936"/>
              </a:solidFill>
              <a:latin typeface="Playfair Display"/>
              <a:ea typeface="Playfair Display"/>
              <a:cs typeface="Playfair Display"/>
              <a:sym typeface="Playfair Display"/>
            </a:endParaRPr>
          </a:p>
        </p:txBody>
      </p:sp>
      <p:cxnSp>
        <p:nvCxnSpPr>
          <p:cNvPr id="251" name="Google Shape;251;p12"/>
          <p:cNvCxnSpPr/>
          <p:nvPr/>
        </p:nvCxnSpPr>
        <p:spPr>
          <a:xfrm rot="10800000">
            <a:off x="1075250" y="0"/>
            <a:ext cx="20400" cy="10287000"/>
          </a:xfrm>
          <a:prstGeom prst="straightConnector1">
            <a:avLst/>
          </a:prstGeom>
          <a:noFill/>
          <a:ln cap="rnd" cmpd="sng" w="19050">
            <a:solidFill>
              <a:srgbClr val="192936"/>
            </a:solidFill>
            <a:prstDash val="solid"/>
            <a:round/>
            <a:headEnd len="sm" w="sm" type="none"/>
            <a:tailEnd len="sm" w="sm" type="none"/>
          </a:ln>
        </p:spPr>
      </p:cxnSp>
      <p:cxnSp>
        <p:nvCxnSpPr>
          <p:cNvPr id="252" name="Google Shape;252;p12"/>
          <p:cNvCxnSpPr/>
          <p:nvPr/>
        </p:nvCxnSpPr>
        <p:spPr>
          <a:xfrm>
            <a:off x="20300" y="1014500"/>
            <a:ext cx="18321900" cy="20400"/>
          </a:xfrm>
          <a:prstGeom prst="straightConnector1">
            <a:avLst/>
          </a:prstGeom>
          <a:noFill/>
          <a:ln cap="rnd" cmpd="sng" w="19050">
            <a:solidFill>
              <a:srgbClr val="192936"/>
            </a:solidFill>
            <a:prstDash val="solid"/>
            <a:round/>
            <a:headEnd len="sm" w="sm" type="none"/>
            <a:tailEnd len="sm" w="sm" type="none"/>
          </a:ln>
        </p:spPr>
      </p:cxnSp>
      <p:cxnSp>
        <p:nvCxnSpPr>
          <p:cNvPr id="253" name="Google Shape;253;p12"/>
          <p:cNvCxnSpPr/>
          <p:nvPr/>
        </p:nvCxnSpPr>
        <p:spPr>
          <a:xfrm flipH="1" rot="10800000">
            <a:off x="20300" y="9357150"/>
            <a:ext cx="18287100" cy="16800"/>
          </a:xfrm>
          <a:prstGeom prst="straightConnector1">
            <a:avLst/>
          </a:prstGeom>
          <a:noFill/>
          <a:ln cap="rnd" cmpd="sng" w="19050">
            <a:solidFill>
              <a:srgbClr val="192936"/>
            </a:solidFill>
            <a:prstDash val="solid"/>
            <a:round/>
            <a:headEnd len="sm" w="sm" type="none"/>
            <a:tailEnd len="sm" w="sm" type="none"/>
          </a:ln>
        </p:spPr>
      </p:cxnSp>
      <p:cxnSp>
        <p:nvCxnSpPr>
          <p:cNvPr id="254" name="Google Shape;254;p12"/>
          <p:cNvCxnSpPr/>
          <p:nvPr/>
        </p:nvCxnSpPr>
        <p:spPr>
          <a:xfrm rot="10800000">
            <a:off x="11362375" y="-225"/>
            <a:ext cx="0" cy="10327800"/>
          </a:xfrm>
          <a:prstGeom prst="straightConnector1">
            <a:avLst/>
          </a:prstGeom>
          <a:noFill/>
          <a:ln cap="rnd" cmpd="sng" w="19050">
            <a:solidFill>
              <a:srgbClr val="192936"/>
            </a:solidFill>
            <a:prstDash val="solid"/>
            <a:round/>
            <a:headEnd len="sm" w="sm" type="none"/>
            <a:tailEnd len="sm" w="sm" type="none"/>
          </a:ln>
        </p:spPr>
      </p:cxnSp>
      <p:pic>
        <p:nvPicPr>
          <p:cNvPr id="255" name="Google Shape;255;p12"/>
          <p:cNvPicPr preferRelativeResize="0"/>
          <p:nvPr/>
        </p:nvPicPr>
        <p:blipFill rotWithShape="1">
          <a:blip r:embed="rId3">
            <a:alphaModFix/>
          </a:blip>
          <a:srcRect b="1813" l="0" r="0" t="1813"/>
          <a:stretch/>
        </p:blipFill>
        <p:spPr>
          <a:xfrm>
            <a:off x="11530362" y="1246618"/>
            <a:ext cx="6540399" cy="7793765"/>
          </a:xfrm>
          <a:prstGeom prst="rect">
            <a:avLst/>
          </a:prstGeom>
          <a:noFill/>
          <a:ln>
            <a:noFill/>
          </a:ln>
        </p:spPr>
      </p:pic>
      <p:sp>
        <p:nvSpPr>
          <p:cNvPr id="256" name="Google Shape;256;p12"/>
          <p:cNvSpPr txBox="1"/>
          <p:nvPr/>
        </p:nvSpPr>
        <p:spPr>
          <a:xfrm>
            <a:off x="1293719" y="3873380"/>
            <a:ext cx="9802646" cy="4141377"/>
          </a:xfrm>
          <a:prstGeom prst="rect">
            <a:avLst/>
          </a:prstGeom>
          <a:noFill/>
          <a:ln>
            <a:noFill/>
          </a:ln>
        </p:spPr>
        <p:txBody>
          <a:bodyPr anchorCtr="0" anchor="t" bIns="0" lIns="0" spcFirstLastPara="1" rIns="0" wrap="square" tIns="0">
            <a:spAutoFit/>
          </a:bodyPr>
          <a:lstStyle/>
          <a:p>
            <a:pPr indent="0" lvl="0" marL="0" marR="0" rtl="0" algn="l">
              <a:lnSpc>
                <a:spcPct val="160000"/>
              </a:lnSpc>
              <a:spcBef>
                <a:spcPts val="0"/>
              </a:spcBef>
              <a:spcAft>
                <a:spcPts val="0"/>
              </a:spcAft>
              <a:buClr>
                <a:srgbClr val="000000"/>
              </a:buClr>
              <a:buSzPts val="2965"/>
              <a:buFont typeface="Arial"/>
              <a:buNone/>
            </a:pPr>
            <a:r>
              <a:rPr b="0" i="0" lang="en-US" sz="2965" u="none" cap="none" strike="noStrike">
                <a:solidFill>
                  <a:srgbClr val="000000"/>
                </a:solidFill>
                <a:latin typeface="Arial"/>
                <a:ea typeface="Arial"/>
                <a:cs typeface="Arial"/>
                <a:sym typeface="Arial"/>
              </a:rPr>
              <a:t>A probability distribution shows the probability of each possible value a random variable can take.</a:t>
            </a:r>
            <a:endParaRPr b="0" i="0" sz="2965" u="none" cap="none" strike="noStrike">
              <a:solidFill>
                <a:srgbClr val="000000"/>
              </a:solidFill>
              <a:latin typeface="Arial"/>
              <a:ea typeface="Arial"/>
              <a:cs typeface="Arial"/>
              <a:sym typeface="Arial"/>
            </a:endParaRPr>
          </a:p>
          <a:p>
            <a:pPr indent="0" lvl="0" marL="0" marR="0" rtl="0" algn="l">
              <a:lnSpc>
                <a:spcPct val="160000"/>
              </a:lnSpc>
              <a:spcBef>
                <a:spcPts val="0"/>
              </a:spcBef>
              <a:spcAft>
                <a:spcPts val="0"/>
              </a:spcAft>
              <a:buClr>
                <a:srgbClr val="000000"/>
              </a:buClr>
              <a:buSzPts val="2965"/>
              <a:buFont typeface="Arial"/>
              <a:buNone/>
            </a:pPr>
            <a:r>
              <a:rPr b="0" i="0" lang="en-US" sz="2965" u="none" cap="none" strike="noStrike">
                <a:solidFill>
                  <a:srgbClr val="000000"/>
                </a:solidFill>
                <a:latin typeface="Arial"/>
                <a:ea typeface="Arial"/>
                <a:cs typeface="Arial"/>
                <a:sym typeface="Arial"/>
              </a:rPr>
              <a:t>Key Properties:</a:t>
            </a:r>
            <a:endParaRPr b="0" i="0" sz="2965" u="none" cap="none" strike="noStrike">
              <a:solidFill>
                <a:srgbClr val="000000"/>
              </a:solidFill>
              <a:latin typeface="Arial"/>
              <a:ea typeface="Arial"/>
              <a:cs typeface="Arial"/>
              <a:sym typeface="Arial"/>
            </a:endParaRPr>
          </a:p>
          <a:p>
            <a:pPr indent="0" lvl="0" marL="0" marR="0" rtl="0" algn="l">
              <a:lnSpc>
                <a:spcPct val="160000"/>
              </a:lnSpc>
              <a:spcBef>
                <a:spcPts val="0"/>
              </a:spcBef>
              <a:spcAft>
                <a:spcPts val="0"/>
              </a:spcAft>
              <a:buClr>
                <a:srgbClr val="000000"/>
              </a:buClr>
              <a:buSzPts val="2965"/>
              <a:buFont typeface="Arial"/>
              <a:buNone/>
            </a:pPr>
            <a:r>
              <a:rPr b="0" i="0" lang="en-US" sz="2965" u="none" cap="none" strike="noStrike">
                <a:solidFill>
                  <a:srgbClr val="000000"/>
                </a:solidFill>
                <a:latin typeface="Arial"/>
                <a:ea typeface="Arial"/>
                <a:cs typeface="Arial"/>
                <a:sym typeface="Arial"/>
              </a:rPr>
              <a:t>• Lists all possible outcomes with their probabilities</a:t>
            </a:r>
            <a:endParaRPr b="0" i="0" sz="2965" u="none" cap="none" strike="noStrike">
              <a:solidFill>
                <a:srgbClr val="000000"/>
              </a:solidFill>
              <a:latin typeface="Arial"/>
              <a:ea typeface="Arial"/>
              <a:cs typeface="Arial"/>
              <a:sym typeface="Arial"/>
            </a:endParaRPr>
          </a:p>
          <a:p>
            <a:pPr indent="0" lvl="0" marL="0" marR="0" rtl="0" algn="l">
              <a:lnSpc>
                <a:spcPct val="160000"/>
              </a:lnSpc>
              <a:spcBef>
                <a:spcPts val="0"/>
              </a:spcBef>
              <a:spcAft>
                <a:spcPts val="0"/>
              </a:spcAft>
              <a:buClr>
                <a:srgbClr val="000000"/>
              </a:buClr>
              <a:buSzPts val="2965"/>
              <a:buFont typeface="Arial"/>
              <a:buNone/>
            </a:pPr>
            <a:r>
              <a:rPr b="0" i="0" lang="en-US" sz="2965" u="none" cap="none" strike="noStrike">
                <a:solidFill>
                  <a:srgbClr val="000000"/>
                </a:solidFill>
                <a:latin typeface="Arial"/>
                <a:ea typeface="Arial"/>
                <a:cs typeface="Arial"/>
                <a:sym typeface="Arial"/>
              </a:rPr>
              <a:t>• Total probability always equals 1</a:t>
            </a:r>
            <a:endParaRPr b="0" i="0" sz="2965" u="none" cap="none" strike="noStrike">
              <a:solidFill>
                <a:srgbClr val="000000"/>
              </a:solidFill>
              <a:latin typeface="Arial"/>
              <a:ea typeface="Arial"/>
              <a:cs typeface="Arial"/>
              <a:sym typeface="Arial"/>
            </a:endParaRPr>
          </a:p>
          <a:p>
            <a:pPr indent="0" lvl="0" marL="0" marR="0" rtl="0" algn="l">
              <a:lnSpc>
                <a:spcPct val="160000"/>
              </a:lnSpc>
              <a:spcBef>
                <a:spcPts val="0"/>
              </a:spcBef>
              <a:spcAft>
                <a:spcPts val="0"/>
              </a:spcAft>
              <a:buClr>
                <a:srgbClr val="000000"/>
              </a:buClr>
              <a:buSzPts val="2965"/>
              <a:buFont typeface="Arial"/>
              <a:buNone/>
            </a:pPr>
            <a:r>
              <a:rPr b="0" i="0" lang="en-US" sz="2965" u="none" cap="none" strike="noStrike">
                <a:solidFill>
                  <a:srgbClr val="000000"/>
                </a:solidFill>
                <a:latin typeface="Arial"/>
                <a:ea typeface="Arial"/>
                <a:cs typeface="Arial"/>
                <a:sym typeface="Arial"/>
              </a:rPr>
              <a:t>• Helps identify patterns and trends in data</a:t>
            </a:r>
            <a:endParaRPr b="0" i="0" sz="2965" u="none" cap="none" strike="noStrike">
              <a:solidFill>
                <a:srgbClr val="000000"/>
              </a:solidFill>
              <a:latin typeface="Arial"/>
              <a:ea typeface="Arial"/>
              <a:cs typeface="Arial"/>
              <a:sym typeface="Arial"/>
            </a:endParaRPr>
          </a:p>
          <a:p>
            <a:pPr indent="0" lvl="0" marL="0" marR="0" rtl="0" algn="l">
              <a:lnSpc>
                <a:spcPct val="160000"/>
              </a:lnSpc>
              <a:spcBef>
                <a:spcPts val="0"/>
              </a:spcBef>
              <a:spcAft>
                <a:spcPts val="0"/>
              </a:spcAft>
              <a:buClr>
                <a:srgbClr val="000000"/>
              </a:buClr>
              <a:buSzPts val="2965"/>
              <a:buFont typeface="Arial"/>
              <a:buNone/>
            </a:pPr>
            <a:r>
              <a:rPr b="0" i="0" lang="en-US" sz="2965" u="none" cap="none" strike="noStrike">
                <a:solidFill>
                  <a:srgbClr val="000000"/>
                </a:solidFill>
                <a:latin typeface="Arial"/>
                <a:ea typeface="Arial"/>
                <a:cs typeface="Arial"/>
                <a:sym typeface="Arial"/>
              </a:rPr>
              <a:t>• Essential foundation for statistical analysis</a:t>
            </a:r>
            <a:endParaRPr b="0" i="0" sz="2965" u="none" cap="none" strike="noStrike">
              <a:solidFill>
                <a:srgbClr val="000000"/>
              </a:solidFill>
              <a:latin typeface="Arial"/>
              <a:ea typeface="Arial"/>
              <a:cs typeface="Arial"/>
              <a:sym typeface="Arial"/>
            </a:endParaRPr>
          </a:p>
        </p:txBody>
      </p:sp>
      <p:sp>
        <p:nvSpPr>
          <p:cNvPr id="257" name="Google Shape;257;p12"/>
          <p:cNvSpPr txBox="1"/>
          <p:nvPr/>
        </p:nvSpPr>
        <p:spPr>
          <a:xfrm>
            <a:off x="15165714" y="9060916"/>
            <a:ext cx="2601892" cy="16732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45"/>
              <a:buFont typeface="Arial"/>
              <a:buNone/>
            </a:pPr>
            <a:r>
              <a:rPr b="1" i="1" lang="en-US" sz="1045" u="none" cap="none" strike="noStrike">
                <a:solidFill>
                  <a:srgbClr val="000000"/>
                </a:solidFill>
                <a:latin typeface="Arial"/>
                <a:ea typeface="Arial"/>
                <a:cs typeface="Arial"/>
                <a:sym typeface="Arial"/>
              </a:rPr>
              <a:t>Source: </a:t>
            </a:r>
            <a:r>
              <a:rPr b="0" i="1" lang="en-US" sz="1045" u="none" cap="none" strike="noStrike">
                <a:solidFill>
                  <a:srgbClr val="000000"/>
                </a:solidFill>
                <a:latin typeface="Sansita"/>
                <a:ea typeface="Sansita"/>
                <a:cs typeface="Sansita"/>
                <a:sym typeface="Sansita"/>
              </a:rPr>
              <a:t>Author (created using Canva)</a:t>
            </a:r>
            <a:endParaRPr b="0" i="1" sz="1045" u="none" cap="none" strike="noStrike">
              <a:solidFill>
                <a:srgbClr val="000000"/>
              </a:solidFill>
              <a:latin typeface="Sansita"/>
              <a:ea typeface="Sansita"/>
              <a:cs typeface="Sansita"/>
              <a:sym typeface="Sansita"/>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92936"/>
        </a:solidFill>
      </p:bgPr>
    </p:bg>
    <p:spTree>
      <p:nvGrpSpPr>
        <p:cNvPr id="261" name="Shape 261"/>
        <p:cNvGrpSpPr/>
        <p:nvPr/>
      </p:nvGrpSpPr>
      <p:grpSpPr>
        <a:xfrm>
          <a:off x="0" y="0"/>
          <a:ext cx="0" cy="0"/>
          <a:chOff x="0" y="0"/>
          <a:chExt cx="0" cy="0"/>
        </a:xfrm>
      </p:grpSpPr>
      <p:cxnSp>
        <p:nvCxnSpPr>
          <p:cNvPr id="262" name="Google Shape;262;p13"/>
          <p:cNvCxnSpPr/>
          <p:nvPr/>
        </p:nvCxnSpPr>
        <p:spPr>
          <a:xfrm>
            <a:off x="0" y="2759425"/>
            <a:ext cx="10101600" cy="7800"/>
          </a:xfrm>
          <a:prstGeom prst="straightConnector1">
            <a:avLst/>
          </a:prstGeom>
          <a:noFill/>
          <a:ln cap="rnd" cmpd="sng" w="19050">
            <a:solidFill>
              <a:srgbClr val="FDF8F5"/>
            </a:solidFill>
            <a:prstDash val="solid"/>
            <a:round/>
            <a:headEnd len="sm" w="sm" type="none"/>
            <a:tailEnd len="sm" w="sm" type="none"/>
          </a:ln>
        </p:spPr>
      </p:cxnSp>
      <p:cxnSp>
        <p:nvCxnSpPr>
          <p:cNvPr id="263" name="Google Shape;263;p13"/>
          <p:cNvCxnSpPr/>
          <p:nvPr/>
        </p:nvCxnSpPr>
        <p:spPr>
          <a:xfrm rot="-5400000">
            <a:off x="4948660" y="5133977"/>
            <a:ext cx="10287004" cy="0"/>
          </a:xfrm>
          <a:prstGeom prst="straightConnector1">
            <a:avLst/>
          </a:prstGeom>
          <a:noFill/>
          <a:ln cap="rnd" cmpd="sng" w="19050">
            <a:solidFill>
              <a:srgbClr val="FDF8F5"/>
            </a:solidFill>
            <a:prstDash val="solid"/>
            <a:round/>
            <a:headEnd len="sm" w="sm" type="none"/>
            <a:tailEnd len="sm" w="sm" type="none"/>
          </a:ln>
        </p:spPr>
      </p:cxnSp>
      <p:pic>
        <p:nvPicPr>
          <p:cNvPr id="264" name="Google Shape;264;p13"/>
          <p:cNvPicPr preferRelativeResize="0"/>
          <p:nvPr/>
        </p:nvPicPr>
        <p:blipFill rotWithShape="1">
          <a:blip r:embed="rId3">
            <a:alphaModFix/>
          </a:blip>
          <a:srcRect b="0" l="456" r="456" t="0"/>
          <a:stretch/>
        </p:blipFill>
        <p:spPr>
          <a:xfrm>
            <a:off x="11754230" y="351371"/>
            <a:ext cx="5693069" cy="7104251"/>
          </a:xfrm>
          <a:prstGeom prst="rect">
            <a:avLst/>
          </a:prstGeom>
          <a:noFill/>
          <a:ln>
            <a:noFill/>
          </a:ln>
        </p:spPr>
      </p:pic>
      <p:sp>
        <p:nvSpPr>
          <p:cNvPr id="265" name="Google Shape;265;p13"/>
          <p:cNvSpPr txBox="1"/>
          <p:nvPr/>
        </p:nvSpPr>
        <p:spPr>
          <a:xfrm>
            <a:off x="1028700" y="1613594"/>
            <a:ext cx="8272642" cy="67691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4000"/>
              <a:buFont typeface="Arial"/>
              <a:buNone/>
            </a:pPr>
            <a:r>
              <a:rPr b="0" i="1" lang="en-US" sz="4000" u="none" cap="none" strike="noStrike">
                <a:solidFill>
                  <a:srgbClr val="FDF8F5"/>
                </a:solidFill>
                <a:latin typeface="Playfair Display"/>
                <a:ea typeface="Playfair Display"/>
                <a:cs typeface="Playfair Display"/>
                <a:sym typeface="Playfair Display"/>
              </a:rPr>
              <a:t>PMF (Probability Mass Function)</a:t>
            </a:r>
            <a:endParaRPr b="0" i="1" sz="4000" u="none" cap="none" strike="noStrike">
              <a:solidFill>
                <a:srgbClr val="FDF8F5"/>
              </a:solidFill>
              <a:latin typeface="Playfair Display"/>
              <a:ea typeface="Playfair Display"/>
              <a:cs typeface="Playfair Display"/>
              <a:sym typeface="Playfair Display"/>
            </a:endParaRPr>
          </a:p>
        </p:txBody>
      </p:sp>
      <p:sp>
        <p:nvSpPr>
          <p:cNvPr id="266" name="Google Shape;266;p13"/>
          <p:cNvSpPr txBox="1"/>
          <p:nvPr/>
        </p:nvSpPr>
        <p:spPr>
          <a:xfrm>
            <a:off x="569896" y="2978998"/>
            <a:ext cx="8869800" cy="67689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3234"/>
              <a:buFont typeface="Arial"/>
              <a:buNone/>
            </a:pPr>
            <a:r>
              <a:rPr b="0" i="0" lang="en-US" sz="3235" u="none" cap="none" strike="noStrike">
                <a:solidFill>
                  <a:srgbClr val="FDF8F5"/>
                </a:solidFill>
                <a:latin typeface="Arial"/>
                <a:ea typeface="Arial"/>
                <a:cs typeface="Arial"/>
                <a:sym typeface="Arial"/>
              </a:rPr>
              <a:t>The Probability Mass Function (PMF) is used specifically for discrete random variables to describe the probability of each possible outcome.</a:t>
            </a:r>
            <a:endParaRPr b="0" i="0" sz="3235" u="none" cap="none" strike="noStrike">
              <a:solidFill>
                <a:srgbClr val="FDF8F5"/>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3234"/>
              <a:buFont typeface="Arial"/>
              <a:buNone/>
            </a:pPr>
            <a:r>
              <a:rPr b="0" i="0" lang="en-US" sz="3235" u="none" cap="none" strike="noStrike">
                <a:solidFill>
                  <a:srgbClr val="FDF8F5"/>
                </a:solidFill>
                <a:latin typeface="Arial"/>
                <a:ea typeface="Arial"/>
                <a:cs typeface="Arial"/>
                <a:sym typeface="Arial"/>
              </a:rPr>
              <a:t>Key Properties:</a:t>
            </a:r>
            <a:endParaRPr b="0" i="0" sz="3235" u="none" cap="none" strike="noStrike">
              <a:solidFill>
                <a:srgbClr val="FDF8F5"/>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3234"/>
              <a:buFont typeface="Arial"/>
              <a:buNone/>
            </a:pPr>
            <a:r>
              <a:rPr b="0" i="0" lang="en-US" sz="3235" u="none" cap="none" strike="noStrike">
                <a:solidFill>
                  <a:srgbClr val="FDF8F5"/>
                </a:solidFill>
                <a:latin typeface="Arial"/>
                <a:ea typeface="Arial"/>
                <a:cs typeface="Arial"/>
                <a:sym typeface="Arial"/>
              </a:rPr>
              <a:t>• Notation: P(X = x) gives the probability that random variable X equals value x</a:t>
            </a:r>
            <a:endParaRPr b="0" i="0" sz="3235" u="none" cap="none" strike="noStrike">
              <a:solidFill>
                <a:srgbClr val="FDF8F5"/>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3234"/>
              <a:buFont typeface="Arial"/>
              <a:buNone/>
            </a:pPr>
            <a:r>
              <a:rPr b="0" i="0" lang="en-US" sz="3235" u="none" cap="none" strike="noStrike">
                <a:solidFill>
                  <a:srgbClr val="FDF8F5"/>
                </a:solidFill>
                <a:latin typeface="Arial"/>
                <a:ea typeface="Arial"/>
                <a:cs typeface="Arial"/>
                <a:sym typeface="Arial"/>
              </a:rPr>
              <a:t>• Non-negativity: P(X = x) ≥ 0 for all values</a:t>
            </a:r>
            <a:endParaRPr b="0" i="0" sz="3235" u="none" cap="none" strike="noStrike">
              <a:solidFill>
                <a:srgbClr val="FDF8F5"/>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3234"/>
              <a:buFont typeface="Arial"/>
              <a:buNone/>
            </a:pPr>
            <a:r>
              <a:rPr b="0" i="0" lang="en-US" sz="3235" u="none" cap="none" strike="noStrike">
                <a:solidFill>
                  <a:srgbClr val="FDF8F5"/>
                </a:solidFill>
                <a:latin typeface="Arial"/>
                <a:ea typeface="Arial"/>
                <a:cs typeface="Arial"/>
                <a:sym typeface="Arial"/>
              </a:rPr>
              <a:t>• Normalization: The sum of all probabilities equals 1: Σ P(X = x) = 1</a:t>
            </a:r>
            <a:endParaRPr b="0" i="0" sz="3235" u="none" cap="none" strike="noStrike">
              <a:solidFill>
                <a:srgbClr val="FDF8F5"/>
              </a:solidFill>
              <a:latin typeface="Arial"/>
              <a:ea typeface="Arial"/>
              <a:cs typeface="Arial"/>
              <a:sym typeface="Arial"/>
            </a:endParaRPr>
          </a:p>
        </p:txBody>
      </p:sp>
      <p:sp>
        <p:nvSpPr>
          <p:cNvPr id="267" name="Google Shape;267;p13"/>
          <p:cNvSpPr txBox="1"/>
          <p:nvPr/>
        </p:nvSpPr>
        <p:spPr>
          <a:xfrm>
            <a:off x="14608750" y="7621112"/>
            <a:ext cx="2838600" cy="1608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45"/>
              <a:buFont typeface="Arial"/>
              <a:buNone/>
            </a:pPr>
            <a:r>
              <a:rPr b="1" i="1" lang="en-US" sz="1045" u="none" cap="none" strike="noStrike">
                <a:solidFill>
                  <a:srgbClr val="FFFFFF"/>
                </a:solidFill>
                <a:latin typeface="Arial"/>
                <a:ea typeface="Arial"/>
                <a:cs typeface="Arial"/>
                <a:sym typeface="Arial"/>
              </a:rPr>
              <a:t>Source: </a:t>
            </a:r>
            <a:r>
              <a:rPr b="0" i="1" lang="en-US" sz="1045" u="none" cap="none" strike="noStrike">
                <a:solidFill>
                  <a:srgbClr val="FFFFFF"/>
                </a:solidFill>
                <a:latin typeface="Sansita"/>
                <a:ea typeface="Sansita"/>
                <a:cs typeface="Sansita"/>
                <a:sym typeface="Sansita"/>
              </a:rPr>
              <a:t>Author (created using Canva)</a:t>
            </a:r>
            <a:endParaRPr b="0" i="1" sz="1045" u="none" cap="none" strike="noStrike">
              <a:solidFill>
                <a:srgbClr val="FFFFFF"/>
              </a:solidFill>
              <a:latin typeface="Sansita"/>
              <a:ea typeface="Sansita"/>
              <a:cs typeface="Sansita"/>
              <a:sym typeface="Sansita"/>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271" name="Shape 271"/>
        <p:cNvGrpSpPr/>
        <p:nvPr/>
      </p:nvGrpSpPr>
      <p:grpSpPr>
        <a:xfrm>
          <a:off x="0" y="0"/>
          <a:ext cx="0" cy="0"/>
          <a:chOff x="0" y="0"/>
          <a:chExt cx="0" cy="0"/>
        </a:xfrm>
      </p:grpSpPr>
      <p:cxnSp>
        <p:nvCxnSpPr>
          <p:cNvPr id="272" name="Google Shape;272;p14"/>
          <p:cNvCxnSpPr/>
          <p:nvPr/>
        </p:nvCxnSpPr>
        <p:spPr>
          <a:xfrm rot="13974">
            <a:off x="4946232" y="3079274"/>
            <a:ext cx="8395536" cy="0"/>
          </a:xfrm>
          <a:prstGeom prst="straightConnector1">
            <a:avLst/>
          </a:prstGeom>
          <a:noFill/>
          <a:ln cap="rnd" cmpd="sng" w="19050">
            <a:solidFill>
              <a:srgbClr val="192936"/>
            </a:solidFill>
            <a:prstDash val="solid"/>
            <a:round/>
            <a:headEnd len="sm" w="sm" type="none"/>
            <a:tailEnd len="sm" w="sm" type="none"/>
          </a:ln>
        </p:spPr>
      </p:cxnSp>
      <p:sp>
        <p:nvSpPr>
          <p:cNvPr id="273" name="Google Shape;273;p14"/>
          <p:cNvSpPr/>
          <p:nvPr/>
        </p:nvSpPr>
        <p:spPr>
          <a:xfrm>
            <a:off x="455900" y="3744709"/>
            <a:ext cx="5163476" cy="5668487"/>
          </a:xfrm>
          <a:custGeom>
            <a:rect b="b" l="l" r="r" t="t"/>
            <a:pathLst>
              <a:path extrusionOk="0" h="5668487" w="5163476">
                <a:moveTo>
                  <a:pt x="0" y="0"/>
                </a:moveTo>
                <a:lnTo>
                  <a:pt x="5163476" y="0"/>
                </a:lnTo>
                <a:lnTo>
                  <a:pt x="5163476" y="5668486"/>
                </a:lnTo>
                <a:lnTo>
                  <a:pt x="0" y="5668486"/>
                </a:lnTo>
                <a:lnTo>
                  <a:pt x="0" y="0"/>
                </a:lnTo>
                <a:close/>
              </a:path>
            </a:pathLst>
          </a:custGeom>
          <a:blipFill rotWithShape="1">
            <a:blip r:embed="rId3">
              <a:alphaModFix/>
            </a:blip>
            <a:stretch>
              <a:fillRect b="0" l="0" r="0" t="0"/>
            </a:stretch>
          </a:blipFill>
          <a:ln>
            <a:noFill/>
          </a:ln>
        </p:spPr>
      </p:sp>
      <p:sp>
        <p:nvSpPr>
          <p:cNvPr id="274" name="Google Shape;274;p14"/>
          <p:cNvSpPr txBox="1"/>
          <p:nvPr/>
        </p:nvSpPr>
        <p:spPr>
          <a:xfrm>
            <a:off x="4848124" y="1716163"/>
            <a:ext cx="8591753" cy="836537"/>
          </a:xfrm>
          <a:prstGeom prst="rect">
            <a:avLst/>
          </a:prstGeom>
          <a:noFill/>
          <a:ln>
            <a:noFill/>
          </a:ln>
        </p:spPr>
        <p:txBody>
          <a:bodyPr anchorCtr="0" anchor="t" bIns="0" lIns="0" spcFirstLastPara="1" rIns="0" wrap="square" tIns="0">
            <a:spAutoFit/>
          </a:bodyPr>
          <a:lstStyle/>
          <a:p>
            <a:pPr indent="0" lvl="0" marL="0" marR="0" rtl="0" algn="ctr">
              <a:lnSpc>
                <a:spcPct val="110000"/>
              </a:lnSpc>
              <a:spcBef>
                <a:spcPts val="0"/>
              </a:spcBef>
              <a:spcAft>
                <a:spcPts val="0"/>
              </a:spcAft>
              <a:buClr>
                <a:srgbClr val="000000"/>
              </a:buClr>
              <a:buSzPts val="5870"/>
              <a:buFont typeface="Arial"/>
              <a:buNone/>
            </a:pPr>
            <a:r>
              <a:rPr b="0" i="1" lang="en-US" sz="5870" u="none" cap="none" strike="noStrike">
                <a:solidFill>
                  <a:srgbClr val="192936"/>
                </a:solidFill>
                <a:latin typeface="Playfair Display"/>
                <a:ea typeface="Playfair Display"/>
                <a:cs typeface="Playfair Display"/>
                <a:sym typeface="Playfair Display"/>
              </a:rPr>
              <a:t>Distribution Example</a:t>
            </a:r>
            <a:endParaRPr b="0" i="1" sz="5870" u="none" cap="none" strike="noStrike">
              <a:solidFill>
                <a:srgbClr val="192936"/>
              </a:solidFill>
              <a:latin typeface="Playfair Display"/>
              <a:ea typeface="Playfair Display"/>
              <a:cs typeface="Playfair Display"/>
              <a:sym typeface="Playfair Display"/>
            </a:endParaRPr>
          </a:p>
        </p:txBody>
      </p:sp>
      <p:sp>
        <p:nvSpPr>
          <p:cNvPr id="275" name="Google Shape;275;p14"/>
          <p:cNvSpPr txBox="1"/>
          <p:nvPr/>
        </p:nvSpPr>
        <p:spPr>
          <a:xfrm>
            <a:off x="948562" y="5590891"/>
            <a:ext cx="4178152" cy="422275"/>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2500"/>
              <a:buFont typeface="Arial"/>
              <a:buNone/>
            </a:pPr>
            <a:r>
              <a:rPr b="1" i="0" lang="en-US" sz="2500" u="none" cap="none" strike="noStrike">
                <a:solidFill>
                  <a:srgbClr val="FFFAF5"/>
                </a:solidFill>
                <a:latin typeface="Arial"/>
                <a:ea typeface="Arial"/>
                <a:cs typeface="Arial"/>
                <a:sym typeface="Arial"/>
              </a:rPr>
              <a:t>X = 0</a:t>
            </a:r>
            <a:endParaRPr b="1" i="0" sz="2500" u="none" cap="none" strike="noStrike">
              <a:solidFill>
                <a:srgbClr val="FFFAF5"/>
              </a:solidFill>
              <a:latin typeface="Arial"/>
              <a:ea typeface="Arial"/>
              <a:cs typeface="Arial"/>
              <a:sym typeface="Arial"/>
            </a:endParaRPr>
          </a:p>
        </p:txBody>
      </p:sp>
      <p:sp>
        <p:nvSpPr>
          <p:cNvPr id="276" name="Google Shape;276;p14"/>
          <p:cNvSpPr txBox="1"/>
          <p:nvPr/>
        </p:nvSpPr>
        <p:spPr>
          <a:xfrm>
            <a:off x="1253513" y="6464652"/>
            <a:ext cx="3568251" cy="2308225"/>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2200"/>
              <a:buFont typeface="Arial"/>
              <a:buNone/>
            </a:pPr>
            <a:r>
              <a:rPr b="1" i="0" lang="en-US" sz="2200" u="none" cap="none" strike="noStrike">
                <a:solidFill>
                  <a:srgbClr val="FFFAF5"/>
                </a:solidFill>
                <a:latin typeface="Arial"/>
                <a:ea typeface="Arial"/>
                <a:cs typeface="Arial"/>
                <a:sym typeface="Arial"/>
              </a:rPr>
              <a:t>Probability: P(X=0) = 0.2</a:t>
            </a:r>
            <a:endParaRPr b="1" i="0" sz="2200" u="none" cap="none" strike="noStrike">
              <a:solidFill>
                <a:srgbClr val="FFFAF5"/>
              </a:solidFill>
              <a:latin typeface="Arial"/>
              <a:ea typeface="Arial"/>
              <a:cs typeface="Arial"/>
              <a:sym typeface="Arial"/>
            </a:endParaRPr>
          </a:p>
          <a:p>
            <a:pPr indent="0" lvl="0" marL="0" marR="0" rtl="0" algn="ctr">
              <a:lnSpc>
                <a:spcPct val="170000"/>
              </a:lnSpc>
              <a:spcBef>
                <a:spcPts val="0"/>
              </a:spcBef>
              <a:spcAft>
                <a:spcPts val="0"/>
              </a:spcAft>
              <a:buClr>
                <a:srgbClr val="000000"/>
              </a:buClr>
              <a:buSzPts val="2200"/>
              <a:buFont typeface="Arial"/>
              <a:buNone/>
            </a:pPr>
            <a:r>
              <a:rPr b="1" i="0" lang="en-US" sz="2200" u="none" cap="none" strike="noStrike">
                <a:solidFill>
                  <a:srgbClr val="FFFAF5"/>
                </a:solidFill>
                <a:latin typeface="Arial"/>
                <a:ea typeface="Arial"/>
                <a:cs typeface="Arial"/>
                <a:sym typeface="Arial"/>
              </a:rPr>
              <a:t>This means there is a 20% chance that the random variable X takes the value 0.</a:t>
            </a:r>
            <a:endParaRPr b="1" i="0" sz="2200" u="none" cap="none" strike="noStrike">
              <a:solidFill>
                <a:srgbClr val="FFFAF5"/>
              </a:solidFill>
              <a:latin typeface="Arial"/>
              <a:ea typeface="Arial"/>
              <a:cs typeface="Arial"/>
              <a:sym typeface="Arial"/>
            </a:endParaRPr>
          </a:p>
        </p:txBody>
      </p:sp>
      <p:sp>
        <p:nvSpPr>
          <p:cNvPr id="277" name="Google Shape;277;p14"/>
          <p:cNvSpPr txBox="1"/>
          <p:nvPr/>
        </p:nvSpPr>
        <p:spPr>
          <a:xfrm>
            <a:off x="2706536" y="4363082"/>
            <a:ext cx="662204" cy="462672"/>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3590"/>
              <a:buFont typeface="Arial"/>
              <a:buNone/>
            </a:pPr>
            <a:r>
              <a:rPr b="1" i="1" lang="en-US" sz="3590" u="none" cap="none" strike="noStrike">
                <a:solidFill>
                  <a:srgbClr val="FFFAF5"/>
                </a:solidFill>
                <a:latin typeface="Playfair Display"/>
                <a:ea typeface="Playfair Display"/>
                <a:cs typeface="Playfair Display"/>
                <a:sym typeface="Playfair Display"/>
              </a:rPr>
              <a:t>0.2</a:t>
            </a:r>
            <a:endParaRPr b="1" i="1" sz="3590" u="none" cap="none" strike="noStrike">
              <a:solidFill>
                <a:srgbClr val="FFFAF5"/>
              </a:solidFill>
              <a:latin typeface="Playfair Display"/>
              <a:ea typeface="Playfair Display"/>
              <a:cs typeface="Playfair Display"/>
              <a:sym typeface="Playfair Display"/>
            </a:endParaRPr>
          </a:p>
        </p:txBody>
      </p:sp>
      <p:sp>
        <p:nvSpPr>
          <p:cNvPr id="278" name="Google Shape;278;p14"/>
          <p:cNvSpPr/>
          <p:nvPr/>
        </p:nvSpPr>
        <p:spPr>
          <a:xfrm>
            <a:off x="6563632" y="3744709"/>
            <a:ext cx="5163476" cy="5668487"/>
          </a:xfrm>
          <a:custGeom>
            <a:rect b="b" l="l" r="r" t="t"/>
            <a:pathLst>
              <a:path extrusionOk="0" h="5668487" w="5163476">
                <a:moveTo>
                  <a:pt x="0" y="0"/>
                </a:moveTo>
                <a:lnTo>
                  <a:pt x="5163476" y="0"/>
                </a:lnTo>
                <a:lnTo>
                  <a:pt x="5163476" y="5668486"/>
                </a:lnTo>
                <a:lnTo>
                  <a:pt x="0" y="5668486"/>
                </a:lnTo>
                <a:lnTo>
                  <a:pt x="0" y="0"/>
                </a:lnTo>
                <a:close/>
              </a:path>
            </a:pathLst>
          </a:custGeom>
          <a:blipFill rotWithShape="1">
            <a:blip r:embed="rId3">
              <a:alphaModFix/>
            </a:blip>
            <a:stretch>
              <a:fillRect b="0" l="0" r="0" t="0"/>
            </a:stretch>
          </a:blipFill>
          <a:ln>
            <a:noFill/>
          </a:ln>
        </p:spPr>
      </p:sp>
      <p:sp>
        <p:nvSpPr>
          <p:cNvPr id="279" name="Google Shape;279;p14"/>
          <p:cNvSpPr txBox="1"/>
          <p:nvPr/>
        </p:nvSpPr>
        <p:spPr>
          <a:xfrm>
            <a:off x="7056294" y="5590891"/>
            <a:ext cx="4178152" cy="422275"/>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2500"/>
              <a:buFont typeface="Arial"/>
              <a:buNone/>
            </a:pPr>
            <a:r>
              <a:rPr b="1" i="0" lang="en-US" sz="2500" u="none" cap="none" strike="noStrike">
                <a:solidFill>
                  <a:srgbClr val="FFFAF5"/>
                </a:solidFill>
                <a:latin typeface="Arial"/>
                <a:ea typeface="Arial"/>
                <a:cs typeface="Arial"/>
                <a:sym typeface="Arial"/>
              </a:rPr>
              <a:t>X = 1</a:t>
            </a:r>
            <a:endParaRPr b="1" i="0" sz="2500" u="none" cap="none" strike="noStrike">
              <a:solidFill>
                <a:srgbClr val="FFFAF5"/>
              </a:solidFill>
              <a:latin typeface="Arial"/>
              <a:ea typeface="Arial"/>
              <a:cs typeface="Arial"/>
              <a:sym typeface="Arial"/>
            </a:endParaRPr>
          </a:p>
        </p:txBody>
      </p:sp>
      <p:sp>
        <p:nvSpPr>
          <p:cNvPr id="280" name="Google Shape;280;p14"/>
          <p:cNvSpPr txBox="1"/>
          <p:nvPr/>
        </p:nvSpPr>
        <p:spPr>
          <a:xfrm>
            <a:off x="7361244" y="6464652"/>
            <a:ext cx="3568251" cy="2308225"/>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2200"/>
              <a:buFont typeface="Arial"/>
              <a:buNone/>
            </a:pPr>
            <a:r>
              <a:rPr b="1" i="0" lang="en-US" sz="2200" u="none" cap="none" strike="noStrike">
                <a:solidFill>
                  <a:srgbClr val="FFFAF5"/>
                </a:solidFill>
                <a:latin typeface="Arial"/>
                <a:ea typeface="Arial"/>
                <a:cs typeface="Arial"/>
                <a:sym typeface="Arial"/>
              </a:rPr>
              <a:t>Probability: P(X=1) = 0.5</a:t>
            </a:r>
            <a:endParaRPr b="1" i="0" sz="2200" u="none" cap="none" strike="noStrike">
              <a:solidFill>
                <a:srgbClr val="FFFAF5"/>
              </a:solidFill>
              <a:latin typeface="Arial"/>
              <a:ea typeface="Arial"/>
              <a:cs typeface="Arial"/>
              <a:sym typeface="Arial"/>
            </a:endParaRPr>
          </a:p>
          <a:p>
            <a:pPr indent="0" lvl="0" marL="0" marR="0" rtl="0" algn="ctr">
              <a:lnSpc>
                <a:spcPct val="170000"/>
              </a:lnSpc>
              <a:spcBef>
                <a:spcPts val="0"/>
              </a:spcBef>
              <a:spcAft>
                <a:spcPts val="0"/>
              </a:spcAft>
              <a:buClr>
                <a:srgbClr val="000000"/>
              </a:buClr>
              <a:buSzPts val="2200"/>
              <a:buFont typeface="Arial"/>
              <a:buNone/>
            </a:pPr>
            <a:r>
              <a:rPr b="1" i="0" lang="en-US" sz="2200" u="none" cap="none" strike="noStrike">
                <a:solidFill>
                  <a:srgbClr val="FFFAF5"/>
                </a:solidFill>
                <a:latin typeface="Arial"/>
                <a:ea typeface="Arial"/>
                <a:cs typeface="Arial"/>
                <a:sym typeface="Arial"/>
              </a:rPr>
              <a:t>This means there is a 50% chance that the random variable X takes the value 1.</a:t>
            </a:r>
            <a:endParaRPr b="1" i="0" sz="2200" u="none" cap="none" strike="noStrike">
              <a:solidFill>
                <a:srgbClr val="FFFAF5"/>
              </a:solidFill>
              <a:latin typeface="Arial"/>
              <a:ea typeface="Arial"/>
              <a:cs typeface="Arial"/>
              <a:sym typeface="Arial"/>
            </a:endParaRPr>
          </a:p>
        </p:txBody>
      </p:sp>
      <p:sp>
        <p:nvSpPr>
          <p:cNvPr id="281" name="Google Shape;281;p14"/>
          <p:cNvSpPr txBox="1"/>
          <p:nvPr/>
        </p:nvSpPr>
        <p:spPr>
          <a:xfrm>
            <a:off x="8754735" y="4363082"/>
            <a:ext cx="781269" cy="462672"/>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3590"/>
              <a:buFont typeface="Arial"/>
              <a:buNone/>
            </a:pPr>
            <a:r>
              <a:rPr b="1" i="1" lang="en-US" sz="3590" u="none" cap="none" strike="noStrike">
                <a:solidFill>
                  <a:srgbClr val="FFFAF5"/>
                </a:solidFill>
                <a:latin typeface="Playfair Display"/>
                <a:ea typeface="Playfair Display"/>
                <a:cs typeface="Playfair Display"/>
                <a:sym typeface="Playfair Display"/>
              </a:rPr>
              <a:t>0.5</a:t>
            </a:r>
            <a:endParaRPr b="1" i="1" sz="3590" u="none" cap="none" strike="noStrike">
              <a:solidFill>
                <a:srgbClr val="FFFAF5"/>
              </a:solidFill>
              <a:latin typeface="Playfair Display"/>
              <a:ea typeface="Playfair Display"/>
              <a:cs typeface="Playfair Display"/>
              <a:sym typeface="Playfair Display"/>
            </a:endParaRPr>
          </a:p>
        </p:txBody>
      </p:sp>
      <p:sp>
        <p:nvSpPr>
          <p:cNvPr id="282" name="Google Shape;282;p14"/>
          <p:cNvSpPr/>
          <p:nvPr/>
        </p:nvSpPr>
        <p:spPr>
          <a:xfrm>
            <a:off x="12667254" y="3744709"/>
            <a:ext cx="5163476" cy="5668487"/>
          </a:xfrm>
          <a:custGeom>
            <a:rect b="b" l="l" r="r" t="t"/>
            <a:pathLst>
              <a:path extrusionOk="0" h="5668487" w="5163476">
                <a:moveTo>
                  <a:pt x="0" y="0"/>
                </a:moveTo>
                <a:lnTo>
                  <a:pt x="5163476" y="0"/>
                </a:lnTo>
                <a:lnTo>
                  <a:pt x="5163476" y="5668486"/>
                </a:lnTo>
                <a:lnTo>
                  <a:pt x="0" y="5668486"/>
                </a:lnTo>
                <a:lnTo>
                  <a:pt x="0" y="0"/>
                </a:lnTo>
                <a:close/>
              </a:path>
            </a:pathLst>
          </a:custGeom>
          <a:blipFill rotWithShape="1">
            <a:blip r:embed="rId3">
              <a:alphaModFix/>
            </a:blip>
            <a:stretch>
              <a:fillRect b="0" l="0" r="0" t="0"/>
            </a:stretch>
          </a:blipFill>
          <a:ln>
            <a:noFill/>
          </a:ln>
        </p:spPr>
      </p:sp>
      <p:sp>
        <p:nvSpPr>
          <p:cNvPr id="283" name="Google Shape;283;p14"/>
          <p:cNvSpPr txBox="1"/>
          <p:nvPr/>
        </p:nvSpPr>
        <p:spPr>
          <a:xfrm>
            <a:off x="13161286" y="5590891"/>
            <a:ext cx="4178152" cy="422275"/>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2500"/>
              <a:buFont typeface="Arial"/>
              <a:buNone/>
            </a:pPr>
            <a:r>
              <a:rPr b="1" i="0" lang="en-US" sz="2500" u="none" cap="none" strike="noStrike">
                <a:solidFill>
                  <a:srgbClr val="FFFAF5"/>
                </a:solidFill>
                <a:latin typeface="Arial"/>
                <a:ea typeface="Arial"/>
                <a:cs typeface="Arial"/>
                <a:sym typeface="Arial"/>
              </a:rPr>
              <a:t>X = 2</a:t>
            </a:r>
            <a:endParaRPr b="1" i="0" sz="2500" u="none" cap="none" strike="noStrike">
              <a:solidFill>
                <a:srgbClr val="FFFAF5"/>
              </a:solidFill>
              <a:latin typeface="Arial"/>
              <a:ea typeface="Arial"/>
              <a:cs typeface="Arial"/>
              <a:sym typeface="Arial"/>
            </a:endParaRPr>
          </a:p>
        </p:txBody>
      </p:sp>
      <p:sp>
        <p:nvSpPr>
          <p:cNvPr id="284" name="Google Shape;284;p14"/>
          <p:cNvSpPr txBox="1"/>
          <p:nvPr/>
        </p:nvSpPr>
        <p:spPr>
          <a:xfrm>
            <a:off x="13466236" y="6464652"/>
            <a:ext cx="3568251" cy="2308225"/>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2200"/>
              <a:buFont typeface="Arial"/>
              <a:buNone/>
            </a:pPr>
            <a:r>
              <a:rPr b="1" i="0" lang="en-US" sz="2200" u="none" cap="none" strike="noStrike">
                <a:solidFill>
                  <a:srgbClr val="FFFAF5"/>
                </a:solidFill>
                <a:latin typeface="Arial"/>
                <a:ea typeface="Arial"/>
                <a:cs typeface="Arial"/>
                <a:sym typeface="Arial"/>
              </a:rPr>
              <a:t>Probability: P(X=2) = 0.3</a:t>
            </a:r>
            <a:endParaRPr b="1" i="0" sz="2200" u="none" cap="none" strike="noStrike">
              <a:solidFill>
                <a:srgbClr val="FFFAF5"/>
              </a:solidFill>
              <a:latin typeface="Arial"/>
              <a:ea typeface="Arial"/>
              <a:cs typeface="Arial"/>
              <a:sym typeface="Arial"/>
            </a:endParaRPr>
          </a:p>
          <a:p>
            <a:pPr indent="0" lvl="0" marL="0" marR="0" rtl="0" algn="ctr">
              <a:lnSpc>
                <a:spcPct val="170000"/>
              </a:lnSpc>
              <a:spcBef>
                <a:spcPts val="0"/>
              </a:spcBef>
              <a:spcAft>
                <a:spcPts val="0"/>
              </a:spcAft>
              <a:buClr>
                <a:srgbClr val="000000"/>
              </a:buClr>
              <a:buSzPts val="2200"/>
              <a:buFont typeface="Arial"/>
              <a:buNone/>
            </a:pPr>
            <a:r>
              <a:rPr b="1" i="0" lang="en-US" sz="2200" u="none" cap="none" strike="noStrike">
                <a:solidFill>
                  <a:srgbClr val="FFFAF5"/>
                </a:solidFill>
                <a:latin typeface="Arial"/>
                <a:ea typeface="Arial"/>
                <a:cs typeface="Arial"/>
                <a:sym typeface="Arial"/>
              </a:rPr>
              <a:t>This means there is a 30% chance that the random variable X takes the value 2.</a:t>
            </a:r>
            <a:endParaRPr b="1" i="0" sz="2200" u="none" cap="none" strike="noStrike">
              <a:solidFill>
                <a:srgbClr val="FFFAF5"/>
              </a:solidFill>
              <a:latin typeface="Arial"/>
              <a:ea typeface="Arial"/>
              <a:cs typeface="Arial"/>
              <a:sym typeface="Arial"/>
            </a:endParaRPr>
          </a:p>
        </p:txBody>
      </p:sp>
      <p:sp>
        <p:nvSpPr>
          <p:cNvPr id="285" name="Google Shape;285;p14"/>
          <p:cNvSpPr txBox="1"/>
          <p:nvPr/>
        </p:nvSpPr>
        <p:spPr>
          <a:xfrm>
            <a:off x="14859727" y="4363082"/>
            <a:ext cx="781269" cy="462672"/>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3590"/>
              <a:buFont typeface="Arial"/>
              <a:buNone/>
            </a:pPr>
            <a:r>
              <a:rPr b="1" i="1" lang="en-US" sz="3590" u="none" cap="none" strike="noStrike">
                <a:solidFill>
                  <a:srgbClr val="FFFAF5"/>
                </a:solidFill>
                <a:latin typeface="Playfair Display"/>
                <a:ea typeface="Playfair Display"/>
                <a:cs typeface="Playfair Display"/>
                <a:sym typeface="Playfair Display"/>
              </a:rPr>
              <a:t>0.3</a:t>
            </a:r>
            <a:endParaRPr b="1" i="1" sz="3590" u="none" cap="none" strike="noStrike">
              <a:solidFill>
                <a:srgbClr val="FFFAF5"/>
              </a:solidFill>
              <a:latin typeface="Playfair Display"/>
              <a:ea typeface="Playfair Display"/>
              <a:cs typeface="Playfair Display"/>
              <a:sym typeface="Playfair Displa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289" name="Shape 289"/>
        <p:cNvGrpSpPr/>
        <p:nvPr/>
      </p:nvGrpSpPr>
      <p:grpSpPr>
        <a:xfrm>
          <a:off x="0" y="0"/>
          <a:ext cx="0" cy="0"/>
          <a:chOff x="0" y="0"/>
          <a:chExt cx="0" cy="0"/>
        </a:xfrm>
      </p:grpSpPr>
      <p:sp>
        <p:nvSpPr>
          <p:cNvPr id="290" name="Google Shape;290;p15"/>
          <p:cNvSpPr/>
          <p:nvPr/>
        </p:nvSpPr>
        <p:spPr>
          <a:xfrm>
            <a:off x="1265873" y="1233510"/>
            <a:ext cx="8922891" cy="2086134"/>
          </a:xfrm>
          <a:prstGeom prst="rect">
            <a:avLst/>
          </a:prstGeom>
          <a:solidFill>
            <a:srgbClr val="19293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91" name="Google Shape;291;p15"/>
          <p:cNvCxnSpPr/>
          <p:nvPr/>
        </p:nvCxnSpPr>
        <p:spPr>
          <a:xfrm>
            <a:off x="40575" y="994200"/>
            <a:ext cx="18301500" cy="20400"/>
          </a:xfrm>
          <a:prstGeom prst="straightConnector1">
            <a:avLst/>
          </a:prstGeom>
          <a:noFill/>
          <a:ln cap="rnd" cmpd="sng" w="19050">
            <a:solidFill>
              <a:srgbClr val="192936"/>
            </a:solidFill>
            <a:prstDash val="solid"/>
            <a:round/>
            <a:headEnd len="sm" w="sm" type="none"/>
            <a:tailEnd len="sm" w="sm" type="none"/>
          </a:ln>
        </p:spPr>
      </p:cxnSp>
      <p:cxnSp>
        <p:nvCxnSpPr>
          <p:cNvPr id="292" name="Google Shape;292;p15"/>
          <p:cNvCxnSpPr/>
          <p:nvPr/>
        </p:nvCxnSpPr>
        <p:spPr>
          <a:xfrm>
            <a:off x="20300" y="9231925"/>
            <a:ext cx="18301500" cy="20400"/>
          </a:xfrm>
          <a:prstGeom prst="straightConnector1">
            <a:avLst/>
          </a:prstGeom>
          <a:noFill/>
          <a:ln cap="rnd" cmpd="sng" w="19050">
            <a:solidFill>
              <a:srgbClr val="192936"/>
            </a:solidFill>
            <a:prstDash val="solid"/>
            <a:round/>
            <a:headEnd len="sm" w="sm" type="none"/>
            <a:tailEnd len="sm" w="sm" type="none"/>
          </a:ln>
        </p:spPr>
      </p:cxnSp>
      <p:cxnSp>
        <p:nvCxnSpPr>
          <p:cNvPr id="293" name="Google Shape;293;p15"/>
          <p:cNvCxnSpPr/>
          <p:nvPr/>
        </p:nvCxnSpPr>
        <p:spPr>
          <a:xfrm rot="158">
            <a:off x="1033460" y="3568498"/>
            <a:ext cx="9396993" cy="0"/>
          </a:xfrm>
          <a:prstGeom prst="straightConnector1">
            <a:avLst/>
          </a:prstGeom>
          <a:noFill/>
          <a:ln cap="rnd" cmpd="sng" w="19050">
            <a:solidFill>
              <a:srgbClr val="192936"/>
            </a:solidFill>
            <a:prstDash val="solid"/>
            <a:round/>
            <a:headEnd len="sm" w="sm" type="none"/>
            <a:tailEnd len="sm" w="sm" type="none"/>
          </a:ln>
        </p:spPr>
      </p:cxnSp>
      <p:cxnSp>
        <p:nvCxnSpPr>
          <p:cNvPr id="294" name="Google Shape;294;p15"/>
          <p:cNvCxnSpPr/>
          <p:nvPr/>
        </p:nvCxnSpPr>
        <p:spPr>
          <a:xfrm rot="-5403497">
            <a:off x="6353792" y="5124455"/>
            <a:ext cx="8173210" cy="0"/>
          </a:xfrm>
          <a:prstGeom prst="straightConnector1">
            <a:avLst/>
          </a:prstGeom>
          <a:noFill/>
          <a:ln cap="rnd" cmpd="sng" w="19050">
            <a:solidFill>
              <a:srgbClr val="192936"/>
            </a:solidFill>
            <a:prstDash val="solid"/>
            <a:round/>
            <a:headEnd len="sm" w="sm" type="none"/>
            <a:tailEnd len="sm" w="sm" type="none"/>
          </a:ln>
        </p:spPr>
      </p:cxnSp>
      <p:cxnSp>
        <p:nvCxnSpPr>
          <p:cNvPr id="295" name="Google Shape;295;p15"/>
          <p:cNvCxnSpPr/>
          <p:nvPr/>
        </p:nvCxnSpPr>
        <p:spPr>
          <a:xfrm rot="-5403479">
            <a:off x="-3072002" y="5105589"/>
            <a:ext cx="8210924" cy="0"/>
          </a:xfrm>
          <a:prstGeom prst="straightConnector1">
            <a:avLst/>
          </a:prstGeom>
          <a:noFill/>
          <a:ln cap="rnd" cmpd="sng" w="19050">
            <a:solidFill>
              <a:srgbClr val="192936"/>
            </a:solidFill>
            <a:prstDash val="solid"/>
            <a:round/>
            <a:headEnd len="sm" w="sm" type="none"/>
            <a:tailEnd len="sm" w="sm" type="none"/>
          </a:ln>
        </p:spPr>
      </p:cxnSp>
      <p:grpSp>
        <p:nvGrpSpPr>
          <p:cNvPr id="296" name="Google Shape;296;p15"/>
          <p:cNvGrpSpPr/>
          <p:nvPr/>
        </p:nvGrpSpPr>
        <p:grpSpPr>
          <a:xfrm>
            <a:off x="2357941" y="4069818"/>
            <a:ext cx="5854325" cy="2458782"/>
            <a:chOff x="0" y="104775"/>
            <a:chExt cx="7805766" cy="3278376"/>
          </a:xfrm>
        </p:grpSpPr>
        <p:sp>
          <p:nvSpPr>
            <p:cNvPr id="297" name="Google Shape;297;p15"/>
            <p:cNvSpPr txBox="1"/>
            <p:nvPr/>
          </p:nvSpPr>
          <p:spPr>
            <a:xfrm>
              <a:off x="0" y="104775"/>
              <a:ext cx="7805766" cy="1053901"/>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5710"/>
                <a:buFont typeface="Arial"/>
                <a:buNone/>
              </a:pPr>
              <a:r>
                <a:rPr b="0" i="1" lang="en-US" sz="5710" u="none" cap="none" strike="noStrike">
                  <a:solidFill>
                    <a:srgbClr val="192936"/>
                  </a:solidFill>
                  <a:latin typeface="Playfair Display"/>
                  <a:ea typeface="Playfair Display"/>
                  <a:cs typeface="Playfair Display"/>
                  <a:sym typeface="Playfair Display"/>
                </a:rPr>
                <a:t>0.2 + 0.5 + 0.3 = 1</a:t>
              </a:r>
              <a:endParaRPr b="0" i="1" sz="5710" u="none" cap="none" strike="noStrike">
                <a:solidFill>
                  <a:srgbClr val="192936"/>
                </a:solidFill>
                <a:latin typeface="Playfair Display"/>
                <a:ea typeface="Playfair Display"/>
                <a:cs typeface="Playfair Display"/>
                <a:sym typeface="Playfair Display"/>
              </a:endParaRPr>
            </a:p>
          </p:txBody>
        </p:sp>
        <p:sp>
          <p:nvSpPr>
            <p:cNvPr id="298" name="Google Shape;298;p15"/>
            <p:cNvSpPr txBox="1"/>
            <p:nvPr/>
          </p:nvSpPr>
          <p:spPr>
            <a:xfrm>
              <a:off x="795548" y="2051344"/>
              <a:ext cx="6214670" cy="1331807"/>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Clr>
                  <a:srgbClr val="000000"/>
                </a:buClr>
                <a:buSzPts val="3100"/>
                <a:buFont typeface="Arial"/>
                <a:buNone/>
              </a:pPr>
              <a:r>
                <a:rPr b="0" i="0" lang="en-US" sz="3100" u="none" cap="none" strike="noStrike">
                  <a:solidFill>
                    <a:srgbClr val="192936"/>
                  </a:solidFill>
                  <a:latin typeface="Arial"/>
                  <a:ea typeface="Arial"/>
                  <a:cs typeface="Arial"/>
                  <a:sym typeface="Arial"/>
                </a:rPr>
                <a:t>Sum of all probabilities equals 1</a:t>
              </a:r>
              <a:endParaRPr b="0" i="0" sz="3100" u="none" cap="none" strike="noStrike">
                <a:solidFill>
                  <a:srgbClr val="192936"/>
                </a:solidFill>
                <a:latin typeface="Arial"/>
                <a:ea typeface="Arial"/>
                <a:cs typeface="Arial"/>
                <a:sym typeface="Arial"/>
              </a:endParaRPr>
            </a:p>
          </p:txBody>
        </p:sp>
      </p:grpSp>
      <p:sp>
        <p:nvSpPr>
          <p:cNvPr id="299" name="Google Shape;299;p15"/>
          <p:cNvSpPr txBox="1"/>
          <p:nvPr/>
        </p:nvSpPr>
        <p:spPr>
          <a:xfrm>
            <a:off x="2157761" y="1770318"/>
            <a:ext cx="7139116" cy="1167317"/>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8830"/>
              <a:buFont typeface="Arial"/>
              <a:buNone/>
            </a:pPr>
            <a:r>
              <a:rPr b="0" i="1" lang="en-US" sz="8830" u="none" cap="none" strike="noStrike">
                <a:solidFill>
                  <a:srgbClr val="FDF8F5"/>
                </a:solidFill>
                <a:latin typeface="Playfair Display"/>
                <a:ea typeface="Playfair Display"/>
                <a:cs typeface="Playfair Display"/>
                <a:sym typeface="Playfair Display"/>
              </a:rPr>
              <a:t>Validation</a:t>
            </a:r>
            <a:endParaRPr b="0" i="1" sz="8830" u="none" cap="none" strike="noStrike">
              <a:solidFill>
                <a:srgbClr val="FDF8F5"/>
              </a:solidFill>
              <a:latin typeface="Playfair Display"/>
              <a:ea typeface="Playfair Display"/>
              <a:cs typeface="Playfair Display"/>
              <a:sym typeface="Playfair Display"/>
            </a:endParaRPr>
          </a:p>
        </p:txBody>
      </p:sp>
      <p:sp>
        <p:nvSpPr>
          <p:cNvPr id="300" name="Google Shape;300;p15"/>
          <p:cNvSpPr txBox="1"/>
          <p:nvPr/>
        </p:nvSpPr>
        <p:spPr>
          <a:xfrm>
            <a:off x="11117530" y="3377488"/>
            <a:ext cx="6330583" cy="3436774"/>
          </a:xfrm>
          <a:prstGeom prst="rect">
            <a:avLst/>
          </a:prstGeom>
          <a:noFill/>
          <a:ln>
            <a:noFill/>
          </a:ln>
        </p:spPr>
        <p:txBody>
          <a:bodyPr anchorCtr="0" anchor="t" bIns="0" lIns="0" spcFirstLastPara="1" rIns="0" wrap="square" tIns="0">
            <a:spAutoFit/>
          </a:bodyPr>
          <a:lstStyle/>
          <a:p>
            <a:pPr indent="0" lvl="0" marL="0" marR="0" rtl="0" algn="ctr">
              <a:lnSpc>
                <a:spcPct val="160000"/>
              </a:lnSpc>
              <a:spcBef>
                <a:spcPts val="0"/>
              </a:spcBef>
              <a:spcAft>
                <a:spcPts val="0"/>
              </a:spcAft>
              <a:buClr>
                <a:srgbClr val="000000"/>
              </a:buClr>
              <a:buSzPts val="2470"/>
              <a:buFont typeface="Arial"/>
              <a:buNone/>
            </a:pPr>
            <a:r>
              <a:rPr b="0" i="0" lang="en-US" sz="2470" u="none" cap="none" strike="noStrike">
                <a:solidFill>
                  <a:srgbClr val="192936"/>
                </a:solidFill>
                <a:latin typeface="Arial"/>
                <a:ea typeface="Arial"/>
                <a:cs typeface="Arial"/>
                <a:sym typeface="Arial"/>
              </a:rPr>
              <a:t>This confirms we have a valid probability distribution. For any probability mass function, the sum of all probabilities must equal exactly 1. Our distribution satisfies this fundamental requirement, verifying that our PMF is mathematically correct and can be used for further analysis.</a:t>
            </a:r>
            <a:endParaRPr b="0" i="0" sz="2470" u="none" cap="none" strike="noStrike">
              <a:solidFill>
                <a:srgbClr val="192936"/>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304" name="Shape 304"/>
        <p:cNvGrpSpPr/>
        <p:nvPr/>
      </p:nvGrpSpPr>
      <p:grpSpPr>
        <a:xfrm>
          <a:off x="0" y="0"/>
          <a:ext cx="0" cy="0"/>
          <a:chOff x="0" y="0"/>
          <a:chExt cx="0" cy="0"/>
        </a:xfrm>
      </p:grpSpPr>
      <p:sp>
        <p:nvSpPr>
          <p:cNvPr id="305" name="Google Shape;305;p16"/>
          <p:cNvSpPr/>
          <p:nvPr/>
        </p:nvSpPr>
        <p:spPr>
          <a:xfrm>
            <a:off x="1028700" y="1028700"/>
            <a:ext cx="7958142" cy="8229600"/>
          </a:xfrm>
          <a:custGeom>
            <a:rect b="b" l="l" r="r" t="t"/>
            <a:pathLst>
              <a:path extrusionOk="0" h="21396192" w="20690427">
                <a:moveTo>
                  <a:pt x="0" y="0"/>
                </a:moveTo>
                <a:lnTo>
                  <a:pt x="0" y="21396192"/>
                </a:lnTo>
                <a:lnTo>
                  <a:pt x="20690427" y="21396192"/>
                </a:lnTo>
                <a:lnTo>
                  <a:pt x="20690427" y="0"/>
                </a:lnTo>
                <a:lnTo>
                  <a:pt x="0" y="0"/>
                </a:lnTo>
                <a:close/>
                <a:moveTo>
                  <a:pt x="20629466" y="21335231"/>
                </a:moveTo>
                <a:lnTo>
                  <a:pt x="59690" y="21335231"/>
                </a:lnTo>
                <a:lnTo>
                  <a:pt x="59690" y="59690"/>
                </a:lnTo>
                <a:lnTo>
                  <a:pt x="20629466" y="59690"/>
                </a:lnTo>
                <a:lnTo>
                  <a:pt x="20629466" y="21335231"/>
                </a:lnTo>
                <a:close/>
              </a:path>
            </a:pathLst>
          </a:custGeom>
          <a:solidFill>
            <a:srgbClr val="192936"/>
          </a:solidFill>
          <a:ln>
            <a:noFill/>
          </a:ln>
        </p:spPr>
      </p:sp>
      <p:pic>
        <p:nvPicPr>
          <p:cNvPr id="306" name="Google Shape;306;p16"/>
          <p:cNvPicPr preferRelativeResize="0"/>
          <p:nvPr/>
        </p:nvPicPr>
        <p:blipFill rotWithShape="1">
          <a:blip r:embed="rId3">
            <a:alphaModFix/>
          </a:blip>
          <a:srcRect b="0" l="0" r="0" t="0"/>
          <a:stretch/>
        </p:blipFill>
        <p:spPr>
          <a:xfrm>
            <a:off x="788459" y="1082935"/>
            <a:ext cx="8186725" cy="7511372"/>
          </a:xfrm>
          <a:prstGeom prst="rect">
            <a:avLst/>
          </a:prstGeom>
          <a:noFill/>
          <a:ln>
            <a:noFill/>
          </a:ln>
        </p:spPr>
      </p:pic>
      <p:sp>
        <p:nvSpPr>
          <p:cNvPr id="307" name="Google Shape;307;p16"/>
          <p:cNvSpPr txBox="1"/>
          <p:nvPr/>
        </p:nvSpPr>
        <p:spPr>
          <a:xfrm>
            <a:off x="10407137" y="3046493"/>
            <a:ext cx="6852300" cy="406200"/>
          </a:xfrm>
          <a:prstGeom prst="rect">
            <a:avLst/>
          </a:prstGeom>
          <a:noFill/>
          <a:ln>
            <a:noFill/>
          </a:ln>
        </p:spPr>
        <p:txBody>
          <a:bodyPr anchorCtr="0" anchor="t" bIns="0" lIns="0" spcFirstLastPara="1" rIns="0" wrap="square" tIns="0">
            <a:spAutoFit/>
          </a:bodyPr>
          <a:lstStyle/>
          <a:p>
            <a:pPr indent="0" lvl="0" marL="0" marR="0" rtl="0" algn="r">
              <a:lnSpc>
                <a:spcPct val="140000"/>
              </a:lnSpc>
              <a:spcBef>
                <a:spcPts val="0"/>
              </a:spcBef>
              <a:spcAft>
                <a:spcPts val="0"/>
              </a:spcAft>
              <a:buClr>
                <a:srgbClr val="000000"/>
              </a:buClr>
              <a:buSzPts val="2640"/>
              <a:buFont typeface="Arial"/>
              <a:buNone/>
            </a:pPr>
            <a:r>
              <a:rPr b="0" i="0" lang="en-US" sz="2640" u="none" cap="none" strike="noStrike">
                <a:solidFill>
                  <a:srgbClr val="192936"/>
                </a:solidFill>
                <a:latin typeface="Arial"/>
                <a:ea typeface="Arial"/>
                <a:cs typeface="Arial"/>
                <a:sym typeface="Arial"/>
              </a:rPr>
              <a:t>Probability Distribution of Random Variable X</a:t>
            </a:r>
            <a:endParaRPr b="0" i="0" sz="2640" u="none" cap="none" strike="noStrike">
              <a:solidFill>
                <a:srgbClr val="192936"/>
              </a:solidFill>
              <a:latin typeface="Arial"/>
              <a:ea typeface="Arial"/>
              <a:cs typeface="Arial"/>
              <a:sym typeface="Arial"/>
            </a:endParaRPr>
          </a:p>
        </p:txBody>
      </p:sp>
      <p:sp>
        <p:nvSpPr>
          <p:cNvPr id="308" name="Google Shape;308;p16"/>
          <p:cNvSpPr txBox="1"/>
          <p:nvPr/>
        </p:nvSpPr>
        <p:spPr>
          <a:xfrm>
            <a:off x="9864125" y="3773950"/>
            <a:ext cx="7395300" cy="2987400"/>
          </a:xfrm>
          <a:prstGeom prst="rect">
            <a:avLst/>
          </a:prstGeom>
          <a:noFill/>
          <a:ln>
            <a:noFill/>
          </a:ln>
        </p:spPr>
        <p:txBody>
          <a:bodyPr anchorCtr="0" anchor="t" bIns="0" lIns="0" spcFirstLastPara="1" rIns="0" wrap="square" tIns="0">
            <a:spAutoFit/>
          </a:bodyPr>
          <a:lstStyle/>
          <a:p>
            <a:pPr indent="0" lvl="0" marL="0" marR="0" rtl="0" algn="r">
              <a:lnSpc>
                <a:spcPct val="150000"/>
              </a:lnSpc>
              <a:spcBef>
                <a:spcPts val="0"/>
              </a:spcBef>
              <a:spcAft>
                <a:spcPts val="0"/>
              </a:spcAft>
              <a:buClr>
                <a:srgbClr val="000000"/>
              </a:buClr>
              <a:buSzPts val="2775"/>
              <a:buFont typeface="Arial"/>
              <a:buNone/>
            </a:pPr>
            <a:r>
              <a:rPr b="0" i="0" lang="en-US" sz="2775" u="none" cap="none" strike="noStrike">
                <a:solidFill>
                  <a:srgbClr val="192936"/>
                </a:solidFill>
                <a:latin typeface="Arial"/>
                <a:ea typeface="Arial"/>
                <a:cs typeface="Arial"/>
                <a:sym typeface="Arial"/>
              </a:rPr>
              <a:t>Bar charts provide a clear visual representation of probability distributions. This visualization helps identify patterns in discrete data, making it easier to understand how probabilities are distributed across possible values.</a:t>
            </a:r>
            <a:endParaRPr b="0" i="0" sz="2775" u="none" cap="none" strike="noStrike">
              <a:solidFill>
                <a:srgbClr val="192936"/>
              </a:solidFill>
              <a:latin typeface="Arial"/>
              <a:ea typeface="Arial"/>
              <a:cs typeface="Arial"/>
              <a:sym typeface="Arial"/>
            </a:endParaRPr>
          </a:p>
        </p:txBody>
      </p:sp>
      <p:sp>
        <p:nvSpPr>
          <p:cNvPr id="309" name="Google Shape;309;p16"/>
          <p:cNvSpPr txBox="1"/>
          <p:nvPr/>
        </p:nvSpPr>
        <p:spPr>
          <a:xfrm>
            <a:off x="11263012" y="1590130"/>
            <a:ext cx="5996288" cy="1014818"/>
          </a:xfrm>
          <a:prstGeom prst="rect">
            <a:avLst/>
          </a:prstGeom>
          <a:noFill/>
          <a:ln>
            <a:noFill/>
          </a:ln>
        </p:spPr>
        <p:txBody>
          <a:bodyPr anchorCtr="0" anchor="t" bIns="0" lIns="0" spcFirstLastPara="1" rIns="0" wrap="square" tIns="0">
            <a:spAutoFit/>
          </a:bodyPr>
          <a:lstStyle/>
          <a:p>
            <a:pPr indent="0" lvl="0" marL="0" marR="0" rtl="0" algn="r">
              <a:lnSpc>
                <a:spcPct val="110000"/>
              </a:lnSpc>
              <a:spcBef>
                <a:spcPts val="0"/>
              </a:spcBef>
              <a:spcAft>
                <a:spcPts val="0"/>
              </a:spcAft>
              <a:buClr>
                <a:srgbClr val="000000"/>
              </a:buClr>
              <a:buSzPts val="7155"/>
              <a:buFont typeface="Arial"/>
              <a:buNone/>
            </a:pPr>
            <a:r>
              <a:rPr b="0" i="1" lang="en-US" sz="7155" u="none" cap="none" strike="noStrike">
                <a:solidFill>
                  <a:srgbClr val="192936"/>
                </a:solidFill>
                <a:latin typeface="Playfair Display"/>
                <a:ea typeface="Playfair Display"/>
                <a:cs typeface="Playfair Display"/>
                <a:sym typeface="Playfair Display"/>
              </a:rPr>
              <a:t>Visualization</a:t>
            </a:r>
            <a:endParaRPr b="0" i="1" sz="7155" u="none" cap="none" strike="noStrike">
              <a:solidFill>
                <a:srgbClr val="192936"/>
              </a:solidFill>
              <a:latin typeface="Playfair Display"/>
              <a:ea typeface="Playfair Display"/>
              <a:cs typeface="Playfair Display"/>
              <a:sym typeface="Playfair Display"/>
            </a:endParaRPr>
          </a:p>
        </p:txBody>
      </p:sp>
      <p:cxnSp>
        <p:nvCxnSpPr>
          <p:cNvPr id="310" name="Google Shape;310;p16"/>
          <p:cNvCxnSpPr/>
          <p:nvPr/>
        </p:nvCxnSpPr>
        <p:spPr>
          <a:xfrm flipH="1" rot="10800000">
            <a:off x="0" y="1014375"/>
            <a:ext cx="18342000" cy="20400"/>
          </a:xfrm>
          <a:prstGeom prst="straightConnector1">
            <a:avLst/>
          </a:prstGeom>
          <a:noFill/>
          <a:ln cap="rnd" cmpd="sng" w="19050">
            <a:solidFill>
              <a:srgbClr val="192936"/>
            </a:solidFill>
            <a:prstDash val="solid"/>
            <a:round/>
            <a:headEnd len="sm" w="sm" type="none"/>
            <a:tailEnd len="sm" w="sm" type="none"/>
          </a:ln>
        </p:spPr>
      </p:cxnSp>
      <p:cxnSp>
        <p:nvCxnSpPr>
          <p:cNvPr id="311" name="Google Shape;311;p16"/>
          <p:cNvCxnSpPr/>
          <p:nvPr/>
        </p:nvCxnSpPr>
        <p:spPr>
          <a:xfrm>
            <a:off x="20300" y="9252205"/>
            <a:ext cx="18301800" cy="60900"/>
          </a:xfrm>
          <a:prstGeom prst="straightConnector1">
            <a:avLst/>
          </a:prstGeom>
          <a:noFill/>
          <a:ln cap="rnd" cmpd="sng" w="19050">
            <a:solidFill>
              <a:srgbClr val="192936"/>
            </a:solidFill>
            <a:prstDash val="solid"/>
            <a:round/>
            <a:headEnd len="sm" w="sm" type="none"/>
            <a:tailEnd len="sm" w="sm" type="none"/>
          </a:ln>
        </p:spPr>
      </p:cxnSp>
      <p:sp>
        <p:nvSpPr>
          <p:cNvPr id="312" name="Google Shape;312;p16"/>
          <p:cNvSpPr txBox="1"/>
          <p:nvPr/>
        </p:nvSpPr>
        <p:spPr>
          <a:xfrm>
            <a:off x="3590400" y="8266162"/>
            <a:ext cx="2601892" cy="16732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45"/>
              <a:buFont typeface="Arial"/>
              <a:buNone/>
            </a:pPr>
            <a:r>
              <a:rPr b="1" i="1" lang="en-US" sz="1045" u="none" cap="none" strike="noStrike">
                <a:solidFill>
                  <a:srgbClr val="000000"/>
                </a:solidFill>
                <a:latin typeface="Arial"/>
                <a:ea typeface="Arial"/>
                <a:cs typeface="Arial"/>
                <a:sym typeface="Arial"/>
              </a:rPr>
              <a:t>Source: </a:t>
            </a:r>
            <a:r>
              <a:rPr b="0" i="1" lang="en-US" sz="1045" u="none" cap="none" strike="noStrike">
                <a:solidFill>
                  <a:srgbClr val="000000"/>
                </a:solidFill>
                <a:latin typeface="Sansita"/>
                <a:ea typeface="Sansita"/>
                <a:cs typeface="Sansita"/>
                <a:sym typeface="Sansita"/>
              </a:rPr>
              <a:t>Author (created using Canva)</a:t>
            </a:r>
            <a:endParaRPr b="0" i="1" sz="1045" u="none" cap="none" strike="noStrike">
              <a:solidFill>
                <a:srgbClr val="000000"/>
              </a:solidFill>
              <a:latin typeface="Sansita"/>
              <a:ea typeface="Sansita"/>
              <a:cs typeface="Sansita"/>
              <a:sym typeface="Sansita"/>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316" name="Shape 316"/>
        <p:cNvGrpSpPr/>
        <p:nvPr/>
      </p:nvGrpSpPr>
      <p:grpSpPr>
        <a:xfrm>
          <a:off x="0" y="0"/>
          <a:ext cx="0" cy="0"/>
          <a:chOff x="0" y="0"/>
          <a:chExt cx="0" cy="0"/>
        </a:xfrm>
      </p:grpSpPr>
      <p:cxnSp>
        <p:nvCxnSpPr>
          <p:cNvPr id="317" name="Google Shape;317;p17"/>
          <p:cNvCxnSpPr/>
          <p:nvPr/>
        </p:nvCxnSpPr>
        <p:spPr>
          <a:xfrm rot="1812">
            <a:off x="1028765" y="3555057"/>
            <a:ext cx="10258101" cy="0"/>
          </a:xfrm>
          <a:prstGeom prst="straightConnector1">
            <a:avLst/>
          </a:prstGeom>
          <a:noFill/>
          <a:ln cap="rnd" cmpd="sng" w="19050">
            <a:solidFill>
              <a:srgbClr val="192936"/>
            </a:solidFill>
            <a:prstDash val="solid"/>
            <a:round/>
            <a:headEnd len="sm" w="sm" type="none"/>
            <a:tailEnd len="sm" w="sm" type="none"/>
          </a:ln>
        </p:spPr>
      </p:cxnSp>
      <p:sp>
        <p:nvSpPr>
          <p:cNvPr id="318" name="Google Shape;318;p17"/>
          <p:cNvSpPr txBox="1"/>
          <p:nvPr/>
        </p:nvSpPr>
        <p:spPr>
          <a:xfrm>
            <a:off x="1293719" y="1539805"/>
            <a:ext cx="9728193" cy="150495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Clr>
                <a:srgbClr val="000000"/>
              </a:buClr>
              <a:buSzPts val="10000"/>
              <a:buFont typeface="Arial"/>
              <a:buNone/>
            </a:pPr>
            <a:r>
              <a:rPr b="0" i="1" lang="en-US" sz="10000" u="none" cap="none" strike="noStrike">
                <a:solidFill>
                  <a:srgbClr val="192936"/>
                </a:solidFill>
                <a:latin typeface="Playfair Display"/>
                <a:ea typeface="Playfair Display"/>
                <a:cs typeface="Playfair Display"/>
                <a:sym typeface="Playfair Display"/>
              </a:rPr>
              <a:t>Expected Value</a:t>
            </a:r>
            <a:endParaRPr b="0" i="1" sz="10000" u="none" cap="none" strike="noStrike">
              <a:solidFill>
                <a:srgbClr val="192936"/>
              </a:solidFill>
              <a:latin typeface="Playfair Display"/>
              <a:ea typeface="Playfair Display"/>
              <a:cs typeface="Playfair Display"/>
              <a:sym typeface="Playfair Display"/>
            </a:endParaRPr>
          </a:p>
        </p:txBody>
      </p:sp>
      <p:cxnSp>
        <p:nvCxnSpPr>
          <p:cNvPr id="319" name="Google Shape;319;p17"/>
          <p:cNvCxnSpPr/>
          <p:nvPr/>
        </p:nvCxnSpPr>
        <p:spPr>
          <a:xfrm flipH="1" rot="10800000">
            <a:off x="1034775" y="20200"/>
            <a:ext cx="40500" cy="10246500"/>
          </a:xfrm>
          <a:prstGeom prst="straightConnector1">
            <a:avLst/>
          </a:prstGeom>
          <a:noFill/>
          <a:ln cap="rnd" cmpd="sng" w="19050">
            <a:solidFill>
              <a:srgbClr val="192936"/>
            </a:solidFill>
            <a:prstDash val="solid"/>
            <a:round/>
            <a:headEnd len="sm" w="sm" type="none"/>
            <a:tailEnd len="sm" w="sm" type="none"/>
          </a:ln>
        </p:spPr>
      </p:cxnSp>
      <p:cxnSp>
        <p:nvCxnSpPr>
          <p:cNvPr id="320" name="Google Shape;320;p17"/>
          <p:cNvCxnSpPr/>
          <p:nvPr/>
        </p:nvCxnSpPr>
        <p:spPr>
          <a:xfrm>
            <a:off x="0" y="1014500"/>
            <a:ext cx="18342000" cy="20400"/>
          </a:xfrm>
          <a:prstGeom prst="straightConnector1">
            <a:avLst/>
          </a:prstGeom>
          <a:noFill/>
          <a:ln cap="rnd" cmpd="sng" w="19050">
            <a:solidFill>
              <a:srgbClr val="192936"/>
            </a:solidFill>
            <a:prstDash val="solid"/>
            <a:round/>
            <a:headEnd len="sm" w="sm" type="none"/>
            <a:tailEnd len="sm" w="sm" type="none"/>
          </a:ln>
        </p:spPr>
      </p:cxnSp>
      <p:cxnSp>
        <p:nvCxnSpPr>
          <p:cNvPr id="321" name="Google Shape;321;p17"/>
          <p:cNvCxnSpPr/>
          <p:nvPr/>
        </p:nvCxnSpPr>
        <p:spPr>
          <a:xfrm flipH="1" rot="10800000">
            <a:off x="40575" y="9252100"/>
            <a:ext cx="18281400" cy="20400"/>
          </a:xfrm>
          <a:prstGeom prst="straightConnector1">
            <a:avLst/>
          </a:prstGeom>
          <a:noFill/>
          <a:ln cap="rnd" cmpd="sng" w="19050">
            <a:solidFill>
              <a:srgbClr val="192936"/>
            </a:solidFill>
            <a:prstDash val="solid"/>
            <a:round/>
            <a:headEnd len="sm" w="sm" type="none"/>
            <a:tailEnd len="sm" w="sm" type="none"/>
          </a:ln>
        </p:spPr>
      </p:cxnSp>
      <p:cxnSp>
        <p:nvCxnSpPr>
          <p:cNvPr id="322" name="Google Shape;322;p17"/>
          <p:cNvCxnSpPr/>
          <p:nvPr/>
        </p:nvCxnSpPr>
        <p:spPr>
          <a:xfrm flipH="1" rot="10800000">
            <a:off x="11342075" y="40700"/>
            <a:ext cx="20400" cy="10266600"/>
          </a:xfrm>
          <a:prstGeom prst="straightConnector1">
            <a:avLst/>
          </a:prstGeom>
          <a:noFill/>
          <a:ln cap="rnd" cmpd="sng" w="19050">
            <a:solidFill>
              <a:srgbClr val="192936"/>
            </a:solidFill>
            <a:prstDash val="solid"/>
            <a:round/>
            <a:headEnd len="sm" w="sm" type="none"/>
            <a:tailEnd len="sm" w="sm" type="none"/>
          </a:ln>
        </p:spPr>
      </p:cxnSp>
      <p:pic>
        <p:nvPicPr>
          <p:cNvPr id="323" name="Google Shape;323;p17"/>
          <p:cNvPicPr preferRelativeResize="0"/>
          <p:nvPr/>
        </p:nvPicPr>
        <p:blipFill rotWithShape="1">
          <a:blip r:embed="rId3">
            <a:alphaModFix/>
          </a:blip>
          <a:srcRect b="45" l="0" r="0" t="45"/>
          <a:stretch/>
        </p:blipFill>
        <p:spPr>
          <a:xfrm>
            <a:off x="12709202" y="1202133"/>
            <a:ext cx="4805503" cy="5936536"/>
          </a:xfrm>
          <a:prstGeom prst="rect">
            <a:avLst/>
          </a:prstGeom>
          <a:noFill/>
          <a:ln>
            <a:noFill/>
          </a:ln>
        </p:spPr>
      </p:pic>
      <p:sp>
        <p:nvSpPr>
          <p:cNvPr id="324" name="Google Shape;324;p17"/>
          <p:cNvSpPr txBox="1"/>
          <p:nvPr/>
        </p:nvSpPr>
        <p:spPr>
          <a:xfrm>
            <a:off x="1570355" y="3975735"/>
            <a:ext cx="8988425" cy="3543300"/>
          </a:xfrm>
          <a:prstGeom prst="rect">
            <a:avLst/>
          </a:prstGeom>
          <a:noFill/>
          <a:ln>
            <a:noFill/>
          </a:ln>
        </p:spPr>
        <p:txBody>
          <a:bodyPr anchorCtr="0" anchor="t" bIns="0" lIns="0" spcFirstLastPara="1" rIns="0" wrap="square" tIns="0">
            <a:spAutoFit/>
          </a:bodyPr>
          <a:lstStyle/>
          <a:p>
            <a:pPr indent="0" lvl="0" marL="0" marR="0" rtl="0" algn="l">
              <a:lnSpc>
                <a:spcPct val="16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Expected value represents the average outcome of a random variable over many repeated trials or observations.</a:t>
            </a:r>
            <a:endParaRPr b="0" i="0" sz="2400" u="none" cap="none" strike="noStrike">
              <a:solidFill>
                <a:srgbClr val="000000"/>
              </a:solidFill>
              <a:latin typeface="Arial"/>
              <a:ea typeface="Arial"/>
              <a:cs typeface="Arial"/>
              <a:sym typeface="Arial"/>
            </a:endParaRPr>
          </a:p>
          <a:p>
            <a:pPr indent="0" lvl="0" marL="0" marR="0" rtl="0" algn="l">
              <a:lnSpc>
                <a:spcPct val="16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It serves as the center of a probability distribution, indicating where values tend to cluster. This long-run average provides a single summary measure that characterizes the typical result we would expect from a random process.</a:t>
            </a:r>
            <a:endParaRPr b="0" i="0" sz="2400" u="none" cap="none" strike="noStrike">
              <a:solidFill>
                <a:srgbClr val="000000"/>
              </a:solidFill>
              <a:latin typeface="Arial"/>
              <a:ea typeface="Arial"/>
              <a:cs typeface="Arial"/>
              <a:sym typeface="Arial"/>
            </a:endParaRPr>
          </a:p>
        </p:txBody>
      </p:sp>
      <p:sp>
        <p:nvSpPr>
          <p:cNvPr id="325" name="Google Shape;325;p17"/>
          <p:cNvSpPr txBox="1"/>
          <p:nvPr/>
        </p:nvSpPr>
        <p:spPr>
          <a:xfrm>
            <a:off x="14912813" y="7300595"/>
            <a:ext cx="2601892" cy="16732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45"/>
              <a:buFont typeface="Arial"/>
              <a:buNone/>
            </a:pPr>
            <a:r>
              <a:rPr b="1" i="1" lang="en-US" sz="1045" u="none" cap="none" strike="noStrike">
                <a:solidFill>
                  <a:srgbClr val="000000"/>
                </a:solidFill>
                <a:latin typeface="Arial"/>
                <a:ea typeface="Arial"/>
                <a:cs typeface="Arial"/>
                <a:sym typeface="Arial"/>
              </a:rPr>
              <a:t>Source: </a:t>
            </a:r>
            <a:r>
              <a:rPr b="0" i="1" lang="en-US" sz="1045" u="none" cap="none" strike="noStrike">
                <a:solidFill>
                  <a:srgbClr val="000000"/>
                </a:solidFill>
                <a:latin typeface="Sansita"/>
                <a:ea typeface="Sansita"/>
                <a:cs typeface="Sansita"/>
                <a:sym typeface="Sansita"/>
              </a:rPr>
              <a:t>Author (created using Canva)</a:t>
            </a:r>
            <a:endParaRPr b="0" i="1" sz="1045" u="none" cap="none" strike="noStrike">
              <a:solidFill>
                <a:srgbClr val="000000"/>
              </a:solidFill>
              <a:latin typeface="Sansita"/>
              <a:ea typeface="Sansita"/>
              <a:cs typeface="Sansita"/>
              <a:sym typeface="Sansita"/>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92936"/>
        </a:solidFill>
      </p:bgPr>
    </p:bg>
    <p:spTree>
      <p:nvGrpSpPr>
        <p:cNvPr id="329" name="Shape 329"/>
        <p:cNvGrpSpPr/>
        <p:nvPr/>
      </p:nvGrpSpPr>
      <p:grpSpPr>
        <a:xfrm>
          <a:off x="0" y="0"/>
          <a:ext cx="0" cy="0"/>
          <a:chOff x="0" y="0"/>
          <a:chExt cx="0" cy="0"/>
        </a:xfrm>
      </p:grpSpPr>
      <p:cxnSp>
        <p:nvCxnSpPr>
          <p:cNvPr id="330" name="Google Shape;330;p18"/>
          <p:cNvCxnSpPr/>
          <p:nvPr/>
        </p:nvCxnSpPr>
        <p:spPr>
          <a:xfrm rot="13013">
            <a:off x="1028667" y="2750038"/>
            <a:ext cx="9073016" cy="0"/>
          </a:xfrm>
          <a:prstGeom prst="straightConnector1">
            <a:avLst/>
          </a:prstGeom>
          <a:noFill/>
          <a:ln cap="rnd" cmpd="sng" w="19050">
            <a:solidFill>
              <a:srgbClr val="FDF8F5"/>
            </a:solidFill>
            <a:prstDash val="solid"/>
            <a:round/>
            <a:headEnd len="sm" w="sm" type="none"/>
            <a:tailEnd len="sm" w="sm" type="none"/>
          </a:ln>
        </p:spPr>
      </p:cxnSp>
      <p:sp>
        <p:nvSpPr>
          <p:cNvPr id="331" name="Google Shape;331;p18"/>
          <p:cNvSpPr txBox="1"/>
          <p:nvPr/>
        </p:nvSpPr>
        <p:spPr>
          <a:xfrm>
            <a:off x="1028700" y="1525661"/>
            <a:ext cx="6756539" cy="74422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4400"/>
              <a:buFont typeface="Arial"/>
              <a:buNone/>
            </a:pPr>
            <a:r>
              <a:rPr b="0" i="1" lang="en-US" sz="4400" u="none" cap="none" strike="noStrike">
                <a:solidFill>
                  <a:srgbClr val="FDF8F5"/>
                </a:solidFill>
                <a:latin typeface="Playfair Display"/>
                <a:ea typeface="Playfair Display"/>
                <a:cs typeface="Playfair Display"/>
                <a:sym typeface="Playfair Display"/>
              </a:rPr>
              <a:t>Expected Value Formula</a:t>
            </a:r>
            <a:endParaRPr b="0" i="1" sz="4400" u="none" cap="none" strike="noStrike">
              <a:solidFill>
                <a:srgbClr val="FDF8F5"/>
              </a:solidFill>
              <a:latin typeface="Playfair Display"/>
              <a:ea typeface="Playfair Display"/>
              <a:cs typeface="Playfair Display"/>
              <a:sym typeface="Playfair Display"/>
            </a:endParaRPr>
          </a:p>
        </p:txBody>
      </p:sp>
      <p:sp>
        <p:nvSpPr>
          <p:cNvPr id="332" name="Google Shape;332;p18"/>
          <p:cNvSpPr txBox="1"/>
          <p:nvPr/>
        </p:nvSpPr>
        <p:spPr>
          <a:xfrm>
            <a:off x="784035" y="3402936"/>
            <a:ext cx="7674146" cy="986155"/>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DF8F5"/>
                </a:solidFill>
                <a:latin typeface="Arial"/>
                <a:ea typeface="Arial"/>
                <a:cs typeface="Arial"/>
                <a:sym typeface="Arial"/>
              </a:rPr>
              <a:t>The expected value of a discrete random variable X is calculated using the formula:</a:t>
            </a:r>
            <a:endParaRPr b="0" i="0" sz="2800" u="none" cap="none" strike="noStrike">
              <a:solidFill>
                <a:srgbClr val="FDF8F5"/>
              </a:solidFill>
              <a:latin typeface="Arial"/>
              <a:ea typeface="Arial"/>
              <a:cs typeface="Arial"/>
              <a:sym typeface="Arial"/>
            </a:endParaRPr>
          </a:p>
        </p:txBody>
      </p:sp>
      <p:sp>
        <p:nvSpPr>
          <p:cNvPr id="333" name="Google Shape;333;p18"/>
          <p:cNvSpPr txBox="1"/>
          <p:nvPr/>
        </p:nvSpPr>
        <p:spPr>
          <a:xfrm>
            <a:off x="439094" y="4983870"/>
            <a:ext cx="7473900" cy="9774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Clr>
                <a:srgbClr val="000000"/>
              </a:buClr>
              <a:buSzPts val="6350"/>
              <a:buFont typeface="Arial"/>
              <a:buNone/>
            </a:pPr>
            <a:r>
              <a:rPr b="1" i="0" lang="en-US" sz="6350" u="none" cap="none" strike="noStrike">
                <a:solidFill>
                  <a:srgbClr val="FDF8F5"/>
                </a:solidFill>
                <a:latin typeface="Arial"/>
                <a:ea typeface="Arial"/>
                <a:cs typeface="Arial"/>
                <a:sym typeface="Arial"/>
              </a:rPr>
              <a:t>E(X) = Σ [x · P(x)]</a:t>
            </a:r>
            <a:endParaRPr b="1" i="0" sz="6350" u="none" cap="none" strike="noStrike">
              <a:solidFill>
                <a:srgbClr val="FDF8F5"/>
              </a:solidFill>
              <a:latin typeface="Arial"/>
              <a:ea typeface="Arial"/>
              <a:cs typeface="Arial"/>
              <a:sym typeface="Arial"/>
            </a:endParaRPr>
          </a:p>
        </p:txBody>
      </p:sp>
      <p:sp>
        <p:nvSpPr>
          <p:cNvPr id="334" name="Google Shape;334;p18"/>
          <p:cNvSpPr txBox="1"/>
          <p:nvPr/>
        </p:nvSpPr>
        <p:spPr>
          <a:xfrm>
            <a:off x="784035" y="6597675"/>
            <a:ext cx="11327216" cy="659634"/>
          </a:xfrm>
          <a:prstGeom prst="rect">
            <a:avLst/>
          </a:prstGeom>
          <a:noFill/>
          <a:ln>
            <a:noFill/>
          </a:ln>
        </p:spPr>
        <p:txBody>
          <a:bodyPr anchorCtr="0" anchor="t" bIns="0" lIns="0" spcFirstLastPara="1" rIns="0" wrap="square" tIns="0">
            <a:spAutoFit/>
          </a:bodyPr>
          <a:lstStyle/>
          <a:p>
            <a:pPr indent="0" lvl="0" marL="0" marR="0" rtl="0" algn="just">
              <a:lnSpc>
                <a:spcPct val="130000"/>
              </a:lnSpc>
              <a:spcBef>
                <a:spcPts val="0"/>
              </a:spcBef>
              <a:spcAft>
                <a:spcPts val="0"/>
              </a:spcAft>
              <a:buClr>
                <a:srgbClr val="000000"/>
              </a:buClr>
              <a:buSzPts val="2060"/>
              <a:buFont typeface="Arial"/>
              <a:buNone/>
            </a:pPr>
            <a:r>
              <a:rPr b="0" i="0" lang="en-US" sz="2060" u="none" cap="none" strike="noStrike">
                <a:solidFill>
                  <a:srgbClr val="FDF8F5"/>
                </a:solidFill>
                <a:latin typeface="Arial"/>
                <a:ea typeface="Arial"/>
                <a:cs typeface="Arial"/>
                <a:sym typeface="Arial"/>
              </a:rPr>
              <a:t>This formula multiplies each possible value x by its probability P(x), then sums all the products. The result represents the theoretical long-run average of the random variable.</a:t>
            </a:r>
            <a:endParaRPr b="0" i="0" sz="2060" u="none" cap="none" strike="noStrike">
              <a:solidFill>
                <a:srgbClr val="FDF8F5"/>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338" name="Shape 338"/>
        <p:cNvGrpSpPr/>
        <p:nvPr/>
      </p:nvGrpSpPr>
      <p:grpSpPr>
        <a:xfrm>
          <a:off x="0" y="0"/>
          <a:ext cx="0" cy="0"/>
          <a:chOff x="0" y="0"/>
          <a:chExt cx="0" cy="0"/>
        </a:xfrm>
      </p:grpSpPr>
      <p:sp>
        <p:nvSpPr>
          <p:cNvPr id="339" name="Google Shape;339;p19"/>
          <p:cNvSpPr txBox="1"/>
          <p:nvPr/>
        </p:nvSpPr>
        <p:spPr>
          <a:xfrm>
            <a:off x="114300" y="4479791"/>
            <a:ext cx="7954660" cy="11940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6990"/>
              <a:buFont typeface="Arial"/>
              <a:buNone/>
            </a:pPr>
            <a:r>
              <a:rPr b="0" i="1" lang="en-US" sz="6990" u="none" cap="none" strike="noStrike">
                <a:solidFill>
                  <a:srgbClr val="192936"/>
                </a:solidFill>
                <a:latin typeface="Playfair Display"/>
                <a:ea typeface="Playfair Display"/>
                <a:cs typeface="Playfair Display"/>
                <a:sym typeface="Playfair Display"/>
              </a:rPr>
              <a:t>Example Calculation</a:t>
            </a:r>
            <a:endParaRPr b="0" i="1" sz="6990" u="none" cap="none" strike="noStrike">
              <a:solidFill>
                <a:srgbClr val="192936"/>
              </a:solidFill>
              <a:latin typeface="Playfair Display"/>
              <a:ea typeface="Playfair Display"/>
              <a:cs typeface="Playfair Display"/>
              <a:sym typeface="Playfair Display"/>
            </a:endParaRPr>
          </a:p>
        </p:txBody>
      </p:sp>
      <p:cxnSp>
        <p:nvCxnSpPr>
          <p:cNvPr id="340" name="Google Shape;340;p19"/>
          <p:cNvCxnSpPr/>
          <p:nvPr/>
        </p:nvCxnSpPr>
        <p:spPr>
          <a:xfrm>
            <a:off x="40575" y="1055075"/>
            <a:ext cx="18321900" cy="20400"/>
          </a:xfrm>
          <a:prstGeom prst="straightConnector1">
            <a:avLst/>
          </a:prstGeom>
          <a:noFill/>
          <a:ln cap="rnd" cmpd="sng" w="19050">
            <a:solidFill>
              <a:srgbClr val="192936"/>
            </a:solidFill>
            <a:prstDash val="solid"/>
            <a:round/>
            <a:headEnd len="sm" w="sm" type="none"/>
            <a:tailEnd len="sm" w="sm" type="none"/>
          </a:ln>
        </p:spPr>
      </p:cxnSp>
      <p:sp>
        <p:nvSpPr>
          <p:cNvPr id="341" name="Google Shape;341;p19"/>
          <p:cNvSpPr txBox="1"/>
          <p:nvPr/>
        </p:nvSpPr>
        <p:spPr>
          <a:xfrm>
            <a:off x="8719681" y="1757481"/>
            <a:ext cx="1974532" cy="1351532"/>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3905"/>
              <a:buFont typeface="Arial"/>
              <a:buNone/>
            </a:pPr>
            <a:r>
              <a:rPr b="1" i="0" lang="en-US" sz="3905" u="none" cap="none" strike="noStrike">
                <a:solidFill>
                  <a:srgbClr val="192936"/>
                </a:solidFill>
                <a:latin typeface="Arial"/>
                <a:ea typeface="Arial"/>
                <a:cs typeface="Arial"/>
                <a:sym typeface="Arial"/>
              </a:rPr>
              <a:t>Step One</a:t>
            </a:r>
            <a:endParaRPr b="1" i="0" sz="3905" u="none" cap="none" strike="noStrike">
              <a:solidFill>
                <a:srgbClr val="192936"/>
              </a:solidFill>
              <a:latin typeface="Arial"/>
              <a:ea typeface="Arial"/>
              <a:cs typeface="Arial"/>
              <a:sym typeface="Arial"/>
            </a:endParaRPr>
          </a:p>
        </p:txBody>
      </p:sp>
      <p:sp>
        <p:nvSpPr>
          <p:cNvPr id="342" name="Google Shape;342;p19"/>
          <p:cNvSpPr txBox="1"/>
          <p:nvPr/>
        </p:nvSpPr>
        <p:spPr>
          <a:xfrm>
            <a:off x="8719681" y="4601773"/>
            <a:ext cx="1974532" cy="134874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3900"/>
              <a:buFont typeface="Arial"/>
              <a:buNone/>
            </a:pPr>
            <a:r>
              <a:rPr b="1" i="0" lang="en-US" sz="3900" u="none" cap="none" strike="noStrike">
                <a:solidFill>
                  <a:srgbClr val="192936"/>
                </a:solidFill>
                <a:latin typeface="Arial"/>
                <a:ea typeface="Arial"/>
                <a:cs typeface="Arial"/>
                <a:sym typeface="Arial"/>
              </a:rPr>
              <a:t>Step Two</a:t>
            </a:r>
            <a:endParaRPr b="1" i="0" sz="3900" u="none" cap="none" strike="noStrike">
              <a:solidFill>
                <a:srgbClr val="192936"/>
              </a:solidFill>
              <a:latin typeface="Arial"/>
              <a:ea typeface="Arial"/>
              <a:cs typeface="Arial"/>
              <a:sym typeface="Arial"/>
            </a:endParaRPr>
          </a:p>
        </p:txBody>
      </p:sp>
      <p:sp>
        <p:nvSpPr>
          <p:cNvPr id="343" name="Google Shape;343;p19"/>
          <p:cNvSpPr txBox="1"/>
          <p:nvPr/>
        </p:nvSpPr>
        <p:spPr>
          <a:xfrm>
            <a:off x="8567622" y="7306746"/>
            <a:ext cx="2278650" cy="134874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3900"/>
              <a:buFont typeface="Arial"/>
              <a:buNone/>
            </a:pPr>
            <a:r>
              <a:rPr b="1" i="0" lang="en-US" sz="3900" u="none" cap="none" strike="noStrike">
                <a:solidFill>
                  <a:srgbClr val="192936"/>
                </a:solidFill>
                <a:latin typeface="Arial"/>
                <a:ea typeface="Arial"/>
                <a:cs typeface="Arial"/>
                <a:sym typeface="Arial"/>
              </a:rPr>
              <a:t>Step Three</a:t>
            </a:r>
            <a:endParaRPr b="1" i="0" sz="3900" u="none" cap="none" strike="noStrike">
              <a:solidFill>
                <a:srgbClr val="192936"/>
              </a:solidFill>
              <a:latin typeface="Arial"/>
              <a:ea typeface="Arial"/>
              <a:cs typeface="Arial"/>
              <a:sym typeface="Arial"/>
            </a:endParaRPr>
          </a:p>
        </p:txBody>
      </p:sp>
      <p:cxnSp>
        <p:nvCxnSpPr>
          <p:cNvPr id="344" name="Google Shape;344;p19"/>
          <p:cNvCxnSpPr/>
          <p:nvPr/>
        </p:nvCxnSpPr>
        <p:spPr>
          <a:xfrm>
            <a:off x="0" y="9414525"/>
            <a:ext cx="18342000" cy="20400"/>
          </a:xfrm>
          <a:prstGeom prst="straightConnector1">
            <a:avLst/>
          </a:prstGeom>
          <a:noFill/>
          <a:ln cap="rnd" cmpd="sng" w="19050">
            <a:solidFill>
              <a:srgbClr val="192936"/>
            </a:solidFill>
            <a:prstDash val="solid"/>
            <a:round/>
            <a:headEnd len="sm" w="sm" type="none"/>
            <a:tailEnd len="sm" w="sm" type="none"/>
          </a:ln>
        </p:spPr>
      </p:cxnSp>
      <p:cxnSp>
        <p:nvCxnSpPr>
          <p:cNvPr id="345" name="Google Shape;345;p19"/>
          <p:cNvCxnSpPr/>
          <p:nvPr/>
        </p:nvCxnSpPr>
        <p:spPr>
          <a:xfrm rot="-5400000">
            <a:off x="2166614" y="5133975"/>
            <a:ext cx="12104329" cy="0"/>
          </a:xfrm>
          <a:prstGeom prst="straightConnector1">
            <a:avLst/>
          </a:prstGeom>
          <a:noFill/>
          <a:ln cap="rnd" cmpd="sng" w="19050">
            <a:solidFill>
              <a:srgbClr val="192936"/>
            </a:solidFill>
            <a:prstDash val="solid"/>
            <a:round/>
            <a:headEnd len="sm" w="sm" type="none"/>
            <a:tailEnd len="sm" w="sm" type="none"/>
          </a:ln>
        </p:spPr>
      </p:cxnSp>
      <p:cxnSp>
        <p:nvCxnSpPr>
          <p:cNvPr id="346" name="Google Shape;346;p19"/>
          <p:cNvCxnSpPr/>
          <p:nvPr/>
        </p:nvCxnSpPr>
        <p:spPr>
          <a:xfrm>
            <a:off x="8228302" y="3824565"/>
            <a:ext cx="10093500" cy="30600"/>
          </a:xfrm>
          <a:prstGeom prst="straightConnector1">
            <a:avLst/>
          </a:prstGeom>
          <a:noFill/>
          <a:ln cap="rnd" cmpd="sng" w="19050">
            <a:solidFill>
              <a:srgbClr val="192936"/>
            </a:solidFill>
            <a:prstDash val="solid"/>
            <a:round/>
            <a:headEnd len="sm" w="sm" type="none"/>
            <a:tailEnd len="sm" w="sm" type="none"/>
          </a:ln>
        </p:spPr>
      </p:cxnSp>
      <p:cxnSp>
        <p:nvCxnSpPr>
          <p:cNvPr id="347" name="Google Shape;347;p19"/>
          <p:cNvCxnSpPr/>
          <p:nvPr/>
        </p:nvCxnSpPr>
        <p:spPr>
          <a:xfrm>
            <a:off x="8228303" y="6613216"/>
            <a:ext cx="10113900" cy="21600"/>
          </a:xfrm>
          <a:prstGeom prst="straightConnector1">
            <a:avLst/>
          </a:prstGeom>
          <a:noFill/>
          <a:ln cap="rnd" cmpd="sng" w="19050">
            <a:solidFill>
              <a:srgbClr val="192936"/>
            </a:solidFill>
            <a:prstDash val="solid"/>
            <a:round/>
            <a:headEnd len="sm" w="sm" type="none"/>
            <a:tailEnd len="sm" w="sm" type="none"/>
          </a:ln>
        </p:spPr>
      </p:cxnSp>
      <p:sp>
        <p:nvSpPr>
          <p:cNvPr id="348" name="Google Shape;348;p19"/>
          <p:cNvSpPr txBox="1"/>
          <p:nvPr/>
        </p:nvSpPr>
        <p:spPr>
          <a:xfrm>
            <a:off x="11534085" y="1960241"/>
            <a:ext cx="5709894" cy="908224"/>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2195"/>
              <a:buFont typeface="Arial"/>
              <a:buNone/>
            </a:pPr>
            <a:r>
              <a:rPr b="0" i="0" lang="en-US" sz="2195" u="none" cap="none" strike="noStrike">
                <a:solidFill>
                  <a:srgbClr val="192936"/>
                </a:solidFill>
                <a:latin typeface="Arial"/>
                <a:ea typeface="Arial"/>
                <a:cs typeface="Arial"/>
                <a:sym typeface="Arial"/>
              </a:rPr>
              <a:t>Write the formula with values:</a:t>
            </a:r>
            <a:endParaRPr b="0" i="0" sz="2195" u="none" cap="none" strike="noStrike">
              <a:solidFill>
                <a:srgbClr val="192936"/>
              </a:solidFill>
              <a:latin typeface="Arial"/>
              <a:ea typeface="Arial"/>
              <a:cs typeface="Arial"/>
              <a:sym typeface="Arial"/>
            </a:endParaRPr>
          </a:p>
          <a:p>
            <a:pPr indent="0" lvl="0" marL="0" marR="0" rtl="0" algn="ctr">
              <a:lnSpc>
                <a:spcPct val="170000"/>
              </a:lnSpc>
              <a:spcBef>
                <a:spcPts val="0"/>
              </a:spcBef>
              <a:spcAft>
                <a:spcPts val="0"/>
              </a:spcAft>
              <a:buClr>
                <a:srgbClr val="000000"/>
              </a:buClr>
              <a:buSzPts val="2195"/>
              <a:buFont typeface="Arial"/>
              <a:buNone/>
            </a:pPr>
            <a:r>
              <a:rPr b="0" i="0" lang="en-US" sz="2195" u="none" cap="none" strike="noStrike">
                <a:solidFill>
                  <a:srgbClr val="192936"/>
                </a:solidFill>
                <a:latin typeface="Arial"/>
                <a:ea typeface="Arial"/>
                <a:cs typeface="Arial"/>
                <a:sym typeface="Arial"/>
              </a:rPr>
              <a:t>E(X) = (0×0.2) + (1×0.5) + (2×0.3)</a:t>
            </a:r>
            <a:endParaRPr b="0" i="0" sz="2195" u="none" cap="none" strike="noStrike">
              <a:solidFill>
                <a:srgbClr val="192936"/>
              </a:solidFill>
              <a:latin typeface="Arial"/>
              <a:ea typeface="Arial"/>
              <a:cs typeface="Arial"/>
              <a:sym typeface="Arial"/>
            </a:endParaRPr>
          </a:p>
        </p:txBody>
      </p:sp>
      <p:sp>
        <p:nvSpPr>
          <p:cNvPr id="349" name="Google Shape;349;p19"/>
          <p:cNvSpPr txBox="1"/>
          <p:nvPr/>
        </p:nvSpPr>
        <p:spPr>
          <a:xfrm>
            <a:off x="11534085" y="4802981"/>
            <a:ext cx="5709894" cy="908224"/>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2195"/>
              <a:buFont typeface="Arial"/>
              <a:buNone/>
            </a:pPr>
            <a:r>
              <a:rPr b="0" i="0" lang="en-US" sz="2195" u="none" cap="none" strike="noStrike">
                <a:solidFill>
                  <a:srgbClr val="192936"/>
                </a:solidFill>
                <a:latin typeface="Arial"/>
                <a:ea typeface="Arial"/>
                <a:cs typeface="Arial"/>
                <a:sym typeface="Arial"/>
              </a:rPr>
              <a:t>Calculate each term:</a:t>
            </a:r>
            <a:endParaRPr b="0" i="0" sz="2195" u="none" cap="none" strike="noStrike">
              <a:solidFill>
                <a:srgbClr val="192936"/>
              </a:solidFill>
              <a:latin typeface="Arial"/>
              <a:ea typeface="Arial"/>
              <a:cs typeface="Arial"/>
              <a:sym typeface="Arial"/>
            </a:endParaRPr>
          </a:p>
          <a:p>
            <a:pPr indent="0" lvl="0" marL="0" marR="0" rtl="0" algn="ctr">
              <a:lnSpc>
                <a:spcPct val="170000"/>
              </a:lnSpc>
              <a:spcBef>
                <a:spcPts val="0"/>
              </a:spcBef>
              <a:spcAft>
                <a:spcPts val="0"/>
              </a:spcAft>
              <a:buClr>
                <a:srgbClr val="000000"/>
              </a:buClr>
              <a:buSzPts val="2195"/>
              <a:buFont typeface="Arial"/>
              <a:buNone/>
            </a:pPr>
            <a:r>
              <a:rPr b="0" i="0" lang="en-US" sz="2195" u="none" cap="none" strike="noStrike">
                <a:solidFill>
                  <a:srgbClr val="192936"/>
                </a:solidFill>
                <a:latin typeface="Arial"/>
                <a:ea typeface="Arial"/>
                <a:cs typeface="Arial"/>
                <a:sym typeface="Arial"/>
              </a:rPr>
              <a:t>0 + 0.5 + 0.6 = 1.1</a:t>
            </a:r>
            <a:endParaRPr b="0" i="0" sz="2195" u="none" cap="none" strike="noStrike">
              <a:solidFill>
                <a:srgbClr val="192936"/>
              </a:solidFill>
              <a:latin typeface="Arial"/>
              <a:ea typeface="Arial"/>
              <a:cs typeface="Arial"/>
              <a:sym typeface="Arial"/>
            </a:endParaRPr>
          </a:p>
        </p:txBody>
      </p:sp>
      <p:sp>
        <p:nvSpPr>
          <p:cNvPr id="350" name="Google Shape;350;p19"/>
          <p:cNvSpPr txBox="1"/>
          <p:nvPr/>
        </p:nvSpPr>
        <p:spPr>
          <a:xfrm>
            <a:off x="11549406" y="7274608"/>
            <a:ext cx="5709894" cy="1374949"/>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2195"/>
              <a:buFont typeface="Arial"/>
              <a:buNone/>
            </a:pPr>
            <a:r>
              <a:rPr b="0" i="0" lang="en-US" sz="2195" u="none" cap="none" strike="noStrike">
                <a:solidFill>
                  <a:srgbClr val="192936"/>
                </a:solidFill>
                <a:latin typeface="Arial"/>
                <a:ea typeface="Arial"/>
                <a:cs typeface="Arial"/>
                <a:sym typeface="Arial"/>
              </a:rPr>
              <a:t>Final result:</a:t>
            </a:r>
            <a:endParaRPr b="0" i="0" sz="2195" u="none" cap="none" strike="noStrike">
              <a:solidFill>
                <a:srgbClr val="192936"/>
              </a:solidFill>
              <a:latin typeface="Arial"/>
              <a:ea typeface="Arial"/>
              <a:cs typeface="Arial"/>
              <a:sym typeface="Arial"/>
            </a:endParaRPr>
          </a:p>
          <a:p>
            <a:pPr indent="0" lvl="0" marL="0" marR="0" rtl="0" algn="ctr">
              <a:lnSpc>
                <a:spcPct val="170000"/>
              </a:lnSpc>
              <a:spcBef>
                <a:spcPts val="0"/>
              </a:spcBef>
              <a:spcAft>
                <a:spcPts val="0"/>
              </a:spcAft>
              <a:buClr>
                <a:srgbClr val="000000"/>
              </a:buClr>
              <a:buSzPts val="2195"/>
              <a:buFont typeface="Arial"/>
              <a:buNone/>
            </a:pPr>
            <a:r>
              <a:rPr b="0" i="0" lang="en-US" sz="2195" u="none" cap="none" strike="noStrike">
                <a:solidFill>
                  <a:srgbClr val="192936"/>
                </a:solidFill>
                <a:latin typeface="Arial"/>
                <a:ea typeface="Arial"/>
                <a:cs typeface="Arial"/>
                <a:sym typeface="Arial"/>
              </a:rPr>
              <a:t>E(X) = 1.1</a:t>
            </a:r>
            <a:endParaRPr b="0" i="0" sz="2195" u="none" cap="none" strike="noStrike">
              <a:solidFill>
                <a:srgbClr val="192936"/>
              </a:solidFill>
              <a:latin typeface="Arial"/>
              <a:ea typeface="Arial"/>
              <a:cs typeface="Arial"/>
              <a:sym typeface="Arial"/>
            </a:endParaRPr>
          </a:p>
          <a:p>
            <a:pPr indent="0" lvl="0" marL="0" marR="0" rtl="0" algn="ctr">
              <a:lnSpc>
                <a:spcPct val="170000"/>
              </a:lnSpc>
              <a:spcBef>
                <a:spcPts val="0"/>
              </a:spcBef>
              <a:spcAft>
                <a:spcPts val="0"/>
              </a:spcAft>
              <a:buClr>
                <a:srgbClr val="000000"/>
              </a:buClr>
              <a:buSzPts val="2195"/>
              <a:buFont typeface="Arial"/>
              <a:buNone/>
            </a:pPr>
            <a:r>
              <a:rPr b="0" i="0" lang="en-US" sz="2195" u="none" cap="none" strike="noStrike">
                <a:solidFill>
                  <a:srgbClr val="192936"/>
                </a:solidFill>
                <a:latin typeface="Arial"/>
                <a:ea typeface="Arial"/>
                <a:cs typeface="Arial"/>
                <a:sym typeface="Arial"/>
              </a:rPr>
              <a:t>This is the expected value of the distribution.</a:t>
            </a:r>
            <a:endParaRPr b="0" i="0" sz="2195" u="none" cap="none" strike="noStrike">
              <a:solidFill>
                <a:srgbClr val="192936"/>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354" name="Shape 354"/>
        <p:cNvGrpSpPr/>
        <p:nvPr/>
      </p:nvGrpSpPr>
      <p:grpSpPr>
        <a:xfrm>
          <a:off x="0" y="0"/>
          <a:ext cx="0" cy="0"/>
          <a:chOff x="0" y="0"/>
          <a:chExt cx="0" cy="0"/>
        </a:xfrm>
      </p:grpSpPr>
      <p:cxnSp>
        <p:nvCxnSpPr>
          <p:cNvPr id="355" name="Google Shape;355;p20"/>
          <p:cNvCxnSpPr/>
          <p:nvPr/>
        </p:nvCxnSpPr>
        <p:spPr>
          <a:xfrm rot="-805">
            <a:off x="1028741" y="4191392"/>
            <a:ext cx="16230559" cy="0"/>
          </a:xfrm>
          <a:prstGeom prst="straightConnector1">
            <a:avLst/>
          </a:prstGeom>
          <a:noFill/>
          <a:ln cap="rnd" cmpd="sng" w="19050">
            <a:solidFill>
              <a:srgbClr val="192936"/>
            </a:solidFill>
            <a:prstDash val="solid"/>
            <a:round/>
            <a:headEnd len="sm" w="sm" type="none"/>
            <a:tailEnd len="sm" w="sm" type="none"/>
          </a:ln>
        </p:spPr>
      </p:cxnSp>
      <p:cxnSp>
        <p:nvCxnSpPr>
          <p:cNvPr id="356" name="Google Shape;356;p20"/>
          <p:cNvCxnSpPr/>
          <p:nvPr/>
        </p:nvCxnSpPr>
        <p:spPr>
          <a:xfrm rot="-5408732">
            <a:off x="6619295" y="6714371"/>
            <a:ext cx="5068825" cy="0"/>
          </a:xfrm>
          <a:prstGeom prst="straightConnector1">
            <a:avLst/>
          </a:prstGeom>
          <a:noFill/>
          <a:ln cap="rnd" cmpd="sng" w="19050">
            <a:solidFill>
              <a:srgbClr val="192936"/>
            </a:solidFill>
            <a:prstDash val="solid"/>
            <a:round/>
            <a:headEnd len="sm" w="sm" type="none"/>
            <a:tailEnd len="sm" w="sm" type="none"/>
          </a:ln>
        </p:spPr>
      </p:cxnSp>
      <p:pic>
        <p:nvPicPr>
          <p:cNvPr id="357" name="Google Shape;357;p20"/>
          <p:cNvPicPr preferRelativeResize="0"/>
          <p:nvPr/>
        </p:nvPicPr>
        <p:blipFill rotWithShape="1">
          <a:blip r:embed="rId3">
            <a:alphaModFix/>
          </a:blip>
          <a:srcRect b="18766" l="0" r="0" t="18766"/>
          <a:stretch/>
        </p:blipFill>
        <p:spPr>
          <a:xfrm>
            <a:off x="9387268" y="843204"/>
            <a:ext cx="7654351" cy="2725429"/>
          </a:xfrm>
          <a:prstGeom prst="rect">
            <a:avLst/>
          </a:prstGeom>
          <a:noFill/>
          <a:ln>
            <a:noFill/>
          </a:ln>
        </p:spPr>
      </p:pic>
      <p:sp>
        <p:nvSpPr>
          <p:cNvPr id="358" name="Google Shape;358;p20"/>
          <p:cNvSpPr txBox="1"/>
          <p:nvPr/>
        </p:nvSpPr>
        <p:spPr>
          <a:xfrm>
            <a:off x="1028700" y="1111613"/>
            <a:ext cx="6823489" cy="2640330"/>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6600"/>
              <a:buFont typeface="Arial"/>
              <a:buNone/>
            </a:pPr>
            <a:r>
              <a:rPr b="0" i="1" lang="en-US" sz="6600" u="none" cap="none" strike="noStrike">
                <a:solidFill>
                  <a:srgbClr val="192936"/>
                </a:solidFill>
                <a:latin typeface="Playfair Display"/>
                <a:ea typeface="Playfair Display"/>
                <a:cs typeface="Playfair Display"/>
                <a:sym typeface="Playfair Display"/>
              </a:rPr>
              <a:t>Interpretation of Expected Value</a:t>
            </a:r>
            <a:endParaRPr b="0" i="1" sz="6600" u="none" cap="none" strike="noStrike">
              <a:solidFill>
                <a:srgbClr val="192936"/>
              </a:solidFill>
              <a:latin typeface="Playfair Display"/>
              <a:ea typeface="Playfair Display"/>
              <a:cs typeface="Playfair Display"/>
              <a:sym typeface="Playfair Display"/>
            </a:endParaRPr>
          </a:p>
        </p:txBody>
      </p:sp>
      <p:sp>
        <p:nvSpPr>
          <p:cNvPr id="359" name="Google Shape;359;p20"/>
          <p:cNvSpPr txBox="1"/>
          <p:nvPr/>
        </p:nvSpPr>
        <p:spPr>
          <a:xfrm>
            <a:off x="1028700" y="4414453"/>
            <a:ext cx="3090702" cy="573405"/>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3600"/>
              <a:buFont typeface="Arial"/>
              <a:buNone/>
            </a:pPr>
            <a:r>
              <a:rPr b="1" i="0" lang="en-US" sz="3600" u="none" cap="none" strike="noStrike">
                <a:solidFill>
                  <a:srgbClr val="192936"/>
                </a:solidFill>
                <a:latin typeface="Arial"/>
                <a:ea typeface="Arial"/>
                <a:cs typeface="Arial"/>
                <a:sym typeface="Arial"/>
              </a:rPr>
              <a:t>Key Concept</a:t>
            </a:r>
            <a:endParaRPr b="1" i="0" sz="3600" u="none" cap="none" strike="noStrike">
              <a:solidFill>
                <a:srgbClr val="192936"/>
              </a:solidFill>
              <a:latin typeface="Arial"/>
              <a:ea typeface="Arial"/>
              <a:cs typeface="Arial"/>
              <a:sym typeface="Arial"/>
            </a:endParaRPr>
          </a:p>
        </p:txBody>
      </p:sp>
      <p:sp>
        <p:nvSpPr>
          <p:cNvPr id="360" name="Google Shape;360;p20"/>
          <p:cNvSpPr txBox="1"/>
          <p:nvPr/>
        </p:nvSpPr>
        <p:spPr>
          <a:xfrm>
            <a:off x="1028700" y="5161280"/>
            <a:ext cx="7370445" cy="2552065"/>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370"/>
              <a:buFont typeface="Arial"/>
              <a:buNone/>
            </a:pPr>
            <a:r>
              <a:rPr b="0" i="0" lang="en-US" sz="2370" u="none" cap="none" strike="noStrike">
                <a:solidFill>
                  <a:srgbClr val="192936"/>
                </a:solidFill>
                <a:latin typeface="Arial"/>
                <a:ea typeface="Arial"/>
                <a:cs typeface="Arial"/>
                <a:sym typeface="Arial"/>
              </a:rPr>
              <a:t>Expected value represents a long-term average over many repetitions of an experiment. It is a theoretical measure that indicates where the center of the probability distribution lies, not necessarily a value you will observe in any single trial.</a:t>
            </a:r>
            <a:endParaRPr b="0" i="0" sz="2370" u="none" cap="none" strike="noStrike">
              <a:solidFill>
                <a:srgbClr val="192936"/>
              </a:solidFill>
              <a:latin typeface="Arial"/>
              <a:ea typeface="Arial"/>
              <a:cs typeface="Arial"/>
              <a:sym typeface="Arial"/>
            </a:endParaRPr>
          </a:p>
        </p:txBody>
      </p:sp>
      <p:sp>
        <p:nvSpPr>
          <p:cNvPr id="361" name="Google Shape;361;p20"/>
          <p:cNvSpPr txBox="1"/>
          <p:nvPr/>
        </p:nvSpPr>
        <p:spPr>
          <a:xfrm>
            <a:off x="9524282" y="4345693"/>
            <a:ext cx="3574938" cy="573405"/>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3600"/>
              <a:buFont typeface="Arial"/>
              <a:buNone/>
            </a:pPr>
            <a:r>
              <a:rPr b="1" i="0" lang="en-US" sz="3600" u="none" cap="none" strike="noStrike">
                <a:solidFill>
                  <a:srgbClr val="192936"/>
                </a:solidFill>
                <a:latin typeface="Arial"/>
                <a:ea typeface="Arial"/>
                <a:cs typeface="Arial"/>
                <a:sym typeface="Arial"/>
              </a:rPr>
              <a:t>Important Note</a:t>
            </a:r>
            <a:endParaRPr b="1" i="0" sz="3600" u="none" cap="none" strike="noStrike">
              <a:solidFill>
                <a:srgbClr val="192936"/>
              </a:solidFill>
              <a:latin typeface="Arial"/>
              <a:ea typeface="Arial"/>
              <a:cs typeface="Arial"/>
              <a:sym typeface="Arial"/>
            </a:endParaRPr>
          </a:p>
        </p:txBody>
      </p:sp>
      <p:sp>
        <p:nvSpPr>
          <p:cNvPr id="362" name="Google Shape;362;p20"/>
          <p:cNvSpPr txBox="1"/>
          <p:nvPr/>
        </p:nvSpPr>
        <p:spPr>
          <a:xfrm>
            <a:off x="9524365" y="5048250"/>
            <a:ext cx="6823710" cy="2400935"/>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225"/>
              <a:buFont typeface="Arial"/>
              <a:buNone/>
            </a:pPr>
            <a:r>
              <a:rPr b="0" i="0" lang="en-US" sz="2225" u="none" cap="none" strike="noStrike">
                <a:solidFill>
                  <a:srgbClr val="192936"/>
                </a:solidFill>
                <a:latin typeface="Arial"/>
                <a:ea typeface="Arial"/>
                <a:cs typeface="Arial"/>
                <a:sym typeface="Arial"/>
              </a:rPr>
              <a:t>The expected value may not be an actual observed value. For example, E(X) = 1.1 children means that over many families, the average is 1.1, but no family can have exactly 1.1 children. It serves as a benchmark for comparison and decision-making.</a:t>
            </a:r>
            <a:endParaRPr b="0" i="0" sz="2225" u="none" cap="none" strike="noStrike">
              <a:solidFill>
                <a:srgbClr val="192936"/>
              </a:solidFill>
              <a:latin typeface="Arial"/>
              <a:ea typeface="Arial"/>
              <a:cs typeface="Arial"/>
              <a:sym typeface="Arial"/>
            </a:endParaRPr>
          </a:p>
        </p:txBody>
      </p:sp>
      <p:sp>
        <p:nvSpPr>
          <p:cNvPr id="363" name="Google Shape;363;p20"/>
          <p:cNvSpPr txBox="1"/>
          <p:nvPr/>
        </p:nvSpPr>
        <p:spPr>
          <a:xfrm>
            <a:off x="14439727" y="3719591"/>
            <a:ext cx="2601892" cy="16732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45"/>
              <a:buFont typeface="Arial"/>
              <a:buNone/>
            </a:pPr>
            <a:r>
              <a:rPr b="1" i="1" lang="en-US" sz="1045" u="none" cap="none" strike="noStrike">
                <a:solidFill>
                  <a:srgbClr val="000000"/>
                </a:solidFill>
                <a:latin typeface="Arial"/>
                <a:ea typeface="Arial"/>
                <a:cs typeface="Arial"/>
                <a:sym typeface="Arial"/>
              </a:rPr>
              <a:t>Source: </a:t>
            </a:r>
            <a:r>
              <a:rPr b="0" i="1" lang="en-US" sz="1045" u="none" cap="none" strike="noStrike">
                <a:solidFill>
                  <a:srgbClr val="000000"/>
                </a:solidFill>
                <a:latin typeface="Sansita"/>
                <a:ea typeface="Sansita"/>
                <a:cs typeface="Sansita"/>
                <a:sym typeface="Sansita"/>
              </a:rPr>
              <a:t>Author (created using Canva)</a:t>
            </a:r>
            <a:endParaRPr b="0" i="1" sz="1045" u="none" cap="none" strike="noStrike">
              <a:solidFill>
                <a:srgbClr val="000000"/>
              </a:solidFill>
              <a:latin typeface="Sansita"/>
              <a:ea typeface="Sansita"/>
              <a:cs typeface="Sansita"/>
              <a:sym typeface="Sansita"/>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367" name="Shape 367"/>
        <p:cNvGrpSpPr/>
        <p:nvPr/>
      </p:nvGrpSpPr>
      <p:grpSpPr>
        <a:xfrm>
          <a:off x="0" y="0"/>
          <a:ext cx="0" cy="0"/>
          <a:chOff x="0" y="0"/>
          <a:chExt cx="0" cy="0"/>
        </a:xfrm>
      </p:grpSpPr>
      <p:cxnSp>
        <p:nvCxnSpPr>
          <p:cNvPr id="368" name="Google Shape;368;p21"/>
          <p:cNvCxnSpPr/>
          <p:nvPr/>
        </p:nvCxnSpPr>
        <p:spPr>
          <a:xfrm rot="1812">
            <a:off x="1028765" y="3555057"/>
            <a:ext cx="10258101" cy="0"/>
          </a:xfrm>
          <a:prstGeom prst="straightConnector1">
            <a:avLst/>
          </a:prstGeom>
          <a:noFill/>
          <a:ln cap="rnd" cmpd="sng" w="19050">
            <a:solidFill>
              <a:srgbClr val="192936"/>
            </a:solidFill>
            <a:prstDash val="solid"/>
            <a:round/>
            <a:headEnd len="sm" w="sm" type="none"/>
            <a:tailEnd len="sm" w="sm" type="none"/>
          </a:ln>
        </p:spPr>
      </p:cxnSp>
      <p:sp>
        <p:nvSpPr>
          <p:cNvPr id="369" name="Google Shape;369;p21"/>
          <p:cNvSpPr txBox="1"/>
          <p:nvPr/>
        </p:nvSpPr>
        <p:spPr>
          <a:xfrm>
            <a:off x="-1264141" y="1712109"/>
            <a:ext cx="9728193" cy="150495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Clr>
                <a:srgbClr val="000000"/>
              </a:buClr>
              <a:buSzPts val="10000"/>
              <a:buFont typeface="Arial"/>
              <a:buNone/>
            </a:pPr>
            <a:r>
              <a:rPr b="0" i="1" lang="en-US" sz="10000" u="none" cap="none" strike="noStrike">
                <a:solidFill>
                  <a:srgbClr val="192936"/>
                </a:solidFill>
                <a:latin typeface="Playfair Display"/>
                <a:ea typeface="Playfair Display"/>
                <a:cs typeface="Playfair Display"/>
                <a:sym typeface="Playfair Display"/>
              </a:rPr>
              <a:t>Variance</a:t>
            </a:r>
            <a:endParaRPr b="0" i="1" sz="10000" u="none" cap="none" strike="noStrike">
              <a:solidFill>
                <a:srgbClr val="192936"/>
              </a:solidFill>
              <a:latin typeface="Playfair Display"/>
              <a:ea typeface="Playfair Display"/>
              <a:cs typeface="Playfair Display"/>
              <a:sym typeface="Playfair Display"/>
            </a:endParaRPr>
          </a:p>
        </p:txBody>
      </p:sp>
      <p:cxnSp>
        <p:nvCxnSpPr>
          <p:cNvPr id="370" name="Google Shape;370;p21"/>
          <p:cNvCxnSpPr/>
          <p:nvPr/>
        </p:nvCxnSpPr>
        <p:spPr>
          <a:xfrm flipH="1" rot="10800000">
            <a:off x="1034775" y="20300"/>
            <a:ext cx="20100" cy="10287000"/>
          </a:xfrm>
          <a:prstGeom prst="straightConnector1">
            <a:avLst/>
          </a:prstGeom>
          <a:noFill/>
          <a:ln cap="rnd" cmpd="sng" w="19050">
            <a:solidFill>
              <a:srgbClr val="192936"/>
            </a:solidFill>
            <a:prstDash val="solid"/>
            <a:round/>
            <a:headEnd len="sm" w="sm" type="none"/>
            <a:tailEnd len="sm" w="sm" type="none"/>
          </a:ln>
        </p:spPr>
      </p:cxnSp>
      <p:cxnSp>
        <p:nvCxnSpPr>
          <p:cNvPr id="371" name="Google Shape;371;p21"/>
          <p:cNvCxnSpPr/>
          <p:nvPr/>
        </p:nvCxnSpPr>
        <p:spPr>
          <a:xfrm>
            <a:off x="-20300" y="1014500"/>
            <a:ext cx="18382800" cy="0"/>
          </a:xfrm>
          <a:prstGeom prst="straightConnector1">
            <a:avLst/>
          </a:prstGeom>
          <a:noFill/>
          <a:ln cap="rnd" cmpd="sng" w="19050">
            <a:solidFill>
              <a:srgbClr val="192936"/>
            </a:solidFill>
            <a:prstDash val="solid"/>
            <a:round/>
            <a:headEnd len="sm" w="sm" type="none"/>
            <a:tailEnd len="sm" w="sm" type="none"/>
          </a:ln>
        </p:spPr>
      </p:cxnSp>
      <p:cxnSp>
        <p:nvCxnSpPr>
          <p:cNvPr id="372" name="Google Shape;372;p21"/>
          <p:cNvCxnSpPr/>
          <p:nvPr/>
        </p:nvCxnSpPr>
        <p:spPr>
          <a:xfrm>
            <a:off x="60875" y="9231925"/>
            <a:ext cx="18240600" cy="40500"/>
          </a:xfrm>
          <a:prstGeom prst="straightConnector1">
            <a:avLst/>
          </a:prstGeom>
          <a:noFill/>
          <a:ln cap="rnd" cmpd="sng" w="19050">
            <a:solidFill>
              <a:srgbClr val="192936"/>
            </a:solidFill>
            <a:prstDash val="solid"/>
            <a:round/>
            <a:headEnd len="sm" w="sm" type="none"/>
            <a:tailEnd len="sm" w="sm" type="none"/>
          </a:ln>
        </p:spPr>
      </p:cxnSp>
      <p:cxnSp>
        <p:nvCxnSpPr>
          <p:cNvPr id="373" name="Google Shape;373;p21"/>
          <p:cNvCxnSpPr/>
          <p:nvPr/>
        </p:nvCxnSpPr>
        <p:spPr>
          <a:xfrm flipH="1" rot="10800000">
            <a:off x="11321775" y="20400"/>
            <a:ext cx="20100" cy="10266600"/>
          </a:xfrm>
          <a:prstGeom prst="straightConnector1">
            <a:avLst/>
          </a:prstGeom>
          <a:noFill/>
          <a:ln cap="rnd" cmpd="sng" w="19050">
            <a:solidFill>
              <a:srgbClr val="192936"/>
            </a:solidFill>
            <a:prstDash val="solid"/>
            <a:round/>
            <a:headEnd len="sm" w="sm" type="none"/>
            <a:tailEnd len="sm" w="sm" type="none"/>
          </a:ln>
        </p:spPr>
      </p:cxnSp>
      <p:pic>
        <p:nvPicPr>
          <p:cNvPr id="374" name="Google Shape;374;p21"/>
          <p:cNvPicPr preferRelativeResize="0"/>
          <p:nvPr/>
        </p:nvPicPr>
        <p:blipFill rotWithShape="1">
          <a:blip r:embed="rId3">
            <a:alphaModFix/>
          </a:blip>
          <a:srcRect b="0" l="1026" r="1026" t="0"/>
          <a:stretch/>
        </p:blipFill>
        <p:spPr>
          <a:xfrm>
            <a:off x="13287881" y="1702584"/>
            <a:ext cx="3971419" cy="5013483"/>
          </a:xfrm>
          <a:prstGeom prst="rect">
            <a:avLst/>
          </a:prstGeom>
          <a:noFill/>
          <a:ln>
            <a:noFill/>
          </a:ln>
        </p:spPr>
      </p:pic>
      <p:sp>
        <p:nvSpPr>
          <p:cNvPr id="375" name="Google Shape;375;p21"/>
          <p:cNvSpPr txBox="1"/>
          <p:nvPr/>
        </p:nvSpPr>
        <p:spPr>
          <a:xfrm>
            <a:off x="1474036" y="3967336"/>
            <a:ext cx="9115992" cy="3234691"/>
          </a:xfrm>
          <a:prstGeom prst="rect">
            <a:avLst/>
          </a:prstGeom>
          <a:noFill/>
          <a:ln>
            <a:noFill/>
          </a:ln>
        </p:spPr>
        <p:txBody>
          <a:bodyPr anchorCtr="0" anchor="t" bIns="0" lIns="0" spcFirstLastPara="1" rIns="0" wrap="square" tIns="0">
            <a:spAutoFit/>
          </a:bodyPr>
          <a:lstStyle/>
          <a:p>
            <a:pPr indent="0" lvl="0" marL="0" marR="0" rtl="0" algn="l">
              <a:lnSpc>
                <a:spcPct val="160000"/>
              </a:lnSpc>
              <a:spcBef>
                <a:spcPts val="0"/>
              </a:spcBef>
              <a:spcAft>
                <a:spcPts val="0"/>
              </a:spcAft>
              <a:buClr>
                <a:srgbClr val="000000"/>
              </a:buClr>
              <a:buSzPts val="2700"/>
              <a:buFont typeface="Arial"/>
              <a:buNone/>
            </a:pPr>
            <a:r>
              <a:rPr b="0" i="0" lang="en-US" sz="2700" u="none" cap="none" strike="noStrike">
                <a:solidFill>
                  <a:srgbClr val="000000"/>
                </a:solidFill>
                <a:latin typeface="Arial"/>
                <a:ea typeface="Arial"/>
                <a:cs typeface="Arial"/>
                <a:sym typeface="Arial"/>
              </a:rPr>
              <a:t>Variance measures the dispersion or spread of data around the mean. It quantifies how far individual values deviate from the expected value.</a:t>
            </a:r>
            <a:endParaRPr b="0" i="0" sz="2700" u="none" cap="none" strike="noStrike">
              <a:solidFill>
                <a:srgbClr val="000000"/>
              </a:solidFill>
              <a:latin typeface="Arial"/>
              <a:ea typeface="Arial"/>
              <a:cs typeface="Arial"/>
              <a:sym typeface="Arial"/>
            </a:endParaRPr>
          </a:p>
          <a:p>
            <a:pPr indent="0" lvl="0" marL="0" marR="0" rtl="0" algn="l">
              <a:lnSpc>
                <a:spcPct val="160000"/>
              </a:lnSpc>
              <a:spcBef>
                <a:spcPts val="0"/>
              </a:spcBef>
              <a:spcAft>
                <a:spcPts val="0"/>
              </a:spcAft>
              <a:buClr>
                <a:srgbClr val="000000"/>
              </a:buClr>
              <a:buSzPts val="2700"/>
              <a:buFont typeface="Arial"/>
              <a:buNone/>
            </a:pPr>
            <a:r>
              <a:rPr b="0" i="0" lang="en-US" sz="2700" u="none" cap="none" strike="noStrike">
                <a:solidFill>
                  <a:srgbClr val="000000"/>
                </a:solidFill>
                <a:latin typeface="Arial"/>
                <a:ea typeface="Arial"/>
                <a:cs typeface="Arial"/>
                <a:sym typeface="Arial"/>
              </a:rPr>
              <a:t>A key concept in probability and statistics, variance helps us understand the consistency and reliability of data distributions in information systems analysis.</a:t>
            </a:r>
            <a:endParaRPr b="0" i="0" sz="2700" u="none" cap="none" strike="noStrike">
              <a:solidFill>
                <a:srgbClr val="000000"/>
              </a:solidFill>
              <a:latin typeface="Arial"/>
              <a:ea typeface="Arial"/>
              <a:cs typeface="Arial"/>
              <a:sym typeface="Arial"/>
            </a:endParaRPr>
          </a:p>
        </p:txBody>
      </p:sp>
      <p:sp>
        <p:nvSpPr>
          <p:cNvPr id="376" name="Google Shape;376;p21"/>
          <p:cNvSpPr txBox="1"/>
          <p:nvPr/>
        </p:nvSpPr>
        <p:spPr>
          <a:xfrm>
            <a:off x="14568058" y="6955840"/>
            <a:ext cx="2601892" cy="16732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45"/>
              <a:buFont typeface="Arial"/>
              <a:buNone/>
            </a:pPr>
            <a:r>
              <a:rPr b="1" i="1" lang="en-US" sz="1045" u="none" cap="none" strike="noStrike">
                <a:solidFill>
                  <a:srgbClr val="000000"/>
                </a:solidFill>
                <a:latin typeface="Arial"/>
                <a:ea typeface="Arial"/>
                <a:cs typeface="Arial"/>
                <a:sym typeface="Arial"/>
              </a:rPr>
              <a:t>Source: </a:t>
            </a:r>
            <a:r>
              <a:rPr b="0" i="1" lang="en-US" sz="1045" u="none" cap="none" strike="noStrike">
                <a:solidFill>
                  <a:srgbClr val="000000"/>
                </a:solidFill>
                <a:latin typeface="Sansita"/>
                <a:ea typeface="Sansita"/>
                <a:cs typeface="Sansita"/>
                <a:sym typeface="Sansita"/>
              </a:rPr>
              <a:t>Author (created using Canva)</a:t>
            </a:r>
            <a:endParaRPr b="0" i="1" sz="1045" u="none" cap="none" strike="noStrike">
              <a:solidFill>
                <a:srgbClr val="000000"/>
              </a:solidFill>
              <a:latin typeface="Sansita"/>
              <a:ea typeface="Sansita"/>
              <a:cs typeface="Sansita"/>
              <a:sym typeface="Sansita"/>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92936"/>
        </a:solidFill>
      </p:bgPr>
    </p:bg>
    <p:spTree>
      <p:nvGrpSpPr>
        <p:cNvPr id="380" name="Shape 380"/>
        <p:cNvGrpSpPr/>
        <p:nvPr/>
      </p:nvGrpSpPr>
      <p:grpSpPr>
        <a:xfrm>
          <a:off x="0" y="0"/>
          <a:ext cx="0" cy="0"/>
          <a:chOff x="0" y="0"/>
          <a:chExt cx="0" cy="0"/>
        </a:xfrm>
      </p:grpSpPr>
      <p:cxnSp>
        <p:nvCxnSpPr>
          <p:cNvPr id="381" name="Google Shape;381;p22"/>
          <p:cNvCxnSpPr/>
          <p:nvPr/>
        </p:nvCxnSpPr>
        <p:spPr>
          <a:xfrm rot="13013">
            <a:off x="1028667" y="2750038"/>
            <a:ext cx="9073016" cy="0"/>
          </a:xfrm>
          <a:prstGeom prst="straightConnector1">
            <a:avLst/>
          </a:prstGeom>
          <a:noFill/>
          <a:ln cap="rnd" cmpd="sng" w="19050">
            <a:solidFill>
              <a:srgbClr val="FDF8F5"/>
            </a:solidFill>
            <a:prstDash val="solid"/>
            <a:round/>
            <a:headEnd len="sm" w="sm" type="none"/>
            <a:tailEnd len="sm" w="sm" type="none"/>
          </a:ln>
        </p:spPr>
      </p:cxnSp>
      <p:cxnSp>
        <p:nvCxnSpPr>
          <p:cNvPr id="382" name="Google Shape;382;p22"/>
          <p:cNvCxnSpPr/>
          <p:nvPr/>
        </p:nvCxnSpPr>
        <p:spPr>
          <a:xfrm rot="-5400000">
            <a:off x="4948660" y="5133977"/>
            <a:ext cx="10287004" cy="0"/>
          </a:xfrm>
          <a:prstGeom prst="straightConnector1">
            <a:avLst/>
          </a:prstGeom>
          <a:noFill/>
          <a:ln cap="rnd" cmpd="sng" w="19050">
            <a:solidFill>
              <a:srgbClr val="FDF8F5"/>
            </a:solidFill>
            <a:prstDash val="solid"/>
            <a:round/>
            <a:headEnd len="sm" w="sm" type="none"/>
            <a:tailEnd len="sm" w="sm" type="none"/>
          </a:ln>
        </p:spPr>
      </p:cxnSp>
      <p:pic>
        <p:nvPicPr>
          <p:cNvPr id="383" name="Google Shape;383;p22"/>
          <p:cNvPicPr preferRelativeResize="0"/>
          <p:nvPr/>
        </p:nvPicPr>
        <p:blipFill rotWithShape="1">
          <a:blip r:embed="rId3">
            <a:alphaModFix/>
          </a:blip>
          <a:srcRect b="3388" l="0" r="0" t="3388"/>
          <a:stretch/>
        </p:blipFill>
        <p:spPr>
          <a:xfrm>
            <a:off x="11149178" y="451461"/>
            <a:ext cx="6037824" cy="6959676"/>
          </a:xfrm>
          <a:prstGeom prst="rect">
            <a:avLst/>
          </a:prstGeom>
          <a:noFill/>
          <a:ln>
            <a:noFill/>
          </a:ln>
        </p:spPr>
      </p:pic>
      <p:sp>
        <p:nvSpPr>
          <p:cNvPr id="384" name="Google Shape;384;p22"/>
          <p:cNvSpPr txBox="1"/>
          <p:nvPr/>
        </p:nvSpPr>
        <p:spPr>
          <a:xfrm>
            <a:off x="1028700" y="1264368"/>
            <a:ext cx="6756539" cy="1015365"/>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6000"/>
              <a:buFont typeface="Arial"/>
              <a:buNone/>
            </a:pPr>
            <a:r>
              <a:rPr b="0" i="1" lang="en-US" sz="6000" u="none" cap="none" strike="noStrike">
                <a:solidFill>
                  <a:srgbClr val="FDF8F5"/>
                </a:solidFill>
                <a:latin typeface="Playfair Display"/>
                <a:ea typeface="Playfair Display"/>
                <a:cs typeface="Playfair Display"/>
                <a:sym typeface="Playfair Display"/>
              </a:rPr>
              <a:t>Variance Formula</a:t>
            </a:r>
            <a:endParaRPr b="0" i="1" sz="6000" u="none" cap="none" strike="noStrike">
              <a:solidFill>
                <a:srgbClr val="FDF8F5"/>
              </a:solidFill>
              <a:latin typeface="Playfair Display"/>
              <a:ea typeface="Playfair Display"/>
              <a:cs typeface="Playfair Display"/>
              <a:sym typeface="Playfair Display"/>
            </a:endParaRPr>
          </a:p>
        </p:txBody>
      </p:sp>
      <p:sp>
        <p:nvSpPr>
          <p:cNvPr id="385" name="Google Shape;385;p22"/>
          <p:cNvSpPr txBox="1"/>
          <p:nvPr/>
        </p:nvSpPr>
        <p:spPr>
          <a:xfrm>
            <a:off x="1028700" y="3441698"/>
            <a:ext cx="7674146" cy="4453305"/>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DF8F5"/>
                </a:solidFill>
                <a:latin typeface="Arial"/>
                <a:ea typeface="Arial"/>
                <a:cs typeface="Arial"/>
                <a:sym typeface="Arial"/>
              </a:rPr>
              <a:t>The variance of a discrete random variable X measures how spread out the values are from the expected value (mean).</a:t>
            </a:r>
            <a:endParaRPr b="0" i="0" sz="2800" u="none" cap="none" strike="noStrike">
              <a:solidFill>
                <a:srgbClr val="FDF8F5"/>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DF8F5"/>
                </a:solidFill>
                <a:latin typeface="Arial"/>
                <a:ea typeface="Arial"/>
                <a:cs typeface="Arial"/>
                <a:sym typeface="Arial"/>
              </a:rPr>
              <a:t>The mathematical formula is:</a:t>
            </a:r>
            <a:endParaRPr b="0" i="0" sz="2800" u="none" cap="none" strike="noStrike">
              <a:solidFill>
                <a:srgbClr val="FDF8F5"/>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DF8F5"/>
                </a:solidFill>
                <a:latin typeface="Arial"/>
                <a:ea typeface="Arial"/>
                <a:cs typeface="Arial"/>
                <a:sym typeface="Arial"/>
              </a:rPr>
              <a:t>Var(X) = Σ [(x − μ)² · P(x)]</a:t>
            </a:r>
            <a:endParaRPr b="0" i="0" sz="2800" u="none" cap="none" strike="noStrike">
              <a:solidFill>
                <a:srgbClr val="FDF8F5"/>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DF8F5"/>
                </a:solidFill>
                <a:latin typeface="Arial"/>
                <a:ea typeface="Arial"/>
                <a:cs typeface="Arial"/>
                <a:sym typeface="Arial"/>
              </a:rPr>
              <a:t>Where:</a:t>
            </a:r>
            <a:endParaRPr b="0" i="0" sz="2800" u="none" cap="none" strike="noStrike">
              <a:solidFill>
                <a:srgbClr val="FDF8F5"/>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DF8F5"/>
                </a:solidFill>
                <a:latin typeface="Arial"/>
                <a:ea typeface="Arial"/>
                <a:cs typeface="Arial"/>
                <a:sym typeface="Arial"/>
              </a:rPr>
              <a:t>• x = each possible value</a:t>
            </a:r>
            <a:endParaRPr b="0" i="0" sz="2800" u="none" cap="none" strike="noStrike">
              <a:solidFill>
                <a:srgbClr val="FDF8F5"/>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DF8F5"/>
                </a:solidFill>
                <a:latin typeface="Arial"/>
                <a:ea typeface="Arial"/>
                <a:cs typeface="Arial"/>
                <a:sym typeface="Arial"/>
              </a:rPr>
              <a:t>• μ = expected value E(X)</a:t>
            </a:r>
            <a:endParaRPr b="0" i="0" sz="2800" u="none" cap="none" strike="noStrike">
              <a:solidFill>
                <a:srgbClr val="FDF8F5"/>
              </a:solidFill>
              <a:latin typeface="Arial"/>
              <a:ea typeface="Arial"/>
              <a:cs typeface="Arial"/>
              <a:sym typeface="Arial"/>
            </a:endParaRPr>
          </a:p>
          <a:p>
            <a:pPr indent="0" lvl="0" marL="0" marR="0" rtl="0" algn="l">
              <a:lnSpc>
                <a:spcPct val="140000"/>
              </a:lnSpc>
              <a:spcBef>
                <a:spcPts val="0"/>
              </a:spcBef>
              <a:spcAft>
                <a:spcPts val="0"/>
              </a:spcAft>
              <a:buClr>
                <a:srgbClr val="000000"/>
              </a:buClr>
              <a:buSzPts val="2800"/>
              <a:buFont typeface="Arial"/>
              <a:buNone/>
            </a:pPr>
            <a:r>
              <a:rPr b="0" i="0" lang="en-US" sz="2800" u="none" cap="none" strike="noStrike">
                <a:solidFill>
                  <a:srgbClr val="FDF8F5"/>
                </a:solidFill>
                <a:latin typeface="Arial"/>
                <a:ea typeface="Arial"/>
                <a:cs typeface="Arial"/>
                <a:sym typeface="Arial"/>
              </a:rPr>
              <a:t>• P(x) = probability of each value</a:t>
            </a:r>
            <a:endParaRPr b="0" i="0" sz="2800" u="none" cap="none" strike="noStrike">
              <a:solidFill>
                <a:srgbClr val="FDF8F5"/>
              </a:solidFill>
              <a:latin typeface="Arial"/>
              <a:ea typeface="Arial"/>
              <a:cs typeface="Arial"/>
              <a:sym typeface="Arial"/>
            </a:endParaRPr>
          </a:p>
        </p:txBody>
      </p:sp>
      <p:sp>
        <p:nvSpPr>
          <p:cNvPr id="386" name="Google Shape;386;p22"/>
          <p:cNvSpPr txBox="1"/>
          <p:nvPr/>
        </p:nvSpPr>
        <p:spPr>
          <a:xfrm>
            <a:off x="14579179" y="7456290"/>
            <a:ext cx="2601892" cy="16732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45"/>
              <a:buFont typeface="Arial"/>
              <a:buNone/>
            </a:pPr>
            <a:r>
              <a:rPr b="1" i="1" lang="en-US" sz="1045" u="none" cap="none" strike="noStrike">
                <a:solidFill>
                  <a:srgbClr val="FFFFFF"/>
                </a:solidFill>
                <a:latin typeface="Arial"/>
                <a:ea typeface="Arial"/>
                <a:cs typeface="Arial"/>
                <a:sym typeface="Arial"/>
              </a:rPr>
              <a:t>Source: </a:t>
            </a:r>
            <a:r>
              <a:rPr b="0" i="1" lang="en-US" sz="1045" u="none" cap="none" strike="noStrike">
                <a:solidFill>
                  <a:srgbClr val="FFFFFF"/>
                </a:solidFill>
                <a:latin typeface="Sansita"/>
                <a:ea typeface="Sansita"/>
                <a:cs typeface="Sansita"/>
                <a:sym typeface="Sansita"/>
              </a:rPr>
              <a:t>Author (created using Canva)</a:t>
            </a:r>
            <a:endParaRPr b="0" i="1" sz="1045" u="none" cap="none" strike="noStrike">
              <a:solidFill>
                <a:srgbClr val="FFFFFF"/>
              </a:solidFill>
              <a:latin typeface="Sansita"/>
              <a:ea typeface="Sansita"/>
              <a:cs typeface="Sansita"/>
              <a:sym typeface="Sansita"/>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390" name="Shape 390"/>
        <p:cNvGrpSpPr/>
        <p:nvPr/>
      </p:nvGrpSpPr>
      <p:grpSpPr>
        <a:xfrm>
          <a:off x="0" y="0"/>
          <a:ext cx="0" cy="0"/>
          <a:chOff x="0" y="0"/>
          <a:chExt cx="0" cy="0"/>
        </a:xfrm>
      </p:grpSpPr>
      <p:sp>
        <p:nvSpPr>
          <p:cNvPr id="391" name="Google Shape;391;p23"/>
          <p:cNvSpPr/>
          <p:nvPr/>
        </p:nvSpPr>
        <p:spPr>
          <a:xfrm>
            <a:off x="1265873" y="1233510"/>
            <a:ext cx="8922891" cy="2086134"/>
          </a:xfrm>
          <a:prstGeom prst="rect">
            <a:avLst/>
          </a:prstGeom>
          <a:solidFill>
            <a:srgbClr val="19293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92" name="Google Shape;392;p23"/>
          <p:cNvCxnSpPr/>
          <p:nvPr/>
        </p:nvCxnSpPr>
        <p:spPr>
          <a:xfrm>
            <a:off x="20300" y="1055075"/>
            <a:ext cx="18321900" cy="20400"/>
          </a:xfrm>
          <a:prstGeom prst="straightConnector1">
            <a:avLst/>
          </a:prstGeom>
          <a:noFill/>
          <a:ln cap="rnd" cmpd="sng" w="19050">
            <a:solidFill>
              <a:srgbClr val="192936"/>
            </a:solidFill>
            <a:prstDash val="solid"/>
            <a:round/>
            <a:headEnd len="sm" w="sm" type="none"/>
            <a:tailEnd len="sm" w="sm" type="none"/>
          </a:ln>
        </p:spPr>
      </p:cxnSp>
      <p:cxnSp>
        <p:nvCxnSpPr>
          <p:cNvPr id="393" name="Google Shape;393;p23"/>
          <p:cNvCxnSpPr/>
          <p:nvPr/>
        </p:nvCxnSpPr>
        <p:spPr>
          <a:xfrm>
            <a:off x="0" y="9252225"/>
            <a:ext cx="18342000" cy="20100"/>
          </a:xfrm>
          <a:prstGeom prst="straightConnector1">
            <a:avLst/>
          </a:prstGeom>
          <a:noFill/>
          <a:ln cap="rnd" cmpd="sng" w="19050">
            <a:solidFill>
              <a:srgbClr val="192936"/>
            </a:solidFill>
            <a:prstDash val="solid"/>
            <a:round/>
            <a:headEnd len="sm" w="sm" type="none"/>
            <a:tailEnd len="sm" w="sm" type="none"/>
          </a:ln>
        </p:spPr>
      </p:cxnSp>
      <p:cxnSp>
        <p:nvCxnSpPr>
          <p:cNvPr id="394" name="Google Shape;394;p23"/>
          <p:cNvCxnSpPr/>
          <p:nvPr/>
        </p:nvCxnSpPr>
        <p:spPr>
          <a:xfrm rot="158">
            <a:off x="1033460" y="3568498"/>
            <a:ext cx="9396993" cy="0"/>
          </a:xfrm>
          <a:prstGeom prst="straightConnector1">
            <a:avLst/>
          </a:prstGeom>
          <a:noFill/>
          <a:ln cap="rnd" cmpd="sng" w="19050">
            <a:solidFill>
              <a:srgbClr val="192936"/>
            </a:solidFill>
            <a:prstDash val="solid"/>
            <a:round/>
            <a:headEnd len="sm" w="sm" type="none"/>
            <a:tailEnd len="sm" w="sm" type="none"/>
          </a:ln>
        </p:spPr>
      </p:cxnSp>
      <p:cxnSp>
        <p:nvCxnSpPr>
          <p:cNvPr id="395" name="Google Shape;395;p23"/>
          <p:cNvCxnSpPr/>
          <p:nvPr/>
        </p:nvCxnSpPr>
        <p:spPr>
          <a:xfrm rot="-5403497">
            <a:off x="6353792" y="5124455"/>
            <a:ext cx="8173210" cy="0"/>
          </a:xfrm>
          <a:prstGeom prst="straightConnector1">
            <a:avLst/>
          </a:prstGeom>
          <a:noFill/>
          <a:ln cap="rnd" cmpd="sng" w="19050">
            <a:solidFill>
              <a:srgbClr val="192936"/>
            </a:solidFill>
            <a:prstDash val="solid"/>
            <a:round/>
            <a:headEnd len="sm" w="sm" type="none"/>
            <a:tailEnd len="sm" w="sm" type="none"/>
          </a:ln>
        </p:spPr>
      </p:cxnSp>
      <p:cxnSp>
        <p:nvCxnSpPr>
          <p:cNvPr id="396" name="Google Shape;396;p23"/>
          <p:cNvCxnSpPr/>
          <p:nvPr/>
        </p:nvCxnSpPr>
        <p:spPr>
          <a:xfrm rot="-5403479">
            <a:off x="-3072002" y="5105589"/>
            <a:ext cx="8210924" cy="0"/>
          </a:xfrm>
          <a:prstGeom prst="straightConnector1">
            <a:avLst/>
          </a:prstGeom>
          <a:noFill/>
          <a:ln cap="rnd" cmpd="sng" w="19050">
            <a:solidFill>
              <a:srgbClr val="192936"/>
            </a:solidFill>
            <a:prstDash val="solid"/>
            <a:round/>
            <a:headEnd len="sm" w="sm" type="none"/>
            <a:tailEnd len="sm" w="sm" type="none"/>
          </a:ln>
        </p:spPr>
      </p:cxnSp>
      <p:grpSp>
        <p:nvGrpSpPr>
          <p:cNvPr id="397" name="Google Shape;397;p23"/>
          <p:cNvGrpSpPr/>
          <p:nvPr/>
        </p:nvGrpSpPr>
        <p:grpSpPr>
          <a:xfrm>
            <a:off x="2503242" y="4275378"/>
            <a:ext cx="6242686" cy="1985645"/>
            <a:chOff x="0" y="85725"/>
            <a:chExt cx="8323580" cy="2647527"/>
          </a:xfrm>
        </p:grpSpPr>
        <p:sp>
          <p:nvSpPr>
            <p:cNvPr id="398" name="Google Shape;398;p23"/>
            <p:cNvSpPr txBox="1"/>
            <p:nvPr/>
          </p:nvSpPr>
          <p:spPr>
            <a:xfrm>
              <a:off x="0" y="85725"/>
              <a:ext cx="7805766" cy="783256"/>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4285"/>
                <a:buFont typeface="Arial"/>
                <a:buNone/>
              </a:pPr>
              <a:r>
                <a:rPr b="0" i="1" lang="en-US" sz="4285" u="none" cap="none" strike="noStrike">
                  <a:solidFill>
                    <a:srgbClr val="192936"/>
                  </a:solidFill>
                  <a:latin typeface="Playfair Display"/>
                  <a:ea typeface="Playfair Display"/>
                  <a:cs typeface="Playfair Display"/>
                  <a:sym typeface="Playfair Display"/>
                </a:rPr>
                <a:t>σ = √Var(X)</a:t>
              </a:r>
              <a:endParaRPr b="0" i="1" sz="4285" u="none" cap="none" strike="noStrike">
                <a:solidFill>
                  <a:srgbClr val="192936"/>
                </a:solidFill>
                <a:latin typeface="Playfair Display"/>
                <a:ea typeface="Playfair Display"/>
                <a:cs typeface="Playfair Display"/>
                <a:sym typeface="Playfair Display"/>
              </a:endParaRPr>
            </a:p>
          </p:txBody>
        </p:sp>
        <p:sp>
          <p:nvSpPr>
            <p:cNvPr id="399" name="Google Shape;399;p23"/>
            <p:cNvSpPr txBox="1"/>
            <p:nvPr/>
          </p:nvSpPr>
          <p:spPr>
            <a:xfrm>
              <a:off x="795867" y="1906905"/>
              <a:ext cx="7527713" cy="826347"/>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Clr>
                  <a:srgbClr val="000000"/>
                </a:buClr>
                <a:buSzPts val="3100"/>
                <a:buFont typeface="Arial"/>
                <a:buNone/>
              </a:pPr>
              <a:r>
                <a:rPr b="0" i="0" lang="en-US" sz="3100" u="none" cap="none" strike="noStrike">
                  <a:solidFill>
                    <a:srgbClr val="192936"/>
                  </a:solidFill>
                  <a:latin typeface="Arial"/>
                  <a:ea typeface="Arial"/>
                  <a:cs typeface="Arial"/>
                  <a:sym typeface="Arial"/>
                </a:rPr>
                <a:t>The square root of variance</a:t>
              </a:r>
              <a:endParaRPr b="0" i="0" sz="3100" u="none" cap="none" strike="noStrike">
                <a:solidFill>
                  <a:srgbClr val="192936"/>
                </a:solidFill>
                <a:latin typeface="Arial"/>
                <a:ea typeface="Arial"/>
                <a:cs typeface="Arial"/>
                <a:sym typeface="Arial"/>
              </a:endParaRPr>
            </a:p>
          </p:txBody>
        </p:sp>
      </p:grpSp>
      <p:sp>
        <p:nvSpPr>
          <p:cNvPr id="400" name="Google Shape;400;p23"/>
          <p:cNvSpPr txBox="1"/>
          <p:nvPr/>
        </p:nvSpPr>
        <p:spPr>
          <a:xfrm>
            <a:off x="2157761" y="1888864"/>
            <a:ext cx="7139116" cy="92329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6000"/>
              <a:buFont typeface="Arial"/>
              <a:buNone/>
            </a:pPr>
            <a:r>
              <a:rPr b="0" i="1" lang="en-US" sz="6000" u="none" cap="none" strike="noStrike">
                <a:solidFill>
                  <a:srgbClr val="FDF8F5"/>
                </a:solidFill>
                <a:latin typeface="Playfair Display"/>
                <a:ea typeface="Playfair Display"/>
                <a:cs typeface="Playfair Display"/>
                <a:sym typeface="Playfair Display"/>
              </a:rPr>
              <a:t>Standard Deviation</a:t>
            </a:r>
            <a:endParaRPr b="0" i="1" sz="6000" u="none" cap="none" strike="noStrike">
              <a:solidFill>
                <a:srgbClr val="FDF8F5"/>
              </a:solidFill>
              <a:latin typeface="Playfair Display"/>
              <a:ea typeface="Playfair Display"/>
              <a:cs typeface="Playfair Display"/>
              <a:sym typeface="Playfair Display"/>
            </a:endParaRPr>
          </a:p>
        </p:txBody>
      </p:sp>
      <p:sp>
        <p:nvSpPr>
          <p:cNvPr id="401" name="Google Shape;401;p23"/>
          <p:cNvSpPr txBox="1"/>
          <p:nvPr/>
        </p:nvSpPr>
        <p:spPr>
          <a:xfrm>
            <a:off x="10828655" y="3496945"/>
            <a:ext cx="7139305" cy="3646805"/>
          </a:xfrm>
          <a:prstGeom prst="rect">
            <a:avLst/>
          </a:prstGeom>
          <a:noFill/>
          <a:ln>
            <a:noFill/>
          </a:ln>
        </p:spPr>
        <p:txBody>
          <a:bodyPr anchorCtr="0" anchor="t" bIns="0" lIns="0" spcFirstLastPara="1" rIns="0" wrap="square" tIns="0">
            <a:spAutoFit/>
          </a:bodyPr>
          <a:lstStyle/>
          <a:p>
            <a:pPr indent="0" lvl="0" marL="0" marR="0" rtl="0" algn="just">
              <a:lnSpc>
                <a:spcPct val="160000"/>
              </a:lnSpc>
              <a:spcBef>
                <a:spcPts val="0"/>
              </a:spcBef>
              <a:spcAft>
                <a:spcPts val="0"/>
              </a:spcAft>
              <a:buClr>
                <a:srgbClr val="000000"/>
              </a:buClr>
              <a:buSzPts val="2470"/>
              <a:buFont typeface="Arial"/>
              <a:buNone/>
            </a:pPr>
            <a:r>
              <a:rPr b="0" i="0" lang="en-US" sz="2470" u="none" cap="none" strike="noStrike">
                <a:solidFill>
                  <a:srgbClr val="192936"/>
                </a:solidFill>
                <a:latin typeface="Arial"/>
                <a:ea typeface="Arial"/>
                <a:cs typeface="Arial"/>
                <a:sym typeface="Arial"/>
              </a:rPr>
              <a:t>Standard deviation transforms variance back to the original units of measurement, making it easier to interpret. While variance is measured in squared units, standard deviation is expressed in the same units as the data itself, allowing for more intuitive comparisons and analysis.</a:t>
            </a:r>
            <a:endParaRPr b="0" i="0" sz="2470" u="none" cap="none" strike="noStrike">
              <a:solidFill>
                <a:srgbClr val="192936"/>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405" name="Shape 405"/>
        <p:cNvGrpSpPr/>
        <p:nvPr/>
      </p:nvGrpSpPr>
      <p:grpSpPr>
        <a:xfrm>
          <a:off x="0" y="0"/>
          <a:ext cx="0" cy="0"/>
          <a:chOff x="0" y="0"/>
          <a:chExt cx="0" cy="0"/>
        </a:xfrm>
      </p:grpSpPr>
      <p:sp>
        <p:nvSpPr>
          <p:cNvPr id="406" name="Google Shape;406;p24"/>
          <p:cNvSpPr/>
          <p:nvPr/>
        </p:nvSpPr>
        <p:spPr>
          <a:xfrm>
            <a:off x="1284069" y="1265019"/>
            <a:ext cx="15737175" cy="2086134"/>
          </a:xfrm>
          <a:prstGeom prst="rect">
            <a:avLst/>
          </a:prstGeom>
          <a:solidFill>
            <a:srgbClr val="19293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407" name="Google Shape;407;p24"/>
          <p:cNvCxnSpPr/>
          <p:nvPr/>
        </p:nvCxnSpPr>
        <p:spPr>
          <a:xfrm>
            <a:off x="20300" y="3631900"/>
            <a:ext cx="18281100" cy="60900"/>
          </a:xfrm>
          <a:prstGeom prst="straightConnector1">
            <a:avLst/>
          </a:prstGeom>
          <a:noFill/>
          <a:ln cap="rnd" cmpd="sng" w="19050">
            <a:solidFill>
              <a:srgbClr val="192936"/>
            </a:solidFill>
            <a:prstDash val="solid"/>
            <a:round/>
            <a:headEnd len="sm" w="sm" type="none"/>
            <a:tailEnd len="sm" w="sm" type="none"/>
          </a:ln>
        </p:spPr>
      </p:cxnSp>
      <p:cxnSp>
        <p:nvCxnSpPr>
          <p:cNvPr id="408" name="Google Shape;408;p24"/>
          <p:cNvCxnSpPr/>
          <p:nvPr/>
        </p:nvCxnSpPr>
        <p:spPr>
          <a:xfrm>
            <a:off x="40575" y="1014500"/>
            <a:ext cx="18261000" cy="101400"/>
          </a:xfrm>
          <a:prstGeom prst="straightConnector1">
            <a:avLst/>
          </a:prstGeom>
          <a:noFill/>
          <a:ln cap="rnd" cmpd="sng" w="19050">
            <a:solidFill>
              <a:srgbClr val="192936"/>
            </a:solidFill>
            <a:prstDash val="solid"/>
            <a:round/>
            <a:headEnd len="sm" w="sm" type="none"/>
            <a:tailEnd len="sm" w="sm" type="none"/>
          </a:ln>
        </p:spPr>
      </p:cxnSp>
      <p:cxnSp>
        <p:nvCxnSpPr>
          <p:cNvPr id="409" name="Google Shape;409;p24"/>
          <p:cNvCxnSpPr/>
          <p:nvPr/>
        </p:nvCxnSpPr>
        <p:spPr>
          <a:xfrm rot="-5399126">
            <a:off x="-241486" y="2298561"/>
            <a:ext cx="2558771" cy="0"/>
          </a:xfrm>
          <a:prstGeom prst="straightConnector1">
            <a:avLst/>
          </a:prstGeom>
          <a:noFill/>
          <a:ln cap="rnd" cmpd="sng" w="19050">
            <a:solidFill>
              <a:srgbClr val="192936"/>
            </a:solidFill>
            <a:prstDash val="solid"/>
            <a:round/>
            <a:headEnd len="sm" w="sm" type="none"/>
            <a:tailEnd len="sm" w="sm" type="none"/>
          </a:ln>
        </p:spPr>
      </p:cxnSp>
      <p:cxnSp>
        <p:nvCxnSpPr>
          <p:cNvPr id="410" name="Google Shape;410;p24"/>
          <p:cNvCxnSpPr/>
          <p:nvPr/>
        </p:nvCxnSpPr>
        <p:spPr>
          <a:xfrm rot="-5420766">
            <a:off x="15968408" y="2368349"/>
            <a:ext cx="2578310" cy="0"/>
          </a:xfrm>
          <a:prstGeom prst="straightConnector1">
            <a:avLst/>
          </a:prstGeom>
          <a:noFill/>
          <a:ln cap="rnd" cmpd="sng" w="19050">
            <a:solidFill>
              <a:srgbClr val="192936"/>
            </a:solidFill>
            <a:prstDash val="solid"/>
            <a:round/>
            <a:headEnd len="sm" w="sm" type="none"/>
            <a:tailEnd len="sm" w="sm" type="none"/>
          </a:ln>
        </p:spPr>
      </p:cxnSp>
      <p:sp>
        <p:nvSpPr>
          <p:cNvPr id="411" name="Google Shape;411;p24"/>
          <p:cNvSpPr txBox="1"/>
          <p:nvPr/>
        </p:nvSpPr>
        <p:spPr>
          <a:xfrm>
            <a:off x="4863601" y="1974522"/>
            <a:ext cx="8578110" cy="83058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5400"/>
              <a:buFont typeface="Arial"/>
              <a:buNone/>
            </a:pPr>
            <a:r>
              <a:rPr b="0" i="1" lang="en-US" sz="5400" u="none" cap="none" strike="noStrike">
                <a:solidFill>
                  <a:srgbClr val="FDF8F5"/>
                </a:solidFill>
                <a:latin typeface="Playfair Display"/>
                <a:ea typeface="Playfair Display"/>
                <a:cs typeface="Playfair Display"/>
                <a:sym typeface="Playfair Display"/>
              </a:rPr>
              <a:t>Interpretation of Variance</a:t>
            </a:r>
            <a:endParaRPr b="0" i="1" sz="5400" u="none" cap="none" strike="noStrike">
              <a:solidFill>
                <a:srgbClr val="FDF8F5"/>
              </a:solidFill>
              <a:latin typeface="Playfair Display"/>
              <a:ea typeface="Playfair Display"/>
              <a:cs typeface="Playfair Display"/>
              <a:sym typeface="Playfair Display"/>
            </a:endParaRPr>
          </a:p>
        </p:txBody>
      </p:sp>
      <p:sp>
        <p:nvSpPr>
          <p:cNvPr id="412" name="Google Shape;412;p24"/>
          <p:cNvSpPr txBox="1"/>
          <p:nvPr/>
        </p:nvSpPr>
        <p:spPr>
          <a:xfrm>
            <a:off x="751196" y="3979909"/>
            <a:ext cx="7829693" cy="3175064"/>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3010"/>
              <a:buFont typeface="Arial"/>
              <a:buNone/>
            </a:pPr>
            <a:r>
              <a:rPr b="1" i="0" lang="en-US" sz="3010" u="none" cap="none" strike="noStrike">
                <a:solidFill>
                  <a:srgbClr val="192936"/>
                </a:solidFill>
                <a:latin typeface="Arial"/>
                <a:ea typeface="Arial"/>
                <a:cs typeface="Arial"/>
                <a:sym typeface="Arial"/>
              </a:rPr>
              <a:t>Small Variance:</a:t>
            </a:r>
            <a:r>
              <a:rPr b="0" i="0" lang="en-US" sz="3010" u="none" cap="none" strike="noStrike">
                <a:solidFill>
                  <a:srgbClr val="192936"/>
                </a:solidFill>
                <a:latin typeface="Arial"/>
                <a:ea typeface="Arial"/>
                <a:cs typeface="Arial"/>
                <a:sym typeface="Arial"/>
              </a:rPr>
              <a:t> Data points cluster closely around the mean. This indicates consistency and predictability in the data. Values are similar to each other, making the distribution tight and reliable for predictions.</a:t>
            </a:r>
            <a:endParaRPr b="0" i="0" sz="3010" u="none" cap="none" strike="noStrike">
              <a:solidFill>
                <a:srgbClr val="192936"/>
              </a:solidFill>
              <a:latin typeface="Arial"/>
              <a:ea typeface="Arial"/>
              <a:cs typeface="Arial"/>
              <a:sym typeface="Arial"/>
            </a:endParaRPr>
          </a:p>
        </p:txBody>
      </p:sp>
      <p:sp>
        <p:nvSpPr>
          <p:cNvPr id="413" name="Google Shape;413;p24"/>
          <p:cNvSpPr txBox="1"/>
          <p:nvPr/>
        </p:nvSpPr>
        <p:spPr>
          <a:xfrm>
            <a:off x="3999610" y="3555064"/>
            <a:ext cx="1710669" cy="801378"/>
          </a:xfrm>
          <a:prstGeom prst="rect">
            <a:avLst/>
          </a:prstGeom>
          <a:noFill/>
          <a:ln>
            <a:noFill/>
          </a:ln>
        </p:spPr>
        <p:txBody>
          <a:bodyPr anchorCtr="0" anchor="t" bIns="0" lIns="0" spcFirstLastPara="1" rIns="0" wrap="square" tIns="0">
            <a:spAutoFit/>
          </a:bodyPr>
          <a:lstStyle/>
          <a:p>
            <a:pPr indent="0" lvl="0" marL="0" marR="0" rtl="0" algn="ctr">
              <a:lnSpc>
                <a:spcPct val="381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14" name="Google Shape;414;p24"/>
          <p:cNvSpPr txBox="1"/>
          <p:nvPr/>
        </p:nvSpPr>
        <p:spPr>
          <a:xfrm>
            <a:off x="12510459" y="3540288"/>
            <a:ext cx="1845193" cy="801378"/>
          </a:xfrm>
          <a:prstGeom prst="rect">
            <a:avLst/>
          </a:prstGeom>
          <a:noFill/>
          <a:ln>
            <a:noFill/>
          </a:ln>
        </p:spPr>
        <p:txBody>
          <a:bodyPr anchorCtr="0" anchor="t" bIns="0" lIns="0" spcFirstLastPara="1" rIns="0" wrap="square" tIns="0">
            <a:spAutoFit/>
          </a:bodyPr>
          <a:lstStyle/>
          <a:p>
            <a:pPr indent="0" lvl="0" marL="0" marR="0" rtl="0" algn="ctr">
              <a:lnSpc>
                <a:spcPct val="381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15" name="Google Shape;415;p24"/>
          <p:cNvSpPr txBox="1"/>
          <p:nvPr/>
        </p:nvSpPr>
        <p:spPr>
          <a:xfrm>
            <a:off x="9313416" y="3998959"/>
            <a:ext cx="8223388" cy="3018976"/>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2875"/>
              <a:buFont typeface="Arial"/>
              <a:buNone/>
            </a:pPr>
            <a:r>
              <a:rPr b="1" i="0" lang="en-US" sz="2875" u="none" cap="none" strike="noStrike">
                <a:solidFill>
                  <a:srgbClr val="192936"/>
                </a:solidFill>
                <a:latin typeface="Arial"/>
                <a:ea typeface="Arial"/>
                <a:cs typeface="Arial"/>
                <a:sym typeface="Arial"/>
              </a:rPr>
              <a:t>Large Variance:</a:t>
            </a:r>
            <a:r>
              <a:rPr b="0" i="0" lang="en-US" sz="2875" u="none" cap="none" strike="noStrike">
                <a:solidFill>
                  <a:srgbClr val="192936"/>
                </a:solidFill>
                <a:latin typeface="Arial"/>
                <a:ea typeface="Arial"/>
                <a:cs typeface="Arial"/>
                <a:sym typeface="Arial"/>
              </a:rPr>
              <a:t> Data points are spread far from the mean. This indicates high variability and less predictability. Values differ significantly from each other, suggesting diverse outcomes and greater uncertainty in analysis.</a:t>
            </a:r>
            <a:endParaRPr b="0" i="0" sz="2875" u="none" cap="none" strike="noStrike">
              <a:solidFill>
                <a:srgbClr val="192936"/>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45454"/>
        </a:solidFill>
      </p:bgPr>
    </p:bg>
    <p:spTree>
      <p:nvGrpSpPr>
        <p:cNvPr id="419" name="Shape 419"/>
        <p:cNvGrpSpPr/>
        <p:nvPr/>
      </p:nvGrpSpPr>
      <p:grpSpPr>
        <a:xfrm>
          <a:off x="0" y="0"/>
          <a:ext cx="0" cy="0"/>
          <a:chOff x="0" y="0"/>
          <a:chExt cx="0" cy="0"/>
        </a:xfrm>
      </p:grpSpPr>
      <p:sp>
        <p:nvSpPr>
          <p:cNvPr id="420" name="Google Shape;420;p25"/>
          <p:cNvSpPr txBox="1"/>
          <p:nvPr/>
        </p:nvSpPr>
        <p:spPr>
          <a:xfrm>
            <a:off x="430381" y="381174"/>
            <a:ext cx="8591753" cy="913130"/>
          </a:xfrm>
          <a:prstGeom prst="rect">
            <a:avLst/>
          </a:prstGeom>
          <a:noFill/>
          <a:ln>
            <a:noFill/>
          </a:ln>
        </p:spPr>
        <p:txBody>
          <a:bodyPr anchorCtr="0" anchor="t" bIns="0" lIns="0" spcFirstLastPara="1" rIns="0" wrap="square" tIns="0">
            <a:spAutoFit/>
          </a:bodyPr>
          <a:lstStyle/>
          <a:p>
            <a:pPr indent="0" lvl="0" marL="0" marR="0" rtl="0" algn="ctr">
              <a:lnSpc>
                <a:spcPct val="110000"/>
              </a:lnSpc>
              <a:spcBef>
                <a:spcPts val="0"/>
              </a:spcBef>
              <a:spcAft>
                <a:spcPts val="0"/>
              </a:spcAft>
              <a:buClr>
                <a:srgbClr val="000000"/>
              </a:buClr>
              <a:buSzPts val="5400"/>
              <a:buFont typeface="Arial"/>
              <a:buNone/>
            </a:pPr>
            <a:r>
              <a:rPr b="0" i="1" lang="en-US" sz="5400" u="none" cap="none" strike="noStrike">
                <a:solidFill>
                  <a:srgbClr val="FCDD05"/>
                </a:solidFill>
                <a:latin typeface="Playfair Display"/>
                <a:ea typeface="Playfair Display"/>
                <a:cs typeface="Playfair Display"/>
                <a:sym typeface="Playfair Display"/>
              </a:rPr>
              <a:t>Case Study: Stunting Data</a:t>
            </a:r>
            <a:endParaRPr b="0" i="1" sz="5400" u="none" cap="none" strike="noStrike">
              <a:solidFill>
                <a:srgbClr val="FCDD05"/>
              </a:solidFill>
              <a:latin typeface="Playfair Display"/>
              <a:ea typeface="Playfair Display"/>
              <a:cs typeface="Playfair Display"/>
              <a:sym typeface="Playfair Display"/>
            </a:endParaRPr>
          </a:p>
        </p:txBody>
      </p:sp>
      <p:sp>
        <p:nvSpPr>
          <p:cNvPr id="421" name="Google Shape;421;p25"/>
          <p:cNvSpPr txBox="1"/>
          <p:nvPr/>
        </p:nvSpPr>
        <p:spPr>
          <a:xfrm>
            <a:off x="430381" y="1349427"/>
            <a:ext cx="8527911" cy="712162"/>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3575"/>
              <a:buFont typeface="Arial"/>
              <a:buNone/>
            </a:pPr>
            <a:r>
              <a:rPr b="1" i="0" lang="en-US" sz="3575" u="none" cap="none" strike="noStrike">
                <a:solidFill>
                  <a:srgbClr val="FFFFFF"/>
                </a:solidFill>
                <a:latin typeface="Arial"/>
                <a:ea typeface="Arial"/>
                <a:cs typeface="Arial"/>
                <a:sym typeface="Arial"/>
              </a:rPr>
              <a:t>Number of stunted children per family:</a:t>
            </a:r>
            <a:endParaRPr b="1" i="0" sz="3575" u="none" cap="none" strike="noStrike">
              <a:solidFill>
                <a:srgbClr val="FFFFFF"/>
              </a:solidFill>
              <a:latin typeface="Arial"/>
              <a:ea typeface="Arial"/>
              <a:cs typeface="Arial"/>
              <a:sym typeface="Arial"/>
            </a:endParaRPr>
          </a:p>
        </p:txBody>
      </p:sp>
      <p:sp>
        <p:nvSpPr>
          <p:cNvPr id="422" name="Google Shape;422;p25"/>
          <p:cNvSpPr txBox="1"/>
          <p:nvPr/>
        </p:nvSpPr>
        <p:spPr>
          <a:xfrm>
            <a:off x="426720" y="2856865"/>
            <a:ext cx="7825740" cy="4558030"/>
          </a:xfrm>
          <a:prstGeom prst="rect">
            <a:avLst/>
          </a:prstGeom>
          <a:noFill/>
          <a:ln>
            <a:noFill/>
          </a:ln>
        </p:spPr>
        <p:txBody>
          <a:bodyPr anchorCtr="0" anchor="t" bIns="0" lIns="0" spcFirstLastPara="1" rIns="0" wrap="square" tIns="0">
            <a:noAutofit/>
          </a:bodyPr>
          <a:lstStyle/>
          <a:p>
            <a:pPr indent="0" lvl="0" marL="0" marR="0" rtl="0" algn="ctr">
              <a:lnSpc>
                <a:spcPct val="170000"/>
              </a:lnSpc>
              <a:spcBef>
                <a:spcPts val="0"/>
              </a:spcBef>
              <a:spcAft>
                <a:spcPts val="0"/>
              </a:spcAft>
              <a:buClr>
                <a:srgbClr val="000000"/>
              </a:buClr>
              <a:buSzPts val="5400"/>
              <a:buFont typeface="Arial"/>
              <a:buNone/>
            </a:pPr>
            <a:r>
              <a:rPr b="1" i="0" lang="en-US" sz="5400" u="none" cap="none" strike="noStrike">
                <a:solidFill>
                  <a:srgbClr val="FFFFFF"/>
                </a:solidFill>
                <a:latin typeface="Arial"/>
                <a:ea typeface="Arial"/>
                <a:cs typeface="Arial"/>
                <a:sym typeface="Arial"/>
              </a:rPr>
              <a:t>0, 1, 2, 1, 0, 1, 2, 1, 1, 0,</a:t>
            </a:r>
            <a:endParaRPr b="1" i="0" sz="5400" u="none" cap="none" strike="noStrike">
              <a:solidFill>
                <a:srgbClr val="FFFFFF"/>
              </a:solidFill>
              <a:latin typeface="Arial"/>
              <a:ea typeface="Arial"/>
              <a:cs typeface="Arial"/>
              <a:sym typeface="Arial"/>
            </a:endParaRPr>
          </a:p>
          <a:p>
            <a:pPr indent="0" lvl="0" marL="0" marR="0" rtl="0" algn="ctr">
              <a:lnSpc>
                <a:spcPct val="170000"/>
              </a:lnSpc>
              <a:spcBef>
                <a:spcPts val="0"/>
              </a:spcBef>
              <a:spcAft>
                <a:spcPts val="0"/>
              </a:spcAft>
              <a:buClr>
                <a:srgbClr val="000000"/>
              </a:buClr>
              <a:buSzPts val="5400"/>
              <a:buFont typeface="Arial"/>
              <a:buNone/>
            </a:pPr>
            <a:r>
              <a:rPr b="1" i="0" lang="en-US" sz="5400" u="none" cap="none" strike="noStrike">
                <a:solidFill>
                  <a:srgbClr val="FFFFFF"/>
                </a:solidFill>
                <a:latin typeface="Arial"/>
                <a:ea typeface="Arial"/>
                <a:cs typeface="Arial"/>
                <a:sym typeface="Arial"/>
              </a:rPr>
              <a:t>1, 2, 1, 1, 0, 2, 1, 1, 0, 1,</a:t>
            </a:r>
            <a:endParaRPr b="1" i="0" sz="5400" u="none" cap="none" strike="noStrike">
              <a:solidFill>
                <a:srgbClr val="FFFFFF"/>
              </a:solidFill>
              <a:latin typeface="Arial"/>
              <a:ea typeface="Arial"/>
              <a:cs typeface="Arial"/>
              <a:sym typeface="Arial"/>
            </a:endParaRPr>
          </a:p>
          <a:p>
            <a:pPr indent="0" lvl="0" marL="0" marR="0" rtl="0" algn="ctr">
              <a:lnSpc>
                <a:spcPct val="170000"/>
              </a:lnSpc>
              <a:spcBef>
                <a:spcPts val="0"/>
              </a:spcBef>
              <a:spcAft>
                <a:spcPts val="0"/>
              </a:spcAft>
              <a:buClr>
                <a:srgbClr val="000000"/>
              </a:buClr>
              <a:buSzPts val="5400"/>
              <a:buFont typeface="Arial"/>
              <a:buNone/>
            </a:pPr>
            <a:r>
              <a:rPr b="1" i="0" lang="en-US" sz="5400" u="none" cap="none" strike="noStrike">
                <a:solidFill>
                  <a:srgbClr val="FFFFFF"/>
                </a:solidFill>
                <a:latin typeface="Arial"/>
                <a:ea typeface="Arial"/>
                <a:cs typeface="Arial"/>
                <a:sym typeface="Arial"/>
              </a:rPr>
              <a:t>2, 1, 1, 0, 1, 2, 1, 1, 0, 2</a:t>
            </a:r>
            <a:endParaRPr b="1" i="0" sz="5400" u="none" cap="none" strike="noStrike">
              <a:solidFill>
                <a:srgbClr val="FFFFFF"/>
              </a:solidFill>
              <a:latin typeface="Arial"/>
              <a:ea typeface="Arial"/>
              <a:cs typeface="Arial"/>
              <a:sym typeface="Arial"/>
            </a:endParaRPr>
          </a:p>
        </p:txBody>
      </p:sp>
      <p:pic>
        <p:nvPicPr>
          <p:cNvPr descr="Jepretan Layar 2026-04-18 pukul 17.49.41" id="423" name="Google Shape;423;p25"/>
          <p:cNvPicPr preferRelativeResize="0"/>
          <p:nvPr/>
        </p:nvPicPr>
        <p:blipFill rotWithShape="1">
          <a:blip r:embed="rId3">
            <a:alphaModFix/>
          </a:blip>
          <a:srcRect b="0" l="0" r="0" t="0"/>
          <a:stretch/>
        </p:blipFill>
        <p:spPr>
          <a:xfrm>
            <a:off x="9523730" y="2856865"/>
            <a:ext cx="7988935" cy="533908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45454"/>
        </a:solidFill>
      </p:bgPr>
    </p:bg>
    <p:spTree>
      <p:nvGrpSpPr>
        <p:cNvPr id="427" name="Shape 427"/>
        <p:cNvGrpSpPr/>
        <p:nvPr/>
      </p:nvGrpSpPr>
      <p:grpSpPr>
        <a:xfrm>
          <a:off x="0" y="0"/>
          <a:ext cx="0" cy="0"/>
          <a:chOff x="0" y="0"/>
          <a:chExt cx="0" cy="0"/>
        </a:xfrm>
      </p:grpSpPr>
      <p:sp>
        <p:nvSpPr>
          <p:cNvPr id="428" name="Google Shape;428;p26"/>
          <p:cNvSpPr txBox="1"/>
          <p:nvPr/>
        </p:nvSpPr>
        <p:spPr>
          <a:xfrm>
            <a:off x="1261148" y="753366"/>
            <a:ext cx="8591753" cy="913130"/>
          </a:xfrm>
          <a:prstGeom prst="rect">
            <a:avLst/>
          </a:prstGeom>
          <a:noFill/>
          <a:ln>
            <a:noFill/>
          </a:ln>
        </p:spPr>
        <p:txBody>
          <a:bodyPr anchorCtr="0" anchor="t" bIns="0" lIns="0" spcFirstLastPara="1" rIns="0" wrap="square" tIns="0">
            <a:spAutoFit/>
          </a:bodyPr>
          <a:lstStyle/>
          <a:p>
            <a:pPr indent="0" lvl="0" marL="0" marR="0" rtl="0" algn="ctr">
              <a:lnSpc>
                <a:spcPct val="110000"/>
              </a:lnSpc>
              <a:spcBef>
                <a:spcPts val="0"/>
              </a:spcBef>
              <a:spcAft>
                <a:spcPts val="0"/>
              </a:spcAft>
              <a:buClr>
                <a:srgbClr val="000000"/>
              </a:buClr>
              <a:buSzPts val="5400"/>
              <a:buFont typeface="Arial"/>
              <a:buNone/>
            </a:pPr>
            <a:r>
              <a:rPr b="0" i="1" lang="en-US" sz="5400" u="none" cap="none" strike="noStrike">
                <a:solidFill>
                  <a:srgbClr val="FCDD05"/>
                </a:solidFill>
                <a:latin typeface="Playfair Display"/>
                <a:ea typeface="Playfair Display"/>
                <a:cs typeface="Playfair Display"/>
                <a:sym typeface="Playfair Display"/>
              </a:rPr>
              <a:t>Case Study: Stunting Data</a:t>
            </a:r>
            <a:endParaRPr b="0" i="1" sz="5400" u="none" cap="none" strike="noStrike">
              <a:solidFill>
                <a:srgbClr val="FCDD05"/>
              </a:solidFill>
              <a:latin typeface="Playfair Display"/>
              <a:ea typeface="Playfair Display"/>
              <a:cs typeface="Playfair Display"/>
              <a:sym typeface="Playfair Display"/>
            </a:endParaRPr>
          </a:p>
        </p:txBody>
      </p:sp>
      <p:sp>
        <p:nvSpPr>
          <p:cNvPr id="429" name="Google Shape;429;p26"/>
          <p:cNvSpPr txBox="1"/>
          <p:nvPr/>
        </p:nvSpPr>
        <p:spPr>
          <a:xfrm>
            <a:off x="1344930" y="1688465"/>
            <a:ext cx="5380990" cy="935990"/>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3575"/>
              <a:buFont typeface="Arial"/>
              <a:buNone/>
            </a:pPr>
            <a:r>
              <a:rPr b="1" i="0" lang="en-US" sz="3575" u="none" cap="none" strike="noStrike">
                <a:solidFill>
                  <a:srgbClr val="FFFFFF"/>
                </a:solidFill>
                <a:latin typeface="Arial"/>
                <a:ea typeface="Arial"/>
                <a:cs typeface="Arial"/>
                <a:sym typeface="Arial"/>
              </a:rPr>
              <a:t>PROBABILITAS (PMF)</a:t>
            </a:r>
            <a:endParaRPr b="1" i="0" sz="3575" u="none" cap="none" strike="noStrike">
              <a:solidFill>
                <a:srgbClr val="FFFFFF"/>
              </a:solidFill>
              <a:latin typeface="Arial"/>
              <a:ea typeface="Arial"/>
              <a:cs typeface="Arial"/>
              <a:sym typeface="Arial"/>
            </a:endParaRPr>
          </a:p>
        </p:txBody>
      </p:sp>
      <p:pic>
        <p:nvPicPr>
          <p:cNvPr descr="Jepretan Layar 2026-04-18 pukul 17.41.03" id="430" name="Google Shape;430;p26"/>
          <p:cNvPicPr preferRelativeResize="0"/>
          <p:nvPr/>
        </p:nvPicPr>
        <p:blipFill rotWithShape="1">
          <a:blip r:embed="rId3">
            <a:alphaModFix/>
          </a:blip>
          <a:srcRect b="0" l="0" r="0" t="0"/>
          <a:stretch/>
        </p:blipFill>
        <p:spPr>
          <a:xfrm>
            <a:off x="1597025" y="2783711"/>
            <a:ext cx="9756141" cy="574103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45454"/>
        </a:solidFill>
      </p:bgPr>
    </p:bg>
    <p:spTree>
      <p:nvGrpSpPr>
        <p:cNvPr id="434" name="Shape 434"/>
        <p:cNvGrpSpPr/>
        <p:nvPr/>
      </p:nvGrpSpPr>
      <p:grpSpPr>
        <a:xfrm>
          <a:off x="0" y="0"/>
          <a:ext cx="0" cy="0"/>
          <a:chOff x="0" y="0"/>
          <a:chExt cx="0" cy="0"/>
        </a:xfrm>
      </p:grpSpPr>
      <p:sp>
        <p:nvSpPr>
          <p:cNvPr id="435" name="Google Shape;435;p27"/>
          <p:cNvSpPr/>
          <p:nvPr/>
        </p:nvSpPr>
        <p:spPr>
          <a:xfrm>
            <a:off x="-428865" y="4709234"/>
            <a:ext cx="8987693" cy="4004202"/>
          </a:xfrm>
          <a:custGeom>
            <a:rect b="b" l="l" r="r" t="t"/>
            <a:pathLst>
              <a:path extrusionOk="0" h="4004202" w="8987693">
                <a:moveTo>
                  <a:pt x="0" y="0"/>
                </a:moveTo>
                <a:lnTo>
                  <a:pt x="8987693" y="0"/>
                </a:lnTo>
                <a:lnTo>
                  <a:pt x="8987693" y="4004202"/>
                </a:lnTo>
                <a:lnTo>
                  <a:pt x="0" y="4004202"/>
                </a:lnTo>
                <a:lnTo>
                  <a:pt x="0" y="0"/>
                </a:lnTo>
                <a:close/>
              </a:path>
            </a:pathLst>
          </a:custGeom>
          <a:blipFill rotWithShape="1">
            <a:blip r:embed="rId3">
              <a:alphaModFix/>
            </a:blip>
            <a:stretch>
              <a:fillRect b="0" l="0" r="0" t="0"/>
            </a:stretch>
          </a:blipFill>
          <a:ln>
            <a:noFill/>
          </a:ln>
        </p:spPr>
      </p:sp>
      <p:sp>
        <p:nvSpPr>
          <p:cNvPr id="436" name="Google Shape;436;p27"/>
          <p:cNvSpPr txBox="1"/>
          <p:nvPr/>
        </p:nvSpPr>
        <p:spPr>
          <a:xfrm>
            <a:off x="552247" y="449517"/>
            <a:ext cx="8591753" cy="913130"/>
          </a:xfrm>
          <a:prstGeom prst="rect">
            <a:avLst/>
          </a:prstGeom>
          <a:noFill/>
          <a:ln>
            <a:noFill/>
          </a:ln>
        </p:spPr>
        <p:txBody>
          <a:bodyPr anchorCtr="0" anchor="t" bIns="0" lIns="0" spcFirstLastPara="1" rIns="0" wrap="square" tIns="0">
            <a:spAutoFit/>
          </a:bodyPr>
          <a:lstStyle/>
          <a:p>
            <a:pPr indent="0" lvl="0" marL="0" marR="0" rtl="0" algn="ctr">
              <a:lnSpc>
                <a:spcPct val="110000"/>
              </a:lnSpc>
              <a:spcBef>
                <a:spcPts val="0"/>
              </a:spcBef>
              <a:spcAft>
                <a:spcPts val="0"/>
              </a:spcAft>
              <a:buClr>
                <a:srgbClr val="000000"/>
              </a:buClr>
              <a:buSzPts val="5400"/>
              <a:buFont typeface="Arial"/>
              <a:buNone/>
            </a:pPr>
            <a:r>
              <a:rPr b="0" i="1" lang="en-US" sz="5400" u="none" cap="none" strike="noStrike">
                <a:solidFill>
                  <a:srgbClr val="FCDD05"/>
                </a:solidFill>
                <a:latin typeface="Playfair Display"/>
                <a:ea typeface="Playfair Display"/>
                <a:cs typeface="Playfair Display"/>
                <a:sym typeface="Playfair Display"/>
              </a:rPr>
              <a:t>Case Study: Stunting Data</a:t>
            </a:r>
            <a:endParaRPr b="0" i="1" sz="5400" u="none" cap="none" strike="noStrike">
              <a:solidFill>
                <a:srgbClr val="FCDD05"/>
              </a:solidFill>
              <a:latin typeface="Playfair Display"/>
              <a:ea typeface="Playfair Display"/>
              <a:cs typeface="Playfair Display"/>
              <a:sym typeface="Playfair Display"/>
            </a:endParaRPr>
          </a:p>
        </p:txBody>
      </p:sp>
      <p:sp>
        <p:nvSpPr>
          <p:cNvPr id="437" name="Google Shape;437;p27"/>
          <p:cNvSpPr txBox="1"/>
          <p:nvPr/>
        </p:nvSpPr>
        <p:spPr>
          <a:xfrm>
            <a:off x="552247" y="1553884"/>
            <a:ext cx="5480761" cy="836295"/>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3200"/>
              <a:buFont typeface="Arial"/>
              <a:buNone/>
            </a:pPr>
            <a:r>
              <a:rPr b="1" i="0" lang="en-US" sz="3200" u="none" cap="none" strike="noStrike">
                <a:solidFill>
                  <a:srgbClr val="FFFFFF"/>
                </a:solidFill>
                <a:latin typeface="Arial"/>
                <a:ea typeface="Arial"/>
                <a:cs typeface="Arial"/>
                <a:sym typeface="Arial"/>
              </a:rPr>
              <a:t>EXPECTED VALUE (MEAN)</a:t>
            </a:r>
            <a:endParaRPr b="1" i="0" sz="3200" u="none" cap="none" strike="noStrike">
              <a:solidFill>
                <a:srgbClr val="FFFFFF"/>
              </a:solidFill>
              <a:latin typeface="Arial"/>
              <a:ea typeface="Arial"/>
              <a:cs typeface="Arial"/>
              <a:sym typeface="Arial"/>
            </a:endParaRPr>
          </a:p>
        </p:txBody>
      </p:sp>
      <p:sp>
        <p:nvSpPr>
          <p:cNvPr id="438" name="Google Shape;438;p27"/>
          <p:cNvSpPr txBox="1"/>
          <p:nvPr/>
        </p:nvSpPr>
        <p:spPr>
          <a:xfrm>
            <a:off x="203425" y="2402550"/>
            <a:ext cx="10349700" cy="2372400"/>
          </a:xfrm>
          <a:prstGeom prst="rect">
            <a:avLst/>
          </a:prstGeom>
          <a:noFill/>
          <a:ln>
            <a:noFill/>
          </a:ln>
        </p:spPr>
        <p:txBody>
          <a:bodyPr anchorCtr="0" anchor="t" bIns="0" lIns="0" spcFirstLastPara="1" rIns="0" wrap="square" tIns="0">
            <a:noAutofit/>
          </a:bodyPr>
          <a:lstStyle/>
          <a:p>
            <a:pPr indent="0" lvl="0" marL="0" marR="0" rtl="0" algn="ctr">
              <a:lnSpc>
                <a:spcPct val="170000"/>
              </a:lnSpc>
              <a:spcBef>
                <a:spcPts val="0"/>
              </a:spcBef>
              <a:spcAft>
                <a:spcPts val="0"/>
              </a:spcAft>
              <a:buClr>
                <a:srgbClr val="000000"/>
              </a:buClr>
              <a:buSzPts val="11480"/>
              <a:buFont typeface="Arial"/>
              <a:buNone/>
            </a:pPr>
            <a:r>
              <a:rPr b="1" i="0" lang="en-US" sz="11480" u="none" cap="none" strike="noStrike">
                <a:solidFill>
                  <a:srgbClr val="FFFFFF"/>
                </a:solidFill>
                <a:latin typeface="Arial"/>
                <a:ea typeface="Arial"/>
                <a:cs typeface="Arial"/>
                <a:sym typeface="Arial"/>
              </a:rPr>
              <a:t>E(X)=∑x.P(x)</a:t>
            </a:r>
            <a:endParaRPr b="1" i="0" sz="11480" u="none" cap="none" strike="noStrike">
              <a:solidFill>
                <a:srgbClr val="FFFFFF"/>
              </a:solidFill>
              <a:latin typeface="Arial"/>
              <a:ea typeface="Arial"/>
              <a:cs typeface="Arial"/>
              <a:sym typeface="Arial"/>
            </a:endParaRPr>
          </a:p>
        </p:txBody>
      </p:sp>
      <p:sp>
        <p:nvSpPr>
          <p:cNvPr id="439" name="Google Shape;439;p27"/>
          <p:cNvSpPr txBox="1"/>
          <p:nvPr/>
        </p:nvSpPr>
        <p:spPr>
          <a:xfrm>
            <a:off x="1253581" y="8465786"/>
            <a:ext cx="5622801" cy="1255395"/>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4800"/>
              <a:buFont typeface="Arial"/>
              <a:buNone/>
            </a:pPr>
            <a:r>
              <a:rPr b="1" i="0" lang="en-US" sz="4800" u="none" cap="none" strike="noStrike">
                <a:solidFill>
                  <a:srgbClr val="7ED957"/>
                </a:solidFill>
                <a:latin typeface="Arial"/>
                <a:ea typeface="Arial"/>
                <a:cs typeface="Arial"/>
                <a:sym typeface="Arial"/>
              </a:rPr>
              <a:t>Expected Value = </a:t>
            </a:r>
            <a:r>
              <a:rPr b="1" i="0" lang="en-US" sz="4800" u="none" cap="none" strike="noStrike">
                <a:solidFill>
                  <a:srgbClr val="FCDD05"/>
                </a:solidFill>
                <a:latin typeface="Arial"/>
                <a:ea typeface="Arial"/>
                <a:cs typeface="Arial"/>
                <a:sym typeface="Arial"/>
              </a:rPr>
              <a:t>1</a:t>
            </a:r>
            <a:endParaRPr b="1" i="0" sz="4800" u="none" cap="none" strike="noStrike">
              <a:solidFill>
                <a:srgbClr val="FCDD05"/>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45454"/>
        </a:solidFill>
      </p:bgPr>
    </p:bg>
    <p:spTree>
      <p:nvGrpSpPr>
        <p:cNvPr id="443" name="Shape 443"/>
        <p:cNvGrpSpPr/>
        <p:nvPr/>
      </p:nvGrpSpPr>
      <p:grpSpPr>
        <a:xfrm>
          <a:off x="0" y="0"/>
          <a:ext cx="0" cy="0"/>
          <a:chOff x="0" y="0"/>
          <a:chExt cx="0" cy="0"/>
        </a:xfrm>
      </p:grpSpPr>
      <p:sp>
        <p:nvSpPr>
          <p:cNvPr id="444" name="Google Shape;444;p28"/>
          <p:cNvSpPr txBox="1"/>
          <p:nvPr/>
        </p:nvSpPr>
        <p:spPr>
          <a:xfrm>
            <a:off x="-3" y="1077429"/>
            <a:ext cx="8591700" cy="831300"/>
          </a:xfrm>
          <a:prstGeom prst="rect">
            <a:avLst/>
          </a:prstGeom>
          <a:noFill/>
          <a:ln>
            <a:noFill/>
          </a:ln>
        </p:spPr>
        <p:txBody>
          <a:bodyPr anchorCtr="0" anchor="t" bIns="0" lIns="0" spcFirstLastPara="1" rIns="0" wrap="square" tIns="0">
            <a:spAutoFit/>
          </a:bodyPr>
          <a:lstStyle/>
          <a:p>
            <a:pPr indent="0" lvl="0" marL="0" marR="0" rtl="0" algn="ctr">
              <a:lnSpc>
                <a:spcPct val="110000"/>
              </a:lnSpc>
              <a:spcBef>
                <a:spcPts val="0"/>
              </a:spcBef>
              <a:spcAft>
                <a:spcPts val="0"/>
              </a:spcAft>
              <a:buClr>
                <a:srgbClr val="000000"/>
              </a:buClr>
              <a:buSzPts val="5400"/>
              <a:buFont typeface="Arial"/>
              <a:buNone/>
            </a:pPr>
            <a:r>
              <a:rPr b="0" i="1" lang="en-US" sz="5400" u="none" cap="none" strike="noStrike">
                <a:solidFill>
                  <a:srgbClr val="FCDD05"/>
                </a:solidFill>
                <a:latin typeface="Playfair Display"/>
                <a:ea typeface="Playfair Display"/>
                <a:cs typeface="Playfair Display"/>
                <a:sym typeface="Playfair Display"/>
              </a:rPr>
              <a:t>Case Study: Stunting Data</a:t>
            </a:r>
            <a:endParaRPr b="0" i="1" sz="5400" u="none" cap="none" strike="noStrike">
              <a:solidFill>
                <a:srgbClr val="FCDD05"/>
              </a:solidFill>
              <a:latin typeface="Playfair Display"/>
              <a:ea typeface="Playfair Display"/>
              <a:cs typeface="Playfair Display"/>
              <a:sym typeface="Playfair Display"/>
            </a:endParaRPr>
          </a:p>
        </p:txBody>
      </p:sp>
      <p:sp>
        <p:nvSpPr>
          <p:cNvPr id="445" name="Google Shape;445;p28"/>
          <p:cNvSpPr txBox="1"/>
          <p:nvPr/>
        </p:nvSpPr>
        <p:spPr>
          <a:xfrm>
            <a:off x="552250" y="2490695"/>
            <a:ext cx="4000200" cy="923400"/>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6000"/>
              <a:buFont typeface="Arial"/>
              <a:buNone/>
            </a:pPr>
            <a:r>
              <a:rPr b="1" i="0" lang="en-US" sz="6000" u="none" cap="none" strike="noStrike">
                <a:solidFill>
                  <a:srgbClr val="FFFFFF"/>
                </a:solidFill>
                <a:latin typeface="Arial"/>
                <a:ea typeface="Arial"/>
                <a:cs typeface="Arial"/>
                <a:sym typeface="Arial"/>
              </a:rPr>
              <a:t>VARIANCE</a:t>
            </a:r>
            <a:endParaRPr b="1" i="0" sz="6000" u="none" cap="none" strike="noStrike">
              <a:solidFill>
                <a:srgbClr val="FFFFFF"/>
              </a:solidFill>
              <a:latin typeface="Arial"/>
              <a:ea typeface="Arial"/>
              <a:cs typeface="Arial"/>
              <a:sym typeface="Arial"/>
            </a:endParaRPr>
          </a:p>
        </p:txBody>
      </p:sp>
      <p:sp>
        <p:nvSpPr>
          <p:cNvPr id="446" name="Google Shape;446;p28"/>
          <p:cNvSpPr txBox="1"/>
          <p:nvPr/>
        </p:nvSpPr>
        <p:spPr>
          <a:xfrm>
            <a:off x="552450" y="3856100"/>
            <a:ext cx="11543100" cy="1462200"/>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9500"/>
              <a:buFont typeface="Arial"/>
              <a:buNone/>
            </a:pPr>
            <a:r>
              <a:rPr b="1" i="0" lang="en-US" sz="9500" u="none" cap="none" strike="noStrike">
                <a:solidFill>
                  <a:srgbClr val="FFFFFF"/>
                </a:solidFill>
                <a:latin typeface="Arial"/>
                <a:ea typeface="Arial"/>
                <a:cs typeface="Arial"/>
                <a:sym typeface="Arial"/>
              </a:rPr>
              <a:t>Var(X)=∑(x−μ)2.P(x)</a:t>
            </a:r>
            <a:endParaRPr b="1" i="0" sz="9500" u="none" cap="none" strike="noStrike">
              <a:solidFill>
                <a:srgbClr val="FFFFFF"/>
              </a:solidFill>
              <a:latin typeface="Arial"/>
              <a:ea typeface="Arial"/>
              <a:cs typeface="Arial"/>
              <a:sym typeface="Arial"/>
            </a:endParaRPr>
          </a:p>
        </p:txBody>
      </p:sp>
      <p:sp>
        <p:nvSpPr>
          <p:cNvPr id="447" name="Google Shape;447;p28"/>
          <p:cNvSpPr txBox="1"/>
          <p:nvPr/>
        </p:nvSpPr>
        <p:spPr>
          <a:xfrm>
            <a:off x="552447" y="6102620"/>
            <a:ext cx="2603100" cy="1585500"/>
          </a:xfrm>
          <a:prstGeom prst="rect">
            <a:avLst/>
          </a:prstGeom>
          <a:noFill/>
          <a:ln>
            <a:noFill/>
          </a:ln>
        </p:spPr>
        <p:txBody>
          <a:bodyPr anchorCtr="0" anchor="t" bIns="0" lIns="0" spcFirstLastPara="1" rIns="0" wrap="square" tIns="0">
            <a:spAutoFit/>
          </a:bodyPr>
          <a:lstStyle/>
          <a:p>
            <a:pPr indent="0" lvl="0" marL="0" marR="0" rtl="0" algn="ctr">
              <a:lnSpc>
                <a:spcPct val="170000"/>
              </a:lnSpc>
              <a:spcBef>
                <a:spcPts val="0"/>
              </a:spcBef>
              <a:spcAft>
                <a:spcPts val="0"/>
              </a:spcAft>
              <a:buClr>
                <a:srgbClr val="000000"/>
              </a:buClr>
              <a:buSzPts val="10300"/>
              <a:buFont typeface="Arial"/>
              <a:buNone/>
            </a:pPr>
            <a:r>
              <a:rPr b="1" i="0" lang="en-US" sz="10300" u="none" cap="none" strike="noStrike">
                <a:solidFill>
                  <a:srgbClr val="7ED957"/>
                </a:solidFill>
                <a:latin typeface="Arial"/>
                <a:ea typeface="Arial"/>
                <a:cs typeface="Arial"/>
                <a:sym typeface="Arial"/>
              </a:rPr>
              <a:t>μ=1</a:t>
            </a:r>
            <a:endParaRPr b="1" i="0" sz="10300" u="none" cap="none" strike="noStrike">
              <a:solidFill>
                <a:srgbClr val="7ED957"/>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45454"/>
        </a:solidFill>
      </p:bgPr>
    </p:bg>
    <p:spTree>
      <p:nvGrpSpPr>
        <p:cNvPr id="451" name="Shape 451"/>
        <p:cNvGrpSpPr/>
        <p:nvPr/>
      </p:nvGrpSpPr>
      <p:grpSpPr>
        <a:xfrm>
          <a:off x="0" y="0"/>
          <a:ext cx="0" cy="0"/>
          <a:chOff x="0" y="0"/>
          <a:chExt cx="0" cy="0"/>
        </a:xfrm>
      </p:grpSpPr>
      <p:sp>
        <p:nvSpPr>
          <p:cNvPr id="452" name="Google Shape;452;p29"/>
          <p:cNvSpPr/>
          <p:nvPr/>
        </p:nvSpPr>
        <p:spPr>
          <a:xfrm>
            <a:off x="2552338" y="2704196"/>
            <a:ext cx="9119999" cy="2349147"/>
          </a:xfrm>
          <a:custGeom>
            <a:rect b="b" l="l" r="r" t="t"/>
            <a:pathLst>
              <a:path extrusionOk="0" h="2349147" w="9119999">
                <a:moveTo>
                  <a:pt x="0" y="0"/>
                </a:moveTo>
                <a:lnTo>
                  <a:pt x="9119999" y="0"/>
                </a:lnTo>
                <a:lnTo>
                  <a:pt x="9119999" y="2349146"/>
                </a:lnTo>
                <a:lnTo>
                  <a:pt x="0" y="2349146"/>
                </a:lnTo>
                <a:lnTo>
                  <a:pt x="0" y="0"/>
                </a:lnTo>
                <a:close/>
              </a:path>
            </a:pathLst>
          </a:custGeom>
          <a:blipFill rotWithShape="1">
            <a:blip r:embed="rId3">
              <a:alphaModFix/>
            </a:blip>
            <a:stretch>
              <a:fillRect b="-694660" l="-52404" r="-52404" t="0"/>
            </a:stretch>
          </a:blipFill>
          <a:ln>
            <a:noFill/>
          </a:ln>
        </p:spPr>
      </p:sp>
      <p:sp>
        <p:nvSpPr>
          <p:cNvPr id="453" name="Google Shape;453;p29"/>
          <p:cNvSpPr/>
          <p:nvPr/>
        </p:nvSpPr>
        <p:spPr>
          <a:xfrm>
            <a:off x="2214081" y="5014902"/>
            <a:ext cx="8932033" cy="2088712"/>
          </a:xfrm>
          <a:custGeom>
            <a:rect b="b" l="l" r="r" t="t"/>
            <a:pathLst>
              <a:path extrusionOk="0" h="2088712" w="8932033">
                <a:moveTo>
                  <a:pt x="0" y="0"/>
                </a:moveTo>
                <a:lnTo>
                  <a:pt x="8932033" y="0"/>
                </a:lnTo>
                <a:lnTo>
                  <a:pt x="8932033" y="2088713"/>
                </a:lnTo>
                <a:lnTo>
                  <a:pt x="0" y="2088713"/>
                </a:lnTo>
                <a:lnTo>
                  <a:pt x="0" y="0"/>
                </a:lnTo>
                <a:close/>
              </a:path>
            </a:pathLst>
          </a:custGeom>
          <a:blipFill rotWithShape="1">
            <a:blip r:embed="rId3">
              <a:alphaModFix/>
            </a:blip>
            <a:stretch>
              <a:fillRect b="-571636" l="-51721" r="-57313" t="-221699"/>
            </a:stretch>
          </a:blipFill>
          <a:ln>
            <a:noFill/>
          </a:ln>
        </p:spPr>
      </p:sp>
      <p:sp>
        <p:nvSpPr>
          <p:cNvPr id="454" name="Google Shape;454;p29"/>
          <p:cNvSpPr/>
          <p:nvPr/>
        </p:nvSpPr>
        <p:spPr>
          <a:xfrm>
            <a:off x="2552338" y="7083124"/>
            <a:ext cx="8932916" cy="2747441"/>
          </a:xfrm>
          <a:custGeom>
            <a:rect b="b" l="l" r="r" t="t"/>
            <a:pathLst>
              <a:path extrusionOk="0" h="2747441" w="8932916">
                <a:moveTo>
                  <a:pt x="0" y="0"/>
                </a:moveTo>
                <a:lnTo>
                  <a:pt x="8932916" y="0"/>
                </a:lnTo>
                <a:lnTo>
                  <a:pt x="8932916" y="2747441"/>
                </a:lnTo>
                <a:lnTo>
                  <a:pt x="0" y="2747441"/>
                </a:lnTo>
                <a:lnTo>
                  <a:pt x="0" y="0"/>
                </a:lnTo>
                <a:close/>
              </a:path>
            </a:pathLst>
          </a:custGeom>
          <a:blipFill rotWithShape="1">
            <a:blip r:embed="rId3">
              <a:alphaModFix/>
            </a:blip>
            <a:stretch>
              <a:fillRect b="-242935" l="-51816" r="-52161" t="-319844"/>
            </a:stretch>
          </a:blipFill>
          <a:ln>
            <a:noFill/>
          </a:ln>
        </p:spPr>
      </p:sp>
      <p:sp>
        <p:nvSpPr>
          <p:cNvPr id="455" name="Google Shape;455;p29"/>
          <p:cNvSpPr txBox="1"/>
          <p:nvPr/>
        </p:nvSpPr>
        <p:spPr>
          <a:xfrm>
            <a:off x="552450" y="449580"/>
            <a:ext cx="10333990" cy="100838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5960"/>
              <a:buFont typeface="Arial"/>
              <a:buNone/>
            </a:pPr>
            <a:r>
              <a:rPr b="0" i="1" lang="en-US" sz="5960" u="none" cap="none" strike="noStrike">
                <a:solidFill>
                  <a:srgbClr val="FCDD05"/>
                </a:solidFill>
                <a:latin typeface="Playfair Display"/>
                <a:ea typeface="Playfair Display"/>
                <a:cs typeface="Playfair Display"/>
                <a:sym typeface="Playfair Display"/>
              </a:rPr>
              <a:t>Case Study: Stunting Data</a:t>
            </a:r>
            <a:endParaRPr b="0" i="1" sz="5960" u="none" cap="none" strike="noStrike">
              <a:solidFill>
                <a:srgbClr val="FCDD05"/>
              </a:solidFill>
              <a:latin typeface="Playfair Display"/>
              <a:ea typeface="Playfair Display"/>
              <a:cs typeface="Playfair Display"/>
              <a:sym typeface="Playfair Display"/>
            </a:endParaRPr>
          </a:p>
        </p:txBody>
      </p:sp>
      <p:sp>
        <p:nvSpPr>
          <p:cNvPr id="456" name="Google Shape;456;p29"/>
          <p:cNvSpPr txBox="1"/>
          <p:nvPr/>
        </p:nvSpPr>
        <p:spPr>
          <a:xfrm>
            <a:off x="447675" y="1502410"/>
            <a:ext cx="5154930" cy="1600200"/>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6115"/>
              <a:buFont typeface="Arial"/>
              <a:buNone/>
            </a:pPr>
            <a:r>
              <a:rPr b="1" i="0" lang="en-US" sz="6115" u="none" cap="none" strike="noStrike">
                <a:solidFill>
                  <a:srgbClr val="FFFFFF"/>
                </a:solidFill>
                <a:latin typeface="Arial"/>
                <a:ea typeface="Arial"/>
                <a:cs typeface="Arial"/>
                <a:sym typeface="Arial"/>
              </a:rPr>
              <a:t>VARIANCE</a:t>
            </a:r>
            <a:endParaRPr b="1" i="0" sz="6115" u="none" cap="none" strike="noStrike">
              <a:solidFill>
                <a:srgbClr val="FFFFFF"/>
              </a:solidFill>
              <a:latin typeface="Arial"/>
              <a:ea typeface="Arial"/>
              <a:cs typeface="Arial"/>
              <a:sym typeface="Arial"/>
            </a:endParaRPr>
          </a:p>
        </p:txBody>
      </p:sp>
      <p:sp>
        <p:nvSpPr>
          <p:cNvPr id="457" name="Google Shape;457;p29"/>
          <p:cNvSpPr txBox="1"/>
          <p:nvPr/>
        </p:nvSpPr>
        <p:spPr>
          <a:xfrm>
            <a:off x="579705" y="2913746"/>
            <a:ext cx="2141551" cy="1201509"/>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6115"/>
              <a:buFont typeface="Arial"/>
              <a:buNone/>
            </a:pPr>
            <a:r>
              <a:rPr b="1" i="0" lang="en-US" sz="6115" u="none" cap="none" strike="noStrike">
                <a:solidFill>
                  <a:srgbClr val="FFFFFF"/>
                </a:solidFill>
                <a:latin typeface="Arial"/>
                <a:ea typeface="Arial"/>
                <a:cs typeface="Arial"/>
                <a:sym typeface="Arial"/>
              </a:rPr>
              <a:t>X = 0</a:t>
            </a:r>
            <a:endParaRPr b="1" i="0" sz="6115" u="none" cap="none" strike="noStrike">
              <a:solidFill>
                <a:srgbClr val="FFFFFF"/>
              </a:solidFill>
              <a:latin typeface="Arial"/>
              <a:ea typeface="Arial"/>
              <a:cs typeface="Arial"/>
              <a:sym typeface="Arial"/>
            </a:endParaRPr>
          </a:p>
        </p:txBody>
      </p:sp>
      <p:sp>
        <p:nvSpPr>
          <p:cNvPr id="458" name="Google Shape;458;p29"/>
          <p:cNvSpPr txBox="1"/>
          <p:nvPr/>
        </p:nvSpPr>
        <p:spPr>
          <a:xfrm>
            <a:off x="579705" y="5262892"/>
            <a:ext cx="2141551" cy="1201509"/>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6115"/>
              <a:buFont typeface="Arial"/>
              <a:buNone/>
            </a:pPr>
            <a:r>
              <a:rPr b="1" i="0" lang="en-US" sz="6115" u="none" cap="none" strike="noStrike">
                <a:solidFill>
                  <a:srgbClr val="FFFFFF"/>
                </a:solidFill>
                <a:latin typeface="Arial"/>
                <a:ea typeface="Arial"/>
                <a:cs typeface="Arial"/>
                <a:sym typeface="Arial"/>
              </a:rPr>
              <a:t>X = 1</a:t>
            </a:r>
            <a:endParaRPr b="1" i="0" sz="6115" u="none" cap="none" strike="noStrike">
              <a:solidFill>
                <a:srgbClr val="FFFFFF"/>
              </a:solidFill>
              <a:latin typeface="Arial"/>
              <a:ea typeface="Arial"/>
              <a:cs typeface="Arial"/>
              <a:sym typeface="Arial"/>
            </a:endParaRPr>
          </a:p>
        </p:txBody>
      </p:sp>
      <p:sp>
        <p:nvSpPr>
          <p:cNvPr id="459" name="Google Shape;459;p29"/>
          <p:cNvSpPr txBox="1"/>
          <p:nvPr/>
        </p:nvSpPr>
        <p:spPr>
          <a:xfrm>
            <a:off x="552247" y="7713215"/>
            <a:ext cx="2141551" cy="1201509"/>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6115"/>
              <a:buFont typeface="Arial"/>
              <a:buNone/>
            </a:pPr>
            <a:r>
              <a:rPr b="1" i="0" lang="en-US" sz="6115" u="none" cap="none" strike="noStrike">
                <a:solidFill>
                  <a:srgbClr val="FFFFFF"/>
                </a:solidFill>
                <a:latin typeface="Arial"/>
                <a:ea typeface="Arial"/>
                <a:cs typeface="Arial"/>
                <a:sym typeface="Arial"/>
              </a:rPr>
              <a:t>X = 2</a:t>
            </a:r>
            <a:endParaRPr b="1" i="0" sz="6115" u="none" cap="none" strike="noStrike">
              <a:solidFill>
                <a:srgbClr val="FFFFFF"/>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45454"/>
        </a:solidFill>
      </p:bgPr>
    </p:bg>
    <p:spTree>
      <p:nvGrpSpPr>
        <p:cNvPr id="463" name="Shape 463"/>
        <p:cNvGrpSpPr/>
        <p:nvPr/>
      </p:nvGrpSpPr>
      <p:grpSpPr>
        <a:xfrm>
          <a:off x="0" y="0"/>
          <a:ext cx="0" cy="0"/>
          <a:chOff x="0" y="0"/>
          <a:chExt cx="0" cy="0"/>
        </a:xfrm>
      </p:grpSpPr>
      <p:sp>
        <p:nvSpPr>
          <p:cNvPr id="464" name="Google Shape;464;p30"/>
          <p:cNvSpPr/>
          <p:nvPr/>
        </p:nvSpPr>
        <p:spPr>
          <a:xfrm>
            <a:off x="-408855" y="2705237"/>
            <a:ext cx="9271190" cy="4917866"/>
          </a:xfrm>
          <a:custGeom>
            <a:rect b="b" l="l" r="r" t="t"/>
            <a:pathLst>
              <a:path extrusionOk="0" h="4917866" w="9271190">
                <a:moveTo>
                  <a:pt x="0" y="0"/>
                </a:moveTo>
                <a:lnTo>
                  <a:pt x="9271191" y="0"/>
                </a:lnTo>
                <a:lnTo>
                  <a:pt x="9271191" y="4917866"/>
                </a:lnTo>
                <a:lnTo>
                  <a:pt x="0" y="4917866"/>
                </a:lnTo>
                <a:lnTo>
                  <a:pt x="0" y="0"/>
                </a:lnTo>
                <a:close/>
              </a:path>
            </a:pathLst>
          </a:custGeom>
          <a:blipFill rotWithShape="1">
            <a:blip r:embed="rId3">
              <a:alphaModFix/>
            </a:blip>
            <a:stretch>
              <a:fillRect b="-16279" l="-66995" r="-66274" t="-323223"/>
            </a:stretch>
          </a:blipFill>
          <a:ln>
            <a:noFill/>
          </a:ln>
        </p:spPr>
      </p:sp>
      <p:sp>
        <p:nvSpPr>
          <p:cNvPr id="465" name="Google Shape;465;p30"/>
          <p:cNvSpPr txBox="1"/>
          <p:nvPr/>
        </p:nvSpPr>
        <p:spPr>
          <a:xfrm>
            <a:off x="552247" y="449517"/>
            <a:ext cx="8591753" cy="91313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5400"/>
              <a:buFont typeface="Arial"/>
              <a:buNone/>
            </a:pPr>
            <a:r>
              <a:rPr b="0" i="1" lang="en-US" sz="5400" u="none" cap="none" strike="noStrike">
                <a:solidFill>
                  <a:srgbClr val="FCDD05"/>
                </a:solidFill>
                <a:latin typeface="Playfair Display"/>
                <a:ea typeface="Playfair Display"/>
                <a:cs typeface="Playfair Display"/>
                <a:sym typeface="Playfair Display"/>
              </a:rPr>
              <a:t>Case Study: Stunting Data</a:t>
            </a:r>
            <a:endParaRPr b="0" i="1" sz="5400" u="none" cap="none" strike="noStrike">
              <a:solidFill>
                <a:srgbClr val="FCDD05"/>
              </a:solidFill>
              <a:latin typeface="Playfair Display"/>
              <a:ea typeface="Playfair Display"/>
              <a:cs typeface="Playfair Display"/>
              <a:sym typeface="Playfair Display"/>
            </a:endParaRPr>
          </a:p>
        </p:txBody>
      </p:sp>
      <p:sp>
        <p:nvSpPr>
          <p:cNvPr id="466" name="Google Shape;466;p30"/>
          <p:cNvSpPr txBox="1"/>
          <p:nvPr/>
        </p:nvSpPr>
        <p:spPr>
          <a:xfrm>
            <a:off x="447472" y="1961608"/>
            <a:ext cx="2784041" cy="1201509"/>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6115"/>
              <a:buFont typeface="Arial"/>
              <a:buNone/>
            </a:pPr>
            <a:r>
              <a:rPr b="1" i="0" lang="en-US" sz="6115" u="none" cap="none" strike="noStrike">
                <a:solidFill>
                  <a:srgbClr val="FFFFFF"/>
                </a:solidFill>
                <a:latin typeface="Arial"/>
                <a:ea typeface="Arial"/>
                <a:cs typeface="Arial"/>
                <a:sym typeface="Arial"/>
              </a:rPr>
              <a:t>TOTAL</a:t>
            </a:r>
            <a:endParaRPr b="1" i="0" sz="6115" u="none" cap="none" strike="noStrike">
              <a:solidFill>
                <a:srgbClr val="FFFFFF"/>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545454"/>
        </a:solidFill>
      </p:bgPr>
    </p:bg>
    <p:spTree>
      <p:nvGrpSpPr>
        <p:cNvPr id="470" name="Shape 470"/>
        <p:cNvGrpSpPr/>
        <p:nvPr/>
      </p:nvGrpSpPr>
      <p:grpSpPr>
        <a:xfrm>
          <a:off x="0" y="0"/>
          <a:ext cx="0" cy="0"/>
          <a:chOff x="0" y="0"/>
          <a:chExt cx="0" cy="0"/>
        </a:xfrm>
      </p:grpSpPr>
      <p:sp>
        <p:nvSpPr>
          <p:cNvPr id="471" name="Google Shape;471;p31"/>
          <p:cNvSpPr/>
          <p:nvPr/>
        </p:nvSpPr>
        <p:spPr>
          <a:xfrm>
            <a:off x="668147" y="4018021"/>
            <a:ext cx="7455418" cy="1405086"/>
          </a:xfrm>
          <a:custGeom>
            <a:rect b="b" l="l" r="r" t="t"/>
            <a:pathLst>
              <a:path extrusionOk="0" h="1405086" w="7455418">
                <a:moveTo>
                  <a:pt x="0" y="0"/>
                </a:moveTo>
                <a:lnTo>
                  <a:pt x="7455419" y="0"/>
                </a:lnTo>
                <a:lnTo>
                  <a:pt x="7455419" y="1405086"/>
                </a:lnTo>
                <a:lnTo>
                  <a:pt x="0" y="1405086"/>
                </a:lnTo>
                <a:lnTo>
                  <a:pt x="0" y="0"/>
                </a:lnTo>
                <a:close/>
              </a:path>
            </a:pathLst>
          </a:custGeom>
          <a:blipFill rotWithShape="1">
            <a:blip r:embed="rId3">
              <a:alphaModFix/>
            </a:blip>
            <a:stretch>
              <a:fillRect b="-54186" l="-13460" r="-10212" t="-30787"/>
            </a:stretch>
          </a:blipFill>
          <a:ln>
            <a:noFill/>
          </a:ln>
        </p:spPr>
      </p:sp>
      <p:sp>
        <p:nvSpPr>
          <p:cNvPr id="472" name="Google Shape;472;p31"/>
          <p:cNvSpPr txBox="1"/>
          <p:nvPr/>
        </p:nvSpPr>
        <p:spPr>
          <a:xfrm>
            <a:off x="552247" y="885492"/>
            <a:ext cx="8591753" cy="91313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5400"/>
              <a:buFont typeface="Arial"/>
              <a:buNone/>
            </a:pPr>
            <a:r>
              <a:rPr b="0" i="1" lang="en-US" sz="5400" u="none" cap="none" strike="noStrike">
                <a:solidFill>
                  <a:srgbClr val="FCDD05"/>
                </a:solidFill>
                <a:latin typeface="Playfair Display"/>
                <a:ea typeface="Playfair Display"/>
                <a:cs typeface="Playfair Display"/>
                <a:sym typeface="Playfair Display"/>
              </a:rPr>
              <a:t>Case Study: Stunting Data</a:t>
            </a:r>
            <a:endParaRPr b="0" i="1" sz="5400" u="none" cap="none" strike="noStrike">
              <a:solidFill>
                <a:srgbClr val="FCDD05"/>
              </a:solidFill>
              <a:latin typeface="Playfair Display"/>
              <a:ea typeface="Playfair Display"/>
              <a:cs typeface="Playfair Display"/>
              <a:sym typeface="Playfair Display"/>
            </a:endParaRPr>
          </a:p>
        </p:txBody>
      </p:sp>
      <p:sp>
        <p:nvSpPr>
          <p:cNvPr id="473" name="Google Shape;473;p31"/>
          <p:cNvSpPr txBox="1"/>
          <p:nvPr/>
        </p:nvSpPr>
        <p:spPr>
          <a:xfrm>
            <a:off x="499860" y="2420529"/>
            <a:ext cx="8696528" cy="1569085"/>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6000"/>
              <a:buFont typeface="Arial"/>
              <a:buNone/>
            </a:pPr>
            <a:r>
              <a:rPr b="1" i="0" lang="en-US" sz="6000" u="none" cap="none" strike="noStrike">
                <a:solidFill>
                  <a:srgbClr val="FFFFFF"/>
                </a:solidFill>
                <a:latin typeface="Arial"/>
                <a:ea typeface="Arial"/>
                <a:cs typeface="Arial"/>
                <a:sym typeface="Arial"/>
              </a:rPr>
              <a:t>STANDARD DEVIATION</a:t>
            </a:r>
            <a:endParaRPr b="1" i="0" sz="6000" u="none" cap="none" strike="noStrike">
              <a:solidFill>
                <a:srgbClr val="FFFFFF"/>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92936"/>
        </a:solidFill>
      </p:bgPr>
    </p:bg>
    <p:spTree>
      <p:nvGrpSpPr>
        <p:cNvPr id="477" name="Shape 477"/>
        <p:cNvGrpSpPr/>
        <p:nvPr/>
      </p:nvGrpSpPr>
      <p:grpSpPr>
        <a:xfrm>
          <a:off x="0" y="0"/>
          <a:ext cx="0" cy="0"/>
          <a:chOff x="0" y="0"/>
          <a:chExt cx="0" cy="0"/>
        </a:xfrm>
      </p:grpSpPr>
      <p:cxnSp>
        <p:nvCxnSpPr>
          <p:cNvPr id="478" name="Google Shape;478;p32"/>
          <p:cNvCxnSpPr/>
          <p:nvPr/>
        </p:nvCxnSpPr>
        <p:spPr>
          <a:xfrm rot="13013">
            <a:off x="1028667" y="2750038"/>
            <a:ext cx="9073016" cy="0"/>
          </a:xfrm>
          <a:prstGeom prst="straightConnector1">
            <a:avLst/>
          </a:prstGeom>
          <a:noFill/>
          <a:ln cap="rnd" cmpd="sng" w="19050">
            <a:solidFill>
              <a:srgbClr val="FDF8F5"/>
            </a:solidFill>
            <a:prstDash val="solid"/>
            <a:round/>
            <a:headEnd len="sm" w="sm" type="none"/>
            <a:tailEnd len="sm" w="sm" type="none"/>
          </a:ln>
        </p:spPr>
      </p:cxnSp>
      <p:cxnSp>
        <p:nvCxnSpPr>
          <p:cNvPr id="479" name="Google Shape;479;p32"/>
          <p:cNvCxnSpPr/>
          <p:nvPr/>
        </p:nvCxnSpPr>
        <p:spPr>
          <a:xfrm rot="-5400000">
            <a:off x="4948660" y="5133977"/>
            <a:ext cx="10287004" cy="0"/>
          </a:xfrm>
          <a:prstGeom prst="straightConnector1">
            <a:avLst/>
          </a:prstGeom>
          <a:noFill/>
          <a:ln cap="rnd" cmpd="sng" w="19050">
            <a:solidFill>
              <a:srgbClr val="FDF8F5"/>
            </a:solidFill>
            <a:prstDash val="solid"/>
            <a:round/>
            <a:headEnd len="sm" w="sm" type="none"/>
            <a:tailEnd len="sm" w="sm" type="none"/>
          </a:ln>
        </p:spPr>
      </p:cxnSp>
      <p:pic>
        <p:nvPicPr>
          <p:cNvPr id="480" name="Google Shape;480;p32"/>
          <p:cNvPicPr preferRelativeResize="0"/>
          <p:nvPr/>
        </p:nvPicPr>
        <p:blipFill rotWithShape="1">
          <a:blip r:embed="rId3">
            <a:alphaModFix/>
          </a:blip>
          <a:srcRect b="6024" l="0" r="0" t="6024"/>
          <a:stretch/>
        </p:blipFill>
        <p:spPr>
          <a:xfrm>
            <a:off x="10537522" y="470324"/>
            <a:ext cx="7750478" cy="8428514"/>
          </a:xfrm>
          <a:prstGeom prst="rect">
            <a:avLst/>
          </a:prstGeom>
          <a:noFill/>
          <a:ln>
            <a:noFill/>
          </a:ln>
        </p:spPr>
      </p:pic>
      <p:sp>
        <p:nvSpPr>
          <p:cNvPr id="481" name="Google Shape;481;p32"/>
          <p:cNvSpPr txBox="1"/>
          <p:nvPr/>
        </p:nvSpPr>
        <p:spPr>
          <a:xfrm>
            <a:off x="1028700" y="1129242"/>
            <a:ext cx="6756539" cy="1217930"/>
          </a:xfrm>
          <a:prstGeom prst="rect">
            <a:avLst/>
          </a:prstGeom>
          <a:noFill/>
          <a:ln>
            <a:noFill/>
          </a:ln>
        </p:spPr>
        <p:txBody>
          <a:bodyPr anchorCtr="0" anchor="t" bIns="0" lIns="0" spcFirstLastPara="1" rIns="0" wrap="square" tIns="0">
            <a:spAutoFit/>
          </a:bodyPr>
          <a:lstStyle/>
          <a:p>
            <a:pPr indent="0" lvl="0" marL="0" marR="0" rtl="0" algn="l">
              <a:lnSpc>
                <a:spcPct val="110000"/>
              </a:lnSpc>
              <a:spcBef>
                <a:spcPts val="0"/>
              </a:spcBef>
              <a:spcAft>
                <a:spcPts val="0"/>
              </a:spcAft>
              <a:buClr>
                <a:srgbClr val="000000"/>
              </a:buClr>
              <a:buSzPts val="7200"/>
              <a:buFont typeface="Arial"/>
              <a:buNone/>
            </a:pPr>
            <a:r>
              <a:rPr b="0" i="1" lang="en-US" sz="7200" u="none" cap="none" strike="noStrike">
                <a:solidFill>
                  <a:srgbClr val="FDF8F5"/>
                </a:solidFill>
                <a:latin typeface="Playfair Display"/>
                <a:ea typeface="Playfair Display"/>
                <a:cs typeface="Playfair Display"/>
                <a:sym typeface="Playfair Display"/>
              </a:rPr>
              <a:t>Simple Analysis</a:t>
            </a:r>
            <a:endParaRPr b="0" i="1" sz="7200" u="none" cap="none" strike="noStrike">
              <a:solidFill>
                <a:srgbClr val="FDF8F5"/>
              </a:solidFill>
              <a:latin typeface="Playfair Display"/>
              <a:ea typeface="Playfair Display"/>
              <a:cs typeface="Playfair Display"/>
              <a:sym typeface="Playfair Display"/>
            </a:endParaRPr>
          </a:p>
        </p:txBody>
      </p:sp>
      <p:sp>
        <p:nvSpPr>
          <p:cNvPr id="482" name="Google Shape;482;p32"/>
          <p:cNvSpPr txBox="1"/>
          <p:nvPr/>
        </p:nvSpPr>
        <p:spPr>
          <a:xfrm>
            <a:off x="799240" y="3205361"/>
            <a:ext cx="8115300" cy="4948605"/>
          </a:xfrm>
          <a:prstGeom prst="rect">
            <a:avLst/>
          </a:prstGeom>
          <a:noFill/>
          <a:ln>
            <a:noFill/>
          </a:ln>
        </p:spPr>
        <p:txBody>
          <a:bodyPr anchorCtr="0" anchor="t" bIns="0" lIns="0" spcFirstLastPara="1" rIns="0" wrap="square" tIns="0">
            <a:spAutoFit/>
          </a:bodyPr>
          <a:lstStyle/>
          <a:p>
            <a:pPr indent="0" lvl="0" marL="0" marR="0" rtl="0" algn="just">
              <a:lnSpc>
                <a:spcPct val="140000"/>
              </a:lnSpc>
              <a:spcBef>
                <a:spcPts val="0"/>
              </a:spcBef>
              <a:spcAft>
                <a:spcPts val="0"/>
              </a:spcAft>
              <a:buClr>
                <a:srgbClr val="000000"/>
              </a:buClr>
              <a:buSzPts val="2800"/>
              <a:buFont typeface="Arial"/>
              <a:buNone/>
            </a:pPr>
            <a:r>
              <a:rPr b="0" i="0" lang="en-US" sz="2800" u="none" cap="none" strike="noStrike">
                <a:solidFill>
                  <a:srgbClr val="FDF8F5"/>
                </a:solidFill>
                <a:latin typeface="Arial"/>
                <a:ea typeface="Arial"/>
                <a:cs typeface="Arial"/>
                <a:sym typeface="Arial"/>
              </a:rPr>
              <a:t>Based on data from 30 families, 53% have one stunted child, while 23% have none and 23% have two. The expected value of 1 indicates that, on average, each family has one stunted child. The small variance (≈0.47) and standard deviation (≈0.69) show that this condition is relatively uniform across families. This suggests that stunting is a widespread, collective issue in the village, requiring community-level intervention rather than individual treatment.</a:t>
            </a:r>
            <a:endParaRPr b="0" i="0" sz="2800" u="none" cap="none" strike="noStrike">
              <a:solidFill>
                <a:srgbClr val="FDF8F5"/>
              </a:solidFill>
              <a:latin typeface="Arial"/>
              <a:ea typeface="Arial"/>
              <a:cs typeface="Arial"/>
              <a:sym typeface="Arial"/>
            </a:endParaRPr>
          </a:p>
        </p:txBody>
      </p:sp>
      <p:sp>
        <p:nvSpPr>
          <p:cNvPr id="483" name="Google Shape;483;p32"/>
          <p:cNvSpPr txBox="1"/>
          <p:nvPr/>
        </p:nvSpPr>
        <p:spPr>
          <a:xfrm>
            <a:off x="15568960" y="9090974"/>
            <a:ext cx="2601892" cy="16732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45"/>
              <a:buFont typeface="Arial"/>
              <a:buNone/>
            </a:pPr>
            <a:r>
              <a:rPr b="1" i="1" lang="en-US" sz="1045" u="none" cap="none" strike="noStrike">
                <a:solidFill>
                  <a:srgbClr val="FFFFFF"/>
                </a:solidFill>
                <a:latin typeface="Arial"/>
                <a:ea typeface="Arial"/>
                <a:cs typeface="Arial"/>
                <a:sym typeface="Arial"/>
              </a:rPr>
              <a:t>Source: </a:t>
            </a:r>
            <a:r>
              <a:rPr b="0" i="1" lang="en-US" sz="1045" u="none" cap="none" strike="noStrike">
                <a:solidFill>
                  <a:srgbClr val="FFFFFF"/>
                </a:solidFill>
                <a:latin typeface="Sansita"/>
                <a:ea typeface="Sansita"/>
                <a:cs typeface="Sansita"/>
                <a:sym typeface="Sansita"/>
              </a:rPr>
              <a:t>Author (created using Canva)</a:t>
            </a:r>
            <a:endParaRPr b="0" i="1" sz="1045" u="none" cap="none" strike="noStrike">
              <a:solidFill>
                <a:srgbClr val="FFFFFF"/>
              </a:solidFill>
              <a:latin typeface="Sansita"/>
              <a:ea typeface="Sansita"/>
              <a:cs typeface="Sansita"/>
              <a:sym typeface="Sansita"/>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487" name="Shape 487"/>
        <p:cNvGrpSpPr/>
        <p:nvPr/>
      </p:nvGrpSpPr>
      <p:grpSpPr>
        <a:xfrm>
          <a:off x="0" y="0"/>
          <a:ext cx="0" cy="0"/>
          <a:chOff x="0" y="0"/>
          <a:chExt cx="0" cy="0"/>
        </a:xfrm>
      </p:grpSpPr>
      <p:sp>
        <p:nvSpPr>
          <p:cNvPr id="488" name="Google Shape;488;p33"/>
          <p:cNvSpPr txBox="1"/>
          <p:nvPr/>
        </p:nvSpPr>
        <p:spPr>
          <a:xfrm>
            <a:off x="1028747" y="1460305"/>
            <a:ext cx="6067950" cy="1919605"/>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4800"/>
              <a:buFont typeface="Arial"/>
              <a:buNone/>
            </a:pPr>
            <a:r>
              <a:rPr b="0" i="1" lang="en-US" sz="4800" u="none" cap="none" strike="noStrike">
                <a:solidFill>
                  <a:srgbClr val="192936"/>
                </a:solidFill>
                <a:latin typeface="Playfair Display"/>
                <a:ea typeface="Playfair Display"/>
                <a:cs typeface="Playfair Display"/>
                <a:sym typeface="Playfair Display"/>
              </a:rPr>
              <a:t>Application in Information Systems</a:t>
            </a:r>
            <a:endParaRPr b="0" i="1" sz="4800" u="none" cap="none" strike="noStrike">
              <a:solidFill>
                <a:srgbClr val="192936"/>
              </a:solidFill>
              <a:latin typeface="Playfair Display"/>
              <a:ea typeface="Playfair Display"/>
              <a:cs typeface="Playfair Display"/>
              <a:sym typeface="Playfair Display"/>
            </a:endParaRPr>
          </a:p>
        </p:txBody>
      </p:sp>
      <p:cxnSp>
        <p:nvCxnSpPr>
          <p:cNvPr id="489" name="Google Shape;489;p33"/>
          <p:cNvCxnSpPr/>
          <p:nvPr/>
        </p:nvCxnSpPr>
        <p:spPr>
          <a:xfrm rot="73">
            <a:off x="1028587" y="6988330"/>
            <a:ext cx="16230600" cy="0"/>
          </a:xfrm>
          <a:prstGeom prst="straightConnector1">
            <a:avLst/>
          </a:prstGeom>
          <a:noFill/>
          <a:ln cap="rnd" cmpd="sng" w="19050">
            <a:solidFill>
              <a:srgbClr val="192936"/>
            </a:solidFill>
            <a:prstDash val="solid"/>
            <a:round/>
            <a:headEnd len="sm" w="sm" type="none"/>
            <a:tailEnd len="sm" w="sm" type="none"/>
          </a:ln>
        </p:spPr>
      </p:cxnSp>
      <p:cxnSp>
        <p:nvCxnSpPr>
          <p:cNvPr id="490" name="Google Shape;490;p33"/>
          <p:cNvCxnSpPr/>
          <p:nvPr/>
        </p:nvCxnSpPr>
        <p:spPr>
          <a:xfrm rot="10800000">
            <a:off x="9329815" y="4107909"/>
            <a:ext cx="24" cy="5570881"/>
          </a:xfrm>
          <a:prstGeom prst="straightConnector1">
            <a:avLst/>
          </a:prstGeom>
          <a:noFill/>
          <a:ln cap="rnd" cmpd="sng" w="19050">
            <a:solidFill>
              <a:srgbClr val="192936"/>
            </a:solidFill>
            <a:prstDash val="solid"/>
            <a:round/>
            <a:headEnd len="sm" w="sm" type="none"/>
            <a:tailEnd len="sm" w="sm" type="none"/>
          </a:ln>
        </p:spPr>
      </p:cxnSp>
      <p:cxnSp>
        <p:nvCxnSpPr>
          <p:cNvPr id="491" name="Google Shape;491;p33"/>
          <p:cNvCxnSpPr/>
          <p:nvPr/>
        </p:nvCxnSpPr>
        <p:spPr>
          <a:xfrm rot="-6199">
            <a:off x="1028621" y="4083894"/>
            <a:ext cx="16230562" cy="0"/>
          </a:xfrm>
          <a:prstGeom prst="straightConnector1">
            <a:avLst/>
          </a:prstGeom>
          <a:noFill/>
          <a:ln cap="rnd" cmpd="sng" w="19050">
            <a:solidFill>
              <a:srgbClr val="192936"/>
            </a:solidFill>
            <a:prstDash val="solid"/>
            <a:round/>
            <a:headEnd len="sm" w="sm" type="none"/>
            <a:tailEnd len="sm" w="sm" type="none"/>
          </a:ln>
        </p:spPr>
      </p:cxnSp>
      <p:cxnSp>
        <p:nvCxnSpPr>
          <p:cNvPr id="492" name="Google Shape;492;p33"/>
          <p:cNvCxnSpPr/>
          <p:nvPr/>
        </p:nvCxnSpPr>
        <p:spPr>
          <a:xfrm rot="69">
            <a:off x="1028617" y="9631914"/>
            <a:ext cx="16230683" cy="0"/>
          </a:xfrm>
          <a:prstGeom prst="straightConnector1">
            <a:avLst/>
          </a:prstGeom>
          <a:noFill/>
          <a:ln cap="rnd" cmpd="sng" w="19050">
            <a:solidFill>
              <a:srgbClr val="192936"/>
            </a:solidFill>
            <a:prstDash val="solid"/>
            <a:round/>
            <a:headEnd len="sm" w="sm" type="none"/>
            <a:tailEnd len="sm" w="sm" type="none"/>
          </a:ln>
        </p:spPr>
      </p:cxnSp>
      <p:pic>
        <p:nvPicPr>
          <p:cNvPr id="493" name="Google Shape;493;p33"/>
          <p:cNvPicPr preferRelativeResize="0"/>
          <p:nvPr/>
        </p:nvPicPr>
        <p:blipFill rotWithShape="1">
          <a:blip r:embed="rId3">
            <a:alphaModFix/>
          </a:blip>
          <a:srcRect b="30627" l="0" r="0" t="30627"/>
          <a:stretch/>
        </p:blipFill>
        <p:spPr>
          <a:xfrm>
            <a:off x="8160385" y="1028700"/>
            <a:ext cx="10128250" cy="2411730"/>
          </a:xfrm>
          <a:prstGeom prst="rect">
            <a:avLst/>
          </a:prstGeom>
          <a:noFill/>
          <a:ln>
            <a:noFill/>
          </a:ln>
        </p:spPr>
      </p:pic>
      <p:sp>
        <p:nvSpPr>
          <p:cNvPr id="494" name="Google Shape;494;p33"/>
          <p:cNvSpPr txBox="1"/>
          <p:nvPr/>
        </p:nvSpPr>
        <p:spPr>
          <a:xfrm>
            <a:off x="2539914" y="5034653"/>
            <a:ext cx="5249113" cy="1485897"/>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2250"/>
              <a:buFont typeface="Arial"/>
              <a:buNone/>
            </a:pPr>
            <a:r>
              <a:rPr b="1" i="0" lang="en-US" sz="2250" u="none" cap="none" strike="noStrike">
                <a:solidFill>
                  <a:srgbClr val="192936"/>
                </a:solidFill>
                <a:latin typeface="Arial"/>
                <a:ea typeface="Arial"/>
                <a:cs typeface="Arial"/>
                <a:sym typeface="Arial"/>
              </a:rPr>
              <a:t>Probability distributions help analyze large datasets, identify patterns, and make data-driven predictions in business intelligence applications.</a:t>
            </a:r>
            <a:endParaRPr b="1" i="0" sz="2250" u="none" cap="none" strike="noStrike">
              <a:solidFill>
                <a:srgbClr val="192936"/>
              </a:solidFill>
              <a:latin typeface="Arial"/>
              <a:ea typeface="Arial"/>
              <a:cs typeface="Arial"/>
              <a:sym typeface="Arial"/>
            </a:endParaRPr>
          </a:p>
        </p:txBody>
      </p:sp>
      <p:sp>
        <p:nvSpPr>
          <p:cNvPr id="495" name="Google Shape;495;p33"/>
          <p:cNvSpPr txBox="1"/>
          <p:nvPr/>
        </p:nvSpPr>
        <p:spPr>
          <a:xfrm>
            <a:off x="803985" y="4279273"/>
            <a:ext cx="1514111" cy="853528"/>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5020"/>
              <a:buFont typeface="Arial"/>
              <a:buNone/>
            </a:pPr>
            <a:r>
              <a:rPr b="0" i="1" lang="en-US" sz="5020" u="none" cap="none" strike="noStrike">
                <a:solidFill>
                  <a:srgbClr val="192936"/>
                </a:solidFill>
                <a:latin typeface="Playfair Display"/>
                <a:ea typeface="Playfair Display"/>
                <a:cs typeface="Playfair Display"/>
                <a:sym typeface="Playfair Display"/>
              </a:rPr>
              <a:t>01</a:t>
            </a:r>
            <a:endParaRPr b="0" i="1" sz="5020" u="none" cap="none" strike="noStrike">
              <a:solidFill>
                <a:srgbClr val="192936"/>
              </a:solidFill>
              <a:latin typeface="Playfair Display"/>
              <a:ea typeface="Playfair Display"/>
              <a:cs typeface="Playfair Display"/>
              <a:sym typeface="Playfair Display"/>
            </a:endParaRPr>
          </a:p>
        </p:txBody>
      </p:sp>
      <p:sp>
        <p:nvSpPr>
          <p:cNvPr id="496" name="Google Shape;496;p33"/>
          <p:cNvSpPr txBox="1"/>
          <p:nvPr/>
        </p:nvSpPr>
        <p:spPr>
          <a:xfrm>
            <a:off x="2539914" y="4369874"/>
            <a:ext cx="6655655" cy="37147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Clr>
                <a:srgbClr val="000000"/>
              </a:buClr>
              <a:buSzPts val="2500"/>
              <a:buFont typeface="Arial"/>
              <a:buNone/>
            </a:pPr>
            <a:r>
              <a:rPr b="1" i="0" lang="en-US" sz="2500" u="none" cap="none" strike="noStrike">
                <a:solidFill>
                  <a:srgbClr val="192936"/>
                </a:solidFill>
                <a:latin typeface="Arial"/>
                <a:ea typeface="Arial"/>
                <a:cs typeface="Arial"/>
                <a:sym typeface="Arial"/>
              </a:rPr>
              <a:t>Data Analytics</a:t>
            </a:r>
            <a:endParaRPr b="1" i="0" sz="2500" u="none" cap="none" strike="noStrike">
              <a:solidFill>
                <a:srgbClr val="192936"/>
              </a:solidFill>
              <a:latin typeface="Arial"/>
              <a:ea typeface="Arial"/>
              <a:cs typeface="Arial"/>
              <a:sym typeface="Arial"/>
            </a:endParaRPr>
          </a:p>
        </p:txBody>
      </p:sp>
      <p:sp>
        <p:nvSpPr>
          <p:cNvPr id="497" name="Google Shape;497;p33"/>
          <p:cNvSpPr txBox="1"/>
          <p:nvPr/>
        </p:nvSpPr>
        <p:spPr>
          <a:xfrm>
            <a:off x="803985" y="6931119"/>
            <a:ext cx="1514111" cy="853528"/>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5020"/>
              <a:buFont typeface="Arial"/>
              <a:buNone/>
            </a:pPr>
            <a:r>
              <a:rPr b="0" i="1" lang="en-US" sz="5020" u="none" cap="none" strike="noStrike">
                <a:solidFill>
                  <a:srgbClr val="192936"/>
                </a:solidFill>
                <a:latin typeface="Playfair Display"/>
                <a:ea typeface="Playfair Display"/>
                <a:cs typeface="Playfair Display"/>
                <a:sym typeface="Playfair Display"/>
              </a:rPr>
              <a:t>02</a:t>
            </a:r>
            <a:endParaRPr b="0" i="1" sz="5020" u="none" cap="none" strike="noStrike">
              <a:solidFill>
                <a:srgbClr val="192936"/>
              </a:solidFill>
              <a:latin typeface="Playfair Display"/>
              <a:ea typeface="Playfair Display"/>
              <a:cs typeface="Playfair Display"/>
              <a:sym typeface="Playfair Display"/>
            </a:endParaRPr>
          </a:p>
        </p:txBody>
      </p:sp>
      <p:sp>
        <p:nvSpPr>
          <p:cNvPr id="498" name="Google Shape;498;p33"/>
          <p:cNvSpPr txBox="1"/>
          <p:nvPr/>
        </p:nvSpPr>
        <p:spPr>
          <a:xfrm>
            <a:off x="2539914" y="7773301"/>
            <a:ext cx="5106236" cy="1485897"/>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2250"/>
              <a:buFont typeface="Arial"/>
              <a:buNone/>
            </a:pPr>
            <a:r>
              <a:rPr b="1" i="0" lang="en-US" sz="2250" u="none" cap="none" strike="noStrike">
                <a:solidFill>
                  <a:srgbClr val="192936"/>
                </a:solidFill>
                <a:latin typeface="Arial"/>
                <a:ea typeface="Arial"/>
                <a:cs typeface="Arial"/>
                <a:sym typeface="Arial"/>
              </a:rPr>
              <a:t>Expected values and variance calculations support managers in evaluating options and making informed strategic decisions.</a:t>
            </a:r>
            <a:endParaRPr b="1" i="0" sz="2250" u="none" cap="none" strike="noStrike">
              <a:solidFill>
                <a:srgbClr val="192936"/>
              </a:solidFill>
              <a:latin typeface="Arial"/>
              <a:ea typeface="Arial"/>
              <a:cs typeface="Arial"/>
              <a:sym typeface="Arial"/>
            </a:endParaRPr>
          </a:p>
        </p:txBody>
      </p:sp>
      <p:sp>
        <p:nvSpPr>
          <p:cNvPr id="499" name="Google Shape;499;p33"/>
          <p:cNvSpPr txBox="1"/>
          <p:nvPr/>
        </p:nvSpPr>
        <p:spPr>
          <a:xfrm>
            <a:off x="2539914" y="7109143"/>
            <a:ext cx="6655655" cy="37147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Clr>
                <a:srgbClr val="000000"/>
              </a:buClr>
              <a:buSzPts val="2500"/>
              <a:buFont typeface="Arial"/>
              <a:buNone/>
            </a:pPr>
            <a:r>
              <a:rPr b="1" i="0" lang="en-US" sz="2500" u="none" cap="none" strike="noStrike">
                <a:solidFill>
                  <a:srgbClr val="192936"/>
                </a:solidFill>
                <a:latin typeface="Arial"/>
                <a:ea typeface="Arial"/>
                <a:cs typeface="Arial"/>
                <a:sym typeface="Arial"/>
              </a:rPr>
              <a:t>Decision Support Systems</a:t>
            </a:r>
            <a:endParaRPr b="1" i="0" sz="2500" u="none" cap="none" strike="noStrike">
              <a:solidFill>
                <a:srgbClr val="192936"/>
              </a:solidFill>
              <a:latin typeface="Arial"/>
              <a:ea typeface="Arial"/>
              <a:cs typeface="Arial"/>
              <a:sym typeface="Arial"/>
            </a:endParaRPr>
          </a:p>
        </p:txBody>
      </p:sp>
      <p:sp>
        <p:nvSpPr>
          <p:cNvPr id="500" name="Google Shape;500;p33"/>
          <p:cNvSpPr txBox="1"/>
          <p:nvPr/>
        </p:nvSpPr>
        <p:spPr>
          <a:xfrm>
            <a:off x="9679930" y="6931119"/>
            <a:ext cx="1514111" cy="853528"/>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5020"/>
              <a:buFont typeface="Arial"/>
              <a:buNone/>
            </a:pPr>
            <a:r>
              <a:rPr b="0" i="1" lang="en-US" sz="5020" u="none" cap="none" strike="noStrike">
                <a:solidFill>
                  <a:srgbClr val="192936"/>
                </a:solidFill>
                <a:latin typeface="Playfair Display"/>
                <a:ea typeface="Playfair Display"/>
                <a:cs typeface="Playfair Display"/>
                <a:sym typeface="Playfair Display"/>
              </a:rPr>
              <a:t>04</a:t>
            </a:r>
            <a:endParaRPr b="0" i="1" sz="5020" u="none" cap="none" strike="noStrike">
              <a:solidFill>
                <a:srgbClr val="192936"/>
              </a:solidFill>
              <a:latin typeface="Playfair Display"/>
              <a:ea typeface="Playfair Display"/>
              <a:cs typeface="Playfair Display"/>
              <a:sym typeface="Playfair Display"/>
            </a:endParaRPr>
          </a:p>
        </p:txBody>
      </p:sp>
      <p:sp>
        <p:nvSpPr>
          <p:cNvPr id="501" name="Google Shape;501;p33"/>
          <p:cNvSpPr txBox="1"/>
          <p:nvPr/>
        </p:nvSpPr>
        <p:spPr>
          <a:xfrm>
            <a:off x="11432115" y="7769283"/>
            <a:ext cx="5104624" cy="1114422"/>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2250"/>
              <a:buFont typeface="Arial"/>
              <a:buNone/>
            </a:pPr>
            <a:r>
              <a:rPr b="1" i="0" lang="en-US" sz="2250" u="none" cap="none" strike="noStrike">
                <a:solidFill>
                  <a:srgbClr val="192936"/>
                </a:solidFill>
                <a:latin typeface="Arial"/>
                <a:ea typeface="Arial"/>
                <a:cs typeface="Arial"/>
                <a:sym typeface="Arial"/>
              </a:rPr>
              <a:t>Random variables help organize and structure data for storage, retrieval, and analysis in database systems.</a:t>
            </a:r>
            <a:endParaRPr b="1" i="0" sz="2250" u="none" cap="none" strike="noStrike">
              <a:solidFill>
                <a:srgbClr val="192936"/>
              </a:solidFill>
              <a:latin typeface="Arial"/>
              <a:ea typeface="Arial"/>
              <a:cs typeface="Arial"/>
              <a:sym typeface="Arial"/>
            </a:endParaRPr>
          </a:p>
        </p:txBody>
      </p:sp>
      <p:sp>
        <p:nvSpPr>
          <p:cNvPr id="502" name="Google Shape;502;p33"/>
          <p:cNvSpPr txBox="1"/>
          <p:nvPr/>
        </p:nvSpPr>
        <p:spPr>
          <a:xfrm>
            <a:off x="11432227" y="7109143"/>
            <a:ext cx="6141913" cy="37147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Clr>
                <a:srgbClr val="000000"/>
              </a:buClr>
              <a:buSzPts val="2500"/>
              <a:buFont typeface="Arial"/>
              <a:buNone/>
            </a:pPr>
            <a:r>
              <a:rPr b="1" i="0" lang="en-US" sz="2500" u="none" cap="none" strike="noStrike">
                <a:solidFill>
                  <a:srgbClr val="192936"/>
                </a:solidFill>
                <a:latin typeface="Arial"/>
                <a:ea typeface="Arial"/>
                <a:cs typeface="Arial"/>
                <a:sym typeface="Arial"/>
              </a:rPr>
              <a:t>Information Management</a:t>
            </a:r>
            <a:endParaRPr b="1" i="0" sz="2500" u="none" cap="none" strike="noStrike">
              <a:solidFill>
                <a:srgbClr val="192936"/>
              </a:solidFill>
              <a:latin typeface="Arial"/>
              <a:ea typeface="Arial"/>
              <a:cs typeface="Arial"/>
              <a:sym typeface="Arial"/>
            </a:endParaRPr>
          </a:p>
        </p:txBody>
      </p:sp>
      <p:sp>
        <p:nvSpPr>
          <p:cNvPr id="503" name="Google Shape;503;p33"/>
          <p:cNvSpPr txBox="1"/>
          <p:nvPr/>
        </p:nvSpPr>
        <p:spPr>
          <a:xfrm>
            <a:off x="9679930" y="4279273"/>
            <a:ext cx="1514111" cy="853528"/>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Clr>
                <a:srgbClr val="000000"/>
              </a:buClr>
              <a:buSzPts val="5020"/>
              <a:buFont typeface="Arial"/>
              <a:buNone/>
            </a:pPr>
            <a:r>
              <a:rPr b="0" i="1" lang="en-US" sz="5020" u="none" cap="none" strike="noStrike">
                <a:solidFill>
                  <a:srgbClr val="192936"/>
                </a:solidFill>
                <a:latin typeface="Playfair Display"/>
                <a:ea typeface="Playfair Display"/>
                <a:cs typeface="Playfair Display"/>
                <a:sym typeface="Playfair Display"/>
              </a:rPr>
              <a:t>03</a:t>
            </a:r>
            <a:endParaRPr b="0" i="1" sz="5020" u="none" cap="none" strike="noStrike">
              <a:solidFill>
                <a:srgbClr val="192936"/>
              </a:solidFill>
              <a:latin typeface="Playfair Display"/>
              <a:ea typeface="Playfair Display"/>
              <a:cs typeface="Playfair Display"/>
              <a:sym typeface="Playfair Display"/>
            </a:endParaRPr>
          </a:p>
        </p:txBody>
      </p:sp>
      <p:sp>
        <p:nvSpPr>
          <p:cNvPr id="504" name="Google Shape;504;p33"/>
          <p:cNvSpPr txBox="1"/>
          <p:nvPr/>
        </p:nvSpPr>
        <p:spPr>
          <a:xfrm>
            <a:off x="11432227" y="5034653"/>
            <a:ext cx="5329386" cy="1485897"/>
          </a:xfrm>
          <a:prstGeom prst="rect">
            <a:avLst/>
          </a:prstGeom>
          <a:noFill/>
          <a:ln>
            <a:noFill/>
          </a:ln>
        </p:spPr>
        <p:txBody>
          <a:bodyPr anchorCtr="0" anchor="t" bIns="0" lIns="0" spcFirstLastPara="1" rIns="0" wrap="square" tIns="0">
            <a:spAutoFit/>
          </a:bodyPr>
          <a:lstStyle/>
          <a:p>
            <a:pPr indent="0" lvl="0" marL="0" marR="0" rtl="0" algn="l">
              <a:lnSpc>
                <a:spcPct val="130000"/>
              </a:lnSpc>
              <a:spcBef>
                <a:spcPts val="0"/>
              </a:spcBef>
              <a:spcAft>
                <a:spcPts val="0"/>
              </a:spcAft>
              <a:buClr>
                <a:srgbClr val="000000"/>
              </a:buClr>
              <a:buSzPts val="2250"/>
              <a:buFont typeface="Arial"/>
              <a:buNone/>
            </a:pPr>
            <a:r>
              <a:rPr b="1" i="0" lang="en-US" sz="2250" u="none" cap="none" strike="noStrike">
                <a:solidFill>
                  <a:srgbClr val="192936"/>
                </a:solidFill>
                <a:latin typeface="Arial"/>
                <a:ea typeface="Arial"/>
                <a:cs typeface="Arial"/>
                <a:sym typeface="Arial"/>
              </a:rPr>
              <a:t>Probability distributions enable assessment of potential risks and forecasting future outcomes in business scenarios.</a:t>
            </a:r>
            <a:endParaRPr b="1" i="0" sz="2250" u="none" cap="none" strike="noStrike">
              <a:solidFill>
                <a:srgbClr val="192936"/>
              </a:solidFill>
              <a:latin typeface="Arial"/>
              <a:ea typeface="Arial"/>
              <a:cs typeface="Arial"/>
              <a:sym typeface="Arial"/>
            </a:endParaRPr>
          </a:p>
        </p:txBody>
      </p:sp>
      <p:sp>
        <p:nvSpPr>
          <p:cNvPr id="505" name="Google Shape;505;p33"/>
          <p:cNvSpPr txBox="1"/>
          <p:nvPr/>
        </p:nvSpPr>
        <p:spPr>
          <a:xfrm>
            <a:off x="11432227" y="4369874"/>
            <a:ext cx="6141913" cy="371475"/>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Clr>
                <a:srgbClr val="000000"/>
              </a:buClr>
              <a:buSzPts val="2500"/>
              <a:buFont typeface="Arial"/>
              <a:buNone/>
            </a:pPr>
            <a:r>
              <a:rPr b="1" i="0" lang="en-US" sz="2500" u="none" cap="none" strike="noStrike">
                <a:solidFill>
                  <a:srgbClr val="192936"/>
                </a:solidFill>
                <a:latin typeface="Arial"/>
                <a:ea typeface="Arial"/>
                <a:cs typeface="Arial"/>
                <a:sym typeface="Arial"/>
              </a:rPr>
              <a:t>Risk Prediction</a:t>
            </a:r>
            <a:endParaRPr b="1" i="0" sz="2500" u="none" cap="none" strike="noStrike">
              <a:solidFill>
                <a:srgbClr val="192936"/>
              </a:solidFill>
              <a:latin typeface="Arial"/>
              <a:ea typeface="Arial"/>
              <a:cs typeface="Arial"/>
              <a:sym typeface="Arial"/>
            </a:endParaRPr>
          </a:p>
        </p:txBody>
      </p:sp>
      <p:sp>
        <p:nvSpPr>
          <p:cNvPr id="506" name="Google Shape;506;p33"/>
          <p:cNvSpPr txBox="1"/>
          <p:nvPr/>
        </p:nvSpPr>
        <p:spPr>
          <a:xfrm>
            <a:off x="15379900" y="3587608"/>
            <a:ext cx="2601892" cy="16732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45"/>
              <a:buFont typeface="Arial"/>
              <a:buNone/>
            </a:pPr>
            <a:r>
              <a:rPr b="1" i="1" lang="en-US" sz="1045" u="none" cap="none" strike="noStrike">
                <a:solidFill>
                  <a:srgbClr val="000000"/>
                </a:solidFill>
                <a:latin typeface="Arial"/>
                <a:ea typeface="Arial"/>
                <a:cs typeface="Arial"/>
                <a:sym typeface="Arial"/>
              </a:rPr>
              <a:t>Source: </a:t>
            </a:r>
            <a:r>
              <a:rPr b="0" i="1" lang="en-US" sz="1045" u="none" cap="none" strike="noStrike">
                <a:solidFill>
                  <a:srgbClr val="000000"/>
                </a:solidFill>
                <a:latin typeface="Sansita"/>
                <a:ea typeface="Sansita"/>
                <a:cs typeface="Sansita"/>
                <a:sym typeface="Sansita"/>
              </a:rPr>
              <a:t>Author (created using Canva)</a:t>
            </a:r>
            <a:endParaRPr b="0" i="1" sz="1045" u="none" cap="none" strike="noStrike">
              <a:solidFill>
                <a:srgbClr val="000000"/>
              </a:solidFill>
              <a:latin typeface="Sansita"/>
              <a:ea typeface="Sansita"/>
              <a:cs typeface="Sansita"/>
              <a:sym typeface="Sansita"/>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510" name="Shape 510"/>
        <p:cNvGrpSpPr/>
        <p:nvPr/>
      </p:nvGrpSpPr>
      <p:grpSpPr>
        <a:xfrm>
          <a:off x="0" y="0"/>
          <a:ext cx="0" cy="0"/>
          <a:chOff x="0" y="0"/>
          <a:chExt cx="0" cy="0"/>
        </a:xfrm>
      </p:grpSpPr>
      <p:sp>
        <p:nvSpPr>
          <p:cNvPr id="511" name="Google Shape;511;p34"/>
          <p:cNvSpPr/>
          <p:nvPr/>
        </p:nvSpPr>
        <p:spPr>
          <a:xfrm>
            <a:off x="1284069" y="1265019"/>
            <a:ext cx="15737175" cy="2086134"/>
          </a:xfrm>
          <a:prstGeom prst="rect">
            <a:avLst/>
          </a:prstGeom>
          <a:solidFill>
            <a:srgbClr val="19293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512" name="Google Shape;512;p34"/>
          <p:cNvCxnSpPr/>
          <p:nvPr/>
        </p:nvCxnSpPr>
        <p:spPr>
          <a:xfrm>
            <a:off x="-87175" y="3603362"/>
            <a:ext cx="18336300" cy="0"/>
          </a:xfrm>
          <a:prstGeom prst="straightConnector1">
            <a:avLst/>
          </a:prstGeom>
          <a:noFill/>
          <a:ln cap="rnd" cmpd="sng" w="19050">
            <a:solidFill>
              <a:srgbClr val="192936"/>
            </a:solidFill>
            <a:prstDash val="solid"/>
            <a:round/>
            <a:headEnd len="sm" w="sm" type="none"/>
            <a:tailEnd len="sm" w="sm" type="none"/>
          </a:ln>
        </p:spPr>
      </p:cxnSp>
      <p:cxnSp>
        <p:nvCxnSpPr>
          <p:cNvPr id="513" name="Google Shape;513;p34"/>
          <p:cNvCxnSpPr/>
          <p:nvPr/>
        </p:nvCxnSpPr>
        <p:spPr>
          <a:xfrm>
            <a:off x="-29050" y="988025"/>
            <a:ext cx="18365400" cy="87300"/>
          </a:xfrm>
          <a:prstGeom prst="straightConnector1">
            <a:avLst/>
          </a:prstGeom>
          <a:noFill/>
          <a:ln cap="rnd" cmpd="sng" w="19050">
            <a:solidFill>
              <a:srgbClr val="192936"/>
            </a:solidFill>
            <a:prstDash val="solid"/>
            <a:round/>
            <a:headEnd len="sm" w="sm" type="none"/>
            <a:tailEnd len="sm" w="sm" type="none"/>
          </a:ln>
        </p:spPr>
      </p:cxnSp>
      <p:cxnSp>
        <p:nvCxnSpPr>
          <p:cNvPr id="514" name="Google Shape;514;p34"/>
          <p:cNvCxnSpPr/>
          <p:nvPr/>
        </p:nvCxnSpPr>
        <p:spPr>
          <a:xfrm rot="-5399126">
            <a:off x="-241486" y="2298561"/>
            <a:ext cx="2558771" cy="0"/>
          </a:xfrm>
          <a:prstGeom prst="straightConnector1">
            <a:avLst/>
          </a:prstGeom>
          <a:noFill/>
          <a:ln cap="rnd" cmpd="sng" w="19050">
            <a:solidFill>
              <a:srgbClr val="192936"/>
            </a:solidFill>
            <a:prstDash val="solid"/>
            <a:round/>
            <a:headEnd len="sm" w="sm" type="none"/>
            <a:tailEnd len="sm" w="sm" type="none"/>
          </a:ln>
        </p:spPr>
      </p:cxnSp>
      <p:cxnSp>
        <p:nvCxnSpPr>
          <p:cNvPr id="515" name="Google Shape;515;p34"/>
          <p:cNvCxnSpPr/>
          <p:nvPr/>
        </p:nvCxnSpPr>
        <p:spPr>
          <a:xfrm rot="-5420766">
            <a:off x="15968408" y="2327709"/>
            <a:ext cx="2578310" cy="0"/>
          </a:xfrm>
          <a:prstGeom prst="straightConnector1">
            <a:avLst/>
          </a:prstGeom>
          <a:noFill/>
          <a:ln cap="rnd" cmpd="sng" w="19050">
            <a:solidFill>
              <a:srgbClr val="192936"/>
            </a:solidFill>
            <a:prstDash val="solid"/>
            <a:round/>
            <a:headEnd len="sm" w="sm" type="none"/>
            <a:tailEnd len="sm" w="sm" type="none"/>
          </a:ln>
        </p:spPr>
      </p:cxnSp>
      <p:sp>
        <p:nvSpPr>
          <p:cNvPr id="516" name="Google Shape;516;p34"/>
          <p:cNvSpPr txBox="1"/>
          <p:nvPr/>
        </p:nvSpPr>
        <p:spPr>
          <a:xfrm>
            <a:off x="4863601" y="1987371"/>
            <a:ext cx="8578110" cy="738505"/>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4800"/>
              <a:buFont typeface="Arial"/>
              <a:buNone/>
            </a:pPr>
            <a:r>
              <a:rPr b="0" i="1" lang="en-US" sz="4800" u="none" cap="none" strike="noStrike">
                <a:solidFill>
                  <a:srgbClr val="FDF8F5"/>
                </a:solidFill>
                <a:latin typeface="Playfair Display"/>
                <a:ea typeface="Playfair Display"/>
                <a:cs typeface="Playfair Display"/>
                <a:sym typeface="Playfair Display"/>
              </a:rPr>
              <a:t>Connection to Data Science</a:t>
            </a:r>
            <a:endParaRPr b="0" i="1" sz="4800" u="none" cap="none" strike="noStrike">
              <a:solidFill>
                <a:srgbClr val="FDF8F5"/>
              </a:solidFill>
              <a:latin typeface="Playfair Display"/>
              <a:ea typeface="Playfair Display"/>
              <a:cs typeface="Playfair Display"/>
              <a:sym typeface="Playfair Display"/>
            </a:endParaRPr>
          </a:p>
        </p:txBody>
      </p:sp>
      <p:sp>
        <p:nvSpPr>
          <p:cNvPr id="517" name="Google Shape;517;p34"/>
          <p:cNvSpPr txBox="1"/>
          <p:nvPr/>
        </p:nvSpPr>
        <p:spPr>
          <a:xfrm>
            <a:off x="1759965" y="3924285"/>
            <a:ext cx="6207273" cy="2988813"/>
          </a:xfrm>
          <a:prstGeom prst="rect">
            <a:avLst/>
          </a:prstGeom>
          <a:noFill/>
          <a:ln>
            <a:noFill/>
          </a:ln>
        </p:spPr>
        <p:txBody>
          <a:bodyPr anchorCtr="0" anchor="t" bIns="0" lIns="0" spcFirstLastPara="1" rIns="0" wrap="square" tIns="0">
            <a:spAutoFit/>
          </a:bodyPr>
          <a:lstStyle/>
          <a:p>
            <a:pPr indent="0" lvl="0" marL="0" marR="0" rtl="0" algn="just">
              <a:lnSpc>
                <a:spcPct val="170000"/>
              </a:lnSpc>
              <a:spcBef>
                <a:spcPts val="0"/>
              </a:spcBef>
              <a:spcAft>
                <a:spcPts val="0"/>
              </a:spcAft>
              <a:buClr>
                <a:srgbClr val="000000"/>
              </a:buClr>
              <a:buSzPts val="2345"/>
              <a:buFont typeface="Arial"/>
              <a:buNone/>
            </a:pPr>
            <a:r>
              <a:rPr b="1" i="0" lang="en-US" sz="2345" u="none" cap="none" strike="noStrike">
                <a:solidFill>
                  <a:srgbClr val="192936"/>
                </a:solidFill>
                <a:latin typeface="Arial"/>
                <a:ea typeface="Arial"/>
                <a:cs typeface="Arial"/>
                <a:sym typeface="Arial"/>
              </a:rPr>
              <a:t>Random variables and probability</a:t>
            </a:r>
            <a:r>
              <a:rPr b="0" i="0" lang="en-US" sz="2345" u="none" cap="none" strike="noStrike">
                <a:solidFill>
                  <a:srgbClr val="192936"/>
                </a:solidFill>
                <a:latin typeface="Arial"/>
                <a:ea typeface="Arial"/>
                <a:cs typeface="Arial"/>
                <a:sym typeface="Arial"/>
              </a:rPr>
              <a:t> distributions form the mathematical foundation of statistical modeling. Regression analysis, hypothesis testing, and parameter estimation all rely on understanding how data varies probabilistically.</a:t>
            </a:r>
            <a:endParaRPr b="0" i="0" sz="2345" u="none" cap="none" strike="noStrike">
              <a:solidFill>
                <a:srgbClr val="192936"/>
              </a:solidFill>
              <a:latin typeface="Arial"/>
              <a:ea typeface="Arial"/>
              <a:cs typeface="Arial"/>
              <a:sym typeface="Arial"/>
            </a:endParaRPr>
          </a:p>
        </p:txBody>
      </p:sp>
      <p:sp>
        <p:nvSpPr>
          <p:cNvPr id="518" name="Google Shape;518;p34"/>
          <p:cNvSpPr txBox="1"/>
          <p:nvPr/>
        </p:nvSpPr>
        <p:spPr>
          <a:xfrm>
            <a:off x="3999610" y="3555064"/>
            <a:ext cx="1710669" cy="774412"/>
          </a:xfrm>
          <a:prstGeom prst="rect">
            <a:avLst/>
          </a:prstGeom>
          <a:noFill/>
          <a:ln>
            <a:noFill/>
          </a:ln>
        </p:spPr>
        <p:txBody>
          <a:bodyPr anchorCtr="0" anchor="t" bIns="0" lIns="0" spcFirstLastPara="1" rIns="0" wrap="square" tIns="0">
            <a:spAutoFit/>
          </a:bodyPr>
          <a:lstStyle/>
          <a:p>
            <a:pPr indent="0" lvl="0" marL="0" marR="0" rtl="0" algn="ctr">
              <a:lnSpc>
                <a:spcPct val="364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19" name="Google Shape;519;p34"/>
          <p:cNvSpPr txBox="1"/>
          <p:nvPr/>
        </p:nvSpPr>
        <p:spPr>
          <a:xfrm>
            <a:off x="12510459" y="3540288"/>
            <a:ext cx="1845193" cy="774412"/>
          </a:xfrm>
          <a:prstGeom prst="rect">
            <a:avLst/>
          </a:prstGeom>
          <a:noFill/>
          <a:ln>
            <a:noFill/>
          </a:ln>
        </p:spPr>
        <p:txBody>
          <a:bodyPr anchorCtr="0" anchor="t" bIns="0" lIns="0" spcFirstLastPara="1" rIns="0" wrap="square" tIns="0">
            <a:spAutoFit/>
          </a:bodyPr>
          <a:lstStyle/>
          <a:p>
            <a:pPr indent="0" lvl="0" marL="0" marR="0" rtl="0" algn="ctr">
              <a:lnSpc>
                <a:spcPct val="364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20" name="Google Shape;520;p34"/>
          <p:cNvSpPr txBox="1"/>
          <p:nvPr/>
        </p:nvSpPr>
        <p:spPr>
          <a:xfrm>
            <a:off x="9144000" y="3898919"/>
            <a:ext cx="6368187" cy="3030021"/>
          </a:xfrm>
          <a:prstGeom prst="rect">
            <a:avLst/>
          </a:prstGeom>
          <a:noFill/>
          <a:ln>
            <a:noFill/>
          </a:ln>
        </p:spPr>
        <p:txBody>
          <a:bodyPr anchorCtr="0" anchor="t" bIns="0" lIns="0" spcFirstLastPara="1" rIns="0" wrap="square" tIns="0">
            <a:spAutoFit/>
          </a:bodyPr>
          <a:lstStyle/>
          <a:p>
            <a:pPr indent="0" lvl="0" marL="0" marR="0" rtl="0" algn="just">
              <a:lnSpc>
                <a:spcPct val="170000"/>
              </a:lnSpc>
              <a:spcBef>
                <a:spcPts val="0"/>
              </a:spcBef>
              <a:spcAft>
                <a:spcPts val="0"/>
              </a:spcAft>
              <a:buClr>
                <a:srgbClr val="000000"/>
              </a:buClr>
              <a:buSzPts val="2380"/>
              <a:buFont typeface="Arial"/>
              <a:buNone/>
            </a:pPr>
            <a:r>
              <a:rPr b="1" i="0" lang="en-US" sz="2380" u="none" cap="none" strike="noStrike">
                <a:solidFill>
                  <a:srgbClr val="192936"/>
                </a:solidFill>
                <a:latin typeface="Arial"/>
                <a:ea typeface="Arial"/>
                <a:cs typeface="Arial"/>
                <a:sym typeface="Arial"/>
              </a:rPr>
              <a:t>Machine learning algorithms </a:t>
            </a:r>
            <a:r>
              <a:rPr b="0" i="0" lang="en-US" sz="2380" u="none" cap="none" strike="noStrike">
                <a:solidFill>
                  <a:srgbClr val="192936"/>
                </a:solidFill>
                <a:latin typeface="Arial"/>
                <a:ea typeface="Arial"/>
                <a:cs typeface="Arial"/>
                <a:sym typeface="Arial"/>
              </a:rPr>
              <a:t>use probability distributions extensively. Classification models estimate class probabilities, while predictive analytics leverages expected values and variance to forecast outcomes and quantify uncertainty.</a:t>
            </a:r>
            <a:endParaRPr b="0" i="0" sz="2380" u="none" cap="none" strike="noStrike">
              <a:solidFill>
                <a:srgbClr val="192936"/>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524" name="Shape 524"/>
        <p:cNvGrpSpPr/>
        <p:nvPr/>
      </p:nvGrpSpPr>
      <p:grpSpPr>
        <a:xfrm>
          <a:off x="0" y="0"/>
          <a:ext cx="0" cy="0"/>
          <a:chOff x="0" y="0"/>
          <a:chExt cx="0" cy="0"/>
        </a:xfrm>
      </p:grpSpPr>
      <p:cxnSp>
        <p:nvCxnSpPr>
          <p:cNvPr id="525" name="Google Shape;525;p35"/>
          <p:cNvCxnSpPr/>
          <p:nvPr/>
        </p:nvCxnSpPr>
        <p:spPr>
          <a:xfrm rot="13974">
            <a:off x="4946232" y="3079274"/>
            <a:ext cx="8395536" cy="0"/>
          </a:xfrm>
          <a:prstGeom prst="straightConnector1">
            <a:avLst/>
          </a:prstGeom>
          <a:noFill/>
          <a:ln cap="rnd" cmpd="sng" w="19050">
            <a:solidFill>
              <a:srgbClr val="192936"/>
            </a:solidFill>
            <a:prstDash val="solid"/>
            <a:round/>
            <a:headEnd len="sm" w="sm" type="none"/>
            <a:tailEnd len="sm" w="sm" type="none"/>
          </a:ln>
        </p:spPr>
      </p:cxnSp>
      <p:sp>
        <p:nvSpPr>
          <p:cNvPr id="526" name="Google Shape;526;p35"/>
          <p:cNvSpPr txBox="1"/>
          <p:nvPr/>
        </p:nvSpPr>
        <p:spPr>
          <a:xfrm>
            <a:off x="4848124" y="1339925"/>
            <a:ext cx="8591753" cy="1212774"/>
          </a:xfrm>
          <a:prstGeom prst="rect">
            <a:avLst/>
          </a:prstGeom>
          <a:noFill/>
          <a:ln>
            <a:noFill/>
          </a:ln>
        </p:spPr>
        <p:txBody>
          <a:bodyPr anchorCtr="0" anchor="t" bIns="0" lIns="0" spcFirstLastPara="1" rIns="0" wrap="square" tIns="0">
            <a:spAutoFit/>
          </a:bodyPr>
          <a:lstStyle/>
          <a:p>
            <a:pPr indent="0" lvl="0" marL="0" marR="0" rtl="0" algn="ctr">
              <a:lnSpc>
                <a:spcPct val="110000"/>
              </a:lnSpc>
              <a:spcBef>
                <a:spcPts val="0"/>
              </a:spcBef>
              <a:spcAft>
                <a:spcPts val="0"/>
              </a:spcAft>
              <a:buClr>
                <a:srgbClr val="000000"/>
              </a:buClr>
              <a:buSzPts val="8495"/>
              <a:buFont typeface="Arial"/>
              <a:buNone/>
            </a:pPr>
            <a:r>
              <a:rPr b="0" i="1" lang="en-US" sz="8495" u="none" cap="none" strike="noStrike">
                <a:solidFill>
                  <a:srgbClr val="192936"/>
                </a:solidFill>
                <a:latin typeface="Playfair Display"/>
                <a:ea typeface="Playfair Display"/>
                <a:cs typeface="Playfair Display"/>
                <a:sym typeface="Playfair Display"/>
              </a:rPr>
              <a:t>Next Topics</a:t>
            </a:r>
            <a:endParaRPr b="0" i="1" sz="8495" u="none" cap="none" strike="noStrike">
              <a:solidFill>
                <a:srgbClr val="192936"/>
              </a:solidFill>
              <a:latin typeface="Playfair Display"/>
              <a:ea typeface="Playfair Display"/>
              <a:cs typeface="Playfair Display"/>
              <a:sym typeface="Playfair Display"/>
            </a:endParaRPr>
          </a:p>
        </p:txBody>
      </p:sp>
      <p:sp>
        <p:nvSpPr>
          <p:cNvPr id="527" name="Google Shape;527;p35"/>
          <p:cNvSpPr txBox="1"/>
          <p:nvPr/>
        </p:nvSpPr>
        <p:spPr>
          <a:xfrm>
            <a:off x="1947011" y="2646859"/>
            <a:ext cx="15008200" cy="5062855"/>
          </a:xfrm>
          <a:prstGeom prst="rect">
            <a:avLst/>
          </a:prstGeom>
          <a:noFill/>
          <a:ln>
            <a:noFill/>
          </a:ln>
        </p:spPr>
        <p:txBody>
          <a:bodyPr anchorCtr="0" anchor="t" bIns="0" lIns="0" spcFirstLastPara="1" rIns="0" wrap="square" tIns="0">
            <a:spAutoFit/>
          </a:bodyPr>
          <a:lstStyle/>
          <a:p>
            <a:pPr indent="0" lvl="0" marL="0" marR="0" rtl="0" algn="l">
              <a:lnSpc>
                <a:spcPct val="431000"/>
              </a:lnSpc>
              <a:spcBef>
                <a:spcPts val="0"/>
              </a:spcBef>
              <a:spcAft>
                <a:spcPts val="0"/>
              </a:spcAft>
              <a:buClr>
                <a:srgbClr val="000000"/>
              </a:buClr>
              <a:buSzPts val="1400"/>
              <a:buFont typeface="Arial"/>
              <a:buNone/>
            </a:pPr>
            <a:r>
              <a:t/>
            </a:r>
            <a:endParaRPr b="0" i="0" sz="1400" u="none" cap="none" strike="noStrike">
              <a:solidFill>
                <a:schemeClr val="dk1"/>
              </a:solidFill>
              <a:latin typeface="Calibri"/>
              <a:ea typeface="Calibri"/>
              <a:cs typeface="Calibri"/>
              <a:sym typeface="Calibri"/>
            </a:endParaRPr>
          </a:p>
          <a:p>
            <a:pPr indent="0" lvl="0" marL="0" marR="0" rtl="0" algn="l">
              <a:lnSpc>
                <a:spcPct val="140000"/>
              </a:lnSpc>
              <a:spcBef>
                <a:spcPts val="0"/>
              </a:spcBef>
              <a:spcAft>
                <a:spcPts val="0"/>
              </a:spcAft>
              <a:buClr>
                <a:srgbClr val="000000"/>
              </a:buClr>
              <a:buSzPts val="4800"/>
              <a:buFont typeface="Arial"/>
              <a:buNone/>
            </a:pPr>
            <a:r>
              <a:rPr b="0" i="0" lang="en-US" sz="4800" u="none" cap="none" strike="noStrike">
                <a:solidFill>
                  <a:srgbClr val="192936"/>
                </a:solidFill>
                <a:latin typeface="Playfair Display"/>
                <a:ea typeface="Playfair Display"/>
                <a:cs typeface="Playfair Display"/>
                <a:sym typeface="Playfair Display"/>
              </a:rPr>
              <a:t>• Binomial Distribution (Discrete Case)</a:t>
            </a:r>
            <a:endParaRPr b="0" i="0" sz="4800" u="none" cap="none" strike="noStrike">
              <a:solidFill>
                <a:srgbClr val="192936"/>
              </a:solidFill>
              <a:latin typeface="Playfair Display"/>
              <a:ea typeface="Playfair Display"/>
              <a:cs typeface="Playfair Display"/>
              <a:sym typeface="Playfair Display"/>
            </a:endParaRPr>
          </a:p>
          <a:p>
            <a:pPr indent="0" lvl="0" marL="0" marR="0" rtl="0" algn="l">
              <a:lnSpc>
                <a:spcPct val="140000"/>
              </a:lnSpc>
              <a:spcBef>
                <a:spcPts val="0"/>
              </a:spcBef>
              <a:spcAft>
                <a:spcPts val="0"/>
              </a:spcAft>
              <a:buClr>
                <a:srgbClr val="000000"/>
              </a:buClr>
              <a:buSzPts val="4800"/>
              <a:buFont typeface="Arial"/>
              <a:buNone/>
            </a:pPr>
            <a:r>
              <a:rPr b="0" i="0" lang="en-US" sz="4800" u="none" cap="none" strike="noStrike">
                <a:solidFill>
                  <a:srgbClr val="192936"/>
                </a:solidFill>
                <a:latin typeface="Playfair Display"/>
                <a:ea typeface="Playfair Display"/>
                <a:cs typeface="Playfair Display"/>
                <a:sym typeface="Playfair Display"/>
              </a:rPr>
              <a:t>• Continuous Random Variables</a:t>
            </a:r>
            <a:endParaRPr b="0" i="0" sz="4800" u="none" cap="none" strike="noStrike">
              <a:solidFill>
                <a:srgbClr val="192936"/>
              </a:solidFill>
              <a:latin typeface="Playfair Display"/>
              <a:ea typeface="Playfair Display"/>
              <a:cs typeface="Playfair Display"/>
              <a:sym typeface="Playfair Display"/>
            </a:endParaRPr>
          </a:p>
          <a:p>
            <a:pPr indent="0" lvl="0" marL="0" marR="0" rtl="0" algn="l">
              <a:lnSpc>
                <a:spcPct val="140000"/>
              </a:lnSpc>
              <a:spcBef>
                <a:spcPts val="0"/>
              </a:spcBef>
              <a:spcAft>
                <a:spcPts val="0"/>
              </a:spcAft>
              <a:buClr>
                <a:srgbClr val="000000"/>
              </a:buClr>
              <a:buSzPts val="4800"/>
              <a:buFont typeface="Arial"/>
              <a:buNone/>
            </a:pPr>
            <a:r>
              <a:rPr b="0" i="0" lang="en-US" sz="4800" u="none" cap="none" strike="noStrike">
                <a:solidFill>
                  <a:srgbClr val="192936"/>
                </a:solidFill>
                <a:latin typeface="Playfair Display"/>
                <a:ea typeface="Playfair Display"/>
                <a:cs typeface="Playfair Display"/>
                <a:sym typeface="Playfair Display"/>
              </a:rPr>
              <a:t>• Normal Distribution (Bell Curve)</a:t>
            </a:r>
            <a:endParaRPr b="0" i="0" sz="4800" u="none" cap="none" strike="noStrike">
              <a:solidFill>
                <a:srgbClr val="192936"/>
              </a:solidFill>
              <a:latin typeface="Playfair Display"/>
              <a:ea typeface="Playfair Display"/>
              <a:cs typeface="Playfair Display"/>
              <a:sym typeface="Playfair Display"/>
            </a:endParaRPr>
          </a:p>
          <a:p>
            <a:pPr indent="0" lvl="0" marL="0" marR="0" rtl="0" algn="l">
              <a:lnSpc>
                <a:spcPct val="140000"/>
              </a:lnSpc>
              <a:spcBef>
                <a:spcPts val="0"/>
              </a:spcBef>
              <a:spcAft>
                <a:spcPts val="0"/>
              </a:spcAft>
              <a:buClr>
                <a:srgbClr val="000000"/>
              </a:buClr>
              <a:buSzPts val="4800"/>
              <a:buFont typeface="Arial"/>
              <a:buNone/>
            </a:pPr>
            <a:r>
              <a:rPr b="0" i="0" lang="en-US" sz="4800" u="none" cap="none" strike="noStrike">
                <a:solidFill>
                  <a:srgbClr val="192936"/>
                </a:solidFill>
                <a:latin typeface="Playfair Display"/>
                <a:ea typeface="Playfair Display"/>
                <a:cs typeface="Playfair Display"/>
                <a:sym typeface="Playfair Display"/>
              </a:rPr>
              <a:t>• Exponential Distribution (Time-Based Events)</a:t>
            </a:r>
            <a:endParaRPr b="0" i="0" sz="4800" u="none" cap="none" strike="noStrike">
              <a:solidFill>
                <a:srgbClr val="192936"/>
              </a:solidFill>
              <a:latin typeface="Playfair Display"/>
              <a:ea typeface="Playfair Display"/>
              <a:cs typeface="Playfair Display"/>
              <a:sym typeface="Playfair Display"/>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531" name="Shape 531"/>
        <p:cNvGrpSpPr/>
        <p:nvPr/>
      </p:nvGrpSpPr>
      <p:grpSpPr>
        <a:xfrm>
          <a:off x="0" y="0"/>
          <a:ext cx="0" cy="0"/>
          <a:chOff x="0" y="0"/>
          <a:chExt cx="0" cy="0"/>
        </a:xfrm>
      </p:grpSpPr>
      <p:sp>
        <p:nvSpPr>
          <p:cNvPr id="532" name="Google Shape;532;p36"/>
          <p:cNvSpPr txBox="1"/>
          <p:nvPr/>
        </p:nvSpPr>
        <p:spPr>
          <a:xfrm>
            <a:off x="6639633" y="1162050"/>
            <a:ext cx="5503962" cy="1276985"/>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8300"/>
              <a:buFont typeface="Arial"/>
              <a:buNone/>
            </a:pPr>
            <a:r>
              <a:rPr b="0" i="1" lang="en-US" sz="8300" u="none" cap="none" strike="noStrike">
                <a:solidFill>
                  <a:srgbClr val="192936"/>
                </a:solidFill>
                <a:latin typeface="Playfair Display"/>
                <a:ea typeface="Playfair Display"/>
                <a:cs typeface="Playfair Display"/>
                <a:sym typeface="Playfair Display"/>
              </a:rPr>
              <a:t>Summary</a:t>
            </a:r>
            <a:endParaRPr b="0" i="1" sz="8300" u="none" cap="none" strike="noStrike">
              <a:solidFill>
                <a:srgbClr val="192936"/>
              </a:solidFill>
              <a:latin typeface="Playfair Display"/>
              <a:ea typeface="Playfair Display"/>
              <a:cs typeface="Playfair Display"/>
              <a:sym typeface="Playfair Display"/>
            </a:endParaRPr>
          </a:p>
        </p:txBody>
      </p:sp>
      <p:grpSp>
        <p:nvGrpSpPr>
          <p:cNvPr id="533" name="Google Shape;533;p36"/>
          <p:cNvGrpSpPr/>
          <p:nvPr/>
        </p:nvGrpSpPr>
        <p:grpSpPr>
          <a:xfrm>
            <a:off x="6525333" y="2742343"/>
            <a:ext cx="9580362" cy="5736990"/>
            <a:chOff x="0" y="-209550"/>
            <a:chExt cx="12773816" cy="7649319"/>
          </a:xfrm>
        </p:grpSpPr>
        <p:sp>
          <p:nvSpPr>
            <p:cNvPr id="534" name="Google Shape;534;p36"/>
            <p:cNvSpPr txBox="1"/>
            <p:nvPr/>
          </p:nvSpPr>
          <p:spPr>
            <a:xfrm>
              <a:off x="25400" y="-209550"/>
              <a:ext cx="12748416" cy="3374483"/>
            </a:xfrm>
            <a:prstGeom prst="rect">
              <a:avLst/>
            </a:prstGeom>
            <a:noFill/>
            <a:ln>
              <a:noFill/>
            </a:ln>
          </p:spPr>
          <p:txBody>
            <a:bodyPr anchorCtr="0" anchor="t" bIns="0" lIns="0" spcFirstLastPara="1" rIns="0" wrap="square" tIns="0">
              <a:spAutoFit/>
            </a:bodyPr>
            <a:lstStyle/>
            <a:p>
              <a:pPr indent="-282575" lvl="1" marL="565785" marR="0" rtl="0" algn="l">
                <a:lnSpc>
                  <a:spcPct val="200000"/>
                </a:lnSpc>
                <a:spcBef>
                  <a:spcPts val="0"/>
                </a:spcBef>
                <a:spcAft>
                  <a:spcPts val="0"/>
                </a:spcAft>
                <a:buClr>
                  <a:srgbClr val="192936"/>
                </a:buClr>
                <a:buSzPts val="2619"/>
                <a:buFont typeface="Arial"/>
                <a:buChar char="•"/>
              </a:pPr>
              <a:r>
                <a:rPr b="0" i="0" lang="en-US" sz="2620" u="none" cap="none" strike="noStrike">
                  <a:solidFill>
                    <a:srgbClr val="192936"/>
                  </a:solidFill>
                  <a:latin typeface="Arial"/>
                  <a:ea typeface="Arial"/>
                  <a:cs typeface="Arial"/>
                  <a:sym typeface="Arial"/>
                </a:rPr>
                <a:t>Random variables represent outcomes numerically</a:t>
              </a:r>
              <a:endParaRPr b="0" i="0" sz="2620" u="none" cap="none" strike="noStrike">
                <a:solidFill>
                  <a:srgbClr val="192936"/>
                </a:solidFill>
                <a:latin typeface="Arial"/>
                <a:ea typeface="Arial"/>
                <a:cs typeface="Arial"/>
                <a:sym typeface="Arial"/>
              </a:endParaRPr>
            </a:p>
            <a:p>
              <a:pPr indent="-282575" lvl="1" marL="565785" marR="0" rtl="0" algn="l">
                <a:lnSpc>
                  <a:spcPct val="200000"/>
                </a:lnSpc>
                <a:spcBef>
                  <a:spcPts val="0"/>
                </a:spcBef>
                <a:spcAft>
                  <a:spcPts val="0"/>
                </a:spcAft>
                <a:buClr>
                  <a:srgbClr val="192936"/>
                </a:buClr>
                <a:buSzPts val="2619"/>
                <a:buFont typeface="Arial"/>
                <a:buChar char="•"/>
              </a:pPr>
              <a:r>
                <a:rPr b="0" i="0" lang="en-US" sz="2620" u="none" cap="none" strike="noStrike">
                  <a:solidFill>
                    <a:srgbClr val="192936"/>
                  </a:solidFill>
                  <a:latin typeface="Arial"/>
                  <a:ea typeface="Arial"/>
                  <a:cs typeface="Arial"/>
                  <a:sym typeface="Arial"/>
                </a:rPr>
                <a:t>Discrete variables: countable values (integers)</a:t>
              </a:r>
              <a:endParaRPr b="0" i="0" sz="2620" u="none" cap="none" strike="noStrike">
                <a:solidFill>
                  <a:srgbClr val="192936"/>
                </a:solidFill>
                <a:latin typeface="Arial"/>
                <a:ea typeface="Arial"/>
                <a:cs typeface="Arial"/>
                <a:sym typeface="Arial"/>
              </a:endParaRPr>
            </a:p>
            <a:p>
              <a:pPr indent="-282575" lvl="1" marL="565785" marR="0" rtl="0" algn="l">
                <a:lnSpc>
                  <a:spcPct val="200000"/>
                </a:lnSpc>
                <a:spcBef>
                  <a:spcPts val="0"/>
                </a:spcBef>
                <a:spcAft>
                  <a:spcPts val="0"/>
                </a:spcAft>
                <a:buClr>
                  <a:srgbClr val="192936"/>
                </a:buClr>
                <a:buSzPts val="2619"/>
                <a:buFont typeface="Arial"/>
                <a:buChar char="•"/>
              </a:pPr>
              <a:r>
                <a:rPr b="0" i="0" lang="en-US" sz="2620" u="none" cap="none" strike="noStrike">
                  <a:solidFill>
                    <a:srgbClr val="192936"/>
                  </a:solidFill>
                  <a:latin typeface="Arial"/>
                  <a:ea typeface="Arial"/>
                  <a:cs typeface="Arial"/>
                  <a:sym typeface="Arial"/>
                </a:rPr>
                <a:t>Continuous variables: infinite possible values</a:t>
              </a:r>
              <a:endParaRPr b="0" i="0" sz="2620" u="none" cap="none" strike="noStrike">
                <a:solidFill>
                  <a:srgbClr val="192936"/>
                </a:solidFill>
                <a:latin typeface="Arial"/>
                <a:ea typeface="Arial"/>
                <a:cs typeface="Arial"/>
                <a:sym typeface="Arial"/>
              </a:endParaRPr>
            </a:p>
            <a:p>
              <a:pPr indent="-282575" lvl="1" marL="565785" marR="0" rtl="0" algn="l">
                <a:lnSpc>
                  <a:spcPct val="200000"/>
                </a:lnSpc>
                <a:spcBef>
                  <a:spcPts val="0"/>
                </a:spcBef>
                <a:spcAft>
                  <a:spcPts val="0"/>
                </a:spcAft>
                <a:buClr>
                  <a:srgbClr val="192936"/>
                </a:buClr>
                <a:buSzPts val="2619"/>
                <a:buFont typeface="Arial"/>
                <a:buChar char="•"/>
              </a:pPr>
              <a:r>
                <a:rPr b="0" i="0" lang="en-US" sz="2620" u="none" cap="none" strike="noStrike">
                  <a:solidFill>
                    <a:srgbClr val="192936"/>
                  </a:solidFill>
                  <a:latin typeface="Arial"/>
                  <a:ea typeface="Arial"/>
                  <a:cs typeface="Arial"/>
                  <a:sym typeface="Arial"/>
                </a:rPr>
                <a:t>Probability distributions show likelihood of each value</a:t>
              </a:r>
              <a:endParaRPr b="0" i="0" sz="2620" u="none" cap="none" strike="noStrike">
                <a:solidFill>
                  <a:srgbClr val="192936"/>
                </a:solidFill>
                <a:latin typeface="Arial"/>
                <a:ea typeface="Arial"/>
                <a:cs typeface="Arial"/>
                <a:sym typeface="Arial"/>
              </a:endParaRPr>
            </a:p>
          </p:txBody>
        </p:sp>
        <p:sp>
          <p:nvSpPr>
            <p:cNvPr id="535" name="Google Shape;535;p36"/>
            <p:cNvSpPr txBox="1"/>
            <p:nvPr/>
          </p:nvSpPr>
          <p:spPr>
            <a:xfrm>
              <a:off x="0" y="3910423"/>
              <a:ext cx="10855551" cy="3529346"/>
            </a:xfrm>
            <a:prstGeom prst="rect">
              <a:avLst/>
            </a:prstGeom>
            <a:noFill/>
            <a:ln>
              <a:noFill/>
            </a:ln>
          </p:spPr>
          <p:txBody>
            <a:bodyPr anchorCtr="0" anchor="t" bIns="0" lIns="0" spcFirstLastPara="1" rIns="0" wrap="square" tIns="0">
              <a:spAutoFit/>
            </a:bodyPr>
            <a:lstStyle/>
            <a:p>
              <a:pPr indent="-296545" lvl="1" marL="593090" marR="0" rtl="0" algn="l">
                <a:lnSpc>
                  <a:spcPct val="200000"/>
                </a:lnSpc>
                <a:spcBef>
                  <a:spcPts val="0"/>
                </a:spcBef>
                <a:spcAft>
                  <a:spcPts val="0"/>
                </a:spcAft>
                <a:buClr>
                  <a:srgbClr val="192936"/>
                </a:buClr>
                <a:buSzPts val="2747"/>
                <a:buFont typeface="Arial"/>
                <a:buChar char="•"/>
              </a:pPr>
              <a:r>
                <a:rPr b="0" i="0" lang="en-US" sz="2745" u="none" cap="none" strike="noStrike">
                  <a:solidFill>
                    <a:srgbClr val="192936"/>
                  </a:solidFill>
                  <a:latin typeface="Arial"/>
                  <a:ea typeface="Arial"/>
                  <a:cs typeface="Arial"/>
                  <a:sym typeface="Arial"/>
                </a:rPr>
                <a:t>Expected value E(X): long-run average</a:t>
              </a:r>
              <a:endParaRPr b="0" i="0" sz="2745" u="none" cap="none" strike="noStrike">
                <a:solidFill>
                  <a:srgbClr val="192936"/>
                </a:solidFill>
                <a:latin typeface="Arial"/>
                <a:ea typeface="Arial"/>
                <a:cs typeface="Arial"/>
                <a:sym typeface="Arial"/>
              </a:endParaRPr>
            </a:p>
            <a:p>
              <a:pPr indent="-296545" lvl="1" marL="593090" marR="0" rtl="0" algn="l">
                <a:lnSpc>
                  <a:spcPct val="200000"/>
                </a:lnSpc>
                <a:spcBef>
                  <a:spcPts val="0"/>
                </a:spcBef>
                <a:spcAft>
                  <a:spcPts val="0"/>
                </a:spcAft>
                <a:buClr>
                  <a:srgbClr val="192936"/>
                </a:buClr>
                <a:buSzPts val="2747"/>
                <a:buFont typeface="Arial"/>
                <a:buChar char="•"/>
              </a:pPr>
              <a:r>
                <a:rPr b="0" i="0" lang="en-US" sz="2745" u="none" cap="none" strike="noStrike">
                  <a:solidFill>
                    <a:srgbClr val="192936"/>
                  </a:solidFill>
                  <a:latin typeface="Arial"/>
                  <a:ea typeface="Arial"/>
                  <a:cs typeface="Arial"/>
                  <a:sym typeface="Arial"/>
                </a:rPr>
                <a:t>Variance: measures data spread</a:t>
              </a:r>
              <a:endParaRPr b="0" i="0" sz="2745" u="none" cap="none" strike="noStrike">
                <a:solidFill>
                  <a:srgbClr val="192936"/>
                </a:solidFill>
                <a:latin typeface="Arial"/>
                <a:ea typeface="Arial"/>
                <a:cs typeface="Arial"/>
                <a:sym typeface="Arial"/>
              </a:endParaRPr>
            </a:p>
            <a:p>
              <a:pPr indent="-296545" lvl="1" marL="593090" marR="0" rtl="0" algn="l">
                <a:lnSpc>
                  <a:spcPct val="200000"/>
                </a:lnSpc>
                <a:spcBef>
                  <a:spcPts val="0"/>
                </a:spcBef>
                <a:spcAft>
                  <a:spcPts val="0"/>
                </a:spcAft>
                <a:buClr>
                  <a:srgbClr val="192936"/>
                </a:buClr>
                <a:buSzPts val="2747"/>
                <a:buFont typeface="Arial"/>
                <a:buChar char="•"/>
              </a:pPr>
              <a:r>
                <a:rPr b="0" i="0" lang="en-US" sz="2745" u="none" cap="none" strike="noStrike">
                  <a:solidFill>
                    <a:srgbClr val="192936"/>
                  </a:solidFill>
                  <a:latin typeface="Arial"/>
                  <a:ea typeface="Arial"/>
                  <a:cs typeface="Arial"/>
                  <a:sym typeface="Arial"/>
                </a:rPr>
                <a:t>Standard deviation: interpretable dispersion</a:t>
              </a:r>
              <a:endParaRPr b="0" i="0" sz="2745" u="none" cap="none" strike="noStrike">
                <a:solidFill>
                  <a:srgbClr val="192936"/>
                </a:solidFill>
                <a:latin typeface="Arial"/>
                <a:ea typeface="Arial"/>
                <a:cs typeface="Arial"/>
                <a:sym typeface="Arial"/>
              </a:endParaRPr>
            </a:p>
            <a:p>
              <a:pPr indent="-296545" lvl="1" marL="593090" marR="0" rtl="0" algn="l">
                <a:lnSpc>
                  <a:spcPct val="200000"/>
                </a:lnSpc>
                <a:spcBef>
                  <a:spcPts val="0"/>
                </a:spcBef>
                <a:spcAft>
                  <a:spcPts val="0"/>
                </a:spcAft>
                <a:buClr>
                  <a:srgbClr val="192936"/>
                </a:buClr>
                <a:buSzPts val="2747"/>
                <a:buFont typeface="Arial"/>
                <a:buChar char="•"/>
              </a:pPr>
              <a:r>
                <a:rPr b="0" i="0" lang="en-US" sz="2745" u="none" cap="none" strike="noStrike">
                  <a:solidFill>
                    <a:srgbClr val="192936"/>
                  </a:solidFill>
                  <a:latin typeface="Arial"/>
                  <a:ea typeface="Arial"/>
                  <a:cs typeface="Arial"/>
                  <a:sym typeface="Arial"/>
                </a:rPr>
                <a:t>Total probability always equals 1</a:t>
              </a:r>
              <a:endParaRPr b="0" i="0" sz="2745" u="none" cap="none" strike="noStrike">
                <a:solidFill>
                  <a:srgbClr val="192936"/>
                </a:solidFill>
                <a:latin typeface="Arial"/>
                <a:ea typeface="Arial"/>
                <a:cs typeface="Arial"/>
                <a:sym typeface="Arial"/>
              </a:endParaRPr>
            </a:p>
          </p:txBody>
        </p:sp>
      </p:grpSp>
      <p:cxnSp>
        <p:nvCxnSpPr>
          <p:cNvPr id="536" name="Google Shape;536;p36"/>
          <p:cNvCxnSpPr/>
          <p:nvPr/>
        </p:nvCxnSpPr>
        <p:spPr>
          <a:xfrm rot="10800000">
            <a:off x="1075200" y="-28925"/>
            <a:ext cx="0" cy="10403100"/>
          </a:xfrm>
          <a:prstGeom prst="straightConnector1">
            <a:avLst/>
          </a:prstGeom>
          <a:noFill/>
          <a:ln cap="rnd" cmpd="sng" w="19050">
            <a:solidFill>
              <a:srgbClr val="192936"/>
            </a:solidFill>
            <a:prstDash val="solid"/>
            <a:round/>
            <a:headEnd len="sm" w="sm" type="none"/>
            <a:tailEnd len="sm" w="sm" type="none"/>
          </a:ln>
        </p:spPr>
      </p:cxnSp>
      <p:cxnSp>
        <p:nvCxnSpPr>
          <p:cNvPr id="537" name="Google Shape;537;p36"/>
          <p:cNvCxnSpPr/>
          <p:nvPr/>
        </p:nvCxnSpPr>
        <p:spPr>
          <a:xfrm rot="-5379576">
            <a:off x="2386014" y="5133975"/>
            <a:ext cx="8229745" cy="0"/>
          </a:xfrm>
          <a:prstGeom prst="straightConnector1">
            <a:avLst/>
          </a:prstGeom>
          <a:noFill/>
          <a:ln cap="rnd" cmpd="sng" w="19050">
            <a:solidFill>
              <a:srgbClr val="192936"/>
            </a:solidFill>
            <a:prstDash val="solid"/>
            <a:round/>
            <a:headEnd len="sm" w="sm" type="none"/>
            <a:tailEnd len="sm" w="sm" type="none"/>
          </a:ln>
        </p:spPr>
      </p:cxnSp>
      <p:cxnSp>
        <p:nvCxnSpPr>
          <p:cNvPr id="538" name="Google Shape;538;p36"/>
          <p:cNvCxnSpPr/>
          <p:nvPr/>
        </p:nvCxnSpPr>
        <p:spPr>
          <a:xfrm rot="-534">
            <a:off x="1054279" y="1029905"/>
            <a:ext cx="16232293" cy="0"/>
          </a:xfrm>
          <a:prstGeom prst="straightConnector1">
            <a:avLst/>
          </a:prstGeom>
          <a:noFill/>
          <a:ln cap="rnd" cmpd="sng" w="19050">
            <a:solidFill>
              <a:srgbClr val="192936"/>
            </a:solidFill>
            <a:prstDash val="solid"/>
            <a:round/>
            <a:headEnd len="sm" w="sm" type="none"/>
            <a:tailEnd len="sm" w="sm" type="none"/>
          </a:ln>
        </p:spPr>
      </p:cxnSp>
      <p:cxnSp>
        <p:nvCxnSpPr>
          <p:cNvPr id="539" name="Google Shape;539;p36"/>
          <p:cNvCxnSpPr/>
          <p:nvPr/>
        </p:nvCxnSpPr>
        <p:spPr>
          <a:xfrm flipH="1" rot="10800000">
            <a:off x="17290300" y="-29050"/>
            <a:ext cx="29100" cy="10287000"/>
          </a:xfrm>
          <a:prstGeom prst="straightConnector1">
            <a:avLst/>
          </a:prstGeom>
          <a:noFill/>
          <a:ln cap="rnd" cmpd="sng" w="19050">
            <a:solidFill>
              <a:srgbClr val="192936"/>
            </a:solidFill>
            <a:prstDash val="solid"/>
            <a:round/>
            <a:headEnd len="sm" w="sm" type="none"/>
            <a:tailEnd len="sm" w="sm" type="none"/>
          </a:ln>
        </p:spPr>
      </p:cxnSp>
      <p:cxnSp>
        <p:nvCxnSpPr>
          <p:cNvPr id="540" name="Google Shape;540;p36"/>
          <p:cNvCxnSpPr/>
          <p:nvPr/>
        </p:nvCxnSpPr>
        <p:spPr>
          <a:xfrm rot="1502">
            <a:off x="1028703" y="9261847"/>
            <a:ext cx="16230602" cy="0"/>
          </a:xfrm>
          <a:prstGeom prst="straightConnector1">
            <a:avLst/>
          </a:prstGeom>
          <a:noFill/>
          <a:ln cap="rnd" cmpd="sng" w="19050">
            <a:solidFill>
              <a:srgbClr val="192936"/>
            </a:solidFill>
            <a:prstDash val="solid"/>
            <a:round/>
            <a:headEnd len="sm" w="sm" type="none"/>
            <a:tailEnd len="sm" w="sm" type="none"/>
          </a:ln>
        </p:spPr>
      </p:cxnSp>
      <p:sp>
        <p:nvSpPr>
          <p:cNvPr id="541" name="Google Shape;541;p36"/>
          <p:cNvSpPr/>
          <p:nvPr/>
        </p:nvSpPr>
        <p:spPr>
          <a:xfrm>
            <a:off x="1270909" y="1580607"/>
            <a:ext cx="4979378" cy="7131735"/>
          </a:xfrm>
          <a:custGeom>
            <a:rect b="b" l="l" r="r" t="t"/>
            <a:pathLst>
              <a:path extrusionOk="0" h="6350000" w="4433570">
                <a:moveTo>
                  <a:pt x="2217420" y="0"/>
                </a:moveTo>
                <a:lnTo>
                  <a:pt x="2217420" y="0"/>
                </a:lnTo>
                <a:cubicBezTo>
                  <a:pt x="3441700" y="0"/>
                  <a:pt x="4433570" y="993140"/>
                  <a:pt x="4433570" y="2217420"/>
                </a:cubicBezTo>
                <a:lnTo>
                  <a:pt x="4433570" y="6350000"/>
                </a:lnTo>
                <a:lnTo>
                  <a:pt x="4433570" y="6350000"/>
                </a:lnTo>
                <a:lnTo>
                  <a:pt x="0" y="6350000"/>
                </a:lnTo>
                <a:lnTo>
                  <a:pt x="0" y="6350000"/>
                </a:lnTo>
                <a:lnTo>
                  <a:pt x="0" y="2217420"/>
                </a:lnTo>
                <a:cubicBezTo>
                  <a:pt x="0" y="993140"/>
                  <a:pt x="993140" y="0"/>
                  <a:pt x="2217420" y="0"/>
                </a:cubicBezTo>
                <a:close/>
              </a:path>
            </a:pathLst>
          </a:custGeom>
          <a:blipFill rotWithShape="1">
            <a:blip r:embed="rId3">
              <a:alphaModFix/>
            </a:blip>
            <a:stretch>
              <a:fillRect b="-1813" l="0" r="0" t="-1813"/>
            </a:stretch>
          </a:blip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2" name="Google Shape;542;p36"/>
          <p:cNvSpPr txBox="1"/>
          <p:nvPr/>
        </p:nvSpPr>
        <p:spPr>
          <a:xfrm>
            <a:off x="3648394" y="8896896"/>
            <a:ext cx="2601892" cy="16732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Clr>
                <a:srgbClr val="000000"/>
              </a:buClr>
              <a:buSzPts val="1045"/>
              <a:buFont typeface="Arial"/>
              <a:buNone/>
            </a:pPr>
            <a:r>
              <a:rPr b="1" i="1" lang="en-US" sz="1045" u="none" cap="none" strike="noStrike">
                <a:solidFill>
                  <a:srgbClr val="000000"/>
                </a:solidFill>
                <a:latin typeface="Arial"/>
                <a:ea typeface="Arial"/>
                <a:cs typeface="Arial"/>
                <a:sym typeface="Arial"/>
              </a:rPr>
              <a:t>Source: </a:t>
            </a:r>
            <a:r>
              <a:rPr b="0" i="1" lang="en-US" sz="1045" u="none" cap="none" strike="noStrike">
                <a:solidFill>
                  <a:srgbClr val="000000"/>
                </a:solidFill>
                <a:latin typeface="Sansita"/>
                <a:ea typeface="Sansita"/>
                <a:cs typeface="Sansita"/>
                <a:sym typeface="Sansita"/>
              </a:rPr>
              <a:t>Author (created using Canva)</a:t>
            </a:r>
            <a:endParaRPr b="0" i="1" sz="1045" u="none" cap="none" strike="noStrike">
              <a:solidFill>
                <a:srgbClr val="000000"/>
              </a:solidFill>
              <a:latin typeface="Sansita"/>
              <a:ea typeface="Sansita"/>
              <a:cs typeface="Sansita"/>
              <a:sym typeface="Sansita"/>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546" name="Shape 546"/>
        <p:cNvGrpSpPr/>
        <p:nvPr/>
      </p:nvGrpSpPr>
      <p:grpSpPr>
        <a:xfrm>
          <a:off x="0" y="0"/>
          <a:ext cx="0" cy="0"/>
          <a:chOff x="0" y="0"/>
          <a:chExt cx="0" cy="0"/>
        </a:xfrm>
      </p:grpSpPr>
      <p:sp>
        <p:nvSpPr>
          <p:cNvPr id="547" name="Google Shape;547;p37"/>
          <p:cNvSpPr/>
          <p:nvPr/>
        </p:nvSpPr>
        <p:spPr>
          <a:xfrm rot="5400000">
            <a:off x="6644640" y="-3042920"/>
            <a:ext cx="4998720" cy="18288000"/>
          </a:xfrm>
          <a:prstGeom prst="rect">
            <a:avLst/>
          </a:prstGeom>
          <a:solidFill>
            <a:srgbClr val="19293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8" name="Google Shape;548;p37"/>
          <p:cNvSpPr txBox="1"/>
          <p:nvPr/>
        </p:nvSpPr>
        <p:spPr>
          <a:xfrm>
            <a:off x="4682548" y="4816242"/>
            <a:ext cx="3382094" cy="2850981"/>
          </a:xfrm>
          <a:prstGeom prst="rect">
            <a:avLst/>
          </a:prstGeom>
          <a:noFill/>
          <a:ln>
            <a:noFill/>
          </a:ln>
        </p:spPr>
        <p:txBody>
          <a:bodyPr anchorCtr="0" anchor="t" bIns="0" lIns="0" spcFirstLastPara="1" rIns="0" wrap="square" tIns="0">
            <a:spAutoFit/>
          </a:bodyPr>
          <a:lstStyle/>
          <a:p>
            <a:pPr indent="0" lvl="0" marL="0" marR="0" rtl="0" algn="ctr">
              <a:lnSpc>
                <a:spcPct val="150000"/>
              </a:lnSpc>
              <a:spcBef>
                <a:spcPts val="0"/>
              </a:spcBef>
              <a:spcAft>
                <a:spcPts val="0"/>
              </a:spcAft>
              <a:buClr>
                <a:srgbClr val="000000"/>
              </a:buClr>
              <a:buSzPts val="2170"/>
              <a:buFont typeface="Arial"/>
              <a:buNone/>
            </a:pPr>
            <a:r>
              <a:rPr b="0" i="0" lang="en-US" sz="2170" u="none" cap="none" strike="noStrike">
                <a:solidFill>
                  <a:srgbClr val="FDF8F5"/>
                </a:solidFill>
                <a:latin typeface="Arial"/>
                <a:ea typeface="Arial"/>
                <a:cs typeface="Arial"/>
                <a:sym typeface="Arial"/>
              </a:rPr>
              <a:t>Probability distributions reveal patterns in data, helping analysts predict outcomes, identify trends, and make informed decisions based on statistical evidence.</a:t>
            </a:r>
            <a:endParaRPr b="0" i="0" sz="2170" u="none" cap="none" strike="noStrike">
              <a:solidFill>
                <a:srgbClr val="FDF8F5"/>
              </a:solidFill>
              <a:latin typeface="Arial"/>
              <a:ea typeface="Arial"/>
              <a:cs typeface="Arial"/>
              <a:sym typeface="Arial"/>
            </a:endParaRPr>
          </a:p>
        </p:txBody>
      </p:sp>
      <p:sp>
        <p:nvSpPr>
          <p:cNvPr id="549" name="Google Shape;549;p37"/>
          <p:cNvSpPr txBox="1"/>
          <p:nvPr/>
        </p:nvSpPr>
        <p:spPr>
          <a:xfrm>
            <a:off x="819992" y="5982019"/>
            <a:ext cx="3204324" cy="89535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Clr>
                <a:srgbClr val="000000"/>
              </a:buClr>
              <a:buSzPts val="3000"/>
              <a:buFont typeface="Arial"/>
              <a:buNone/>
            </a:pPr>
            <a:r>
              <a:rPr b="1" i="0" lang="en-US" sz="3000" u="none" cap="none" strike="noStrike">
                <a:solidFill>
                  <a:srgbClr val="FDF8F5"/>
                </a:solidFill>
                <a:latin typeface="Arial"/>
                <a:ea typeface="Arial"/>
                <a:cs typeface="Arial"/>
                <a:sym typeface="Arial"/>
              </a:rPr>
              <a:t>Why is variance important?</a:t>
            </a:r>
            <a:endParaRPr b="1" i="0" sz="3000" u="none" cap="none" strike="noStrike">
              <a:solidFill>
                <a:srgbClr val="FDF8F5"/>
              </a:solidFill>
              <a:latin typeface="Arial"/>
              <a:ea typeface="Arial"/>
              <a:cs typeface="Arial"/>
              <a:sym typeface="Arial"/>
            </a:endParaRPr>
          </a:p>
        </p:txBody>
      </p:sp>
      <p:sp>
        <p:nvSpPr>
          <p:cNvPr id="550" name="Google Shape;550;p37"/>
          <p:cNvSpPr txBox="1"/>
          <p:nvPr/>
        </p:nvSpPr>
        <p:spPr>
          <a:xfrm>
            <a:off x="2893985" y="1566110"/>
            <a:ext cx="12614172" cy="1432448"/>
          </a:xfrm>
          <a:prstGeom prst="rect">
            <a:avLst/>
          </a:prstGeom>
          <a:noFill/>
          <a:ln>
            <a:noFill/>
          </a:ln>
        </p:spPr>
        <p:txBody>
          <a:bodyPr anchorCtr="0" anchor="t" bIns="0" lIns="0" spcFirstLastPara="1" rIns="0" wrap="square" tIns="0">
            <a:spAutoFit/>
          </a:bodyPr>
          <a:lstStyle/>
          <a:p>
            <a:pPr indent="0" lvl="0" marL="0" marR="0" rtl="0" algn="ctr">
              <a:lnSpc>
                <a:spcPct val="110000"/>
              </a:lnSpc>
              <a:spcBef>
                <a:spcPts val="0"/>
              </a:spcBef>
              <a:spcAft>
                <a:spcPts val="0"/>
              </a:spcAft>
              <a:buClr>
                <a:srgbClr val="000000"/>
              </a:buClr>
              <a:buSzPts val="10040"/>
              <a:buFont typeface="Arial"/>
              <a:buNone/>
            </a:pPr>
            <a:r>
              <a:rPr b="0" i="1" lang="en-US" sz="10040" u="none" cap="none" strike="noStrike">
                <a:solidFill>
                  <a:srgbClr val="192936"/>
                </a:solidFill>
                <a:latin typeface="Playfair Display"/>
                <a:ea typeface="Playfair Display"/>
                <a:cs typeface="Playfair Display"/>
                <a:sym typeface="Playfair Display"/>
              </a:rPr>
              <a:t>Reflection Questions</a:t>
            </a:r>
            <a:endParaRPr b="0" i="1" sz="10040" u="none" cap="none" strike="noStrike">
              <a:solidFill>
                <a:srgbClr val="192936"/>
              </a:solidFill>
              <a:latin typeface="Playfair Display"/>
              <a:ea typeface="Playfair Display"/>
              <a:cs typeface="Playfair Display"/>
              <a:sym typeface="Playfair Display"/>
            </a:endParaRPr>
          </a:p>
        </p:txBody>
      </p:sp>
      <p:cxnSp>
        <p:nvCxnSpPr>
          <p:cNvPr id="551" name="Google Shape;551;p37"/>
          <p:cNvCxnSpPr/>
          <p:nvPr/>
        </p:nvCxnSpPr>
        <p:spPr>
          <a:xfrm rot="-5397172">
            <a:off x="2565960" y="6265545"/>
            <a:ext cx="3497581" cy="0"/>
          </a:xfrm>
          <a:prstGeom prst="straightConnector1">
            <a:avLst/>
          </a:prstGeom>
          <a:noFill/>
          <a:ln cap="rnd" cmpd="sng" w="19050">
            <a:solidFill>
              <a:srgbClr val="FFFFFF"/>
            </a:solidFill>
            <a:prstDash val="solid"/>
            <a:round/>
            <a:headEnd len="sm" w="sm" type="none"/>
            <a:tailEnd len="sm" w="sm" type="none"/>
          </a:ln>
        </p:spPr>
      </p:cxnSp>
      <p:sp>
        <p:nvSpPr>
          <p:cNvPr id="552" name="Google Shape;552;p37"/>
          <p:cNvSpPr txBox="1"/>
          <p:nvPr/>
        </p:nvSpPr>
        <p:spPr>
          <a:xfrm>
            <a:off x="13475845" y="4816242"/>
            <a:ext cx="3384649" cy="2850981"/>
          </a:xfrm>
          <a:prstGeom prst="rect">
            <a:avLst/>
          </a:prstGeom>
          <a:noFill/>
          <a:ln>
            <a:noFill/>
          </a:ln>
        </p:spPr>
        <p:txBody>
          <a:bodyPr anchorCtr="0" anchor="t" bIns="0" lIns="0" spcFirstLastPara="1" rIns="0" wrap="square" tIns="0">
            <a:spAutoFit/>
          </a:bodyPr>
          <a:lstStyle/>
          <a:p>
            <a:pPr indent="0" lvl="0" marL="0" marR="0" rtl="0" algn="ctr">
              <a:lnSpc>
                <a:spcPct val="150000"/>
              </a:lnSpc>
              <a:spcBef>
                <a:spcPts val="0"/>
              </a:spcBef>
              <a:spcAft>
                <a:spcPts val="0"/>
              </a:spcAft>
              <a:buClr>
                <a:srgbClr val="000000"/>
              </a:buClr>
              <a:buSzPts val="2170"/>
              <a:buFont typeface="Arial"/>
              <a:buNone/>
            </a:pPr>
            <a:r>
              <a:rPr b="0" i="0" lang="en-US" sz="2170" u="none" cap="none" strike="noStrike">
                <a:solidFill>
                  <a:srgbClr val="FDF8F5"/>
                </a:solidFill>
                <a:latin typeface="Arial"/>
                <a:ea typeface="Arial"/>
                <a:cs typeface="Arial"/>
                <a:sym typeface="Arial"/>
              </a:rPr>
              <a:t>Consider healthcare risk assessment, quality control in manufacturing, customer behavior prediction, and financial forecasting in business analytics.</a:t>
            </a:r>
            <a:endParaRPr b="0" i="0" sz="2170" u="none" cap="none" strike="noStrike">
              <a:solidFill>
                <a:srgbClr val="FDF8F5"/>
              </a:solidFill>
              <a:latin typeface="Arial"/>
              <a:ea typeface="Arial"/>
              <a:cs typeface="Arial"/>
              <a:sym typeface="Arial"/>
            </a:endParaRPr>
          </a:p>
        </p:txBody>
      </p:sp>
      <p:sp>
        <p:nvSpPr>
          <p:cNvPr id="553" name="Google Shape;553;p37"/>
          <p:cNvSpPr txBox="1"/>
          <p:nvPr/>
        </p:nvSpPr>
        <p:spPr>
          <a:xfrm>
            <a:off x="9201071" y="5982019"/>
            <a:ext cx="3616543" cy="89535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Clr>
                <a:srgbClr val="000000"/>
              </a:buClr>
              <a:buSzPts val="3000"/>
              <a:buFont typeface="Arial"/>
              <a:buNone/>
            </a:pPr>
            <a:r>
              <a:rPr b="1" i="0" lang="en-US" sz="3000" u="none" cap="none" strike="noStrike">
                <a:solidFill>
                  <a:srgbClr val="FDF8F5"/>
                </a:solidFill>
                <a:latin typeface="Arial"/>
                <a:ea typeface="Arial"/>
                <a:cs typeface="Arial"/>
                <a:sym typeface="Arial"/>
              </a:rPr>
              <a:t>What are real-life applications?</a:t>
            </a:r>
            <a:endParaRPr b="1" i="0" sz="3000" u="none" cap="none" strike="noStrike">
              <a:solidFill>
                <a:srgbClr val="FDF8F5"/>
              </a:solidFill>
              <a:latin typeface="Arial"/>
              <a:ea typeface="Arial"/>
              <a:cs typeface="Arial"/>
              <a:sym typeface="Arial"/>
            </a:endParaRPr>
          </a:p>
        </p:txBody>
      </p:sp>
      <p:cxnSp>
        <p:nvCxnSpPr>
          <p:cNvPr id="554" name="Google Shape;554;p37"/>
          <p:cNvCxnSpPr/>
          <p:nvPr/>
        </p:nvCxnSpPr>
        <p:spPr>
          <a:xfrm rot="-5397172">
            <a:off x="11359257" y="6265545"/>
            <a:ext cx="3497581" cy="0"/>
          </a:xfrm>
          <a:prstGeom prst="straightConnector1">
            <a:avLst/>
          </a:prstGeom>
          <a:noFill/>
          <a:ln cap="rnd" cmpd="sng" w="19050">
            <a:solidFill>
              <a:srgbClr val="FFFFFF"/>
            </a:solidFill>
            <a:prstDash val="solid"/>
            <a:round/>
            <a:headEnd len="sm" w="sm" type="none"/>
            <a:tailEnd len="sm" w="sm" type="none"/>
          </a:ln>
        </p:spPr>
      </p:cxn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558" name="Shape 558"/>
        <p:cNvGrpSpPr/>
        <p:nvPr/>
      </p:nvGrpSpPr>
      <p:grpSpPr>
        <a:xfrm>
          <a:off x="0" y="0"/>
          <a:ext cx="0" cy="0"/>
          <a:chOff x="0" y="0"/>
          <a:chExt cx="0" cy="0"/>
        </a:xfrm>
      </p:grpSpPr>
      <p:cxnSp>
        <p:nvCxnSpPr>
          <p:cNvPr id="559" name="Google Shape;559;p38"/>
          <p:cNvCxnSpPr/>
          <p:nvPr/>
        </p:nvCxnSpPr>
        <p:spPr>
          <a:xfrm>
            <a:off x="29050" y="929900"/>
            <a:ext cx="18207000" cy="99000"/>
          </a:xfrm>
          <a:prstGeom prst="straightConnector1">
            <a:avLst/>
          </a:prstGeom>
          <a:noFill/>
          <a:ln cap="rnd" cmpd="sng" w="19050">
            <a:solidFill>
              <a:srgbClr val="192936"/>
            </a:solidFill>
            <a:prstDash val="solid"/>
            <a:round/>
            <a:headEnd len="sm" w="sm" type="none"/>
            <a:tailEnd len="sm" w="sm" type="none"/>
          </a:ln>
        </p:spPr>
      </p:cxnSp>
      <p:cxnSp>
        <p:nvCxnSpPr>
          <p:cNvPr id="560" name="Google Shape;560;p38"/>
          <p:cNvCxnSpPr/>
          <p:nvPr/>
        </p:nvCxnSpPr>
        <p:spPr>
          <a:xfrm>
            <a:off x="29050" y="3051225"/>
            <a:ext cx="18301500" cy="92700"/>
          </a:xfrm>
          <a:prstGeom prst="straightConnector1">
            <a:avLst/>
          </a:prstGeom>
          <a:noFill/>
          <a:ln cap="rnd" cmpd="sng" w="19050">
            <a:solidFill>
              <a:srgbClr val="192936"/>
            </a:solidFill>
            <a:prstDash val="solid"/>
            <a:round/>
            <a:headEnd len="sm" w="sm" type="none"/>
            <a:tailEnd len="sm" w="sm" type="none"/>
          </a:ln>
        </p:spPr>
      </p:cxnSp>
      <p:cxnSp>
        <p:nvCxnSpPr>
          <p:cNvPr id="561" name="Google Shape;561;p38"/>
          <p:cNvCxnSpPr/>
          <p:nvPr/>
        </p:nvCxnSpPr>
        <p:spPr>
          <a:xfrm rot="-5402788">
            <a:off x="6064564" y="6196416"/>
            <a:ext cx="6104720" cy="0"/>
          </a:xfrm>
          <a:prstGeom prst="straightConnector1">
            <a:avLst/>
          </a:prstGeom>
          <a:noFill/>
          <a:ln cap="rnd" cmpd="sng" w="19050">
            <a:solidFill>
              <a:srgbClr val="192936"/>
            </a:solidFill>
            <a:prstDash val="solid"/>
            <a:round/>
            <a:headEnd len="sm" w="sm" type="none"/>
            <a:tailEnd len="sm" w="sm" type="none"/>
          </a:ln>
        </p:spPr>
      </p:cxnSp>
      <p:cxnSp>
        <p:nvCxnSpPr>
          <p:cNvPr id="562" name="Google Shape;562;p38"/>
          <p:cNvCxnSpPr/>
          <p:nvPr/>
        </p:nvCxnSpPr>
        <p:spPr>
          <a:xfrm>
            <a:off x="97155" y="6381800"/>
            <a:ext cx="18126075" cy="0"/>
          </a:xfrm>
          <a:prstGeom prst="straightConnector1">
            <a:avLst/>
          </a:prstGeom>
          <a:noFill/>
          <a:ln cap="rnd" cmpd="sng" w="19050">
            <a:solidFill>
              <a:srgbClr val="192936"/>
            </a:solidFill>
            <a:prstDash val="solid"/>
            <a:round/>
            <a:headEnd len="sm" w="sm" type="none"/>
            <a:tailEnd len="sm" w="sm" type="none"/>
          </a:ln>
        </p:spPr>
      </p:cxnSp>
      <p:sp>
        <p:nvSpPr>
          <p:cNvPr id="563" name="Google Shape;563;p38"/>
          <p:cNvSpPr txBox="1"/>
          <p:nvPr/>
        </p:nvSpPr>
        <p:spPr>
          <a:xfrm>
            <a:off x="5675839" y="1505217"/>
            <a:ext cx="6936323" cy="120015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Clr>
                <a:srgbClr val="000000"/>
              </a:buClr>
              <a:buSzPts val="7994"/>
              <a:buFont typeface="Arial"/>
              <a:buNone/>
            </a:pPr>
            <a:r>
              <a:rPr b="0" i="1" lang="en-US" sz="7995" u="none" cap="none" strike="noStrike">
                <a:solidFill>
                  <a:srgbClr val="192936"/>
                </a:solidFill>
                <a:latin typeface="Playfair Display"/>
                <a:ea typeface="Playfair Display"/>
                <a:cs typeface="Playfair Display"/>
                <a:sym typeface="Playfair Display"/>
              </a:rPr>
              <a:t>References</a:t>
            </a:r>
            <a:endParaRPr b="0" i="1" sz="7995" u="none" cap="none" strike="noStrike">
              <a:solidFill>
                <a:srgbClr val="192936"/>
              </a:solidFill>
              <a:latin typeface="Playfair Display"/>
              <a:ea typeface="Playfair Display"/>
              <a:cs typeface="Playfair Display"/>
              <a:sym typeface="Playfair Display"/>
            </a:endParaRPr>
          </a:p>
        </p:txBody>
      </p:sp>
      <p:sp>
        <p:nvSpPr>
          <p:cNvPr id="564" name="Google Shape;564;p38"/>
          <p:cNvSpPr txBox="1"/>
          <p:nvPr/>
        </p:nvSpPr>
        <p:spPr>
          <a:xfrm>
            <a:off x="1743662" y="4367803"/>
            <a:ext cx="1002845" cy="968878"/>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7394"/>
              <a:buFont typeface="Arial"/>
              <a:buNone/>
            </a:pPr>
            <a:r>
              <a:rPr b="1" i="1" lang="en-US" sz="7395" u="none" cap="none" strike="noStrike">
                <a:solidFill>
                  <a:srgbClr val="192936"/>
                </a:solidFill>
                <a:latin typeface="Playfair Display"/>
                <a:ea typeface="Playfair Display"/>
                <a:cs typeface="Playfair Display"/>
                <a:sym typeface="Playfair Display"/>
              </a:rPr>
              <a:t>1</a:t>
            </a:r>
            <a:endParaRPr b="1" i="1" sz="7395" u="none" cap="none" strike="noStrike">
              <a:solidFill>
                <a:srgbClr val="192936"/>
              </a:solidFill>
              <a:latin typeface="Playfair Display"/>
              <a:ea typeface="Playfair Display"/>
              <a:cs typeface="Playfair Display"/>
              <a:sym typeface="Playfair Display"/>
            </a:endParaRPr>
          </a:p>
        </p:txBody>
      </p:sp>
      <p:sp>
        <p:nvSpPr>
          <p:cNvPr id="565" name="Google Shape;565;p38"/>
          <p:cNvSpPr txBox="1"/>
          <p:nvPr/>
        </p:nvSpPr>
        <p:spPr>
          <a:xfrm>
            <a:off x="1532325" y="7516692"/>
            <a:ext cx="1214182" cy="968878"/>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7394"/>
              <a:buFont typeface="Arial"/>
              <a:buNone/>
            </a:pPr>
            <a:r>
              <a:rPr b="1" i="1" lang="en-US" sz="7395" u="none" cap="none" strike="noStrike">
                <a:solidFill>
                  <a:srgbClr val="192936"/>
                </a:solidFill>
                <a:latin typeface="Playfair Display"/>
                <a:ea typeface="Playfair Display"/>
                <a:cs typeface="Playfair Display"/>
                <a:sym typeface="Playfair Display"/>
              </a:rPr>
              <a:t>2</a:t>
            </a:r>
            <a:endParaRPr b="1" i="1" sz="7395" u="none" cap="none" strike="noStrike">
              <a:solidFill>
                <a:srgbClr val="192936"/>
              </a:solidFill>
              <a:latin typeface="Playfair Display"/>
              <a:ea typeface="Playfair Display"/>
              <a:cs typeface="Playfair Display"/>
              <a:sym typeface="Playfair Display"/>
            </a:endParaRPr>
          </a:p>
        </p:txBody>
      </p:sp>
      <p:sp>
        <p:nvSpPr>
          <p:cNvPr id="566" name="Google Shape;566;p38"/>
          <p:cNvSpPr txBox="1"/>
          <p:nvPr/>
        </p:nvSpPr>
        <p:spPr>
          <a:xfrm>
            <a:off x="9981750" y="4367803"/>
            <a:ext cx="1002845" cy="968878"/>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7394"/>
              <a:buFont typeface="Arial"/>
              <a:buNone/>
            </a:pPr>
            <a:r>
              <a:rPr b="1" i="1" lang="en-US" sz="7395" u="none" cap="none" strike="noStrike">
                <a:solidFill>
                  <a:srgbClr val="192936"/>
                </a:solidFill>
                <a:latin typeface="Playfair Display"/>
                <a:ea typeface="Playfair Display"/>
                <a:cs typeface="Playfair Display"/>
                <a:sym typeface="Playfair Display"/>
              </a:rPr>
              <a:t>3</a:t>
            </a:r>
            <a:endParaRPr b="1" i="1" sz="7395" u="none" cap="none" strike="noStrike">
              <a:solidFill>
                <a:srgbClr val="192936"/>
              </a:solidFill>
              <a:latin typeface="Playfair Display"/>
              <a:ea typeface="Playfair Display"/>
              <a:cs typeface="Playfair Display"/>
              <a:sym typeface="Playfair Display"/>
            </a:endParaRPr>
          </a:p>
        </p:txBody>
      </p:sp>
      <p:sp>
        <p:nvSpPr>
          <p:cNvPr id="567" name="Google Shape;567;p38"/>
          <p:cNvSpPr txBox="1"/>
          <p:nvPr/>
        </p:nvSpPr>
        <p:spPr>
          <a:xfrm>
            <a:off x="9981750" y="7516692"/>
            <a:ext cx="1002845" cy="968878"/>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7394"/>
              <a:buFont typeface="Arial"/>
              <a:buNone/>
            </a:pPr>
            <a:r>
              <a:rPr b="1" i="1" lang="en-US" sz="7395" u="none" cap="none" strike="noStrike">
                <a:solidFill>
                  <a:srgbClr val="192936"/>
                </a:solidFill>
                <a:latin typeface="Playfair Display"/>
                <a:ea typeface="Playfair Display"/>
                <a:cs typeface="Playfair Display"/>
                <a:sym typeface="Playfair Display"/>
              </a:rPr>
              <a:t>4</a:t>
            </a:r>
            <a:endParaRPr b="1" i="1" sz="7395" u="none" cap="none" strike="noStrike">
              <a:solidFill>
                <a:srgbClr val="192936"/>
              </a:solidFill>
              <a:latin typeface="Playfair Display"/>
              <a:ea typeface="Playfair Display"/>
              <a:cs typeface="Playfair Display"/>
              <a:sym typeface="Playfair Display"/>
            </a:endParaRPr>
          </a:p>
        </p:txBody>
      </p:sp>
      <p:sp>
        <p:nvSpPr>
          <p:cNvPr id="568" name="Google Shape;568;p38"/>
          <p:cNvSpPr txBox="1"/>
          <p:nvPr/>
        </p:nvSpPr>
        <p:spPr>
          <a:xfrm>
            <a:off x="3062931" y="3729729"/>
            <a:ext cx="4989656" cy="1984775"/>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2345"/>
              <a:buFont typeface="Arial"/>
              <a:buNone/>
            </a:pPr>
            <a:r>
              <a:rPr b="1" i="0" lang="en-US" sz="2345" u="none" cap="none" strike="noStrike">
                <a:solidFill>
                  <a:srgbClr val="192936"/>
                </a:solidFill>
                <a:latin typeface="Arial"/>
                <a:ea typeface="Arial"/>
                <a:cs typeface="Arial"/>
                <a:sym typeface="Arial"/>
              </a:rPr>
              <a:t>Walpole, R. E., Myers, R. H., Myers, S. L., &amp; Ye, K. (2012). Probability &amp; Statistics for Engineers &amp; Scientists (9th ed.). Pearson.</a:t>
            </a:r>
            <a:endParaRPr b="1" i="0" sz="2345" u="none" cap="none" strike="noStrike">
              <a:solidFill>
                <a:srgbClr val="192936"/>
              </a:solidFill>
              <a:latin typeface="Arial"/>
              <a:ea typeface="Arial"/>
              <a:cs typeface="Arial"/>
              <a:sym typeface="Arial"/>
            </a:endParaRPr>
          </a:p>
        </p:txBody>
      </p:sp>
      <p:sp>
        <p:nvSpPr>
          <p:cNvPr id="569" name="Google Shape;569;p38"/>
          <p:cNvSpPr txBox="1"/>
          <p:nvPr/>
        </p:nvSpPr>
        <p:spPr>
          <a:xfrm>
            <a:off x="3062931" y="7131030"/>
            <a:ext cx="5459889" cy="1479950"/>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2345"/>
              <a:buFont typeface="Arial"/>
              <a:buNone/>
            </a:pPr>
            <a:r>
              <a:rPr b="1" i="0" lang="en-US" sz="2345" u="none" cap="none" strike="noStrike">
                <a:solidFill>
                  <a:srgbClr val="192936"/>
                </a:solidFill>
                <a:latin typeface="Arial"/>
                <a:ea typeface="Arial"/>
                <a:cs typeface="Arial"/>
                <a:sym typeface="Arial"/>
              </a:rPr>
              <a:t>OpenIntro Statistics (2019). OpenIntro, Inc. Available at openintro.org</a:t>
            </a:r>
            <a:endParaRPr b="1" i="0" sz="2345" u="none" cap="none" strike="noStrike">
              <a:solidFill>
                <a:srgbClr val="192936"/>
              </a:solidFill>
              <a:latin typeface="Arial"/>
              <a:ea typeface="Arial"/>
              <a:cs typeface="Arial"/>
              <a:sym typeface="Arial"/>
            </a:endParaRPr>
          </a:p>
        </p:txBody>
      </p:sp>
      <p:sp>
        <p:nvSpPr>
          <p:cNvPr id="570" name="Google Shape;570;p38"/>
          <p:cNvSpPr txBox="1"/>
          <p:nvPr/>
        </p:nvSpPr>
        <p:spPr>
          <a:xfrm>
            <a:off x="11481824" y="7131030"/>
            <a:ext cx="5512892" cy="1479950"/>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2345"/>
              <a:buFont typeface="Arial"/>
              <a:buNone/>
            </a:pPr>
            <a:r>
              <a:rPr b="1" i="0" lang="en-US" sz="2345" u="none" cap="none" strike="noStrike">
                <a:solidFill>
                  <a:srgbClr val="192936"/>
                </a:solidFill>
                <a:latin typeface="Arial"/>
                <a:ea typeface="Arial"/>
                <a:cs typeface="Arial"/>
                <a:sym typeface="Arial"/>
              </a:rPr>
              <a:t>Microsoft Excel Documentation. Microsoft Corporation. Available at support.microsoft.com</a:t>
            </a:r>
            <a:endParaRPr b="1" i="0" sz="2345" u="none" cap="none" strike="noStrike">
              <a:solidFill>
                <a:srgbClr val="192936"/>
              </a:solidFill>
              <a:latin typeface="Arial"/>
              <a:ea typeface="Arial"/>
              <a:cs typeface="Arial"/>
              <a:sym typeface="Arial"/>
            </a:endParaRPr>
          </a:p>
        </p:txBody>
      </p:sp>
      <p:sp>
        <p:nvSpPr>
          <p:cNvPr id="571" name="Google Shape;571;p38"/>
          <p:cNvSpPr txBox="1"/>
          <p:nvPr/>
        </p:nvSpPr>
        <p:spPr>
          <a:xfrm>
            <a:off x="11481824" y="4234554"/>
            <a:ext cx="5777477" cy="975125"/>
          </a:xfrm>
          <a:prstGeom prst="rect">
            <a:avLst/>
          </a:prstGeom>
          <a:noFill/>
          <a:ln>
            <a:noFill/>
          </a:ln>
        </p:spPr>
        <p:txBody>
          <a:bodyPr anchorCtr="0" anchor="t" bIns="0" lIns="0" spcFirstLastPara="1" rIns="0" wrap="square" tIns="0">
            <a:spAutoFit/>
          </a:bodyPr>
          <a:lstStyle/>
          <a:p>
            <a:pPr indent="0" lvl="0" marL="0" marR="0" rtl="0" algn="l">
              <a:lnSpc>
                <a:spcPct val="170000"/>
              </a:lnSpc>
              <a:spcBef>
                <a:spcPts val="0"/>
              </a:spcBef>
              <a:spcAft>
                <a:spcPts val="0"/>
              </a:spcAft>
              <a:buClr>
                <a:srgbClr val="000000"/>
              </a:buClr>
              <a:buSzPts val="2345"/>
              <a:buFont typeface="Arial"/>
              <a:buNone/>
            </a:pPr>
            <a:r>
              <a:rPr b="1" i="0" lang="en-US" sz="2345" u="none" cap="none" strike="noStrike">
                <a:solidFill>
                  <a:srgbClr val="192936"/>
                </a:solidFill>
                <a:latin typeface="Arial"/>
                <a:ea typeface="Arial"/>
                <a:cs typeface="Arial"/>
                <a:sym typeface="Arial"/>
              </a:rPr>
              <a:t>Triola, M. F. (2018). Elementary Statistics (13th ed.). Pearson.</a:t>
            </a:r>
            <a:endParaRPr b="1" i="0" sz="2345" u="none" cap="none" strike="noStrike">
              <a:solidFill>
                <a:srgbClr val="192936"/>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F8F5"/>
        </a:solidFill>
      </p:bgPr>
    </p:bg>
    <p:spTree>
      <p:nvGrpSpPr>
        <p:cNvPr id="575" name="Shape 575"/>
        <p:cNvGrpSpPr/>
        <p:nvPr/>
      </p:nvGrpSpPr>
      <p:grpSpPr>
        <a:xfrm>
          <a:off x="0" y="0"/>
          <a:ext cx="0" cy="0"/>
          <a:chOff x="0" y="0"/>
          <a:chExt cx="0" cy="0"/>
        </a:xfrm>
      </p:grpSpPr>
      <p:cxnSp>
        <p:nvCxnSpPr>
          <p:cNvPr id="576" name="Google Shape;576;p39"/>
          <p:cNvCxnSpPr/>
          <p:nvPr/>
        </p:nvCxnSpPr>
        <p:spPr>
          <a:xfrm>
            <a:off x="72390" y="1028700"/>
            <a:ext cx="18163540" cy="0"/>
          </a:xfrm>
          <a:prstGeom prst="straightConnector1">
            <a:avLst/>
          </a:prstGeom>
          <a:noFill/>
          <a:ln cap="rnd" cmpd="sng" w="19050">
            <a:solidFill>
              <a:srgbClr val="192936"/>
            </a:solidFill>
            <a:prstDash val="solid"/>
            <a:round/>
            <a:headEnd len="sm" w="sm" type="none"/>
            <a:tailEnd len="sm" w="sm" type="none"/>
          </a:ln>
        </p:spPr>
      </p:cxnSp>
      <p:grpSp>
        <p:nvGrpSpPr>
          <p:cNvPr id="577" name="Google Shape;577;p39"/>
          <p:cNvGrpSpPr/>
          <p:nvPr/>
        </p:nvGrpSpPr>
        <p:grpSpPr>
          <a:xfrm>
            <a:off x="1393693" y="3887710"/>
            <a:ext cx="8687435" cy="1398702"/>
            <a:chOff x="-287870" y="373383"/>
            <a:chExt cx="11583247" cy="1864936"/>
          </a:xfrm>
        </p:grpSpPr>
        <p:sp>
          <p:nvSpPr>
            <p:cNvPr id="578" name="Google Shape;578;p39"/>
            <p:cNvSpPr txBox="1"/>
            <p:nvPr/>
          </p:nvSpPr>
          <p:spPr>
            <a:xfrm>
              <a:off x="-287870" y="373383"/>
              <a:ext cx="11583247" cy="1280160"/>
            </a:xfrm>
            <a:prstGeom prst="rect">
              <a:avLst/>
            </a:prstGeom>
            <a:noFill/>
            <a:ln>
              <a:noFill/>
            </a:ln>
          </p:spPr>
          <p:txBody>
            <a:bodyPr anchorCtr="0" anchor="t" bIns="0" lIns="0" spcFirstLastPara="1" rIns="0" wrap="square" tIns="0">
              <a:spAutoFit/>
            </a:bodyPr>
            <a:lstStyle/>
            <a:p>
              <a:pPr indent="0" lvl="0" marL="0" marR="0" rtl="0" algn="l">
                <a:lnSpc>
                  <a:spcPct val="104027"/>
                </a:lnSpc>
                <a:spcBef>
                  <a:spcPts val="0"/>
                </a:spcBef>
                <a:spcAft>
                  <a:spcPts val="0"/>
                </a:spcAft>
                <a:buNone/>
              </a:pPr>
              <a:r>
                <a:rPr b="0" i="0" lang="en-US" sz="7200" u="none" cap="none" strike="noStrike">
                  <a:solidFill>
                    <a:srgbClr val="000000"/>
                  </a:solidFill>
                  <a:latin typeface="Play"/>
                  <a:ea typeface="Play"/>
                  <a:cs typeface="Play"/>
                  <a:sym typeface="Play"/>
                </a:rPr>
                <a:t>Contact Information</a:t>
              </a:r>
              <a:endParaRPr b="0" i="0" sz="7200" u="none" cap="none" strike="noStrike">
                <a:solidFill>
                  <a:srgbClr val="000000"/>
                </a:solidFill>
                <a:latin typeface="Play"/>
                <a:ea typeface="Play"/>
                <a:cs typeface="Play"/>
                <a:sym typeface="Play"/>
              </a:endParaRPr>
            </a:p>
          </p:txBody>
        </p:sp>
        <p:sp>
          <p:nvSpPr>
            <p:cNvPr id="579" name="Google Shape;579;p39"/>
            <p:cNvSpPr txBox="1"/>
            <p:nvPr/>
          </p:nvSpPr>
          <p:spPr>
            <a:xfrm>
              <a:off x="0" y="1852292"/>
              <a:ext cx="9330727" cy="386027"/>
            </a:xfrm>
            <a:prstGeom prst="rect">
              <a:avLst/>
            </a:prstGeom>
            <a:noFill/>
            <a:ln>
              <a:noFill/>
            </a:ln>
          </p:spPr>
          <p:txBody>
            <a:bodyPr anchorCtr="0" anchor="t" bIns="0" lIns="0" spcFirstLastPara="1" rIns="0" wrap="square" tIns="0">
              <a:spAutoFit/>
            </a:bodyPr>
            <a:lstStyle/>
            <a:p>
              <a:pPr indent="0" lvl="0" marL="0" marR="0" rtl="0" algn="l">
                <a:lnSpc>
                  <a:spcPct val="120053"/>
                </a:lnSpc>
                <a:spcBef>
                  <a:spcPts val="0"/>
                </a:spcBef>
                <a:spcAft>
                  <a:spcPts val="0"/>
                </a:spcAft>
                <a:buNone/>
              </a:pPr>
              <a:r>
                <a:rPr b="0" i="0" lang="en-US" sz="1870" u="none" cap="none" strike="noStrike">
                  <a:solidFill>
                    <a:srgbClr val="000000"/>
                  </a:solidFill>
                  <a:latin typeface="Arial"/>
                  <a:ea typeface="Arial"/>
                  <a:cs typeface="Arial"/>
                  <a:sym typeface="Arial"/>
                </a:rPr>
                <a:t>Reach out for more details or inquiries regarding the course.</a:t>
              </a:r>
              <a:endParaRPr b="0" i="0" sz="1870" u="none" cap="none" strike="noStrike">
                <a:solidFill>
                  <a:srgbClr val="000000"/>
                </a:solidFill>
                <a:latin typeface="Arial"/>
                <a:ea typeface="Arial"/>
                <a:cs typeface="Arial"/>
                <a:sym typeface="Arial"/>
              </a:endParaRPr>
            </a:p>
          </p:txBody>
        </p:sp>
      </p:grpSp>
      <p:sp>
        <p:nvSpPr>
          <p:cNvPr id="580" name="Google Shape;580;p39"/>
          <p:cNvSpPr txBox="1"/>
          <p:nvPr/>
        </p:nvSpPr>
        <p:spPr>
          <a:xfrm>
            <a:off x="1609725" y="5627370"/>
            <a:ext cx="7534275" cy="1807845"/>
          </a:xfrm>
          <a:prstGeom prst="rect">
            <a:avLst/>
          </a:prstGeom>
          <a:noFill/>
          <a:ln>
            <a:noFill/>
          </a:ln>
        </p:spPr>
        <p:txBody>
          <a:bodyPr anchorCtr="0" anchor="t" bIns="0" lIns="0" spcFirstLastPara="1" rIns="0" wrap="square" tIns="0">
            <a:spAutoFit/>
          </a:bodyPr>
          <a:lstStyle/>
          <a:p>
            <a:pPr indent="0" lvl="0" marL="0" marR="0" rtl="0" algn="l">
              <a:lnSpc>
                <a:spcPct val="120102"/>
              </a:lnSpc>
              <a:spcBef>
                <a:spcPts val="0"/>
              </a:spcBef>
              <a:spcAft>
                <a:spcPts val="0"/>
              </a:spcAft>
              <a:buNone/>
            </a:pPr>
            <a:r>
              <a:rPr b="0" i="0" lang="en-US" sz="2935" u="none" cap="none" strike="noStrike">
                <a:solidFill>
                  <a:srgbClr val="000000"/>
                </a:solidFill>
                <a:latin typeface="Arial"/>
                <a:ea typeface="Arial"/>
                <a:cs typeface="Arial"/>
                <a:sym typeface="Arial"/>
              </a:rPr>
              <a:t>Alfrian Carmen Talakua</a:t>
            </a:r>
            <a:endParaRPr b="0" i="0" sz="2935" u="none" cap="none" strike="noStrike">
              <a:solidFill>
                <a:srgbClr val="000000"/>
              </a:solidFill>
              <a:latin typeface="Arial"/>
              <a:ea typeface="Arial"/>
              <a:cs typeface="Arial"/>
              <a:sym typeface="Arial"/>
            </a:endParaRPr>
          </a:p>
          <a:p>
            <a:pPr indent="0" lvl="0" marL="0" marR="0" rtl="0" algn="l">
              <a:lnSpc>
                <a:spcPct val="120102"/>
              </a:lnSpc>
              <a:spcBef>
                <a:spcPts val="0"/>
              </a:spcBef>
              <a:spcAft>
                <a:spcPts val="0"/>
              </a:spcAft>
              <a:buNone/>
            </a:pPr>
            <a:r>
              <a:rPr b="0" i="0" lang="en-US" sz="2935" u="none" cap="none" strike="noStrike">
                <a:solidFill>
                  <a:srgbClr val="000000"/>
                </a:solidFill>
                <a:latin typeface="Arial"/>
                <a:ea typeface="Arial"/>
                <a:cs typeface="Arial"/>
                <a:sym typeface="Arial"/>
              </a:rPr>
              <a:t>Department of Information Systems</a:t>
            </a:r>
            <a:endParaRPr b="0" i="0" sz="2935" u="none" cap="none" strike="noStrike">
              <a:solidFill>
                <a:srgbClr val="000000"/>
              </a:solidFill>
              <a:latin typeface="Arial"/>
              <a:ea typeface="Arial"/>
              <a:cs typeface="Arial"/>
              <a:sym typeface="Arial"/>
            </a:endParaRPr>
          </a:p>
          <a:p>
            <a:pPr indent="0" lvl="0" marL="0" marR="0" rtl="0" algn="l">
              <a:lnSpc>
                <a:spcPct val="120102"/>
              </a:lnSpc>
              <a:spcBef>
                <a:spcPts val="0"/>
              </a:spcBef>
              <a:spcAft>
                <a:spcPts val="0"/>
              </a:spcAft>
              <a:buNone/>
            </a:pPr>
            <a:r>
              <a:rPr b="0" i="0" lang="en-US" sz="2935" u="none" cap="none" strike="noStrike">
                <a:solidFill>
                  <a:srgbClr val="000000"/>
                </a:solidFill>
                <a:latin typeface="Arial"/>
                <a:ea typeface="Arial"/>
                <a:cs typeface="Arial"/>
                <a:sym typeface="Arial"/>
              </a:rPr>
              <a:t>e-Mail : Alfriantalakua@unkriswina.ac.id</a:t>
            </a:r>
            <a:endParaRPr b="0" i="0" sz="2935" u="none" cap="none" strike="noStrike">
              <a:solidFill>
                <a:srgbClr val="000000"/>
              </a:solidFill>
              <a:latin typeface="Arial"/>
              <a:ea typeface="Arial"/>
              <a:cs typeface="Arial"/>
              <a:sym typeface="Arial"/>
            </a:endParaRPr>
          </a:p>
          <a:p>
            <a:pPr indent="0" lvl="0" marL="0" marR="0" rtl="0" algn="l">
              <a:lnSpc>
                <a:spcPct val="120102"/>
              </a:lnSpc>
              <a:spcBef>
                <a:spcPts val="0"/>
              </a:spcBef>
              <a:spcAft>
                <a:spcPts val="0"/>
              </a:spcAft>
              <a:buNone/>
            </a:pPr>
            <a:r>
              <a:t/>
            </a:r>
            <a:endParaRPr b="0" i="0" sz="2935" u="none" cap="none" strike="noStrike">
              <a:solidFill>
                <a:srgbClr val="000000"/>
              </a:solidFill>
              <a:latin typeface="Arial"/>
              <a:ea typeface="Arial"/>
              <a:cs typeface="Arial"/>
              <a:sym typeface="Arial"/>
            </a:endParaRPr>
          </a:p>
        </p:txBody>
      </p:sp>
      <p:sp>
        <p:nvSpPr>
          <p:cNvPr id="581" name="Google Shape;581;p39"/>
          <p:cNvSpPr txBox="1"/>
          <p:nvPr/>
        </p:nvSpPr>
        <p:spPr>
          <a:xfrm>
            <a:off x="1438910" y="2001520"/>
            <a:ext cx="9097645" cy="1523365"/>
          </a:xfrm>
          <a:prstGeom prst="rect">
            <a:avLst/>
          </a:prstGeom>
          <a:noFill/>
          <a:ln>
            <a:noFill/>
          </a:ln>
        </p:spPr>
        <p:txBody>
          <a:bodyPr anchorCtr="0" anchor="t" bIns="0" lIns="0" spcFirstLastPara="1" rIns="0" wrap="square" tIns="0">
            <a:spAutoFit/>
          </a:bodyPr>
          <a:lstStyle/>
          <a:p>
            <a:pPr indent="0" lvl="0" marL="0" marR="0" rtl="0" algn="l">
              <a:lnSpc>
                <a:spcPct val="122033"/>
              </a:lnSpc>
              <a:spcBef>
                <a:spcPts val="0"/>
              </a:spcBef>
              <a:spcAft>
                <a:spcPts val="0"/>
              </a:spcAft>
              <a:buNone/>
            </a:pPr>
            <a:r>
              <a:rPr b="0" i="0" lang="en-US" sz="9735" u="none" cap="none" strike="noStrike">
                <a:solidFill>
                  <a:srgbClr val="FCDD05"/>
                </a:solidFill>
                <a:latin typeface="League Spartan"/>
                <a:ea typeface="League Spartan"/>
                <a:cs typeface="League Spartan"/>
                <a:sym typeface="League Spartan"/>
              </a:rPr>
              <a:t>THANK YOU</a:t>
            </a:r>
            <a:endParaRPr b="0" i="0" sz="9735" u="none" cap="none" strike="noStrike">
              <a:solidFill>
                <a:srgbClr val="FCDD05"/>
              </a:solidFill>
              <a:latin typeface="League Spartan"/>
              <a:ea typeface="League Spartan"/>
              <a:cs typeface="League Spartan"/>
              <a:sym typeface="League Spart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2026-04-18T10:00:38Z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A320BC2989B924249E50E36947BBFA62_42</vt:lpwstr>
  </property>
  <property fmtid="{D5CDD505-2E9C-101B-9397-08002B2CF9AE}" pid="3" name="KSOProductBuildVer">
    <vt:lpwstr>1033-12.1.23155.23155</vt:lpwstr>
  </property>
</Properties>
</file>