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</p:sldIdLst>
  <p:sldSz cy="10287000" cx="18288000"/>
  <p:notesSz cx="6858000" cy="9144000"/>
  <p:embeddedFontLst>
    <p:embeddedFont>
      <p:font typeface="League Spartan"/>
      <p:regular r:id="rId38"/>
      <p:bold r:id="rId39"/>
    </p:embeddedFont>
    <p:embeddedFont>
      <p:font typeface="Play"/>
      <p:bold r:id="rId40"/>
    </p:embeddedFont>
    <p:embeddedFont>
      <p:font typeface="Poppins"/>
      <p:bold r:id="rId41"/>
      <p:boldItalic r:id="rId42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GoogleSlidesCustomDataVersion2">
      <go:slidesCustomData xmlns:go="http://customooxmlschemas.google.com/" r:id="rId43" roundtripDataSignature="AMtx7mjRcUCc+72hfqGkkvxmv49EMVA51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font" Target="fonts/Play-bold.fntdata"/><Relationship Id="rId20" Type="http://schemas.openxmlformats.org/officeDocument/2006/relationships/slide" Target="slides/slide15.xml"/><Relationship Id="rId42" Type="http://schemas.openxmlformats.org/officeDocument/2006/relationships/font" Target="fonts/Poppins-boldItalic.fntdata"/><Relationship Id="rId41" Type="http://schemas.openxmlformats.org/officeDocument/2006/relationships/font" Target="fonts/Poppins-bold.fntdata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43" Type="http://customschemas.google.com/relationships/presentationmetadata" Target="metadata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slide" Target="slides/slide24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11" Type="http://schemas.openxmlformats.org/officeDocument/2006/relationships/slide" Target="slides/slide6.xml"/><Relationship Id="rId33" Type="http://schemas.openxmlformats.org/officeDocument/2006/relationships/slide" Target="slides/slide28.xml"/><Relationship Id="rId10" Type="http://schemas.openxmlformats.org/officeDocument/2006/relationships/slide" Target="slides/slide5.xml"/><Relationship Id="rId32" Type="http://schemas.openxmlformats.org/officeDocument/2006/relationships/slide" Target="slides/slide27.xml"/><Relationship Id="rId13" Type="http://schemas.openxmlformats.org/officeDocument/2006/relationships/slide" Target="slides/slide8.xml"/><Relationship Id="rId35" Type="http://schemas.openxmlformats.org/officeDocument/2006/relationships/slide" Target="slides/slide30.xml"/><Relationship Id="rId12" Type="http://schemas.openxmlformats.org/officeDocument/2006/relationships/slide" Target="slides/slide7.xml"/><Relationship Id="rId34" Type="http://schemas.openxmlformats.org/officeDocument/2006/relationships/slide" Target="slides/slide29.xml"/><Relationship Id="rId15" Type="http://schemas.openxmlformats.org/officeDocument/2006/relationships/slide" Target="slides/slide10.xml"/><Relationship Id="rId37" Type="http://schemas.openxmlformats.org/officeDocument/2006/relationships/slide" Target="slides/slide32.xml"/><Relationship Id="rId14" Type="http://schemas.openxmlformats.org/officeDocument/2006/relationships/slide" Target="slides/slide9.xml"/><Relationship Id="rId36" Type="http://schemas.openxmlformats.org/officeDocument/2006/relationships/slide" Target="slides/slide31.xml"/><Relationship Id="rId17" Type="http://schemas.openxmlformats.org/officeDocument/2006/relationships/slide" Target="slides/slide12.xml"/><Relationship Id="rId39" Type="http://schemas.openxmlformats.org/officeDocument/2006/relationships/font" Target="fonts/LeagueSpartan-bold.fntdata"/><Relationship Id="rId16" Type="http://schemas.openxmlformats.org/officeDocument/2006/relationships/slide" Target="slides/slide11.xml"/><Relationship Id="rId38" Type="http://schemas.openxmlformats.org/officeDocument/2006/relationships/font" Target="fonts/LeagueSpartan-regular.fntdata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6" name="Google Shape;96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2" name="Google Shape;112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6" name="Google Shape;126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1" name="Google Shape;141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7" name="Google Shape;157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0" name="Google Shape;170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0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2" name="Google Shape;182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2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4" name="Google Shape;194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8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0" name="Google Shape;210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5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7" name="Google Shape;227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7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9" name="Google Shape;239;p1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4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Google Shape;255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6" name="Google Shape;256;p1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0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2" name="Google Shape;272;p1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7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9" name="Google Shape;289;p1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9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1" name="Google Shape;301;p1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3" name="Shape 3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Google Shape;314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5" name="Google Shape;315;p1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3" name="Shape 3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" name="Google Shape;324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5" name="Google Shape;325;p1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5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" name="Google Shape;336;p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7" name="Google Shape;337;p1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9" name="Shape 3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" name="Google Shape;350;p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1" name="Google Shape;351;p2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6" name="Shape 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" name="Google Shape;367;p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8" name="Google Shape;368;p2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0" name="Shape 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1" name="Google Shape;381;p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2" name="Google Shape;382;p2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2" name="Shape 3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3" name="Google Shape;393;p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94" name="Google Shape;394;p2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4" name="Shape 4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5" name="Google Shape;405;p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06" name="Google Shape;406;p2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6" name="Shape 4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7" name="Google Shape;417;p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18" name="Google Shape;418;p2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8" name="Shape 4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9" name="Google Shape;429;p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30" name="Google Shape;430;p2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4" name="Shape 4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5" name="Google Shape;445;p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46" name="Google Shape;446;p2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60" name="Shape 4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1" name="Google Shape;461;p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62" name="Google Shape;462;p2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74" name="Shape 4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5" name="Google Shape;475;p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76" name="Google Shape;476;p2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90" name="Shape 4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" name="Google Shape;491;p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92" name="Google Shape;492;p3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2" name="Shape 5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3" name="Google Shape;503;p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04" name="Google Shape;504;p3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16" name="Shape 5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7" name="Google Shape;517;p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18" name="Google Shape;518;p3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4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34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" name="Google Shape;14;p34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5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35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8" name="Google Shape;18;p35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35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35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36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36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36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36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36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37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b="1" sz="4000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37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0" name="Google Shape;30;p37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37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37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38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38"/>
          <p:cNvSpPr txBox="1"/>
          <p:nvPr>
            <p:ph idx="1" type="body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6" name="Google Shape;36;p38"/>
          <p:cNvSpPr txBox="1"/>
          <p:nvPr>
            <p:ph idx="2" type="body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7" name="Google Shape;37;p38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38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38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39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39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3" name="Google Shape;43;p39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4" name="Google Shape;44;p39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5" name="Google Shape;45;p39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6" name="Google Shape;46;p39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39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39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40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40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40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40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41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41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indent="-381000" lvl="2" marL="1371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indent="-355600" lvl="4" marL="22860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indent="-355600" lvl="5" marL="2743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41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58" name="Google Shape;58;p4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4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4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42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42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42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65" name="Google Shape;65;p4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4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4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43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43"/>
          <p:cNvSpPr txBox="1"/>
          <p:nvPr>
            <p:ph idx="1" type="body"/>
          </p:nvPr>
        </p:nvSpPr>
        <p:spPr>
          <a:xfrm rot="5400000">
            <a:off x="2309019" y="-251618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43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43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43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44"/>
          <p:cNvSpPr txBox="1"/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44"/>
          <p:cNvSpPr txBox="1"/>
          <p:nvPr>
            <p:ph idx="1" type="body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44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44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44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33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33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33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33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33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7.jpg"/><Relationship Id="rId4" Type="http://schemas.openxmlformats.org/officeDocument/2006/relationships/image" Target="../media/image1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7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7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27.jpg"/><Relationship Id="rId4" Type="http://schemas.openxmlformats.org/officeDocument/2006/relationships/image" Target="../media/image6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27.jpg"/><Relationship Id="rId4" Type="http://schemas.openxmlformats.org/officeDocument/2006/relationships/image" Target="../media/image8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9.png"/><Relationship Id="rId4" Type="http://schemas.openxmlformats.org/officeDocument/2006/relationships/image" Target="../media/image4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27.jpg"/><Relationship Id="rId4" Type="http://schemas.openxmlformats.org/officeDocument/2006/relationships/image" Target="../media/image5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27.jpg"/><Relationship Id="rId4" Type="http://schemas.openxmlformats.org/officeDocument/2006/relationships/image" Target="../media/image2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7.jpg"/><Relationship Id="rId4" Type="http://schemas.openxmlformats.org/officeDocument/2006/relationships/image" Target="../media/image12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27.jpg"/><Relationship Id="rId4" Type="http://schemas.openxmlformats.org/officeDocument/2006/relationships/image" Target="../media/image3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7.jpg"/><Relationship Id="rId4" Type="http://schemas.openxmlformats.org/officeDocument/2006/relationships/image" Target="../media/image10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27.jpg"/><Relationship Id="rId4" Type="http://schemas.openxmlformats.org/officeDocument/2006/relationships/image" Target="../media/image11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7.jpg"/><Relationship Id="rId4" Type="http://schemas.openxmlformats.org/officeDocument/2006/relationships/image" Target="../media/image14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3.png"/><Relationship Id="rId4" Type="http://schemas.openxmlformats.org/officeDocument/2006/relationships/image" Target="../media/image20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27.jp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27.jp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27.jpg"/><Relationship Id="rId4" Type="http://schemas.openxmlformats.org/officeDocument/2006/relationships/image" Target="../media/image16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8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7.jpg"/><Relationship Id="rId4" Type="http://schemas.openxmlformats.org/officeDocument/2006/relationships/image" Target="../media/image17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7.jp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24.png"/><Relationship Id="rId4" Type="http://schemas.openxmlformats.org/officeDocument/2006/relationships/image" Target="../media/image15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27.jpg"/><Relationship Id="rId4" Type="http://schemas.openxmlformats.org/officeDocument/2006/relationships/image" Target="../media/image19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21.png"/><Relationship Id="rId4" Type="http://schemas.openxmlformats.org/officeDocument/2006/relationships/image" Target="../media/image23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27.jpg"/><Relationship Id="rId4" Type="http://schemas.openxmlformats.org/officeDocument/2006/relationships/image" Target="../media/image28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7.jpg"/><Relationship Id="rId4" Type="http://schemas.openxmlformats.org/officeDocument/2006/relationships/image" Target="../media/image22.pn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7.jp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7.jp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27.jpg"/><Relationship Id="rId4" Type="http://schemas.openxmlformats.org/officeDocument/2006/relationships/image" Target="../media/image25.pn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26.png"/><Relationship Id="rId4" Type="http://schemas.openxmlformats.org/officeDocument/2006/relationships/image" Target="../media/image29.pn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27.jp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27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4" name="Google Shape;84;p1"/>
          <p:cNvGrpSpPr/>
          <p:nvPr/>
        </p:nvGrpSpPr>
        <p:grpSpPr>
          <a:xfrm>
            <a:off x="0" y="-148166"/>
            <a:ext cx="18288000" cy="10431661"/>
            <a:chOff x="0" y="-38100"/>
            <a:chExt cx="4816593" cy="2747433"/>
          </a:xfrm>
        </p:grpSpPr>
        <p:sp>
          <p:nvSpPr>
            <p:cNvPr id="85" name="Google Shape;85;p1"/>
            <p:cNvSpPr/>
            <p:nvPr/>
          </p:nvSpPr>
          <p:spPr>
            <a:xfrm>
              <a:off x="0" y="0"/>
              <a:ext cx="4816592" cy="2709333"/>
            </a:xfrm>
            <a:custGeom>
              <a:rect b="b" l="l" r="r" t="t"/>
              <a:pathLst>
                <a:path extrusionOk="0" h="2709333" w="4816592">
                  <a:moveTo>
                    <a:pt x="0" y="0"/>
                  </a:moveTo>
                  <a:lnTo>
                    <a:pt x="4816592" y="0"/>
                  </a:lnTo>
                  <a:lnTo>
                    <a:pt x="4816592" y="2709333"/>
                  </a:lnTo>
                  <a:lnTo>
                    <a:pt x="0" y="2709333"/>
                  </a:lnTo>
                  <a:close/>
                </a:path>
              </a:pathLst>
            </a:custGeom>
            <a:gradFill>
              <a:gsLst>
                <a:gs pos="0">
                  <a:srgbClr val="00D1FF">
                    <a:alpha val="81960"/>
                  </a:srgbClr>
                </a:gs>
                <a:gs pos="100000">
                  <a:srgbClr val="001496">
                    <a:alpha val="81960"/>
                  </a:srgbClr>
                </a:gs>
              </a:gsLst>
              <a:path path="circle">
                <a:fillToRect b="100%" l="0%" r="100%" t="0%"/>
              </a:path>
              <a:tileRect b="0%" l="-100%" r="0%" t="-100%"/>
            </a:gradFill>
            <a:ln>
              <a:noFill/>
            </a:ln>
          </p:spPr>
        </p:sp>
        <p:sp>
          <p:nvSpPr>
            <p:cNvPr id="86" name="Google Shape;86;p1"/>
            <p:cNvSpPr txBox="1"/>
            <p:nvPr/>
          </p:nvSpPr>
          <p:spPr>
            <a:xfrm>
              <a:off x="0" y="-38100"/>
              <a:ext cx="4816593" cy="274743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87" name="Google Shape;87;p1"/>
          <p:cNvSpPr/>
          <p:nvPr/>
        </p:nvSpPr>
        <p:spPr>
          <a:xfrm>
            <a:off x="14460947" y="-1739774"/>
            <a:ext cx="5015079" cy="5015079"/>
          </a:xfrm>
          <a:custGeom>
            <a:rect b="b" l="l" r="r" t="t"/>
            <a:pathLst>
              <a:path extrusionOk="0" h="5015079" w="5015079">
                <a:moveTo>
                  <a:pt x="0" y="0"/>
                </a:moveTo>
                <a:lnTo>
                  <a:pt x="5015078" y="0"/>
                </a:lnTo>
                <a:lnTo>
                  <a:pt x="5015078" y="5015078"/>
                </a:lnTo>
                <a:lnTo>
                  <a:pt x="0" y="5015078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88" name="Google Shape;88;p1"/>
          <p:cNvSpPr/>
          <p:nvPr/>
        </p:nvSpPr>
        <p:spPr>
          <a:xfrm>
            <a:off x="722342" y="672469"/>
            <a:ext cx="530888" cy="617312"/>
          </a:xfrm>
          <a:custGeom>
            <a:rect b="b" l="l" r="r" t="t"/>
            <a:pathLst>
              <a:path extrusionOk="0" h="617312" w="530888">
                <a:moveTo>
                  <a:pt x="0" y="0"/>
                </a:moveTo>
                <a:lnTo>
                  <a:pt x="530888" y="0"/>
                </a:lnTo>
                <a:lnTo>
                  <a:pt x="530888" y="617312"/>
                </a:lnTo>
                <a:lnTo>
                  <a:pt x="0" y="617312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89" name="Google Shape;89;p1"/>
          <p:cNvSpPr txBox="1"/>
          <p:nvPr/>
        </p:nvSpPr>
        <p:spPr>
          <a:xfrm>
            <a:off x="1380451" y="4856810"/>
            <a:ext cx="11842400" cy="90637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3998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566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Week 6 </a:t>
            </a:r>
            <a:r>
              <a:rPr b="0" i="0" lang="en-US" sz="2566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- Continuous Probability Distributions Normal and Exponential Distributions in Data Processing</a:t>
            </a:r>
            <a:endParaRPr/>
          </a:p>
        </p:txBody>
      </p:sp>
      <p:sp>
        <p:nvSpPr>
          <p:cNvPr id="90" name="Google Shape;90;p1"/>
          <p:cNvSpPr txBox="1"/>
          <p:nvPr/>
        </p:nvSpPr>
        <p:spPr>
          <a:xfrm>
            <a:off x="1253230" y="3812232"/>
            <a:ext cx="11164685" cy="82434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2199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5455" u="none" cap="none" strike="noStrike">
                <a:solidFill>
                  <a:srgbClr val="FCDD05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STATISTICS AND PROBABILITY</a:t>
            </a:r>
            <a:endParaRPr/>
          </a:p>
        </p:txBody>
      </p:sp>
      <p:grpSp>
        <p:nvGrpSpPr>
          <p:cNvPr id="91" name="Google Shape;91;p1"/>
          <p:cNvGrpSpPr/>
          <p:nvPr/>
        </p:nvGrpSpPr>
        <p:grpSpPr>
          <a:xfrm>
            <a:off x="1380451" y="6206427"/>
            <a:ext cx="5276958" cy="1303429"/>
            <a:chOff x="0" y="-57150"/>
            <a:chExt cx="7035943" cy="1737906"/>
          </a:xfrm>
        </p:grpSpPr>
        <p:sp>
          <p:nvSpPr>
            <p:cNvPr id="92" name="Google Shape;92;p1"/>
            <p:cNvSpPr txBox="1"/>
            <p:nvPr/>
          </p:nvSpPr>
          <p:spPr>
            <a:xfrm>
              <a:off x="0" y="-57150"/>
              <a:ext cx="7035943" cy="1024044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l">
                <a:lnSpc>
                  <a:spcPct val="14001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2199" u="none" cap="none" strike="noStrike">
                  <a:solidFill>
                    <a:srgbClr val="0B0B42"/>
                  </a:solidFill>
                  <a:latin typeface="Poppins"/>
                  <a:ea typeface="Poppins"/>
                  <a:cs typeface="Poppins"/>
                  <a:sym typeface="Poppins"/>
                </a:rPr>
                <a:t>Alfrian Carmen Talakua</a:t>
              </a:r>
              <a:endParaRPr/>
            </a:p>
            <a:p>
              <a:pPr indent="0" lvl="0" marL="0" marR="0" rtl="0" algn="l">
                <a:lnSpc>
                  <a:spcPct val="14001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2199" u="none" cap="none" strike="noStrike">
                  <a:solidFill>
                    <a:srgbClr val="0B0B42"/>
                  </a:solidFill>
                  <a:latin typeface="Poppins"/>
                  <a:ea typeface="Poppins"/>
                  <a:cs typeface="Poppins"/>
                  <a:sym typeface="Poppins"/>
                </a:rPr>
                <a:t>Department of Information Systems</a:t>
              </a:r>
              <a:endParaRPr/>
            </a:p>
          </p:txBody>
        </p:sp>
        <p:sp>
          <p:nvSpPr>
            <p:cNvPr id="93" name="Google Shape;93;p1"/>
            <p:cNvSpPr txBox="1"/>
            <p:nvPr/>
          </p:nvSpPr>
          <p:spPr>
            <a:xfrm>
              <a:off x="0" y="1107986"/>
              <a:ext cx="1034018" cy="57277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l">
                <a:lnSpc>
                  <a:spcPct val="13995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0" lang="en-US" sz="2400" u="none" cap="none" strike="noStrike">
                  <a:solidFill>
                    <a:srgbClr val="0B0B42"/>
                  </a:solidFill>
                  <a:latin typeface="Times"/>
                  <a:ea typeface="Times"/>
                  <a:cs typeface="Times"/>
                  <a:sym typeface="Times"/>
                </a:rPr>
                <a:t>2026</a:t>
              </a:r>
              <a:endParaRPr/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2"/>
          <p:cNvSpPr/>
          <p:nvPr/>
        </p:nvSpPr>
        <p:spPr>
          <a:xfrm>
            <a:off x="0" y="0"/>
            <a:ext cx="18288000" cy="10287000"/>
          </a:xfrm>
          <a:custGeom>
            <a:rect b="b" l="l" r="r" t="t"/>
            <a:pathLst>
              <a:path extrusionOk="0"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grpSp>
        <p:nvGrpSpPr>
          <p:cNvPr id="99" name="Google Shape;99;p2"/>
          <p:cNvGrpSpPr/>
          <p:nvPr/>
        </p:nvGrpSpPr>
        <p:grpSpPr>
          <a:xfrm>
            <a:off x="0" y="-144661"/>
            <a:ext cx="18288000" cy="10431661"/>
            <a:chOff x="0" y="-38100"/>
            <a:chExt cx="4816593" cy="2747433"/>
          </a:xfrm>
        </p:grpSpPr>
        <p:sp>
          <p:nvSpPr>
            <p:cNvPr id="100" name="Google Shape;100;p2"/>
            <p:cNvSpPr/>
            <p:nvPr/>
          </p:nvSpPr>
          <p:spPr>
            <a:xfrm>
              <a:off x="0" y="0"/>
              <a:ext cx="4816592" cy="2709333"/>
            </a:xfrm>
            <a:custGeom>
              <a:rect b="b" l="l" r="r" t="t"/>
              <a:pathLst>
                <a:path extrusionOk="0" h="2709333" w="4816592">
                  <a:moveTo>
                    <a:pt x="0" y="0"/>
                  </a:moveTo>
                  <a:lnTo>
                    <a:pt x="4816592" y="0"/>
                  </a:lnTo>
                  <a:lnTo>
                    <a:pt x="4816592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75B2E9">
                <a:alpha val="85882"/>
              </a:srgbClr>
            </a:solidFill>
            <a:ln>
              <a:noFill/>
            </a:ln>
          </p:spPr>
        </p:sp>
        <p:sp>
          <p:nvSpPr>
            <p:cNvPr id="101" name="Google Shape;101;p2"/>
            <p:cNvSpPr txBox="1"/>
            <p:nvPr/>
          </p:nvSpPr>
          <p:spPr>
            <a:xfrm>
              <a:off x="0" y="-38100"/>
              <a:ext cx="4816593" cy="274743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02" name="Google Shape;102;p2"/>
          <p:cNvSpPr/>
          <p:nvPr/>
        </p:nvSpPr>
        <p:spPr>
          <a:xfrm>
            <a:off x="13937249" y="4092226"/>
            <a:ext cx="2529303" cy="2518111"/>
          </a:xfrm>
          <a:custGeom>
            <a:rect b="b" l="l" r="r" t="t"/>
            <a:pathLst>
              <a:path extrusionOk="0" h="2518111" w="2529303">
                <a:moveTo>
                  <a:pt x="0" y="0"/>
                </a:moveTo>
                <a:lnTo>
                  <a:pt x="2529302" y="0"/>
                </a:lnTo>
                <a:lnTo>
                  <a:pt x="2529302" y="2518111"/>
                </a:lnTo>
                <a:lnTo>
                  <a:pt x="0" y="2518111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03" name="Google Shape;103;p2"/>
          <p:cNvSpPr txBox="1"/>
          <p:nvPr/>
        </p:nvSpPr>
        <p:spPr>
          <a:xfrm>
            <a:off x="885577" y="2886390"/>
            <a:ext cx="10867575" cy="120583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400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8312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Learning Objectives</a:t>
            </a:r>
            <a:endParaRPr/>
          </a:p>
        </p:txBody>
      </p:sp>
      <p:sp>
        <p:nvSpPr>
          <p:cNvPr id="104" name="Google Shape;104;p2"/>
          <p:cNvSpPr txBox="1"/>
          <p:nvPr/>
        </p:nvSpPr>
        <p:spPr>
          <a:xfrm>
            <a:off x="756741" y="4215291"/>
            <a:ext cx="12840344" cy="283168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-327658" lvl="1" marL="655317" marR="0" rtl="0" algn="l">
              <a:lnSpc>
                <a:spcPct val="185996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35"/>
              <a:buFont typeface="Arial"/>
              <a:buChar char="•"/>
            </a:pPr>
            <a:r>
              <a:rPr b="0" i="0" lang="en-US" sz="3035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Understand continuous data</a:t>
            </a:r>
            <a:endParaRPr/>
          </a:p>
          <a:p>
            <a:pPr indent="-327658" lvl="1" marL="655317" marR="0" rtl="0" algn="l">
              <a:lnSpc>
                <a:spcPct val="185996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35"/>
              <a:buFont typeface="Arial"/>
              <a:buChar char="•"/>
            </a:pPr>
            <a:r>
              <a:rPr b="0" i="0" lang="en-US" sz="3035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Understand normal distribution</a:t>
            </a:r>
            <a:endParaRPr/>
          </a:p>
          <a:p>
            <a:pPr indent="-327658" lvl="1" marL="655317" marR="0" rtl="0" algn="l">
              <a:lnSpc>
                <a:spcPct val="185996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35"/>
              <a:buFont typeface="Arial"/>
              <a:buChar char="•"/>
            </a:pPr>
            <a:r>
              <a:rPr b="0" i="0" lang="en-US" sz="3035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Understand exponential distribution</a:t>
            </a:r>
            <a:endParaRPr/>
          </a:p>
          <a:p>
            <a:pPr indent="-327658" lvl="1" marL="655317" marR="0" rtl="0" algn="l">
              <a:lnSpc>
                <a:spcPct val="185996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35"/>
              <a:buFont typeface="Arial"/>
              <a:buChar char="•"/>
            </a:pPr>
            <a:r>
              <a:rPr b="0" i="0" lang="en-US" sz="3035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Interpret real-world data</a:t>
            </a:r>
            <a:endParaRPr/>
          </a:p>
        </p:txBody>
      </p:sp>
      <p:cxnSp>
        <p:nvCxnSpPr>
          <p:cNvPr id="105" name="Google Shape;105;p2"/>
          <p:cNvCxnSpPr/>
          <p:nvPr/>
        </p:nvCxnSpPr>
        <p:spPr>
          <a:xfrm>
            <a:off x="-1323699" y="9239250"/>
            <a:ext cx="15717833" cy="19050"/>
          </a:xfrm>
          <a:prstGeom prst="straightConnector1">
            <a:avLst/>
          </a:prstGeom>
          <a:noFill/>
          <a:ln cap="flat" cmpd="sng" w="28575">
            <a:solidFill>
              <a:srgbClr val="64DBFF"/>
            </a:solidFill>
            <a:prstDash val="solid"/>
            <a:round/>
            <a:headEnd len="sm" w="sm" type="none"/>
            <a:tailEnd len="sm" w="sm" type="none"/>
          </a:ln>
        </p:spPr>
      </p:cxnSp>
      <p:grpSp>
        <p:nvGrpSpPr>
          <p:cNvPr id="106" name="Google Shape;106;p2"/>
          <p:cNvGrpSpPr/>
          <p:nvPr/>
        </p:nvGrpSpPr>
        <p:grpSpPr>
          <a:xfrm>
            <a:off x="14251134" y="9096249"/>
            <a:ext cx="286001" cy="286001"/>
            <a:chOff x="0" y="0"/>
            <a:chExt cx="812800" cy="812800"/>
          </a:xfrm>
        </p:grpSpPr>
        <p:sp>
          <p:nvSpPr>
            <p:cNvPr id="107" name="Google Shape;107;p2"/>
            <p:cNvSpPr/>
            <p:nvPr/>
          </p:nvSpPr>
          <p:spPr>
            <a:xfrm>
              <a:off x="0" y="0"/>
              <a:ext cx="812800" cy="812800"/>
            </a:xfrm>
            <a:custGeom>
              <a:rect b="b" l="l" r="r" t="t"/>
              <a:pathLst>
                <a:path extrusionOk="0"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64DB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8" name="Google Shape;108;p2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09" name="Google Shape;109;p2"/>
          <p:cNvSpPr txBox="1"/>
          <p:nvPr/>
        </p:nvSpPr>
        <p:spPr>
          <a:xfrm>
            <a:off x="13363924" y="6679213"/>
            <a:ext cx="3675952" cy="38116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192936"/>
              </a:buClr>
              <a:buSzPts val="1800"/>
              <a:buFont typeface="Calibri"/>
              <a:buNone/>
            </a:pPr>
            <a:r>
              <a:rPr b="1" i="1" lang="en-US" sz="1800" u="none" cap="none" strike="noStrike">
                <a:solidFill>
                  <a:srgbClr val="192936"/>
                </a:solidFill>
                <a:latin typeface="Calibri"/>
                <a:ea typeface="Calibri"/>
                <a:cs typeface="Calibri"/>
                <a:sym typeface="Calibri"/>
              </a:rPr>
              <a:t>Source:</a:t>
            </a:r>
            <a:r>
              <a:rPr b="0" i="1" lang="en-US" sz="1800" u="none" cap="none" strike="noStrike">
                <a:solidFill>
                  <a:srgbClr val="192936"/>
                </a:solidFill>
                <a:latin typeface="Calibri"/>
                <a:ea typeface="Calibri"/>
                <a:cs typeface="Calibri"/>
                <a:sym typeface="Calibri"/>
              </a:rPr>
              <a:t> Author (created using Canva)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3"/>
          <p:cNvSpPr/>
          <p:nvPr/>
        </p:nvSpPr>
        <p:spPr>
          <a:xfrm>
            <a:off x="0" y="0"/>
            <a:ext cx="18288000" cy="10287000"/>
          </a:xfrm>
          <a:custGeom>
            <a:rect b="b" l="l" r="r" t="t"/>
            <a:pathLst>
              <a:path extrusionOk="0"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grpSp>
        <p:nvGrpSpPr>
          <p:cNvPr id="115" name="Google Shape;115;p3"/>
          <p:cNvGrpSpPr/>
          <p:nvPr/>
        </p:nvGrpSpPr>
        <p:grpSpPr>
          <a:xfrm>
            <a:off x="0" y="-144661"/>
            <a:ext cx="18288000" cy="10431661"/>
            <a:chOff x="0" y="-38100"/>
            <a:chExt cx="4816593" cy="2747433"/>
          </a:xfrm>
        </p:grpSpPr>
        <p:sp>
          <p:nvSpPr>
            <p:cNvPr id="116" name="Google Shape;116;p3"/>
            <p:cNvSpPr/>
            <p:nvPr/>
          </p:nvSpPr>
          <p:spPr>
            <a:xfrm>
              <a:off x="0" y="0"/>
              <a:ext cx="4816592" cy="2709333"/>
            </a:xfrm>
            <a:custGeom>
              <a:rect b="b" l="l" r="r" t="t"/>
              <a:pathLst>
                <a:path extrusionOk="0" h="2709333" w="4816592">
                  <a:moveTo>
                    <a:pt x="0" y="0"/>
                  </a:moveTo>
                  <a:lnTo>
                    <a:pt x="4816592" y="0"/>
                  </a:lnTo>
                  <a:lnTo>
                    <a:pt x="4816592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75B2E9">
                <a:alpha val="85882"/>
              </a:srgbClr>
            </a:solidFill>
            <a:ln>
              <a:noFill/>
            </a:ln>
          </p:spPr>
        </p:sp>
        <p:sp>
          <p:nvSpPr>
            <p:cNvPr id="117" name="Google Shape;117;p3"/>
            <p:cNvSpPr txBox="1"/>
            <p:nvPr/>
          </p:nvSpPr>
          <p:spPr>
            <a:xfrm>
              <a:off x="0" y="-38100"/>
              <a:ext cx="4816593" cy="274743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cxnSp>
        <p:nvCxnSpPr>
          <p:cNvPr id="118" name="Google Shape;118;p3"/>
          <p:cNvCxnSpPr/>
          <p:nvPr/>
        </p:nvCxnSpPr>
        <p:spPr>
          <a:xfrm flipH="1" rot="10800000">
            <a:off x="152400" y="9258299"/>
            <a:ext cx="14241734" cy="97138"/>
          </a:xfrm>
          <a:prstGeom prst="straightConnector1">
            <a:avLst/>
          </a:prstGeom>
          <a:noFill/>
          <a:ln cap="flat" cmpd="sng" w="28575">
            <a:solidFill>
              <a:srgbClr val="64DBFF"/>
            </a:solidFill>
            <a:prstDash val="solid"/>
            <a:round/>
            <a:headEnd len="sm" w="sm" type="none"/>
            <a:tailEnd len="sm" w="sm" type="none"/>
          </a:ln>
        </p:spPr>
      </p:cxnSp>
      <p:grpSp>
        <p:nvGrpSpPr>
          <p:cNvPr id="119" name="Google Shape;119;p3"/>
          <p:cNvGrpSpPr/>
          <p:nvPr/>
        </p:nvGrpSpPr>
        <p:grpSpPr>
          <a:xfrm>
            <a:off x="14251134" y="9096249"/>
            <a:ext cx="286001" cy="286001"/>
            <a:chOff x="0" y="0"/>
            <a:chExt cx="812800" cy="812800"/>
          </a:xfrm>
        </p:grpSpPr>
        <p:sp>
          <p:nvSpPr>
            <p:cNvPr id="120" name="Google Shape;120;p3"/>
            <p:cNvSpPr/>
            <p:nvPr/>
          </p:nvSpPr>
          <p:spPr>
            <a:xfrm>
              <a:off x="0" y="0"/>
              <a:ext cx="812800" cy="812800"/>
            </a:xfrm>
            <a:custGeom>
              <a:rect b="b" l="l" r="r" t="t"/>
              <a:pathLst>
                <a:path extrusionOk="0"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64DB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1" name="Google Shape;121;p3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22" name="Google Shape;122;p3"/>
          <p:cNvSpPr txBox="1"/>
          <p:nvPr/>
        </p:nvSpPr>
        <p:spPr>
          <a:xfrm>
            <a:off x="1396635" y="1955144"/>
            <a:ext cx="11953873" cy="94779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402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6488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Review of Previous Meeting</a:t>
            </a:r>
            <a:endParaRPr/>
          </a:p>
        </p:txBody>
      </p:sp>
      <p:sp>
        <p:nvSpPr>
          <p:cNvPr id="123" name="Google Shape;123;p3"/>
          <p:cNvSpPr txBox="1"/>
          <p:nvPr/>
        </p:nvSpPr>
        <p:spPr>
          <a:xfrm>
            <a:off x="1028700" y="3203309"/>
            <a:ext cx="15195850" cy="417078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-427819" lvl="1" marL="855637" marR="0" rtl="0" algn="just">
              <a:lnSpc>
                <a:spcPct val="139994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963"/>
              <a:buFont typeface="Arial"/>
              <a:buChar char="•"/>
            </a:pPr>
            <a:r>
              <a:rPr b="0" i="0" lang="en-US" sz="3963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Random Variable: A variable whose value is determined by chance outcomes</a:t>
            </a:r>
            <a:endParaRPr/>
          </a:p>
          <a:p>
            <a:pPr indent="-427819" lvl="1" marL="855637" marR="0" rtl="0" algn="just">
              <a:lnSpc>
                <a:spcPct val="139994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963"/>
              <a:buFont typeface="Arial"/>
              <a:buChar char="•"/>
            </a:pPr>
            <a:r>
              <a:rPr b="0" i="0" lang="en-US" sz="3963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Probability Distribution: Complete set of all possible values and their associated probabilities</a:t>
            </a:r>
            <a:endParaRPr/>
          </a:p>
          <a:p>
            <a:pPr indent="-427819" lvl="1" marL="855637" marR="0" rtl="0" algn="just">
              <a:lnSpc>
                <a:spcPct val="139994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963"/>
              <a:buFont typeface="Arial"/>
              <a:buChar char="•"/>
            </a:pPr>
            <a:r>
              <a:rPr b="0" i="0" lang="en-US" sz="3963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Mean &amp; Variance: Key measures describing the center and spread of data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4"/>
          <p:cNvSpPr/>
          <p:nvPr/>
        </p:nvSpPr>
        <p:spPr>
          <a:xfrm>
            <a:off x="0" y="0"/>
            <a:ext cx="18288000" cy="10287000"/>
          </a:xfrm>
          <a:custGeom>
            <a:rect b="b" l="l" r="r" t="t"/>
            <a:pathLst>
              <a:path extrusionOk="0"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grpSp>
        <p:nvGrpSpPr>
          <p:cNvPr id="129" name="Google Shape;129;p4"/>
          <p:cNvGrpSpPr/>
          <p:nvPr/>
        </p:nvGrpSpPr>
        <p:grpSpPr>
          <a:xfrm>
            <a:off x="0" y="-144661"/>
            <a:ext cx="18288000" cy="10431661"/>
            <a:chOff x="0" y="-38100"/>
            <a:chExt cx="4816593" cy="2747433"/>
          </a:xfrm>
        </p:grpSpPr>
        <p:sp>
          <p:nvSpPr>
            <p:cNvPr id="130" name="Google Shape;130;p4"/>
            <p:cNvSpPr/>
            <p:nvPr/>
          </p:nvSpPr>
          <p:spPr>
            <a:xfrm>
              <a:off x="0" y="0"/>
              <a:ext cx="4816592" cy="2709333"/>
            </a:xfrm>
            <a:custGeom>
              <a:rect b="b" l="l" r="r" t="t"/>
              <a:pathLst>
                <a:path extrusionOk="0" h="2709333" w="4816592">
                  <a:moveTo>
                    <a:pt x="0" y="0"/>
                  </a:moveTo>
                  <a:lnTo>
                    <a:pt x="4816592" y="0"/>
                  </a:lnTo>
                  <a:lnTo>
                    <a:pt x="4816592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75B2E9">
                <a:alpha val="85882"/>
              </a:srgbClr>
            </a:solidFill>
            <a:ln>
              <a:noFill/>
            </a:ln>
          </p:spPr>
        </p:sp>
        <p:sp>
          <p:nvSpPr>
            <p:cNvPr id="131" name="Google Shape;131;p4"/>
            <p:cNvSpPr txBox="1"/>
            <p:nvPr/>
          </p:nvSpPr>
          <p:spPr>
            <a:xfrm>
              <a:off x="0" y="-38100"/>
              <a:ext cx="4816593" cy="274743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32" name="Google Shape;132;p4"/>
          <p:cNvSpPr txBox="1"/>
          <p:nvPr/>
        </p:nvSpPr>
        <p:spPr>
          <a:xfrm>
            <a:off x="1253230" y="2908764"/>
            <a:ext cx="8708398" cy="67241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401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4630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From Discrete to Continuous</a:t>
            </a:r>
            <a:endParaRPr/>
          </a:p>
        </p:txBody>
      </p:sp>
      <p:sp>
        <p:nvSpPr>
          <p:cNvPr id="133" name="Google Shape;133;p4"/>
          <p:cNvSpPr txBox="1"/>
          <p:nvPr/>
        </p:nvSpPr>
        <p:spPr>
          <a:xfrm>
            <a:off x="1140287" y="5244087"/>
            <a:ext cx="11642028" cy="245243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just">
              <a:lnSpc>
                <a:spcPct val="13997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79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This session marks a key conceptual shift: moving from discrete data with countable values to continuous data with infinite possibilities. We transition from probability tables to smooth probability curves, fundamentally changing how we represent and analyze data.</a:t>
            </a:r>
            <a:endParaRPr/>
          </a:p>
        </p:txBody>
      </p:sp>
      <p:sp>
        <p:nvSpPr>
          <p:cNvPr id="134" name="Google Shape;134;p4"/>
          <p:cNvSpPr txBox="1"/>
          <p:nvPr/>
        </p:nvSpPr>
        <p:spPr>
          <a:xfrm>
            <a:off x="1140287" y="3691131"/>
            <a:ext cx="9157276" cy="158153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0800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Distributions</a:t>
            </a:r>
            <a:endParaRPr/>
          </a:p>
        </p:txBody>
      </p:sp>
      <p:cxnSp>
        <p:nvCxnSpPr>
          <p:cNvPr id="135" name="Google Shape;135;p4"/>
          <p:cNvCxnSpPr/>
          <p:nvPr/>
        </p:nvCxnSpPr>
        <p:spPr>
          <a:xfrm>
            <a:off x="0" y="9249478"/>
            <a:ext cx="14394134" cy="8821"/>
          </a:xfrm>
          <a:prstGeom prst="straightConnector1">
            <a:avLst/>
          </a:prstGeom>
          <a:noFill/>
          <a:ln cap="flat" cmpd="sng" w="28575">
            <a:solidFill>
              <a:srgbClr val="64DBFF"/>
            </a:solidFill>
            <a:prstDash val="solid"/>
            <a:round/>
            <a:headEnd len="sm" w="sm" type="none"/>
            <a:tailEnd len="sm" w="sm" type="none"/>
          </a:ln>
        </p:spPr>
      </p:cxnSp>
      <p:grpSp>
        <p:nvGrpSpPr>
          <p:cNvPr id="136" name="Google Shape;136;p4"/>
          <p:cNvGrpSpPr/>
          <p:nvPr/>
        </p:nvGrpSpPr>
        <p:grpSpPr>
          <a:xfrm>
            <a:off x="14251134" y="9096249"/>
            <a:ext cx="286001" cy="286001"/>
            <a:chOff x="0" y="0"/>
            <a:chExt cx="812800" cy="812800"/>
          </a:xfrm>
        </p:grpSpPr>
        <p:sp>
          <p:nvSpPr>
            <p:cNvPr id="137" name="Google Shape;137;p4"/>
            <p:cNvSpPr/>
            <p:nvPr/>
          </p:nvSpPr>
          <p:spPr>
            <a:xfrm>
              <a:off x="0" y="0"/>
              <a:ext cx="812800" cy="812800"/>
            </a:xfrm>
            <a:custGeom>
              <a:rect b="b" l="l" r="r" t="t"/>
              <a:pathLst>
                <a:path extrusionOk="0"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64DB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8" name="Google Shape;138;p4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5"/>
          <p:cNvSpPr/>
          <p:nvPr/>
        </p:nvSpPr>
        <p:spPr>
          <a:xfrm>
            <a:off x="0" y="0"/>
            <a:ext cx="18288000" cy="10287000"/>
          </a:xfrm>
          <a:custGeom>
            <a:rect b="b" l="l" r="r" t="t"/>
            <a:pathLst>
              <a:path extrusionOk="0"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grpSp>
        <p:nvGrpSpPr>
          <p:cNvPr id="144" name="Google Shape;144;p5"/>
          <p:cNvGrpSpPr/>
          <p:nvPr/>
        </p:nvGrpSpPr>
        <p:grpSpPr>
          <a:xfrm>
            <a:off x="0" y="-144661"/>
            <a:ext cx="18288000" cy="10431661"/>
            <a:chOff x="0" y="-38100"/>
            <a:chExt cx="4816593" cy="2747433"/>
          </a:xfrm>
        </p:grpSpPr>
        <p:sp>
          <p:nvSpPr>
            <p:cNvPr id="145" name="Google Shape;145;p5"/>
            <p:cNvSpPr/>
            <p:nvPr/>
          </p:nvSpPr>
          <p:spPr>
            <a:xfrm>
              <a:off x="0" y="0"/>
              <a:ext cx="4816592" cy="2709333"/>
            </a:xfrm>
            <a:custGeom>
              <a:rect b="b" l="l" r="r" t="t"/>
              <a:pathLst>
                <a:path extrusionOk="0" h="2709333" w="4816592">
                  <a:moveTo>
                    <a:pt x="0" y="0"/>
                  </a:moveTo>
                  <a:lnTo>
                    <a:pt x="4816592" y="0"/>
                  </a:lnTo>
                  <a:lnTo>
                    <a:pt x="4816592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75B2E9">
                <a:alpha val="85882"/>
              </a:srgbClr>
            </a:solidFill>
            <a:ln>
              <a:noFill/>
            </a:ln>
          </p:spPr>
        </p:sp>
        <p:sp>
          <p:nvSpPr>
            <p:cNvPr id="146" name="Google Shape;146;p5"/>
            <p:cNvSpPr txBox="1"/>
            <p:nvPr/>
          </p:nvSpPr>
          <p:spPr>
            <a:xfrm>
              <a:off x="0" y="-38100"/>
              <a:ext cx="4816593" cy="274743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47" name="Google Shape;147;p5"/>
          <p:cNvSpPr/>
          <p:nvPr/>
        </p:nvSpPr>
        <p:spPr>
          <a:xfrm>
            <a:off x="11038577" y="2284176"/>
            <a:ext cx="5742554" cy="5704923"/>
          </a:xfrm>
          <a:custGeom>
            <a:rect b="b" l="l" r="r" t="t"/>
            <a:pathLst>
              <a:path extrusionOk="0" h="5704923" w="5742554">
                <a:moveTo>
                  <a:pt x="0" y="0"/>
                </a:moveTo>
                <a:lnTo>
                  <a:pt x="5742554" y="0"/>
                </a:lnTo>
                <a:lnTo>
                  <a:pt x="5742554" y="5704922"/>
                </a:lnTo>
                <a:lnTo>
                  <a:pt x="0" y="570492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48" name="Google Shape;148;p5"/>
          <p:cNvSpPr txBox="1"/>
          <p:nvPr/>
        </p:nvSpPr>
        <p:spPr>
          <a:xfrm>
            <a:off x="1028700" y="2875939"/>
            <a:ext cx="8762569" cy="173276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400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6245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Introduction to Continuous Data</a:t>
            </a:r>
            <a:endParaRPr/>
          </a:p>
        </p:txBody>
      </p:sp>
      <p:sp>
        <p:nvSpPr>
          <p:cNvPr id="149" name="Google Shape;149;p5"/>
          <p:cNvSpPr txBox="1"/>
          <p:nvPr/>
        </p:nvSpPr>
        <p:spPr>
          <a:xfrm>
            <a:off x="773852" y="4816014"/>
            <a:ext cx="6893372" cy="170557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-345816" lvl="1" marL="691631" marR="0" rtl="0" algn="l">
              <a:lnSpc>
                <a:spcPct val="139993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203"/>
              <a:buFont typeface="Arial"/>
              <a:buChar char="•"/>
            </a:pPr>
            <a:r>
              <a:rPr b="0" i="0" lang="en-US" sz="3203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Infinite values </a:t>
            </a:r>
            <a:endParaRPr/>
          </a:p>
          <a:p>
            <a:pPr indent="-345816" lvl="1" marL="691631" marR="0" rtl="0" algn="l">
              <a:lnSpc>
                <a:spcPct val="139993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203"/>
              <a:buFont typeface="Arial"/>
              <a:buChar char="•"/>
            </a:pPr>
            <a:r>
              <a:rPr b="0" i="0" lang="en-US" sz="3203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Can be decimals </a:t>
            </a:r>
            <a:endParaRPr/>
          </a:p>
          <a:p>
            <a:pPr indent="-345816" lvl="1" marL="691631" marR="0" rtl="0" algn="l">
              <a:lnSpc>
                <a:spcPct val="139993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203"/>
              <a:buFont typeface="Arial"/>
              <a:buChar char="•"/>
            </a:pPr>
            <a:r>
              <a:rPr b="0" i="0" lang="en-US" sz="3203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Measured, not counted</a:t>
            </a:r>
            <a:endParaRPr/>
          </a:p>
        </p:txBody>
      </p:sp>
      <p:cxnSp>
        <p:nvCxnSpPr>
          <p:cNvPr id="150" name="Google Shape;150;p5"/>
          <p:cNvCxnSpPr/>
          <p:nvPr/>
        </p:nvCxnSpPr>
        <p:spPr>
          <a:xfrm>
            <a:off x="0" y="9258300"/>
            <a:ext cx="14394134" cy="0"/>
          </a:xfrm>
          <a:prstGeom prst="straightConnector1">
            <a:avLst/>
          </a:prstGeom>
          <a:noFill/>
          <a:ln cap="flat" cmpd="sng" w="28575">
            <a:solidFill>
              <a:srgbClr val="64DBFF"/>
            </a:solidFill>
            <a:prstDash val="solid"/>
            <a:round/>
            <a:headEnd len="sm" w="sm" type="none"/>
            <a:tailEnd len="sm" w="sm" type="none"/>
          </a:ln>
        </p:spPr>
      </p:cxnSp>
      <p:grpSp>
        <p:nvGrpSpPr>
          <p:cNvPr id="151" name="Google Shape;151;p5"/>
          <p:cNvGrpSpPr/>
          <p:nvPr/>
        </p:nvGrpSpPr>
        <p:grpSpPr>
          <a:xfrm>
            <a:off x="14251134" y="9096249"/>
            <a:ext cx="286001" cy="286001"/>
            <a:chOff x="0" y="0"/>
            <a:chExt cx="812800" cy="812800"/>
          </a:xfrm>
        </p:grpSpPr>
        <p:sp>
          <p:nvSpPr>
            <p:cNvPr id="152" name="Google Shape;152;p5"/>
            <p:cNvSpPr/>
            <p:nvPr/>
          </p:nvSpPr>
          <p:spPr>
            <a:xfrm>
              <a:off x="0" y="0"/>
              <a:ext cx="812800" cy="812800"/>
            </a:xfrm>
            <a:custGeom>
              <a:rect b="b" l="l" r="r" t="t"/>
              <a:pathLst>
                <a:path extrusionOk="0"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64DB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3" name="Google Shape;153;p5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54" name="Google Shape;154;p5"/>
          <p:cNvSpPr txBox="1"/>
          <p:nvPr/>
        </p:nvSpPr>
        <p:spPr>
          <a:xfrm>
            <a:off x="12413158" y="8161506"/>
            <a:ext cx="3675952" cy="38116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192936"/>
              </a:buClr>
              <a:buSzPts val="1800"/>
              <a:buFont typeface="Calibri"/>
              <a:buNone/>
            </a:pPr>
            <a:r>
              <a:rPr b="1" i="1" lang="en-US" sz="1800" u="none" cap="none" strike="noStrike">
                <a:solidFill>
                  <a:srgbClr val="192936"/>
                </a:solidFill>
                <a:latin typeface="Calibri"/>
                <a:ea typeface="Calibri"/>
                <a:cs typeface="Calibri"/>
                <a:sym typeface="Calibri"/>
              </a:rPr>
              <a:t>Source:</a:t>
            </a:r>
            <a:r>
              <a:rPr b="0" i="1" lang="en-US" sz="1800" u="none" cap="none" strike="noStrike">
                <a:solidFill>
                  <a:srgbClr val="192936"/>
                </a:solidFill>
                <a:latin typeface="Calibri"/>
                <a:ea typeface="Calibri"/>
                <a:cs typeface="Calibri"/>
                <a:sym typeface="Calibri"/>
              </a:rPr>
              <a:t> Author (created using Canva)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6"/>
          <p:cNvSpPr/>
          <p:nvPr/>
        </p:nvSpPr>
        <p:spPr>
          <a:xfrm>
            <a:off x="0" y="0"/>
            <a:ext cx="18288000" cy="10287000"/>
          </a:xfrm>
          <a:custGeom>
            <a:rect b="b" l="l" r="r" t="t"/>
            <a:pathLst>
              <a:path extrusionOk="0"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grpSp>
        <p:nvGrpSpPr>
          <p:cNvPr id="160" name="Google Shape;160;p6"/>
          <p:cNvGrpSpPr/>
          <p:nvPr/>
        </p:nvGrpSpPr>
        <p:grpSpPr>
          <a:xfrm>
            <a:off x="0" y="-144661"/>
            <a:ext cx="18288000" cy="10431661"/>
            <a:chOff x="0" y="-38100"/>
            <a:chExt cx="4816593" cy="2747433"/>
          </a:xfrm>
        </p:grpSpPr>
        <p:sp>
          <p:nvSpPr>
            <p:cNvPr id="161" name="Google Shape;161;p6"/>
            <p:cNvSpPr/>
            <p:nvPr/>
          </p:nvSpPr>
          <p:spPr>
            <a:xfrm>
              <a:off x="0" y="0"/>
              <a:ext cx="4816592" cy="2709333"/>
            </a:xfrm>
            <a:custGeom>
              <a:rect b="b" l="l" r="r" t="t"/>
              <a:pathLst>
                <a:path extrusionOk="0" h="2709333" w="4816592">
                  <a:moveTo>
                    <a:pt x="0" y="0"/>
                  </a:moveTo>
                  <a:lnTo>
                    <a:pt x="4816592" y="0"/>
                  </a:lnTo>
                  <a:lnTo>
                    <a:pt x="4816592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75B2E9">
                <a:alpha val="85882"/>
              </a:srgbClr>
            </a:solidFill>
            <a:ln>
              <a:noFill/>
            </a:ln>
          </p:spPr>
        </p:sp>
        <p:sp>
          <p:nvSpPr>
            <p:cNvPr id="162" name="Google Shape;162;p6"/>
            <p:cNvSpPr txBox="1"/>
            <p:nvPr/>
          </p:nvSpPr>
          <p:spPr>
            <a:xfrm>
              <a:off x="0" y="-38100"/>
              <a:ext cx="4816593" cy="274743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63" name="Google Shape;163;p6"/>
          <p:cNvSpPr/>
          <p:nvPr/>
        </p:nvSpPr>
        <p:spPr>
          <a:xfrm>
            <a:off x="1376460" y="1582061"/>
            <a:ext cx="5961378" cy="6318882"/>
          </a:xfrm>
          <a:custGeom>
            <a:rect b="b" l="l" r="r" t="t"/>
            <a:pathLst>
              <a:path extrusionOk="0" h="978960" w="923573">
                <a:moveTo>
                  <a:pt x="103894" y="0"/>
                </a:moveTo>
                <a:lnTo>
                  <a:pt x="819679" y="0"/>
                </a:lnTo>
                <a:cubicBezTo>
                  <a:pt x="847233" y="0"/>
                  <a:pt x="873659" y="10946"/>
                  <a:pt x="893143" y="30430"/>
                </a:cubicBezTo>
                <a:cubicBezTo>
                  <a:pt x="912627" y="49914"/>
                  <a:pt x="923573" y="76340"/>
                  <a:pt x="923573" y="103894"/>
                </a:cubicBezTo>
                <a:lnTo>
                  <a:pt x="923573" y="875066"/>
                </a:lnTo>
                <a:cubicBezTo>
                  <a:pt x="923573" y="902620"/>
                  <a:pt x="912627" y="929046"/>
                  <a:pt x="893143" y="948530"/>
                </a:cubicBezTo>
                <a:cubicBezTo>
                  <a:pt x="873659" y="968014"/>
                  <a:pt x="847233" y="978960"/>
                  <a:pt x="819679" y="978960"/>
                </a:cubicBezTo>
                <a:lnTo>
                  <a:pt x="103894" y="978960"/>
                </a:lnTo>
                <a:cubicBezTo>
                  <a:pt x="76340" y="978960"/>
                  <a:pt x="49914" y="968014"/>
                  <a:pt x="30430" y="948530"/>
                </a:cubicBezTo>
                <a:cubicBezTo>
                  <a:pt x="10946" y="929046"/>
                  <a:pt x="0" y="902620"/>
                  <a:pt x="0" y="875066"/>
                </a:cubicBezTo>
                <a:lnTo>
                  <a:pt x="0" y="103894"/>
                </a:lnTo>
                <a:cubicBezTo>
                  <a:pt x="0" y="76340"/>
                  <a:pt x="10946" y="49914"/>
                  <a:pt x="30430" y="30430"/>
                </a:cubicBezTo>
                <a:cubicBezTo>
                  <a:pt x="49914" y="10946"/>
                  <a:pt x="76340" y="0"/>
                  <a:pt x="103894" y="0"/>
                </a:cubicBez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-2998" r="-2998" t="0"/>
            </a:stretch>
          </a:blipFill>
          <a:ln cap="rnd" cmpd="sng" w="323850">
            <a:solidFill>
              <a:srgbClr val="00D1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4" name="Google Shape;164;p6"/>
          <p:cNvSpPr/>
          <p:nvPr/>
        </p:nvSpPr>
        <p:spPr>
          <a:xfrm>
            <a:off x="14465286" y="7200900"/>
            <a:ext cx="6172200" cy="6172200"/>
          </a:xfrm>
          <a:custGeom>
            <a:rect b="b" l="l" r="r" t="t"/>
            <a:pathLst>
              <a:path extrusionOk="0" h="6172200" w="6172200">
                <a:moveTo>
                  <a:pt x="0" y="0"/>
                </a:moveTo>
                <a:lnTo>
                  <a:pt x="6172200" y="0"/>
                </a:lnTo>
                <a:lnTo>
                  <a:pt x="6172200" y="6172200"/>
                </a:lnTo>
                <a:lnTo>
                  <a:pt x="0" y="61722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65" name="Google Shape;165;p6"/>
          <p:cNvSpPr txBox="1"/>
          <p:nvPr/>
        </p:nvSpPr>
        <p:spPr>
          <a:xfrm>
            <a:off x="8603264" y="1845761"/>
            <a:ext cx="7879312" cy="19731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399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7103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Examples of Continuous Data</a:t>
            </a:r>
            <a:endParaRPr/>
          </a:p>
        </p:txBody>
      </p:sp>
      <p:sp>
        <p:nvSpPr>
          <p:cNvPr id="166" name="Google Shape;166;p6"/>
          <p:cNvSpPr txBox="1"/>
          <p:nvPr/>
        </p:nvSpPr>
        <p:spPr>
          <a:xfrm>
            <a:off x="8412433" y="4129046"/>
            <a:ext cx="9032899" cy="21740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-263424" lvl="1" marL="526847" marR="0" rtl="0" algn="l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40"/>
              <a:buFont typeface="Arial"/>
              <a:buChar char="•"/>
            </a:pPr>
            <a:r>
              <a:rPr b="0" i="0" lang="en-US" sz="2440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Height: 170.5 cm, 171.23 cm, 171.234 cm...</a:t>
            </a:r>
            <a:endParaRPr/>
          </a:p>
          <a:p>
            <a:pPr indent="-263424" lvl="1" marL="526847" marR="0" rtl="0" algn="l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40"/>
              <a:buFont typeface="Arial"/>
              <a:buChar char="•"/>
            </a:pPr>
            <a:r>
              <a:rPr b="0" i="0" lang="en-US" sz="2440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Weight: 65.7 kg, 65.75 kg, 65.753 kg...</a:t>
            </a:r>
            <a:endParaRPr/>
          </a:p>
          <a:p>
            <a:pPr indent="-263424" lvl="1" marL="526847" marR="0" rtl="0" algn="l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40"/>
              <a:buFont typeface="Arial"/>
              <a:buChar char="•"/>
            </a:pPr>
            <a:r>
              <a:rPr b="0" i="0" lang="en-US" sz="2440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Time: 2.5 sec, 2.53 sec, 2.531 sec...</a:t>
            </a:r>
            <a:endParaRPr/>
          </a:p>
          <a:p>
            <a:pPr indent="-263424" lvl="1" marL="526847" marR="0" rtl="0" algn="l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40"/>
              <a:buFont typeface="Arial"/>
              <a:buChar char="•"/>
            </a:pPr>
            <a:r>
              <a:rPr b="0" i="0" lang="en-US" sz="2440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Continuous data can take infinite decimal values within any range.</a:t>
            </a:r>
            <a:endParaRPr/>
          </a:p>
        </p:txBody>
      </p:sp>
      <p:sp>
        <p:nvSpPr>
          <p:cNvPr id="167" name="Google Shape;167;p6"/>
          <p:cNvSpPr txBox="1"/>
          <p:nvPr/>
        </p:nvSpPr>
        <p:spPr>
          <a:xfrm>
            <a:off x="2667000" y="8323771"/>
            <a:ext cx="3675952" cy="38116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192936"/>
              </a:buClr>
              <a:buSzPts val="1800"/>
              <a:buFont typeface="Calibri"/>
              <a:buNone/>
            </a:pPr>
            <a:r>
              <a:rPr b="1" i="1" lang="en-US" sz="1800" u="none" cap="none" strike="noStrike">
                <a:solidFill>
                  <a:srgbClr val="192936"/>
                </a:solidFill>
                <a:latin typeface="Calibri"/>
                <a:ea typeface="Calibri"/>
                <a:cs typeface="Calibri"/>
                <a:sym typeface="Calibri"/>
              </a:rPr>
              <a:t>Source:</a:t>
            </a:r>
            <a:r>
              <a:rPr b="0" i="1" lang="en-US" sz="1800" u="none" cap="none" strike="noStrike">
                <a:solidFill>
                  <a:srgbClr val="192936"/>
                </a:solidFill>
                <a:latin typeface="Calibri"/>
                <a:ea typeface="Calibri"/>
                <a:cs typeface="Calibri"/>
                <a:sym typeface="Calibri"/>
              </a:rPr>
              <a:t> Author (created using Canva)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7"/>
          <p:cNvSpPr/>
          <p:nvPr/>
        </p:nvSpPr>
        <p:spPr>
          <a:xfrm>
            <a:off x="0" y="0"/>
            <a:ext cx="18288000" cy="10287000"/>
          </a:xfrm>
          <a:custGeom>
            <a:rect b="b" l="l" r="r" t="t"/>
            <a:pathLst>
              <a:path extrusionOk="0"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666" l="0" r="0" t="-666"/>
            </a:stretch>
          </a:blipFill>
          <a:ln>
            <a:noFill/>
          </a:ln>
        </p:spPr>
      </p:sp>
      <p:grpSp>
        <p:nvGrpSpPr>
          <p:cNvPr id="173" name="Google Shape;173;p7"/>
          <p:cNvGrpSpPr/>
          <p:nvPr/>
        </p:nvGrpSpPr>
        <p:grpSpPr>
          <a:xfrm>
            <a:off x="0" y="-144661"/>
            <a:ext cx="18288000" cy="10431661"/>
            <a:chOff x="0" y="-38100"/>
            <a:chExt cx="4816593" cy="2747433"/>
          </a:xfrm>
        </p:grpSpPr>
        <p:sp>
          <p:nvSpPr>
            <p:cNvPr id="174" name="Google Shape;174;p7"/>
            <p:cNvSpPr/>
            <p:nvPr/>
          </p:nvSpPr>
          <p:spPr>
            <a:xfrm>
              <a:off x="0" y="0"/>
              <a:ext cx="4816592" cy="2709333"/>
            </a:xfrm>
            <a:custGeom>
              <a:rect b="b" l="l" r="r" t="t"/>
              <a:pathLst>
                <a:path extrusionOk="0" h="2709333" w="4816592">
                  <a:moveTo>
                    <a:pt x="0" y="0"/>
                  </a:moveTo>
                  <a:lnTo>
                    <a:pt x="4816592" y="0"/>
                  </a:lnTo>
                  <a:lnTo>
                    <a:pt x="4816592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75B2E9">
                <a:alpha val="85882"/>
              </a:srgbClr>
            </a:solidFill>
            <a:ln>
              <a:noFill/>
            </a:ln>
          </p:spPr>
        </p:sp>
        <p:sp>
          <p:nvSpPr>
            <p:cNvPr id="175" name="Google Shape;175;p7"/>
            <p:cNvSpPr txBox="1"/>
            <p:nvPr/>
          </p:nvSpPr>
          <p:spPr>
            <a:xfrm>
              <a:off x="0" y="-38100"/>
              <a:ext cx="4816593" cy="274743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176" name="Google Shape;176;p7"/>
          <p:cNvPicPr preferRelativeResize="0"/>
          <p:nvPr/>
        </p:nvPicPr>
        <p:blipFill rotWithShape="1">
          <a:blip r:embed="rId4">
            <a:alphaModFix/>
          </a:blip>
          <a:srcRect b="22223" l="0" r="0" t="0"/>
          <a:stretch/>
        </p:blipFill>
        <p:spPr>
          <a:xfrm>
            <a:off x="8574664" y="2560409"/>
            <a:ext cx="9634873" cy="3573691"/>
          </a:xfrm>
          <a:prstGeom prst="rect">
            <a:avLst/>
          </a:prstGeom>
          <a:noFill/>
          <a:ln>
            <a:noFill/>
          </a:ln>
        </p:spPr>
      </p:pic>
      <p:sp>
        <p:nvSpPr>
          <p:cNvPr id="177" name="Google Shape;177;p7"/>
          <p:cNvSpPr txBox="1"/>
          <p:nvPr/>
        </p:nvSpPr>
        <p:spPr>
          <a:xfrm>
            <a:off x="601266" y="1156133"/>
            <a:ext cx="8980146" cy="132492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just">
              <a:lnSpc>
                <a:spcPct val="10400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4747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Discrete vs Continuous Data Comparison</a:t>
            </a:r>
            <a:endParaRPr/>
          </a:p>
        </p:txBody>
      </p:sp>
      <p:sp>
        <p:nvSpPr>
          <p:cNvPr id="178" name="Google Shape;178;p7"/>
          <p:cNvSpPr txBox="1"/>
          <p:nvPr/>
        </p:nvSpPr>
        <p:spPr>
          <a:xfrm>
            <a:off x="601266" y="3287115"/>
            <a:ext cx="8434610" cy="316836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just">
              <a:lnSpc>
                <a:spcPct val="14001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569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Discrete Data: Countable, separate values that can be listed (e.g., number of students, dice rolls, defect counts). Continuous Data: Measurable values within infinite possibilities (e.g., temperature, distance, time). Understanding this distinction is fundamental to selecting appropriate probability distributions.</a:t>
            </a:r>
            <a:endParaRPr/>
          </a:p>
        </p:txBody>
      </p:sp>
      <p:sp>
        <p:nvSpPr>
          <p:cNvPr id="179" name="Google Shape;179;p7"/>
          <p:cNvSpPr txBox="1"/>
          <p:nvPr/>
        </p:nvSpPr>
        <p:spPr>
          <a:xfrm>
            <a:off x="11811000" y="6286500"/>
            <a:ext cx="3675952" cy="38116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192936"/>
              </a:buClr>
              <a:buSzPts val="1800"/>
              <a:buFont typeface="Calibri"/>
              <a:buNone/>
            </a:pPr>
            <a:r>
              <a:rPr b="1" i="1" lang="en-US" sz="1800" u="none" cap="none" strike="noStrike">
                <a:solidFill>
                  <a:srgbClr val="192936"/>
                </a:solidFill>
                <a:latin typeface="Calibri"/>
                <a:ea typeface="Calibri"/>
                <a:cs typeface="Calibri"/>
                <a:sym typeface="Calibri"/>
              </a:rPr>
              <a:t>Source:</a:t>
            </a:r>
            <a:r>
              <a:rPr b="0" i="1" lang="en-US" sz="1800" u="none" cap="none" strike="noStrike">
                <a:solidFill>
                  <a:srgbClr val="192936"/>
                </a:solidFill>
                <a:latin typeface="Calibri"/>
                <a:ea typeface="Calibri"/>
                <a:cs typeface="Calibri"/>
                <a:sym typeface="Calibri"/>
              </a:rPr>
              <a:t> Author (created using Canva)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8"/>
          <p:cNvSpPr/>
          <p:nvPr/>
        </p:nvSpPr>
        <p:spPr>
          <a:xfrm>
            <a:off x="0" y="0"/>
            <a:ext cx="18288000" cy="10287000"/>
          </a:xfrm>
          <a:custGeom>
            <a:rect b="b" l="l" r="r" t="t"/>
            <a:pathLst>
              <a:path extrusionOk="0"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grpSp>
        <p:nvGrpSpPr>
          <p:cNvPr id="185" name="Google Shape;185;p8"/>
          <p:cNvGrpSpPr/>
          <p:nvPr/>
        </p:nvGrpSpPr>
        <p:grpSpPr>
          <a:xfrm>
            <a:off x="0" y="-144661"/>
            <a:ext cx="18288000" cy="10431661"/>
            <a:chOff x="0" y="-38100"/>
            <a:chExt cx="4816593" cy="2747433"/>
          </a:xfrm>
        </p:grpSpPr>
        <p:sp>
          <p:nvSpPr>
            <p:cNvPr id="186" name="Google Shape;186;p8"/>
            <p:cNvSpPr/>
            <p:nvPr/>
          </p:nvSpPr>
          <p:spPr>
            <a:xfrm>
              <a:off x="0" y="0"/>
              <a:ext cx="4816592" cy="2709333"/>
            </a:xfrm>
            <a:custGeom>
              <a:rect b="b" l="l" r="r" t="t"/>
              <a:pathLst>
                <a:path extrusionOk="0" h="2709333" w="4816592">
                  <a:moveTo>
                    <a:pt x="0" y="0"/>
                  </a:moveTo>
                  <a:lnTo>
                    <a:pt x="4816592" y="0"/>
                  </a:lnTo>
                  <a:lnTo>
                    <a:pt x="4816592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1E53A0">
                <a:alpha val="85882"/>
              </a:srgbClr>
            </a:solidFill>
            <a:ln>
              <a:noFill/>
            </a:ln>
          </p:spPr>
        </p:sp>
        <p:sp>
          <p:nvSpPr>
            <p:cNvPr id="187" name="Google Shape;187;p8"/>
            <p:cNvSpPr txBox="1"/>
            <p:nvPr/>
          </p:nvSpPr>
          <p:spPr>
            <a:xfrm>
              <a:off x="0" y="-38100"/>
              <a:ext cx="4816593" cy="274743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88" name="Google Shape;188;p8"/>
          <p:cNvSpPr/>
          <p:nvPr/>
        </p:nvSpPr>
        <p:spPr>
          <a:xfrm>
            <a:off x="152399" y="-426477"/>
            <a:ext cx="18059401" cy="6313888"/>
          </a:xfrm>
          <a:custGeom>
            <a:rect b="b" l="l" r="r" t="t"/>
            <a:pathLst>
              <a:path extrusionOk="0" h="978186" w="3017840">
                <a:moveTo>
                  <a:pt x="31796" y="0"/>
                </a:moveTo>
                <a:lnTo>
                  <a:pt x="2986044" y="0"/>
                </a:lnTo>
                <a:cubicBezTo>
                  <a:pt x="2994477" y="0"/>
                  <a:pt x="3002564" y="3350"/>
                  <a:pt x="3008527" y="9313"/>
                </a:cubicBezTo>
                <a:cubicBezTo>
                  <a:pt x="3014490" y="15276"/>
                  <a:pt x="3017840" y="23363"/>
                  <a:pt x="3017840" y="31796"/>
                </a:cubicBezTo>
                <a:lnTo>
                  <a:pt x="3017840" y="946391"/>
                </a:lnTo>
                <a:cubicBezTo>
                  <a:pt x="3017840" y="954824"/>
                  <a:pt x="3014490" y="962911"/>
                  <a:pt x="3008527" y="968874"/>
                </a:cubicBezTo>
                <a:cubicBezTo>
                  <a:pt x="3002564" y="974837"/>
                  <a:pt x="2994477" y="978186"/>
                  <a:pt x="2986044" y="978186"/>
                </a:cubicBezTo>
                <a:lnTo>
                  <a:pt x="31796" y="978186"/>
                </a:lnTo>
                <a:cubicBezTo>
                  <a:pt x="23363" y="978186"/>
                  <a:pt x="15276" y="974837"/>
                  <a:pt x="9313" y="968874"/>
                </a:cubicBezTo>
                <a:cubicBezTo>
                  <a:pt x="3350" y="962911"/>
                  <a:pt x="0" y="954824"/>
                  <a:pt x="0" y="946391"/>
                </a:cubicBezTo>
                <a:lnTo>
                  <a:pt x="0" y="31796"/>
                </a:lnTo>
                <a:cubicBezTo>
                  <a:pt x="0" y="23363"/>
                  <a:pt x="3350" y="15276"/>
                  <a:pt x="9313" y="9313"/>
                </a:cubicBezTo>
                <a:cubicBezTo>
                  <a:pt x="15276" y="3350"/>
                  <a:pt x="23363" y="0"/>
                  <a:pt x="31796" y="0"/>
                </a:cubicBez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-37926" l="0" r="0" t="-37926"/>
            </a:stretch>
          </a:blipFill>
          <a:ln cap="rnd" cmpd="sng" w="323850">
            <a:solidFill>
              <a:srgbClr val="00D1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9" name="Google Shape;189;p8"/>
          <p:cNvSpPr txBox="1"/>
          <p:nvPr/>
        </p:nvSpPr>
        <p:spPr>
          <a:xfrm>
            <a:off x="722342" y="3500087"/>
            <a:ext cx="11451554" cy="187663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677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Introduction to Normal Distribution</a:t>
            </a:r>
            <a:endParaRPr/>
          </a:p>
        </p:txBody>
      </p:sp>
      <p:sp>
        <p:nvSpPr>
          <p:cNvPr id="190" name="Google Shape;190;p8"/>
          <p:cNvSpPr txBox="1"/>
          <p:nvPr/>
        </p:nvSpPr>
        <p:spPr>
          <a:xfrm>
            <a:off x="261166" y="6012368"/>
            <a:ext cx="11096535" cy="139285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-421698" lvl="1" marL="843396" marR="0" rtl="0" algn="l">
              <a:lnSpc>
                <a:spcPct val="139989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906"/>
              <a:buFont typeface="Arial"/>
              <a:buChar char="•"/>
            </a:pPr>
            <a:r>
              <a:rPr b="0" i="0" lang="en-US" sz="3906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Most real-world data follows this pattern</a:t>
            </a:r>
            <a:endParaRPr/>
          </a:p>
          <a:p>
            <a:pPr indent="-421698" lvl="1" marL="843396" marR="0" rtl="0" algn="l">
              <a:lnSpc>
                <a:spcPct val="139989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906"/>
              <a:buFont typeface="Arial"/>
              <a:buChar char="•"/>
            </a:pPr>
            <a:r>
              <a:rPr b="0" i="0" lang="en-US" sz="3906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Also called Gaussian distribution</a:t>
            </a:r>
            <a:endParaRPr/>
          </a:p>
        </p:txBody>
      </p:sp>
      <p:sp>
        <p:nvSpPr>
          <p:cNvPr id="191" name="Google Shape;191;p8"/>
          <p:cNvSpPr txBox="1"/>
          <p:nvPr/>
        </p:nvSpPr>
        <p:spPr>
          <a:xfrm>
            <a:off x="14231048" y="5295900"/>
            <a:ext cx="3675952" cy="38116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192936"/>
              </a:buClr>
              <a:buSzPts val="1800"/>
              <a:buFont typeface="Calibri"/>
              <a:buNone/>
            </a:pPr>
            <a:r>
              <a:rPr b="1" i="1" lang="en-US" sz="1800" u="none" cap="none" strike="noStrike">
                <a:solidFill>
                  <a:srgbClr val="192936"/>
                </a:solidFill>
                <a:latin typeface="Calibri"/>
                <a:ea typeface="Calibri"/>
                <a:cs typeface="Calibri"/>
                <a:sym typeface="Calibri"/>
              </a:rPr>
              <a:t>Source:</a:t>
            </a:r>
            <a:r>
              <a:rPr b="0" i="1" lang="en-US" sz="1800" u="none" cap="none" strike="noStrike">
                <a:solidFill>
                  <a:srgbClr val="192936"/>
                </a:solidFill>
                <a:latin typeface="Calibri"/>
                <a:ea typeface="Calibri"/>
                <a:cs typeface="Calibri"/>
                <a:sym typeface="Calibri"/>
              </a:rPr>
              <a:t> Author (created using Canva)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9"/>
          <p:cNvSpPr/>
          <p:nvPr/>
        </p:nvSpPr>
        <p:spPr>
          <a:xfrm>
            <a:off x="0" y="0"/>
            <a:ext cx="18288000" cy="10287000"/>
          </a:xfrm>
          <a:custGeom>
            <a:rect b="b" l="l" r="r" t="t"/>
            <a:pathLst>
              <a:path extrusionOk="0"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grpSp>
        <p:nvGrpSpPr>
          <p:cNvPr id="197" name="Google Shape;197;p9"/>
          <p:cNvGrpSpPr/>
          <p:nvPr/>
        </p:nvGrpSpPr>
        <p:grpSpPr>
          <a:xfrm>
            <a:off x="0" y="-144661"/>
            <a:ext cx="18288000" cy="10431661"/>
            <a:chOff x="0" y="-38100"/>
            <a:chExt cx="4816593" cy="2747433"/>
          </a:xfrm>
        </p:grpSpPr>
        <p:sp>
          <p:nvSpPr>
            <p:cNvPr id="198" name="Google Shape;198;p9"/>
            <p:cNvSpPr/>
            <p:nvPr/>
          </p:nvSpPr>
          <p:spPr>
            <a:xfrm>
              <a:off x="0" y="0"/>
              <a:ext cx="4816592" cy="2709333"/>
            </a:xfrm>
            <a:custGeom>
              <a:rect b="b" l="l" r="r" t="t"/>
              <a:pathLst>
                <a:path extrusionOk="0" h="2709333" w="4816592">
                  <a:moveTo>
                    <a:pt x="0" y="0"/>
                  </a:moveTo>
                  <a:lnTo>
                    <a:pt x="4816592" y="0"/>
                  </a:lnTo>
                  <a:lnTo>
                    <a:pt x="4816592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75B2E9">
                <a:alpha val="85882"/>
              </a:srgbClr>
            </a:solidFill>
            <a:ln>
              <a:noFill/>
            </a:ln>
          </p:spPr>
        </p:sp>
        <p:sp>
          <p:nvSpPr>
            <p:cNvPr id="199" name="Google Shape;199;p9"/>
            <p:cNvSpPr txBox="1"/>
            <p:nvPr/>
          </p:nvSpPr>
          <p:spPr>
            <a:xfrm>
              <a:off x="0" y="-38100"/>
              <a:ext cx="4816593" cy="274743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00" name="Google Shape;200;p9"/>
          <p:cNvSpPr/>
          <p:nvPr/>
        </p:nvSpPr>
        <p:spPr>
          <a:xfrm>
            <a:off x="10409043" y="1843585"/>
            <a:ext cx="5794712" cy="4017667"/>
          </a:xfrm>
          <a:custGeom>
            <a:rect b="b" l="l" r="r" t="t"/>
            <a:pathLst>
              <a:path extrusionOk="0" h="4017667" w="5794712">
                <a:moveTo>
                  <a:pt x="0" y="0"/>
                </a:moveTo>
                <a:lnTo>
                  <a:pt x="5794712" y="0"/>
                </a:lnTo>
                <a:lnTo>
                  <a:pt x="5794712" y="4017667"/>
                </a:lnTo>
                <a:lnTo>
                  <a:pt x="0" y="4017667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201" name="Google Shape;201;p9"/>
          <p:cNvSpPr txBox="1"/>
          <p:nvPr/>
        </p:nvSpPr>
        <p:spPr>
          <a:xfrm>
            <a:off x="656932" y="2032744"/>
            <a:ext cx="9361712" cy="181967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399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6582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Characteristics of Normal Distribution</a:t>
            </a:r>
            <a:endParaRPr/>
          </a:p>
        </p:txBody>
      </p:sp>
      <p:sp>
        <p:nvSpPr>
          <p:cNvPr id="202" name="Google Shape;202;p9"/>
          <p:cNvSpPr txBox="1"/>
          <p:nvPr/>
        </p:nvSpPr>
        <p:spPr>
          <a:xfrm>
            <a:off x="760249" y="4163510"/>
            <a:ext cx="8383751" cy="284007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just">
              <a:lnSpc>
                <a:spcPct val="13998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666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The normal distribution has four defining features: it is symmetrical around the mean, forms a bell-shaped curve, has mean = median = mode at the center, and its tails extend infinitely in both directions, never touching the x-axis.</a:t>
            </a:r>
            <a:endParaRPr/>
          </a:p>
        </p:txBody>
      </p:sp>
      <p:cxnSp>
        <p:nvCxnSpPr>
          <p:cNvPr id="203" name="Google Shape;203;p9"/>
          <p:cNvCxnSpPr/>
          <p:nvPr/>
        </p:nvCxnSpPr>
        <p:spPr>
          <a:xfrm>
            <a:off x="-1323699" y="9239250"/>
            <a:ext cx="15717833" cy="19050"/>
          </a:xfrm>
          <a:prstGeom prst="straightConnector1">
            <a:avLst/>
          </a:prstGeom>
          <a:noFill/>
          <a:ln cap="flat" cmpd="sng" w="28575">
            <a:solidFill>
              <a:srgbClr val="64DBFF"/>
            </a:solidFill>
            <a:prstDash val="solid"/>
            <a:round/>
            <a:headEnd len="sm" w="sm" type="none"/>
            <a:tailEnd len="sm" w="sm" type="none"/>
          </a:ln>
        </p:spPr>
      </p:cxnSp>
      <p:grpSp>
        <p:nvGrpSpPr>
          <p:cNvPr id="204" name="Google Shape;204;p9"/>
          <p:cNvGrpSpPr/>
          <p:nvPr/>
        </p:nvGrpSpPr>
        <p:grpSpPr>
          <a:xfrm>
            <a:off x="14251134" y="9096249"/>
            <a:ext cx="286001" cy="286001"/>
            <a:chOff x="0" y="0"/>
            <a:chExt cx="812800" cy="812800"/>
          </a:xfrm>
        </p:grpSpPr>
        <p:sp>
          <p:nvSpPr>
            <p:cNvPr id="205" name="Google Shape;205;p9"/>
            <p:cNvSpPr/>
            <p:nvPr/>
          </p:nvSpPr>
          <p:spPr>
            <a:xfrm>
              <a:off x="0" y="0"/>
              <a:ext cx="812800" cy="812800"/>
            </a:xfrm>
            <a:custGeom>
              <a:rect b="b" l="l" r="r" t="t"/>
              <a:pathLst>
                <a:path extrusionOk="0"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64DB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6" name="Google Shape;206;p9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07" name="Google Shape;207;p9"/>
          <p:cNvSpPr txBox="1"/>
          <p:nvPr/>
        </p:nvSpPr>
        <p:spPr>
          <a:xfrm>
            <a:off x="11468423" y="6037437"/>
            <a:ext cx="3675952" cy="38116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192936"/>
              </a:buClr>
              <a:buSzPts val="1800"/>
              <a:buFont typeface="Calibri"/>
              <a:buNone/>
            </a:pPr>
            <a:r>
              <a:rPr b="1" i="1" lang="en-US" sz="1800" u="none" cap="none" strike="noStrike">
                <a:solidFill>
                  <a:srgbClr val="192936"/>
                </a:solidFill>
                <a:latin typeface="Calibri"/>
                <a:ea typeface="Calibri"/>
                <a:cs typeface="Calibri"/>
                <a:sym typeface="Calibri"/>
              </a:rPr>
              <a:t>Source:</a:t>
            </a:r>
            <a:r>
              <a:rPr b="0" i="1" lang="en-US" sz="1800" u="none" cap="none" strike="noStrike">
                <a:solidFill>
                  <a:srgbClr val="192936"/>
                </a:solidFill>
                <a:latin typeface="Calibri"/>
                <a:ea typeface="Calibri"/>
                <a:cs typeface="Calibri"/>
                <a:sym typeface="Calibri"/>
              </a:rPr>
              <a:t> Author (created using Canva)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10"/>
          <p:cNvSpPr/>
          <p:nvPr/>
        </p:nvSpPr>
        <p:spPr>
          <a:xfrm>
            <a:off x="0" y="0"/>
            <a:ext cx="18288000" cy="10287000"/>
          </a:xfrm>
          <a:custGeom>
            <a:rect b="b" l="l" r="r" t="t"/>
            <a:pathLst>
              <a:path extrusionOk="0"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grpSp>
        <p:nvGrpSpPr>
          <p:cNvPr id="213" name="Google Shape;213;p10"/>
          <p:cNvGrpSpPr/>
          <p:nvPr/>
        </p:nvGrpSpPr>
        <p:grpSpPr>
          <a:xfrm>
            <a:off x="0" y="-144661"/>
            <a:ext cx="18288000" cy="10431661"/>
            <a:chOff x="0" y="-38100"/>
            <a:chExt cx="4816593" cy="2747433"/>
          </a:xfrm>
        </p:grpSpPr>
        <p:sp>
          <p:nvSpPr>
            <p:cNvPr id="214" name="Google Shape;214;p10"/>
            <p:cNvSpPr/>
            <p:nvPr/>
          </p:nvSpPr>
          <p:spPr>
            <a:xfrm>
              <a:off x="0" y="0"/>
              <a:ext cx="4816592" cy="2709333"/>
            </a:xfrm>
            <a:custGeom>
              <a:rect b="b" l="l" r="r" t="t"/>
              <a:pathLst>
                <a:path extrusionOk="0" h="2709333" w="4816592">
                  <a:moveTo>
                    <a:pt x="0" y="0"/>
                  </a:moveTo>
                  <a:lnTo>
                    <a:pt x="4816592" y="0"/>
                  </a:lnTo>
                  <a:lnTo>
                    <a:pt x="4816592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1E53A0">
                <a:alpha val="85882"/>
              </a:srgbClr>
            </a:solidFill>
            <a:ln>
              <a:noFill/>
            </a:ln>
          </p:spPr>
        </p:sp>
        <p:sp>
          <p:nvSpPr>
            <p:cNvPr id="215" name="Google Shape;215;p10"/>
            <p:cNvSpPr txBox="1"/>
            <p:nvPr/>
          </p:nvSpPr>
          <p:spPr>
            <a:xfrm>
              <a:off x="0" y="-38100"/>
              <a:ext cx="4816593" cy="274743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cxnSp>
        <p:nvCxnSpPr>
          <p:cNvPr id="216" name="Google Shape;216;p10"/>
          <p:cNvCxnSpPr/>
          <p:nvPr/>
        </p:nvCxnSpPr>
        <p:spPr>
          <a:xfrm>
            <a:off x="-1323699" y="9239250"/>
            <a:ext cx="15717833" cy="19050"/>
          </a:xfrm>
          <a:prstGeom prst="straightConnector1">
            <a:avLst/>
          </a:prstGeom>
          <a:noFill/>
          <a:ln cap="flat" cmpd="sng" w="28575">
            <a:solidFill>
              <a:srgbClr val="64DBFF"/>
            </a:solidFill>
            <a:prstDash val="solid"/>
            <a:round/>
            <a:headEnd len="sm" w="sm" type="none"/>
            <a:tailEnd len="sm" w="sm" type="none"/>
          </a:ln>
        </p:spPr>
      </p:cxnSp>
      <p:grpSp>
        <p:nvGrpSpPr>
          <p:cNvPr id="217" name="Google Shape;217;p10"/>
          <p:cNvGrpSpPr/>
          <p:nvPr/>
        </p:nvGrpSpPr>
        <p:grpSpPr>
          <a:xfrm>
            <a:off x="14251134" y="9096249"/>
            <a:ext cx="286001" cy="286001"/>
            <a:chOff x="0" y="0"/>
            <a:chExt cx="812800" cy="812800"/>
          </a:xfrm>
        </p:grpSpPr>
        <p:sp>
          <p:nvSpPr>
            <p:cNvPr id="218" name="Google Shape;218;p10"/>
            <p:cNvSpPr/>
            <p:nvPr/>
          </p:nvSpPr>
          <p:spPr>
            <a:xfrm>
              <a:off x="0" y="0"/>
              <a:ext cx="812800" cy="812800"/>
            </a:xfrm>
            <a:custGeom>
              <a:rect b="b" l="l" r="r" t="t"/>
              <a:pathLst>
                <a:path extrusionOk="0"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64DB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9" name="Google Shape;219;p10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20" name="Google Shape;220;p10"/>
          <p:cNvSpPr/>
          <p:nvPr/>
        </p:nvSpPr>
        <p:spPr>
          <a:xfrm>
            <a:off x="234026" y="1335254"/>
            <a:ext cx="7876710" cy="5006024"/>
          </a:xfrm>
          <a:custGeom>
            <a:rect b="b" l="l" r="r" t="t"/>
            <a:pathLst>
              <a:path extrusionOk="0" h="5006024" w="7876710">
                <a:moveTo>
                  <a:pt x="0" y="0"/>
                </a:moveTo>
                <a:lnTo>
                  <a:pt x="7876710" y="0"/>
                </a:lnTo>
                <a:lnTo>
                  <a:pt x="7876710" y="5006025"/>
                </a:lnTo>
                <a:lnTo>
                  <a:pt x="0" y="5006025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221" name="Google Shape;221;p10"/>
          <p:cNvSpPr txBox="1"/>
          <p:nvPr/>
        </p:nvSpPr>
        <p:spPr>
          <a:xfrm>
            <a:off x="8342196" y="1363829"/>
            <a:ext cx="8708398" cy="82647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400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5613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Bell Curve Visualization</a:t>
            </a:r>
            <a:endParaRPr/>
          </a:p>
        </p:txBody>
      </p:sp>
      <p:sp>
        <p:nvSpPr>
          <p:cNvPr id="222" name="Google Shape;222;p10"/>
          <p:cNvSpPr txBox="1"/>
          <p:nvPr/>
        </p:nvSpPr>
        <p:spPr>
          <a:xfrm>
            <a:off x="8547672" y="4687088"/>
            <a:ext cx="9361662" cy="91765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just">
              <a:lnSpc>
                <a:spcPct val="1401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746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The normal distribution forms a smooth, symmetrical bell-shaped curve centered on the mean. This iconic shape demonstrates how data naturally clusters around the average, with equal spread on both sides and gradually tapering tails.</a:t>
            </a:r>
            <a:endParaRPr/>
          </a:p>
        </p:txBody>
      </p:sp>
      <p:sp>
        <p:nvSpPr>
          <p:cNvPr id="223" name="Google Shape;223;p10"/>
          <p:cNvSpPr txBox="1"/>
          <p:nvPr/>
        </p:nvSpPr>
        <p:spPr>
          <a:xfrm>
            <a:off x="8342196" y="2359973"/>
            <a:ext cx="9157276" cy="225091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399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8117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The Normal Curve</a:t>
            </a:r>
            <a:endParaRPr/>
          </a:p>
        </p:txBody>
      </p:sp>
      <p:sp>
        <p:nvSpPr>
          <p:cNvPr id="224" name="Google Shape;224;p10"/>
          <p:cNvSpPr txBox="1"/>
          <p:nvPr/>
        </p:nvSpPr>
        <p:spPr>
          <a:xfrm>
            <a:off x="234026" y="6533241"/>
            <a:ext cx="7876710" cy="68360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4003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961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Source :</a:t>
            </a:r>
            <a:r>
              <a:rPr b="0" i="0" lang="en-US" sz="1961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https://www.geeksforgeeks.org/data-science/probability-distributions-exponential-distribution/</a:t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8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11"/>
          <p:cNvSpPr/>
          <p:nvPr/>
        </p:nvSpPr>
        <p:spPr>
          <a:xfrm>
            <a:off x="0" y="0"/>
            <a:ext cx="18288000" cy="10287000"/>
          </a:xfrm>
          <a:custGeom>
            <a:rect b="b" l="l" r="r" t="t"/>
            <a:pathLst>
              <a:path extrusionOk="0"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grpSp>
        <p:nvGrpSpPr>
          <p:cNvPr id="230" name="Google Shape;230;p11"/>
          <p:cNvGrpSpPr/>
          <p:nvPr/>
        </p:nvGrpSpPr>
        <p:grpSpPr>
          <a:xfrm>
            <a:off x="0" y="-144661"/>
            <a:ext cx="18288000" cy="10431661"/>
            <a:chOff x="0" y="-38100"/>
            <a:chExt cx="4816593" cy="2747433"/>
          </a:xfrm>
        </p:grpSpPr>
        <p:sp>
          <p:nvSpPr>
            <p:cNvPr id="231" name="Google Shape;231;p11"/>
            <p:cNvSpPr/>
            <p:nvPr/>
          </p:nvSpPr>
          <p:spPr>
            <a:xfrm>
              <a:off x="0" y="0"/>
              <a:ext cx="4816592" cy="2709333"/>
            </a:xfrm>
            <a:custGeom>
              <a:rect b="b" l="l" r="r" t="t"/>
              <a:pathLst>
                <a:path extrusionOk="0" h="2709333" w="4816592">
                  <a:moveTo>
                    <a:pt x="0" y="0"/>
                  </a:moveTo>
                  <a:lnTo>
                    <a:pt x="4816592" y="0"/>
                  </a:lnTo>
                  <a:lnTo>
                    <a:pt x="4816592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1E53A0">
                <a:alpha val="85882"/>
              </a:srgbClr>
            </a:solidFill>
            <a:ln>
              <a:noFill/>
            </a:ln>
          </p:spPr>
        </p:sp>
        <p:sp>
          <p:nvSpPr>
            <p:cNvPr id="232" name="Google Shape;232;p11"/>
            <p:cNvSpPr txBox="1"/>
            <p:nvPr/>
          </p:nvSpPr>
          <p:spPr>
            <a:xfrm>
              <a:off x="0" y="-38100"/>
              <a:ext cx="4816593" cy="274743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233" name="Google Shape;233;p1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8860" y="1563897"/>
            <a:ext cx="8064307" cy="7196983"/>
          </a:xfrm>
          <a:prstGeom prst="rect">
            <a:avLst/>
          </a:prstGeom>
          <a:noFill/>
          <a:ln>
            <a:noFill/>
          </a:ln>
        </p:spPr>
      </p:pic>
      <p:sp>
        <p:nvSpPr>
          <p:cNvPr id="234" name="Google Shape;234;p11"/>
          <p:cNvSpPr txBox="1"/>
          <p:nvPr/>
        </p:nvSpPr>
        <p:spPr>
          <a:xfrm>
            <a:off x="7894118" y="2264498"/>
            <a:ext cx="8404098" cy="171575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399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6155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Mean and Standard Deviation</a:t>
            </a:r>
            <a:endParaRPr/>
          </a:p>
        </p:txBody>
      </p:sp>
      <p:sp>
        <p:nvSpPr>
          <p:cNvPr id="235" name="Google Shape;235;p11"/>
          <p:cNvSpPr txBox="1"/>
          <p:nvPr/>
        </p:nvSpPr>
        <p:spPr>
          <a:xfrm>
            <a:off x="7894118" y="4230822"/>
            <a:ext cx="9110284" cy="141578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just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010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Mean (μ) defines the center point of the distribution, determining where the curve is positioned. Standard deviation (σ) controls the spread of data around the mean. A larger σ produces a wider, flatter curve, while a smaller σ creates a narrower, steeper curve.</a:t>
            </a:r>
            <a:endParaRPr/>
          </a:p>
        </p:txBody>
      </p:sp>
      <p:sp>
        <p:nvSpPr>
          <p:cNvPr id="236" name="Google Shape;236;p11"/>
          <p:cNvSpPr txBox="1"/>
          <p:nvPr/>
        </p:nvSpPr>
        <p:spPr>
          <a:xfrm>
            <a:off x="2233037" y="8311209"/>
            <a:ext cx="3675952" cy="38116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192936"/>
              </a:buClr>
              <a:buSzPts val="1800"/>
              <a:buFont typeface="Calibri"/>
              <a:buNone/>
            </a:pPr>
            <a:r>
              <a:rPr b="1" i="1" lang="en-US" sz="1800" u="none" cap="none" strike="noStrike">
                <a:solidFill>
                  <a:srgbClr val="192936"/>
                </a:solidFill>
                <a:latin typeface="Calibri"/>
                <a:ea typeface="Calibri"/>
                <a:cs typeface="Calibri"/>
                <a:sym typeface="Calibri"/>
              </a:rPr>
              <a:t>Source:</a:t>
            </a:r>
            <a:r>
              <a:rPr b="0" i="1" lang="en-US" sz="1800" u="none" cap="none" strike="noStrike">
                <a:solidFill>
                  <a:srgbClr val="192936"/>
                </a:solidFill>
                <a:latin typeface="Calibri"/>
                <a:ea typeface="Calibri"/>
                <a:cs typeface="Calibri"/>
                <a:sym typeface="Calibri"/>
              </a:rPr>
              <a:t> Author (created using Canva)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0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12"/>
          <p:cNvSpPr/>
          <p:nvPr/>
        </p:nvSpPr>
        <p:spPr>
          <a:xfrm>
            <a:off x="0" y="0"/>
            <a:ext cx="18288000" cy="10287000"/>
          </a:xfrm>
          <a:custGeom>
            <a:rect b="b" l="l" r="r" t="t"/>
            <a:pathLst>
              <a:path extrusionOk="0"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grpSp>
        <p:nvGrpSpPr>
          <p:cNvPr id="242" name="Google Shape;242;p12"/>
          <p:cNvGrpSpPr/>
          <p:nvPr/>
        </p:nvGrpSpPr>
        <p:grpSpPr>
          <a:xfrm>
            <a:off x="0" y="-144661"/>
            <a:ext cx="18288000" cy="10431661"/>
            <a:chOff x="0" y="-38100"/>
            <a:chExt cx="4816593" cy="2747433"/>
          </a:xfrm>
        </p:grpSpPr>
        <p:sp>
          <p:nvSpPr>
            <p:cNvPr id="243" name="Google Shape;243;p12"/>
            <p:cNvSpPr/>
            <p:nvPr/>
          </p:nvSpPr>
          <p:spPr>
            <a:xfrm>
              <a:off x="0" y="0"/>
              <a:ext cx="4816592" cy="2709333"/>
            </a:xfrm>
            <a:custGeom>
              <a:rect b="b" l="l" r="r" t="t"/>
              <a:pathLst>
                <a:path extrusionOk="0" h="2709333" w="4816592">
                  <a:moveTo>
                    <a:pt x="0" y="0"/>
                  </a:moveTo>
                  <a:lnTo>
                    <a:pt x="4816592" y="0"/>
                  </a:lnTo>
                  <a:lnTo>
                    <a:pt x="4816592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75B2E9">
                <a:alpha val="85882"/>
              </a:srgbClr>
            </a:solidFill>
            <a:ln>
              <a:noFill/>
            </a:ln>
          </p:spPr>
        </p:sp>
        <p:sp>
          <p:nvSpPr>
            <p:cNvPr id="244" name="Google Shape;244;p12"/>
            <p:cNvSpPr txBox="1"/>
            <p:nvPr/>
          </p:nvSpPr>
          <p:spPr>
            <a:xfrm>
              <a:off x="0" y="-38100"/>
              <a:ext cx="4816593" cy="274743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45" name="Google Shape;245;p12"/>
          <p:cNvSpPr/>
          <p:nvPr/>
        </p:nvSpPr>
        <p:spPr>
          <a:xfrm>
            <a:off x="12080647" y="1572678"/>
            <a:ext cx="4340972" cy="5242720"/>
          </a:xfrm>
          <a:custGeom>
            <a:rect b="b" l="l" r="r" t="t"/>
            <a:pathLst>
              <a:path extrusionOk="0" h="1008399" w="834955">
                <a:moveTo>
                  <a:pt x="142676" y="0"/>
                </a:moveTo>
                <a:lnTo>
                  <a:pt x="692278" y="0"/>
                </a:lnTo>
                <a:cubicBezTo>
                  <a:pt x="771076" y="0"/>
                  <a:pt x="834955" y="63878"/>
                  <a:pt x="834955" y="142676"/>
                </a:cubicBezTo>
                <a:lnTo>
                  <a:pt x="834955" y="865723"/>
                </a:lnTo>
                <a:cubicBezTo>
                  <a:pt x="834955" y="944521"/>
                  <a:pt x="771076" y="1008399"/>
                  <a:pt x="692278" y="1008399"/>
                </a:cubicBezTo>
                <a:lnTo>
                  <a:pt x="142676" y="1008399"/>
                </a:lnTo>
                <a:cubicBezTo>
                  <a:pt x="63878" y="1008399"/>
                  <a:pt x="0" y="944521"/>
                  <a:pt x="0" y="865723"/>
                </a:cubicBezTo>
                <a:lnTo>
                  <a:pt x="0" y="142676"/>
                </a:lnTo>
                <a:cubicBezTo>
                  <a:pt x="0" y="63878"/>
                  <a:pt x="63878" y="0"/>
                  <a:pt x="142676" y="0"/>
                </a:cubicBez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-1190" l="0" r="0" t="-1190"/>
            </a:stretch>
          </a:blipFill>
          <a:ln cap="rnd" cmpd="sng" w="323850">
            <a:solidFill>
              <a:srgbClr val="00D1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6" name="Google Shape;246;p12"/>
          <p:cNvSpPr/>
          <p:nvPr/>
        </p:nvSpPr>
        <p:spPr>
          <a:xfrm>
            <a:off x="15201900" y="-2854591"/>
            <a:ext cx="6172200" cy="6172200"/>
          </a:xfrm>
          <a:custGeom>
            <a:rect b="b" l="l" r="r" t="t"/>
            <a:pathLst>
              <a:path extrusionOk="0" h="6172200" w="6172200">
                <a:moveTo>
                  <a:pt x="0" y="0"/>
                </a:moveTo>
                <a:lnTo>
                  <a:pt x="6172200" y="0"/>
                </a:lnTo>
                <a:lnTo>
                  <a:pt x="6172200" y="6172200"/>
                </a:lnTo>
                <a:lnTo>
                  <a:pt x="0" y="61722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</p:sp>
      <p:cxnSp>
        <p:nvCxnSpPr>
          <p:cNvPr id="247" name="Google Shape;247;p12"/>
          <p:cNvCxnSpPr/>
          <p:nvPr/>
        </p:nvCxnSpPr>
        <p:spPr>
          <a:xfrm>
            <a:off x="-1323699" y="9239250"/>
            <a:ext cx="15717833" cy="19050"/>
          </a:xfrm>
          <a:prstGeom prst="straightConnector1">
            <a:avLst/>
          </a:prstGeom>
          <a:noFill/>
          <a:ln cap="flat" cmpd="sng" w="28575">
            <a:solidFill>
              <a:srgbClr val="64DBFF"/>
            </a:solidFill>
            <a:prstDash val="solid"/>
            <a:round/>
            <a:headEnd len="sm" w="sm" type="none"/>
            <a:tailEnd len="sm" w="sm" type="none"/>
          </a:ln>
        </p:spPr>
      </p:cxnSp>
      <p:grpSp>
        <p:nvGrpSpPr>
          <p:cNvPr id="248" name="Google Shape;248;p12"/>
          <p:cNvGrpSpPr/>
          <p:nvPr/>
        </p:nvGrpSpPr>
        <p:grpSpPr>
          <a:xfrm>
            <a:off x="14251134" y="9096249"/>
            <a:ext cx="286001" cy="286001"/>
            <a:chOff x="0" y="0"/>
            <a:chExt cx="812800" cy="812800"/>
          </a:xfrm>
        </p:grpSpPr>
        <p:sp>
          <p:nvSpPr>
            <p:cNvPr id="249" name="Google Shape;249;p12"/>
            <p:cNvSpPr/>
            <p:nvPr/>
          </p:nvSpPr>
          <p:spPr>
            <a:xfrm>
              <a:off x="0" y="0"/>
              <a:ext cx="812800" cy="812800"/>
            </a:xfrm>
            <a:custGeom>
              <a:rect b="b" l="l" r="r" t="t"/>
              <a:pathLst>
                <a:path extrusionOk="0"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64DB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0" name="Google Shape;250;p12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51" name="Google Shape;251;p12"/>
          <p:cNvSpPr txBox="1"/>
          <p:nvPr/>
        </p:nvSpPr>
        <p:spPr>
          <a:xfrm>
            <a:off x="599330" y="1944733"/>
            <a:ext cx="8544670" cy="156135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399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5653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Real-Life Examples of Normal Distribution</a:t>
            </a:r>
            <a:endParaRPr/>
          </a:p>
        </p:txBody>
      </p:sp>
      <p:sp>
        <p:nvSpPr>
          <p:cNvPr id="252" name="Google Shape;252;p12"/>
          <p:cNvSpPr txBox="1"/>
          <p:nvPr/>
        </p:nvSpPr>
        <p:spPr>
          <a:xfrm>
            <a:off x="599330" y="3808109"/>
            <a:ext cx="10573160" cy="259458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just">
              <a:lnSpc>
                <a:spcPct val="14001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449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Human Height: Most people cluster near average height, with fewer individuals being very tall or very short.</a:t>
            </a:r>
            <a:endParaRPr/>
          </a:p>
          <a:p>
            <a:pPr indent="0" lvl="0" marL="0" marR="0" rtl="0" algn="just">
              <a:lnSpc>
                <a:spcPct val="14001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449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Exam Scores: Majority of students score near the middle range, with fewer achieving extremely high or low marks.</a:t>
            </a:r>
            <a:endParaRPr/>
          </a:p>
          <a:p>
            <a:pPr indent="0" lvl="0" marL="0" marR="0" rtl="0" algn="just">
              <a:lnSpc>
                <a:spcPct val="14001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449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Measurement Errors: In data processing, small errors are common while large deviations are rare.</a:t>
            </a:r>
            <a:endParaRPr/>
          </a:p>
        </p:txBody>
      </p:sp>
      <p:sp>
        <p:nvSpPr>
          <p:cNvPr id="253" name="Google Shape;253;p12"/>
          <p:cNvSpPr txBox="1"/>
          <p:nvPr/>
        </p:nvSpPr>
        <p:spPr>
          <a:xfrm>
            <a:off x="12253182" y="7339143"/>
            <a:ext cx="36759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192936"/>
              </a:buClr>
              <a:buSzPts val="1800"/>
              <a:buFont typeface="Calibri"/>
              <a:buNone/>
            </a:pPr>
            <a:r>
              <a:rPr b="1" i="1" lang="en-US" sz="1800" u="none" cap="none" strike="noStrike">
                <a:solidFill>
                  <a:srgbClr val="192936"/>
                </a:solidFill>
                <a:latin typeface="Calibri"/>
                <a:ea typeface="Calibri"/>
                <a:cs typeface="Calibri"/>
                <a:sym typeface="Calibri"/>
              </a:rPr>
              <a:t>Source:</a:t>
            </a:r>
            <a:r>
              <a:rPr b="0" i="1" lang="en-US" sz="1800" u="none" cap="none" strike="noStrike">
                <a:solidFill>
                  <a:srgbClr val="192936"/>
                </a:solidFill>
                <a:latin typeface="Calibri"/>
                <a:ea typeface="Calibri"/>
                <a:cs typeface="Calibri"/>
                <a:sym typeface="Calibri"/>
              </a:rPr>
              <a:t> Author (created using Canva)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7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p13"/>
          <p:cNvSpPr/>
          <p:nvPr/>
        </p:nvSpPr>
        <p:spPr>
          <a:xfrm>
            <a:off x="0" y="0"/>
            <a:ext cx="18288000" cy="10287000"/>
          </a:xfrm>
          <a:custGeom>
            <a:rect b="b" l="l" r="r" t="t"/>
            <a:pathLst>
              <a:path extrusionOk="0"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grpSp>
        <p:nvGrpSpPr>
          <p:cNvPr id="259" name="Google Shape;259;p13"/>
          <p:cNvGrpSpPr/>
          <p:nvPr/>
        </p:nvGrpSpPr>
        <p:grpSpPr>
          <a:xfrm>
            <a:off x="0" y="-144661"/>
            <a:ext cx="18288000" cy="10431661"/>
            <a:chOff x="0" y="-38100"/>
            <a:chExt cx="4816593" cy="2747433"/>
          </a:xfrm>
        </p:grpSpPr>
        <p:sp>
          <p:nvSpPr>
            <p:cNvPr id="260" name="Google Shape;260;p13"/>
            <p:cNvSpPr/>
            <p:nvPr/>
          </p:nvSpPr>
          <p:spPr>
            <a:xfrm>
              <a:off x="0" y="0"/>
              <a:ext cx="4816592" cy="2709333"/>
            </a:xfrm>
            <a:custGeom>
              <a:rect b="b" l="l" r="r" t="t"/>
              <a:pathLst>
                <a:path extrusionOk="0" h="2709333" w="4816592">
                  <a:moveTo>
                    <a:pt x="0" y="0"/>
                  </a:moveTo>
                  <a:lnTo>
                    <a:pt x="4816592" y="0"/>
                  </a:lnTo>
                  <a:lnTo>
                    <a:pt x="4816592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1E53A0">
                <a:alpha val="85882"/>
              </a:srgbClr>
            </a:solidFill>
            <a:ln>
              <a:noFill/>
            </a:ln>
          </p:spPr>
        </p:sp>
        <p:sp>
          <p:nvSpPr>
            <p:cNvPr id="261" name="Google Shape;261;p13"/>
            <p:cNvSpPr txBox="1"/>
            <p:nvPr/>
          </p:nvSpPr>
          <p:spPr>
            <a:xfrm>
              <a:off x="0" y="-38100"/>
              <a:ext cx="4816593" cy="274743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62" name="Google Shape;262;p13"/>
          <p:cNvSpPr/>
          <p:nvPr/>
        </p:nvSpPr>
        <p:spPr>
          <a:xfrm>
            <a:off x="11499318" y="1721886"/>
            <a:ext cx="5029453" cy="5073264"/>
          </a:xfrm>
          <a:custGeom>
            <a:rect b="b" l="l" r="r" t="t"/>
            <a:pathLst>
              <a:path extrusionOk="0" h="5073264" w="5029453">
                <a:moveTo>
                  <a:pt x="0" y="0"/>
                </a:moveTo>
                <a:lnTo>
                  <a:pt x="5029453" y="0"/>
                </a:lnTo>
                <a:lnTo>
                  <a:pt x="5029453" y="5073264"/>
                </a:lnTo>
                <a:lnTo>
                  <a:pt x="0" y="5073264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263" name="Google Shape;263;p13"/>
          <p:cNvSpPr txBox="1"/>
          <p:nvPr/>
        </p:nvSpPr>
        <p:spPr>
          <a:xfrm>
            <a:off x="503914" y="2088928"/>
            <a:ext cx="7135346" cy="189116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398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6819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Empirical Rule (68-95-99.7)</a:t>
            </a:r>
            <a:endParaRPr/>
          </a:p>
        </p:txBody>
      </p:sp>
      <p:sp>
        <p:nvSpPr>
          <p:cNvPr id="264" name="Google Shape;264;p13"/>
          <p:cNvSpPr txBox="1"/>
          <p:nvPr/>
        </p:nvSpPr>
        <p:spPr>
          <a:xfrm>
            <a:off x="633188" y="4334967"/>
            <a:ext cx="9782757" cy="205452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just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345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The empirical rule describes data distribution in normal curves: 68% of data falls within 1 standard deviation of the mean, 95% within 2 standard deviations, and 99.7% within 3 standard deviations. This rule helps predict data spread and identify outliers.</a:t>
            </a:r>
            <a:endParaRPr/>
          </a:p>
        </p:txBody>
      </p:sp>
      <p:cxnSp>
        <p:nvCxnSpPr>
          <p:cNvPr id="265" name="Google Shape;265;p13"/>
          <p:cNvCxnSpPr/>
          <p:nvPr/>
        </p:nvCxnSpPr>
        <p:spPr>
          <a:xfrm>
            <a:off x="-1323699" y="9239250"/>
            <a:ext cx="15717833" cy="19050"/>
          </a:xfrm>
          <a:prstGeom prst="straightConnector1">
            <a:avLst/>
          </a:prstGeom>
          <a:noFill/>
          <a:ln cap="flat" cmpd="sng" w="28575">
            <a:solidFill>
              <a:srgbClr val="64DBFF"/>
            </a:solidFill>
            <a:prstDash val="solid"/>
            <a:round/>
            <a:headEnd len="sm" w="sm" type="none"/>
            <a:tailEnd len="sm" w="sm" type="none"/>
          </a:ln>
        </p:spPr>
      </p:cxnSp>
      <p:grpSp>
        <p:nvGrpSpPr>
          <p:cNvPr id="266" name="Google Shape;266;p13"/>
          <p:cNvGrpSpPr/>
          <p:nvPr/>
        </p:nvGrpSpPr>
        <p:grpSpPr>
          <a:xfrm>
            <a:off x="14251134" y="9096249"/>
            <a:ext cx="286001" cy="286001"/>
            <a:chOff x="0" y="0"/>
            <a:chExt cx="812800" cy="812800"/>
          </a:xfrm>
        </p:grpSpPr>
        <p:sp>
          <p:nvSpPr>
            <p:cNvPr id="267" name="Google Shape;267;p13"/>
            <p:cNvSpPr/>
            <p:nvPr/>
          </p:nvSpPr>
          <p:spPr>
            <a:xfrm>
              <a:off x="0" y="0"/>
              <a:ext cx="812800" cy="812800"/>
            </a:xfrm>
            <a:custGeom>
              <a:rect b="b" l="l" r="r" t="t"/>
              <a:pathLst>
                <a:path extrusionOk="0"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64DB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8" name="Google Shape;268;p13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69" name="Google Shape;269;p13"/>
          <p:cNvSpPr txBox="1"/>
          <p:nvPr/>
        </p:nvSpPr>
        <p:spPr>
          <a:xfrm>
            <a:off x="12176068" y="6938151"/>
            <a:ext cx="3675952" cy="38116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192936"/>
              </a:buClr>
              <a:buSzPts val="1800"/>
              <a:buFont typeface="Calibri"/>
              <a:buNone/>
            </a:pPr>
            <a:r>
              <a:rPr b="1" i="1" lang="en-US" sz="1800" u="none" cap="none" strike="noStrike">
                <a:solidFill>
                  <a:srgbClr val="192936"/>
                </a:solidFill>
                <a:latin typeface="Calibri"/>
                <a:ea typeface="Calibri"/>
                <a:cs typeface="Calibri"/>
                <a:sym typeface="Calibri"/>
              </a:rPr>
              <a:t>Source:</a:t>
            </a:r>
            <a:r>
              <a:rPr b="0" i="1" lang="en-US" sz="1800" u="none" cap="none" strike="noStrike">
                <a:solidFill>
                  <a:srgbClr val="192936"/>
                </a:solidFill>
                <a:latin typeface="Calibri"/>
                <a:ea typeface="Calibri"/>
                <a:cs typeface="Calibri"/>
                <a:sym typeface="Calibri"/>
              </a:rPr>
              <a:t> Author (created using Canva)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3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14"/>
          <p:cNvSpPr/>
          <p:nvPr/>
        </p:nvSpPr>
        <p:spPr>
          <a:xfrm>
            <a:off x="0" y="0"/>
            <a:ext cx="18288000" cy="10287000"/>
          </a:xfrm>
          <a:custGeom>
            <a:rect b="b" l="l" r="r" t="t"/>
            <a:pathLst>
              <a:path extrusionOk="0"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grpSp>
        <p:nvGrpSpPr>
          <p:cNvPr id="275" name="Google Shape;275;p14"/>
          <p:cNvGrpSpPr/>
          <p:nvPr/>
        </p:nvGrpSpPr>
        <p:grpSpPr>
          <a:xfrm>
            <a:off x="0" y="-144661"/>
            <a:ext cx="18288000" cy="10431661"/>
            <a:chOff x="0" y="-38100"/>
            <a:chExt cx="4816593" cy="2747433"/>
          </a:xfrm>
        </p:grpSpPr>
        <p:sp>
          <p:nvSpPr>
            <p:cNvPr id="276" name="Google Shape;276;p14"/>
            <p:cNvSpPr/>
            <p:nvPr/>
          </p:nvSpPr>
          <p:spPr>
            <a:xfrm>
              <a:off x="0" y="0"/>
              <a:ext cx="4816592" cy="2709333"/>
            </a:xfrm>
            <a:custGeom>
              <a:rect b="b" l="l" r="r" t="t"/>
              <a:pathLst>
                <a:path extrusionOk="0" h="2709333" w="4816592">
                  <a:moveTo>
                    <a:pt x="0" y="0"/>
                  </a:moveTo>
                  <a:lnTo>
                    <a:pt x="4816592" y="0"/>
                  </a:lnTo>
                  <a:lnTo>
                    <a:pt x="4816592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1E53A0">
                <a:alpha val="85882"/>
              </a:srgbClr>
            </a:solidFill>
            <a:ln>
              <a:noFill/>
            </a:ln>
          </p:spPr>
        </p:sp>
        <p:sp>
          <p:nvSpPr>
            <p:cNvPr id="277" name="Google Shape;277;p14"/>
            <p:cNvSpPr txBox="1"/>
            <p:nvPr/>
          </p:nvSpPr>
          <p:spPr>
            <a:xfrm>
              <a:off x="0" y="-38100"/>
              <a:ext cx="4816593" cy="274743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cxnSp>
        <p:nvCxnSpPr>
          <p:cNvPr id="278" name="Google Shape;278;p14"/>
          <p:cNvCxnSpPr/>
          <p:nvPr/>
        </p:nvCxnSpPr>
        <p:spPr>
          <a:xfrm>
            <a:off x="-1323699" y="9239250"/>
            <a:ext cx="15717833" cy="19050"/>
          </a:xfrm>
          <a:prstGeom prst="straightConnector1">
            <a:avLst/>
          </a:prstGeom>
          <a:noFill/>
          <a:ln cap="flat" cmpd="sng" w="28575">
            <a:solidFill>
              <a:srgbClr val="64DBFF"/>
            </a:solidFill>
            <a:prstDash val="solid"/>
            <a:round/>
            <a:headEnd len="sm" w="sm" type="none"/>
            <a:tailEnd len="sm" w="sm" type="none"/>
          </a:ln>
        </p:spPr>
      </p:cxnSp>
      <p:grpSp>
        <p:nvGrpSpPr>
          <p:cNvPr id="279" name="Google Shape;279;p14"/>
          <p:cNvGrpSpPr/>
          <p:nvPr/>
        </p:nvGrpSpPr>
        <p:grpSpPr>
          <a:xfrm>
            <a:off x="14251134" y="9096249"/>
            <a:ext cx="286001" cy="286001"/>
            <a:chOff x="0" y="0"/>
            <a:chExt cx="812800" cy="812800"/>
          </a:xfrm>
        </p:grpSpPr>
        <p:sp>
          <p:nvSpPr>
            <p:cNvPr id="280" name="Google Shape;280;p14"/>
            <p:cNvSpPr/>
            <p:nvPr/>
          </p:nvSpPr>
          <p:spPr>
            <a:xfrm>
              <a:off x="0" y="0"/>
              <a:ext cx="812800" cy="812800"/>
            </a:xfrm>
            <a:custGeom>
              <a:rect b="b" l="l" r="r" t="t"/>
              <a:pathLst>
                <a:path extrusionOk="0"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64DB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1" name="Google Shape;281;p14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82" name="Google Shape;282;p14"/>
          <p:cNvSpPr/>
          <p:nvPr/>
        </p:nvSpPr>
        <p:spPr>
          <a:xfrm>
            <a:off x="376127" y="2634373"/>
            <a:ext cx="8378752" cy="4443262"/>
          </a:xfrm>
          <a:custGeom>
            <a:rect b="b" l="l" r="r" t="t"/>
            <a:pathLst>
              <a:path extrusionOk="0" h="4443262" w="8378752">
                <a:moveTo>
                  <a:pt x="0" y="0"/>
                </a:moveTo>
                <a:lnTo>
                  <a:pt x="8378752" y="0"/>
                </a:lnTo>
                <a:lnTo>
                  <a:pt x="8378752" y="4443262"/>
                </a:lnTo>
                <a:lnTo>
                  <a:pt x="0" y="444326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-2539" l="-1122" r="-7631" t="0"/>
            </a:stretch>
          </a:blipFill>
          <a:ln>
            <a:noFill/>
          </a:ln>
        </p:spPr>
      </p:sp>
      <p:sp>
        <p:nvSpPr>
          <p:cNvPr id="283" name="Google Shape;283;p14"/>
          <p:cNvSpPr txBox="1"/>
          <p:nvPr/>
        </p:nvSpPr>
        <p:spPr>
          <a:xfrm>
            <a:off x="9422834" y="2916955"/>
            <a:ext cx="5874914" cy="90707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399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6202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Empirical Rule</a:t>
            </a:r>
            <a:endParaRPr/>
          </a:p>
        </p:txBody>
      </p:sp>
      <p:sp>
        <p:nvSpPr>
          <p:cNvPr id="284" name="Google Shape;284;p14"/>
          <p:cNvSpPr txBox="1"/>
          <p:nvPr/>
        </p:nvSpPr>
        <p:spPr>
          <a:xfrm>
            <a:off x="9535672" y="5403825"/>
            <a:ext cx="7278421" cy="122245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just">
              <a:lnSpc>
                <a:spcPct val="1401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746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The 68-95-99.7 rule shows data distribution within standard deviations: 68% falls within 1σ, 95% within 2σ, and 99.7% within 3σ from the mean. This color-coded visualization helps identify where data points fall.</a:t>
            </a:r>
            <a:endParaRPr/>
          </a:p>
        </p:txBody>
      </p:sp>
      <p:sp>
        <p:nvSpPr>
          <p:cNvPr id="285" name="Google Shape;285;p14"/>
          <p:cNvSpPr txBox="1"/>
          <p:nvPr/>
        </p:nvSpPr>
        <p:spPr>
          <a:xfrm>
            <a:off x="9422834" y="4045922"/>
            <a:ext cx="8283824" cy="140552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9648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Visualization</a:t>
            </a:r>
            <a:endParaRPr/>
          </a:p>
        </p:txBody>
      </p:sp>
      <p:sp>
        <p:nvSpPr>
          <p:cNvPr id="286" name="Google Shape;286;p14"/>
          <p:cNvSpPr txBox="1"/>
          <p:nvPr/>
        </p:nvSpPr>
        <p:spPr>
          <a:xfrm>
            <a:off x="376127" y="7359243"/>
            <a:ext cx="7564267" cy="36427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9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158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Source : </a:t>
            </a:r>
            <a:r>
              <a:rPr b="0" i="0" lang="en-US" sz="2158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https://builtin.com/data-science/empirical-rule</a:t>
            </a:r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0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p15"/>
          <p:cNvSpPr/>
          <p:nvPr/>
        </p:nvSpPr>
        <p:spPr>
          <a:xfrm>
            <a:off x="0" y="0"/>
            <a:ext cx="18288000" cy="10287000"/>
          </a:xfrm>
          <a:custGeom>
            <a:rect b="b" l="l" r="r" t="t"/>
            <a:pathLst>
              <a:path extrusionOk="0"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666" l="0" r="0" t="-666"/>
            </a:stretch>
          </a:blipFill>
          <a:ln>
            <a:noFill/>
          </a:ln>
        </p:spPr>
      </p:sp>
      <p:grpSp>
        <p:nvGrpSpPr>
          <p:cNvPr id="292" name="Google Shape;292;p15"/>
          <p:cNvGrpSpPr/>
          <p:nvPr/>
        </p:nvGrpSpPr>
        <p:grpSpPr>
          <a:xfrm>
            <a:off x="0" y="-144661"/>
            <a:ext cx="18288000" cy="10431661"/>
            <a:chOff x="0" y="-38100"/>
            <a:chExt cx="4816593" cy="2747433"/>
          </a:xfrm>
        </p:grpSpPr>
        <p:sp>
          <p:nvSpPr>
            <p:cNvPr id="293" name="Google Shape;293;p15"/>
            <p:cNvSpPr/>
            <p:nvPr/>
          </p:nvSpPr>
          <p:spPr>
            <a:xfrm>
              <a:off x="0" y="0"/>
              <a:ext cx="4816592" cy="2709333"/>
            </a:xfrm>
            <a:custGeom>
              <a:rect b="b" l="l" r="r" t="t"/>
              <a:pathLst>
                <a:path extrusionOk="0" h="2709333" w="4816592">
                  <a:moveTo>
                    <a:pt x="0" y="0"/>
                  </a:moveTo>
                  <a:lnTo>
                    <a:pt x="4816592" y="0"/>
                  </a:lnTo>
                  <a:lnTo>
                    <a:pt x="4816592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1E53A0">
                <a:alpha val="85882"/>
              </a:srgbClr>
            </a:solidFill>
            <a:ln>
              <a:noFill/>
            </a:ln>
          </p:spPr>
        </p:sp>
        <p:sp>
          <p:nvSpPr>
            <p:cNvPr id="294" name="Google Shape;294;p15"/>
            <p:cNvSpPr txBox="1"/>
            <p:nvPr/>
          </p:nvSpPr>
          <p:spPr>
            <a:xfrm>
              <a:off x="0" y="-38100"/>
              <a:ext cx="4816593" cy="274743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95" name="Google Shape;295;p15"/>
          <p:cNvSpPr/>
          <p:nvPr/>
        </p:nvSpPr>
        <p:spPr>
          <a:xfrm>
            <a:off x="190498" y="-40178"/>
            <a:ext cx="17907000" cy="4829737"/>
          </a:xfrm>
          <a:custGeom>
            <a:rect b="b" l="l" r="r" t="t"/>
            <a:pathLst>
              <a:path extrusionOk="0" h="748253" w="3017840">
                <a:moveTo>
                  <a:pt x="31796" y="0"/>
                </a:moveTo>
                <a:lnTo>
                  <a:pt x="2986044" y="0"/>
                </a:lnTo>
                <a:cubicBezTo>
                  <a:pt x="2994477" y="0"/>
                  <a:pt x="3002564" y="3350"/>
                  <a:pt x="3008527" y="9313"/>
                </a:cubicBezTo>
                <a:cubicBezTo>
                  <a:pt x="3014490" y="15276"/>
                  <a:pt x="3017840" y="23363"/>
                  <a:pt x="3017840" y="31796"/>
                </a:cubicBezTo>
                <a:lnTo>
                  <a:pt x="3017840" y="716457"/>
                </a:lnTo>
                <a:cubicBezTo>
                  <a:pt x="3017840" y="724890"/>
                  <a:pt x="3014490" y="732977"/>
                  <a:pt x="3008527" y="738940"/>
                </a:cubicBezTo>
                <a:cubicBezTo>
                  <a:pt x="3002564" y="744903"/>
                  <a:pt x="2994477" y="748253"/>
                  <a:pt x="2986044" y="748253"/>
                </a:cubicBezTo>
                <a:lnTo>
                  <a:pt x="31796" y="748253"/>
                </a:lnTo>
                <a:cubicBezTo>
                  <a:pt x="23363" y="748253"/>
                  <a:pt x="15276" y="744903"/>
                  <a:pt x="9313" y="738940"/>
                </a:cubicBezTo>
                <a:cubicBezTo>
                  <a:pt x="3350" y="732977"/>
                  <a:pt x="0" y="724890"/>
                  <a:pt x="0" y="716457"/>
                </a:cubicBezTo>
                <a:lnTo>
                  <a:pt x="0" y="31796"/>
                </a:lnTo>
                <a:cubicBezTo>
                  <a:pt x="0" y="23363"/>
                  <a:pt x="3350" y="15276"/>
                  <a:pt x="9313" y="9313"/>
                </a:cubicBezTo>
                <a:cubicBezTo>
                  <a:pt x="15276" y="3350"/>
                  <a:pt x="23363" y="0"/>
                  <a:pt x="31796" y="0"/>
                </a:cubicBezTo>
                <a:close/>
              </a:path>
            </a:pathLst>
          </a:custGeom>
          <a:blipFill rotWithShape="1">
            <a:blip r:embed="rId4">
              <a:alphaModFix amt="25000"/>
            </a:blip>
            <a:stretch>
              <a:fillRect b="-64943" l="0" r="0" t="-64943"/>
            </a:stretch>
          </a:blipFill>
          <a:ln cap="rnd" cmpd="sng" w="323850">
            <a:solidFill>
              <a:srgbClr val="00D1FF">
                <a:alpha val="25098"/>
              </a:srgbClr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6" name="Google Shape;296;p15"/>
          <p:cNvSpPr txBox="1"/>
          <p:nvPr/>
        </p:nvSpPr>
        <p:spPr>
          <a:xfrm>
            <a:off x="712213" y="5497442"/>
            <a:ext cx="13882625" cy="77446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just">
              <a:lnSpc>
                <a:spcPct val="10401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5300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Interpreting Data in Normal Distribution</a:t>
            </a:r>
            <a:endParaRPr/>
          </a:p>
        </p:txBody>
      </p:sp>
      <p:sp>
        <p:nvSpPr>
          <p:cNvPr id="297" name="Google Shape;297;p15"/>
          <p:cNvSpPr txBox="1"/>
          <p:nvPr/>
        </p:nvSpPr>
        <p:spPr>
          <a:xfrm>
            <a:off x="609639" y="6461356"/>
            <a:ext cx="6296533" cy="189280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-387235" lvl="1" marL="774470" marR="0" rtl="0" algn="l">
              <a:lnSpc>
                <a:spcPct val="140005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587"/>
              <a:buFont typeface="Arial"/>
              <a:buChar char="•"/>
            </a:pPr>
            <a:r>
              <a:rPr b="0" i="0" lang="en-US" sz="3587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Most data near mean</a:t>
            </a:r>
            <a:endParaRPr/>
          </a:p>
          <a:p>
            <a:pPr indent="-387235" lvl="1" marL="774470" marR="0" rtl="0" algn="l">
              <a:lnSpc>
                <a:spcPct val="140005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587"/>
              <a:buFont typeface="Arial"/>
              <a:buChar char="•"/>
            </a:pPr>
            <a:r>
              <a:rPr b="0" i="0" lang="en-US" sz="3587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Far values = rare</a:t>
            </a:r>
            <a:endParaRPr/>
          </a:p>
          <a:p>
            <a:pPr indent="-387235" lvl="1" marL="774470" marR="0" rtl="0" algn="l">
              <a:lnSpc>
                <a:spcPct val="140005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587"/>
              <a:buFont typeface="Arial"/>
              <a:buChar char="•"/>
            </a:pPr>
            <a:r>
              <a:rPr b="0" i="0" lang="en-US" sz="3587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Outliers = unusual</a:t>
            </a:r>
            <a:endParaRPr/>
          </a:p>
        </p:txBody>
      </p:sp>
      <p:sp>
        <p:nvSpPr>
          <p:cNvPr id="298" name="Google Shape;298;p15"/>
          <p:cNvSpPr txBox="1"/>
          <p:nvPr/>
        </p:nvSpPr>
        <p:spPr>
          <a:xfrm>
            <a:off x="14325600" y="4926826"/>
            <a:ext cx="3675952" cy="38116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192936"/>
              </a:buClr>
              <a:buSzPts val="1800"/>
              <a:buFont typeface="Calibri"/>
              <a:buNone/>
            </a:pPr>
            <a:r>
              <a:rPr b="1" i="1" lang="en-US" sz="1800" u="none" cap="none" strike="noStrike">
                <a:solidFill>
                  <a:srgbClr val="192936"/>
                </a:solidFill>
                <a:latin typeface="Calibri"/>
                <a:ea typeface="Calibri"/>
                <a:cs typeface="Calibri"/>
                <a:sym typeface="Calibri"/>
              </a:rPr>
              <a:t>Source:</a:t>
            </a:r>
            <a:r>
              <a:rPr b="0" i="1" lang="en-US" sz="1800" u="none" cap="none" strike="noStrike">
                <a:solidFill>
                  <a:srgbClr val="192936"/>
                </a:solidFill>
                <a:latin typeface="Calibri"/>
                <a:ea typeface="Calibri"/>
                <a:cs typeface="Calibri"/>
                <a:sym typeface="Calibri"/>
              </a:rPr>
              <a:t> Author (created using Canva)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2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Google Shape;303;p16"/>
          <p:cNvSpPr/>
          <p:nvPr/>
        </p:nvSpPr>
        <p:spPr>
          <a:xfrm>
            <a:off x="0" y="0"/>
            <a:ext cx="18288000" cy="10287000"/>
          </a:xfrm>
          <a:custGeom>
            <a:rect b="b" l="l" r="r" t="t"/>
            <a:pathLst>
              <a:path extrusionOk="0"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grpSp>
        <p:nvGrpSpPr>
          <p:cNvPr id="304" name="Google Shape;304;p16"/>
          <p:cNvGrpSpPr/>
          <p:nvPr/>
        </p:nvGrpSpPr>
        <p:grpSpPr>
          <a:xfrm>
            <a:off x="0" y="-144661"/>
            <a:ext cx="18288000" cy="10431661"/>
            <a:chOff x="0" y="-38100"/>
            <a:chExt cx="4816593" cy="2747433"/>
          </a:xfrm>
        </p:grpSpPr>
        <p:sp>
          <p:nvSpPr>
            <p:cNvPr id="305" name="Google Shape;305;p16"/>
            <p:cNvSpPr/>
            <p:nvPr/>
          </p:nvSpPr>
          <p:spPr>
            <a:xfrm>
              <a:off x="0" y="0"/>
              <a:ext cx="4816592" cy="2709333"/>
            </a:xfrm>
            <a:custGeom>
              <a:rect b="b" l="l" r="r" t="t"/>
              <a:pathLst>
                <a:path extrusionOk="0" h="2709333" w="4816592">
                  <a:moveTo>
                    <a:pt x="0" y="0"/>
                  </a:moveTo>
                  <a:lnTo>
                    <a:pt x="4816592" y="0"/>
                  </a:lnTo>
                  <a:lnTo>
                    <a:pt x="4816592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1E53A0">
                <a:alpha val="85882"/>
              </a:srgbClr>
            </a:solidFill>
            <a:ln>
              <a:noFill/>
            </a:ln>
          </p:spPr>
        </p:sp>
        <p:sp>
          <p:nvSpPr>
            <p:cNvPr id="306" name="Google Shape;306;p16"/>
            <p:cNvSpPr txBox="1"/>
            <p:nvPr/>
          </p:nvSpPr>
          <p:spPr>
            <a:xfrm>
              <a:off x="0" y="-38100"/>
              <a:ext cx="4816593" cy="274743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07" name="Google Shape;307;p16"/>
          <p:cNvSpPr txBox="1"/>
          <p:nvPr/>
        </p:nvSpPr>
        <p:spPr>
          <a:xfrm>
            <a:off x="1507832" y="3235991"/>
            <a:ext cx="4956689" cy="99581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398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6819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Z-SCORE</a:t>
            </a:r>
            <a:endParaRPr/>
          </a:p>
        </p:txBody>
      </p:sp>
      <p:sp>
        <p:nvSpPr>
          <p:cNvPr id="308" name="Google Shape;308;p16"/>
          <p:cNvSpPr txBox="1"/>
          <p:nvPr/>
        </p:nvSpPr>
        <p:spPr>
          <a:xfrm>
            <a:off x="1507832" y="4429999"/>
            <a:ext cx="11847481" cy="199721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just">
              <a:lnSpc>
                <a:spcPct val="1400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839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The Z-score standardizes data points by measuring their position relative to the mean. It indicates how many standard deviations a value is from the mean. The formula is: z = (x - μ) / σ, where x is the data point, μ is the mean, and σ is the standard deviation.</a:t>
            </a:r>
            <a:endParaRPr/>
          </a:p>
        </p:txBody>
      </p:sp>
      <p:cxnSp>
        <p:nvCxnSpPr>
          <p:cNvPr id="309" name="Google Shape;309;p16"/>
          <p:cNvCxnSpPr/>
          <p:nvPr/>
        </p:nvCxnSpPr>
        <p:spPr>
          <a:xfrm>
            <a:off x="0" y="9182100"/>
            <a:ext cx="14394134" cy="76200"/>
          </a:xfrm>
          <a:prstGeom prst="straightConnector1">
            <a:avLst/>
          </a:prstGeom>
          <a:noFill/>
          <a:ln cap="flat" cmpd="sng" w="28575">
            <a:solidFill>
              <a:srgbClr val="64DBFF"/>
            </a:solidFill>
            <a:prstDash val="solid"/>
            <a:round/>
            <a:headEnd len="sm" w="sm" type="none"/>
            <a:tailEnd len="sm" w="sm" type="none"/>
          </a:ln>
        </p:spPr>
      </p:cxnSp>
      <p:grpSp>
        <p:nvGrpSpPr>
          <p:cNvPr id="310" name="Google Shape;310;p16"/>
          <p:cNvGrpSpPr/>
          <p:nvPr/>
        </p:nvGrpSpPr>
        <p:grpSpPr>
          <a:xfrm>
            <a:off x="14251134" y="9096249"/>
            <a:ext cx="286001" cy="286001"/>
            <a:chOff x="0" y="0"/>
            <a:chExt cx="812800" cy="812800"/>
          </a:xfrm>
        </p:grpSpPr>
        <p:sp>
          <p:nvSpPr>
            <p:cNvPr id="311" name="Google Shape;311;p16"/>
            <p:cNvSpPr/>
            <p:nvPr/>
          </p:nvSpPr>
          <p:spPr>
            <a:xfrm>
              <a:off x="0" y="0"/>
              <a:ext cx="812800" cy="812800"/>
            </a:xfrm>
            <a:custGeom>
              <a:rect b="b" l="l" r="r" t="t"/>
              <a:pathLst>
                <a:path extrusionOk="0"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64DB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2" name="Google Shape;312;p16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6" name="Shape 3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" name="Google Shape;317;p17"/>
          <p:cNvSpPr/>
          <p:nvPr/>
        </p:nvSpPr>
        <p:spPr>
          <a:xfrm>
            <a:off x="0" y="0"/>
            <a:ext cx="18288000" cy="10287000"/>
          </a:xfrm>
          <a:custGeom>
            <a:rect b="b" l="l" r="r" t="t"/>
            <a:pathLst>
              <a:path extrusionOk="0"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grpSp>
        <p:nvGrpSpPr>
          <p:cNvPr id="318" name="Google Shape;318;p17"/>
          <p:cNvGrpSpPr/>
          <p:nvPr/>
        </p:nvGrpSpPr>
        <p:grpSpPr>
          <a:xfrm>
            <a:off x="0" y="-144661"/>
            <a:ext cx="18288000" cy="10431661"/>
            <a:chOff x="0" y="-38100"/>
            <a:chExt cx="4816593" cy="2747433"/>
          </a:xfrm>
        </p:grpSpPr>
        <p:sp>
          <p:nvSpPr>
            <p:cNvPr id="319" name="Google Shape;319;p17"/>
            <p:cNvSpPr/>
            <p:nvPr/>
          </p:nvSpPr>
          <p:spPr>
            <a:xfrm>
              <a:off x="0" y="0"/>
              <a:ext cx="4816592" cy="2709333"/>
            </a:xfrm>
            <a:custGeom>
              <a:rect b="b" l="l" r="r" t="t"/>
              <a:pathLst>
                <a:path extrusionOk="0" h="2709333" w="4816592">
                  <a:moveTo>
                    <a:pt x="0" y="0"/>
                  </a:moveTo>
                  <a:lnTo>
                    <a:pt x="4816592" y="0"/>
                  </a:lnTo>
                  <a:lnTo>
                    <a:pt x="4816592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1E53A0">
                <a:alpha val="85882"/>
              </a:srgbClr>
            </a:solidFill>
            <a:ln>
              <a:noFill/>
            </a:ln>
          </p:spPr>
        </p:sp>
        <p:sp>
          <p:nvSpPr>
            <p:cNvPr id="320" name="Google Shape;320;p17"/>
            <p:cNvSpPr txBox="1"/>
            <p:nvPr/>
          </p:nvSpPr>
          <p:spPr>
            <a:xfrm>
              <a:off x="0" y="-38100"/>
              <a:ext cx="4816593" cy="274743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21" name="Google Shape;321;p17"/>
          <p:cNvSpPr txBox="1"/>
          <p:nvPr/>
        </p:nvSpPr>
        <p:spPr>
          <a:xfrm>
            <a:off x="1028700" y="2179725"/>
            <a:ext cx="13063562" cy="118725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just">
              <a:lnSpc>
                <a:spcPct val="10401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8145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Simple Z-Score Example</a:t>
            </a:r>
            <a:endParaRPr/>
          </a:p>
        </p:txBody>
      </p:sp>
      <p:sp>
        <p:nvSpPr>
          <p:cNvPr id="322" name="Google Shape;322;p17"/>
          <p:cNvSpPr txBox="1"/>
          <p:nvPr/>
        </p:nvSpPr>
        <p:spPr>
          <a:xfrm>
            <a:off x="1264688" y="3669876"/>
            <a:ext cx="11042292" cy="305510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-374630" lvl="1" marL="749259" marR="0" rtl="0" algn="l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470"/>
              <a:buFont typeface="Arial"/>
              <a:buChar char="•"/>
            </a:pPr>
            <a:r>
              <a:rPr b="0" i="0" lang="en-US" sz="3470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Example: Student score = 85, class mean = 75, SD = 10</a:t>
            </a:r>
            <a:endParaRPr/>
          </a:p>
          <a:p>
            <a:pPr indent="-374630" lvl="1" marL="749259" marR="0" rtl="0" algn="l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470"/>
              <a:buFont typeface="Arial"/>
              <a:buChar char="•"/>
            </a:pPr>
            <a:r>
              <a:rPr b="0" i="0" lang="en-US" sz="3470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Calculation: z = (85 - 75) / 10 = 1.0</a:t>
            </a:r>
            <a:endParaRPr/>
          </a:p>
          <a:p>
            <a:pPr indent="-374630" lvl="1" marL="749259" marR="0" rtl="0" algn="l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470"/>
              <a:buFont typeface="Arial"/>
              <a:buChar char="•"/>
            </a:pPr>
            <a:r>
              <a:rPr b="0" i="0" lang="en-US" sz="3470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Interpretation: This student scored one standard deviation above the class average.</a:t>
            </a:r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6" name="Shape 3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Google Shape;327;p18"/>
          <p:cNvSpPr/>
          <p:nvPr/>
        </p:nvSpPr>
        <p:spPr>
          <a:xfrm>
            <a:off x="0" y="0"/>
            <a:ext cx="18288000" cy="10287000"/>
          </a:xfrm>
          <a:custGeom>
            <a:rect b="b" l="l" r="r" t="t"/>
            <a:pathLst>
              <a:path extrusionOk="0"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grpSp>
        <p:nvGrpSpPr>
          <p:cNvPr id="328" name="Google Shape;328;p18"/>
          <p:cNvGrpSpPr/>
          <p:nvPr/>
        </p:nvGrpSpPr>
        <p:grpSpPr>
          <a:xfrm>
            <a:off x="0" y="-158180"/>
            <a:ext cx="18288000" cy="10431661"/>
            <a:chOff x="0" y="-38100"/>
            <a:chExt cx="4816593" cy="2747433"/>
          </a:xfrm>
        </p:grpSpPr>
        <p:sp>
          <p:nvSpPr>
            <p:cNvPr id="329" name="Google Shape;329;p18"/>
            <p:cNvSpPr/>
            <p:nvPr/>
          </p:nvSpPr>
          <p:spPr>
            <a:xfrm>
              <a:off x="0" y="0"/>
              <a:ext cx="4816592" cy="2709333"/>
            </a:xfrm>
            <a:custGeom>
              <a:rect b="b" l="l" r="r" t="t"/>
              <a:pathLst>
                <a:path extrusionOk="0" h="2709333" w="4816592">
                  <a:moveTo>
                    <a:pt x="0" y="0"/>
                  </a:moveTo>
                  <a:lnTo>
                    <a:pt x="4816592" y="0"/>
                  </a:lnTo>
                  <a:lnTo>
                    <a:pt x="4816592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1E53A0">
                <a:alpha val="85882"/>
              </a:srgbClr>
            </a:solidFill>
            <a:ln>
              <a:noFill/>
            </a:ln>
          </p:spPr>
        </p:sp>
        <p:sp>
          <p:nvSpPr>
            <p:cNvPr id="330" name="Google Shape;330;p18"/>
            <p:cNvSpPr txBox="1"/>
            <p:nvPr/>
          </p:nvSpPr>
          <p:spPr>
            <a:xfrm>
              <a:off x="0" y="-38100"/>
              <a:ext cx="4816593" cy="274743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31" name="Google Shape;331;p18"/>
          <p:cNvSpPr/>
          <p:nvPr/>
        </p:nvSpPr>
        <p:spPr>
          <a:xfrm>
            <a:off x="76199" y="0"/>
            <a:ext cx="17983201" cy="5448300"/>
          </a:xfrm>
          <a:custGeom>
            <a:rect b="b" l="l" r="r" t="t"/>
            <a:pathLst>
              <a:path extrusionOk="0" h="978186" w="3017840">
                <a:moveTo>
                  <a:pt x="31796" y="0"/>
                </a:moveTo>
                <a:lnTo>
                  <a:pt x="2986044" y="0"/>
                </a:lnTo>
                <a:cubicBezTo>
                  <a:pt x="2994477" y="0"/>
                  <a:pt x="3002564" y="3350"/>
                  <a:pt x="3008527" y="9313"/>
                </a:cubicBezTo>
                <a:cubicBezTo>
                  <a:pt x="3014490" y="15276"/>
                  <a:pt x="3017840" y="23363"/>
                  <a:pt x="3017840" y="31796"/>
                </a:cubicBezTo>
                <a:lnTo>
                  <a:pt x="3017840" y="946391"/>
                </a:lnTo>
                <a:cubicBezTo>
                  <a:pt x="3017840" y="954824"/>
                  <a:pt x="3014490" y="962911"/>
                  <a:pt x="3008527" y="968874"/>
                </a:cubicBezTo>
                <a:cubicBezTo>
                  <a:pt x="3002564" y="974837"/>
                  <a:pt x="2994477" y="978186"/>
                  <a:pt x="2986044" y="978186"/>
                </a:cubicBezTo>
                <a:lnTo>
                  <a:pt x="31796" y="978186"/>
                </a:lnTo>
                <a:cubicBezTo>
                  <a:pt x="23363" y="978186"/>
                  <a:pt x="15276" y="974837"/>
                  <a:pt x="9313" y="968874"/>
                </a:cubicBezTo>
                <a:cubicBezTo>
                  <a:pt x="3350" y="962911"/>
                  <a:pt x="0" y="954824"/>
                  <a:pt x="0" y="946391"/>
                </a:cubicBezTo>
                <a:lnTo>
                  <a:pt x="0" y="31796"/>
                </a:lnTo>
                <a:cubicBezTo>
                  <a:pt x="0" y="23363"/>
                  <a:pt x="3350" y="15276"/>
                  <a:pt x="9313" y="9313"/>
                </a:cubicBezTo>
                <a:cubicBezTo>
                  <a:pt x="15276" y="3350"/>
                  <a:pt x="23363" y="0"/>
                  <a:pt x="31796" y="0"/>
                </a:cubicBezTo>
                <a:close/>
              </a:path>
            </a:pathLst>
          </a:custGeom>
          <a:blipFill rotWithShape="1">
            <a:blip r:embed="rId4">
              <a:alphaModFix amt="55000"/>
            </a:blip>
            <a:stretch>
              <a:fillRect b="-37926" l="0" r="0" t="-37926"/>
            </a:stretch>
          </a:blipFill>
          <a:ln cap="rnd" cmpd="sng" w="323850">
            <a:solidFill>
              <a:srgbClr val="00D1FF">
                <a:alpha val="54901"/>
              </a:srgbClr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2" name="Google Shape;332;p18"/>
          <p:cNvSpPr txBox="1"/>
          <p:nvPr/>
        </p:nvSpPr>
        <p:spPr>
          <a:xfrm>
            <a:off x="659023" y="3364301"/>
            <a:ext cx="8795700" cy="1756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400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5595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Introduction to Exponential Distribution</a:t>
            </a:r>
            <a:endParaRPr/>
          </a:p>
        </p:txBody>
      </p:sp>
      <p:sp>
        <p:nvSpPr>
          <p:cNvPr id="333" name="Google Shape;333;p18"/>
          <p:cNvSpPr txBox="1"/>
          <p:nvPr/>
        </p:nvSpPr>
        <p:spPr>
          <a:xfrm>
            <a:off x="659023" y="6091799"/>
            <a:ext cx="10495302" cy="111827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just">
              <a:lnSpc>
                <a:spcPct val="13999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098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The exponential distribution models waiting time between events, making it essential for system and queue analysis. This distribution emphasizes time-based phenomena, helping predict when events will occur.</a:t>
            </a:r>
            <a:endParaRPr/>
          </a:p>
        </p:txBody>
      </p:sp>
      <p:sp>
        <p:nvSpPr>
          <p:cNvPr id="334" name="Google Shape;334;p18"/>
          <p:cNvSpPr txBox="1"/>
          <p:nvPr/>
        </p:nvSpPr>
        <p:spPr>
          <a:xfrm>
            <a:off x="14249400" y="5711860"/>
            <a:ext cx="3675952" cy="38116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192936"/>
              </a:buClr>
              <a:buSzPts val="1800"/>
              <a:buFont typeface="Calibri"/>
              <a:buNone/>
            </a:pPr>
            <a:r>
              <a:rPr b="1" i="1" lang="en-US" sz="1800" u="none" cap="none" strike="noStrike">
                <a:solidFill>
                  <a:srgbClr val="192936"/>
                </a:solidFill>
                <a:latin typeface="Calibri"/>
                <a:ea typeface="Calibri"/>
                <a:cs typeface="Calibri"/>
                <a:sym typeface="Calibri"/>
              </a:rPr>
              <a:t>Source:</a:t>
            </a:r>
            <a:r>
              <a:rPr b="0" i="1" lang="en-US" sz="1800" u="none" cap="none" strike="noStrike">
                <a:solidFill>
                  <a:srgbClr val="192936"/>
                </a:solidFill>
                <a:latin typeface="Calibri"/>
                <a:ea typeface="Calibri"/>
                <a:cs typeface="Calibri"/>
                <a:sym typeface="Calibri"/>
              </a:rPr>
              <a:t> Author (created using Canva)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8" name="Shape 3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" name="Google Shape;339;p19"/>
          <p:cNvSpPr/>
          <p:nvPr/>
        </p:nvSpPr>
        <p:spPr>
          <a:xfrm>
            <a:off x="0" y="0"/>
            <a:ext cx="18288000" cy="10287000"/>
          </a:xfrm>
          <a:custGeom>
            <a:rect b="b" l="l" r="r" t="t"/>
            <a:pathLst>
              <a:path extrusionOk="0"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666" l="0" r="0" t="-666"/>
            </a:stretch>
          </a:blipFill>
          <a:ln>
            <a:noFill/>
          </a:ln>
        </p:spPr>
      </p:sp>
      <p:grpSp>
        <p:nvGrpSpPr>
          <p:cNvPr id="340" name="Google Shape;340;p19"/>
          <p:cNvGrpSpPr/>
          <p:nvPr/>
        </p:nvGrpSpPr>
        <p:grpSpPr>
          <a:xfrm>
            <a:off x="0" y="-144661"/>
            <a:ext cx="18288000" cy="10431661"/>
            <a:chOff x="0" y="-38100"/>
            <a:chExt cx="4816593" cy="2747433"/>
          </a:xfrm>
        </p:grpSpPr>
        <p:sp>
          <p:nvSpPr>
            <p:cNvPr id="341" name="Google Shape;341;p19"/>
            <p:cNvSpPr/>
            <p:nvPr/>
          </p:nvSpPr>
          <p:spPr>
            <a:xfrm>
              <a:off x="0" y="0"/>
              <a:ext cx="4816592" cy="2709333"/>
            </a:xfrm>
            <a:custGeom>
              <a:rect b="b" l="l" r="r" t="t"/>
              <a:pathLst>
                <a:path extrusionOk="0" h="2709333" w="4816592">
                  <a:moveTo>
                    <a:pt x="0" y="0"/>
                  </a:moveTo>
                  <a:lnTo>
                    <a:pt x="4816592" y="0"/>
                  </a:lnTo>
                  <a:lnTo>
                    <a:pt x="4816592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1E53A0">
                <a:alpha val="85882"/>
              </a:srgbClr>
            </a:solidFill>
            <a:ln>
              <a:noFill/>
            </a:ln>
          </p:spPr>
        </p:sp>
        <p:sp>
          <p:nvSpPr>
            <p:cNvPr id="342" name="Google Shape;342;p19"/>
            <p:cNvSpPr txBox="1"/>
            <p:nvPr/>
          </p:nvSpPr>
          <p:spPr>
            <a:xfrm>
              <a:off x="0" y="-38100"/>
              <a:ext cx="4816593" cy="274743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43" name="Google Shape;343;p19"/>
          <p:cNvSpPr txBox="1"/>
          <p:nvPr/>
        </p:nvSpPr>
        <p:spPr>
          <a:xfrm>
            <a:off x="722342" y="2069205"/>
            <a:ext cx="11953837" cy="171575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399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6155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Characteristics of Exponential Distribution</a:t>
            </a:r>
            <a:endParaRPr/>
          </a:p>
        </p:txBody>
      </p:sp>
      <p:sp>
        <p:nvSpPr>
          <p:cNvPr id="344" name="Google Shape;344;p19"/>
          <p:cNvSpPr txBox="1"/>
          <p:nvPr/>
        </p:nvSpPr>
        <p:spPr>
          <a:xfrm>
            <a:off x="722342" y="4167229"/>
            <a:ext cx="9629514" cy="271817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just">
              <a:lnSpc>
                <a:spcPct val="14001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306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The exponential distribution has distinct features: it is skewed right (asymmetrical), shows rapid decline from its peak at zero, and has a long right tail indicating that longer waiting times become progressively less likely.</a:t>
            </a:r>
            <a:endParaRPr/>
          </a:p>
        </p:txBody>
      </p:sp>
      <p:cxnSp>
        <p:nvCxnSpPr>
          <p:cNvPr id="345" name="Google Shape;345;p19"/>
          <p:cNvCxnSpPr/>
          <p:nvPr/>
        </p:nvCxnSpPr>
        <p:spPr>
          <a:xfrm>
            <a:off x="0" y="9109655"/>
            <a:ext cx="14394134" cy="148645"/>
          </a:xfrm>
          <a:prstGeom prst="straightConnector1">
            <a:avLst/>
          </a:prstGeom>
          <a:noFill/>
          <a:ln cap="flat" cmpd="sng" w="28575">
            <a:solidFill>
              <a:srgbClr val="64DBFF"/>
            </a:solidFill>
            <a:prstDash val="solid"/>
            <a:round/>
            <a:headEnd len="sm" w="sm" type="none"/>
            <a:tailEnd len="sm" w="sm" type="none"/>
          </a:ln>
        </p:spPr>
      </p:cxnSp>
      <p:grpSp>
        <p:nvGrpSpPr>
          <p:cNvPr id="346" name="Google Shape;346;p19"/>
          <p:cNvGrpSpPr/>
          <p:nvPr/>
        </p:nvGrpSpPr>
        <p:grpSpPr>
          <a:xfrm>
            <a:off x="14251134" y="9096249"/>
            <a:ext cx="286001" cy="286001"/>
            <a:chOff x="0" y="0"/>
            <a:chExt cx="812800" cy="812800"/>
          </a:xfrm>
        </p:grpSpPr>
        <p:sp>
          <p:nvSpPr>
            <p:cNvPr id="347" name="Google Shape;347;p19"/>
            <p:cNvSpPr/>
            <p:nvPr/>
          </p:nvSpPr>
          <p:spPr>
            <a:xfrm>
              <a:off x="0" y="0"/>
              <a:ext cx="812800" cy="812800"/>
            </a:xfrm>
            <a:custGeom>
              <a:rect b="b" l="l" r="r" t="t"/>
              <a:pathLst>
                <a:path extrusionOk="0"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64DB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8" name="Google Shape;348;p19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2" name="Shape 3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" name="Google Shape;353;p20"/>
          <p:cNvSpPr/>
          <p:nvPr/>
        </p:nvSpPr>
        <p:spPr>
          <a:xfrm>
            <a:off x="0" y="0"/>
            <a:ext cx="18288000" cy="10287000"/>
          </a:xfrm>
          <a:custGeom>
            <a:rect b="b" l="l" r="r" t="t"/>
            <a:pathLst>
              <a:path extrusionOk="0"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grpSp>
        <p:nvGrpSpPr>
          <p:cNvPr id="354" name="Google Shape;354;p20"/>
          <p:cNvGrpSpPr/>
          <p:nvPr/>
        </p:nvGrpSpPr>
        <p:grpSpPr>
          <a:xfrm>
            <a:off x="0" y="-144661"/>
            <a:ext cx="18288000" cy="10431661"/>
            <a:chOff x="0" y="-38100"/>
            <a:chExt cx="4816593" cy="2747433"/>
          </a:xfrm>
        </p:grpSpPr>
        <p:sp>
          <p:nvSpPr>
            <p:cNvPr id="355" name="Google Shape;355;p20"/>
            <p:cNvSpPr/>
            <p:nvPr/>
          </p:nvSpPr>
          <p:spPr>
            <a:xfrm>
              <a:off x="0" y="0"/>
              <a:ext cx="4816592" cy="2709333"/>
            </a:xfrm>
            <a:custGeom>
              <a:rect b="b" l="l" r="r" t="t"/>
              <a:pathLst>
                <a:path extrusionOk="0" h="2709333" w="4816592">
                  <a:moveTo>
                    <a:pt x="0" y="0"/>
                  </a:moveTo>
                  <a:lnTo>
                    <a:pt x="4816592" y="0"/>
                  </a:lnTo>
                  <a:lnTo>
                    <a:pt x="4816592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1E53A0">
                <a:alpha val="85882"/>
              </a:srgbClr>
            </a:solidFill>
            <a:ln>
              <a:noFill/>
            </a:ln>
          </p:spPr>
        </p:sp>
        <p:sp>
          <p:nvSpPr>
            <p:cNvPr id="356" name="Google Shape;356;p20"/>
            <p:cNvSpPr txBox="1"/>
            <p:nvPr/>
          </p:nvSpPr>
          <p:spPr>
            <a:xfrm>
              <a:off x="0" y="-38100"/>
              <a:ext cx="4816593" cy="274743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cxnSp>
        <p:nvCxnSpPr>
          <p:cNvPr id="357" name="Google Shape;357;p20"/>
          <p:cNvCxnSpPr/>
          <p:nvPr/>
        </p:nvCxnSpPr>
        <p:spPr>
          <a:xfrm>
            <a:off x="0" y="9182100"/>
            <a:ext cx="14394134" cy="76200"/>
          </a:xfrm>
          <a:prstGeom prst="straightConnector1">
            <a:avLst/>
          </a:prstGeom>
          <a:noFill/>
          <a:ln cap="flat" cmpd="sng" w="28575">
            <a:solidFill>
              <a:srgbClr val="64DBFF"/>
            </a:solidFill>
            <a:prstDash val="solid"/>
            <a:round/>
            <a:headEnd len="sm" w="sm" type="none"/>
            <a:tailEnd len="sm" w="sm" type="none"/>
          </a:ln>
        </p:spPr>
      </p:cxnSp>
      <p:grpSp>
        <p:nvGrpSpPr>
          <p:cNvPr id="358" name="Google Shape;358;p20"/>
          <p:cNvGrpSpPr/>
          <p:nvPr/>
        </p:nvGrpSpPr>
        <p:grpSpPr>
          <a:xfrm>
            <a:off x="14251134" y="9096249"/>
            <a:ext cx="286001" cy="286001"/>
            <a:chOff x="0" y="0"/>
            <a:chExt cx="812800" cy="812800"/>
          </a:xfrm>
        </p:grpSpPr>
        <p:sp>
          <p:nvSpPr>
            <p:cNvPr id="359" name="Google Shape;359;p20"/>
            <p:cNvSpPr/>
            <p:nvPr/>
          </p:nvSpPr>
          <p:spPr>
            <a:xfrm>
              <a:off x="0" y="0"/>
              <a:ext cx="812800" cy="812800"/>
            </a:xfrm>
            <a:custGeom>
              <a:rect b="b" l="l" r="r" t="t"/>
              <a:pathLst>
                <a:path extrusionOk="0"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64DB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0" name="Google Shape;360;p20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61" name="Google Shape;361;p20"/>
          <p:cNvSpPr/>
          <p:nvPr/>
        </p:nvSpPr>
        <p:spPr>
          <a:xfrm>
            <a:off x="1169650" y="1542277"/>
            <a:ext cx="7034491" cy="5644962"/>
          </a:xfrm>
          <a:custGeom>
            <a:rect b="b" l="l" r="r" t="t"/>
            <a:pathLst>
              <a:path extrusionOk="0" h="5644962" w="7034491">
                <a:moveTo>
                  <a:pt x="0" y="0"/>
                </a:moveTo>
                <a:lnTo>
                  <a:pt x="7034491" y="0"/>
                </a:lnTo>
                <a:lnTo>
                  <a:pt x="7034491" y="5644962"/>
                </a:lnTo>
                <a:lnTo>
                  <a:pt x="0" y="564496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362" name="Google Shape;362;p20"/>
          <p:cNvSpPr txBox="1"/>
          <p:nvPr/>
        </p:nvSpPr>
        <p:spPr>
          <a:xfrm>
            <a:off x="8775341" y="1580377"/>
            <a:ext cx="8708398" cy="98019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40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6702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Exponential Curve</a:t>
            </a:r>
            <a:endParaRPr/>
          </a:p>
        </p:txBody>
      </p:sp>
      <p:sp>
        <p:nvSpPr>
          <p:cNvPr id="363" name="Google Shape;363;p20"/>
          <p:cNvSpPr txBox="1"/>
          <p:nvPr/>
        </p:nvSpPr>
        <p:spPr>
          <a:xfrm>
            <a:off x="8775341" y="4165448"/>
            <a:ext cx="8522599" cy="189895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just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35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The exponential distribution curve starts at its peak near zero and rapidly declines, creating a distinctive right-skewed shape. Unlike the symmetrical bell curve of normal distribution, this curve shows that shorter waiting times are most common, with progressively longer waits becoming increasingly rare.</a:t>
            </a:r>
            <a:endParaRPr/>
          </a:p>
        </p:txBody>
      </p:sp>
      <p:sp>
        <p:nvSpPr>
          <p:cNvPr id="364" name="Google Shape;364;p20"/>
          <p:cNvSpPr txBox="1"/>
          <p:nvPr/>
        </p:nvSpPr>
        <p:spPr>
          <a:xfrm>
            <a:off x="8775341" y="2617724"/>
            <a:ext cx="7896275" cy="133709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399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9197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Visualization</a:t>
            </a:r>
            <a:endParaRPr/>
          </a:p>
        </p:txBody>
      </p:sp>
      <p:sp>
        <p:nvSpPr>
          <p:cNvPr id="365" name="Google Shape;365;p20"/>
          <p:cNvSpPr txBox="1"/>
          <p:nvPr/>
        </p:nvSpPr>
        <p:spPr>
          <a:xfrm>
            <a:off x="1169651" y="7353672"/>
            <a:ext cx="7440949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-US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Source :</a:t>
            </a:r>
            <a:r>
              <a:rPr b="0" i="1" lang="en-US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https://www.geeksforgeeks.org/data-science/probability-distributions-exponential-distribution/</a:t>
            </a:r>
            <a:endParaRPr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9" name="Shape 3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" name="Google Shape;370;p21"/>
          <p:cNvSpPr/>
          <p:nvPr/>
        </p:nvSpPr>
        <p:spPr>
          <a:xfrm>
            <a:off x="0" y="0"/>
            <a:ext cx="18288000" cy="10287000"/>
          </a:xfrm>
          <a:custGeom>
            <a:rect b="b" l="l" r="r" t="t"/>
            <a:pathLst>
              <a:path extrusionOk="0"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grpSp>
        <p:nvGrpSpPr>
          <p:cNvPr id="371" name="Google Shape;371;p21"/>
          <p:cNvGrpSpPr/>
          <p:nvPr/>
        </p:nvGrpSpPr>
        <p:grpSpPr>
          <a:xfrm>
            <a:off x="0" y="-144661"/>
            <a:ext cx="18288000" cy="10431661"/>
            <a:chOff x="0" y="-38100"/>
            <a:chExt cx="4816593" cy="2747433"/>
          </a:xfrm>
        </p:grpSpPr>
        <p:sp>
          <p:nvSpPr>
            <p:cNvPr id="372" name="Google Shape;372;p21"/>
            <p:cNvSpPr/>
            <p:nvPr/>
          </p:nvSpPr>
          <p:spPr>
            <a:xfrm>
              <a:off x="0" y="0"/>
              <a:ext cx="4816592" cy="2709333"/>
            </a:xfrm>
            <a:custGeom>
              <a:rect b="b" l="l" r="r" t="t"/>
              <a:pathLst>
                <a:path extrusionOk="0" h="2709333" w="4816592">
                  <a:moveTo>
                    <a:pt x="0" y="0"/>
                  </a:moveTo>
                  <a:lnTo>
                    <a:pt x="4816592" y="0"/>
                  </a:lnTo>
                  <a:lnTo>
                    <a:pt x="4816592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1E53A0">
                <a:alpha val="85882"/>
              </a:srgbClr>
            </a:solidFill>
            <a:ln>
              <a:noFill/>
            </a:ln>
          </p:spPr>
        </p:sp>
        <p:sp>
          <p:nvSpPr>
            <p:cNvPr id="373" name="Google Shape;373;p21"/>
            <p:cNvSpPr txBox="1"/>
            <p:nvPr/>
          </p:nvSpPr>
          <p:spPr>
            <a:xfrm>
              <a:off x="0" y="-38100"/>
              <a:ext cx="4816593" cy="274743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cxnSp>
        <p:nvCxnSpPr>
          <p:cNvPr id="374" name="Google Shape;374;p21"/>
          <p:cNvCxnSpPr/>
          <p:nvPr/>
        </p:nvCxnSpPr>
        <p:spPr>
          <a:xfrm>
            <a:off x="0" y="9258300"/>
            <a:ext cx="14394134" cy="0"/>
          </a:xfrm>
          <a:prstGeom prst="straightConnector1">
            <a:avLst/>
          </a:prstGeom>
          <a:noFill/>
          <a:ln cap="flat" cmpd="sng" w="28575">
            <a:solidFill>
              <a:srgbClr val="64DBFF"/>
            </a:solidFill>
            <a:prstDash val="solid"/>
            <a:round/>
            <a:headEnd len="sm" w="sm" type="none"/>
            <a:tailEnd len="sm" w="sm" type="none"/>
          </a:ln>
        </p:spPr>
      </p:cxnSp>
      <p:grpSp>
        <p:nvGrpSpPr>
          <p:cNvPr id="375" name="Google Shape;375;p21"/>
          <p:cNvGrpSpPr/>
          <p:nvPr/>
        </p:nvGrpSpPr>
        <p:grpSpPr>
          <a:xfrm>
            <a:off x="14251134" y="9096249"/>
            <a:ext cx="286001" cy="286001"/>
            <a:chOff x="0" y="0"/>
            <a:chExt cx="812800" cy="812800"/>
          </a:xfrm>
        </p:grpSpPr>
        <p:sp>
          <p:nvSpPr>
            <p:cNvPr id="376" name="Google Shape;376;p21"/>
            <p:cNvSpPr/>
            <p:nvPr/>
          </p:nvSpPr>
          <p:spPr>
            <a:xfrm>
              <a:off x="0" y="0"/>
              <a:ext cx="812800" cy="812800"/>
            </a:xfrm>
            <a:custGeom>
              <a:rect b="b" l="l" r="r" t="t"/>
              <a:pathLst>
                <a:path extrusionOk="0"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64DB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7" name="Google Shape;377;p21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78" name="Google Shape;378;p21"/>
          <p:cNvSpPr txBox="1"/>
          <p:nvPr/>
        </p:nvSpPr>
        <p:spPr>
          <a:xfrm>
            <a:off x="800055" y="1665989"/>
            <a:ext cx="10443089" cy="128586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401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4686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Real-Life Examples of Exponential Distribution</a:t>
            </a:r>
            <a:endParaRPr/>
          </a:p>
        </p:txBody>
      </p:sp>
      <p:sp>
        <p:nvSpPr>
          <p:cNvPr id="379" name="Google Shape;379;p21"/>
          <p:cNvSpPr txBox="1"/>
          <p:nvPr/>
        </p:nvSpPr>
        <p:spPr>
          <a:xfrm>
            <a:off x="688737" y="3146159"/>
            <a:ext cx="12042272" cy="398137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just">
              <a:lnSpc>
                <a:spcPct val="17996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50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Practical phenomena modeled by exponential distribution:</a:t>
            </a:r>
            <a:endParaRPr/>
          </a:p>
          <a:p>
            <a:pPr indent="-269988" lvl="1" marL="539976" marR="0" rtl="0" algn="l">
              <a:lnSpc>
                <a:spcPct val="179968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501"/>
              <a:buFont typeface="Arial"/>
              <a:buChar char="•"/>
            </a:pPr>
            <a:r>
              <a:rPr b="0" i="0" lang="en-US" sz="2501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Waiting time in queues: Customer service lines, server request processing, and support ticket response times</a:t>
            </a:r>
            <a:endParaRPr/>
          </a:p>
          <a:p>
            <a:pPr indent="-269988" lvl="1" marL="539976" marR="0" rtl="0" algn="l">
              <a:lnSpc>
                <a:spcPct val="179968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501"/>
              <a:buFont typeface="Arial"/>
              <a:buChar char="•"/>
            </a:pPr>
            <a:r>
              <a:rPr b="0" i="0" lang="en-US" sz="2501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System failure times: Hardware component lifespans, software crash intervals, and equipment breakdown patterns</a:t>
            </a:r>
            <a:endParaRPr/>
          </a:p>
          <a:p>
            <a:pPr indent="-269988" lvl="1" marL="539976" marR="0" rtl="0" algn="l">
              <a:lnSpc>
                <a:spcPct val="179968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501"/>
              <a:buFont typeface="Arial"/>
              <a:buChar char="•"/>
            </a:pPr>
            <a:r>
              <a:rPr b="0" i="0" lang="en-US" sz="2501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Time between events: Website visitor arrivals, incoming phone calls, and network packet transmissions</a:t>
            </a:r>
            <a:endParaRPr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3" name="Shape 3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" name="Google Shape;384;p22"/>
          <p:cNvSpPr/>
          <p:nvPr/>
        </p:nvSpPr>
        <p:spPr>
          <a:xfrm>
            <a:off x="0" y="0"/>
            <a:ext cx="18288000" cy="10287000"/>
          </a:xfrm>
          <a:custGeom>
            <a:rect b="b" l="l" r="r" t="t"/>
            <a:pathLst>
              <a:path extrusionOk="0"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666" l="0" r="0" t="-666"/>
            </a:stretch>
          </a:blipFill>
          <a:ln>
            <a:noFill/>
          </a:ln>
        </p:spPr>
      </p:sp>
      <p:grpSp>
        <p:nvGrpSpPr>
          <p:cNvPr id="385" name="Google Shape;385;p22"/>
          <p:cNvGrpSpPr/>
          <p:nvPr/>
        </p:nvGrpSpPr>
        <p:grpSpPr>
          <a:xfrm>
            <a:off x="0" y="-144661"/>
            <a:ext cx="18288000" cy="10431661"/>
            <a:chOff x="0" y="-38100"/>
            <a:chExt cx="4816593" cy="2747433"/>
          </a:xfrm>
        </p:grpSpPr>
        <p:sp>
          <p:nvSpPr>
            <p:cNvPr id="386" name="Google Shape;386;p22"/>
            <p:cNvSpPr/>
            <p:nvPr/>
          </p:nvSpPr>
          <p:spPr>
            <a:xfrm>
              <a:off x="0" y="0"/>
              <a:ext cx="4816592" cy="2709333"/>
            </a:xfrm>
            <a:custGeom>
              <a:rect b="b" l="l" r="r" t="t"/>
              <a:pathLst>
                <a:path extrusionOk="0" h="2709333" w="4816592">
                  <a:moveTo>
                    <a:pt x="0" y="0"/>
                  </a:moveTo>
                  <a:lnTo>
                    <a:pt x="4816592" y="0"/>
                  </a:lnTo>
                  <a:lnTo>
                    <a:pt x="4816592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1E53A0">
                <a:alpha val="85882"/>
              </a:srgbClr>
            </a:solidFill>
            <a:ln>
              <a:noFill/>
            </a:ln>
          </p:spPr>
        </p:sp>
        <p:sp>
          <p:nvSpPr>
            <p:cNvPr id="387" name="Google Shape;387;p22"/>
            <p:cNvSpPr txBox="1"/>
            <p:nvPr/>
          </p:nvSpPr>
          <p:spPr>
            <a:xfrm>
              <a:off x="0" y="-38100"/>
              <a:ext cx="4816593" cy="274743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88" name="Google Shape;388;p22"/>
          <p:cNvSpPr/>
          <p:nvPr/>
        </p:nvSpPr>
        <p:spPr>
          <a:xfrm>
            <a:off x="152400" y="237745"/>
            <a:ext cx="17983200" cy="4829737"/>
          </a:xfrm>
          <a:custGeom>
            <a:rect b="b" l="l" r="r" t="t"/>
            <a:pathLst>
              <a:path extrusionOk="0" h="748253" w="3017840">
                <a:moveTo>
                  <a:pt x="31796" y="0"/>
                </a:moveTo>
                <a:lnTo>
                  <a:pt x="2986044" y="0"/>
                </a:lnTo>
                <a:cubicBezTo>
                  <a:pt x="2994477" y="0"/>
                  <a:pt x="3002564" y="3350"/>
                  <a:pt x="3008527" y="9313"/>
                </a:cubicBezTo>
                <a:cubicBezTo>
                  <a:pt x="3014490" y="15276"/>
                  <a:pt x="3017840" y="23363"/>
                  <a:pt x="3017840" y="31796"/>
                </a:cubicBezTo>
                <a:lnTo>
                  <a:pt x="3017840" y="716457"/>
                </a:lnTo>
                <a:cubicBezTo>
                  <a:pt x="3017840" y="724890"/>
                  <a:pt x="3014490" y="732977"/>
                  <a:pt x="3008527" y="738940"/>
                </a:cubicBezTo>
                <a:cubicBezTo>
                  <a:pt x="3002564" y="744903"/>
                  <a:pt x="2994477" y="748253"/>
                  <a:pt x="2986044" y="748253"/>
                </a:cubicBezTo>
                <a:lnTo>
                  <a:pt x="31796" y="748253"/>
                </a:lnTo>
                <a:cubicBezTo>
                  <a:pt x="23363" y="748253"/>
                  <a:pt x="15276" y="744903"/>
                  <a:pt x="9313" y="738940"/>
                </a:cubicBezTo>
                <a:cubicBezTo>
                  <a:pt x="3350" y="732977"/>
                  <a:pt x="0" y="724890"/>
                  <a:pt x="0" y="716457"/>
                </a:cubicBezTo>
                <a:lnTo>
                  <a:pt x="0" y="31796"/>
                </a:lnTo>
                <a:cubicBezTo>
                  <a:pt x="0" y="23363"/>
                  <a:pt x="3350" y="15276"/>
                  <a:pt x="9313" y="9313"/>
                </a:cubicBezTo>
                <a:cubicBezTo>
                  <a:pt x="15276" y="3350"/>
                  <a:pt x="23363" y="0"/>
                  <a:pt x="31796" y="0"/>
                </a:cubicBezTo>
                <a:close/>
              </a:path>
            </a:pathLst>
          </a:custGeom>
          <a:blipFill rotWithShape="1">
            <a:blip r:embed="rId4">
              <a:alphaModFix amt="24000"/>
            </a:blip>
            <a:stretch>
              <a:fillRect b="-64943" l="0" r="0" t="-64943"/>
            </a:stretch>
          </a:blipFill>
          <a:ln cap="rnd" cmpd="sng" w="323850">
            <a:solidFill>
              <a:srgbClr val="00D1FF">
                <a:alpha val="23921"/>
              </a:srgbClr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9" name="Google Shape;389;p22"/>
          <p:cNvSpPr txBox="1"/>
          <p:nvPr/>
        </p:nvSpPr>
        <p:spPr>
          <a:xfrm>
            <a:off x="609600" y="5981700"/>
            <a:ext cx="9991769" cy="147788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just">
              <a:lnSpc>
                <a:spcPct val="10400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532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Interpretation of Exponential Distribution</a:t>
            </a:r>
            <a:endParaRPr/>
          </a:p>
        </p:txBody>
      </p:sp>
      <p:sp>
        <p:nvSpPr>
          <p:cNvPr id="390" name="Google Shape;390;p22"/>
          <p:cNvSpPr txBox="1"/>
          <p:nvPr/>
        </p:nvSpPr>
        <p:spPr>
          <a:xfrm>
            <a:off x="381000" y="7663817"/>
            <a:ext cx="5475467" cy="154510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-315100" lvl="1" marL="630201" marR="0" rtl="0" algn="l">
              <a:lnSpc>
                <a:spcPct val="140027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918"/>
              <a:buFont typeface="Arial"/>
              <a:buChar char="•"/>
            </a:pPr>
            <a:r>
              <a:rPr b="0" i="0" lang="en-US" sz="2918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Short time = common</a:t>
            </a:r>
            <a:endParaRPr/>
          </a:p>
          <a:p>
            <a:pPr indent="-315100" lvl="1" marL="630201" marR="0" rtl="0" algn="l">
              <a:lnSpc>
                <a:spcPct val="140027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918"/>
              <a:buFont typeface="Arial"/>
              <a:buChar char="•"/>
            </a:pPr>
            <a:r>
              <a:rPr b="0" i="0" lang="en-US" sz="2918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Long time = rare</a:t>
            </a:r>
            <a:endParaRPr/>
          </a:p>
          <a:p>
            <a:pPr indent="-315100" lvl="1" marL="630201" marR="0" rtl="0" algn="l">
              <a:lnSpc>
                <a:spcPct val="140027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918"/>
              <a:buFont typeface="Arial"/>
              <a:buChar char="•"/>
            </a:pPr>
            <a:r>
              <a:rPr b="0" i="0" lang="en-US" sz="2918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Used for prediction</a:t>
            </a:r>
            <a:endParaRPr/>
          </a:p>
        </p:txBody>
      </p:sp>
      <p:sp>
        <p:nvSpPr>
          <p:cNvPr id="391" name="Google Shape;391;p22"/>
          <p:cNvSpPr txBox="1"/>
          <p:nvPr/>
        </p:nvSpPr>
        <p:spPr>
          <a:xfrm>
            <a:off x="14173200" y="5484790"/>
            <a:ext cx="36759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192936"/>
              </a:buClr>
              <a:buSzPts val="1800"/>
              <a:buFont typeface="Calibri"/>
              <a:buNone/>
            </a:pPr>
            <a:r>
              <a:rPr b="1" i="1" lang="en-US" sz="1800" u="none" strike="noStrike">
                <a:solidFill>
                  <a:srgbClr val="192936"/>
                </a:solidFill>
                <a:latin typeface="Calibri"/>
                <a:ea typeface="Calibri"/>
                <a:cs typeface="Calibri"/>
                <a:sym typeface="Calibri"/>
              </a:rPr>
              <a:t>Source:</a:t>
            </a:r>
            <a:r>
              <a:rPr b="0" i="1" lang="en-US" sz="1800" u="none" strike="noStrike">
                <a:solidFill>
                  <a:srgbClr val="192936"/>
                </a:solidFill>
                <a:latin typeface="Calibri"/>
                <a:ea typeface="Calibri"/>
                <a:cs typeface="Calibri"/>
                <a:sym typeface="Calibri"/>
              </a:rPr>
              <a:t> Author (created using Canva)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5" name="Shape 3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6" name="Google Shape;396;p23"/>
          <p:cNvSpPr/>
          <p:nvPr/>
        </p:nvSpPr>
        <p:spPr>
          <a:xfrm>
            <a:off x="0" y="0"/>
            <a:ext cx="18288000" cy="10287000"/>
          </a:xfrm>
          <a:custGeom>
            <a:rect b="b" l="l" r="r" t="t"/>
            <a:pathLst>
              <a:path extrusionOk="0"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grpSp>
        <p:nvGrpSpPr>
          <p:cNvPr id="397" name="Google Shape;397;p23"/>
          <p:cNvGrpSpPr/>
          <p:nvPr/>
        </p:nvGrpSpPr>
        <p:grpSpPr>
          <a:xfrm>
            <a:off x="0" y="-144661"/>
            <a:ext cx="18288000" cy="10431661"/>
            <a:chOff x="0" y="-38100"/>
            <a:chExt cx="4816593" cy="2747433"/>
          </a:xfrm>
        </p:grpSpPr>
        <p:sp>
          <p:nvSpPr>
            <p:cNvPr id="398" name="Google Shape;398;p23"/>
            <p:cNvSpPr/>
            <p:nvPr/>
          </p:nvSpPr>
          <p:spPr>
            <a:xfrm>
              <a:off x="0" y="0"/>
              <a:ext cx="4816592" cy="2709333"/>
            </a:xfrm>
            <a:custGeom>
              <a:rect b="b" l="l" r="r" t="t"/>
              <a:pathLst>
                <a:path extrusionOk="0" h="2709333" w="4816592">
                  <a:moveTo>
                    <a:pt x="0" y="0"/>
                  </a:moveTo>
                  <a:lnTo>
                    <a:pt x="4816592" y="0"/>
                  </a:lnTo>
                  <a:lnTo>
                    <a:pt x="4816592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1E53A0">
                <a:alpha val="85882"/>
              </a:srgbClr>
            </a:solidFill>
            <a:ln>
              <a:noFill/>
            </a:ln>
          </p:spPr>
        </p:sp>
        <p:sp>
          <p:nvSpPr>
            <p:cNvPr id="399" name="Google Shape;399;p23"/>
            <p:cNvSpPr txBox="1"/>
            <p:nvPr/>
          </p:nvSpPr>
          <p:spPr>
            <a:xfrm>
              <a:off x="0" y="-38100"/>
              <a:ext cx="4816593" cy="274743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400" name="Google Shape;400;p23"/>
          <p:cNvPicPr preferRelativeResize="0"/>
          <p:nvPr/>
        </p:nvPicPr>
        <p:blipFill rotWithShape="1">
          <a:blip r:embed="rId4">
            <a:alphaModFix/>
          </a:blip>
          <a:srcRect b="10829" l="0" r="0" t="0"/>
          <a:stretch/>
        </p:blipFill>
        <p:spPr>
          <a:xfrm>
            <a:off x="194686" y="641043"/>
            <a:ext cx="7215938" cy="6712257"/>
          </a:xfrm>
          <a:prstGeom prst="rect">
            <a:avLst/>
          </a:prstGeom>
          <a:noFill/>
          <a:ln>
            <a:noFill/>
          </a:ln>
        </p:spPr>
      </p:pic>
      <p:sp>
        <p:nvSpPr>
          <p:cNvPr id="401" name="Google Shape;401;p23"/>
          <p:cNvSpPr txBox="1"/>
          <p:nvPr/>
        </p:nvSpPr>
        <p:spPr>
          <a:xfrm>
            <a:off x="7490082" y="1296898"/>
            <a:ext cx="7669218" cy="137626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just">
              <a:lnSpc>
                <a:spcPct val="10400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4948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Normal vs Exponential Distribution</a:t>
            </a:r>
            <a:endParaRPr/>
          </a:p>
        </p:txBody>
      </p:sp>
      <p:sp>
        <p:nvSpPr>
          <p:cNvPr id="402" name="Google Shape;402;p23"/>
          <p:cNvSpPr txBox="1"/>
          <p:nvPr/>
        </p:nvSpPr>
        <p:spPr>
          <a:xfrm>
            <a:off x="7490082" y="3063874"/>
            <a:ext cx="9253407" cy="148974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just">
              <a:lnSpc>
                <a:spcPct val="13999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98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Normal: Symmetrical, bell-shaped curve centered around the mean, ideal for modeling natural phenomena. Exponential: Asymmetrical, right-skewed curve declining from zero, models time-based events and waiting times.</a:t>
            </a:r>
            <a:endParaRPr/>
          </a:p>
        </p:txBody>
      </p:sp>
      <p:sp>
        <p:nvSpPr>
          <p:cNvPr id="403" name="Google Shape;403;p23"/>
          <p:cNvSpPr txBox="1"/>
          <p:nvPr/>
        </p:nvSpPr>
        <p:spPr>
          <a:xfrm>
            <a:off x="1828800" y="7511480"/>
            <a:ext cx="3675952" cy="38116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192936"/>
              </a:buClr>
              <a:buSzPts val="1800"/>
              <a:buFont typeface="Calibri"/>
              <a:buNone/>
            </a:pPr>
            <a:r>
              <a:rPr b="1" i="1" lang="en-US" sz="1800" u="none" strike="noStrike">
                <a:solidFill>
                  <a:srgbClr val="192936"/>
                </a:solidFill>
                <a:latin typeface="Calibri"/>
                <a:ea typeface="Calibri"/>
                <a:cs typeface="Calibri"/>
                <a:sym typeface="Calibri"/>
              </a:rPr>
              <a:t>Source:</a:t>
            </a:r>
            <a:r>
              <a:rPr b="0" i="1" lang="en-US" sz="1800" u="none" strike="noStrike">
                <a:solidFill>
                  <a:srgbClr val="192936"/>
                </a:solidFill>
                <a:latin typeface="Calibri"/>
                <a:ea typeface="Calibri"/>
                <a:cs typeface="Calibri"/>
                <a:sym typeface="Calibri"/>
              </a:rPr>
              <a:t> Author (created using Canva)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7" name="Shape 4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8" name="Google Shape;408;p24"/>
          <p:cNvSpPr/>
          <p:nvPr/>
        </p:nvSpPr>
        <p:spPr>
          <a:xfrm>
            <a:off x="0" y="0"/>
            <a:ext cx="18288000" cy="10287000"/>
          </a:xfrm>
          <a:custGeom>
            <a:rect b="b" l="l" r="r" t="t"/>
            <a:pathLst>
              <a:path extrusionOk="0"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666" l="0" r="0" t="-666"/>
            </a:stretch>
          </a:blipFill>
          <a:ln>
            <a:noFill/>
          </a:ln>
        </p:spPr>
      </p:sp>
      <p:grpSp>
        <p:nvGrpSpPr>
          <p:cNvPr id="409" name="Google Shape;409;p24"/>
          <p:cNvGrpSpPr/>
          <p:nvPr/>
        </p:nvGrpSpPr>
        <p:grpSpPr>
          <a:xfrm>
            <a:off x="0" y="-144661"/>
            <a:ext cx="18288000" cy="10431661"/>
            <a:chOff x="0" y="-38100"/>
            <a:chExt cx="4816593" cy="2747433"/>
          </a:xfrm>
        </p:grpSpPr>
        <p:sp>
          <p:nvSpPr>
            <p:cNvPr id="410" name="Google Shape;410;p24"/>
            <p:cNvSpPr/>
            <p:nvPr/>
          </p:nvSpPr>
          <p:spPr>
            <a:xfrm>
              <a:off x="0" y="0"/>
              <a:ext cx="4816592" cy="2709333"/>
            </a:xfrm>
            <a:custGeom>
              <a:rect b="b" l="l" r="r" t="t"/>
              <a:pathLst>
                <a:path extrusionOk="0" h="2709333" w="4816592">
                  <a:moveTo>
                    <a:pt x="0" y="0"/>
                  </a:moveTo>
                  <a:lnTo>
                    <a:pt x="4816592" y="0"/>
                  </a:lnTo>
                  <a:lnTo>
                    <a:pt x="4816592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1E53A0">
                <a:alpha val="85882"/>
              </a:srgbClr>
            </a:solidFill>
            <a:ln>
              <a:noFill/>
            </a:ln>
          </p:spPr>
        </p:sp>
        <p:sp>
          <p:nvSpPr>
            <p:cNvPr id="411" name="Google Shape;411;p24"/>
            <p:cNvSpPr txBox="1"/>
            <p:nvPr/>
          </p:nvSpPr>
          <p:spPr>
            <a:xfrm>
              <a:off x="0" y="-38100"/>
              <a:ext cx="4816593" cy="274743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412" name="Google Shape;412;p24"/>
          <p:cNvSpPr/>
          <p:nvPr/>
        </p:nvSpPr>
        <p:spPr>
          <a:xfrm>
            <a:off x="152400" y="17101"/>
            <a:ext cx="17983200" cy="3602399"/>
          </a:xfrm>
          <a:custGeom>
            <a:rect b="b" l="l" r="r" t="t"/>
            <a:pathLst>
              <a:path extrusionOk="0" h="748253" w="3017840">
                <a:moveTo>
                  <a:pt x="31796" y="0"/>
                </a:moveTo>
                <a:lnTo>
                  <a:pt x="2986044" y="0"/>
                </a:lnTo>
                <a:cubicBezTo>
                  <a:pt x="2994477" y="0"/>
                  <a:pt x="3002564" y="3350"/>
                  <a:pt x="3008527" y="9313"/>
                </a:cubicBezTo>
                <a:cubicBezTo>
                  <a:pt x="3014490" y="15276"/>
                  <a:pt x="3017840" y="23363"/>
                  <a:pt x="3017840" y="31796"/>
                </a:cubicBezTo>
                <a:lnTo>
                  <a:pt x="3017840" y="716457"/>
                </a:lnTo>
                <a:cubicBezTo>
                  <a:pt x="3017840" y="724890"/>
                  <a:pt x="3014490" y="732977"/>
                  <a:pt x="3008527" y="738940"/>
                </a:cubicBezTo>
                <a:cubicBezTo>
                  <a:pt x="3002564" y="744903"/>
                  <a:pt x="2994477" y="748253"/>
                  <a:pt x="2986044" y="748253"/>
                </a:cubicBezTo>
                <a:lnTo>
                  <a:pt x="31796" y="748253"/>
                </a:lnTo>
                <a:cubicBezTo>
                  <a:pt x="23363" y="748253"/>
                  <a:pt x="15276" y="744903"/>
                  <a:pt x="9313" y="738940"/>
                </a:cubicBezTo>
                <a:cubicBezTo>
                  <a:pt x="3350" y="732977"/>
                  <a:pt x="0" y="724890"/>
                  <a:pt x="0" y="716457"/>
                </a:cubicBezTo>
                <a:lnTo>
                  <a:pt x="0" y="31796"/>
                </a:lnTo>
                <a:cubicBezTo>
                  <a:pt x="0" y="23363"/>
                  <a:pt x="3350" y="15276"/>
                  <a:pt x="9313" y="9313"/>
                </a:cubicBezTo>
                <a:cubicBezTo>
                  <a:pt x="15276" y="3350"/>
                  <a:pt x="23363" y="0"/>
                  <a:pt x="31796" y="0"/>
                </a:cubicBezTo>
                <a:close/>
              </a:path>
            </a:pathLst>
          </a:custGeom>
          <a:blipFill rotWithShape="1">
            <a:blip r:embed="rId4">
              <a:alphaModFix amt="19999"/>
            </a:blip>
            <a:stretch>
              <a:fillRect b="-64943" l="0" r="0" t="-64943"/>
            </a:stretch>
          </a:blipFill>
          <a:ln cap="rnd" cmpd="sng" w="323850">
            <a:solidFill>
              <a:srgbClr val="00D1FF">
                <a:alpha val="20000"/>
              </a:srgbClr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13" name="Google Shape;413;p24"/>
          <p:cNvSpPr txBox="1"/>
          <p:nvPr/>
        </p:nvSpPr>
        <p:spPr>
          <a:xfrm>
            <a:off x="535719" y="3852184"/>
            <a:ext cx="8921011" cy="196227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just">
              <a:lnSpc>
                <a:spcPct val="10399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7037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When to Use Each Distribution</a:t>
            </a:r>
            <a:endParaRPr/>
          </a:p>
        </p:txBody>
      </p:sp>
      <p:sp>
        <p:nvSpPr>
          <p:cNvPr id="414" name="Google Shape;414;p24"/>
          <p:cNvSpPr txBox="1"/>
          <p:nvPr/>
        </p:nvSpPr>
        <p:spPr>
          <a:xfrm>
            <a:off x="694745" y="6655040"/>
            <a:ext cx="8449255" cy="111823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just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Normal Distribution: Heights, weights, test scores, measurement errors, natural phenomena. Exponential Distribution: Waiting times, time between events, system lifetimes, queue analysis.</a:t>
            </a:r>
            <a:endParaRPr/>
          </a:p>
        </p:txBody>
      </p:sp>
      <p:sp>
        <p:nvSpPr>
          <p:cNvPr id="415" name="Google Shape;415;p24"/>
          <p:cNvSpPr txBox="1"/>
          <p:nvPr/>
        </p:nvSpPr>
        <p:spPr>
          <a:xfrm>
            <a:off x="14097000" y="2705100"/>
            <a:ext cx="3675952" cy="38116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192936"/>
              </a:buClr>
              <a:buSzPts val="1800"/>
              <a:buFont typeface="Calibri"/>
              <a:buNone/>
            </a:pPr>
            <a:r>
              <a:rPr b="1" i="1" lang="en-US" sz="1800" u="none" strike="noStrike">
                <a:solidFill>
                  <a:srgbClr val="192936"/>
                </a:solidFill>
                <a:latin typeface="Calibri"/>
                <a:ea typeface="Calibri"/>
                <a:cs typeface="Calibri"/>
                <a:sym typeface="Calibri"/>
              </a:rPr>
              <a:t>Source:</a:t>
            </a:r>
            <a:r>
              <a:rPr b="0" i="1" lang="en-US" sz="1800" u="none" strike="noStrike">
                <a:solidFill>
                  <a:srgbClr val="192936"/>
                </a:solidFill>
                <a:latin typeface="Calibri"/>
                <a:ea typeface="Calibri"/>
                <a:cs typeface="Calibri"/>
                <a:sym typeface="Calibri"/>
              </a:rPr>
              <a:t> Author (created using Canva)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9" name="Shape 4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0" name="Google Shape;420;p25"/>
          <p:cNvSpPr/>
          <p:nvPr/>
        </p:nvSpPr>
        <p:spPr>
          <a:xfrm>
            <a:off x="0" y="0"/>
            <a:ext cx="18288000" cy="10287000"/>
          </a:xfrm>
          <a:custGeom>
            <a:rect b="b" l="l" r="r" t="t"/>
            <a:pathLst>
              <a:path extrusionOk="0"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grpSp>
        <p:nvGrpSpPr>
          <p:cNvPr id="421" name="Google Shape;421;p25"/>
          <p:cNvGrpSpPr/>
          <p:nvPr/>
        </p:nvGrpSpPr>
        <p:grpSpPr>
          <a:xfrm>
            <a:off x="0" y="-144661"/>
            <a:ext cx="18288000" cy="10431661"/>
            <a:chOff x="0" y="-38100"/>
            <a:chExt cx="4816593" cy="2747433"/>
          </a:xfrm>
        </p:grpSpPr>
        <p:sp>
          <p:nvSpPr>
            <p:cNvPr id="422" name="Google Shape;422;p25"/>
            <p:cNvSpPr/>
            <p:nvPr/>
          </p:nvSpPr>
          <p:spPr>
            <a:xfrm>
              <a:off x="0" y="0"/>
              <a:ext cx="4816592" cy="2709333"/>
            </a:xfrm>
            <a:custGeom>
              <a:rect b="b" l="l" r="r" t="t"/>
              <a:pathLst>
                <a:path extrusionOk="0" h="2709333" w="4816592">
                  <a:moveTo>
                    <a:pt x="0" y="0"/>
                  </a:moveTo>
                  <a:lnTo>
                    <a:pt x="4816592" y="0"/>
                  </a:lnTo>
                  <a:lnTo>
                    <a:pt x="4816592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1E53A0">
                <a:alpha val="85882"/>
              </a:srgbClr>
            </a:solidFill>
            <a:ln>
              <a:noFill/>
            </a:ln>
          </p:spPr>
        </p:sp>
        <p:sp>
          <p:nvSpPr>
            <p:cNvPr id="423" name="Google Shape;423;p25"/>
            <p:cNvSpPr txBox="1"/>
            <p:nvPr/>
          </p:nvSpPr>
          <p:spPr>
            <a:xfrm>
              <a:off x="0" y="-38100"/>
              <a:ext cx="4816593" cy="274743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424" name="Google Shape;424;p25"/>
          <p:cNvSpPr/>
          <p:nvPr/>
        </p:nvSpPr>
        <p:spPr>
          <a:xfrm>
            <a:off x="136062" y="113385"/>
            <a:ext cx="18061772" cy="5697933"/>
          </a:xfrm>
          <a:custGeom>
            <a:rect b="b" l="l" r="r" t="t"/>
            <a:pathLst>
              <a:path extrusionOk="0" h="978186" w="3017840">
                <a:moveTo>
                  <a:pt x="31796" y="0"/>
                </a:moveTo>
                <a:lnTo>
                  <a:pt x="2986044" y="0"/>
                </a:lnTo>
                <a:cubicBezTo>
                  <a:pt x="2994477" y="0"/>
                  <a:pt x="3002564" y="3350"/>
                  <a:pt x="3008527" y="9313"/>
                </a:cubicBezTo>
                <a:cubicBezTo>
                  <a:pt x="3014490" y="15276"/>
                  <a:pt x="3017840" y="23363"/>
                  <a:pt x="3017840" y="31796"/>
                </a:cubicBezTo>
                <a:lnTo>
                  <a:pt x="3017840" y="946391"/>
                </a:lnTo>
                <a:cubicBezTo>
                  <a:pt x="3017840" y="954824"/>
                  <a:pt x="3014490" y="962911"/>
                  <a:pt x="3008527" y="968874"/>
                </a:cubicBezTo>
                <a:cubicBezTo>
                  <a:pt x="3002564" y="974837"/>
                  <a:pt x="2994477" y="978186"/>
                  <a:pt x="2986044" y="978186"/>
                </a:cubicBezTo>
                <a:lnTo>
                  <a:pt x="31796" y="978186"/>
                </a:lnTo>
                <a:cubicBezTo>
                  <a:pt x="23363" y="978186"/>
                  <a:pt x="15276" y="974837"/>
                  <a:pt x="9313" y="968874"/>
                </a:cubicBezTo>
                <a:cubicBezTo>
                  <a:pt x="3350" y="962911"/>
                  <a:pt x="0" y="954824"/>
                  <a:pt x="0" y="946391"/>
                </a:cubicBezTo>
                <a:lnTo>
                  <a:pt x="0" y="31796"/>
                </a:lnTo>
                <a:cubicBezTo>
                  <a:pt x="0" y="23363"/>
                  <a:pt x="3350" y="15276"/>
                  <a:pt x="9313" y="9313"/>
                </a:cubicBezTo>
                <a:cubicBezTo>
                  <a:pt x="15276" y="3350"/>
                  <a:pt x="23363" y="0"/>
                  <a:pt x="31796" y="0"/>
                </a:cubicBezTo>
                <a:close/>
              </a:path>
            </a:pathLst>
          </a:custGeom>
          <a:blipFill rotWithShape="1">
            <a:blip r:embed="rId4">
              <a:alphaModFix amt="37000"/>
            </a:blip>
            <a:stretch>
              <a:fillRect b="-37926" l="0" r="0" t="-37926"/>
            </a:stretch>
          </a:blipFill>
          <a:ln cap="rnd" cmpd="sng" w="323850">
            <a:solidFill>
              <a:srgbClr val="00D1FF">
                <a:alpha val="36862"/>
              </a:srgbClr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25" name="Google Shape;425;p25"/>
          <p:cNvSpPr txBox="1"/>
          <p:nvPr/>
        </p:nvSpPr>
        <p:spPr>
          <a:xfrm>
            <a:off x="762000" y="3307875"/>
            <a:ext cx="8795700" cy="2196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401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6995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Simple Case Study: Queue System</a:t>
            </a:r>
            <a:endParaRPr/>
          </a:p>
        </p:txBody>
      </p:sp>
      <p:sp>
        <p:nvSpPr>
          <p:cNvPr id="426" name="Google Shape;426;p25"/>
          <p:cNvSpPr txBox="1"/>
          <p:nvPr/>
        </p:nvSpPr>
        <p:spPr>
          <a:xfrm>
            <a:off x="533400" y="6409795"/>
            <a:ext cx="9731977" cy="111827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just">
              <a:lnSpc>
                <a:spcPct val="13999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98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Customer arrival times modeled by exponential distribution. User session durations and response times analyzed for patterns. System performance processing times demonstrating typical queue behavior.</a:t>
            </a:r>
            <a:endParaRPr/>
          </a:p>
        </p:txBody>
      </p:sp>
      <p:sp>
        <p:nvSpPr>
          <p:cNvPr id="427" name="Google Shape;427;p25"/>
          <p:cNvSpPr txBox="1"/>
          <p:nvPr/>
        </p:nvSpPr>
        <p:spPr>
          <a:xfrm>
            <a:off x="14325600" y="6032071"/>
            <a:ext cx="3675952" cy="38116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192936"/>
              </a:buClr>
              <a:buSzPts val="1800"/>
              <a:buFont typeface="Calibri"/>
              <a:buNone/>
            </a:pPr>
            <a:r>
              <a:rPr b="1" i="1" lang="en-US" sz="1800" u="none" strike="noStrike">
                <a:solidFill>
                  <a:srgbClr val="192936"/>
                </a:solidFill>
                <a:latin typeface="Calibri"/>
                <a:ea typeface="Calibri"/>
                <a:cs typeface="Calibri"/>
                <a:sym typeface="Calibri"/>
              </a:rPr>
              <a:t>Source:</a:t>
            </a:r>
            <a:r>
              <a:rPr b="0" i="1" lang="en-US" sz="1800" u="none" strike="noStrike">
                <a:solidFill>
                  <a:srgbClr val="192936"/>
                </a:solidFill>
                <a:latin typeface="Calibri"/>
                <a:ea typeface="Calibri"/>
                <a:cs typeface="Calibri"/>
                <a:sym typeface="Calibri"/>
              </a:rPr>
              <a:t> Author (created using Canva)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1" name="Shape 4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2" name="Google Shape;432;p26"/>
          <p:cNvSpPr/>
          <p:nvPr/>
        </p:nvSpPr>
        <p:spPr>
          <a:xfrm>
            <a:off x="0" y="0"/>
            <a:ext cx="18288000" cy="10287000"/>
          </a:xfrm>
          <a:custGeom>
            <a:rect b="b" l="l" r="r" t="t"/>
            <a:pathLst>
              <a:path extrusionOk="0"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grpSp>
        <p:nvGrpSpPr>
          <p:cNvPr id="433" name="Google Shape;433;p26"/>
          <p:cNvGrpSpPr/>
          <p:nvPr/>
        </p:nvGrpSpPr>
        <p:grpSpPr>
          <a:xfrm>
            <a:off x="0" y="-144661"/>
            <a:ext cx="18288000" cy="10431661"/>
            <a:chOff x="0" y="-38100"/>
            <a:chExt cx="4816593" cy="2747433"/>
          </a:xfrm>
        </p:grpSpPr>
        <p:sp>
          <p:nvSpPr>
            <p:cNvPr id="434" name="Google Shape;434;p26"/>
            <p:cNvSpPr/>
            <p:nvPr/>
          </p:nvSpPr>
          <p:spPr>
            <a:xfrm>
              <a:off x="0" y="0"/>
              <a:ext cx="4816592" cy="2709333"/>
            </a:xfrm>
            <a:custGeom>
              <a:rect b="b" l="l" r="r" t="t"/>
              <a:pathLst>
                <a:path extrusionOk="0" h="2709333" w="4816592">
                  <a:moveTo>
                    <a:pt x="0" y="0"/>
                  </a:moveTo>
                  <a:lnTo>
                    <a:pt x="4816592" y="0"/>
                  </a:lnTo>
                  <a:lnTo>
                    <a:pt x="4816592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1E53A0">
                <a:alpha val="85882"/>
              </a:srgbClr>
            </a:solidFill>
            <a:ln>
              <a:noFill/>
            </a:ln>
          </p:spPr>
        </p:sp>
        <p:sp>
          <p:nvSpPr>
            <p:cNvPr id="435" name="Google Shape;435;p26"/>
            <p:cNvSpPr txBox="1"/>
            <p:nvPr/>
          </p:nvSpPr>
          <p:spPr>
            <a:xfrm>
              <a:off x="0" y="-38100"/>
              <a:ext cx="4816593" cy="274743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436" name="Google Shape;436;p26"/>
          <p:cNvPicPr preferRelativeResize="0"/>
          <p:nvPr/>
        </p:nvPicPr>
        <p:blipFill rotWithShape="1">
          <a:blip r:embed="rId4">
            <a:alphaModFix/>
          </a:blip>
          <a:srcRect b="11416" l="0" r="0" t="0"/>
          <a:stretch/>
        </p:blipFill>
        <p:spPr>
          <a:xfrm>
            <a:off x="10157798" y="286844"/>
            <a:ext cx="7139602" cy="6980103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437" name="Google Shape;437;p26"/>
          <p:cNvCxnSpPr/>
          <p:nvPr/>
        </p:nvCxnSpPr>
        <p:spPr>
          <a:xfrm>
            <a:off x="0" y="9109655"/>
            <a:ext cx="14394134" cy="148645"/>
          </a:xfrm>
          <a:prstGeom prst="straightConnector1">
            <a:avLst/>
          </a:prstGeom>
          <a:noFill/>
          <a:ln cap="flat" cmpd="sng" w="28575">
            <a:solidFill>
              <a:srgbClr val="64DBFF"/>
            </a:solidFill>
            <a:prstDash val="solid"/>
            <a:round/>
            <a:headEnd len="sm" w="sm" type="none"/>
            <a:tailEnd len="sm" w="sm" type="none"/>
          </a:ln>
        </p:spPr>
      </p:cxnSp>
      <p:grpSp>
        <p:nvGrpSpPr>
          <p:cNvPr id="438" name="Google Shape;438;p26"/>
          <p:cNvGrpSpPr/>
          <p:nvPr/>
        </p:nvGrpSpPr>
        <p:grpSpPr>
          <a:xfrm>
            <a:off x="14251134" y="9096249"/>
            <a:ext cx="286001" cy="286001"/>
            <a:chOff x="0" y="0"/>
            <a:chExt cx="812800" cy="812800"/>
          </a:xfrm>
        </p:grpSpPr>
        <p:sp>
          <p:nvSpPr>
            <p:cNvPr id="439" name="Google Shape;439;p26"/>
            <p:cNvSpPr/>
            <p:nvPr/>
          </p:nvSpPr>
          <p:spPr>
            <a:xfrm>
              <a:off x="0" y="0"/>
              <a:ext cx="812800" cy="812800"/>
            </a:xfrm>
            <a:custGeom>
              <a:rect b="b" l="l" r="r" t="t"/>
              <a:pathLst>
                <a:path extrusionOk="0"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64DB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0" name="Google Shape;440;p26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441" name="Google Shape;441;p26"/>
          <p:cNvSpPr txBox="1"/>
          <p:nvPr/>
        </p:nvSpPr>
        <p:spPr>
          <a:xfrm>
            <a:off x="513808" y="2303364"/>
            <a:ext cx="9280748" cy="177757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399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6403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Interpretation of Case Study Results</a:t>
            </a:r>
            <a:endParaRPr/>
          </a:p>
        </p:txBody>
      </p:sp>
      <p:sp>
        <p:nvSpPr>
          <p:cNvPr id="442" name="Google Shape;442;p26"/>
          <p:cNvSpPr txBox="1"/>
          <p:nvPr/>
        </p:nvSpPr>
        <p:spPr>
          <a:xfrm>
            <a:off x="195756" y="4293718"/>
            <a:ext cx="8709705" cy="200565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-411733" lvl="1" marL="823467" marR="0" rtl="0" algn="l">
              <a:lnSpc>
                <a:spcPct val="139984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814"/>
              <a:buFont typeface="Arial"/>
              <a:buChar char="•"/>
            </a:pPr>
            <a:r>
              <a:rPr b="0" i="0" lang="en-US" sz="381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Understand system behavior</a:t>
            </a:r>
            <a:endParaRPr/>
          </a:p>
          <a:p>
            <a:pPr indent="-411733" lvl="1" marL="823467" marR="0" rtl="0" algn="l">
              <a:lnSpc>
                <a:spcPct val="139984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814"/>
              <a:buFont typeface="Arial"/>
              <a:buChar char="•"/>
            </a:pPr>
            <a:r>
              <a:rPr b="0" i="0" lang="en-US" sz="381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Predict waiting time</a:t>
            </a:r>
            <a:endParaRPr/>
          </a:p>
          <a:p>
            <a:pPr indent="-411733" lvl="1" marL="823467" marR="0" rtl="0" algn="l">
              <a:lnSpc>
                <a:spcPct val="139984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814"/>
              <a:buFont typeface="Arial"/>
              <a:buChar char="•"/>
            </a:pPr>
            <a:r>
              <a:rPr b="0" i="0" lang="en-US" sz="381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Identify bottlenecks</a:t>
            </a:r>
            <a:endParaRPr/>
          </a:p>
        </p:txBody>
      </p:sp>
      <p:sp>
        <p:nvSpPr>
          <p:cNvPr id="443" name="Google Shape;443;p26"/>
          <p:cNvSpPr txBox="1"/>
          <p:nvPr/>
        </p:nvSpPr>
        <p:spPr>
          <a:xfrm>
            <a:off x="12115800" y="7590713"/>
            <a:ext cx="3675952" cy="38116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192936"/>
              </a:buClr>
              <a:buSzPts val="1800"/>
              <a:buFont typeface="Calibri"/>
              <a:buNone/>
            </a:pPr>
            <a:r>
              <a:rPr b="1" i="1" lang="en-US" sz="1800" u="none" strike="noStrike">
                <a:solidFill>
                  <a:srgbClr val="192936"/>
                </a:solidFill>
                <a:latin typeface="Calibri"/>
                <a:ea typeface="Calibri"/>
                <a:cs typeface="Calibri"/>
                <a:sym typeface="Calibri"/>
              </a:rPr>
              <a:t>Source:</a:t>
            </a:r>
            <a:r>
              <a:rPr b="0" i="1" lang="en-US" sz="1800" u="none" strike="noStrike">
                <a:solidFill>
                  <a:srgbClr val="192936"/>
                </a:solidFill>
                <a:latin typeface="Calibri"/>
                <a:ea typeface="Calibri"/>
                <a:cs typeface="Calibri"/>
                <a:sym typeface="Calibri"/>
              </a:rPr>
              <a:t> Author (created using Canva)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47" name="Shape 4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8" name="Google Shape;448;p27"/>
          <p:cNvSpPr/>
          <p:nvPr/>
        </p:nvSpPr>
        <p:spPr>
          <a:xfrm>
            <a:off x="0" y="0"/>
            <a:ext cx="18288000" cy="10287000"/>
          </a:xfrm>
          <a:custGeom>
            <a:rect b="b" l="l" r="r" t="t"/>
            <a:pathLst>
              <a:path extrusionOk="0"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grpSp>
        <p:nvGrpSpPr>
          <p:cNvPr id="449" name="Google Shape;449;p27"/>
          <p:cNvGrpSpPr/>
          <p:nvPr/>
        </p:nvGrpSpPr>
        <p:grpSpPr>
          <a:xfrm>
            <a:off x="0" y="-144662"/>
            <a:ext cx="18288122" cy="10431728"/>
            <a:chOff x="0" y="-38100"/>
            <a:chExt cx="4816593" cy="2747433"/>
          </a:xfrm>
        </p:grpSpPr>
        <p:sp>
          <p:nvSpPr>
            <p:cNvPr id="450" name="Google Shape;450;p27"/>
            <p:cNvSpPr/>
            <p:nvPr/>
          </p:nvSpPr>
          <p:spPr>
            <a:xfrm>
              <a:off x="0" y="0"/>
              <a:ext cx="4816592" cy="2709333"/>
            </a:xfrm>
            <a:custGeom>
              <a:rect b="b" l="l" r="r" t="t"/>
              <a:pathLst>
                <a:path extrusionOk="0" h="2709333" w="4816592">
                  <a:moveTo>
                    <a:pt x="0" y="0"/>
                  </a:moveTo>
                  <a:lnTo>
                    <a:pt x="4816592" y="0"/>
                  </a:lnTo>
                  <a:lnTo>
                    <a:pt x="4816592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1E53A0">
                <a:alpha val="85882"/>
              </a:srgbClr>
            </a:solidFill>
            <a:ln>
              <a:noFill/>
            </a:ln>
          </p:spPr>
        </p:sp>
        <p:sp>
          <p:nvSpPr>
            <p:cNvPr id="451" name="Google Shape;451;p27"/>
            <p:cNvSpPr txBox="1"/>
            <p:nvPr/>
          </p:nvSpPr>
          <p:spPr>
            <a:xfrm>
              <a:off x="0" y="-38100"/>
              <a:ext cx="4816593" cy="274743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452" name="Google Shape;452;p27"/>
          <p:cNvSpPr txBox="1"/>
          <p:nvPr/>
        </p:nvSpPr>
        <p:spPr>
          <a:xfrm>
            <a:off x="809570" y="3914859"/>
            <a:ext cx="9701400" cy="1863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just">
              <a:lnSpc>
                <a:spcPct val="13999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328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Prediction: Forecasting user behavior and system demand. System monitoring: Detecting anomalies and unusual patterns. Performance analysis: Optimizing response times and resource allocation. Capacity planning: Determining infrastructure needs.</a:t>
            </a:r>
            <a:endParaRPr/>
          </a:p>
        </p:txBody>
      </p:sp>
      <p:grpSp>
        <p:nvGrpSpPr>
          <p:cNvPr id="453" name="Google Shape;453;p27"/>
          <p:cNvGrpSpPr/>
          <p:nvPr/>
        </p:nvGrpSpPr>
        <p:grpSpPr>
          <a:xfrm>
            <a:off x="792996" y="1209523"/>
            <a:ext cx="8724974" cy="2114479"/>
            <a:chOff x="-8494365" y="-352600"/>
            <a:chExt cx="11633298" cy="2819306"/>
          </a:xfrm>
        </p:grpSpPr>
        <p:sp>
          <p:nvSpPr>
            <p:cNvPr id="454" name="Google Shape;454;p27"/>
            <p:cNvSpPr txBox="1"/>
            <p:nvPr/>
          </p:nvSpPr>
          <p:spPr>
            <a:xfrm>
              <a:off x="-8472266" y="-352600"/>
              <a:ext cx="11611200" cy="1375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l">
                <a:lnSpc>
                  <a:spcPct val="104014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US" sz="6702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Applications in</a:t>
              </a:r>
              <a:endParaRPr/>
            </a:p>
          </p:txBody>
        </p:sp>
        <p:sp>
          <p:nvSpPr>
            <p:cNvPr id="455" name="Google Shape;455;p27"/>
            <p:cNvSpPr txBox="1"/>
            <p:nvPr/>
          </p:nvSpPr>
          <p:spPr>
            <a:xfrm>
              <a:off x="-8494365" y="1348006"/>
              <a:ext cx="10002000" cy="1118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l">
                <a:lnSpc>
                  <a:spcPct val="103999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US" sz="5451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Information Systems</a:t>
              </a:r>
              <a:endParaRPr/>
            </a:p>
          </p:txBody>
        </p:sp>
      </p:grpSp>
      <p:cxnSp>
        <p:nvCxnSpPr>
          <p:cNvPr id="456" name="Google Shape;456;p27"/>
          <p:cNvCxnSpPr/>
          <p:nvPr/>
        </p:nvCxnSpPr>
        <p:spPr>
          <a:xfrm>
            <a:off x="0" y="9109655"/>
            <a:ext cx="14394134" cy="148645"/>
          </a:xfrm>
          <a:prstGeom prst="straightConnector1">
            <a:avLst/>
          </a:prstGeom>
          <a:noFill/>
          <a:ln cap="flat" cmpd="sng" w="28575">
            <a:solidFill>
              <a:srgbClr val="64DBFF"/>
            </a:solidFill>
            <a:prstDash val="solid"/>
            <a:round/>
            <a:headEnd len="sm" w="sm" type="none"/>
            <a:tailEnd len="sm" w="sm" type="none"/>
          </a:ln>
        </p:spPr>
      </p:cxnSp>
      <p:grpSp>
        <p:nvGrpSpPr>
          <p:cNvPr id="457" name="Google Shape;457;p27"/>
          <p:cNvGrpSpPr/>
          <p:nvPr/>
        </p:nvGrpSpPr>
        <p:grpSpPr>
          <a:xfrm>
            <a:off x="14251134" y="9096249"/>
            <a:ext cx="286001" cy="286001"/>
            <a:chOff x="0" y="0"/>
            <a:chExt cx="812800" cy="812800"/>
          </a:xfrm>
        </p:grpSpPr>
        <p:sp>
          <p:nvSpPr>
            <p:cNvPr id="458" name="Google Shape;458;p27"/>
            <p:cNvSpPr/>
            <p:nvPr/>
          </p:nvSpPr>
          <p:spPr>
            <a:xfrm>
              <a:off x="0" y="0"/>
              <a:ext cx="812800" cy="812800"/>
            </a:xfrm>
            <a:custGeom>
              <a:rect b="b" l="l" r="r" t="t"/>
              <a:pathLst>
                <a:path extrusionOk="0"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64DB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9" name="Google Shape;459;p27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63" name="Shape 4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4" name="Google Shape;464;p28"/>
          <p:cNvSpPr/>
          <p:nvPr/>
        </p:nvSpPr>
        <p:spPr>
          <a:xfrm>
            <a:off x="0" y="0"/>
            <a:ext cx="18288000" cy="10287000"/>
          </a:xfrm>
          <a:custGeom>
            <a:rect b="b" l="l" r="r" t="t"/>
            <a:pathLst>
              <a:path extrusionOk="0"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grpSp>
        <p:nvGrpSpPr>
          <p:cNvPr id="465" name="Google Shape;465;p28"/>
          <p:cNvGrpSpPr/>
          <p:nvPr/>
        </p:nvGrpSpPr>
        <p:grpSpPr>
          <a:xfrm>
            <a:off x="0" y="-144661"/>
            <a:ext cx="18288000" cy="10431661"/>
            <a:chOff x="0" y="-38100"/>
            <a:chExt cx="4816593" cy="2747433"/>
          </a:xfrm>
        </p:grpSpPr>
        <p:sp>
          <p:nvSpPr>
            <p:cNvPr id="466" name="Google Shape;466;p28"/>
            <p:cNvSpPr/>
            <p:nvPr/>
          </p:nvSpPr>
          <p:spPr>
            <a:xfrm>
              <a:off x="0" y="0"/>
              <a:ext cx="4816592" cy="2709333"/>
            </a:xfrm>
            <a:custGeom>
              <a:rect b="b" l="l" r="r" t="t"/>
              <a:pathLst>
                <a:path extrusionOk="0" h="2709333" w="4816592">
                  <a:moveTo>
                    <a:pt x="0" y="0"/>
                  </a:moveTo>
                  <a:lnTo>
                    <a:pt x="4816592" y="0"/>
                  </a:lnTo>
                  <a:lnTo>
                    <a:pt x="4816592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1E53A0">
                <a:alpha val="85882"/>
              </a:srgbClr>
            </a:solidFill>
            <a:ln>
              <a:noFill/>
            </a:ln>
          </p:spPr>
        </p:sp>
        <p:sp>
          <p:nvSpPr>
            <p:cNvPr id="467" name="Google Shape;467;p28"/>
            <p:cNvSpPr txBox="1"/>
            <p:nvPr/>
          </p:nvSpPr>
          <p:spPr>
            <a:xfrm>
              <a:off x="0" y="-38100"/>
              <a:ext cx="4816593" cy="274743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468" name="Google Shape;468;p28"/>
          <p:cNvSpPr txBox="1"/>
          <p:nvPr/>
        </p:nvSpPr>
        <p:spPr>
          <a:xfrm>
            <a:off x="710648" y="3864899"/>
            <a:ext cx="10017970" cy="242385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-503196" lvl="1" marL="1006393" marR="0" rtl="0" algn="l">
              <a:lnSpc>
                <a:spcPct val="139991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661"/>
              <a:buFont typeface="Arial"/>
              <a:buChar char="•"/>
            </a:pPr>
            <a:r>
              <a:rPr b="0" i="0" lang="en-US" sz="4661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Understand system behavior</a:t>
            </a:r>
            <a:endParaRPr/>
          </a:p>
          <a:p>
            <a:pPr indent="-503196" lvl="1" marL="1006393" marR="0" rtl="0" algn="l">
              <a:lnSpc>
                <a:spcPct val="139991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661"/>
              <a:buFont typeface="Arial"/>
              <a:buChar char="•"/>
            </a:pPr>
            <a:r>
              <a:rPr b="0" i="0" lang="en-US" sz="4661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Predict waiting time</a:t>
            </a:r>
            <a:endParaRPr/>
          </a:p>
          <a:p>
            <a:pPr indent="-503196" lvl="1" marL="1006393" marR="0" rtl="0" algn="l">
              <a:lnSpc>
                <a:spcPct val="139991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661"/>
              <a:buFont typeface="Arial"/>
              <a:buChar char="•"/>
            </a:pPr>
            <a:r>
              <a:rPr b="0" i="0" lang="en-US" sz="4661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Identify bottlenecks</a:t>
            </a:r>
            <a:endParaRPr/>
          </a:p>
        </p:txBody>
      </p:sp>
      <p:sp>
        <p:nvSpPr>
          <p:cNvPr id="469" name="Google Shape;469;p28"/>
          <p:cNvSpPr txBox="1"/>
          <p:nvPr/>
        </p:nvSpPr>
        <p:spPr>
          <a:xfrm>
            <a:off x="1028700" y="2669601"/>
            <a:ext cx="4793156" cy="103834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just">
              <a:lnSpc>
                <a:spcPct val="10399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7037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Summary</a:t>
            </a:r>
            <a:endParaRPr/>
          </a:p>
        </p:txBody>
      </p:sp>
      <p:cxnSp>
        <p:nvCxnSpPr>
          <p:cNvPr id="470" name="Google Shape;470;p28"/>
          <p:cNvCxnSpPr/>
          <p:nvPr/>
        </p:nvCxnSpPr>
        <p:spPr>
          <a:xfrm>
            <a:off x="-4" y="9258299"/>
            <a:ext cx="10017971" cy="1"/>
          </a:xfrm>
          <a:prstGeom prst="straightConnector1">
            <a:avLst/>
          </a:prstGeom>
          <a:noFill/>
          <a:ln cap="flat" cmpd="sng" w="28575">
            <a:solidFill>
              <a:srgbClr val="64DBFF"/>
            </a:solidFill>
            <a:prstDash val="solid"/>
            <a:round/>
            <a:headEnd len="sm" w="sm" type="none"/>
            <a:tailEnd len="sm" w="sm" type="none"/>
          </a:ln>
        </p:spPr>
      </p:cxnSp>
      <p:grpSp>
        <p:nvGrpSpPr>
          <p:cNvPr id="471" name="Google Shape;471;p28"/>
          <p:cNvGrpSpPr/>
          <p:nvPr/>
        </p:nvGrpSpPr>
        <p:grpSpPr>
          <a:xfrm>
            <a:off x="9984383" y="9115299"/>
            <a:ext cx="286001" cy="286001"/>
            <a:chOff x="0" y="0"/>
            <a:chExt cx="812800" cy="812800"/>
          </a:xfrm>
        </p:grpSpPr>
        <p:sp>
          <p:nvSpPr>
            <p:cNvPr id="472" name="Google Shape;472;p28"/>
            <p:cNvSpPr/>
            <p:nvPr/>
          </p:nvSpPr>
          <p:spPr>
            <a:xfrm>
              <a:off x="0" y="0"/>
              <a:ext cx="812800" cy="812800"/>
            </a:xfrm>
            <a:custGeom>
              <a:rect b="b" l="l" r="r" t="t"/>
              <a:pathLst>
                <a:path extrusionOk="0"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64DB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3" name="Google Shape;473;p28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77" name="Shape 4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8" name="Google Shape;478;p29"/>
          <p:cNvSpPr/>
          <p:nvPr/>
        </p:nvSpPr>
        <p:spPr>
          <a:xfrm>
            <a:off x="0" y="0"/>
            <a:ext cx="18288000" cy="10287000"/>
          </a:xfrm>
          <a:custGeom>
            <a:rect b="b" l="l" r="r" t="t"/>
            <a:pathLst>
              <a:path extrusionOk="0"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grpSp>
        <p:nvGrpSpPr>
          <p:cNvPr id="479" name="Google Shape;479;p29"/>
          <p:cNvGrpSpPr/>
          <p:nvPr/>
        </p:nvGrpSpPr>
        <p:grpSpPr>
          <a:xfrm>
            <a:off x="27039" y="-144661"/>
            <a:ext cx="18288000" cy="10431661"/>
            <a:chOff x="0" y="-38100"/>
            <a:chExt cx="4816593" cy="2747433"/>
          </a:xfrm>
        </p:grpSpPr>
        <p:sp>
          <p:nvSpPr>
            <p:cNvPr id="480" name="Google Shape;480;p29"/>
            <p:cNvSpPr/>
            <p:nvPr/>
          </p:nvSpPr>
          <p:spPr>
            <a:xfrm>
              <a:off x="0" y="0"/>
              <a:ext cx="4816592" cy="2709333"/>
            </a:xfrm>
            <a:custGeom>
              <a:rect b="b" l="l" r="r" t="t"/>
              <a:pathLst>
                <a:path extrusionOk="0" h="2709333" w="4816592">
                  <a:moveTo>
                    <a:pt x="0" y="0"/>
                  </a:moveTo>
                  <a:lnTo>
                    <a:pt x="4816592" y="0"/>
                  </a:lnTo>
                  <a:lnTo>
                    <a:pt x="4816592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1E53A0">
                <a:alpha val="85882"/>
              </a:srgbClr>
            </a:solidFill>
            <a:ln>
              <a:noFill/>
            </a:ln>
          </p:spPr>
        </p:sp>
        <p:sp>
          <p:nvSpPr>
            <p:cNvPr id="481" name="Google Shape;481;p29"/>
            <p:cNvSpPr txBox="1"/>
            <p:nvPr/>
          </p:nvSpPr>
          <p:spPr>
            <a:xfrm>
              <a:off x="0" y="-38100"/>
              <a:ext cx="4816593" cy="274743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482" name="Google Shape;482;p29"/>
          <p:cNvSpPr/>
          <p:nvPr/>
        </p:nvSpPr>
        <p:spPr>
          <a:xfrm>
            <a:off x="7090961" y="1732714"/>
            <a:ext cx="2357518" cy="2612791"/>
          </a:xfrm>
          <a:custGeom>
            <a:rect b="b" l="l" r="r" t="t"/>
            <a:pathLst>
              <a:path extrusionOk="0" h="2612791" w="2357518">
                <a:moveTo>
                  <a:pt x="0" y="0"/>
                </a:moveTo>
                <a:lnTo>
                  <a:pt x="2357518" y="0"/>
                </a:lnTo>
                <a:lnTo>
                  <a:pt x="2357518" y="2612791"/>
                </a:lnTo>
                <a:lnTo>
                  <a:pt x="0" y="2612791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483" name="Google Shape;483;p29"/>
          <p:cNvSpPr txBox="1"/>
          <p:nvPr/>
        </p:nvSpPr>
        <p:spPr>
          <a:xfrm>
            <a:off x="583427" y="1977564"/>
            <a:ext cx="8487068" cy="252696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399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9046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Reflection Questions</a:t>
            </a:r>
            <a:endParaRPr/>
          </a:p>
        </p:txBody>
      </p:sp>
      <p:sp>
        <p:nvSpPr>
          <p:cNvPr id="484" name="Google Shape;484;p29"/>
          <p:cNvSpPr txBox="1"/>
          <p:nvPr/>
        </p:nvSpPr>
        <p:spPr>
          <a:xfrm>
            <a:off x="583427" y="5258131"/>
            <a:ext cx="9282818" cy="209133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just">
              <a:lnSpc>
                <a:spcPct val="14002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953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When does data follow a normal distribution?</a:t>
            </a:r>
            <a:endParaRPr/>
          </a:p>
          <a:p>
            <a:pPr indent="0" lvl="0" marL="0" marR="0" rtl="0" algn="just">
              <a:lnSpc>
                <a:spcPct val="14002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953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When should exponential distribution be used?</a:t>
            </a:r>
            <a:endParaRPr/>
          </a:p>
          <a:p>
            <a:pPr indent="0" lvl="0" marL="0" marR="0" rtl="0" algn="just">
              <a:lnSpc>
                <a:spcPct val="14002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953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How can these distributions improve system design and analysis?</a:t>
            </a:r>
            <a:endParaRPr/>
          </a:p>
        </p:txBody>
      </p:sp>
      <p:cxnSp>
        <p:nvCxnSpPr>
          <p:cNvPr id="485" name="Google Shape;485;p29"/>
          <p:cNvCxnSpPr/>
          <p:nvPr/>
        </p:nvCxnSpPr>
        <p:spPr>
          <a:xfrm>
            <a:off x="45250" y="9257775"/>
            <a:ext cx="14348700" cy="600"/>
          </a:xfrm>
          <a:prstGeom prst="straightConnector1">
            <a:avLst/>
          </a:prstGeom>
          <a:noFill/>
          <a:ln cap="flat" cmpd="sng" w="28575">
            <a:solidFill>
              <a:srgbClr val="64DBFF"/>
            </a:solidFill>
            <a:prstDash val="solid"/>
            <a:round/>
            <a:headEnd len="sm" w="sm" type="none"/>
            <a:tailEnd len="sm" w="sm" type="none"/>
          </a:ln>
        </p:spPr>
      </p:cxnSp>
      <p:grpSp>
        <p:nvGrpSpPr>
          <p:cNvPr id="486" name="Google Shape;486;p29"/>
          <p:cNvGrpSpPr/>
          <p:nvPr/>
        </p:nvGrpSpPr>
        <p:grpSpPr>
          <a:xfrm>
            <a:off x="14251134" y="9096249"/>
            <a:ext cx="286001" cy="286001"/>
            <a:chOff x="0" y="0"/>
            <a:chExt cx="812800" cy="812800"/>
          </a:xfrm>
        </p:grpSpPr>
        <p:sp>
          <p:nvSpPr>
            <p:cNvPr id="487" name="Google Shape;487;p29"/>
            <p:cNvSpPr/>
            <p:nvPr/>
          </p:nvSpPr>
          <p:spPr>
            <a:xfrm>
              <a:off x="0" y="0"/>
              <a:ext cx="812800" cy="812800"/>
            </a:xfrm>
            <a:custGeom>
              <a:rect b="b" l="l" r="r" t="t"/>
              <a:pathLst>
                <a:path extrusionOk="0"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64DB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8" name="Google Shape;488;p29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489" name="Google Shape;489;p29"/>
          <p:cNvSpPr txBox="1"/>
          <p:nvPr/>
        </p:nvSpPr>
        <p:spPr>
          <a:xfrm>
            <a:off x="6718242" y="4420650"/>
            <a:ext cx="3675952" cy="38116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192936"/>
              </a:buClr>
              <a:buSzPts val="1800"/>
              <a:buFont typeface="Calibri"/>
              <a:buNone/>
            </a:pPr>
            <a:r>
              <a:rPr b="1" i="1" lang="en-US" sz="1800" u="none" strike="noStrike">
                <a:solidFill>
                  <a:srgbClr val="192936"/>
                </a:solidFill>
                <a:latin typeface="Calibri"/>
                <a:ea typeface="Calibri"/>
                <a:cs typeface="Calibri"/>
                <a:sym typeface="Calibri"/>
              </a:rPr>
              <a:t>Source:</a:t>
            </a:r>
            <a:r>
              <a:rPr b="0" i="1" lang="en-US" sz="1800" u="none" strike="noStrike">
                <a:solidFill>
                  <a:srgbClr val="192936"/>
                </a:solidFill>
                <a:latin typeface="Calibri"/>
                <a:ea typeface="Calibri"/>
                <a:cs typeface="Calibri"/>
                <a:sym typeface="Calibri"/>
              </a:rPr>
              <a:t> Author (created using Canva)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93" name="Shape 4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4" name="Google Shape;494;p30"/>
          <p:cNvSpPr/>
          <p:nvPr/>
        </p:nvSpPr>
        <p:spPr>
          <a:xfrm>
            <a:off x="0" y="0"/>
            <a:ext cx="18288000" cy="10287000"/>
          </a:xfrm>
          <a:custGeom>
            <a:rect b="b" l="l" r="r" t="t"/>
            <a:pathLst>
              <a:path extrusionOk="0"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666" l="0" r="0" t="-666"/>
            </a:stretch>
          </a:blipFill>
          <a:ln>
            <a:noFill/>
          </a:ln>
        </p:spPr>
      </p:sp>
      <p:grpSp>
        <p:nvGrpSpPr>
          <p:cNvPr id="495" name="Google Shape;495;p30"/>
          <p:cNvGrpSpPr/>
          <p:nvPr/>
        </p:nvGrpSpPr>
        <p:grpSpPr>
          <a:xfrm>
            <a:off x="0" y="-144661"/>
            <a:ext cx="18288000" cy="10431661"/>
            <a:chOff x="0" y="-38100"/>
            <a:chExt cx="4816593" cy="2747433"/>
          </a:xfrm>
        </p:grpSpPr>
        <p:sp>
          <p:nvSpPr>
            <p:cNvPr id="496" name="Google Shape;496;p30"/>
            <p:cNvSpPr/>
            <p:nvPr/>
          </p:nvSpPr>
          <p:spPr>
            <a:xfrm>
              <a:off x="0" y="0"/>
              <a:ext cx="4816592" cy="2709333"/>
            </a:xfrm>
            <a:custGeom>
              <a:rect b="b" l="l" r="r" t="t"/>
              <a:pathLst>
                <a:path extrusionOk="0" h="2709333" w="4816592">
                  <a:moveTo>
                    <a:pt x="0" y="0"/>
                  </a:moveTo>
                  <a:lnTo>
                    <a:pt x="4816592" y="0"/>
                  </a:lnTo>
                  <a:lnTo>
                    <a:pt x="4816592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1E53A0">
                <a:alpha val="85882"/>
              </a:srgbClr>
            </a:solidFill>
            <a:ln>
              <a:noFill/>
            </a:ln>
          </p:spPr>
        </p:sp>
        <p:sp>
          <p:nvSpPr>
            <p:cNvPr id="497" name="Google Shape;497;p30"/>
            <p:cNvSpPr txBox="1"/>
            <p:nvPr/>
          </p:nvSpPr>
          <p:spPr>
            <a:xfrm>
              <a:off x="0" y="-38100"/>
              <a:ext cx="4816593" cy="274743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498" name="Google Shape;498;p30"/>
          <p:cNvSpPr/>
          <p:nvPr/>
        </p:nvSpPr>
        <p:spPr>
          <a:xfrm>
            <a:off x="76202" y="190501"/>
            <a:ext cx="18135596" cy="4114800"/>
          </a:xfrm>
          <a:custGeom>
            <a:rect b="b" l="l" r="r" t="t"/>
            <a:pathLst>
              <a:path extrusionOk="0" h="748253" w="3017840">
                <a:moveTo>
                  <a:pt x="31796" y="0"/>
                </a:moveTo>
                <a:lnTo>
                  <a:pt x="2986044" y="0"/>
                </a:lnTo>
                <a:cubicBezTo>
                  <a:pt x="2994477" y="0"/>
                  <a:pt x="3002564" y="3350"/>
                  <a:pt x="3008527" y="9313"/>
                </a:cubicBezTo>
                <a:cubicBezTo>
                  <a:pt x="3014490" y="15276"/>
                  <a:pt x="3017840" y="23363"/>
                  <a:pt x="3017840" y="31796"/>
                </a:cubicBezTo>
                <a:lnTo>
                  <a:pt x="3017840" y="716457"/>
                </a:lnTo>
                <a:cubicBezTo>
                  <a:pt x="3017840" y="724890"/>
                  <a:pt x="3014490" y="732977"/>
                  <a:pt x="3008527" y="738940"/>
                </a:cubicBezTo>
                <a:cubicBezTo>
                  <a:pt x="3002564" y="744903"/>
                  <a:pt x="2994477" y="748253"/>
                  <a:pt x="2986044" y="748253"/>
                </a:cubicBezTo>
                <a:lnTo>
                  <a:pt x="31796" y="748253"/>
                </a:lnTo>
                <a:cubicBezTo>
                  <a:pt x="23363" y="748253"/>
                  <a:pt x="15276" y="744903"/>
                  <a:pt x="9313" y="738940"/>
                </a:cubicBezTo>
                <a:cubicBezTo>
                  <a:pt x="3350" y="732977"/>
                  <a:pt x="0" y="724890"/>
                  <a:pt x="0" y="716457"/>
                </a:cubicBezTo>
                <a:lnTo>
                  <a:pt x="0" y="31796"/>
                </a:lnTo>
                <a:cubicBezTo>
                  <a:pt x="0" y="23363"/>
                  <a:pt x="3350" y="15276"/>
                  <a:pt x="9313" y="9313"/>
                </a:cubicBezTo>
                <a:cubicBezTo>
                  <a:pt x="15276" y="3350"/>
                  <a:pt x="23363" y="0"/>
                  <a:pt x="31796" y="0"/>
                </a:cubicBezTo>
                <a:close/>
              </a:path>
            </a:pathLst>
          </a:custGeom>
          <a:blipFill rotWithShape="1">
            <a:blip r:embed="rId4">
              <a:alphaModFix amt="21999"/>
            </a:blip>
            <a:stretch>
              <a:fillRect b="-64943" l="0" r="0" t="-64943"/>
            </a:stretch>
          </a:blipFill>
          <a:ln cap="rnd" cmpd="sng" w="323850">
            <a:solidFill>
              <a:srgbClr val="00D1FF">
                <a:alpha val="21960"/>
              </a:srgbClr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99" name="Google Shape;499;p30"/>
          <p:cNvSpPr txBox="1"/>
          <p:nvPr/>
        </p:nvSpPr>
        <p:spPr>
          <a:xfrm>
            <a:off x="469532" y="5292873"/>
            <a:ext cx="11801222" cy="137765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just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94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Next Topic Preview</a:t>
            </a:r>
            <a:endParaRPr/>
          </a:p>
        </p:txBody>
      </p:sp>
      <p:sp>
        <p:nvSpPr>
          <p:cNvPr id="500" name="Google Shape;500;p30"/>
          <p:cNvSpPr txBox="1"/>
          <p:nvPr/>
        </p:nvSpPr>
        <p:spPr>
          <a:xfrm>
            <a:off x="452326" y="7151384"/>
            <a:ext cx="10521300" cy="1227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just">
              <a:lnSpc>
                <a:spcPct val="13999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98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In our next session, we will explore Inferential Statistics, including Hypothesis Testing to validate assumptions, Confidence Intervals for estimation ranges, and Statistical Significance to determine meaningful results.</a:t>
            </a:r>
            <a:endParaRPr/>
          </a:p>
        </p:txBody>
      </p:sp>
      <p:sp>
        <p:nvSpPr>
          <p:cNvPr id="501" name="Google Shape;501;p30"/>
          <p:cNvSpPr txBox="1"/>
          <p:nvPr/>
        </p:nvSpPr>
        <p:spPr>
          <a:xfrm>
            <a:off x="14401800" y="4495802"/>
            <a:ext cx="3675952" cy="38116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192936"/>
              </a:buClr>
              <a:buSzPts val="1800"/>
              <a:buFont typeface="Calibri"/>
              <a:buNone/>
            </a:pPr>
            <a:r>
              <a:rPr b="1" i="1" lang="en-US" sz="1800" u="none" strike="noStrike">
                <a:solidFill>
                  <a:srgbClr val="192936"/>
                </a:solidFill>
                <a:latin typeface="Calibri"/>
                <a:ea typeface="Calibri"/>
                <a:cs typeface="Calibri"/>
                <a:sym typeface="Calibri"/>
              </a:rPr>
              <a:t>Source:</a:t>
            </a:r>
            <a:r>
              <a:rPr b="0" i="1" lang="en-US" sz="1800" u="none" strike="noStrike">
                <a:solidFill>
                  <a:srgbClr val="192936"/>
                </a:solidFill>
                <a:latin typeface="Calibri"/>
                <a:ea typeface="Calibri"/>
                <a:cs typeface="Calibri"/>
                <a:sym typeface="Calibri"/>
              </a:rPr>
              <a:t> Author (created using Canva)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05" name="Shape 5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6" name="Google Shape;506;p31"/>
          <p:cNvSpPr/>
          <p:nvPr/>
        </p:nvSpPr>
        <p:spPr>
          <a:xfrm>
            <a:off x="0" y="0"/>
            <a:ext cx="18288000" cy="10287000"/>
          </a:xfrm>
          <a:custGeom>
            <a:rect b="b" l="l" r="r" t="t"/>
            <a:pathLst>
              <a:path extrusionOk="0"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grpSp>
        <p:nvGrpSpPr>
          <p:cNvPr id="507" name="Google Shape;507;p31"/>
          <p:cNvGrpSpPr/>
          <p:nvPr/>
        </p:nvGrpSpPr>
        <p:grpSpPr>
          <a:xfrm>
            <a:off x="13399" y="-115720"/>
            <a:ext cx="18288122" cy="10431728"/>
            <a:chOff x="0" y="-38100"/>
            <a:chExt cx="4816593" cy="2747433"/>
          </a:xfrm>
        </p:grpSpPr>
        <p:sp>
          <p:nvSpPr>
            <p:cNvPr id="508" name="Google Shape;508;p31"/>
            <p:cNvSpPr/>
            <p:nvPr/>
          </p:nvSpPr>
          <p:spPr>
            <a:xfrm>
              <a:off x="0" y="0"/>
              <a:ext cx="4816592" cy="2709333"/>
            </a:xfrm>
            <a:custGeom>
              <a:rect b="b" l="l" r="r" t="t"/>
              <a:pathLst>
                <a:path extrusionOk="0" h="2709333" w="4816592">
                  <a:moveTo>
                    <a:pt x="0" y="0"/>
                  </a:moveTo>
                  <a:lnTo>
                    <a:pt x="4816592" y="0"/>
                  </a:lnTo>
                  <a:lnTo>
                    <a:pt x="4816592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1E53A0">
                <a:alpha val="85882"/>
              </a:srgbClr>
            </a:solidFill>
            <a:ln>
              <a:noFill/>
            </a:ln>
          </p:spPr>
        </p:sp>
        <p:sp>
          <p:nvSpPr>
            <p:cNvPr id="509" name="Google Shape;509;p31"/>
            <p:cNvSpPr txBox="1"/>
            <p:nvPr/>
          </p:nvSpPr>
          <p:spPr>
            <a:xfrm>
              <a:off x="0" y="-38100"/>
              <a:ext cx="4816593" cy="274743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10" name="Google Shape;510;p31"/>
          <p:cNvSpPr txBox="1"/>
          <p:nvPr/>
        </p:nvSpPr>
        <p:spPr>
          <a:xfrm>
            <a:off x="929076" y="3562111"/>
            <a:ext cx="8487068" cy="132694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399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9052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References</a:t>
            </a:r>
            <a:endParaRPr/>
          </a:p>
        </p:txBody>
      </p:sp>
      <p:sp>
        <p:nvSpPr>
          <p:cNvPr id="511" name="Google Shape;511;p31"/>
          <p:cNvSpPr txBox="1"/>
          <p:nvPr/>
        </p:nvSpPr>
        <p:spPr>
          <a:xfrm>
            <a:off x="674634" y="5321624"/>
            <a:ext cx="13475821" cy="204614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-308494" lvl="1" marL="616988" marR="0" rtl="0" algn="l">
              <a:lnSpc>
                <a:spcPct val="140006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57"/>
              <a:buFont typeface="Arial"/>
              <a:buChar char="•"/>
            </a:pPr>
            <a:r>
              <a:rPr b="0" i="0" lang="en-US" sz="2857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Walpole, R.E. et al. "Probability &amp; Statistics for Engineers &amp; Scientists"</a:t>
            </a:r>
            <a:endParaRPr/>
          </a:p>
          <a:p>
            <a:pPr indent="-308494" lvl="1" marL="616988" marR="0" rtl="0" algn="l">
              <a:lnSpc>
                <a:spcPct val="140006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57"/>
              <a:buFont typeface="Arial"/>
              <a:buChar char="•"/>
            </a:pPr>
            <a:r>
              <a:rPr b="0" i="0" lang="en-US" sz="2857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Triola, M.F. "Elementary Statistics"</a:t>
            </a:r>
            <a:endParaRPr/>
          </a:p>
          <a:p>
            <a:pPr indent="-308494" lvl="1" marL="616988" marR="0" rtl="0" algn="l">
              <a:lnSpc>
                <a:spcPct val="140006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57"/>
              <a:buFont typeface="Arial"/>
              <a:buChar char="•"/>
            </a:pPr>
            <a:r>
              <a:rPr b="0" i="0" lang="en-US" sz="2857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OpenIntro Statistics (open-source textbook)</a:t>
            </a:r>
            <a:endParaRPr/>
          </a:p>
          <a:p>
            <a:pPr indent="-308494" lvl="1" marL="616988" marR="0" rtl="0" algn="l">
              <a:lnSpc>
                <a:spcPct val="140006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57"/>
              <a:buFont typeface="Arial"/>
              <a:buChar char="•"/>
            </a:pPr>
            <a:r>
              <a:rPr b="0" i="0" lang="en-US" sz="2857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Microsoft Learn: Data Science and Statistics modules</a:t>
            </a:r>
            <a:endParaRPr/>
          </a:p>
        </p:txBody>
      </p:sp>
      <p:cxnSp>
        <p:nvCxnSpPr>
          <p:cNvPr id="512" name="Google Shape;512;p31"/>
          <p:cNvCxnSpPr/>
          <p:nvPr/>
        </p:nvCxnSpPr>
        <p:spPr>
          <a:xfrm flipH="1" rot="10800000">
            <a:off x="8715103" y="990306"/>
            <a:ext cx="9572897" cy="38393"/>
          </a:xfrm>
          <a:prstGeom prst="straightConnector1">
            <a:avLst/>
          </a:prstGeom>
          <a:noFill/>
          <a:ln cap="flat" cmpd="sng" w="28575">
            <a:solidFill>
              <a:srgbClr val="64DBFF"/>
            </a:solidFill>
            <a:prstDash val="solid"/>
            <a:round/>
            <a:headEnd len="sm" w="sm" type="none"/>
            <a:tailEnd len="sm" w="sm" type="none"/>
          </a:ln>
        </p:spPr>
      </p:cxnSp>
      <p:grpSp>
        <p:nvGrpSpPr>
          <p:cNvPr id="513" name="Google Shape;513;p31"/>
          <p:cNvGrpSpPr/>
          <p:nvPr/>
        </p:nvGrpSpPr>
        <p:grpSpPr>
          <a:xfrm>
            <a:off x="8455914" y="899987"/>
            <a:ext cx="286001" cy="286001"/>
            <a:chOff x="0" y="0"/>
            <a:chExt cx="812800" cy="812800"/>
          </a:xfrm>
        </p:grpSpPr>
        <p:sp>
          <p:nvSpPr>
            <p:cNvPr id="514" name="Google Shape;514;p31"/>
            <p:cNvSpPr/>
            <p:nvPr/>
          </p:nvSpPr>
          <p:spPr>
            <a:xfrm>
              <a:off x="0" y="0"/>
              <a:ext cx="812800" cy="812800"/>
            </a:xfrm>
            <a:custGeom>
              <a:rect b="b" l="l" r="r" t="t"/>
              <a:pathLst>
                <a:path extrusionOk="0"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64DB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15" name="Google Shape;515;p31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19" name="Shape 5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0" name="Google Shape;520;p32"/>
          <p:cNvSpPr/>
          <p:nvPr/>
        </p:nvSpPr>
        <p:spPr>
          <a:xfrm>
            <a:off x="0" y="0"/>
            <a:ext cx="18288000" cy="10287000"/>
          </a:xfrm>
          <a:custGeom>
            <a:rect b="b" l="l" r="r" t="t"/>
            <a:pathLst>
              <a:path extrusionOk="0"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grpSp>
        <p:nvGrpSpPr>
          <p:cNvPr id="521" name="Google Shape;521;p32"/>
          <p:cNvGrpSpPr/>
          <p:nvPr/>
        </p:nvGrpSpPr>
        <p:grpSpPr>
          <a:xfrm>
            <a:off x="0" y="-144661"/>
            <a:ext cx="18288000" cy="10431661"/>
            <a:chOff x="0" y="-38100"/>
            <a:chExt cx="4816593" cy="2747433"/>
          </a:xfrm>
        </p:grpSpPr>
        <p:sp>
          <p:nvSpPr>
            <p:cNvPr id="522" name="Google Shape;522;p32"/>
            <p:cNvSpPr/>
            <p:nvPr/>
          </p:nvSpPr>
          <p:spPr>
            <a:xfrm>
              <a:off x="0" y="0"/>
              <a:ext cx="4816592" cy="2709333"/>
            </a:xfrm>
            <a:custGeom>
              <a:rect b="b" l="l" r="r" t="t"/>
              <a:pathLst>
                <a:path extrusionOk="0" h="2709333" w="4816592">
                  <a:moveTo>
                    <a:pt x="0" y="0"/>
                  </a:moveTo>
                  <a:lnTo>
                    <a:pt x="4816592" y="0"/>
                  </a:lnTo>
                  <a:lnTo>
                    <a:pt x="4816592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1E53A0">
                <a:alpha val="85882"/>
              </a:srgbClr>
            </a:solidFill>
            <a:ln>
              <a:noFill/>
            </a:ln>
          </p:spPr>
        </p:sp>
        <p:sp>
          <p:nvSpPr>
            <p:cNvPr id="523" name="Google Shape;523;p32"/>
            <p:cNvSpPr txBox="1"/>
            <p:nvPr/>
          </p:nvSpPr>
          <p:spPr>
            <a:xfrm>
              <a:off x="0" y="-38100"/>
              <a:ext cx="4816593" cy="274743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cxnSp>
        <p:nvCxnSpPr>
          <p:cNvPr id="524" name="Google Shape;524;p32"/>
          <p:cNvCxnSpPr/>
          <p:nvPr/>
        </p:nvCxnSpPr>
        <p:spPr>
          <a:xfrm>
            <a:off x="8741915" y="1028700"/>
            <a:ext cx="9581058" cy="7584"/>
          </a:xfrm>
          <a:prstGeom prst="straightConnector1">
            <a:avLst/>
          </a:prstGeom>
          <a:noFill/>
          <a:ln cap="flat" cmpd="sng" w="28575">
            <a:solidFill>
              <a:srgbClr val="64DBFF"/>
            </a:solidFill>
            <a:prstDash val="solid"/>
            <a:round/>
            <a:headEnd len="sm" w="sm" type="none"/>
            <a:tailEnd len="sm" w="sm" type="none"/>
          </a:ln>
        </p:spPr>
      </p:cxnSp>
      <p:grpSp>
        <p:nvGrpSpPr>
          <p:cNvPr id="525" name="Google Shape;525;p32"/>
          <p:cNvGrpSpPr/>
          <p:nvPr/>
        </p:nvGrpSpPr>
        <p:grpSpPr>
          <a:xfrm>
            <a:off x="8455914" y="899987"/>
            <a:ext cx="286001" cy="286001"/>
            <a:chOff x="0" y="0"/>
            <a:chExt cx="812800" cy="812800"/>
          </a:xfrm>
        </p:grpSpPr>
        <p:sp>
          <p:nvSpPr>
            <p:cNvPr id="526" name="Google Shape;526;p32"/>
            <p:cNvSpPr/>
            <p:nvPr/>
          </p:nvSpPr>
          <p:spPr>
            <a:xfrm>
              <a:off x="0" y="0"/>
              <a:ext cx="812800" cy="812800"/>
            </a:xfrm>
            <a:custGeom>
              <a:rect b="b" l="l" r="r" t="t"/>
              <a:pathLst>
                <a:path extrusionOk="0"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64DB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27" name="Google Shape;527;p32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528" name="Google Shape;528;p32"/>
          <p:cNvGrpSpPr/>
          <p:nvPr/>
        </p:nvGrpSpPr>
        <p:grpSpPr>
          <a:xfrm>
            <a:off x="1579499" y="4978685"/>
            <a:ext cx="6705760" cy="2276266"/>
            <a:chOff x="0" y="-1216317"/>
            <a:chExt cx="8941013" cy="3035021"/>
          </a:xfrm>
        </p:grpSpPr>
        <p:sp>
          <p:nvSpPr>
            <p:cNvPr id="529" name="Google Shape;529;p32"/>
            <p:cNvSpPr txBox="1"/>
            <p:nvPr/>
          </p:nvSpPr>
          <p:spPr>
            <a:xfrm>
              <a:off x="0" y="-1216317"/>
              <a:ext cx="8940900" cy="2512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US" sz="6121">
                  <a:solidFill>
                    <a:srgbClr val="FFFFFF"/>
                  </a:solidFill>
                  <a:latin typeface="Play"/>
                  <a:ea typeface="Play"/>
                  <a:cs typeface="Play"/>
                  <a:sym typeface="Play"/>
                </a:rPr>
                <a:t>Contact Information</a:t>
              </a:r>
              <a:endParaRPr/>
            </a:p>
          </p:txBody>
        </p:sp>
        <p:sp>
          <p:nvSpPr>
            <p:cNvPr id="530" name="Google Shape;530;p32"/>
            <p:cNvSpPr txBox="1"/>
            <p:nvPr/>
          </p:nvSpPr>
          <p:spPr>
            <a:xfrm>
              <a:off x="0" y="1504379"/>
              <a:ext cx="8941013" cy="31432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US" sz="1530" u="none" strike="noStrike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Reach out for more details or inquiries regarding the course.</a:t>
              </a:r>
              <a:endParaRPr/>
            </a:p>
          </p:txBody>
        </p:sp>
      </p:grpSp>
      <p:sp>
        <p:nvSpPr>
          <p:cNvPr id="531" name="Google Shape;531;p32"/>
          <p:cNvSpPr txBox="1"/>
          <p:nvPr/>
        </p:nvSpPr>
        <p:spPr>
          <a:xfrm>
            <a:off x="1579499" y="7723126"/>
            <a:ext cx="5448300" cy="1698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1995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Alfrian Carmen Talakua</a:t>
            </a:r>
            <a:endParaRPr/>
          </a:p>
          <a:p>
            <a:pPr indent="0" lvl="0" marL="0" marR="0" rtl="0" algn="l">
              <a:lnSpc>
                <a:spcPct val="11995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Department of Information Systems</a:t>
            </a:r>
            <a:endParaRPr/>
          </a:p>
          <a:p>
            <a:pPr indent="0" lvl="0" marL="0" marR="0" rtl="0" algn="l">
              <a:lnSpc>
                <a:spcPct val="11995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e-Mail : Alfriantalakua@unkriswina.ac.id</a:t>
            </a:r>
            <a:endParaRPr/>
          </a:p>
          <a:p>
            <a:pPr indent="0" lvl="0" marL="0" marR="0" rtl="0" algn="l">
              <a:lnSpc>
                <a:spcPct val="11995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2" name="Google Shape;532;p32"/>
          <p:cNvSpPr txBox="1"/>
          <p:nvPr/>
        </p:nvSpPr>
        <p:spPr>
          <a:xfrm>
            <a:off x="1579499" y="3596826"/>
            <a:ext cx="6569100" cy="1225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2201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7959">
                <a:solidFill>
                  <a:srgbClr val="FCDD05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THANK YOU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2006-08-16T00:00:00Z</dcterms:created>
</cp:coreProperties>
</file>