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x="18288000" cy="10287000"/>
  <p:notesSz cx="6858000" cy="9144000"/>
  <p:embeddedFontLst>
    <p:embeddedFont>
      <p:font typeface="ITC Avant Garde Gothic" charset="1" panose="020B0502020202020204"/>
      <p:regular r:id="rId38"/>
    </p:embeddedFont>
    <p:embeddedFont>
      <p:font typeface="ITC Avant Garde Gothic Bold" charset="1" panose="020B0802020202020204"/>
      <p:regular r:id="rId39"/>
    </p:embeddedFont>
    <p:embeddedFont>
      <p:font typeface="Poppins" charset="1" panose="00000500000000000000"/>
      <p:regular r:id="rId40"/>
    </p:embeddedFont>
    <p:embeddedFont>
      <p:font typeface="Times New Roman MT Bold" charset="1" panose="02030802070405020303"/>
      <p:regular r:id="rId41"/>
    </p:embeddedFont>
    <p:embeddedFont>
      <p:font typeface="TT Fors Bold Italics" charset="1" panose="020B0003030001020000"/>
      <p:regular r:id="rId42"/>
    </p:embeddedFont>
    <p:embeddedFont>
      <p:font typeface="TT Fors" charset="1" panose="020B0003030001020000"/>
      <p:regular r:id="rId43"/>
    </p:embeddedFont>
    <p:embeddedFont>
      <p:font typeface="TT Fors Bold" charset="1" panose="020B0003030001020000"/>
      <p:regular r:id="rId44"/>
    </p:embeddedFont>
    <p:embeddedFont>
      <p:font typeface="JetBrains Mono" charset="1" panose="02010509020102050004"/>
      <p:regular r:id="rId45"/>
    </p:embeddedFont>
    <p:embeddedFont>
      <p:font typeface="TT Fors Italics" charset="1" panose="020B0003030001020000"/>
      <p:regular r:id="rId46"/>
    </p:embeddedFont>
    <p:embeddedFont>
      <p:font typeface="Noto Serif Display ExtraCondensed Bold" charset="1" panose="02020806080505020204"/>
      <p:regular r:id="rId47"/>
    </p:embeddedFont>
    <p:embeddedFont>
      <p:font typeface="HK Grotesk Bold" charset="1" panose="00000800000000000000"/>
      <p:regular r:id="rId48"/>
    </p:embeddedFont>
    <p:embeddedFont>
      <p:font typeface="HK Grotesk" charset="1" panose="00000500000000000000"/>
      <p:regular r:id="rId49"/>
    </p:embeddedFont>
    <p:embeddedFont>
      <p:font typeface="League Spartan" charset="1" panose="00000800000000000000"/>
      <p:regular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50" Target="fonts/font50.fntdata" Type="http://schemas.openxmlformats.org/officeDocument/2006/relationships/font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868150" y="0"/>
            <a:ext cx="6419850" cy="10287000"/>
            <a:chOff x="0" y="0"/>
            <a:chExt cx="994603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94603" cy="1593725"/>
            </a:xfrm>
            <a:custGeom>
              <a:avLst/>
              <a:gdLst/>
              <a:ahLst/>
              <a:cxnLst/>
              <a:rect r="r" b="b" t="t" l="l"/>
              <a:pathLst>
                <a:path h="1593725" w="994603">
                  <a:moveTo>
                    <a:pt x="0" y="0"/>
                  </a:moveTo>
                  <a:lnTo>
                    <a:pt x="994603" y="0"/>
                  </a:lnTo>
                  <a:lnTo>
                    <a:pt x="994603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>
                <a:alphaModFix amt="51000"/>
              </a:blip>
              <a:stretch>
                <a:fillRect l="-103445" t="0" r="-86113" b="-14974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584526" y="5133390"/>
            <a:ext cx="9348755" cy="9796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33"/>
              </a:lnSpc>
            </a:pPr>
            <a:r>
              <a:rPr lang="en-US" sz="3533" spc="-106">
                <a:solidFill>
                  <a:srgbClr val="463F45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Week 7</a:t>
            </a:r>
            <a:r>
              <a:rPr lang="en-US" sz="3533" spc="-106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- Sampling</a:t>
            </a:r>
            <a:r>
              <a:rPr lang="en-US" sz="3533" spc="-106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and Sampling Distributions in Data Science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9444829" y="7829550"/>
            <a:ext cx="4846643" cy="1791955"/>
            <a:chOff x="0" y="0"/>
            <a:chExt cx="6462190" cy="238927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89273" cy="2389273"/>
            </a:xfrm>
            <a:custGeom>
              <a:avLst/>
              <a:gdLst/>
              <a:ahLst/>
              <a:cxnLst/>
              <a:rect r="r" b="b" t="t" l="l"/>
              <a:pathLst>
                <a:path h="2389273" w="2389273">
                  <a:moveTo>
                    <a:pt x="0" y="0"/>
                  </a:moveTo>
                  <a:lnTo>
                    <a:pt x="2389273" y="0"/>
                  </a:lnTo>
                  <a:lnTo>
                    <a:pt x="2389273" y="2389273"/>
                  </a:lnTo>
                  <a:lnTo>
                    <a:pt x="0" y="23892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036459" y="0"/>
              <a:ext cx="2389273" cy="2389273"/>
            </a:xfrm>
            <a:custGeom>
              <a:avLst/>
              <a:gdLst/>
              <a:ahLst/>
              <a:cxnLst/>
              <a:rect r="r" b="b" t="t" l="l"/>
              <a:pathLst>
                <a:path h="2389273" w="2389273">
                  <a:moveTo>
                    <a:pt x="0" y="0"/>
                  </a:moveTo>
                  <a:lnTo>
                    <a:pt x="2389273" y="0"/>
                  </a:lnTo>
                  <a:lnTo>
                    <a:pt x="2389273" y="2389273"/>
                  </a:lnTo>
                  <a:lnTo>
                    <a:pt x="0" y="23892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4072917" y="0"/>
              <a:ext cx="2389273" cy="2389273"/>
            </a:xfrm>
            <a:custGeom>
              <a:avLst/>
              <a:gdLst/>
              <a:ahLst/>
              <a:cxnLst/>
              <a:rect r="r" b="b" t="t" l="l"/>
              <a:pathLst>
                <a:path h="2389273" w="2389273">
                  <a:moveTo>
                    <a:pt x="0" y="0"/>
                  </a:moveTo>
                  <a:lnTo>
                    <a:pt x="2389273" y="0"/>
                  </a:lnTo>
                  <a:lnTo>
                    <a:pt x="2389273" y="2389273"/>
                  </a:lnTo>
                  <a:lnTo>
                    <a:pt x="0" y="23892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584526" y="3911559"/>
            <a:ext cx="9776073" cy="9827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2"/>
              </a:lnSpc>
              <a:spcBef>
                <a:spcPct val="0"/>
              </a:spcBef>
            </a:pPr>
            <a:r>
              <a:rPr lang="en-US" b="true" sz="6442" spc="-193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Statistics and Probability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584526" y="6352057"/>
            <a:ext cx="5276958" cy="1260567"/>
            <a:chOff x="0" y="0"/>
            <a:chExt cx="7035943" cy="1680756"/>
          </a:xfrm>
        </p:grpSpPr>
        <p:sp>
          <p:nvSpPr>
            <p:cNvPr name="TextBox 11" id="11"/>
            <p:cNvSpPr txBox="true"/>
            <p:nvPr/>
          </p:nvSpPr>
          <p:spPr>
            <a:xfrm rot="0">
              <a:off x="0" y="-57150"/>
              <a:ext cx="7035943" cy="10240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>
                  <a:solidFill>
                    <a:srgbClr val="0B0B42"/>
                  </a:solidFill>
                  <a:latin typeface="Poppins"/>
                  <a:ea typeface="Poppins"/>
                  <a:cs typeface="Poppins"/>
                  <a:sym typeface="Poppins"/>
                </a:rPr>
                <a:t>Alfrian Carmen Talakua</a:t>
              </a:r>
            </a:p>
            <a:p>
              <a:pPr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>
                  <a:solidFill>
                    <a:srgbClr val="0B0B42"/>
                  </a:solidFill>
                  <a:latin typeface="Poppins"/>
                  <a:ea typeface="Poppins"/>
                  <a:cs typeface="Poppins"/>
                  <a:sym typeface="Poppins"/>
                </a:rPr>
                <a:t>Department of Information Systems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1107986"/>
              <a:ext cx="1034018" cy="5727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true">
                  <a:solidFill>
                    <a:srgbClr val="0B0B42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2026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4646557" y="9804650"/>
            <a:ext cx="3411982" cy="1843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76"/>
              </a:lnSpc>
              <a:spcBef>
                <a:spcPct val="0"/>
              </a:spcBef>
            </a:pPr>
            <a:r>
              <a:rPr lang="en-US" b="true" sz="147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H="true">
            <a:off x="4476750" y="5905500"/>
            <a:ext cx="3048000" cy="0"/>
          </a:xfrm>
          <a:prstGeom prst="line">
            <a:avLst/>
          </a:prstGeom>
          <a:ln cap="rnd" w="38100">
            <a:solidFill>
              <a:srgbClr val="FFDE59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3" id="3"/>
          <p:cNvSpPr/>
          <p:nvPr/>
        </p:nvSpPr>
        <p:spPr>
          <a:xfrm flipH="true">
            <a:off x="10763250" y="5905500"/>
            <a:ext cx="3048000" cy="0"/>
          </a:xfrm>
          <a:prstGeom prst="line">
            <a:avLst/>
          </a:prstGeom>
          <a:ln cap="rnd" w="38100">
            <a:solidFill>
              <a:srgbClr val="FFDE59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4" id="4"/>
          <p:cNvSpPr/>
          <p:nvPr/>
        </p:nvSpPr>
        <p:spPr>
          <a:xfrm>
            <a:off x="15430500" y="3810000"/>
            <a:ext cx="0" cy="1524000"/>
          </a:xfrm>
          <a:prstGeom prst="line">
            <a:avLst/>
          </a:prstGeom>
          <a:ln cap="rnd" w="38100">
            <a:solidFill>
              <a:srgbClr val="FFDE59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5" id="5"/>
          <p:cNvSpPr/>
          <p:nvPr/>
        </p:nvSpPr>
        <p:spPr>
          <a:xfrm>
            <a:off x="10763250" y="3238500"/>
            <a:ext cx="3048000" cy="0"/>
          </a:xfrm>
          <a:prstGeom prst="line">
            <a:avLst/>
          </a:prstGeom>
          <a:ln cap="rnd" w="38100">
            <a:solidFill>
              <a:srgbClr val="FFDE59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6" id="6"/>
          <p:cNvSpPr/>
          <p:nvPr/>
        </p:nvSpPr>
        <p:spPr>
          <a:xfrm>
            <a:off x="4476750" y="3238500"/>
            <a:ext cx="3048000" cy="0"/>
          </a:xfrm>
          <a:prstGeom prst="line">
            <a:avLst/>
          </a:prstGeom>
          <a:ln cap="rnd" w="38100">
            <a:solidFill>
              <a:srgbClr val="FFDE59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7" id="7"/>
          <p:cNvSpPr txBox="true"/>
          <p:nvPr/>
        </p:nvSpPr>
        <p:spPr>
          <a:xfrm rot="0">
            <a:off x="666750" y="282574"/>
            <a:ext cx="11201400" cy="12223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000"/>
              </a:lnSpc>
            </a:pPr>
            <a:r>
              <a:rPr lang="en-US" sz="8000" spc="-240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Review Overview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4659294" y="8777270"/>
            <a:ext cx="3349055" cy="1238250"/>
            <a:chOff x="0" y="0"/>
            <a:chExt cx="4465407" cy="1651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651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1651000">
                  <a:moveTo>
                    <a:pt x="0" y="0"/>
                  </a:moveTo>
                  <a:lnTo>
                    <a:pt x="1651000" y="0"/>
                  </a:lnTo>
                  <a:lnTo>
                    <a:pt x="1651000" y="1651000"/>
                  </a:lnTo>
                  <a:lnTo>
                    <a:pt x="0" y="1651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1407203" y="0"/>
              <a:ext cx="1651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1651000">
                  <a:moveTo>
                    <a:pt x="0" y="0"/>
                  </a:moveTo>
                  <a:lnTo>
                    <a:pt x="1651000" y="0"/>
                  </a:lnTo>
                  <a:lnTo>
                    <a:pt x="1651000" y="1651000"/>
                  </a:lnTo>
                  <a:lnTo>
                    <a:pt x="0" y="1651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2814407" y="0"/>
              <a:ext cx="1651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1651000">
                  <a:moveTo>
                    <a:pt x="0" y="0"/>
                  </a:moveTo>
                  <a:lnTo>
                    <a:pt x="1651000" y="0"/>
                  </a:lnTo>
                  <a:lnTo>
                    <a:pt x="1651000" y="1651000"/>
                  </a:lnTo>
                  <a:lnTo>
                    <a:pt x="0" y="1651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238250" y="2667000"/>
            <a:ext cx="3238500" cy="1143000"/>
            <a:chOff x="0" y="0"/>
            <a:chExt cx="852805" cy="30099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52805" cy="300990"/>
            </a:xfrm>
            <a:custGeom>
              <a:avLst/>
              <a:gdLst/>
              <a:ahLst/>
              <a:cxnLst/>
              <a:rect r="r" b="b" t="t" l="l"/>
              <a:pathLst>
                <a:path h="300990" w="852805">
                  <a:moveTo>
                    <a:pt x="28687" y="0"/>
                  </a:moveTo>
                  <a:lnTo>
                    <a:pt x="824118" y="0"/>
                  </a:lnTo>
                  <a:cubicBezTo>
                    <a:pt x="831726" y="0"/>
                    <a:pt x="839023" y="3022"/>
                    <a:pt x="844403" y="8402"/>
                  </a:cubicBezTo>
                  <a:cubicBezTo>
                    <a:pt x="849783" y="13782"/>
                    <a:pt x="852805" y="21079"/>
                    <a:pt x="852805" y="28687"/>
                  </a:cubicBezTo>
                  <a:lnTo>
                    <a:pt x="852805" y="272303"/>
                  </a:lnTo>
                  <a:cubicBezTo>
                    <a:pt x="852805" y="288146"/>
                    <a:pt x="839961" y="300990"/>
                    <a:pt x="824118" y="300990"/>
                  </a:cubicBezTo>
                  <a:lnTo>
                    <a:pt x="28687" y="300990"/>
                  </a:lnTo>
                  <a:cubicBezTo>
                    <a:pt x="21079" y="300990"/>
                    <a:pt x="13782" y="297968"/>
                    <a:pt x="8402" y="292588"/>
                  </a:cubicBezTo>
                  <a:cubicBezTo>
                    <a:pt x="3022" y="287208"/>
                    <a:pt x="0" y="279911"/>
                    <a:pt x="0" y="272303"/>
                  </a:cubicBezTo>
                  <a:lnTo>
                    <a:pt x="0" y="28687"/>
                  </a:lnTo>
                  <a:cubicBezTo>
                    <a:pt x="0" y="12844"/>
                    <a:pt x="12844" y="0"/>
                    <a:pt x="28687" y="0"/>
                  </a:cubicBezTo>
                  <a:close/>
                </a:path>
              </a:pathLst>
            </a:custGeom>
            <a:solidFill>
              <a:srgbClr val="004AAD"/>
            </a:solidFill>
            <a:ln w="28575" cap="sq">
              <a:solidFill>
                <a:srgbClr val="FFDE59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852805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1381125" y="2747963"/>
            <a:ext cx="2952750" cy="876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33"/>
              </a:lnSpc>
            </a:pPr>
            <a:r>
              <a:rPr lang="en-US" b="true" sz="5111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1.</a:t>
            </a:r>
            <a:r>
              <a:rPr lang="en-US" sz="5111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Data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7524750" y="2667000"/>
            <a:ext cx="3238500" cy="1143000"/>
            <a:chOff x="0" y="0"/>
            <a:chExt cx="852805" cy="30099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52805" cy="300990"/>
            </a:xfrm>
            <a:custGeom>
              <a:avLst/>
              <a:gdLst/>
              <a:ahLst/>
              <a:cxnLst/>
              <a:rect r="r" b="b" t="t" l="l"/>
              <a:pathLst>
                <a:path h="300990" w="852805">
                  <a:moveTo>
                    <a:pt x="28687" y="0"/>
                  </a:moveTo>
                  <a:lnTo>
                    <a:pt x="824118" y="0"/>
                  </a:lnTo>
                  <a:cubicBezTo>
                    <a:pt x="831726" y="0"/>
                    <a:pt x="839023" y="3022"/>
                    <a:pt x="844403" y="8402"/>
                  </a:cubicBezTo>
                  <a:cubicBezTo>
                    <a:pt x="849783" y="13782"/>
                    <a:pt x="852805" y="21079"/>
                    <a:pt x="852805" y="28687"/>
                  </a:cubicBezTo>
                  <a:lnTo>
                    <a:pt x="852805" y="272303"/>
                  </a:lnTo>
                  <a:cubicBezTo>
                    <a:pt x="852805" y="288146"/>
                    <a:pt x="839961" y="300990"/>
                    <a:pt x="824118" y="300990"/>
                  </a:cubicBezTo>
                  <a:lnTo>
                    <a:pt x="28687" y="300990"/>
                  </a:lnTo>
                  <a:cubicBezTo>
                    <a:pt x="21079" y="300990"/>
                    <a:pt x="13782" y="297968"/>
                    <a:pt x="8402" y="292588"/>
                  </a:cubicBezTo>
                  <a:cubicBezTo>
                    <a:pt x="3022" y="287208"/>
                    <a:pt x="0" y="279911"/>
                    <a:pt x="0" y="272303"/>
                  </a:cubicBezTo>
                  <a:lnTo>
                    <a:pt x="0" y="28687"/>
                  </a:lnTo>
                  <a:cubicBezTo>
                    <a:pt x="0" y="12844"/>
                    <a:pt x="12844" y="0"/>
                    <a:pt x="28687" y="0"/>
                  </a:cubicBezTo>
                  <a:close/>
                </a:path>
              </a:pathLst>
            </a:custGeom>
            <a:solidFill>
              <a:srgbClr val="004AAD"/>
            </a:solidFill>
            <a:ln w="28575" cap="sq">
              <a:solidFill>
                <a:srgbClr val="FFDE59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852805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7667625" y="2924175"/>
            <a:ext cx="2952750" cy="101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6"/>
              </a:lnSpc>
            </a:pPr>
            <a:r>
              <a:rPr lang="en-US" b="true" sz="3305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2.</a:t>
            </a:r>
            <a:r>
              <a:rPr lang="en-US" sz="3305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Distribution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3811250" y="2667000"/>
            <a:ext cx="3238500" cy="1143000"/>
            <a:chOff x="0" y="0"/>
            <a:chExt cx="852805" cy="30099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52805" cy="300990"/>
            </a:xfrm>
            <a:custGeom>
              <a:avLst/>
              <a:gdLst/>
              <a:ahLst/>
              <a:cxnLst/>
              <a:rect r="r" b="b" t="t" l="l"/>
              <a:pathLst>
                <a:path h="300990" w="852805">
                  <a:moveTo>
                    <a:pt x="28687" y="0"/>
                  </a:moveTo>
                  <a:lnTo>
                    <a:pt x="824118" y="0"/>
                  </a:lnTo>
                  <a:cubicBezTo>
                    <a:pt x="831726" y="0"/>
                    <a:pt x="839023" y="3022"/>
                    <a:pt x="844403" y="8402"/>
                  </a:cubicBezTo>
                  <a:cubicBezTo>
                    <a:pt x="849783" y="13782"/>
                    <a:pt x="852805" y="21079"/>
                    <a:pt x="852805" y="28687"/>
                  </a:cubicBezTo>
                  <a:lnTo>
                    <a:pt x="852805" y="272303"/>
                  </a:lnTo>
                  <a:cubicBezTo>
                    <a:pt x="852805" y="288146"/>
                    <a:pt x="839961" y="300990"/>
                    <a:pt x="824118" y="300990"/>
                  </a:cubicBezTo>
                  <a:lnTo>
                    <a:pt x="28687" y="300990"/>
                  </a:lnTo>
                  <a:cubicBezTo>
                    <a:pt x="21079" y="300990"/>
                    <a:pt x="13782" y="297968"/>
                    <a:pt x="8402" y="292588"/>
                  </a:cubicBezTo>
                  <a:cubicBezTo>
                    <a:pt x="3022" y="287208"/>
                    <a:pt x="0" y="279911"/>
                    <a:pt x="0" y="272303"/>
                  </a:cubicBezTo>
                  <a:lnTo>
                    <a:pt x="0" y="28687"/>
                  </a:lnTo>
                  <a:cubicBezTo>
                    <a:pt x="0" y="12844"/>
                    <a:pt x="12844" y="0"/>
                    <a:pt x="28687" y="0"/>
                  </a:cubicBezTo>
                  <a:close/>
                </a:path>
              </a:pathLst>
            </a:custGeom>
            <a:solidFill>
              <a:srgbClr val="004AAD"/>
            </a:solidFill>
            <a:ln w="28575" cap="sq">
              <a:solidFill>
                <a:srgbClr val="FFDE59"/>
              </a:solidFill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852805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13954125" y="2895600"/>
            <a:ext cx="2952750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01"/>
              </a:lnSpc>
            </a:pPr>
            <a:r>
              <a:rPr lang="en-US" b="true" sz="3584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3.</a:t>
            </a:r>
            <a:r>
              <a:rPr lang="en-US" sz="3584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Bell Curve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13811250" y="5334000"/>
            <a:ext cx="3238500" cy="1143000"/>
            <a:chOff x="0" y="0"/>
            <a:chExt cx="852805" cy="30099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52805" cy="300990"/>
            </a:xfrm>
            <a:custGeom>
              <a:avLst/>
              <a:gdLst/>
              <a:ahLst/>
              <a:cxnLst/>
              <a:rect r="r" b="b" t="t" l="l"/>
              <a:pathLst>
                <a:path h="300990" w="852805">
                  <a:moveTo>
                    <a:pt x="28687" y="0"/>
                  </a:moveTo>
                  <a:lnTo>
                    <a:pt x="824118" y="0"/>
                  </a:lnTo>
                  <a:cubicBezTo>
                    <a:pt x="831726" y="0"/>
                    <a:pt x="839023" y="3022"/>
                    <a:pt x="844403" y="8402"/>
                  </a:cubicBezTo>
                  <a:cubicBezTo>
                    <a:pt x="849783" y="13782"/>
                    <a:pt x="852805" y="21079"/>
                    <a:pt x="852805" y="28687"/>
                  </a:cubicBezTo>
                  <a:lnTo>
                    <a:pt x="852805" y="272303"/>
                  </a:lnTo>
                  <a:cubicBezTo>
                    <a:pt x="852805" y="288146"/>
                    <a:pt x="839961" y="300990"/>
                    <a:pt x="824118" y="300990"/>
                  </a:cubicBezTo>
                  <a:lnTo>
                    <a:pt x="28687" y="300990"/>
                  </a:lnTo>
                  <a:cubicBezTo>
                    <a:pt x="21079" y="300990"/>
                    <a:pt x="13782" y="297968"/>
                    <a:pt x="8402" y="292588"/>
                  </a:cubicBezTo>
                  <a:cubicBezTo>
                    <a:pt x="3022" y="287208"/>
                    <a:pt x="0" y="279911"/>
                    <a:pt x="0" y="272303"/>
                  </a:cubicBezTo>
                  <a:lnTo>
                    <a:pt x="0" y="28687"/>
                  </a:lnTo>
                  <a:cubicBezTo>
                    <a:pt x="0" y="12844"/>
                    <a:pt x="12844" y="0"/>
                    <a:pt x="28687" y="0"/>
                  </a:cubicBezTo>
                  <a:close/>
                </a:path>
              </a:pathLst>
            </a:custGeom>
            <a:solidFill>
              <a:srgbClr val="004AAD"/>
            </a:solidFill>
            <a:ln w="28575" cap="sq">
              <a:solidFill>
                <a:srgbClr val="FFDE59"/>
              </a:solidFill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852805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13954125" y="5448300"/>
            <a:ext cx="2952750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67"/>
              </a:lnSpc>
            </a:pPr>
            <a:r>
              <a:rPr lang="en-US" b="true" sz="4722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4.</a:t>
            </a:r>
            <a:r>
              <a:rPr lang="en-US" sz="4722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Z-Score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7524750" y="5334000"/>
            <a:ext cx="3238500" cy="1143000"/>
            <a:chOff x="0" y="0"/>
            <a:chExt cx="852805" cy="30099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52805" cy="300990"/>
            </a:xfrm>
            <a:custGeom>
              <a:avLst/>
              <a:gdLst/>
              <a:ahLst/>
              <a:cxnLst/>
              <a:rect r="r" b="b" t="t" l="l"/>
              <a:pathLst>
                <a:path h="300990" w="852805">
                  <a:moveTo>
                    <a:pt x="28687" y="0"/>
                  </a:moveTo>
                  <a:lnTo>
                    <a:pt x="824118" y="0"/>
                  </a:lnTo>
                  <a:cubicBezTo>
                    <a:pt x="831726" y="0"/>
                    <a:pt x="839023" y="3022"/>
                    <a:pt x="844403" y="8402"/>
                  </a:cubicBezTo>
                  <a:cubicBezTo>
                    <a:pt x="849783" y="13782"/>
                    <a:pt x="852805" y="21079"/>
                    <a:pt x="852805" y="28687"/>
                  </a:cubicBezTo>
                  <a:lnTo>
                    <a:pt x="852805" y="272303"/>
                  </a:lnTo>
                  <a:cubicBezTo>
                    <a:pt x="852805" y="288146"/>
                    <a:pt x="839961" y="300990"/>
                    <a:pt x="824118" y="300990"/>
                  </a:cubicBezTo>
                  <a:lnTo>
                    <a:pt x="28687" y="300990"/>
                  </a:lnTo>
                  <a:cubicBezTo>
                    <a:pt x="21079" y="300990"/>
                    <a:pt x="13782" y="297968"/>
                    <a:pt x="8402" y="292588"/>
                  </a:cubicBezTo>
                  <a:cubicBezTo>
                    <a:pt x="3022" y="287208"/>
                    <a:pt x="0" y="279911"/>
                    <a:pt x="0" y="272303"/>
                  </a:cubicBezTo>
                  <a:lnTo>
                    <a:pt x="0" y="28687"/>
                  </a:lnTo>
                  <a:cubicBezTo>
                    <a:pt x="0" y="12844"/>
                    <a:pt x="12844" y="0"/>
                    <a:pt x="28687" y="0"/>
                  </a:cubicBezTo>
                  <a:close/>
                </a:path>
              </a:pathLst>
            </a:custGeom>
            <a:solidFill>
              <a:srgbClr val="004AAD"/>
            </a:solidFill>
            <a:ln w="28575" cap="sq">
              <a:solidFill>
                <a:srgbClr val="FFDE59"/>
              </a:solidFill>
              <a:prstDash val="solid"/>
              <a:miter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-38100"/>
              <a:ext cx="852805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7667625" y="5362575"/>
            <a:ext cx="2952750" cy="101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22"/>
              </a:lnSpc>
            </a:pPr>
            <a:r>
              <a:rPr lang="en-US" b="true" sz="3185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5.</a:t>
            </a:r>
            <a:r>
              <a:rPr lang="en-US" sz="3185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Empirical Rule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666750" y="1914525"/>
            <a:ext cx="7198531" cy="352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79"/>
              </a:lnSpc>
            </a:pPr>
            <a:r>
              <a:rPr lang="en-US" sz="2400" u="none">
                <a:solidFill>
                  <a:srgbClr val="FFDE59"/>
                </a:solidFill>
                <a:latin typeface="TT Fors"/>
                <a:ea typeface="TT Fors"/>
                <a:cs typeface="TT Fors"/>
                <a:sym typeface="TT Fors"/>
              </a:rPr>
              <a:t>Lecture Flow: From Data to Sampling Distribution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1238250" y="5334000"/>
            <a:ext cx="3238500" cy="1143000"/>
            <a:chOff x="0" y="0"/>
            <a:chExt cx="852805" cy="30099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852805" cy="300990"/>
            </a:xfrm>
            <a:custGeom>
              <a:avLst/>
              <a:gdLst/>
              <a:ahLst/>
              <a:cxnLst/>
              <a:rect r="r" b="b" t="t" l="l"/>
              <a:pathLst>
                <a:path h="300990" w="852805">
                  <a:moveTo>
                    <a:pt x="28687" y="0"/>
                  </a:moveTo>
                  <a:lnTo>
                    <a:pt x="824118" y="0"/>
                  </a:lnTo>
                  <a:cubicBezTo>
                    <a:pt x="831726" y="0"/>
                    <a:pt x="839023" y="3022"/>
                    <a:pt x="844403" y="8402"/>
                  </a:cubicBezTo>
                  <a:cubicBezTo>
                    <a:pt x="849783" y="13782"/>
                    <a:pt x="852805" y="21079"/>
                    <a:pt x="852805" y="28687"/>
                  </a:cubicBezTo>
                  <a:lnTo>
                    <a:pt x="852805" y="272303"/>
                  </a:lnTo>
                  <a:cubicBezTo>
                    <a:pt x="852805" y="288146"/>
                    <a:pt x="839961" y="300990"/>
                    <a:pt x="824118" y="300990"/>
                  </a:cubicBezTo>
                  <a:lnTo>
                    <a:pt x="28687" y="300990"/>
                  </a:lnTo>
                  <a:cubicBezTo>
                    <a:pt x="21079" y="300990"/>
                    <a:pt x="13782" y="297968"/>
                    <a:pt x="8402" y="292588"/>
                  </a:cubicBezTo>
                  <a:cubicBezTo>
                    <a:pt x="3022" y="287208"/>
                    <a:pt x="0" y="279911"/>
                    <a:pt x="0" y="272303"/>
                  </a:cubicBezTo>
                  <a:lnTo>
                    <a:pt x="0" y="28687"/>
                  </a:lnTo>
                  <a:cubicBezTo>
                    <a:pt x="0" y="12844"/>
                    <a:pt x="12844" y="0"/>
                    <a:pt x="28687" y="0"/>
                  </a:cubicBezTo>
                  <a:close/>
                </a:path>
              </a:pathLst>
            </a:custGeom>
            <a:solidFill>
              <a:srgbClr val="004AAD"/>
            </a:solidFill>
            <a:ln w="28575" cap="sq">
              <a:solidFill>
                <a:srgbClr val="FFDE59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0" y="-38100"/>
              <a:ext cx="852805" cy="339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6" id="36"/>
          <p:cNvSpPr txBox="true"/>
          <p:nvPr/>
        </p:nvSpPr>
        <p:spPr>
          <a:xfrm rot="0">
            <a:off x="1381125" y="5362575"/>
            <a:ext cx="2952750" cy="101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22"/>
              </a:lnSpc>
            </a:pPr>
            <a:r>
              <a:rPr lang="en-US" b="true" sz="3185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6.</a:t>
            </a:r>
            <a:r>
              <a:rPr lang="en-US" sz="3185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Sampling</a:t>
            </a:r>
          </a:p>
          <a:p>
            <a:pPr algn="ctr">
              <a:lnSpc>
                <a:spcPts val="3822"/>
              </a:lnSpc>
            </a:pPr>
            <a:r>
              <a:rPr lang="en-US" sz="3185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Distribution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952500"/>
            <a:ext cx="11106150" cy="1735336"/>
            <a:chOff x="0" y="0"/>
            <a:chExt cx="14808200" cy="2313781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3845667" cy="12682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6121"/>
                </a:lnSpc>
                <a:spcBef>
                  <a:spcPct val="0"/>
                </a:spcBef>
              </a:pPr>
              <a:r>
                <a:rPr lang="en-US" sz="6121" spc="-183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Distributions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1812925"/>
              <a:ext cx="14808200" cy="5008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264"/>
                </a:lnSpc>
                <a:spcBef>
                  <a:spcPct val="0"/>
                </a:spcBef>
              </a:pPr>
              <a:r>
                <a:rPr lang="en-US" sz="2331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How data values are </a:t>
              </a:r>
              <a:r>
                <a:rPr lang="en-US" b="true" sz="2331" strike="noStrike" u="none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spread</a:t>
              </a:r>
              <a:r>
                <a:rPr lang="en-US" sz="2331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reveals patterns.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1295718"/>
              <a:ext cx="14808200" cy="51828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148"/>
                </a:lnSpc>
                <a:spcBef>
                  <a:spcPct val="0"/>
                </a:spcBef>
              </a:pPr>
              <a:r>
                <a:rPr lang="en-US" sz="2623" spc="-78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Foundation of Statistics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666750" y="3498932"/>
            <a:ext cx="4194144" cy="4684396"/>
            <a:chOff x="0" y="0"/>
            <a:chExt cx="5592192" cy="6245861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-57150"/>
              <a:ext cx="5592192" cy="6413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467"/>
                </a:lnSpc>
                <a:spcBef>
                  <a:spcPct val="0"/>
                </a:spcBef>
              </a:pPr>
              <a:r>
                <a:rPr lang="en-US" b="true" sz="2889" strike="noStrike" u="none">
                  <a:solidFill>
                    <a:srgbClr val="FFDE59"/>
                  </a:solidFill>
                  <a:latin typeface="ITC Avant Garde Gothic Bold"/>
                  <a:ea typeface="ITC Avant Garde Gothic Bold"/>
                  <a:cs typeface="ITC Avant Garde Gothic Bold"/>
                  <a:sym typeface="ITC Avant Garde Gothic Bold"/>
                </a:rPr>
                <a:t>Student Exam Scores</a:t>
              </a:r>
            </a:p>
          </p:txBody>
        </p:sp>
        <p:grpSp>
          <p:nvGrpSpPr>
            <p:cNvPr name="Group 8" id="8"/>
            <p:cNvGrpSpPr/>
            <p:nvPr/>
          </p:nvGrpSpPr>
          <p:grpSpPr>
            <a:xfrm rot="0">
              <a:off x="0" y="928432"/>
              <a:ext cx="4518077" cy="590825"/>
              <a:chOff x="0" y="0"/>
              <a:chExt cx="652145" cy="85281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652145" cy="85281"/>
              </a:xfrm>
              <a:custGeom>
                <a:avLst/>
                <a:gdLst/>
                <a:ahLst/>
                <a:cxnLst/>
                <a:rect r="r" b="b" t="t" l="l"/>
                <a:pathLst>
                  <a:path h="85281" w="652145">
                    <a:moveTo>
                      <a:pt x="0" y="0"/>
                    </a:moveTo>
                    <a:lnTo>
                      <a:pt x="652145" y="0"/>
                    </a:lnTo>
                    <a:lnTo>
                      <a:pt x="652145" y="85281"/>
                    </a:lnTo>
                    <a:lnTo>
                      <a:pt x="0" y="85281"/>
                    </a:lnTo>
                    <a:close/>
                  </a:path>
                </a:pathLst>
              </a:custGeom>
              <a:solidFill>
                <a:srgbClr val="004AAD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38100"/>
                <a:ext cx="652145" cy="123381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0" y="995107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b="true" sz="2973" strike="noStrike" u="none">
                  <a:solidFill>
                    <a:srgbClr val="FFDE59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Student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2259039" y="995107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b="true" sz="2973" strike="noStrike" u="none">
                  <a:solidFill>
                    <a:srgbClr val="FFDE59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Score</a:t>
              </a:r>
            </a:p>
          </p:txBody>
        </p:sp>
        <p:grpSp>
          <p:nvGrpSpPr>
            <p:cNvPr name="Group 13" id="13"/>
            <p:cNvGrpSpPr/>
            <p:nvPr/>
          </p:nvGrpSpPr>
          <p:grpSpPr>
            <a:xfrm rot="0">
              <a:off x="0" y="1519257"/>
              <a:ext cx="4518077" cy="590825"/>
              <a:chOff x="0" y="0"/>
              <a:chExt cx="652145" cy="85281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652145" cy="85281"/>
              </a:xfrm>
              <a:custGeom>
                <a:avLst/>
                <a:gdLst/>
                <a:ahLst/>
                <a:cxnLst/>
                <a:rect r="r" b="b" t="t" l="l"/>
                <a:pathLst>
                  <a:path h="85281" w="652145">
                    <a:moveTo>
                      <a:pt x="0" y="0"/>
                    </a:moveTo>
                    <a:lnTo>
                      <a:pt x="652145" y="0"/>
                    </a:lnTo>
                    <a:lnTo>
                      <a:pt x="652145" y="85281"/>
                    </a:lnTo>
                    <a:lnTo>
                      <a:pt x="0" y="85281"/>
                    </a:lnTo>
                    <a:close/>
                  </a:path>
                </a:pathLst>
              </a:custGeom>
              <a:solidFill>
                <a:srgbClr val="0A1A4A">
                  <a:alpha val="84706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38100"/>
                <a:ext cx="652145" cy="123381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6" id="16"/>
            <p:cNvSpPr txBox="true"/>
            <p:nvPr/>
          </p:nvSpPr>
          <p:spPr>
            <a:xfrm rot="0">
              <a:off x="0" y="1585932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Ana</a:t>
              </a:r>
            </a:p>
          </p:txBody>
        </p:sp>
        <p:sp>
          <p:nvSpPr>
            <p:cNvPr name="TextBox 17" id="17"/>
            <p:cNvSpPr txBox="true"/>
            <p:nvPr/>
          </p:nvSpPr>
          <p:spPr>
            <a:xfrm rot="0">
              <a:off x="2259039" y="1585932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72</a:t>
              </a:r>
            </a:p>
          </p:txBody>
        </p:sp>
        <p:grpSp>
          <p:nvGrpSpPr>
            <p:cNvPr name="Group 18" id="18"/>
            <p:cNvGrpSpPr/>
            <p:nvPr/>
          </p:nvGrpSpPr>
          <p:grpSpPr>
            <a:xfrm rot="0">
              <a:off x="0" y="2110083"/>
              <a:ext cx="4518077" cy="590825"/>
              <a:chOff x="0" y="0"/>
              <a:chExt cx="652145" cy="8528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652145" cy="85281"/>
              </a:xfrm>
              <a:custGeom>
                <a:avLst/>
                <a:gdLst/>
                <a:ahLst/>
                <a:cxnLst/>
                <a:rect r="r" b="b" t="t" l="l"/>
                <a:pathLst>
                  <a:path h="85281" w="652145">
                    <a:moveTo>
                      <a:pt x="0" y="0"/>
                    </a:moveTo>
                    <a:lnTo>
                      <a:pt x="652145" y="0"/>
                    </a:lnTo>
                    <a:lnTo>
                      <a:pt x="652145" y="85281"/>
                    </a:lnTo>
                    <a:lnTo>
                      <a:pt x="0" y="85281"/>
                    </a:lnTo>
                    <a:close/>
                  </a:path>
                </a:pathLst>
              </a:custGeom>
              <a:solidFill>
                <a:srgbClr val="0D2260">
                  <a:alpha val="84706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38100"/>
                <a:ext cx="652145" cy="123381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0" y="2176758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Budi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2259039" y="2176758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85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0" y="2700908"/>
              <a:ext cx="4518077" cy="590825"/>
              <a:chOff x="0" y="0"/>
              <a:chExt cx="652145" cy="8528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652145" cy="85281"/>
              </a:xfrm>
              <a:custGeom>
                <a:avLst/>
                <a:gdLst/>
                <a:ahLst/>
                <a:cxnLst/>
                <a:rect r="r" b="b" t="t" l="l"/>
                <a:pathLst>
                  <a:path h="85281" w="652145">
                    <a:moveTo>
                      <a:pt x="0" y="0"/>
                    </a:moveTo>
                    <a:lnTo>
                      <a:pt x="652145" y="0"/>
                    </a:lnTo>
                    <a:lnTo>
                      <a:pt x="652145" y="85281"/>
                    </a:lnTo>
                    <a:lnTo>
                      <a:pt x="0" y="85281"/>
                    </a:lnTo>
                    <a:close/>
                  </a:path>
                </a:pathLst>
              </a:custGeom>
              <a:solidFill>
                <a:srgbClr val="0A1A4A">
                  <a:alpha val="84706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38100"/>
                <a:ext cx="652145" cy="123381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0" y="2767583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Citra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2259039" y="2767583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68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0" y="3291734"/>
              <a:ext cx="4518077" cy="590825"/>
              <a:chOff x="0" y="0"/>
              <a:chExt cx="652145" cy="85281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652145" cy="85281"/>
              </a:xfrm>
              <a:custGeom>
                <a:avLst/>
                <a:gdLst/>
                <a:ahLst/>
                <a:cxnLst/>
                <a:rect r="r" b="b" t="t" l="l"/>
                <a:pathLst>
                  <a:path h="85281" w="652145">
                    <a:moveTo>
                      <a:pt x="0" y="0"/>
                    </a:moveTo>
                    <a:lnTo>
                      <a:pt x="652145" y="0"/>
                    </a:lnTo>
                    <a:lnTo>
                      <a:pt x="652145" y="85281"/>
                    </a:lnTo>
                    <a:lnTo>
                      <a:pt x="0" y="85281"/>
                    </a:lnTo>
                    <a:close/>
                  </a:path>
                </a:pathLst>
              </a:custGeom>
              <a:solidFill>
                <a:srgbClr val="0D2260">
                  <a:alpha val="84706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38100"/>
                <a:ext cx="652145" cy="123381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0" y="3358409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Dani</a:t>
              </a:r>
            </a:p>
          </p:txBody>
        </p:sp>
        <p:sp>
          <p:nvSpPr>
            <p:cNvPr name="TextBox 32" id="32"/>
            <p:cNvSpPr txBox="true"/>
            <p:nvPr/>
          </p:nvSpPr>
          <p:spPr>
            <a:xfrm rot="0">
              <a:off x="2259039" y="3358409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91</a:t>
              </a:r>
            </a:p>
          </p:txBody>
        </p:sp>
        <p:grpSp>
          <p:nvGrpSpPr>
            <p:cNvPr name="Group 33" id="33"/>
            <p:cNvGrpSpPr/>
            <p:nvPr/>
          </p:nvGrpSpPr>
          <p:grpSpPr>
            <a:xfrm rot="0">
              <a:off x="0" y="3882559"/>
              <a:ext cx="4518077" cy="590825"/>
              <a:chOff x="0" y="0"/>
              <a:chExt cx="652145" cy="85281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652145" cy="85281"/>
              </a:xfrm>
              <a:custGeom>
                <a:avLst/>
                <a:gdLst/>
                <a:ahLst/>
                <a:cxnLst/>
                <a:rect r="r" b="b" t="t" l="l"/>
                <a:pathLst>
                  <a:path h="85281" w="652145">
                    <a:moveTo>
                      <a:pt x="0" y="0"/>
                    </a:moveTo>
                    <a:lnTo>
                      <a:pt x="652145" y="0"/>
                    </a:lnTo>
                    <a:lnTo>
                      <a:pt x="652145" y="85281"/>
                    </a:lnTo>
                    <a:lnTo>
                      <a:pt x="0" y="85281"/>
                    </a:lnTo>
                    <a:close/>
                  </a:path>
                </a:pathLst>
              </a:custGeom>
              <a:solidFill>
                <a:srgbClr val="0A1A4A">
                  <a:alpha val="84706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35" id="35"/>
              <p:cNvSpPr txBox="true"/>
              <p:nvPr/>
            </p:nvSpPr>
            <p:spPr>
              <a:xfrm>
                <a:off x="0" y="-38100"/>
                <a:ext cx="652145" cy="123381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6" id="36"/>
            <p:cNvSpPr txBox="true"/>
            <p:nvPr/>
          </p:nvSpPr>
          <p:spPr>
            <a:xfrm rot="0">
              <a:off x="0" y="3949234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Eka</a:t>
              </a:r>
            </a:p>
          </p:txBody>
        </p:sp>
        <p:sp>
          <p:nvSpPr>
            <p:cNvPr name="TextBox 37" id="37"/>
            <p:cNvSpPr txBox="true"/>
            <p:nvPr/>
          </p:nvSpPr>
          <p:spPr>
            <a:xfrm rot="0">
              <a:off x="2259039" y="3949234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77</a:t>
              </a:r>
            </a:p>
          </p:txBody>
        </p:sp>
        <p:grpSp>
          <p:nvGrpSpPr>
            <p:cNvPr name="Group 38" id="38"/>
            <p:cNvGrpSpPr/>
            <p:nvPr/>
          </p:nvGrpSpPr>
          <p:grpSpPr>
            <a:xfrm rot="0">
              <a:off x="0" y="4473384"/>
              <a:ext cx="4518077" cy="590825"/>
              <a:chOff x="0" y="0"/>
              <a:chExt cx="652145" cy="85281"/>
            </a:xfrm>
          </p:grpSpPr>
          <p:sp>
            <p:nvSpPr>
              <p:cNvPr name="Freeform 39" id="39"/>
              <p:cNvSpPr/>
              <p:nvPr/>
            </p:nvSpPr>
            <p:spPr>
              <a:xfrm flipH="false" flipV="false" rot="0">
                <a:off x="0" y="0"/>
                <a:ext cx="652145" cy="85281"/>
              </a:xfrm>
              <a:custGeom>
                <a:avLst/>
                <a:gdLst/>
                <a:ahLst/>
                <a:cxnLst/>
                <a:rect r="r" b="b" t="t" l="l"/>
                <a:pathLst>
                  <a:path h="85281" w="652145">
                    <a:moveTo>
                      <a:pt x="0" y="0"/>
                    </a:moveTo>
                    <a:lnTo>
                      <a:pt x="652145" y="0"/>
                    </a:lnTo>
                    <a:lnTo>
                      <a:pt x="652145" y="85281"/>
                    </a:lnTo>
                    <a:lnTo>
                      <a:pt x="0" y="85281"/>
                    </a:lnTo>
                    <a:close/>
                  </a:path>
                </a:pathLst>
              </a:custGeom>
              <a:solidFill>
                <a:srgbClr val="0D2260">
                  <a:alpha val="84706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40" id="40"/>
              <p:cNvSpPr txBox="true"/>
              <p:nvPr/>
            </p:nvSpPr>
            <p:spPr>
              <a:xfrm>
                <a:off x="0" y="-38100"/>
                <a:ext cx="652145" cy="123381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1" id="41"/>
            <p:cNvSpPr txBox="true"/>
            <p:nvPr/>
          </p:nvSpPr>
          <p:spPr>
            <a:xfrm rot="0">
              <a:off x="0" y="4540059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Fajar</a:t>
              </a:r>
            </a:p>
          </p:txBody>
        </p:sp>
        <p:sp>
          <p:nvSpPr>
            <p:cNvPr name="TextBox 42" id="42"/>
            <p:cNvSpPr txBox="true"/>
            <p:nvPr/>
          </p:nvSpPr>
          <p:spPr>
            <a:xfrm rot="0">
              <a:off x="2259039" y="4540059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83</a:t>
              </a:r>
            </a:p>
          </p:txBody>
        </p:sp>
        <p:grpSp>
          <p:nvGrpSpPr>
            <p:cNvPr name="Group 43" id="43"/>
            <p:cNvGrpSpPr/>
            <p:nvPr/>
          </p:nvGrpSpPr>
          <p:grpSpPr>
            <a:xfrm rot="0">
              <a:off x="0" y="5064210"/>
              <a:ext cx="4518077" cy="590825"/>
              <a:chOff x="0" y="0"/>
              <a:chExt cx="652145" cy="85281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652145" cy="85281"/>
              </a:xfrm>
              <a:custGeom>
                <a:avLst/>
                <a:gdLst/>
                <a:ahLst/>
                <a:cxnLst/>
                <a:rect r="r" b="b" t="t" l="l"/>
                <a:pathLst>
                  <a:path h="85281" w="652145">
                    <a:moveTo>
                      <a:pt x="0" y="0"/>
                    </a:moveTo>
                    <a:lnTo>
                      <a:pt x="652145" y="0"/>
                    </a:lnTo>
                    <a:lnTo>
                      <a:pt x="652145" y="85281"/>
                    </a:lnTo>
                    <a:lnTo>
                      <a:pt x="0" y="85281"/>
                    </a:lnTo>
                    <a:close/>
                  </a:path>
                </a:pathLst>
              </a:custGeom>
              <a:solidFill>
                <a:srgbClr val="0A1A4A">
                  <a:alpha val="84706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0" y="-38100"/>
                <a:ext cx="652145" cy="123381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6" id="46"/>
            <p:cNvSpPr txBox="true"/>
            <p:nvPr/>
          </p:nvSpPr>
          <p:spPr>
            <a:xfrm rot="0">
              <a:off x="0" y="5130885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Gita</a:t>
              </a:r>
            </a:p>
          </p:txBody>
        </p:sp>
        <p:sp>
          <p:nvSpPr>
            <p:cNvPr name="TextBox 47" id="47"/>
            <p:cNvSpPr txBox="true"/>
            <p:nvPr/>
          </p:nvSpPr>
          <p:spPr>
            <a:xfrm rot="0">
              <a:off x="2259039" y="5130885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79</a:t>
              </a:r>
            </a:p>
          </p:txBody>
        </p:sp>
        <p:grpSp>
          <p:nvGrpSpPr>
            <p:cNvPr name="Group 48" id="48"/>
            <p:cNvGrpSpPr/>
            <p:nvPr/>
          </p:nvGrpSpPr>
          <p:grpSpPr>
            <a:xfrm rot="0">
              <a:off x="0" y="5655035"/>
              <a:ext cx="4518077" cy="590825"/>
              <a:chOff x="0" y="0"/>
              <a:chExt cx="652145" cy="85281"/>
            </a:xfrm>
          </p:grpSpPr>
          <p:sp>
            <p:nvSpPr>
              <p:cNvPr name="Freeform 49" id="49"/>
              <p:cNvSpPr/>
              <p:nvPr/>
            </p:nvSpPr>
            <p:spPr>
              <a:xfrm flipH="false" flipV="false" rot="0">
                <a:off x="0" y="0"/>
                <a:ext cx="652145" cy="85281"/>
              </a:xfrm>
              <a:custGeom>
                <a:avLst/>
                <a:gdLst/>
                <a:ahLst/>
                <a:cxnLst/>
                <a:rect r="r" b="b" t="t" l="l"/>
                <a:pathLst>
                  <a:path h="85281" w="652145">
                    <a:moveTo>
                      <a:pt x="0" y="0"/>
                    </a:moveTo>
                    <a:lnTo>
                      <a:pt x="652145" y="0"/>
                    </a:lnTo>
                    <a:lnTo>
                      <a:pt x="652145" y="85281"/>
                    </a:lnTo>
                    <a:lnTo>
                      <a:pt x="0" y="85281"/>
                    </a:lnTo>
                    <a:close/>
                  </a:path>
                </a:pathLst>
              </a:custGeom>
              <a:solidFill>
                <a:srgbClr val="0D2260">
                  <a:alpha val="84706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50" id="50"/>
              <p:cNvSpPr txBox="true"/>
              <p:nvPr/>
            </p:nvSpPr>
            <p:spPr>
              <a:xfrm>
                <a:off x="0" y="-38100"/>
                <a:ext cx="652145" cy="123381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8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1" id="51"/>
            <p:cNvSpPr txBox="true"/>
            <p:nvPr/>
          </p:nvSpPr>
          <p:spPr>
            <a:xfrm rot="0">
              <a:off x="0" y="5721710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Hadi</a:t>
              </a:r>
            </a:p>
          </p:txBody>
        </p:sp>
        <p:sp>
          <p:nvSpPr>
            <p:cNvPr name="TextBox 52" id="52"/>
            <p:cNvSpPr txBox="true"/>
            <p:nvPr/>
          </p:nvSpPr>
          <p:spPr>
            <a:xfrm rot="0">
              <a:off x="2259039" y="5721710"/>
              <a:ext cx="2259039" cy="524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973"/>
                </a:lnSpc>
                <a:spcBef>
                  <a:spcPct val="0"/>
                </a:spcBef>
              </a:pPr>
              <a:r>
                <a:rPr lang="en-US" sz="2973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88</a:t>
              </a:r>
            </a:p>
          </p:txBody>
        </p:sp>
      </p:grpSp>
      <p:grpSp>
        <p:nvGrpSpPr>
          <p:cNvPr name="Group 53" id="53"/>
          <p:cNvGrpSpPr/>
          <p:nvPr/>
        </p:nvGrpSpPr>
        <p:grpSpPr>
          <a:xfrm rot="0">
            <a:off x="5082747" y="4650504"/>
            <a:ext cx="3857625" cy="2381250"/>
            <a:chOff x="0" y="0"/>
            <a:chExt cx="5143500" cy="3175000"/>
          </a:xfrm>
        </p:grpSpPr>
        <p:sp>
          <p:nvSpPr>
            <p:cNvPr name="TextBox 54" id="54"/>
            <p:cNvSpPr txBox="true"/>
            <p:nvPr/>
          </p:nvSpPr>
          <p:spPr>
            <a:xfrm rot="0">
              <a:off x="63500" y="-38100"/>
              <a:ext cx="5080000" cy="355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919"/>
                </a:lnSpc>
                <a:spcBef>
                  <a:spcPct val="0"/>
                </a:spcBef>
              </a:pPr>
              <a:r>
                <a:rPr lang="en-US" sz="1599" strike="noStrike" u="none">
                  <a:solidFill>
                    <a:srgbClr val="FFDE59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Score Distribution</a:t>
              </a:r>
            </a:p>
          </p:txBody>
        </p:sp>
        <p:grpSp>
          <p:nvGrpSpPr>
            <p:cNvPr name="Group 55" id="55"/>
            <p:cNvGrpSpPr/>
            <p:nvPr/>
          </p:nvGrpSpPr>
          <p:grpSpPr>
            <a:xfrm rot="0">
              <a:off x="63500" y="1676400"/>
              <a:ext cx="635000" cy="673100"/>
              <a:chOff x="0" y="0"/>
              <a:chExt cx="125412" cy="132937"/>
            </a:xfrm>
          </p:grpSpPr>
          <p:sp>
            <p:nvSpPr>
              <p:cNvPr name="Freeform 56" id="56"/>
              <p:cNvSpPr/>
              <p:nvPr/>
            </p:nvSpPr>
            <p:spPr>
              <a:xfrm flipH="false" flipV="false" rot="0">
                <a:off x="0" y="0"/>
                <a:ext cx="125412" cy="132937"/>
              </a:xfrm>
              <a:custGeom>
                <a:avLst/>
                <a:gdLst/>
                <a:ahLst/>
                <a:cxnLst/>
                <a:rect r="r" b="b" t="t" l="l"/>
                <a:pathLst>
                  <a:path h="132937" w="125412">
                    <a:moveTo>
                      <a:pt x="0" y="0"/>
                    </a:moveTo>
                    <a:lnTo>
                      <a:pt x="125412" y="0"/>
                    </a:lnTo>
                    <a:lnTo>
                      <a:pt x="125412" y="132937"/>
                    </a:lnTo>
                    <a:lnTo>
                      <a:pt x="0" y="132937"/>
                    </a:lnTo>
                    <a:close/>
                  </a:path>
                </a:pathLst>
              </a:custGeom>
              <a:solidFill>
                <a:srgbClr val="3B7DD8">
                  <a:alpha val="89804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57" id="57"/>
              <p:cNvSpPr txBox="true"/>
              <p:nvPr/>
            </p:nvSpPr>
            <p:spPr>
              <a:xfrm>
                <a:off x="0" y="-38100"/>
                <a:ext cx="125412" cy="171037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8" id="58"/>
            <p:cNvSpPr txBox="true"/>
            <p:nvPr/>
          </p:nvSpPr>
          <p:spPr>
            <a:xfrm rot="0">
              <a:off x="0" y="2441575"/>
              <a:ext cx="762000" cy="1746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999"/>
                </a:lnSpc>
                <a:spcBef>
                  <a:spcPct val="0"/>
                </a:spcBef>
              </a:pPr>
              <a:r>
                <a:rPr lang="en-US" sz="999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60-69</a:t>
              </a:r>
            </a:p>
          </p:txBody>
        </p:sp>
        <p:grpSp>
          <p:nvGrpSpPr>
            <p:cNvPr name="Group 59" id="59"/>
            <p:cNvGrpSpPr/>
            <p:nvPr/>
          </p:nvGrpSpPr>
          <p:grpSpPr>
            <a:xfrm rot="0">
              <a:off x="850900" y="317500"/>
              <a:ext cx="635000" cy="2032000"/>
              <a:chOff x="0" y="0"/>
              <a:chExt cx="125412" cy="401320"/>
            </a:xfrm>
          </p:grpSpPr>
          <p:sp>
            <p:nvSpPr>
              <p:cNvPr name="Freeform 60" id="60"/>
              <p:cNvSpPr/>
              <p:nvPr/>
            </p:nvSpPr>
            <p:spPr>
              <a:xfrm flipH="false" flipV="false" rot="0">
                <a:off x="0" y="0"/>
                <a:ext cx="125412" cy="401320"/>
              </a:xfrm>
              <a:custGeom>
                <a:avLst/>
                <a:gdLst/>
                <a:ahLst/>
                <a:cxnLst/>
                <a:rect r="r" b="b" t="t" l="l"/>
                <a:pathLst>
                  <a:path h="401320" w="125412">
                    <a:moveTo>
                      <a:pt x="0" y="0"/>
                    </a:moveTo>
                    <a:lnTo>
                      <a:pt x="125412" y="0"/>
                    </a:lnTo>
                    <a:lnTo>
                      <a:pt x="125412" y="401320"/>
                    </a:lnTo>
                    <a:lnTo>
                      <a:pt x="0" y="401320"/>
                    </a:lnTo>
                    <a:close/>
                  </a:path>
                </a:pathLst>
              </a:custGeom>
              <a:solidFill>
                <a:srgbClr val="FFDE59">
                  <a:alpha val="89804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61" id="61"/>
              <p:cNvSpPr txBox="true"/>
              <p:nvPr/>
            </p:nvSpPr>
            <p:spPr>
              <a:xfrm>
                <a:off x="0" y="-38100"/>
                <a:ext cx="125412" cy="439420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62" id="62"/>
            <p:cNvSpPr txBox="true"/>
            <p:nvPr/>
          </p:nvSpPr>
          <p:spPr>
            <a:xfrm rot="0">
              <a:off x="787400" y="2441575"/>
              <a:ext cx="762000" cy="1746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999"/>
                </a:lnSpc>
                <a:spcBef>
                  <a:spcPct val="0"/>
                </a:spcBef>
              </a:pPr>
              <a:r>
                <a:rPr lang="en-US" sz="999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70-79</a:t>
              </a:r>
            </a:p>
          </p:txBody>
        </p:sp>
        <p:grpSp>
          <p:nvGrpSpPr>
            <p:cNvPr name="Group 63" id="63"/>
            <p:cNvGrpSpPr/>
            <p:nvPr/>
          </p:nvGrpSpPr>
          <p:grpSpPr>
            <a:xfrm rot="0">
              <a:off x="1638300" y="317500"/>
              <a:ext cx="635000" cy="2032000"/>
              <a:chOff x="0" y="0"/>
              <a:chExt cx="125412" cy="401320"/>
            </a:xfrm>
          </p:grpSpPr>
          <p:sp>
            <p:nvSpPr>
              <p:cNvPr name="Freeform 64" id="64"/>
              <p:cNvSpPr/>
              <p:nvPr/>
            </p:nvSpPr>
            <p:spPr>
              <a:xfrm flipH="false" flipV="false" rot="0">
                <a:off x="0" y="0"/>
                <a:ext cx="125412" cy="401320"/>
              </a:xfrm>
              <a:custGeom>
                <a:avLst/>
                <a:gdLst/>
                <a:ahLst/>
                <a:cxnLst/>
                <a:rect r="r" b="b" t="t" l="l"/>
                <a:pathLst>
                  <a:path h="401320" w="125412">
                    <a:moveTo>
                      <a:pt x="0" y="0"/>
                    </a:moveTo>
                    <a:lnTo>
                      <a:pt x="125412" y="0"/>
                    </a:lnTo>
                    <a:lnTo>
                      <a:pt x="125412" y="401320"/>
                    </a:lnTo>
                    <a:lnTo>
                      <a:pt x="0" y="401320"/>
                    </a:lnTo>
                    <a:close/>
                  </a:path>
                </a:pathLst>
              </a:custGeom>
              <a:solidFill>
                <a:srgbClr val="FFDE59">
                  <a:alpha val="89804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65" id="65"/>
              <p:cNvSpPr txBox="true"/>
              <p:nvPr/>
            </p:nvSpPr>
            <p:spPr>
              <a:xfrm>
                <a:off x="0" y="-38100"/>
                <a:ext cx="125412" cy="439420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66" id="66"/>
            <p:cNvSpPr txBox="true"/>
            <p:nvPr/>
          </p:nvSpPr>
          <p:spPr>
            <a:xfrm rot="0">
              <a:off x="1574800" y="2441575"/>
              <a:ext cx="762000" cy="1746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999"/>
                </a:lnSpc>
                <a:spcBef>
                  <a:spcPct val="0"/>
                </a:spcBef>
              </a:pPr>
              <a:r>
                <a:rPr lang="en-US" sz="999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80-89</a:t>
              </a:r>
            </a:p>
          </p:txBody>
        </p:sp>
        <p:grpSp>
          <p:nvGrpSpPr>
            <p:cNvPr name="Group 67" id="67"/>
            <p:cNvGrpSpPr/>
            <p:nvPr/>
          </p:nvGrpSpPr>
          <p:grpSpPr>
            <a:xfrm rot="0">
              <a:off x="2425700" y="1676400"/>
              <a:ext cx="635000" cy="673100"/>
              <a:chOff x="0" y="0"/>
              <a:chExt cx="125412" cy="132937"/>
            </a:xfrm>
          </p:grpSpPr>
          <p:sp>
            <p:nvSpPr>
              <p:cNvPr name="Freeform 68" id="68"/>
              <p:cNvSpPr/>
              <p:nvPr/>
            </p:nvSpPr>
            <p:spPr>
              <a:xfrm flipH="false" flipV="false" rot="0">
                <a:off x="0" y="0"/>
                <a:ext cx="125412" cy="132937"/>
              </a:xfrm>
              <a:custGeom>
                <a:avLst/>
                <a:gdLst/>
                <a:ahLst/>
                <a:cxnLst/>
                <a:rect r="r" b="b" t="t" l="l"/>
                <a:pathLst>
                  <a:path h="132937" w="125412">
                    <a:moveTo>
                      <a:pt x="0" y="0"/>
                    </a:moveTo>
                    <a:lnTo>
                      <a:pt x="125412" y="0"/>
                    </a:lnTo>
                    <a:lnTo>
                      <a:pt x="125412" y="132937"/>
                    </a:lnTo>
                    <a:lnTo>
                      <a:pt x="0" y="132937"/>
                    </a:lnTo>
                    <a:close/>
                  </a:path>
                </a:pathLst>
              </a:custGeom>
              <a:solidFill>
                <a:srgbClr val="3B7DD8">
                  <a:alpha val="89804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69" id="69"/>
              <p:cNvSpPr txBox="true"/>
              <p:nvPr/>
            </p:nvSpPr>
            <p:spPr>
              <a:xfrm>
                <a:off x="0" y="-38100"/>
                <a:ext cx="125412" cy="171037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70" id="70"/>
            <p:cNvSpPr txBox="true"/>
            <p:nvPr/>
          </p:nvSpPr>
          <p:spPr>
            <a:xfrm rot="0">
              <a:off x="2362200" y="2441575"/>
              <a:ext cx="762000" cy="1746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999"/>
                </a:lnSpc>
                <a:spcBef>
                  <a:spcPct val="0"/>
                </a:spcBef>
              </a:pPr>
              <a:r>
                <a:rPr lang="en-US" sz="999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90-99</a:t>
              </a:r>
            </a:p>
          </p:txBody>
        </p:sp>
        <p:sp>
          <p:nvSpPr>
            <p:cNvPr name="TextBox 71" id="71"/>
            <p:cNvSpPr txBox="true"/>
            <p:nvPr/>
          </p:nvSpPr>
          <p:spPr>
            <a:xfrm rot="0">
              <a:off x="63500" y="2819400"/>
              <a:ext cx="5080000" cy="355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919"/>
                </a:lnSpc>
                <a:spcBef>
                  <a:spcPct val="0"/>
                </a:spcBef>
              </a:pPr>
              <a:r>
                <a:rPr lang="en-US" sz="1599" strike="noStrike" u="none">
                  <a:solidFill>
                    <a:srgbClr val="FFDE59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Data Spread Visualization</a:t>
              </a:r>
            </a:p>
          </p:txBody>
        </p:sp>
      </p:grpSp>
      <p:grpSp>
        <p:nvGrpSpPr>
          <p:cNvPr name="Group 72" id="72"/>
          <p:cNvGrpSpPr/>
          <p:nvPr/>
        </p:nvGrpSpPr>
        <p:grpSpPr>
          <a:xfrm rot="0">
            <a:off x="5082747" y="7488002"/>
            <a:ext cx="7048500" cy="695325"/>
            <a:chOff x="0" y="0"/>
            <a:chExt cx="9398000" cy="927100"/>
          </a:xfrm>
        </p:grpSpPr>
        <p:sp>
          <p:nvSpPr>
            <p:cNvPr name="AutoShape 73" id="73"/>
            <p:cNvSpPr/>
            <p:nvPr/>
          </p:nvSpPr>
          <p:spPr>
            <a:xfrm>
              <a:off x="254000" y="609600"/>
              <a:ext cx="8890000" cy="0"/>
            </a:xfrm>
            <a:prstGeom prst="line">
              <a:avLst/>
            </a:prstGeom>
            <a:ln cap="flat" w="25400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grpSp>
          <p:nvGrpSpPr>
            <p:cNvPr name="Group 74" id="74"/>
            <p:cNvGrpSpPr/>
            <p:nvPr/>
          </p:nvGrpSpPr>
          <p:grpSpPr>
            <a:xfrm rot="0">
              <a:off x="1917700" y="330200"/>
              <a:ext cx="228600" cy="228600"/>
              <a:chOff x="0" y="0"/>
              <a:chExt cx="45149" cy="45149"/>
            </a:xfrm>
          </p:grpSpPr>
          <p:sp>
            <p:nvSpPr>
              <p:cNvPr name="Freeform 75" id="75"/>
              <p:cNvSpPr/>
              <p:nvPr/>
            </p:nvSpPr>
            <p:spPr>
              <a:xfrm flipH="false" flipV="false" rot="0">
                <a:off x="0" y="0"/>
                <a:ext cx="45149" cy="45149"/>
              </a:xfrm>
              <a:custGeom>
                <a:avLst/>
                <a:gdLst/>
                <a:ahLst/>
                <a:cxnLst/>
                <a:rect r="r" b="b" t="t" l="l"/>
                <a:pathLst>
                  <a:path h="45149" w="45149">
                    <a:moveTo>
                      <a:pt x="22574" y="0"/>
                    </a:moveTo>
                    <a:cubicBezTo>
                      <a:pt x="10107" y="0"/>
                      <a:pt x="0" y="10107"/>
                      <a:pt x="0" y="22574"/>
                    </a:cubicBezTo>
                    <a:cubicBezTo>
                      <a:pt x="0" y="35042"/>
                      <a:pt x="10107" y="45149"/>
                      <a:pt x="22574" y="45149"/>
                    </a:cubicBezTo>
                    <a:cubicBezTo>
                      <a:pt x="35042" y="45149"/>
                      <a:pt x="45149" y="35042"/>
                      <a:pt x="45149" y="22574"/>
                    </a:cubicBezTo>
                    <a:cubicBezTo>
                      <a:pt x="45149" y="10107"/>
                      <a:pt x="35042" y="0"/>
                      <a:pt x="22574" y="0"/>
                    </a:cubicBezTo>
                    <a:close/>
                  </a:path>
                </a:pathLst>
              </a:custGeom>
              <a:solidFill>
                <a:srgbClr val="FFDE59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76" id="76"/>
              <p:cNvSpPr txBox="true"/>
              <p:nvPr/>
            </p:nvSpPr>
            <p:spPr>
              <a:xfrm>
                <a:off x="0" y="-38100"/>
                <a:ext cx="45149" cy="83249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77" id="77"/>
            <p:cNvGrpSpPr/>
            <p:nvPr/>
          </p:nvGrpSpPr>
          <p:grpSpPr>
            <a:xfrm rot="0">
              <a:off x="2806700" y="330200"/>
              <a:ext cx="228600" cy="228600"/>
              <a:chOff x="0" y="0"/>
              <a:chExt cx="45149" cy="45149"/>
            </a:xfrm>
          </p:grpSpPr>
          <p:sp>
            <p:nvSpPr>
              <p:cNvPr name="Freeform 78" id="78"/>
              <p:cNvSpPr/>
              <p:nvPr/>
            </p:nvSpPr>
            <p:spPr>
              <a:xfrm flipH="false" flipV="false" rot="0">
                <a:off x="0" y="0"/>
                <a:ext cx="45149" cy="45149"/>
              </a:xfrm>
              <a:custGeom>
                <a:avLst/>
                <a:gdLst/>
                <a:ahLst/>
                <a:cxnLst/>
                <a:rect r="r" b="b" t="t" l="l"/>
                <a:pathLst>
                  <a:path h="45149" w="45149">
                    <a:moveTo>
                      <a:pt x="22574" y="0"/>
                    </a:moveTo>
                    <a:cubicBezTo>
                      <a:pt x="10107" y="0"/>
                      <a:pt x="0" y="10107"/>
                      <a:pt x="0" y="22574"/>
                    </a:cubicBezTo>
                    <a:cubicBezTo>
                      <a:pt x="0" y="35042"/>
                      <a:pt x="10107" y="45149"/>
                      <a:pt x="22574" y="45149"/>
                    </a:cubicBezTo>
                    <a:cubicBezTo>
                      <a:pt x="35042" y="45149"/>
                      <a:pt x="45149" y="35042"/>
                      <a:pt x="45149" y="22574"/>
                    </a:cubicBezTo>
                    <a:cubicBezTo>
                      <a:pt x="45149" y="10107"/>
                      <a:pt x="35042" y="0"/>
                      <a:pt x="22574" y="0"/>
                    </a:cubicBezTo>
                    <a:close/>
                  </a:path>
                </a:pathLst>
              </a:custGeom>
              <a:solidFill>
                <a:srgbClr val="FFDE59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79" id="79"/>
              <p:cNvSpPr txBox="true"/>
              <p:nvPr/>
            </p:nvSpPr>
            <p:spPr>
              <a:xfrm>
                <a:off x="0" y="-38100"/>
                <a:ext cx="45149" cy="83249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80" id="80"/>
            <p:cNvGrpSpPr/>
            <p:nvPr/>
          </p:nvGrpSpPr>
          <p:grpSpPr>
            <a:xfrm rot="0">
              <a:off x="3911600" y="330200"/>
              <a:ext cx="228600" cy="228600"/>
              <a:chOff x="0" y="0"/>
              <a:chExt cx="45149" cy="45149"/>
            </a:xfrm>
          </p:grpSpPr>
          <p:sp>
            <p:nvSpPr>
              <p:cNvPr name="Freeform 81" id="81"/>
              <p:cNvSpPr/>
              <p:nvPr/>
            </p:nvSpPr>
            <p:spPr>
              <a:xfrm flipH="false" flipV="false" rot="0">
                <a:off x="0" y="0"/>
                <a:ext cx="45149" cy="45149"/>
              </a:xfrm>
              <a:custGeom>
                <a:avLst/>
                <a:gdLst/>
                <a:ahLst/>
                <a:cxnLst/>
                <a:rect r="r" b="b" t="t" l="l"/>
                <a:pathLst>
                  <a:path h="45149" w="45149">
                    <a:moveTo>
                      <a:pt x="22574" y="0"/>
                    </a:moveTo>
                    <a:cubicBezTo>
                      <a:pt x="10107" y="0"/>
                      <a:pt x="0" y="10107"/>
                      <a:pt x="0" y="22574"/>
                    </a:cubicBezTo>
                    <a:cubicBezTo>
                      <a:pt x="0" y="35042"/>
                      <a:pt x="10107" y="45149"/>
                      <a:pt x="22574" y="45149"/>
                    </a:cubicBezTo>
                    <a:cubicBezTo>
                      <a:pt x="35042" y="45149"/>
                      <a:pt x="45149" y="35042"/>
                      <a:pt x="45149" y="22574"/>
                    </a:cubicBezTo>
                    <a:cubicBezTo>
                      <a:pt x="45149" y="10107"/>
                      <a:pt x="35042" y="0"/>
                      <a:pt x="22574" y="0"/>
                    </a:cubicBezTo>
                    <a:close/>
                  </a:path>
                </a:pathLst>
              </a:custGeom>
              <a:solidFill>
                <a:srgbClr val="FFDE59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82" id="82"/>
              <p:cNvSpPr txBox="true"/>
              <p:nvPr/>
            </p:nvSpPr>
            <p:spPr>
              <a:xfrm>
                <a:off x="0" y="-38100"/>
                <a:ext cx="45149" cy="83249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83" id="83"/>
            <p:cNvGrpSpPr/>
            <p:nvPr/>
          </p:nvGrpSpPr>
          <p:grpSpPr>
            <a:xfrm rot="0">
              <a:off x="4356100" y="330200"/>
              <a:ext cx="228600" cy="228600"/>
              <a:chOff x="0" y="0"/>
              <a:chExt cx="45149" cy="45149"/>
            </a:xfrm>
          </p:grpSpPr>
          <p:sp>
            <p:nvSpPr>
              <p:cNvPr name="Freeform 84" id="84"/>
              <p:cNvSpPr/>
              <p:nvPr/>
            </p:nvSpPr>
            <p:spPr>
              <a:xfrm flipH="false" flipV="false" rot="0">
                <a:off x="0" y="0"/>
                <a:ext cx="45149" cy="45149"/>
              </a:xfrm>
              <a:custGeom>
                <a:avLst/>
                <a:gdLst/>
                <a:ahLst/>
                <a:cxnLst/>
                <a:rect r="r" b="b" t="t" l="l"/>
                <a:pathLst>
                  <a:path h="45149" w="45149">
                    <a:moveTo>
                      <a:pt x="22574" y="0"/>
                    </a:moveTo>
                    <a:cubicBezTo>
                      <a:pt x="10107" y="0"/>
                      <a:pt x="0" y="10107"/>
                      <a:pt x="0" y="22574"/>
                    </a:cubicBezTo>
                    <a:cubicBezTo>
                      <a:pt x="0" y="35042"/>
                      <a:pt x="10107" y="45149"/>
                      <a:pt x="22574" y="45149"/>
                    </a:cubicBezTo>
                    <a:cubicBezTo>
                      <a:pt x="35042" y="45149"/>
                      <a:pt x="45149" y="35042"/>
                      <a:pt x="45149" y="22574"/>
                    </a:cubicBezTo>
                    <a:cubicBezTo>
                      <a:pt x="45149" y="10107"/>
                      <a:pt x="35042" y="0"/>
                      <a:pt x="22574" y="0"/>
                    </a:cubicBezTo>
                    <a:close/>
                  </a:path>
                </a:pathLst>
              </a:custGeom>
              <a:solidFill>
                <a:srgbClr val="FFDE59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85" id="85"/>
              <p:cNvSpPr txBox="true"/>
              <p:nvPr/>
            </p:nvSpPr>
            <p:spPr>
              <a:xfrm>
                <a:off x="0" y="-38100"/>
                <a:ext cx="45149" cy="83249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86" id="86"/>
            <p:cNvGrpSpPr/>
            <p:nvPr/>
          </p:nvGrpSpPr>
          <p:grpSpPr>
            <a:xfrm rot="0">
              <a:off x="5245100" y="330200"/>
              <a:ext cx="228600" cy="228600"/>
              <a:chOff x="0" y="0"/>
              <a:chExt cx="45149" cy="45149"/>
            </a:xfrm>
          </p:grpSpPr>
          <p:sp>
            <p:nvSpPr>
              <p:cNvPr name="Freeform 87" id="87"/>
              <p:cNvSpPr/>
              <p:nvPr/>
            </p:nvSpPr>
            <p:spPr>
              <a:xfrm flipH="false" flipV="false" rot="0">
                <a:off x="0" y="0"/>
                <a:ext cx="45149" cy="45149"/>
              </a:xfrm>
              <a:custGeom>
                <a:avLst/>
                <a:gdLst/>
                <a:ahLst/>
                <a:cxnLst/>
                <a:rect r="r" b="b" t="t" l="l"/>
                <a:pathLst>
                  <a:path h="45149" w="45149">
                    <a:moveTo>
                      <a:pt x="22574" y="0"/>
                    </a:moveTo>
                    <a:cubicBezTo>
                      <a:pt x="10107" y="0"/>
                      <a:pt x="0" y="10107"/>
                      <a:pt x="0" y="22574"/>
                    </a:cubicBezTo>
                    <a:cubicBezTo>
                      <a:pt x="0" y="35042"/>
                      <a:pt x="10107" y="45149"/>
                      <a:pt x="22574" y="45149"/>
                    </a:cubicBezTo>
                    <a:cubicBezTo>
                      <a:pt x="35042" y="45149"/>
                      <a:pt x="45149" y="35042"/>
                      <a:pt x="45149" y="22574"/>
                    </a:cubicBezTo>
                    <a:cubicBezTo>
                      <a:pt x="45149" y="10107"/>
                      <a:pt x="35042" y="0"/>
                      <a:pt x="22574" y="0"/>
                    </a:cubicBezTo>
                    <a:close/>
                  </a:path>
                </a:pathLst>
              </a:custGeom>
              <a:solidFill>
                <a:srgbClr val="FFDE59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88" id="88"/>
              <p:cNvSpPr txBox="true"/>
              <p:nvPr/>
            </p:nvSpPr>
            <p:spPr>
              <a:xfrm>
                <a:off x="0" y="-38100"/>
                <a:ext cx="45149" cy="83249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89" id="89"/>
            <p:cNvGrpSpPr/>
            <p:nvPr/>
          </p:nvGrpSpPr>
          <p:grpSpPr>
            <a:xfrm rot="0">
              <a:off x="5689600" y="330200"/>
              <a:ext cx="228600" cy="228600"/>
              <a:chOff x="0" y="0"/>
              <a:chExt cx="45149" cy="45149"/>
            </a:xfrm>
          </p:grpSpPr>
          <p:sp>
            <p:nvSpPr>
              <p:cNvPr name="Freeform 90" id="90"/>
              <p:cNvSpPr/>
              <p:nvPr/>
            </p:nvSpPr>
            <p:spPr>
              <a:xfrm flipH="false" flipV="false" rot="0">
                <a:off x="0" y="0"/>
                <a:ext cx="45149" cy="45149"/>
              </a:xfrm>
              <a:custGeom>
                <a:avLst/>
                <a:gdLst/>
                <a:ahLst/>
                <a:cxnLst/>
                <a:rect r="r" b="b" t="t" l="l"/>
                <a:pathLst>
                  <a:path h="45149" w="45149">
                    <a:moveTo>
                      <a:pt x="22574" y="0"/>
                    </a:moveTo>
                    <a:cubicBezTo>
                      <a:pt x="10107" y="0"/>
                      <a:pt x="0" y="10107"/>
                      <a:pt x="0" y="22574"/>
                    </a:cubicBezTo>
                    <a:cubicBezTo>
                      <a:pt x="0" y="35042"/>
                      <a:pt x="10107" y="45149"/>
                      <a:pt x="22574" y="45149"/>
                    </a:cubicBezTo>
                    <a:cubicBezTo>
                      <a:pt x="35042" y="45149"/>
                      <a:pt x="45149" y="35042"/>
                      <a:pt x="45149" y="22574"/>
                    </a:cubicBezTo>
                    <a:cubicBezTo>
                      <a:pt x="45149" y="10107"/>
                      <a:pt x="35042" y="0"/>
                      <a:pt x="22574" y="0"/>
                    </a:cubicBezTo>
                    <a:close/>
                  </a:path>
                </a:pathLst>
              </a:custGeom>
              <a:solidFill>
                <a:srgbClr val="FFDE59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91" id="91"/>
              <p:cNvSpPr txBox="true"/>
              <p:nvPr/>
            </p:nvSpPr>
            <p:spPr>
              <a:xfrm>
                <a:off x="0" y="-38100"/>
                <a:ext cx="45149" cy="83249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92" id="92"/>
            <p:cNvGrpSpPr/>
            <p:nvPr/>
          </p:nvGrpSpPr>
          <p:grpSpPr>
            <a:xfrm rot="0">
              <a:off x="6350000" y="330200"/>
              <a:ext cx="228600" cy="228600"/>
              <a:chOff x="0" y="0"/>
              <a:chExt cx="45149" cy="45149"/>
            </a:xfrm>
          </p:grpSpPr>
          <p:sp>
            <p:nvSpPr>
              <p:cNvPr name="Freeform 93" id="93"/>
              <p:cNvSpPr/>
              <p:nvPr/>
            </p:nvSpPr>
            <p:spPr>
              <a:xfrm flipH="false" flipV="false" rot="0">
                <a:off x="0" y="0"/>
                <a:ext cx="45149" cy="45149"/>
              </a:xfrm>
              <a:custGeom>
                <a:avLst/>
                <a:gdLst/>
                <a:ahLst/>
                <a:cxnLst/>
                <a:rect r="r" b="b" t="t" l="l"/>
                <a:pathLst>
                  <a:path h="45149" w="45149">
                    <a:moveTo>
                      <a:pt x="22574" y="0"/>
                    </a:moveTo>
                    <a:cubicBezTo>
                      <a:pt x="10107" y="0"/>
                      <a:pt x="0" y="10107"/>
                      <a:pt x="0" y="22574"/>
                    </a:cubicBezTo>
                    <a:cubicBezTo>
                      <a:pt x="0" y="35042"/>
                      <a:pt x="10107" y="45149"/>
                      <a:pt x="22574" y="45149"/>
                    </a:cubicBezTo>
                    <a:cubicBezTo>
                      <a:pt x="35042" y="45149"/>
                      <a:pt x="45149" y="35042"/>
                      <a:pt x="45149" y="22574"/>
                    </a:cubicBezTo>
                    <a:cubicBezTo>
                      <a:pt x="45149" y="10107"/>
                      <a:pt x="35042" y="0"/>
                      <a:pt x="22574" y="0"/>
                    </a:cubicBezTo>
                    <a:close/>
                  </a:path>
                </a:pathLst>
              </a:custGeom>
              <a:solidFill>
                <a:srgbClr val="FFDE59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94" id="94"/>
              <p:cNvSpPr txBox="true"/>
              <p:nvPr/>
            </p:nvSpPr>
            <p:spPr>
              <a:xfrm>
                <a:off x="0" y="-38100"/>
                <a:ext cx="45149" cy="83249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95" id="95"/>
            <p:cNvGrpSpPr/>
            <p:nvPr/>
          </p:nvGrpSpPr>
          <p:grpSpPr>
            <a:xfrm rot="0">
              <a:off x="7023100" y="330200"/>
              <a:ext cx="228600" cy="228600"/>
              <a:chOff x="0" y="0"/>
              <a:chExt cx="45149" cy="45149"/>
            </a:xfrm>
          </p:grpSpPr>
          <p:sp>
            <p:nvSpPr>
              <p:cNvPr name="Freeform 96" id="96"/>
              <p:cNvSpPr/>
              <p:nvPr/>
            </p:nvSpPr>
            <p:spPr>
              <a:xfrm flipH="false" flipV="false" rot="0">
                <a:off x="0" y="0"/>
                <a:ext cx="45149" cy="45149"/>
              </a:xfrm>
              <a:custGeom>
                <a:avLst/>
                <a:gdLst/>
                <a:ahLst/>
                <a:cxnLst/>
                <a:rect r="r" b="b" t="t" l="l"/>
                <a:pathLst>
                  <a:path h="45149" w="45149">
                    <a:moveTo>
                      <a:pt x="22574" y="0"/>
                    </a:moveTo>
                    <a:cubicBezTo>
                      <a:pt x="10107" y="0"/>
                      <a:pt x="0" y="10107"/>
                      <a:pt x="0" y="22574"/>
                    </a:cubicBezTo>
                    <a:cubicBezTo>
                      <a:pt x="0" y="35042"/>
                      <a:pt x="10107" y="45149"/>
                      <a:pt x="22574" y="45149"/>
                    </a:cubicBezTo>
                    <a:cubicBezTo>
                      <a:pt x="35042" y="45149"/>
                      <a:pt x="45149" y="35042"/>
                      <a:pt x="45149" y="22574"/>
                    </a:cubicBezTo>
                    <a:cubicBezTo>
                      <a:pt x="45149" y="10107"/>
                      <a:pt x="35042" y="0"/>
                      <a:pt x="22574" y="0"/>
                    </a:cubicBezTo>
                    <a:close/>
                  </a:path>
                </a:pathLst>
              </a:custGeom>
              <a:solidFill>
                <a:srgbClr val="FFDE59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97" id="97"/>
              <p:cNvSpPr txBox="true"/>
              <p:nvPr/>
            </p:nvSpPr>
            <p:spPr>
              <a:xfrm>
                <a:off x="0" y="-38100"/>
                <a:ext cx="45149" cy="83249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98" id="98"/>
            <p:cNvSpPr txBox="true"/>
            <p:nvPr/>
          </p:nvSpPr>
          <p:spPr>
            <a:xfrm rot="0">
              <a:off x="0" y="720725"/>
              <a:ext cx="508000" cy="206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00"/>
                </a:lnSpc>
                <a:spcBef>
                  <a:spcPct val="0"/>
                </a:spcBef>
              </a:pPr>
              <a:r>
                <a:rPr lang="en-US" sz="1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60</a:t>
              </a:r>
            </a:p>
          </p:txBody>
        </p:sp>
        <p:sp>
          <p:nvSpPr>
            <p:cNvPr name="TextBox 99" id="99"/>
            <p:cNvSpPr txBox="true"/>
            <p:nvPr/>
          </p:nvSpPr>
          <p:spPr>
            <a:xfrm rot="0">
              <a:off x="2222500" y="720725"/>
              <a:ext cx="508000" cy="206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00"/>
                </a:lnSpc>
                <a:spcBef>
                  <a:spcPct val="0"/>
                </a:spcBef>
              </a:pPr>
              <a:r>
                <a:rPr lang="en-US" sz="1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70</a:t>
              </a:r>
            </a:p>
          </p:txBody>
        </p:sp>
        <p:sp>
          <p:nvSpPr>
            <p:cNvPr name="TextBox 100" id="100"/>
            <p:cNvSpPr txBox="true"/>
            <p:nvPr/>
          </p:nvSpPr>
          <p:spPr>
            <a:xfrm rot="0">
              <a:off x="4445000" y="720725"/>
              <a:ext cx="508000" cy="206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00"/>
                </a:lnSpc>
                <a:spcBef>
                  <a:spcPct val="0"/>
                </a:spcBef>
              </a:pPr>
              <a:r>
                <a:rPr lang="en-US" sz="1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80</a:t>
              </a:r>
            </a:p>
          </p:txBody>
        </p:sp>
        <p:sp>
          <p:nvSpPr>
            <p:cNvPr name="TextBox 101" id="101"/>
            <p:cNvSpPr txBox="true"/>
            <p:nvPr/>
          </p:nvSpPr>
          <p:spPr>
            <a:xfrm rot="0">
              <a:off x="6667500" y="720725"/>
              <a:ext cx="508000" cy="206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00"/>
                </a:lnSpc>
                <a:spcBef>
                  <a:spcPct val="0"/>
                </a:spcBef>
              </a:pPr>
              <a:r>
                <a:rPr lang="en-US" sz="1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90</a:t>
              </a:r>
            </a:p>
          </p:txBody>
        </p:sp>
        <p:sp>
          <p:nvSpPr>
            <p:cNvPr name="TextBox 102" id="102"/>
            <p:cNvSpPr txBox="true"/>
            <p:nvPr/>
          </p:nvSpPr>
          <p:spPr>
            <a:xfrm rot="0">
              <a:off x="8890000" y="720725"/>
              <a:ext cx="508000" cy="206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00"/>
                </a:lnSpc>
                <a:spcBef>
                  <a:spcPct val="0"/>
                </a:spcBef>
              </a:pPr>
              <a:r>
                <a:rPr lang="en-US" sz="1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100</a:t>
              </a:r>
            </a:p>
          </p:txBody>
        </p:sp>
        <p:sp>
          <p:nvSpPr>
            <p:cNvPr name="AutoShape 103" id="103"/>
            <p:cNvSpPr/>
            <p:nvPr/>
          </p:nvSpPr>
          <p:spPr>
            <a:xfrm>
              <a:off x="4787900" y="228600"/>
              <a:ext cx="0" cy="381000"/>
            </a:xfrm>
            <a:prstGeom prst="line">
              <a:avLst/>
            </a:prstGeom>
            <a:ln cap="flat" w="38100">
              <a:solidFill>
                <a:srgbClr val="FF6B6B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TextBox 104" id="104"/>
            <p:cNvSpPr txBox="true"/>
            <p:nvPr/>
          </p:nvSpPr>
          <p:spPr>
            <a:xfrm rot="0">
              <a:off x="4279900" y="19050"/>
              <a:ext cx="1016000" cy="2349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200"/>
                </a:lnSpc>
                <a:spcBef>
                  <a:spcPct val="0"/>
                </a:spcBef>
              </a:pPr>
              <a:r>
                <a:rPr lang="en-US" sz="1200" strike="noStrike" u="none">
                  <a:solidFill>
                    <a:srgbClr val="FF6B6B"/>
                  </a:solidFill>
                  <a:latin typeface="TT Fors"/>
                  <a:ea typeface="TT Fors"/>
                  <a:cs typeface="TT Fors"/>
                  <a:sym typeface="TT Fors"/>
                </a:rPr>
                <a:t>x = 80.4</a:t>
              </a:r>
            </a:p>
          </p:txBody>
        </p:sp>
      </p:grpSp>
      <p:sp>
        <p:nvSpPr>
          <p:cNvPr name="Freeform 105" id="105"/>
          <p:cNvSpPr/>
          <p:nvPr/>
        </p:nvSpPr>
        <p:spPr>
          <a:xfrm flipH="false" flipV="false" rot="0">
            <a:off x="10905187" y="4182192"/>
            <a:ext cx="5238750" cy="3317875"/>
          </a:xfrm>
          <a:custGeom>
            <a:avLst/>
            <a:gdLst/>
            <a:ahLst/>
            <a:cxnLst/>
            <a:rect r="r" b="b" t="t" l="l"/>
            <a:pathLst>
              <a:path h="3317875" w="5238750">
                <a:moveTo>
                  <a:pt x="0" y="0"/>
                </a:moveTo>
                <a:lnTo>
                  <a:pt x="5238750" y="0"/>
                </a:lnTo>
                <a:lnTo>
                  <a:pt x="5238750" y="3317875"/>
                </a:lnTo>
                <a:lnTo>
                  <a:pt x="0" y="3317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77" t="0" r="-2777" b="0"/>
            </a:stretch>
          </a:blipFill>
        </p:spPr>
      </p:sp>
      <p:sp>
        <p:nvSpPr>
          <p:cNvPr name="TextBox 106" id="106"/>
          <p:cNvSpPr txBox="true"/>
          <p:nvPr/>
        </p:nvSpPr>
        <p:spPr>
          <a:xfrm rot="0">
            <a:off x="12841397" y="9311159"/>
            <a:ext cx="5194197" cy="271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46"/>
              </a:lnSpc>
              <a:spcBef>
                <a:spcPct val="0"/>
              </a:spcBef>
            </a:pPr>
            <a:r>
              <a:rPr lang="en-US" b="true" sz="20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8324850" cy="6690165"/>
            <a:chOff x="0" y="0"/>
            <a:chExt cx="11099800" cy="892022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1099800" cy="43190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Normal Distribution Explained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4555865"/>
              <a:ext cx="11099800" cy="13620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the Properties of Normal Distribution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6972040"/>
              <a:ext cx="9182100" cy="19481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  <a:spcBef>
                  <a:spcPct val="0"/>
                </a:spcBef>
              </a:pPr>
              <a:r>
                <a:rPr lang="en-US" sz="2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</a:t>
              </a:r>
              <a:r>
                <a:rPr lang="en-US" b="true" sz="2100" strike="noStrike" u="none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normal distribution</a:t>
              </a:r>
              <a:r>
                <a:rPr lang="en-US" sz="2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is a foundational concept in statistics, characterized by its symmetry and bell shape, where the mean, median, and mode are all equal at the center.</a:t>
              </a: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0734675" y="1571625"/>
            <a:ext cx="7143750" cy="6667500"/>
          </a:xfrm>
          <a:custGeom>
            <a:avLst/>
            <a:gdLst/>
            <a:ahLst/>
            <a:cxnLst/>
            <a:rect r="r" b="b" t="t" l="l"/>
            <a:pathLst>
              <a:path h="6667500" w="7143750">
                <a:moveTo>
                  <a:pt x="0" y="0"/>
                </a:moveTo>
                <a:lnTo>
                  <a:pt x="7143750" y="0"/>
                </a:lnTo>
                <a:lnTo>
                  <a:pt x="714375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7" id="7"/>
          <p:cNvSpPr/>
          <p:nvPr/>
        </p:nvSpPr>
        <p:spPr>
          <a:xfrm>
            <a:off x="14382750" y="1666875"/>
            <a:ext cx="0" cy="5953125"/>
          </a:xfrm>
          <a:prstGeom prst="line">
            <a:avLst/>
          </a:prstGeom>
          <a:ln cap="flat" w="28575">
            <a:solidFill>
              <a:srgbClr val="FF6B6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12954000" y="1362075"/>
            <a:ext cx="2857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b="true" sz="1647" strike="noStrike" u="none">
                <a:solidFill>
                  <a:srgbClr val="FFDE59"/>
                </a:solidFill>
                <a:latin typeface="TT Fors Bold"/>
                <a:ea typeface="TT Fors Bold"/>
                <a:cs typeface="TT Fors Bold"/>
                <a:sym typeface="TT Fors Bold"/>
              </a:rPr>
              <a:t>Mean = Median = Mode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478000" y="2371725"/>
            <a:ext cx="1143000" cy="285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Mean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4478000" y="2657475"/>
            <a:ext cx="1143000" cy="285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Median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478000" y="2943225"/>
            <a:ext cx="1143000" cy="285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Mode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45505" y="1891220"/>
            <a:ext cx="8324850" cy="4061460"/>
            <a:chOff x="0" y="0"/>
            <a:chExt cx="11099800" cy="541528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1099800" cy="16266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The Bell Curve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2168525"/>
              <a:ext cx="11099800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the Concept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3467100"/>
              <a:ext cx="9182100" cy="19481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</a:t>
              </a:r>
              <a:r>
                <a:rPr lang="en-US" b="true" sz="2100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bell curve</a:t>
              </a: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visually represents the normal distribution, highlighting properties like symmetry, mean, and standard deviation, essential for understanding data behavior in statistics.</a:t>
              </a: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8670355" y="1891220"/>
            <a:ext cx="9296400" cy="5229225"/>
          </a:xfrm>
          <a:custGeom>
            <a:avLst/>
            <a:gdLst/>
            <a:ahLst/>
            <a:cxnLst/>
            <a:rect r="r" b="b" t="t" l="l"/>
            <a:pathLst>
              <a:path h="5229225" w="9296400">
                <a:moveTo>
                  <a:pt x="0" y="0"/>
                </a:moveTo>
                <a:lnTo>
                  <a:pt x="9296400" y="0"/>
                </a:lnTo>
                <a:lnTo>
                  <a:pt x="9296400" y="5229225"/>
                </a:lnTo>
                <a:lnTo>
                  <a:pt x="0" y="52292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48" t="0" r="-448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2772559" y="7763581"/>
            <a:ext cx="5194197" cy="2494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6"/>
              </a:lnSpc>
              <a:spcBef>
                <a:spcPct val="0"/>
              </a:spcBef>
            </a:pPr>
            <a:r>
              <a:rPr lang="en-US" b="true" sz="19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06128" y="742950"/>
            <a:ext cx="8324850" cy="4400550"/>
            <a:chOff x="0" y="0"/>
            <a:chExt cx="11099800" cy="58674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1099800" cy="29728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Z-Score Calculation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514725"/>
              <a:ext cx="11099800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Z-Scores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4813300"/>
              <a:ext cx="9182100" cy="1054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297"/>
                </a:lnSpc>
                <a:spcBef>
                  <a:spcPct val="0"/>
                </a:spcBef>
              </a:pPr>
              <a:r>
                <a:rPr lang="en-US" sz="2355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</a:t>
              </a:r>
              <a:r>
                <a:rPr lang="en-US" b="true" sz="2355" strike="noStrike" u="none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Z-score</a:t>
              </a:r>
              <a:r>
                <a:rPr lang="en-US" sz="2355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measures how many standard deviations a data point is from the mean.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525000" y="952500"/>
            <a:ext cx="7810500" cy="3810000"/>
            <a:chOff x="0" y="0"/>
            <a:chExt cx="2056765" cy="10033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56765" cy="1003300"/>
            </a:xfrm>
            <a:custGeom>
              <a:avLst/>
              <a:gdLst/>
              <a:ahLst/>
              <a:cxnLst/>
              <a:rect r="r" b="b" t="t" l="l"/>
              <a:pathLst>
                <a:path h="1003300" w="2056765">
                  <a:moveTo>
                    <a:pt x="39649" y="0"/>
                  </a:moveTo>
                  <a:lnTo>
                    <a:pt x="2017116" y="0"/>
                  </a:lnTo>
                  <a:cubicBezTo>
                    <a:pt x="2027632" y="0"/>
                    <a:pt x="2037717" y="4177"/>
                    <a:pt x="2045152" y="11613"/>
                  </a:cubicBezTo>
                  <a:cubicBezTo>
                    <a:pt x="2052588" y="19048"/>
                    <a:pt x="2056765" y="29133"/>
                    <a:pt x="2056765" y="39649"/>
                  </a:cubicBezTo>
                  <a:lnTo>
                    <a:pt x="2056765" y="963651"/>
                  </a:lnTo>
                  <a:cubicBezTo>
                    <a:pt x="2056765" y="985549"/>
                    <a:pt x="2039014" y="1003300"/>
                    <a:pt x="2017116" y="1003300"/>
                  </a:cubicBezTo>
                  <a:lnTo>
                    <a:pt x="39649" y="1003300"/>
                  </a:lnTo>
                  <a:cubicBezTo>
                    <a:pt x="17751" y="1003300"/>
                    <a:pt x="0" y="985549"/>
                    <a:pt x="0" y="963651"/>
                  </a:cubicBezTo>
                  <a:lnTo>
                    <a:pt x="0" y="39649"/>
                  </a:lnTo>
                  <a:cubicBezTo>
                    <a:pt x="0" y="17751"/>
                    <a:pt x="17751" y="0"/>
                    <a:pt x="39649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19050" cap="rnd">
              <a:solidFill>
                <a:srgbClr val="FFDE59">
                  <a:alpha val="89804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056765" cy="10414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525000" y="5143500"/>
            <a:ext cx="7810500" cy="3619500"/>
            <a:chOff x="0" y="0"/>
            <a:chExt cx="2056765" cy="95313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56765" cy="953135"/>
            </a:xfrm>
            <a:custGeom>
              <a:avLst/>
              <a:gdLst/>
              <a:ahLst/>
              <a:cxnLst/>
              <a:rect r="r" b="b" t="t" l="l"/>
              <a:pathLst>
                <a:path h="953135" w="2056765">
                  <a:moveTo>
                    <a:pt x="37666" y="0"/>
                  </a:moveTo>
                  <a:lnTo>
                    <a:pt x="2019099" y="0"/>
                  </a:lnTo>
                  <a:cubicBezTo>
                    <a:pt x="2029088" y="0"/>
                    <a:pt x="2038669" y="3968"/>
                    <a:pt x="2045733" y="11032"/>
                  </a:cubicBezTo>
                  <a:cubicBezTo>
                    <a:pt x="2052797" y="18096"/>
                    <a:pt x="2056765" y="27677"/>
                    <a:pt x="2056765" y="37666"/>
                  </a:cubicBezTo>
                  <a:lnTo>
                    <a:pt x="2056765" y="915469"/>
                  </a:lnTo>
                  <a:cubicBezTo>
                    <a:pt x="2056765" y="936271"/>
                    <a:pt x="2039901" y="953135"/>
                    <a:pt x="2019099" y="953135"/>
                  </a:cubicBezTo>
                  <a:lnTo>
                    <a:pt x="37666" y="953135"/>
                  </a:lnTo>
                  <a:cubicBezTo>
                    <a:pt x="27677" y="953135"/>
                    <a:pt x="18096" y="949167"/>
                    <a:pt x="11032" y="942103"/>
                  </a:cubicBezTo>
                  <a:cubicBezTo>
                    <a:pt x="3968" y="935039"/>
                    <a:pt x="0" y="925458"/>
                    <a:pt x="0" y="915469"/>
                  </a:cubicBezTo>
                  <a:lnTo>
                    <a:pt x="0" y="37666"/>
                  </a:lnTo>
                  <a:cubicBezTo>
                    <a:pt x="0" y="16864"/>
                    <a:pt x="16864" y="0"/>
                    <a:pt x="37666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19050" cap="rnd">
              <a:solidFill>
                <a:srgbClr val="3B7DD8">
                  <a:alpha val="89804"/>
                </a:srgbClr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056765" cy="99123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0572750" y="1333500"/>
            <a:ext cx="5715000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22"/>
              </a:lnSpc>
            </a:pPr>
            <a:r>
              <a:rPr lang="en-US" b="true" sz="5022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Z = (X - μ) / σ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906000" y="2219325"/>
            <a:ext cx="4762500" cy="1790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X = data value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μ = population mean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σ = standard deviation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Z = number of standard deviations from mean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906000" y="5324475"/>
            <a:ext cx="190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00"/>
              </a:lnSpc>
            </a:pPr>
            <a:r>
              <a:rPr lang="en-US" b="true" sz="20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Example: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906000" y="5629275"/>
            <a:ext cx="2857500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x = 85</a:t>
            </a:r>
          </a:p>
          <a:p>
            <a:pPr algn="l">
              <a:lnSpc>
                <a:spcPts val="32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μ = 75</a:t>
            </a:r>
          </a:p>
          <a:p>
            <a:pPr algn="l">
              <a:lnSpc>
                <a:spcPts val="32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σ = 8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906000" y="6810375"/>
            <a:ext cx="4762500" cy="352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z = (85 - 75) / 8 = 10 / 8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906000" y="7334250"/>
            <a:ext cx="2857500" cy="428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99"/>
              </a:lnSpc>
            </a:pPr>
            <a:r>
              <a:rPr lang="en-US" b="true" sz="2799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z ≈ 1.25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906000" y="7896225"/>
            <a:ext cx="285750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b="true" sz="2400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Φ(z) ≈ 89.4%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906000" y="8324850"/>
            <a:ext cx="57150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Score is 1.25 SD above the mean (top 10.6%)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12642" y="575310"/>
            <a:ext cx="5267325" cy="1314450"/>
            <a:chOff x="0" y="0"/>
            <a:chExt cx="7023100" cy="17526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7023100" cy="12160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6000"/>
                </a:lnSpc>
                <a:spcBef>
                  <a:spcPct val="0"/>
                </a:spcBef>
              </a:pPr>
              <a:r>
                <a:rPr lang="en-US" sz="6000" spc="-179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Empirical Rule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1222375"/>
              <a:ext cx="6350000" cy="5302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879"/>
                </a:lnSpc>
                <a:spcBef>
                  <a:spcPct val="0"/>
                </a:spcBef>
              </a:pPr>
              <a:r>
                <a:rPr lang="en-US" sz="2400" spc="-72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The 68-95-99.7 Rule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476500" y="3333750"/>
            <a:ext cx="13335000" cy="4762500"/>
            <a:chOff x="0" y="0"/>
            <a:chExt cx="3511550" cy="12541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511550" cy="1254125"/>
            </a:xfrm>
            <a:custGeom>
              <a:avLst/>
              <a:gdLst/>
              <a:ahLst/>
              <a:cxnLst/>
              <a:rect r="r" b="b" t="t" l="l"/>
              <a:pathLst>
                <a:path h="1254125" w="3511550">
                  <a:moveTo>
                    <a:pt x="1755775" y="0"/>
                  </a:moveTo>
                  <a:cubicBezTo>
                    <a:pt x="786087" y="0"/>
                    <a:pt x="0" y="280745"/>
                    <a:pt x="0" y="627062"/>
                  </a:cubicBezTo>
                  <a:cubicBezTo>
                    <a:pt x="0" y="973380"/>
                    <a:pt x="786087" y="1254125"/>
                    <a:pt x="1755775" y="1254125"/>
                  </a:cubicBezTo>
                  <a:cubicBezTo>
                    <a:pt x="2725463" y="1254125"/>
                    <a:pt x="3511550" y="973380"/>
                    <a:pt x="3511550" y="627062"/>
                  </a:cubicBezTo>
                  <a:cubicBezTo>
                    <a:pt x="3511550" y="280745"/>
                    <a:pt x="2725463" y="0"/>
                    <a:pt x="1755775" y="0"/>
                  </a:cubicBezTo>
                  <a:close/>
                </a:path>
              </a:pathLst>
            </a:custGeom>
            <a:solidFill>
              <a:srgbClr val="1A3A6B">
                <a:alpha val="4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3511550" cy="12922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4381500" y="3524250"/>
            <a:ext cx="9525000" cy="4572000"/>
            <a:chOff x="0" y="0"/>
            <a:chExt cx="2508250" cy="120396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508250" cy="1203960"/>
            </a:xfrm>
            <a:custGeom>
              <a:avLst/>
              <a:gdLst/>
              <a:ahLst/>
              <a:cxnLst/>
              <a:rect r="r" b="b" t="t" l="l"/>
              <a:pathLst>
                <a:path h="1203960" w="2508250">
                  <a:moveTo>
                    <a:pt x="1254125" y="0"/>
                  </a:moveTo>
                  <a:cubicBezTo>
                    <a:pt x="561491" y="0"/>
                    <a:pt x="0" y="269516"/>
                    <a:pt x="0" y="601980"/>
                  </a:cubicBezTo>
                  <a:cubicBezTo>
                    <a:pt x="0" y="934444"/>
                    <a:pt x="561491" y="1203960"/>
                    <a:pt x="1254125" y="1203960"/>
                  </a:cubicBezTo>
                  <a:cubicBezTo>
                    <a:pt x="1946759" y="1203960"/>
                    <a:pt x="2508250" y="934444"/>
                    <a:pt x="2508250" y="601980"/>
                  </a:cubicBezTo>
                  <a:cubicBezTo>
                    <a:pt x="2508250" y="269516"/>
                    <a:pt x="1946759" y="0"/>
                    <a:pt x="1254125" y="0"/>
                  </a:cubicBezTo>
                  <a:close/>
                </a:path>
              </a:pathLst>
            </a:custGeom>
            <a:solidFill>
              <a:srgbClr val="2A5A9B">
                <a:alpha val="6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508250" cy="12420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6286500" y="3810000"/>
            <a:ext cx="5715000" cy="4286250"/>
            <a:chOff x="0" y="0"/>
            <a:chExt cx="1504950" cy="112871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04950" cy="1128712"/>
            </a:xfrm>
            <a:custGeom>
              <a:avLst/>
              <a:gdLst/>
              <a:ahLst/>
              <a:cxnLst/>
              <a:rect r="r" b="b" t="t" l="l"/>
              <a:pathLst>
                <a:path h="1128712" w="1504950">
                  <a:moveTo>
                    <a:pt x="752475" y="0"/>
                  </a:moveTo>
                  <a:cubicBezTo>
                    <a:pt x="336895" y="0"/>
                    <a:pt x="0" y="252671"/>
                    <a:pt x="0" y="564356"/>
                  </a:cubicBezTo>
                  <a:cubicBezTo>
                    <a:pt x="0" y="876042"/>
                    <a:pt x="336895" y="1128712"/>
                    <a:pt x="752475" y="1128712"/>
                  </a:cubicBezTo>
                  <a:cubicBezTo>
                    <a:pt x="1168055" y="1128712"/>
                    <a:pt x="1504950" y="876042"/>
                    <a:pt x="1504950" y="564356"/>
                  </a:cubicBezTo>
                  <a:cubicBezTo>
                    <a:pt x="1504950" y="252671"/>
                    <a:pt x="1168055" y="0"/>
                    <a:pt x="752475" y="0"/>
                  </a:cubicBezTo>
                  <a:close/>
                </a:path>
              </a:pathLst>
            </a:custGeom>
            <a:solidFill>
              <a:srgbClr val="3B7DD8">
                <a:alpha val="6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504950" cy="116681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0" y="8096250"/>
            <a:ext cx="18288000" cy="2667000"/>
            <a:chOff x="0" y="0"/>
            <a:chExt cx="4815840" cy="70231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815840" cy="702310"/>
            </a:xfrm>
            <a:custGeom>
              <a:avLst/>
              <a:gdLst/>
              <a:ahLst/>
              <a:cxnLst/>
              <a:rect r="r" b="b" t="t" l="l"/>
              <a:pathLst>
                <a:path h="702310" w="4815840">
                  <a:moveTo>
                    <a:pt x="0" y="0"/>
                  </a:moveTo>
                  <a:lnTo>
                    <a:pt x="4815840" y="0"/>
                  </a:lnTo>
                  <a:lnTo>
                    <a:pt x="4815840" y="702310"/>
                  </a:lnTo>
                  <a:lnTo>
                    <a:pt x="0" y="702310"/>
                  </a:lnTo>
                  <a:close/>
                </a:path>
              </a:pathLst>
            </a:custGeom>
            <a:solidFill>
              <a:srgbClr val="004AAD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815840" cy="74041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7" id="17"/>
          <p:cNvSpPr/>
          <p:nvPr/>
        </p:nvSpPr>
        <p:spPr>
          <a:xfrm>
            <a:off x="2000250" y="8096250"/>
            <a:ext cx="142875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8" id="18"/>
          <p:cNvSpPr/>
          <p:nvPr/>
        </p:nvSpPr>
        <p:spPr>
          <a:xfrm>
            <a:off x="9144000" y="3429000"/>
            <a:ext cx="0" cy="4667250"/>
          </a:xfrm>
          <a:prstGeom prst="line">
            <a:avLst/>
          </a:prstGeom>
          <a:ln cap="flat" w="19050">
            <a:solidFill>
              <a:srgbClr val="FFDE59">
                <a:alpha val="69804"/>
              </a:srgbClr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9" id="19"/>
          <p:cNvSpPr txBox="true"/>
          <p:nvPr/>
        </p:nvSpPr>
        <p:spPr>
          <a:xfrm rot="0">
            <a:off x="8572500" y="5514975"/>
            <a:ext cx="1143000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b="true" sz="3600" strike="noStrike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68%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4381500" y="5895975"/>
            <a:ext cx="1143000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00"/>
              </a:lnSpc>
              <a:spcBef>
                <a:spcPct val="0"/>
              </a:spcBef>
            </a:pPr>
            <a:r>
              <a:rPr lang="en-US" b="true" sz="3000" strike="noStrike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95%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573000" y="5810250"/>
            <a:ext cx="1143000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3000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95%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857500" y="6467475"/>
            <a:ext cx="1333500" cy="400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b="true" sz="2600" strike="noStrike" u="none">
                <a:solidFill>
                  <a:srgbClr val="FFFFFF">
                    <a:alpha val="80000"/>
                  </a:srgbClr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99.7%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3906500" y="6410325"/>
            <a:ext cx="1333500" cy="400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US" b="true" sz="2600" u="none">
                <a:solidFill>
                  <a:srgbClr val="FFFFFF">
                    <a:alpha val="80000"/>
                  </a:srgbClr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99.7%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190750" y="822007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-3σ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4095750" y="822007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-2σ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000750" y="822007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-1σ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8858250" y="822007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μ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8572500" y="5305425"/>
            <a:ext cx="1143000" cy="19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within 1σ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4381500" y="6257925"/>
            <a:ext cx="1143000" cy="19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within 2σ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2952750" y="6829425"/>
            <a:ext cx="1143000" cy="19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within 3σ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1715750" y="822007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+1σ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620750" y="822007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+2σ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5525750" y="8220075"/>
            <a:ext cx="571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+3σ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2573000" y="9467850"/>
            <a:ext cx="5194197" cy="2494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6"/>
              </a:lnSpc>
              <a:spcBef>
                <a:spcPct val="0"/>
              </a:spcBef>
            </a:pPr>
            <a:r>
              <a:rPr lang="en-US" b="true" sz="19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7193517" cy="9416968"/>
            <a:chOff x="0" y="0"/>
            <a:chExt cx="1764443" cy="2309817"/>
          </a:xfrm>
        </p:grpSpPr>
        <p:sp>
          <p:nvSpPr>
            <p:cNvPr name="Freeform 3" id="3"/>
            <p:cNvSpPr/>
            <p:nvPr/>
          </p:nvSpPr>
          <p:spPr>
            <a:xfrm flipH="false" flipV="false" rot="-750000">
              <a:off x="-229056" y="-163572"/>
              <a:ext cx="2222555" cy="2636960"/>
            </a:xfrm>
            <a:custGeom>
              <a:avLst/>
              <a:gdLst/>
              <a:ahLst/>
              <a:cxnLst/>
              <a:rect r="r" b="b" t="t" l="l"/>
              <a:pathLst>
                <a:path h="2636960" w="2222555">
                  <a:moveTo>
                    <a:pt x="499936" y="0"/>
                  </a:moveTo>
                  <a:lnTo>
                    <a:pt x="2222555" y="381896"/>
                  </a:lnTo>
                  <a:lnTo>
                    <a:pt x="1722619" y="2636961"/>
                  </a:lnTo>
                  <a:lnTo>
                    <a:pt x="0" y="2255065"/>
                  </a:lnTo>
                  <a:close/>
                </a:path>
              </a:pathLst>
            </a:custGeom>
            <a:blipFill>
              <a:blip r:embed="rId2"/>
              <a:stretch>
                <a:fillRect l="-172775" t="-31733" r="-116460" b="-32299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9296400" y="666750"/>
            <a:ext cx="6886575" cy="6080760"/>
            <a:chOff x="0" y="0"/>
            <a:chExt cx="9182100" cy="8107680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-9525"/>
              <a:ext cx="9151920" cy="43190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Standard Normal Distribution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4860925"/>
              <a:ext cx="9182100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40"/>
                </a:lnSpc>
                <a:spcBef>
                  <a:spcPct val="0"/>
                </a:spcBef>
              </a:pPr>
              <a:r>
                <a:rPr lang="en-US" sz="3200" spc="-96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The Z-Distribution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6159500"/>
              <a:ext cx="9151920" cy="19481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  <a:spcBef>
                  <a:spcPct val="0"/>
                </a:spcBef>
              </a:pPr>
              <a:r>
                <a:rPr lang="en-US" sz="2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</a:t>
              </a:r>
              <a:r>
                <a:rPr lang="en-US" b="true" sz="2100" strike="noStrike" u="none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standard normal distribution</a:t>
              </a:r>
              <a:r>
                <a:rPr lang="en-US" sz="2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is a special case where the mean is 0 and the standard deviation is 1, allowing for easier calculations and comparisons across different datasets.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9296400" y="7239000"/>
            <a:ext cx="2857500" cy="666750"/>
            <a:chOff x="0" y="0"/>
            <a:chExt cx="752475" cy="17557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52475" cy="175577"/>
            </a:xfrm>
            <a:custGeom>
              <a:avLst/>
              <a:gdLst/>
              <a:ahLst/>
              <a:cxnLst/>
              <a:rect r="r" b="b" t="t" l="l"/>
              <a:pathLst>
                <a:path h="175577" w="752475">
                  <a:moveTo>
                    <a:pt x="18965" y="0"/>
                  </a:moveTo>
                  <a:lnTo>
                    <a:pt x="733510" y="0"/>
                  </a:lnTo>
                  <a:cubicBezTo>
                    <a:pt x="738540" y="0"/>
                    <a:pt x="743363" y="1998"/>
                    <a:pt x="746920" y="5555"/>
                  </a:cubicBezTo>
                  <a:cubicBezTo>
                    <a:pt x="750477" y="9112"/>
                    <a:pt x="752475" y="13935"/>
                    <a:pt x="752475" y="18965"/>
                  </a:cubicBezTo>
                  <a:lnTo>
                    <a:pt x="752475" y="156612"/>
                  </a:lnTo>
                  <a:cubicBezTo>
                    <a:pt x="752475" y="161642"/>
                    <a:pt x="750477" y="166466"/>
                    <a:pt x="746920" y="170023"/>
                  </a:cubicBezTo>
                  <a:cubicBezTo>
                    <a:pt x="743363" y="173579"/>
                    <a:pt x="738540" y="175577"/>
                    <a:pt x="733510" y="175577"/>
                  </a:cubicBezTo>
                  <a:lnTo>
                    <a:pt x="18965" y="175577"/>
                  </a:lnTo>
                  <a:cubicBezTo>
                    <a:pt x="13935" y="175577"/>
                    <a:pt x="9112" y="173579"/>
                    <a:pt x="5555" y="170023"/>
                  </a:cubicBezTo>
                  <a:cubicBezTo>
                    <a:pt x="1998" y="166466"/>
                    <a:pt x="0" y="161642"/>
                    <a:pt x="0" y="156612"/>
                  </a:cubicBezTo>
                  <a:lnTo>
                    <a:pt x="0" y="18965"/>
                  </a:lnTo>
                  <a:cubicBezTo>
                    <a:pt x="0" y="13935"/>
                    <a:pt x="1998" y="9112"/>
                    <a:pt x="5555" y="5555"/>
                  </a:cubicBezTo>
                  <a:cubicBezTo>
                    <a:pt x="9112" y="1998"/>
                    <a:pt x="13935" y="0"/>
                    <a:pt x="18965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19050" cap="sq">
              <a:solidFill>
                <a:srgbClr val="FFDE59">
                  <a:alpha val="89804"/>
                </a:srgbClr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752475" cy="2136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2858750" y="7239000"/>
            <a:ext cx="2857500" cy="666750"/>
            <a:chOff x="0" y="0"/>
            <a:chExt cx="752475" cy="17557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52475" cy="175577"/>
            </a:xfrm>
            <a:custGeom>
              <a:avLst/>
              <a:gdLst/>
              <a:ahLst/>
              <a:cxnLst/>
              <a:rect r="r" b="b" t="t" l="l"/>
              <a:pathLst>
                <a:path h="175577" w="752475">
                  <a:moveTo>
                    <a:pt x="18965" y="0"/>
                  </a:moveTo>
                  <a:lnTo>
                    <a:pt x="733510" y="0"/>
                  </a:lnTo>
                  <a:cubicBezTo>
                    <a:pt x="738540" y="0"/>
                    <a:pt x="743363" y="1998"/>
                    <a:pt x="746920" y="5555"/>
                  </a:cubicBezTo>
                  <a:cubicBezTo>
                    <a:pt x="750477" y="9112"/>
                    <a:pt x="752475" y="13935"/>
                    <a:pt x="752475" y="18965"/>
                  </a:cubicBezTo>
                  <a:lnTo>
                    <a:pt x="752475" y="156612"/>
                  </a:lnTo>
                  <a:cubicBezTo>
                    <a:pt x="752475" y="161642"/>
                    <a:pt x="750477" y="166466"/>
                    <a:pt x="746920" y="170023"/>
                  </a:cubicBezTo>
                  <a:cubicBezTo>
                    <a:pt x="743363" y="173579"/>
                    <a:pt x="738540" y="175577"/>
                    <a:pt x="733510" y="175577"/>
                  </a:cubicBezTo>
                  <a:lnTo>
                    <a:pt x="18965" y="175577"/>
                  </a:lnTo>
                  <a:cubicBezTo>
                    <a:pt x="13935" y="175577"/>
                    <a:pt x="9112" y="173579"/>
                    <a:pt x="5555" y="170023"/>
                  </a:cubicBezTo>
                  <a:cubicBezTo>
                    <a:pt x="1998" y="166466"/>
                    <a:pt x="0" y="161642"/>
                    <a:pt x="0" y="156612"/>
                  </a:cubicBezTo>
                  <a:lnTo>
                    <a:pt x="0" y="18965"/>
                  </a:lnTo>
                  <a:cubicBezTo>
                    <a:pt x="0" y="13935"/>
                    <a:pt x="1998" y="9112"/>
                    <a:pt x="5555" y="5555"/>
                  </a:cubicBezTo>
                  <a:cubicBezTo>
                    <a:pt x="9112" y="1998"/>
                    <a:pt x="13935" y="0"/>
                    <a:pt x="18965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19050" cap="sq">
              <a:solidFill>
                <a:srgbClr val="3B7DD8">
                  <a:alpha val="89804"/>
                </a:srgbClr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752475" cy="2136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9391650" y="7353300"/>
            <a:ext cx="2667000" cy="428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b="true" sz="2799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Mean (μ) = 0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954000" y="7353300"/>
            <a:ext cx="2667000" cy="428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b="true" sz="2799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SD (σ) = 1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81693" y="9642549"/>
            <a:ext cx="5194197" cy="3005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6"/>
              </a:lnSpc>
              <a:spcBef>
                <a:spcPct val="0"/>
              </a:spcBef>
            </a:pPr>
            <a:r>
              <a:rPr lang="en-US" b="true" sz="22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12883197" cy="3867150"/>
            <a:chOff x="0" y="0"/>
            <a:chExt cx="17177595" cy="51562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7177595" cy="18694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9201"/>
                </a:lnSpc>
                <a:spcBef>
                  <a:spcPct val="0"/>
                </a:spcBef>
              </a:pPr>
              <a:r>
                <a:rPr lang="en-US" sz="9201" spc="-276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Bridging to Sampling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940031"/>
              <a:ext cx="12780949" cy="121616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792"/>
                </a:lnSpc>
                <a:spcBef>
                  <a:spcPct val="0"/>
                </a:spcBef>
              </a:pPr>
              <a:r>
                <a:rPr lang="en-US" sz="2708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How we move from studying entire populations to making inferences through samples.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2561272"/>
              <a:ext cx="14971969" cy="7544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416"/>
                </a:lnSpc>
                <a:spcBef>
                  <a:spcPct val="0"/>
                </a:spcBef>
              </a:pPr>
              <a:r>
                <a:rPr lang="en-US" sz="3680" spc="-11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From Distributions to Samples</a:t>
              </a: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7799388" y="7829550"/>
            <a:ext cx="1791955" cy="1791955"/>
          </a:xfrm>
          <a:custGeom>
            <a:avLst/>
            <a:gdLst/>
            <a:ahLst/>
            <a:cxnLst/>
            <a:rect r="r" b="b" t="t" l="l"/>
            <a:pathLst>
              <a:path h="1791955" w="1791955">
                <a:moveTo>
                  <a:pt x="0" y="0"/>
                </a:moveTo>
                <a:lnTo>
                  <a:pt x="1791955" y="0"/>
                </a:lnTo>
                <a:lnTo>
                  <a:pt x="1791955" y="1791955"/>
                </a:lnTo>
                <a:lnTo>
                  <a:pt x="0" y="17919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762250" y="6191250"/>
            <a:ext cx="3619500" cy="1238250"/>
            <a:chOff x="0" y="0"/>
            <a:chExt cx="953135" cy="32607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953135" cy="326072"/>
            </a:xfrm>
            <a:custGeom>
              <a:avLst/>
              <a:gdLst/>
              <a:ahLst/>
              <a:cxnLst/>
              <a:rect r="r" b="b" t="t" l="l"/>
              <a:pathLst>
                <a:path h="326072" w="953135">
                  <a:moveTo>
                    <a:pt x="27806" y="0"/>
                  </a:moveTo>
                  <a:lnTo>
                    <a:pt x="925329" y="0"/>
                  </a:lnTo>
                  <a:cubicBezTo>
                    <a:pt x="932703" y="0"/>
                    <a:pt x="939776" y="2930"/>
                    <a:pt x="944991" y="8144"/>
                  </a:cubicBezTo>
                  <a:cubicBezTo>
                    <a:pt x="950205" y="13359"/>
                    <a:pt x="953135" y="20432"/>
                    <a:pt x="953135" y="27806"/>
                  </a:cubicBezTo>
                  <a:lnTo>
                    <a:pt x="953135" y="298266"/>
                  </a:lnTo>
                  <a:cubicBezTo>
                    <a:pt x="953135" y="305641"/>
                    <a:pt x="950205" y="312714"/>
                    <a:pt x="944991" y="317928"/>
                  </a:cubicBezTo>
                  <a:cubicBezTo>
                    <a:pt x="939776" y="323143"/>
                    <a:pt x="932703" y="326072"/>
                    <a:pt x="925329" y="326072"/>
                  </a:cubicBezTo>
                  <a:lnTo>
                    <a:pt x="27806" y="326072"/>
                  </a:lnTo>
                  <a:cubicBezTo>
                    <a:pt x="20432" y="326072"/>
                    <a:pt x="13359" y="323143"/>
                    <a:pt x="8144" y="317928"/>
                  </a:cubicBezTo>
                  <a:cubicBezTo>
                    <a:pt x="2930" y="312714"/>
                    <a:pt x="0" y="305641"/>
                    <a:pt x="0" y="298266"/>
                  </a:cubicBezTo>
                  <a:lnTo>
                    <a:pt x="0" y="27806"/>
                  </a:lnTo>
                  <a:cubicBezTo>
                    <a:pt x="0" y="20432"/>
                    <a:pt x="2930" y="13359"/>
                    <a:pt x="8144" y="8144"/>
                  </a:cubicBezTo>
                  <a:cubicBezTo>
                    <a:pt x="13359" y="2930"/>
                    <a:pt x="20432" y="0"/>
                    <a:pt x="27806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28575" cap="sq">
              <a:solidFill>
                <a:srgbClr val="FFDE59">
                  <a:alpha val="89804"/>
                </a:srgbClr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953135" cy="36417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7334250" y="6191250"/>
            <a:ext cx="3619500" cy="1238250"/>
            <a:chOff x="0" y="0"/>
            <a:chExt cx="953135" cy="32607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953135" cy="326072"/>
            </a:xfrm>
            <a:custGeom>
              <a:avLst/>
              <a:gdLst/>
              <a:ahLst/>
              <a:cxnLst/>
              <a:rect r="r" b="b" t="t" l="l"/>
              <a:pathLst>
                <a:path h="326072" w="953135">
                  <a:moveTo>
                    <a:pt x="27806" y="0"/>
                  </a:moveTo>
                  <a:lnTo>
                    <a:pt x="925329" y="0"/>
                  </a:lnTo>
                  <a:cubicBezTo>
                    <a:pt x="932703" y="0"/>
                    <a:pt x="939776" y="2930"/>
                    <a:pt x="944991" y="8144"/>
                  </a:cubicBezTo>
                  <a:cubicBezTo>
                    <a:pt x="950205" y="13359"/>
                    <a:pt x="953135" y="20432"/>
                    <a:pt x="953135" y="27806"/>
                  </a:cubicBezTo>
                  <a:lnTo>
                    <a:pt x="953135" y="298266"/>
                  </a:lnTo>
                  <a:cubicBezTo>
                    <a:pt x="953135" y="305641"/>
                    <a:pt x="950205" y="312714"/>
                    <a:pt x="944991" y="317928"/>
                  </a:cubicBezTo>
                  <a:cubicBezTo>
                    <a:pt x="939776" y="323143"/>
                    <a:pt x="932703" y="326072"/>
                    <a:pt x="925329" y="326072"/>
                  </a:cubicBezTo>
                  <a:lnTo>
                    <a:pt x="27806" y="326072"/>
                  </a:lnTo>
                  <a:cubicBezTo>
                    <a:pt x="20432" y="326072"/>
                    <a:pt x="13359" y="323143"/>
                    <a:pt x="8144" y="317928"/>
                  </a:cubicBezTo>
                  <a:cubicBezTo>
                    <a:pt x="2930" y="312714"/>
                    <a:pt x="0" y="305641"/>
                    <a:pt x="0" y="298266"/>
                  </a:cubicBezTo>
                  <a:lnTo>
                    <a:pt x="0" y="27806"/>
                  </a:lnTo>
                  <a:cubicBezTo>
                    <a:pt x="0" y="20432"/>
                    <a:pt x="2930" y="13359"/>
                    <a:pt x="8144" y="8144"/>
                  </a:cubicBezTo>
                  <a:cubicBezTo>
                    <a:pt x="13359" y="2930"/>
                    <a:pt x="20432" y="0"/>
                    <a:pt x="27806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28575" cap="sq">
              <a:solidFill>
                <a:srgbClr val="3B7DD8">
                  <a:alpha val="89804"/>
                </a:srgbClr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953135" cy="36417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1906250" y="6191250"/>
            <a:ext cx="3619500" cy="1238250"/>
            <a:chOff x="0" y="0"/>
            <a:chExt cx="953135" cy="32607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953135" cy="326072"/>
            </a:xfrm>
            <a:custGeom>
              <a:avLst/>
              <a:gdLst/>
              <a:ahLst/>
              <a:cxnLst/>
              <a:rect r="r" b="b" t="t" l="l"/>
              <a:pathLst>
                <a:path h="326072" w="953135">
                  <a:moveTo>
                    <a:pt x="27806" y="0"/>
                  </a:moveTo>
                  <a:lnTo>
                    <a:pt x="925329" y="0"/>
                  </a:lnTo>
                  <a:cubicBezTo>
                    <a:pt x="932703" y="0"/>
                    <a:pt x="939776" y="2930"/>
                    <a:pt x="944991" y="8144"/>
                  </a:cubicBezTo>
                  <a:cubicBezTo>
                    <a:pt x="950205" y="13359"/>
                    <a:pt x="953135" y="20432"/>
                    <a:pt x="953135" y="27806"/>
                  </a:cubicBezTo>
                  <a:lnTo>
                    <a:pt x="953135" y="298266"/>
                  </a:lnTo>
                  <a:cubicBezTo>
                    <a:pt x="953135" y="305641"/>
                    <a:pt x="950205" y="312714"/>
                    <a:pt x="944991" y="317928"/>
                  </a:cubicBezTo>
                  <a:cubicBezTo>
                    <a:pt x="939776" y="323143"/>
                    <a:pt x="932703" y="326072"/>
                    <a:pt x="925329" y="326072"/>
                  </a:cubicBezTo>
                  <a:lnTo>
                    <a:pt x="27806" y="326072"/>
                  </a:lnTo>
                  <a:cubicBezTo>
                    <a:pt x="20432" y="326072"/>
                    <a:pt x="13359" y="323143"/>
                    <a:pt x="8144" y="317928"/>
                  </a:cubicBezTo>
                  <a:cubicBezTo>
                    <a:pt x="2930" y="312714"/>
                    <a:pt x="0" y="305641"/>
                    <a:pt x="0" y="298266"/>
                  </a:cubicBezTo>
                  <a:lnTo>
                    <a:pt x="0" y="27806"/>
                  </a:lnTo>
                  <a:cubicBezTo>
                    <a:pt x="0" y="20432"/>
                    <a:pt x="2930" y="13359"/>
                    <a:pt x="8144" y="8144"/>
                  </a:cubicBezTo>
                  <a:cubicBezTo>
                    <a:pt x="13359" y="2930"/>
                    <a:pt x="20432" y="0"/>
                    <a:pt x="27806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28575" cap="sq">
              <a:solidFill>
                <a:srgbClr val="FF6B6B">
                  <a:alpha val="89804"/>
                </a:srgbClr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953135" cy="36417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6" id="16"/>
          <p:cNvSpPr/>
          <p:nvPr/>
        </p:nvSpPr>
        <p:spPr>
          <a:xfrm>
            <a:off x="6477000" y="6810375"/>
            <a:ext cx="762000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7" id="17"/>
          <p:cNvGrpSpPr/>
          <p:nvPr/>
        </p:nvGrpSpPr>
        <p:grpSpPr>
          <a:xfrm rot="0">
            <a:off x="4286250" y="5429250"/>
            <a:ext cx="571500" cy="571500"/>
            <a:chOff x="0" y="0"/>
            <a:chExt cx="150495" cy="15049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50495" cy="150495"/>
            </a:xfrm>
            <a:custGeom>
              <a:avLst/>
              <a:gdLst/>
              <a:ahLst/>
              <a:cxnLst/>
              <a:rect r="r" b="b" t="t" l="l"/>
              <a:pathLst>
                <a:path h="150495" w="150495">
                  <a:moveTo>
                    <a:pt x="75248" y="0"/>
                  </a:moveTo>
                  <a:cubicBezTo>
                    <a:pt x="33689" y="0"/>
                    <a:pt x="0" y="33689"/>
                    <a:pt x="0" y="75248"/>
                  </a:cubicBezTo>
                  <a:cubicBezTo>
                    <a:pt x="0" y="116806"/>
                    <a:pt x="33689" y="150495"/>
                    <a:pt x="75248" y="150495"/>
                  </a:cubicBezTo>
                  <a:cubicBezTo>
                    <a:pt x="116806" y="150495"/>
                    <a:pt x="150495" y="116806"/>
                    <a:pt x="150495" y="75248"/>
                  </a:cubicBezTo>
                  <a:cubicBezTo>
                    <a:pt x="150495" y="33689"/>
                    <a:pt x="116806" y="0"/>
                    <a:pt x="75248" y="0"/>
                  </a:cubicBezTo>
                  <a:close/>
                </a:path>
              </a:pathLst>
            </a:custGeom>
            <a:solidFill>
              <a:srgbClr val="FFDE59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50495" cy="18859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8953500" y="5524500"/>
            <a:ext cx="381000" cy="381000"/>
            <a:chOff x="0" y="0"/>
            <a:chExt cx="100330" cy="10033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0330" cy="100330"/>
            </a:xfrm>
            <a:custGeom>
              <a:avLst/>
              <a:gdLst/>
              <a:ahLst/>
              <a:cxnLst/>
              <a:rect r="r" b="b" t="t" l="l"/>
              <a:pathLst>
                <a:path h="100330" w="100330">
                  <a:moveTo>
                    <a:pt x="50165" y="0"/>
                  </a:moveTo>
                  <a:cubicBezTo>
                    <a:pt x="22460" y="0"/>
                    <a:pt x="0" y="22460"/>
                    <a:pt x="0" y="50165"/>
                  </a:cubicBezTo>
                  <a:cubicBezTo>
                    <a:pt x="0" y="77870"/>
                    <a:pt x="22460" y="100330"/>
                    <a:pt x="50165" y="100330"/>
                  </a:cubicBezTo>
                  <a:cubicBezTo>
                    <a:pt x="77870" y="100330"/>
                    <a:pt x="100330" y="77870"/>
                    <a:pt x="100330" y="50165"/>
                  </a:cubicBezTo>
                  <a:cubicBezTo>
                    <a:pt x="100330" y="22460"/>
                    <a:pt x="77870" y="0"/>
                    <a:pt x="50165" y="0"/>
                  </a:cubicBezTo>
                  <a:close/>
                </a:path>
              </a:pathLst>
            </a:custGeom>
            <a:solidFill>
              <a:srgbClr val="3B7DD8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100330" cy="13843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3430250" y="5572125"/>
            <a:ext cx="571500" cy="333375"/>
            <a:chOff x="0" y="0"/>
            <a:chExt cx="150495" cy="87789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50495" cy="87789"/>
            </a:xfrm>
            <a:custGeom>
              <a:avLst/>
              <a:gdLst/>
              <a:ahLst/>
              <a:cxnLst/>
              <a:rect r="r" b="b" t="t" l="l"/>
              <a:pathLst>
                <a:path h="87789" w="150495">
                  <a:moveTo>
                    <a:pt x="75248" y="0"/>
                  </a:moveTo>
                  <a:cubicBezTo>
                    <a:pt x="33689" y="0"/>
                    <a:pt x="0" y="19652"/>
                    <a:pt x="0" y="43894"/>
                  </a:cubicBezTo>
                  <a:cubicBezTo>
                    <a:pt x="0" y="68137"/>
                    <a:pt x="33689" y="87789"/>
                    <a:pt x="75248" y="87789"/>
                  </a:cubicBezTo>
                  <a:cubicBezTo>
                    <a:pt x="116806" y="87789"/>
                    <a:pt x="150495" y="68137"/>
                    <a:pt x="150495" y="43894"/>
                  </a:cubicBezTo>
                  <a:cubicBezTo>
                    <a:pt x="150495" y="19652"/>
                    <a:pt x="116806" y="0"/>
                    <a:pt x="75248" y="0"/>
                  </a:cubicBezTo>
                  <a:close/>
                </a:path>
              </a:pathLst>
            </a:custGeom>
            <a:solidFill>
              <a:srgbClr val="FF6B6B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150495" cy="125889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26" id="26"/>
          <p:cNvSpPr/>
          <p:nvPr/>
        </p:nvSpPr>
        <p:spPr>
          <a:xfrm>
            <a:off x="11049000" y="6810375"/>
            <a:ext cx="762000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27" id="27"/>
          <p:cNvSpPr txBox="true"/>
          <p:nvPr/>
        </p:nvSpPr>
        <p:spPr>
          <a:xfrm rot="0">
            <a:off x="2905125" y="6477000"/>
            <a:ext cx="3333750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Population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857500" y="7000875"/>
            <a:ext cx="34290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DE59"/>
                </a:solidFill>
                <a:latin typeface="TT Fors"/>
                <a:ea typeface="TT Fors"/>
                <a:cs typeface="TT Fors"/>
                <a:sym typeface="TT Fors"/>
              </a:rPr>
              <a:t>All data (N)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7477125" y="6477000"/>
            <a:ext cx="3333750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Sample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429500" y="7000875"/>
            <a:ext cx="34290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3B7DD8"/>
                </a:solidFill>
                <a:latin typeface="TT Fors"/>
                <a:ea typeface="TT Fors"/>
                <a:cs typeface="TT Fors"/>
                <a:sym typeface="TT Fors"/>
              </a:rPr>
              <a:t>Subset (n)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2049125" y="6229350"/>
            <a:ext cx="333375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Sampling</a:t>
            </a:r>
          </a:p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Distribution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2001500" y="7038975"/>
            <a:ext cx="34290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6B6B"/>
                </a:solidFill>
                <a:latin typeface="TT Fors"/>
                <a:ea typeface="TT Fors"/>
                <a:cs typeface="TT Fors"/>
                <a:sym typeface="TT Fors"/>
              </a:rPr>
              <a:t>Distribution of x̄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5143500"/>
            <a:ext cx="4010025" cy="3070860"/>
            <a:chOff x="0" y="0"/>
            <a:chExt cx="5346700" cy="409448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1155700"/>
              <a:ext cx="5346700" cy="29387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</a:t>
              </a:r>
              <a:r>
                <a:rPr lang="en-US" b="true" sz="2100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population</a:t>
              </a: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refers to the entire group of individuals or items that are of interest in a statistical study, such as all residents of a city or all products manufactured.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-104775"/>
              <a:ext cx="5346700" cy="6263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  <a:spcBef>
                  <a:spcPct val="0"/>
                </a:spcBef>
              </a:pPr>
              <a:r>
                <a:rPr lang="en-US" sz="2600" spc="-7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Population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6419850" y="5143500"/>
            <a:ext cx="4010025" cy="3442335"/>
            <a:chOff x="0" y="0"/>
            <a:chExt cx="5346700" cy="4589780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1155700"/>
              <a:ext cx="5346700" cy="34340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A </a:t>
              </a:r>
              <a:r>
                <a:rPr lang="en-US" b="true" sz="2100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sample</a:t>
              </a: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is a subset of the population selected for analysis, representing the larger group. It allows researchers to make inferences about the entire population without needing to study all members.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-104775"/>
              <a:ext cx="5346700" cy="6263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  <a:spcBef>
                  <a:spcPct val="0"/>
                </a:spcBef>
              </a:pPr>
              <a:r>
                <a:rPr lang="en-US" sz="2600" spc="-7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Sample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2172950" y="5143500"/>
            <a:ext cx="4010025" cy="3442335"/>
            <a:chOff x="0" y="0"/>
            <a:chExt cx="5346700" cy="4589780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1155700"/>
              <a:ext cx="5346700" cy="34340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Understanding the distinction between </a:t>
              </a:r>
              <a:r>
                <a:rPr lang="en-US" b="true" sz="2100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population</a:t>
              </a: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and </a:t>
              </a:r>
              <a:r>
                <a:rPr lang="en-US" b="true" sz="2100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sample</a:t>
              </a: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is crucial in statistics, as it influences study design, data collection, and interpretation of results when making generalizations.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-104775"/>
              <a:ext cx="5346700" cy="6263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  <a:spcBef>
                  <a:spcPct val="0"/>
                </a:spcBef>
              </a:pPr>
              <a:r>
                <a:rPr lang="en-US" sz="2600" spc="-7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Importance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666750" y="666750"/>
            <a:ext cx="11201400" cy="2162175"/>
            <a:chOff x="0" y="0"/>
            <a:chExt cx="14935200" cy="2882900"/>
          </a:xfrm>
        </p:grpSpPr>
        <p:sp>
          <p:nvSpPr>
            <p:cNvPr name="TextBox 12" id="12"/>
            <p:cNvSpPr txBox="true"/>
            <p:nvPr/>
          </p:nvSpPr>
          <p:spPr>
            <a:xfrm rot="0">
              <a:off x="0" y="-9525"/>
              <a:ext cx="14935200" cy="16266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Population vs Sample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0" y="2235200"/>
              <a:ext cx="13423900" cy="6477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</a:pPr>
              <a:r>
                <a:rPr lang="en-US" sz="3199" spc="-95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Understanding Key Definitions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5430959" y="752281"/>
            <a:ext cx="2190291" cy="809819"/>
            <a:chOff x="0" y="0"/>
            <a:chExt cx="2920388" cy="107975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79758" cy="1079758"/>
            </a:xfrm>
            <a:custGeom>
              <a:avLst/>
              <a:gdLst/>
              <a:ahLst/>
              <a:cxnLst/>
              <a:rect r="r" b="b" t="t" l="l"/>
              <a:pathLst>
                <a:path h="1079758" w="1079758">
                  <a:moveTo>
                    <a:pt x="0" y="0"/>
                  </a:moveTo>
                  <a:lnTo>
                    <a:pt x="1079758" y="0"/>
                  </a:lnTo>
                  <a:lnTo>
                    <a:pt x="1079758" y="1079758"/>
                  </a:lnTo>
                  <a:lnTo>
                    <a:pt x="0" y="1079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920315" y="0"/>
              <a:ext cx="1079758" cy="1079758"/>
            </a:xfrm>
            <a:custGeom>
              <a:avLst/>
              <a:gdLst/>
              <a:ahLst/>
              <a:cxnLst/>
              <a:rect r="r" b="b" t="t" l="l"/>
              <a:pathLst>
                <a:path h="1079758" w="1079758">
                  <a:moveTo>
                    <a:pt x="0" y="0"/>
                  </a:moveTo>
                  <a:lnTo>
                    <a:pt x="1079758" y="0"/>
                  </a:lnTo>
                  <a:lnTo>
                    <a:pt x="1079758" y="1079758"/>
                  </a:lnTo>
                  <a:lnTo>
                    <a:pt x="0" y="1079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1840630" y="0"/>
              <a:ext cx="1079758" cy="1079758"/>
            </a:xfrm>
            <a:custGeom>
              <a:avLst/>
              <a:gdLst/>
              <a:ahLst/>
              <a:cxnLst/>
              <a:rect r="r" b="b" t="t" l="l"/>
              <a:pathLst>
                <a:path h="1079758" w="1079758">
                  <a:moveTo>
                    <a:pt x="0" y="0"/>
                  </a:moveTo>
                  <a:lnTo>
                    <a:pt x="1079758" y="0"/>
                  </a:lnTo>
                  <a:lnTo>
                    <a:pt x="1079758" y="1079758"/>
                  </a:lnTo>
                  <a:lnTo>
                    <a:pt x="0" y="1079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032481" y="875330"/>
            <a:ext cx="12223039" cy="905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912"/>
              </a:lnSpc>
              <a:spcBef>
                <a:spcPct val="0"/>
              </a:spcBef>
            </a:pPr>
            <a:r>
              <a:rPr lang="en-US" sz="5912" spc="-177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Population vs Sample Comparison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1619250" y="2667000"/>
            <a:ext cx="7143750" cy="5715000"/>
            <a:chOff x="0" y="0"/>
            <a:chExt cx="1881188" cy="15049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881188" cy="1504950"/>
            </a:xfrm>
            <a:custGeom>
              <a:avLst/>
              <a:gdLst/>
              <a:ahLst/>
              <a:cxnLst/>
              <a:rect r="r" b="b" t="t" l="l"/>
              <a:pathLst>
                <a:path h="1504950" w="1881188">
                  <a:moveTo>
                    <a:pt x="65024" y="0"/>
                  </a:moveTo>
                  <a:lnTo>
                    <a:pt x="1816164" y="0"/>
                  </a:lnTo>
                  <a:cubicBezTo>
                    <a:pt x="1833409" y="0"/>
                    <a:pt x="1849948" y="6851"/>
                    <a:pt x="1862142" y="19045"/>
                  </a:cubicBezTo>
                  <a:cubicBezTo>
                    <a:pt x="1874337" y="31239"/>
                    <a:pt x="1881188" y="47779"/>
                    <a:pt x="1881188" y="65024"/>
                  </a:cubicBezTo>
                  <a:lnTo>
                    <a:pt x="1881188" y="1439926"/>
                  </a:lnTo>
                  <a:cubicBezTo>
                    <a:pt x="1881188" y="1457171"/>
                    <a:pt x="1874337" y="1473711"/>
                    <a:pt x="1862142" y="1485905"/>
                  </a:cubicBezTo>
                  <a:cubicBezTo>
                    <a:pt x="1849948" y="1498099"/>
                    <a:pt x="1833409" y="1504950"/>
                    <a:pt x="1816164" y="1504950"/>
                  </a:cubicBezTo>
                  <a:lnTo>
                    <a:pt x="65024" y="1504950"/>
                  </a:lnTo>
                  <a:cubicBezTo>
                    <a:pt x="47779" y="1504950"/>
                    <a:pt x="31239" y="1498099"/>
                    <a:pt x="19045" y="1485905"/>
                  </a:cubicBezTo>
                  <a:cubicBezTo>
                    <a:pt x="6851" y="1473711"/>
                    <a:pt x="0" y="1457171"/>
                    <a:pt x="0" y="1439926"/>
                  </a:cubicBezTo>
                  <a:lnTo>
                    <a:pt x="0" y="65024"/>
                  </a:lnTo>
                  <a:cubicBezTo>
                    <a:pt x="0" y="29112"/>
                    <a:pt x="29112" y="0"/>
                    <a:pt x="65024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FFDE59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881188" cy="154305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525000" y="2667000"/>
            <a:ext cx="7143750" cy="5715000"/>
            <a:chOff x="0" y="0"/>
            <a:chExt cx="1881188" cy="150495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881188" cy="1504950"/>
            </a:xfrm>
            <a:custGeom>
              <a:avLst/>
              <a:gdLst/>
              <a:ahLst/>
              <a:cxnLst/>
              <a:rect r="r" b="b" t="t" l="l"/>
              <a:pathLst>
                <a:path h="1504950" w="1881188">
                  <a:moveTo>
                    <a:pt x="65024" y="0"/>
                  </a:moveTo>
                  <a:lnTo>
                    <a:pt x="1816164" y="0"/>
                  </a:lnTo>
                  <a:cubicBezTo>
                    <a:pt x="1833409" y="0"/>
                    <a:pt x="1849948" y="6851"/>
                    <a:pt x="1862142" y="19045"/>
                  </a:cubicBezTo>
                  <a:cubicBezTo>
                    <a:pt x="1874337" y="31239"/>
                    <a:pt x="1881188" y="47779"/>
                    <a:pt x="1881188" y="65024"/>
                  </a:cubicBezTo>
                  <a:lnTo>
                    <a:pt x="1881188" y="1439926"/>
                  </a:lnTo>
                  <a:cubicBezTo>
                    <a:pt x="1881188" y="1457171"/>
                    <a:pt x="1874337" y="1473711"/>
                    <a:pt x="1862142" y="1485905"/>
                  </a:cubicBezTo>
                  <a:cubicBezTo>
                    <a:pt x="1849948" y="1498099"/>
                    <a:pt x="1833409" y="1504950"/>
                    <a:pt x="1816164" y="1504950"/>
                  </a:cubicBezTo>
                  <a:lnTo>
                    <a:pt x="65024" y="1504950"/>
                  </a:lnTo>
                  <a:cubicBezTo>
                    <a:pt x="47779" y="1504950"/>
                    <a:pt x="31239" y="1498099"/>
                    <a:pt x="19045" y="1485905"/>
                  </a:cubicBezTo>
                  <a:cubicBezTo>
                    <a:pt x="6851" y="1473711"/>
                    <a:pt x="0" y="1457171"/>
                    <a:pt x="0" y="1439926"/>
                  </a:cubicBezTo>
                  <a:lnTo>
                    <a:pt x="0" y="65024"/>
                  </a:lnTo>
                  <a:cubicBezTo>
                    <a:pt x="0" y="29112"/>
                    <a:pt x="29112" y="0"/>
                    <a:pt x="65024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3B7DD8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881188" cy="154305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4810125" y="2952750"/>
            <a:ext cx="762000" cy="762000"/>
            <a:chOff x="0" y="0"/>
            <a:chExt cx="200660" cy="20066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0660" cy="200660"/>
            </a:xfrm>
            <a:custGeom>
              <a:avLst/>
              <a:gdLst/>
              <a:ahLst/>
              <a:cxnLst/>
              <a:rect r="r" b="b" t="t" l="l"/>
              <a:pathLst>
                <a:path h="200660" w="200660">
                  <a:moveTo>
                    <a:pt x="100330" y="0"/>
                  </a:moveTo>
                  <a:cubicBezTo>
                    <a:pt x="44919" y="0"/>
                    <a:pt x="0" y="44919"/>
                    <a:pt x="0" y="100330"/>
                  </a:cubicBezTo>
                  <a:cubicBezTo>
                    <a:pt x="0" y="155741"/>
                    <a:pt x="44919" y="200660"/>
                    <a:pt x="100330" y="200660"/>
                  </a:cubicBezTo>
                  <a:cubicBezTo>
                    <a:pt x="155741" y="200660"/>
                    <a:pt x="200660" y="155741"/>
                    <a:pt x="200660" y="100330"/>
                  </a:cubicBezTo>
                  <a:cubicBezTo>
                    <a:pt x="200660" y="44919"/>
                    <a:pt x="155741" y="0"/>
                    <a:pt x="100330" y="0"/>
                  </a:cubicBezTo>
                  <a:close/>
                </a:path>
              </a:pathLst>
            </a:custGeom>
            <a:solidFill>
              <a:srgbClr val="FFDE59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00660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2839700" y="3067050"/>
            <a:ext cx="523875" cy="523875"/>
            <a:chOff x="0" y="0"/>
            <a:chExt cx="137954" cy="13795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37954" cy="137954"/>
            </a:xfrm>
            <a:custGeom>
              <a:avLst/>
              <a:gdLst/>
              <a:ahLst/>
              <a:cxnLst/>
              <a:rect r="r" b="b" t="t" l="l"/>
              <a:pathLst>
                <a:path h="137954" w="137954">
                  <a:moveTo>
                    <a:pt x="68977" y="0"/>
                  </a:moveTo>
                  <a:cubicBezTo>
                    <a:pt x="30882" y="0"/>
                    <a:pt x="0" y="30882"/>
                    <a:pt x="0" y="68977"/>
                  </a:cubicBezTo>
                  <a:cubicBezTo>
                    <a:pt x="0" y="107072"/>
                    <a:pt x="30882" y="137954"/>
                    <a:pt x="68977" y="137954"/>
                  </a:cubicBezTo>
                  <a:cubicBezTo>
                    <a:pt x="107072" y="137954"/>
                    <a:pt x="137954" y="107072"/>
                    <a:pt x="137954" y="68977"/>
                  </a:cubicBezTo>
                  <a:cubicBezTo>
                    <a:pt x="137954" y="30882"/>
                    <a:pt x="107072" y="0"/>
                    <a:pt x="68977" y="0"/>
                  </a:cubicBezTo>
                  <a:close/>
                </a:path>
              </a:pathLst>
            </a:custGeom>
            <a:solidFill>
              <a:srgbClr val="3B7DD8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37954" cy="176054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3286125" y="3895725"/>
            <a:ext cx="381000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n-US" b="true" sz="32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Population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191875" y="3895725"/>
            <a:ext cx="381000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n-US" b="true" sz="3200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Sample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00250" y="4371975"/>
            <a:ext cx="6381750" cy="3657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Entire group of interest</a:t>
            </a:r>
          </a:p>
          <a:p>
            <a:pPr algn="ctr">
              <a:lnSpc>
                <a:spcPts val="3240"/>
              </a:lnSpc>
            </a:pPr>
          </a:p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Symbol: N</a:t>
            </a:r>
          </a:p>
          <a:p>
            <a:pPr algn="ctr">
              <a:lnSpc>
                <a:spcPts val="3240"/>
              </a:lnSpc>
            </a:pPr>
          </a:p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Parameters: μ, σ</a:t>
            </a:r>
          </a:p>
          <a:p>
            <a:pPr algn="ctr">
              <a:lnSpc>
                <a:spcPts val="3240"/>
              </a:lnSpc>
            </a:pPr>
          </a:p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Hard to measure fully</a:t>
            </a:r>
          </a:p>
          <a:p>
            <a:pPr algn="ctr">
              <a:lnSpc>
                <a:spcPts val="3240"/>
              </a:lnSpc>
            </a:pPr>
          </a:p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Example: All students in Indonesia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906000" y="4371975"/>
            <a:ext cx="6381750" cy="3657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Subset of the population</a:t>
            </a:r>
          </a:p>
          <a:p>
            <a:pPr algn="ctr">
              <a:lnSpc>
                <a:spcPts val="3240"/>
              </a:lnSpc>
            </a:pPr>
          </a:p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Symbol: n</a:t>
            </a:r>
          </a:p>
          <a:p>
            <a:pPr algn="ctr">
              <a:lnSpc>
                <a:spcPts val="3240"/>
              </a:lnSpc>
            </a:pPr>
          </a:p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Statistics: x̄, s</a:t>
            </a:r>
          </a:p>
          <a:p>
            <a:pPr algn="ctr">
              <a:lnSpc>
                <a:spcPts val="3240"/>
              </a:lnSpc>
            </a:pPr>
          </a:p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Easier to collect &amp; analyze</a:t>
            </a:r>
          </a:p>
          <a:p>
            <a:pPr algn="ctr">
              <a:lnSpc>
                <a:spcPts val="3240"/>
              </a:lnSpc>
            </a:pPr>
          </a:p>
          <a:p>
            <a:pPr algn="ctr">
              <a:lnSpc>
                <a:spcPts val="324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Example: 200 students from UGM</a:t>
            </a:r>
          </a:p>
        </p:txBody>
      </p:sp>
      <p:sp>
        <p:nvSpPr>
          <p:cNvPr name="AutoShape 19" id="19"/>
          <p:cNvSpPr/>
          <p:nvPr/>
        </p:nvSpPr>
        <p:spPr>
          <a:xfrm>
            <a:off x="8858250" y="5524500"/>
            <a:ext cx="571500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20" id="20"/>
          <p:cNvSpPr txBox="true"/>
          <p:nvPr/>
        </p:nvSpPr>
        <p:spPr>
          <a:xfrm rot="0">
            <a:off x="8858250" y="4981575"/>
            <a:ext cx="5715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b="true" sz="2000" u="none">
                <a:solidFill>
                  <a:srgbClr val="FFFFFF">
                    <a:alpha val="60000"/>
                  </a:srgbClr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VS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1562100"/>
            <a:ext cx="7591271" cy="2121406"/>
            <a:chOff x="0" y="0"/>
            <a:chExt cx="10121694" cy="2828542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0"/>
              <a:ext cx="10121694" cy="135401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6698"/>
                </a:lnSpc>
                <a:spcBef>
                  <a:spcPct val="0"/>
                </a:spcBef>
              </a:pPr>
              <a:r>
                <a:rPr lang="en-US" sz="6698" spc="-20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What is Sampling?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1677238"/>
              <a:ext cx="10121694" cy="115130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215"/>
                </a:lnSpc>
                <a:spcBef>
                  <a:spcPct val="0"/>
                </a:spcBef>
              </a:pPr>
              <a:r>
                <a:rPr lang="en-US" sz="2679" spc="-8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the concept of sampling distributions in statistics</a:t>
              </a: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915943" y="2801588"/>
            <a:ext cx="6886575" cy="1080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903"/>
              </a:lnSpc>
              <a:spcBef>
                <a:spcPct val="0"/>
              </a:spcBef>
            </a:pPr>
            <a:r>
              <a:rPr lang="en-US" sz="2073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A sampling distribution is the distribution of a sample statistic, such as the sample mean, over numerous samples drawn from the population.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915943" y="1857788"/>
            <a:ext cx="6886575" cy="487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94"/>
              </a:lnSpc>
              <a:spcBef>
                <a:spcPct val="0"/>
              </a:spcBef>
            </a:pPr>
            <a:r>
              <a:rPr lang="en-US" sz="2567" spc="-77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Definition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15943" y="5487638"/>
            <a:ext cx="6886575" cy="1080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903"/>
              </a:lnSpc>
              <a:spcBef>
                <a:spcPct val="0"/>
              </a:spcBef>
            </a:pPr>
            <a:r>
              <a:rPr lang="en-US" sz="2073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It is crucial for estimating population parameters and conducting statistical inference, allowing researchers to draw conclusions based on sample data.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15943" y="4543838"/>
            <a:ext cx="6886575" cy="487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94"/>
              </a:lnSpc>
              <a:spcBef>
                <a:spcPct val="0"/>
              </a:spcBef>
            </a:pPr>
            <a:r>
              <a:rPr lang="en-US" sz="2567" spc="-77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Importance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915943" y="8177498"/>
            <a:ext cx="6886575" cy="1080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903"/>
              </a:lnSpc>
              <a:spcBef>
                <a:spcPct val="0"/>
              </a:spcBef>
            </a:pPr>
            <a:r>
              <a:rPr lang="en-US" sz="2073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Sampling distributions have unique properties, including being centered around the population parameter and exhibiting decreased variability with larger sample sizes.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915943" y="7233698"/>
            <a:ext cx="6886575" cy="487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94"/>
              </a:lnSpc>
              <a:spcBef>
                <a:spcPct val="0"/>
              </a:spcBef>
            </a:pPr>
            <a:r>
              <a:rPr lang="en-US" sz="2567" spc="-77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Characteristics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666750" y="5143500"/>
            <a:ext cx="8267700" cy="3307080"/>
            <a:chOff x="0" y="0"/>
            <a:chExt cx="11023600" cy="4409440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11023600" cy="4409440"/>
              <a:chOff x="0" y="0"/>
              <a:chExt cx="1881188" cy="752475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1881188" cy="752475"/>
              </a:xfrm>
              <a:custGeom>
                <a:avLst/>
                <a:gdLst/>
                <a:ahLst/>
                <a:cxnLst/>
                <a:rect r="r" b="b" t="t" l="l"/>
                <a:pathLst>
                  <a:path h="752475" w="1881188">
                    <a:moveTo>
                      <a:pt x="28092" y="0"/>
                    </a:moveTo>
                    <a:lnTo>
                      <a:pt x="1853095" y="0"/>
                    </a:lnTo>
                    <a:cubicBezTo>
                      <a:pt x="1868610" y="0"/>
                      <a:pt x="1881188" y="12577"/>
                      <a:pt x="1881188" y="28092"/>
                    </a:cubicBezTo>
                    <a:lnTo>
                      <a:pt x="1881188" y="724383"/>
                    </a:lnTo>
                    <a:cubicBezTo>
                      <a:pt x="1881188" y="739898"/>
                      <a:pt x="1868610" y="752475"/>
                      <a:pt x="1853095" y="752475"/>
                    </a:cubicBezTo>
                    <a:lnTo>
                      <a:pt x="28092" y="752475"/>
                    </a:lnTo>
                    <a:cubicBezTo>
                      <a:pt x="12577" y="752475"/>
                      <a:pt x="0" y="739898"/>
                      <a:pt x="0" y="724383"/>
                    </a:cubicBezTo>
                    <a:lnTo>
                      <a:pt x="0" y="28092"/>
                    </a:lnTo>
                    <a:cubicBezTo>
                      <a:pt x="0" y="12577"/>
                      <a:pt x="12577" y="0"/>
                      <a:pt x="28092" y="0"/>
                    </a:cubicBezTo>
                    <a:close/>
                  </a:path>
                </a:pathLst>
              </a:custGeom>
              <a:solidFill>
                <a:srgbClr val="0A1A4A">
                  <a:alpha val="84706"/>
                </a:srgbClr>
              </a:solidFill>
              <a:ln w="19050" cap="rnd">
                <a:solidFill>
                  <a:srgbClr val="FFDE59">
                    <a:alpha val="84706"/>
                  </a:srgbClr>
                </a:solidFill>
                <a:prstDash val="solid"/>
                <a:round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38100"/>
                <a:ext cx="1881188" cy="790575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440944" y="1028869"/>
              <a:ext cx="4409440" cy="2351701"/>
              <a:chOff x="0" y="0"/>
              <a:chExt cx="752475" cy="40132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752475" cy="401320"/>
              </a:xfrm>
              <a:custGeom>
                <a:avLst/>
                <a:gdLst/>
                <a:ahLst/>
                <a:cxnLst/>
                <a:rect r="r" b="b" t="t" l="l"/>
                <a:pathLst>
                  <a:path h="401320" w="752475">
                    <a:moveTo>
                      <a:pt x="37456" y="0"/>
                    </a:moveTo>
                    <a:lnTo>
                      <a:pt x="715019" y="0"/>
                    </a:lnTo>
                    <a:cubicBezTo>
                      <a:pt x="735705" y="0"/>
                      <a:pt x="752475" y="16770"/>
                      <a:pt x="752475" y="37456"/>
                    </a:cubicBezTo>
                    <a:lnTo>
                      <a:pt x="752475" y="363864"/>
                    </a:lnTo>
                    <a:cubicBezTo>
                      <a:pt x="752475" y="384550"/>
                      <a:pt x="735705" y="401320"/>
                      <a:pt x="715019" y="401320"/>
                    </a:cubicBezTo>
                    <a:lnTo>
                      <a:pt x="37456" y="401320"/>
                    </a:lnTo>
                    <a:cubicBezTo>
                      <a:pt x="16770" y="401320"/>
                      <a:pt x="0" y="384550"/>
                      <a:pt x="0" y="363864"/>
                    </a:cubicBezTo>
                    <a:lnTo>
                      <a:pt x="0" y="37456"/>
                    </a:lnTo>
                    <a:cubicBezTo>
                      <a:pt x="0" y="16770"/>
                      <a:pt x="16770" y="0"/>
                      <a:pt x="37456" y="0"/>
                    </a:cubicBezTo>
                    <a:close/>
                  </a:path>
                </a:pathLst>
              </a:custGeom>
              <a:solidFill>
                <a:srgbClr val="1A3A6B"/>
              </a:solidFill>
              <a:ln w="19050" cap="sq">
                <a:solidFill>
                  <a:srgbClr val="FFDE59"/>
                </a:solidFill>
                <a:prstDash val="solid"/>
                <a:miter/>
              </a:ln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38100"/>
                <a:ext cx="752475" cy="439420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6173216" y="1028869"/>
              <a:ext cx="4409440" cy="2351701"/>
              <a:chOff x="0" y="0"/>
              <a:chExt cx="752475" cy="40132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752475" cy="401320"/>
              </a:xfrm>
              <a:custGeom>
                <a:avLst/>
                <a:gdLst/>
                <a:ahLst/>
                <a:cxnLst/>
                <a:rect r="r" b="b" t="t" l="l"/>
                <a:pathLst>
                  <a:path h="401320" w="752475">
                    <a:moveTo>
                      <a:pt x="37456" y="0"/>
                    </a:moveTo>
                    <a:lnTo>
                      <a:pt x="715019" y="0"/>
                    </a:lnTo>
                    <a:cubicBezTo>
                      <a:pt x="735705" y="0"/>
                      <a:pt x="752475" y="16770"/>
                      <a:pt x="752475" y="37456"/>
                    </a:cubicBezTo>
                    <a:lnTo>
                      <a:pt x="752475" y="363864"/>
                    </a:lnTo>
                    <a:cubicBezTo>
                      <a:pt x="752475" y="384550"/>
                      <a:pt x="735705" y="401320"/>
                      <a:pt x="715019" y="401320"/>
                    </a:cubicBezTo>
                    <a:lnTo>
                      <a:pt x="37456" y="401320"/>
                    </a:lnTo>
                    <a:cubicBezTo>
                      <a:pt x="16770" y="401320"/>
                      <a:pt x="0" y="384550"/>
                      <a:pt x="0" y="363864"/>
                    </a:cubicBezTo>
                    <a:lnTo>
                      <a:pt x="0" y="37456"/>
                    </a:lnTo>
                    <a:cubicBezTo>
                      <a:pt x="0" y="16770"/>
                      <a:pt x="16770" y="0"/>
                      <a:pt x="37456" y="0"/>
                    </a:cubicBezTo>
                    <a:close/>
                  </a:path>
                </a:pathLst>
              </a:custGeom>
              <a:solidFill>
                <a:srgbClr val="1A3A6B"/>
              </a:solidFill>
              <a:ln w="19050" cap="sq">
                <a:solidFill>
                  <a:srgbClr val="3B7DD8"/>
                </a:solidFill>
                <a:prstDash val="solid"/>
                <a:miter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38100"/>
                <a:ext cx="752475" cy="439420"/>
              </a:xfrm>
              <a:prstGeom prst="rect">
                <a:avLst/>
              </a:prstGeom>
            </p:spPr>
            <p:txBody>
              <a:bodyPr anchor="ctr" rtlCol="false" tIns="0" lIns="0" bIns="0" rIns="0"/>
              <a:lstStyle/>
              <a:p>
                <a:pPr algn="ctr">
                  <a:lnSpc>
                    <a:spcPts val="167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734907" y="1322832"/>
              <a:ext cx="3821515" cy="4262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83"/>
                </a:lnSpc>
              </a:pPr>
              <a:r>
                <a:rPr lang="en-US" b="true" sz="2083" u="none">
                  <a:solidFill>
                    <a:srgbClr val="FFDE59"/>
                  </a:solidFill>
                  <a:latin typeface="ITC Avant Garde Gothic Bold"/>
                  <a:ea typeface="ITC Avant Garde Gothic Bold"/>
                  <a:cs typeface="ITC Avant Garde Gothic Bold"/>
                  <a:sym typeface="ITC Avant Garde Gothic Bold"/>
                </a:rPr>
                <a:t>Population</a:t>
              </a:r>
            </a:p>
          </p:txBody>
        </p:sp>
        <p:sp>
          <p:nvSpPr>
            <p:cNvPr name="AutoShape 22" id="22"/>
            <p:cNvSpPr/>
            <p:nvPr/>
          </p:nvSpPr>
          <p:spPr>
            <a:xfrm>
              <a:off x="5070856" y="2204720"/>
              <a:ext cx="1028869" cy="0"/>
            </a:xfrm>
            <a:prstGeom prst="line">
              <a:avLst/>
            </a:prstGeom>
            <a:ln cap="rnd" w="38100">
              <a:solidFill>
                <a:srgbClr val="FFFFFF"/>
              </a:solidFill>
              <a:prstDash val="solid"/>
              <a:headEnd type="none" len="sm" w="sm"/>
              <a:tailEnd type="triangle" len="med" w="lg"/>
            </a:ln>
          </p:spPr>
        </p:sp>
        <p:sp>
          <p:nvSpPr>
            <p:cNvPr name="TextBox 23" id="23"/>
            <p:cNvSpPr txBox="true"/>
            <p:nvPr/>
          </p:nvSpPr>
          <p:spPr>
            <a:xfrm rot="0">
              <a:off x="734907" y="1789642"/>
              <a:ext cx="3821515" cy="13263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7"/>
                </a:lnSpc>
              </a:pPr>
              <a:r>
                <a:rPr lang="en-US" sz="1851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All students</a:t>
              </a:r>
            </a:p>
            <a:p>
              <a:pPr algn="ctr">
                <a:lnSpc>
                  <a:spcPts val="2777"/>
                </a:lnSpc>
              </a:pPr>
              <a:r>
                <a:rPr lang="en-US" sz="1851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in university</a:t>
              </a:r>
            </a:p>
            <a:p>
              <a:pPr algn="ctr">
                <a:lnSpc>
                  <a:spcPts val="2777"/>
                </a:lnSpc>
              </a:pPr>
              <a:r>
                <a:rPr lang="en-US" sz="1851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(N = 10,000)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6467179" y="1322832"/>
              <a:ext cx="3821515" cy="4262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83"/>
                </a:lnSpc>
              </a:pPr>
              <a:r>
                <a:rPr lang="en-US" b="true" sz="2083" u="none">
                  <a:solidFill>
                    <a:srgbClr val="3B7DD8"/>
                  </a:solidFill>
                  <a:latin typeface="ITC Avant Garde Gothic Bold"/>
                  <a:ea typeface="ITC Avant Garde Gothic Bold"/>
                  <a:cs typeface="ITC Avant Garde Gothic Bold"/>
                  <a:sym typeface="ITC Avant Garde Gothic Bold"/>
                </a:rPr>
                <a:t>Sample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6467179" y="1789642"/>
              <a:ext cx="3821515" cy="13263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7"/>
                </a:lnSpc>
              </a:pPr>
              <a:r>
                <a:rPr lang="en-US" sz="1851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30 selected</a:t>
              </a:r>
            </a:p>
            <a:p>
              <a:pPr algn="ctr">
                <a:lnSpc>
                  <a:spcPts val="2777"/>
                </a:lnSpc>
              </a:pPr>
              <a:r>
                <a:rPr lang="en-US" sz="1851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students</a:t>
              </a:r>
            </a:p>
            <a:p>
              <a:pPr algn="ctr">
                <a:lnSpc>
                  <a:spcPts val="2777"/>
                </a:lnSpc>
              </a:pPr>
              <a:r>
                <a:rPr lang="en-US" sz="1851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(n = 30)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1102360" y="3767074"/>
              <a:ext cx="8818880" cy="3043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20"/>
                </a:lnSpc>
              </a:pPr>
              <a:r>
                <a:rPr lang="en-US" sz="1620" u="none">
                  <a:solidFill>
                    <a:srgbClr val="FFFFFF">
                      <a:alpha val="80000"/>
                    </a:srgbClr>
                  </a:solidFill>
                  <a:latin typeface="TT Fors"/>
                  <a:ea typeface="TT Fors"/>
                  <a:cs typeface="TT Fors"/>
                  <a:sym typeface="TT Fors"/>
                </a:rPr>
                <a:t>We study 30 to make conclusions about 10,000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966374" y="5342734"/>
            <a:ext cx="17942116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576609" y="5147852"/>
            <a:ext cx="389764" cy="389764"/>
            <a:chOff x="0" y="0"/>
            <a:chExt cx="6350000" cy="635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6769646" y="5147852"/>
            <a:ext cx="389764" cy="389764"/>
            <a:chOff x="0" y="0"/>
            <a:chExt cx="6350000" cy="635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1962683" y="5159316"/>
            <a:ext cx="389764" cy="389764"/>
            <a:chOff x="0" y="0"/>
            <a:chExt cx="6350000" cy="635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666750" y="657225"/>
            <a:ext cx="14077950" cy="12223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000"/>
              </a:lnSpc>
              <a:spcBef>
                <a:spcPct val="0"/>
              </a:spcBef>
            </a:pPr>
            <a:r>
              <a:rPr lang="en-US" sz="8000" spc="-240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Formation Steps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76609" y="3813622"/>
            <a:ext cx="3828862" cy="660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21"/>
              </a:lnSpc>
              <a:spcBef>
                <a:spcPct val="0"/>
              </a:spcBef>
            </a:pPr>
            <a:r>
              <a:rPr lang="en-US" sz="3851" spc="-115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Draw Samples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576609" y="6202677"/>
            <a:ext cx="3828862" cy="1334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38"/>
              </a:lnSpc>
              <a:spcBef>
                <a:spcPct val="0"/>
              </a:spcBef>
            </a:pPr>
            <a:r>
              <a:rPr lang="en-US" sz="2527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Collect random samples from the population for analysis and calculation.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769646" y="3228975"/>
            <a:ext cx="3828862" cy="12454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21"/>
              </a:lnSpc>
              <a:spcBef>
                <a:spcPct val="0"/>
              </a:spcBef>
            </a:pPr>
            <a:r>
              <a:rPr lang="en-US" sz="3851" spc="-115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Calculate Statistic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769646" y="6202677"/>
            <a:ext cx="3828862" cy="1781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38"/>
              </a:lnSpc>
              <a:spcBef>
                <a:spcPct val="0"/>
              </a:spcBef>
            </a:pPr>
            <a:r>
              <a:rPr lang="en-US" sz="2527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Compute the desired statistic, such as the sample mean, for each sample.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962683" y="3813622"/>
            <a:ext cx="3828862" cy="660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21"/>
              </a:lnSpc>
              <a:spcBef>
                <a:spcPct val="0"/>
              </a:spcBef>
            </a:pPr>
            <a:r>
              <a:rPr lang="en-US" sz="3851" spc="-115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Plot Distribution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962683" y="6202677"/>
            <a:ext cx="3828862" cy="1781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38"/>
              </a:lnSpc>
              <a:spcBef>
                <a:spcPct val="0"/>
              </a:spcBef>
            </a:pPr>
            <a:r>
              <a:rPr lang="en-US" sz="2527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Create a visual representation of sample statistics to observe the distribution.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5430959" y="752281"/>
            <a:ext cx="2190291" cy="809819"/>
            <a:chOff x="0" y="0"/>
            <a:chExt cx="2920388" cy="1079758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79758" cy="1079758"/>
            </a:xfrm>
            <a:custGeom>
              <a:avLst/>
              <a:gdLst/>
              <a:ahLst/>
              <a:cxnLst/>
              <a:rect r="r" b="b" t="t" l="l"/>
              <a:pathLst>
                <a:path h="1079758" w="1079758">
                  <a:moveTo>
                    <a:pt x="0" y="0"/>
                  </a:moveTo>
                  <a:lnTo>
                    <a:pt x="1079758" y="0"/>
                  </a:lnTo>
                  <a:lnTo>
                    <a:pt x="1079758" y="1079758"/>
                  </a:lnTo>
                  <a:lnTo>
                    <a:pt x="0" y="1079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920315" y="0"/>
              <a:ext cx="1079758" cy="1079758"/>
            </a:xfrm>
            <a:custGeom>
              <a:avLst/>
              <a:gdLst/>
              <a:ahLst/>
              <a:cxnLst/>
              <a:rect r="r" b="b" t="t" l="l"/>
              <a:pathLst>
                <a:path h="1079758" w="1079758">
                  <a:moveTo>
                    <a:pt x="0" y="0"/>
                  </a:moveTo>
                  <a:lnTo>
                    <a:pt x="1079758" y="0"/>
                  </a:lnTo>
                  <a:lnTo>
                    <a:pt x="1079758" y="1079758"/>
                  </a:lnTo>
                  <a:lnTo>
                    <a:pt x="0" y="1079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1840630" y="0"/>
              <a:ext cx="1079758" cy="1079758"/>
            </a:xfrm>
            <a:custGeom>
              <a:avLst/>
              <a:gdLst/>
              <a:ahLst/>
              <a:cxnLst/>
              <a:rect r="r" b="b" t="t" l="l"/>
              <a:pathLst>
                <a:path h="1079758" w="1079758">
                  <a:moveTo>
                    <a:pt x="0" y="0"/>
                  </a:moveTo>
                  <a:lnTo>
                    <a:pt x="1079758" y="0"/>
                  </a:lnTo>
                  <a:lnTo>
                    <a:pt x="1079758" y="1079758"/>
                  </a:lnTo>
                  <a:lnTo>
                    <a:pt x="0" y="1079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12201525" cy="1476375"/>
            <a:chOff x="0" y="0"/>
            <a:chExt cx="16268700" cy="19685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6268700" cy="11398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5600"/>
                </a:lnSpc>
                <a:spcBef>
                  <a:spcPct val="0"/>
                </a:spcBef>
              </a:pPr>
              <a:r>
                <a:rPr lang="en-US" sz="5600" spc="-16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Properties of Sampling Distributions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1524000"/>
              <a:ext cx="13423900" cy="4445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639"/>
                </a:lnSpc>
                <a:spcBef>
                  <a:spcPct val="0"/>
                </a:spcBef>
              </a:pPr>
              <a:r>
                <a:rPr lang="en-US" sz="2199" spc="-65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3 Key Properties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28750" y="2667000"/>
            <a:ext cx="4762500" cy="5334000"/>
            <a:chOff x="0" y="0"/>
            <a:chExt cx="1254125" cy="140462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54125" cy="1404620"/>
            </a:xfrm>
            <a:custGeom>
              <a:avLst/>
              <a:gdLst/>
              <a:ahLst/>
              <a:cxnLst/>
              <a:rect r="r" b="b" t="t" l="l"/>
              <a:pathLst>
                <a:path h="1404620" w="1254125">
                  <a:moveTo>
                    <a:pt x="81280" y="0"/>
                  </a:moveTo>
                  <a:lnTo>
                    <a:pt x="1172845" y="0"/>
                  </a:lnTo>
                  <a:cubicBezTo>
                    <a:pt x="1194402" y="0"/>
                    <a:pt x="1215076" y="8563"/>
                    <a:pt x="1230319" y="23806"/>
                  </a:cubicBezTo>
                  <a:cubicBezTo>
                    <a:pt x="1245562" y="39049"/>
                    <a:pt x="1254125" y="59723"/>
                    <a:pt x="1254125" y="81280"/>
                  </a:cubicBezTo>
                  <a:lnTo>
                    <a:pt x="1254125" y="1323340"/>
                  </a:lnTo>
                  <a:cubicBezTo>
                    <a:pt x="1254125" y="1368230"/>
                    <a:pt x="1217735" y="1404620"/>
                    <a:pt x="1172845" y="1404620"/>
                  </a:cubicBezTo>
                  <a:lnTo>
                    <a:pt x="81280" y="1404620"/>
                  </a:lnTo>
                  <a:cubicBezTo>
                    <a:pt x="59723" y="1404620"/>
                    <a:pt x="39049" y="1396057"/>
                    <a:pt x="23806" y="1380814"/>
                  </a:cubicBezTo>
                  <a:cubicBezTo>
                    <a:pt x="8563" y="1365571"/>
                    <a:pt x="0" y="1344897"/>
                    <a:pt x="0" y="1323340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solidFill>
              <a:srgbClr val="0A1A4A">
                <a:alpha val="69804"/>
              </a:srgbClr>
            </a:solidFill>
            <a:ln w="28575" cap="rnd">
              <a:solidFill>
                <a:srgbClr val="FFDE59">
                  <a:alpha val="69804"/>
                </a:srgbClr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254125" cy="144272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6762750" y="2667000"/>
            <a:ext cx="4762500" cy="5334000"/>
            <a:chOff x="0" y="0"/>
            <a:chExt cx="1254125" cy="140462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54125" cy="1404620"/>
            </a:xfrm>
            <a:custGeom>
              <a:avLst/>
              <a:gdLst/>
              <a:ahLst/>
              <a:cxnLst/>
              <a:rect r="r" b="b" t="t" l="l"/>
              <a:pathLst>
                <a:path h="1404620" w="1254125">
                  <a:moveTo>
                    <a:pt x="81280" y="0"/>
                  </a:moveTo>
                  <a:lnTo>
                    <a:pt x="1172845" y="0"/>
                  </a:lnTo>
                  <a:cubicBezTo>
                    <a:pt x="1194402" y="0"/>
                    <a:pt x="1215076" y="8563"/>
                    <a:pt x="1230319" y="23806"/>
                  </a:cubicBezTo>
                  <a:cubicBezTo>
                    <a:pt x="1245562" y="39049"/>
                    <a:pt x="1254125" y="59723"/>
                    <a:pt x="1254125" y="81280"/>
                  </a:cubicBezTo>
                  <a:lnTo>
                    <a:pt x="1254125" y="1323340"/>
                  </a:lnTo>
                  <a:cubicBezTo>
                    <a:pt x="1254125" y="1368230"/>
                    <a:pt x="1217735" y="1404620"/>
                    <a:pt x="1172845" y="1404620"/>
                  </a:cubicBezTo>
                  <a:lnTo>
                    <a:pt x="81280" y="1404620"/>
                  </a:lnTo>
                  <a:cubicBezTo>
                    <a:pt x="59723" y="1404620"/>
                    <a:pt x="39049" y="1396057"/>
                    <a:pt x="23806" y="1380814"/>
                  </a:cubicBezTo>
                  <a:cubicBezTo>
                    <a:pt x="8563" y="1365571"/>
                    <a:pt x="0" y="1344897"/>
                    <a:pt x="0" y="1323340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solidFill>
              <a:srgbClr val="0A1A4A">
                <a:alpha val="69804"/>
              </a:srgbClr>
            </a:solidFill>
            <a:ln w="28575" cap="rnd">
              <a:solidFill>
                <a:srgbClr val="3B7DD8">
                  <a:alpha val="69804"/>
                </a:srgbClr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254125" cy="144272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2096750" y="2667000"/>
            <a:ext cx="4762500" cy="5334000"/>
            <a:chOff x="0" y="0"/>
            <a:chExt cx="1254125" cy="140462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54125" cy="1404620"/>
            </a:xfrm>
            <a:custGeom>
              <a:avLst/>
              <a:gdLst/>
              <a:ahLst/>
              <a:cxnLst/>
              <a:rect r="r" b="b" t="t" l="l"/>
              <a:pathLst>
                <a:path h="1404620" w="1254125">
                  <a:moveTo>
                    <a:pt x="81280" y="0"/>
                  </a:moveTo>
                  <a:lnTo>
                    <a:pt x="1172845" y="0"/>
                  </a:lnTo>
                  <a:cubicBezTo>
                    <a:pt x="1194402" y="0"/>
                    <a:pt x="1215076" y="8563"/>
                    <a:pt x="1230319" y="23806"/>
                  </a:cubicBezTo>
                  <a:cubicBezTo>
                    <a:pt x="1245562" y="39049"/>
                    <a:pt x="1254125" y="59723"/>
                    <a:pt x="1254125" y="81280"/>
                  </a:cubicBezTo>
                  <a:lnTo>
                    <a:pt x="1254125" y="1323340"/>
                  </a:lnTo>
                  <a:cubicBezTo>
                    <a:pt x="1254125" y="1368230"/>
                    <a:pt x="1217735" y="1404620"/>
                    <a:pt x="1172845" y="1404620"/>
                  </a:cubicBezTo>
                  <a:lnTo>
                    <a:pt x="81280" y="1404620"/>
                  </a:lnTo>
                  <a:cubicBezTo>
                    <a:pt x="59723" y="1404620"/>
                    <a:pt x="39049" y="1396057"/>
                    <a:pt x="23806" y="1380814"/>
                  </a:cubicBezTo>
                  <a:cubicBezTo>
                    <a:pt x="8563" y="1365571"/>
                    <a:pt x="0" y="1344897"/>
                    <a:pt x="0" y="1323340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solidFill>
              <a:srgbClr val="0A1A4A">
                <a:alpha val="69804"/>
              </a:srgbClr>
            </a:solidFill>
            <a:ln w="28575" cap="rnd">
              <a:solidFill>
                <a:srgbClr val="FF6B6B">
                  <a:alpha val="69804"/>
                </a:srgbClr>
              </a:solidFill>
              <a:prstDash val="solid"/>
              <a:round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254125" cy="144272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3476625" y="2952750"/>
            <a:ext cx="666750" cy="666750"/>
            <a:chOff x="0" y="0"/>
            <a:chExt cx="175578" cy="17557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5577" cy="175577"/>
            </a:xfrm>
            <a:custGeom>
              <a:avLst/>
              <a:gdLst/>
              <a:ahLst/>
              <a:cxnLst/>
              <a:rect r="r" b="b" t="t" l="l"/>
              <a:pathLst>
                <a:path h="175577" w="175577">
                  <a:moveTo>
                    <a:pt x="87789" y="0"/>
                  </a:moveTo>
                  <a:cubicBezTo>
                    <a:pt x="39304" y="0"/>
                    <a:pt x="0" y="39304"/>
                    <a:pt x="0" y="87789"/>
                  </a:cubicBezTo>
                  <a:cubicBezTo>
                    <a:pt x="0" y="136273"/>
                    <a:pt x="39304" y="175577"/>
                    <a:pt x="87789" y="175577"/>
                  </a:cubicBezTo>
                  <a:cubicBezTo>
                    <a:pt x="136273" y="175577"/>
                    <a:pt x="175577" y="136273"/>
                    <a:pt x="175577" y="87789"/>
                  </a:cubicBezTo>
                  <a:cubicBezTo>
                    <a:pt x="175577" y="39304"/>
                    <a:pt x="136273" y="0"/>
                    <a:pt x="87789" y="0"/>
                  </a:cubicBezTo>
                  <a:close/>
                </a:path>
              </a:pathLst>
            </a:custGeom>
            <a:solidFill>
              <a:srgbClr val="FFDE59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75578" cy="2136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8810625" y="2952750"/>
            <a:ext cx="666750" cy="666750"/>
            <a:chOff x="0" y="0"/>
            <a:chExt cx="175578" cy="175578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75577" cy="175577"/>
            </a:xfrm>
            <a:custGeom>
              <a:avLst/>
              <a:gdLst/>
              <a:ahLst/>
              <a:cxnLst/>
              <a:rect r="r" b="b" t="t" l="l"/>
              <a:pathLst>
                <a:path h="175577" w="175577">
                  <a:moveTo>
                    <a:pt x="87789" y="0"/>
                  </a:moveTo>
                  <a:lnTo>
                    <a:pt x="175577" y="87789"/>
                  </a:lnTo>
                  <a:lnTo>
                    <a:pt x="87789" y="175577"/>
                  </a:lnTo>
                  <a:lnTo>
                    <a:pt x="0" y="87789"/>
                  </a:lnTo>
                  <a:lnTo>
                    <a:pt x="87789" y="0"/>
                  </a:lnTo>
                  <a:close/>
                </a:path>
              </a:pathLst>
            </a:custGeom>
            <a:solidFill>
              <a:srgbClr val="3B7DD8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75578" cy="2136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4144625" y="2952750"/>
            <a:ext cx="666750" cy="666750"/>
            <a:chOff x="0" y="0"/>
            <a:chExt cx="175578" cy="175578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75577" cy="175577"/>
            </a:xfrm>
            <a:custGeom>
              <a:avLst/>
              <a:gdLst/>
              <a:ahLst/>
              <a:cxnLst/>
              <a:rect r="r" b="b" t="t" l="l"/>
              <a:pathLst>
                <a:path h="175577" w="175577">
                  <a:moveTo>
                    <a:pt x="87789" y="0"/>
                  </a:moveTo>
                  <a:cubicBezTo>
                    <a:pt x="39304" y="0"/>
                    <a:pt x="0" y="39304"/>
                    <a:pt x="0" y="87789"/>
                  </a:cubicBezTo>
                  <a:cubicBezTo>
                    <a:pt x="0" y="136273"/>
                    <a:pt x="39304" y="175577"/>
                    <a:pt x="87789" y="175577"/>
                  </a:cubicBezTo>
                  <a:cubicBezTo>
                    <a:pt x="136273" y="175577"/>
                    <a:pt x="175577" y="136273"/>
                    <a:pt x="175577" y="87789"/>
                  </a:cubicBezTo>
                  <a:cubicBezTo>
                    <a:pt x="175577" y="39304"/>
                    <a:pt x="136273" y="0"/>
                    <a:pt x="87789" y="0"/>
                  </a:cubicBezTo>
                  <a:close/>
                </a:path>
              </a:pathLst>
            </a:custGeom>
            <a:solidFill>
              <a:srgbClr val="FF6B6B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175578" cy="2136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1714500" y="3762375"/>
            <a:ext cx="419100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Centered Around</a:t>
            </a:r>
          </a:p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Parameter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809750" y="4600575"/>
            <a:ext cx="4000500" cy="1476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Mean of x̄ = μ</a:t>
            </a:r>
          </a:p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Unbiased estimator</a:t>
            </a:r>
          </a:p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More samples = closer to μ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7048500" y="3762375"/>
            <a:ext cx="419100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Decreased</a:t>
            </a:r>
          </a:p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Variability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7143750" y="4600575"/>
            <a:ext cx="4000500" cy="1476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SE = σ / √n</a:t>
            </a:r>
          </a:p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Larger n = smaller spread</a:t>
            </a:r>
          </a:p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More precise estimates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2382500" y="3762375"/>
            <a:ext cx="419100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FF6B6B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Normal Shape</a:t>
            </a:r>
          </a:p>
          <a:p>
            <a:pPr algn="ctr">
              <a:lnSpc>
                <a:spcPts val="2879"/>
              </a:lnSpc>
            </a:pPr>
            <a:r>
              <a:rPr lang="en-US" b="true" sz="2400" u="none">
                <a:solidFill>
                  <a:srgbClr val="FF6B6B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Approach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2477750" y="4600575"/>
            <a:ext cx="4000500" cy="1476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Central Limit Theorem</a:t>
            </a:r>
          </a:p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Works for any population</a:t>
            </a:r>
          </a:p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Requires n ≥ 30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3667125" y="3143250"/>
            <a:ext cx="285750" cy="285750"/>
            <a:chOff x="0" y="0"/>
            <a:chExt cx="75247" cy="75247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75248" cy="75248"/>
            </a:xfrm>
            <a:custGeom>
              <a:avLst/>
              <a:gdLst/>
              <a:ahLst/>
              <a:cxnLst/>
              <a:rect r="r" b="b" t="t" l="l"/>
              <a:pathLst>
                <a:path h="75248" w="75248">
                  <a:moveTo>
                    <a:pt x="37624" y="0"/>
                  </a:moveTo>
                  <a:cubicBezTo>
                    <a:pt x="16845" y="0"/>
                    <a:pt x="0" y="16845"/>
                    <a:pt x="0" y="37624"/>
                  </a:cubicBezTo>
                  <a:cubicBezTo>
                    <a:pt x="0" y="58403"/>
                    <a:pt x="16845" y="75248"/>
                    <a:pt x="37624" y="75248"/>
                  </a:cubicBezTo>
                  <a:cubicBezTo>
                    <a:pt x="58403" y="75248"/>
                    <a:pt x="75248" y="58403"/>
                    <a:pt x="75248" y="37624"/>
                  </a:cubicBezTo>
                  <a:cubicBezTo>
                    <a:pt x="75248" y="16845"/>
                    <a:pt x="58403" y="0"/>
                    <a:pt x="37624" y="0"/>
                  </a:cubicBezTo>
                  <a:close/>
                </a:path>
              </a:pathLst>
            </a:custGeom>
            <a:solidFill>
              <a:srgbClr val="0A1A4A"/>
            </a:solidFill>
            <a:ln cap="sq">
              <a:noFill/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75248" cy="11334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9001125" y="3143250"/>
            <a:ext cx="285750" cy="285750"/>
            <a:chOff x="0" y="0"/>
            <a:chExt cx="75247" cy="75247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75248" cy="75248"/>
            </a:xfrm>
            <a:custGeom>
              <a:avLst/>
              <a:gdLst/>
              <a:ahLst/>
              <a:cxnLst/>
              <a:rect r="r" b="b" t="t" l="l"/>
              <a:pathLst>
                <a:path h="75248" w="75248">
                  <a:moveTo>
                    <a:pt x="37624" y="0"/>
                  </a:moveTo>
                  <a:lnTo>
                    <a:pt x="75248" y="37624"/>
                  </a:lnTo>
                  <a:lnTo>
                    <a:pt x="37624" y="75248"/>
                  </a:lnTo>
                  <a:lnTo>
                    <a:pt x="0" y="37624"/>
                  </a:lnTo>
                  <a:lnTo>
                    <a:pt x="37624" y="0"/>
                  </a:lnTo>
                  <a:close/>
                </a:path>
              </a:pathLst>
            </a:custGeom>
            <a:solidFill>
              <a:srgbClr val="0A1A4A"/>
            </a:solidFill>
            <a:ln cap="sq">
              <a:noFill/>
              <a:prstDash val="solid"/>
              <a:miter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75248" cy="11334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4287500" y="3162300"/>
            <a:ext cx="381000" cy="238125"/>
            <a:chOff x="0" y="0"/>
            <a:chExt cx="100330" cy="62706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100330" cy="62706"/>
            </a:xfrm>
            <a:custGeom>
              <a:avLst/>
              <a:gdLst/>
              <a:ahLst/>
              <a:cxnLst/>
              <a:rect r="r" b="b" t="t" l="l"/>
              <a:pathLst>
                <a:path h="62706" w="100330">
                  <a:moveTo>
                    <a:pt x="50165" y="0"/>
                  </a:moveTo>
                  <a:cubicBezTo>
                    <a:pt x="22460" y="0"/>
                    <a:pt x="0" y="14037"/>
                    <a:pt x="0" y="31353"/>
                  </a:cubicBezTo>
                  <a:cubicBezTo>
                    <a:pt x="0" y="48669"/>
                    <a:pt x="22460" y="62706"/>
                    <a:pt x="50165" y="62706"/>
                  </a:cubicBezTo>
                  <a:cubicBezTo>
                    <a:pt x="77870" y="62706"/>
                    <a:pt x="100330" y="48669"/>
                    <a:pt x="100330" y="31353"/>
                  </a:cubicBezTo>
                  <a:cubicBezTo>
                    <a:pt x="100330" y="14037"/>
                    <a:pt x="77870" y="0"/>
                    <a:pt x="50165" y="0"/>
                  </a:cubicBezTo>
                  <a:close/>
                </a:path>
              </a:pathLst>
            </a:custGeom>
            <a:solidFill>
              <a:srgbClr val="0A1A4A"/>
            </a:solidFill>
            <a:ln cap="sq">
              <a:noFill/>
              <a:prstDash val="solid"/>
              <a:miter/>
            </a:ln>
          </p:spPr>
        </p:sp>
        <p:sp>
          <p:nvSpPr>
            <p:cNvPr name="TextBox 37" id="37"/>
            <p:cNvSpPr txBox="true"/>
            <p:nvPr/>
          </p:nvSpPr>
          <p:spPr>
            <a:xfrm>
              <a:off x="0" y="-38100"/>
              <a:ext cx="100330" cy="100806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11880902" y="8562975"/>
            <a:ext cx="5194197" cy="3005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6"/>
              </a:lnSpc>
              <a:spcBef>
                <a:spcPct val="0"/>
              </a:spcBef>
            </a:pPr>
            <a:r>
              <a:rPr lang="en-US" b="true" sz="22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8324850" cy="4400550"/>
            <a:chOff x="0" y="0"/>
            <a:chExt cx="11099800" cy="58674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1099800" cy="29728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Sample Mean Explained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514725"/>
              <a:ext cx="11099800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the Calculation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4813300"/>
              <a:ext cx="9182100" cy="1054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297"/>
                </a:lnSpc>
                <a:spcBef>
                  <a:spcPct val="0"/>
                </a:spcBef>
              </a:pPr>
              <a:r>
                <a:rPr lang="en-US" sz="2355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</a:t>
              </a:r>
              <a:r>
                <a:rPr lang="en-US" b="true" sz="2355" strike="noStrike" u="none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sample mean</a:t>
              </a:r>
              <a:r>
                <a:rPr lang="en-US" sz="2355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(x̄) is the average of all observed values in a sample.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525000" y="1428750"/>
            <a:ext cx="7810500" cy="3333750"/>
            <a:chOff x="0" y="0"/>
            <a:chExt cx="2056765" cy="87788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56765" cy="877888"/>
            </a:xfrm>
            <a:custGeom>
              <a:avLst/>
              <a:gdLst/>
              <a:ahLst/>
              <a:cxnLst/>
              <a:rect r="r" b="b" t="t" l="l"/>
              <a:pathLst>
                <a:path h="877888" w="2056765">
                  <a:moveTo>
                    <a:pt x="34693" y="0"/>
                  </a:moveTo>
                  <a:lnTo>
                    <a:pt x="2022072" y="0"/>
                  </a:lnTo>
                  <a:cubicBezTo>
                    <a:pt x="2041233" y="0"/>
                    <a:pt x="2056765" y="15532"/>
                    <a:pt x="2056765" y="34693"/>
                  </a:cubicBezTo>
                  <a:lnTo>
                    <a:pt x="2056765" y="843195"/>
                  </a:lnTo>
                  <a:cubicBezTo>
                    <a:pt x="2056765" y="862355"/>
                    <a:pt x="2041233" y="877888"/>
                    <a:pt x="2022072" y="877888"/>
                  </a:cubicBezTo>
                  <a:lnTo>
                    <a:pt x="34693" y="877888"/>
                  </a:lnTo>
                  <a:cubicBezTo>
                    <a:pt x="15532" y="877888"/>
                    <a:pt x="0" y="862355"/>
                    <a:pt x="0" y="843195"/>
                  </a:cubicBezTo>
                  <a:lnTo>
                    <a:pt x="0" y="34693"/>
                  </a:lnTo>
                  <a:cubicBezTo>
                    <a:pt x="0" y="15532"/>
                    <a:pt x="15532" y="0"/>
                    <a:pt x="34693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28575" cap="rnd">
              <a:solidFill>
                <a:srgbClr val="FFDE59">
                  <a:alpha val="89804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056765" cy="91598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525000" y="5334000"/>
            <a:ext cx="7810500" cy="3619500"/>
            <a:chOff x="0" y="0"/>
            <a:chExt cx="2056765" cy="95313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56765" cy="953135"/>
            </a:xfrm>
            <a:custGeom>
              <a:avLst/>
              <a:gdLst/>
              <a:ahLst/>
              <a:cxnLst/>
              <a:rect r="r" b="b" t="t" l="l"/>
              <a:pathLst>
                <a:path h="953135" w="2056765">
                  <a:moveTo>
                    <a:pt x="37666" y="0"/>
                  </a:moveTo>
                  <a:lnTo>
                    <a:pt x="2019099" y="0"/>
                  </a:lnTo>
                  <a:cubicBezTo>
                    <a:pt x="2029088" y="0"/>
                    <a:pt x="2038669" y="3968"/>
                    <a:pt x="2045733" y="11032"/>
                  </a:cubicBezTo>
                  <a:cubicBezTo>
                    <a:pt x="2052797" y="18096"/>
                    <a:pt x="2056765" y="27677"/>
                    <a:pt x="2056765" y="37666"/>
                  </a:cubicBezTo>
                  <a:lnTo>
                    <a:pt x="2056765" y="915469"/>
                  </a:lnTo>
                  <a:cubicBezTo>
                    <a:pt x="2056765" y="936271"/>
                    <a:pt x="2039901" y="953135"/>
                    <a:pt x="2019099" y="953135"/>
                  </a:cubicBezTo>
                  <a:lnTo>
                    <a:pt x="37666" y="953135"/>
                  </a:lnTo>
                  <a:cubicBezTo>
                    <a:pt x="27677" y="953135"/>
                    <a:pt x="18096" y="949167"/>
                    <a:pt x="11032" y="942103"/>
                  </a:cubicBezTo>
                  <a:cubicBezTo>
                    <a:pt x="3968" y="935039"/>
                    <a:pt x="0" y="925458"/>
                    <a:pt x="0" y="915469"/>
                  </a:cubicBezTo>
                  <a:lnTo>
                    <a:pt x="0" y="37666"/>
                  </a:lnTo>
                  <a:cubicBezTo>
                    <a:pt x="0" y="16864"/>
                    <a:pt x="16864" y="0"/>
                    <a:pt x="37666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19050" cap="rnd">
              <a:solidFill>
                <a:srgbClr val="3B7DD8">
                  <a:alpha val="89804"/>
                </a:srgbClr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056765" cy="99123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1049000" y="1809750"/>
            <a:ext cx="4762500" cy="866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22"/>
              </a:lnSpc>
            </a:pPr>
            <a:r>
              <a:rPr lang="en-US" b="true" sz="5622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x̄ = Σx / 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096500" y="2828925"/>
            <a:ext cx="4762500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x̄  =  sample mean</a:t>
            </a:r>
          </a:p>
          <a:p>
            <a:pPr algn="l">
              <a:lnSpc>
                <a:spcPts val="36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Σx  =  sum of all values</a:t>
            </a:r>
          </a:p>
          <a:p>
            <a:pPr algn="l">
              <a:lnSpc>
                <a:spcPts val="36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n  =  number of observations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906000" y="5514975"/>
            <a:ext cx="190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00"/>
              </a:lnSpc>
            </a:pPr>
            <a:r>
              <a:rPr lang="en-US" b="true" sz="20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Example: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906000" y="5838825"/>
            <a:ext cx="4762500" cy="704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Data: 72, 85, 90, 68, 95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n = 5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906000" y="6600825"/>
            <a:ext cx="5715000" cy="704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x̄ = (72 + 85 + 90 + 68 + 95) / 5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x̄ = 410 / 5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906000" y="7610475"/>
            <a:ext cx="2857500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b="true" sz="36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x̄ = 82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906000" y="8315325"/>
            <a:ext cx="57150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599"/>
              </a:lnSpc>
            </a:pPr>
            <a:r>
              <a:rPr lang="en-US" sz="1599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The average score of the sample is 82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14316075" cy="4067175"/>
            <a:chOff x="0" y="0"/>
            <a:chExt cx="19088100" cy="54229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1099800" cy="29728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Distribution of Sample Means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209665"/>
              <a:ext cx="11099800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the shape and properties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4968875"/>
              <a:ext cx="19088100" cy="4540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Taking many samples and plotting their means creates a </a:t>
              </a:r>
              <a:r>
                <a:rPr lang="en-US" b="true" sz="2000" strike="noStrike" u="none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normal distribution</a:t>
              </a:r>
              <a:r>
                <a:rPr lang="en-US" sz="20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— this is the Central Limit Theorem in action.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810750" y="762000"/>
            <a:ext cx="7810500" cy="8763000"/>
            <a:chOff x="0" y="0"/>
            <a:chExt cx="2056765" cy="230759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56765" cy="2307590"/>
            </a:xfrm>
            <a:custGeom>
              <a:avLst/>
              <a:gdLst/>
              <a:ahLst/>
              <a:cxnLst/>
              <a:rect r="r" b="b" t="t" l="l"/>
              <a:pathLst>
                <a:path h="2307590" w="2056765">
                  <a:moveTo>
                    <a:pt x="81280" y="0"/>
                  </a:moveTo>
                  <a:lnTo>
                    <a:pt x="1975485" y="0"/>
                  </a:lnTo>
                  <a:cubicBezTo>
                    <a:pt x="1997042" y="0"/>
                    <a:pt x="2017716" y="8563"/>
                    <a:pt x="2032959" y="23806"/>
                  </a:cubicBezTo>
                  <a:cubicBezTo>
                    <a:pt x="2048202" y="39049"/>
                    <a:pt x="2056765" y="59723"/>
                    <a:pt x="2056765" y="81280"/>
                  </a:cubicBezTo>
                  <a:lnTo>
                    <a:pt x="2056765" y="2226310"/>
                  </a:lnTo>
                  <a:cubicBezTo>
                    <a:pt x="2056765" y="2247867"/>
                    <a:pt x="2048202" y="2268541"/>
                    <a:pt x="2032959" y="2283784"/>
                  </a:cubicBezTo>
                  <a:cubicBezTo>
                    <a:pt x="2017716" y="2299027"/>
                    <a:pt x="1997042" y="2307590"/>
                    <a:pt x="1975485" y="2307590"/>
                  </a:cubicBezTo>
                  <a:lnTo>
                    <a:pt x="81280" y="2307590"/>
                  </a:lnTo>
                  <a:cubicBezTo>
                    <a:pt x="36390" y="2307590"/>
                    <a:pt x="0" y="2271200"/>
                    <a:pt x="0" y="2226310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19050" cap="rnd">
              <a:solidFill>
                <a:srgbClr val="FFDE59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056765" cy="23456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382250" y="952500"/>
            <a:ext cx="6667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9"/>
              </a:lnSpc>
            </a:pPr>
            <a:r>
              <a:rPr lang="en-US" b="true" sz="2199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Multiple Samples → One Distribution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0382250" y="1524000"/>
            <a:ext cx="1619250" cy="1333500"/>
            <a:chOff x="0" y="0"/>
            <a:chExt cx="426403" cy="35115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26403" cy="351155"/>
            </a:xfrm>
            <a:custGeom>
              <a:avLst/>
              <a:gdLst/>
              <a:ahLst/>
              <a:cxnLst/>
              <a:rect r="r" b="b" t="t" l="l"/>
              <a:pathLst>
                <a:path h="351155" w="426403">
                  <a:moveTo>
                    <a:pt x="66936" y="0"/>
                  </a:moveTo>
                  <a:lnTo>
                    <a:pt x="359466" y="0"/>
                  </a:lnTo>
                  <a:cubicBezTo>
                    <a:pt x="396434" y="0"/>
                    <a:pt x="426403" y="29968"/>
                    <a:pt x="426403" y="66936"/>
                  </a:cubicBezTo>
                  <a:lnTo>
                    <a:pt x="426403" y="284219"/>
                  </a:lnTo>
                  <a:cubicBezTo>
                    <a:pt x="426403" y="321187"/>
                    <a:pt x="396434" y="351155"/>
                    <a:pt x="359466" y="351155"/>
                  </a:cubicBezTo>
                  <a:lnTo>
                    <a:pt x="66936" y="351155"/>
                  </a:lnTo>
                  <a:cubicBezTo>
                    <a:pt x="29968" y="351155"/>
                    <a:pt x="0" y="321187"/>
                    <a:pt x="0" y="284219"/>
                  </a:cubicBezTo>
                  <a:lnTo>
                    <a:pt x="0" y="66936"/>
                  </a:lnTo>
                  <a:cubicBezTo>
                    <a:pt x="0" y="29968"/>
                    <a:pt x="29968" y="0"/>
                    <a:pt x="66936" y="0"/>
                  </a:cubicBezTo>
                  <a:close/>
                </a:path>
              </a:pathLst>
            </a:custGeom>
            <a:solidFill>
              <a:srgbClr val="1A3A6B"/>
            </a:solidFill>
            <a:ln w="9525" cap="sq">
              <a:solidFill>
                <a:srgbClr val="3B7DD8"/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426403" cy="3892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2192000" y="1524000"/>
            <a:ext cx="1619250" cy="1333500"/>
            <a:chOff x="0" y="0"/>
            <a:chExt cx="426403" cy="351155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26403" cy="351155"/>
            </a:xfrm>
            <a:custGeom>
              <a:avLst/>
              <a:gdLst/>
              <a:ahLst/>
              <a:cxnLst/>
              <a:rect r="r" b="b" t="t" l="l"/>
              <a:pathLst>
                <a:path h="351155" w="426403">
                  <a:moveTo>
                    <a:pt x="66936" y="0"/>
                  </a:moveTo>
                  <a:lnTo>
                    <a:pt x="359466" y="0"/>
                  </a:lnTo>
                  <a:cubicBezTo>
                    <a:pt x="396434" y="0"/>
                    <a:pt x="426403" y="29968"/>
                    <a:pt x="426403" y="66936"/>
                  </a:cubicBezTo>
                  <a:lnTo>
                    <a:pt x="426403" y="284219"/>
                  </a:lnTo>
                  <a:cubicBezTo>
                    <a:pt x="426403" y="321187"/>
                    <a:pt x="396434" y="351155"/>
                    <a:pt x="359466" y="351155"/>
                  </a:cubicBezTo>
                  <a:lnTo>
                    <a:pt x="66936" y="351155"/>
                  </a:lnTo>
                  <a:cubicBezTo>
                    <a:pt x="29968" y="351155"/>
                    <a:pt x="0" y="321187"/>
                    <a:pt x="0" y="284219"/>
                  </a:cubicBezTo>
                  <a:lnTo>
                    <a:pt x="0" y="66936"/>
                  </a:lnTo>
                  <a:cubicBezTo>
                    <a:pt x="0" y="29968"/>
                    <a:pt x="29968" y="0"/>
                    <a:pt x="66936" y="0"/>
                  </a:cubicBezTo>
                  <a:close/>
                </a:path>
              </a:pathLst>
            </a:custGeom>
            <a:solidFill>
              <a:srgbClr val="1A3A6B"/>
            </a:solidFill>
            <a:ln w="9525" cap="sq">
              <a:solidFill>
                <a:srgbClr val="FF6B6B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426403" cy="3892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4001750" y="1524000"/>
            <a:ext cx="1619250" cy="1333500"/>
            <a:chOff x="0" y="0"/>
            <a:chExt cx="426403" cy="35115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426403" cy="351155"/>
            </a:xfrm>
            <a:custGeom>
              <a:avLst/>
              <a:gdLst/>
              <a:ahLst/>
              <a:cxnLst/>
              <a:rect r="r" b="b" t="t" l="l"/>
              <a:pathLst>
                <a:path h="351155" w="426403">
                  <a:moveTo>
                    <a:pt x="66936" y="0"/>
                  </a:moveTo>
                  <a:lnTo>
                    <a:pt x="359466" y="0"/>
                  </a:lnTo>
                  <a:cubicBezTo>
                    <a:pt x="396434" y="0"/>
                    <a:pt x="426403" y="29968"/>
                    <a:pt x="426403" y="66936"/>
                  </a:cubicBezTo>
                  <a:lnTo>
                    <a:pt x="426403" y="284219"/>
                  </a:lnTo>
                  <a:cubicBezTo>
                    <a:pt x="426403" y="321187"/>
                    <a:pt x="396434" y="351155"/>
                    <a:pt x="359466" y="351155"/>
                  </a:cubicBezTo>
                  <a:lnTo>
                    <a:pt x="66936" y="351155"/>
                  </a:lnTo>
                  <a:cubicBezTo>
                    <a:pt x="29968" y="351155"/>
                    <a:pt x="0" y="321187"/>
                    <a:pt x="0" y="284219"/>
                  </a:cubicBezTo>
                  <a:lnTo>
                    <a:pt x="0" y="66936"/>
                  </a:lnTo>
                  <a:cubicBezTo>
                    <a:pt x="0" y="29968"/>
                    <a:pt x="29968" y="0"/>
                    <a:pt x="66936" y="0"/>
                  </a:cubicBezTo>
                  <a:close/>
                </a:path>
              </a:pathLst>
            </a:custGeom>
            <a:solidFill>
              <a:srgbClr val="1A3A6B"/>
            </a:solidFill>
            <a:ln w="9525" cap="sq">
              <a:solidFill>
                <a:srgbClr val="FFDE59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426403" cy="3892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5811500" y="1524000"/>
            <a:ext cx="1619250" cy="1333500"/>
            <a:chOff x="0" y="0"/>
            <a:chExt cx="426403" cy="351155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26403" cy="351155"/>
            </a:xfrm>
            <a:custGeom>
              <a:avLst/>
              <a:gdLst/>
              <a:ahLst/>
              <a:cxnLst/>
              <a:rect r="r" b="b" t="t" l="l"/>
              <a:pathLst>
                <a:path h="351155" w="426403">
                  <a:moveTo>
                    <a:pt x="66936" y="0"/>
                  </a:moveTo>
                  <a:lnTo>
                    <a:pt x="359466" y="0"/>
                  </a:lnTo>
                  <a:cubicBezTo>
                    <a:pt x="396434" y="0"/>
                    <a:pt x="426403" y="29968"/>
                    <a:pt x="426403" y="66936"/>
                  </a:cubicBezTo>
                  <a:lnTo>
                    <a:pt x="426403" y="284219"/>
                  </a:lnTo>
                  <a:cubicBezTo>
                    <a:pt x="426403" y="321187"/>
                    <a:pt x="396434" y="351155"/>
                    <a:pt x="359466" y="351155"/>
                  </a:cubicBezTo>
                  <a:lnTo>
                    <a:pt x="66936" y="351155"/>
                  </a:lnTo>
                  <a:cubicBezTo>
                    <a:pt x="29968" y="351155"/>
                    <a:pt x="0" y="321187"/>
                    <a:pt x="0" y="284219"/>
                  </a:cubicBezTo>
                  <a:lnTo>
                    <a:pt x="0" y="66936"/>
                  </a:lnTo>
                  <a:cubicBezTo>
                    <a:pt x="0" y="29968"/>
                    <a:pt x="29968" y="0"/>
                    <a:pt x="66936" y="0"/>
                  </a:cubicBezTo>
                  <a:close/>
                </a:path>
              </a:pathLst>
            </a:custGeom>
            <a:solidFill>
              <a:srgbClr val="1A3A6B"/>
            </a:solidFill>
            <a:ln w="9525" cap="sq">
              <a:solidFill>
                <a:srgbClr val="5DE0E6"/>
              </a:solidFill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426403" cy="3892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0858500" y="4095750"/>
            <a:ext cx="5715000" cy="2667000"/>
            <a:chOff x="0" y="0"/>
            <a:chExt cx="1504950" cy="70231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504950" cy="702310"/>
            </a:xfrm>
            <a:custGeom>
              <a:avLst/>
              <a:gdLst/>
              <a:ahLst/>
              <a:cxnLst/>
              <a:rect r="r" b="b" t="t" l="l"/>
              <a:pathLst>
                <a:path h="702310" w="1504950">
                  <a:moveTo>
                    <a:pt x="752475" y="0"/>
                  </a:moveTo>
                  <a:cubicBezTo>
                    <a:pt x="336895" y="0"/>
                    <a:pt x="0" y="157217"/>
                    <a:pt x="0" y="351155"/>
                  </a:cubicBezTo>
                  <a:cubicBezTo>
                    <a:pt x="0" y="545093"/>
                    <a:pt x="336895" y="702310"/>
                    <a:pt x="752475" y="702310"/>
                  </a:cubicBezTo>
                  <a:cubicBezTo>
                    <a:pt x="1168055" y="702310"/>
                    <a:pt x="1504950" y="545093"/>
                    <a:pt x="1504950" y="351155"/>
                  </a:cubicBezTo>
                  <a:cubicBezTo>
                    <a:pt x="1504950" y="157217"/>
                    <a:pt x="1168055" y="0"/>
                    <a:pt x="752475" y="0"/>
                  </a:cubicBezTo>
                  <a:close/>
                </a:path>
              </a:pathLst>
            </a:custGeom>
            <a:solidFill>
              <a:srgbClr val="3B7DD8">
                <a:alpha val="2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1504950" cy="74041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0715625" y="1714500"/>
            <a:ext cx="952500" cy="476250"/>
            <a:chOff x="0" y="0"/>
            <a:chExt cx="250825" cy="125412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50825" cy="125412"/>
            </a:xfrm>
            <a:custGeom>
              <a:avLst/>
              <a:gdLst/>
              <a:ahLst/>
              <a:cxnLst/>
              <a:rect r="r" b="b" t="t" l="l"/>
              <a:pathLst>
                <a:path h="125412" w="250825">
                  <a:moveTo>
                    <a:pt x="125412" y="0"/>
                  </a:moveTo>
                  <a:cubicBezTo>
                    <a:pt x="56149" y="0"/>
                    <a:pt x="0" y="28075"/>
                    <a:pt x="0" y="62706"/>
                  </a:cubicBezTo>
                  <a:cubicBezTo>
                    <a:pt x="0" y="97338"/>
                    <a:pt x="56149" y="125412"/>
                    <a:pt x="125412" y="125412"/>
                  </a:cubicBezTo>
                  <a:cubicBezTo>
                    <a:pt x="194676" y="125412"/>
                    <a:pt x="250825" y="97338"/>
                    <a:pt x="250825" y="62706"/>
                  </a:cubicBezTo>
                  <a:cubicBezTo>
                    <a:pt x="250825" y="28075"/>
                    <a:pt x="194676" y="0"/>
                    <a:pt x="125412" y="0"/>
                  </a:cubicBezTo>
                  <a:close/>
                </a:path>
              </a:pathLst>
            </a:custGeom>
            <a:solidFill>
              <a:srgbClr val="3B7DD8">
                <a:alpha val="6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250825" cy="16351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2525375" y="1714500"/>
            <a:ext cx="952500" cy="476250"/>
            <a:chOff x="0" y="0"/>
            <a:chExt cx="250825" cy="125412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250825" cy="125412"/>
            </a:xfrm>
            <a:custGeom>
              <a:avLst/>
              <a:gdLst/>
              <a:ahLst/>
              <a:cxnLst/>
              <a:rect r="r" b="b" t="t" l="l"/>
              <a:pathLst>
                <a:path h="125412" w="250825">
                  <a:moveTo>
                    <a:pt x="125412" y="0"/>
                  </a:moveTo>
                  <a:cubicBezTo>
                    <a:pt x="56149" y="0"/>
                    <a:pt x="0" y="28075"/>
                    <a:pt x="0" y="62706"/>
                  </a:cubicBezTo>
                  <a:cubicBezTo>
                    <a:pt x="0" y="97338"/>
                    <a:pt x="56149" y="125412"/>
                    <a:pt x="125412" y="125412"/>
                  </a:cubicBezTo>
                  <a:cubicBezTo>
                    <a:pt x="194676" y="125412"/>
                    <a:pt x="250825" y="97338"/>
                    <a:pt x="250825" y="62706"/>
                  </a:cubicBezTo>
                  <a:cubicBezTo>
                    <a:pt x="250825" y="28075"/>
                    <a:pt x="194676" y="0"/>
                    <a:pt x="125412" y="0"/>
                  </a:cubicBezTo>
                  <a:close/>
                </a:path>
              </a:pathLst>
            </a:custGeom>
            <a:solidFill>
              <a:srgbClr val="FF6B6B">
                <a:alpha val="6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-38100"/>
              <a:ext cx="250825" cy="16351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4335125" y="1714500"/>
            <a:ext cx="952500" cy="476250"/>
            <a:chOff x="0" y="0"/>
            <a:chExt cx="250825" cy="125412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50825" cy="125412"/>
            </a:xfrm>
            <a:custGeom>
              <a:avLst/>
              <a:gdLst/>
              <a:ahLst/>
              <a:cxnLst/>
              <a:rect r="r" b="b" t="t" l="l"/>
              <a:pathLst>
                <a:path h="125412" w="250825">
                  <a:moveTo>
                    <a:pt x="125412" y="0"/>
                  </a:moveTo>
                  <a:cubicBezTo>
                    <a:pt x="56149" y="0"/>
                    <a:pt x="0" y="28075"/>
                    <a:pt x="0" y="62706"/>
                  </a:cubicBezTo>
                  <a:cubicBezTo>
                    <a:pt x="0" y="97338"/>
                    <a:pt x="56149" y="125412"/>
                    <a:pt x="125412" y="125412"/>
                  </a:cubicBezTo>
                  <a:cubicBezTo>
                    <a:pt x="194676" y="125412"/>
                    <a:pt x="250825" y="97338"/>
                    <a:pt x="250825" y="62706"/>
                  </a:cubicBezTo>
                  <a:cubicBezTo>
                    <a:pt x="250825" y="28075"/>
                    <a:pt x="194676" y="0"/>
                    <a:pt x="125412" y="0"/>
                  </a:cubicBezTo>
                  <a:close/>
                </a:path>
              </a:pathLst>
            </a:custGeom>
            <a:solidFill>
              <a:srgbClr val="FFDE59">
                <a:alpha val="6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33" id="33"/>
            <p:cNvSpPr txBox="true"/>
            <p:nvPr/>
          </p:nvSpPr>
          <p:spPr>
            <a:xfrm>
              <a:off x="0" y="-38100"/>
              <a:ext cx="250825" cy="16351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6144875" y="1714500"/>
            <a:ext cx="952500" cy="476250"/>
            <a:chOff x="0" y="0"/>
            <a:chExt cx="250825" cy="125412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250825" cy="125412"/>
            </a:xfrm>
            <a:custGeom>
              <a:avLst/>
              <a:gdLst/>
              <a:ahLst/>
              <a:cxnLst/>
              <a:rect r="r" b="b" t="t" l="l"/>
              <a:pathLst>
                <a:path h="125412" w="250825">
                  <a:moveTo>
                    <a:pt x="125412" y="0"/>
                  </a:moveTo>
                  <a:cubicBezTo>
                    <a:pt x="56149" y="0"/>
                    <a:pt x="0" y="28075"/>
                    <a:pt x="0" y="62706"/>
                  </a:cubicBezTo>
                  <a:cubicBezTo>
                    <a:pt x="0" y="97338"/>
                    <a:pt x="56149" y="125412"/>
                    <a:pt x="125412" y="125412"/>
                  </a:cubicBezTo>
                  <a:cubicBezTo>
                    <a:pt x="194676" y="125412"/>
                    <a:pt x="250825" y="97338"/>
                    <a:pt x="250825" y="62706"/>
                  </a:cubicBezTo>
                  <a:cubicBezTo>
                    <a:pt x="250825" y="28075"/>
                    <a:pt x="194676" y="0"/>
                    <a:pt x="125412" y="0"/>
                  </a:cubicBezTo>
                  <a:close/>
                </a:path>
              </a:pathLst>
            </a:custGeom>
            <a:solidFill>
              <a:srgbClr val="5DE0E6">
                <a:alpha val="6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250825" cy="16351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11811000" y="4191000"/>
            <a:ext cx="3810000" cy="2476500"/>
            <a:chOff x="0" y="0"/>
            <a:chExt cx="1003300" cy="652145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1003300" cy="652145"/>
            </a:xfrm>
            <a:custGeom>
              <a:avLst/>
              <a:gdLst/>
              <a:ahLst/>
              <a:cxnLst/>
              <a:rect r="r" b="b" t="t" l="l"/>
              <a:pathLst>
                <a:path h="652145" w="1003300">
                  <a:moveTo>
                    <a:pt x="501650" y="0"/>
                  </a:moveTo>
                  <a:cubicBezTo>
                    <a:pt x="224596" y="0"/>
                    <a:pt x="0" y="145988"/>
                    <a:pt x="0" y="326072"/>
                  </a:cubicBezTo>
                  <a:cubicBezTo>
                    <a:pt x="0" y="506157"/>
                    <a:pt x="224596" y="652145"/>
                    <a:pt x="501650" y="652145"/>
                  </a:cubicBezTo>
                  <a:cubicBezTo>
                    <a:pt x="778704" y="652145"/>
                    <a:pt x="1003300" y="506157"/>
                    <a:pt x="1003300" y="326072"/>
                  </a:cubicBezTo>
                  <a:cubicBezTo>
                    <a:pt x="1003300" y="145988"/>
                    <a:pt x="778704" y="0"/>
                    <a:pt x="501650" y="0"/>
                  </a:cubicBezTo>
                  <a:close/>
                </a:path>
              </a:pathLst>
            </a:custGeom>
            <a:solidFill>
              <a:srgbClr val="3B7DD8">
                <a:alpha val="4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39" id="39"/>
            <p:cNvSpPr txBox="true"/>
            <p:nvPr/>
          </p:nvSpPr>
          <p:spPr>
            <a:xfrm>
              <a:off x="0" y="-38100"/>
              <a:ext cx="1003300" cy="69024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40" id="40"/>
          <p:cNvSpPr txBox="true"/>
          <p:nvPr/>
        </p:nvSpPr>
        <p:spPr>
          <a:xfrm rot="0">
            <a:off x="10429875" y="2257425"/>
            <a:ext cx="1524000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Sample 1</a:t>
            </a:r>
          </a:p>
          <a:p>
            <a:pPr algn="ctr">
              <a:lnSpc>
                <a:spcPts val="1819"/>
              </a:lnSpc>
            </a:pPr>
            <a:r>
              <a:rPr lang="en-US" sz="12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x̄ = 78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12239625" y="2257425"/>
            <a:ext cx="1524000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Sample 2</a:t>
            </a:r>
          </a:p>
          <a:p>
            <a:pPr algn="ctr">
              <a:lnSpc>
                <a:spcPts val="1819"/>
              </a:lnSpc>
            </a:pPr>
            <a:r>
              <a:rPr lang="en-US" sz="12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x̄ = 82</a:t>
            </a:r>
          </a:p>
        </p:txBody>
      </p:sp>
      <p:sp>
        <p:nvSpPr>
          <p:cNvPr name="AutoShape 42" id="42"/>
          <p:cNvSpPr/>
          <p:nvPr/>
        </p:nvSpPr>
        <p:spPr>
          <a:xfrm>
            <a:off x="13716000" y="3048000"/>
            <a:ext cx="0" cy="57150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43" id="43"/>
          <p:cNvSpPr txBox="true"/>
          <p:nvPr/>
        </p:nvSpPr>
        <p:spPr>
          <a:xfrm rot="0">
            <a:off x="14049375" y="2257425"/>
            <a:ext cx="1524000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Sample 3</a:t>
            </a:r>
          </a:p>
          <a:p>
            <a:pPr algn="ctr">
              <a:lnSpc>
                <a:spcPts val="1819"/>
              </a:lnSpc>
            </a:pPr>
            <a:r>
              <a:rPr lang="en-US" sz="12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x̄ = 80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15859125" y="2257425"/>
            <a:ext cx="1524000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19"/>
              </a:lnSpc>
            </a:pPr>
            <a:r>
              <a:rPr lang="en-US" sz="12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Sample 4</a:t>
            </a:r>
          </a:p>
          <a:p>
            <a:pPr algn="ctr">
              <a:lnSpc>
                <a:spcPts val="1819"/>
              </a:lnSpc>
            </a:pPr>
            <a:r>
              <a:rPr lang="en-US" sz="12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x̄ = 81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12763500" y="3152775"/>
            <a:ext cx="1905000" cy="19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400" u="none">
                <a:solidFill>
                  <a:srgbClr val="FFFFFF">
                    <a:alpha val="6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repeat 1000x...</a:t>
            </a:r>
          </a:p>
        </p:txBody>
      </p:sp>
      <p:grpSp>
        <p:nvGrpSpPr>
          <p:cNvPr name="Group 46" id="46"/>
          <p:cNvGrpSpPr/>
          <p:nvPr/>
        </p:nvGrpSpPr>
        <p:grpSpPr>
          <a:xfrm rot="0">
            <a:off x="12763500" y="4286250"/>
            <a:ext cx="1905000" cy="2286000"/>
            <a:chOff x="0" y="0"/>
            <a:chExt cx="501650" cy="60198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501650" cy="601980"/>
            </a:xfrm>
            <a:custGeom>
              <a:avLst/>
              <a:gdLst/>
              <a:ahLst/>
              <a:cxnLst/>
              <a:rect r="r" b="b" t="t" l="l"/>
              <a:pathLst>
                <a:path h="601980" w="501650">
                  <a:moveTo>
                    <a:pt x="250825" y="0"/>
                  </a:moveTo>
                  <a:cubicBezTo>
                    <a:pt x="112298" y="0"/>
                    <a:pt x="0" y="134758"/>
                    <a:pt x="0" y="300990"/>
                  </a:cubicBezTo>
                  <a:cubicBezTo>
                    <a:pt x="0" y="467222"/>
                    <a:pt x="112298" y="601980"/>
                    <a:pt x="250825" y="601980"/>
                  </a:cubicBezTo>
                  <a:cubicBezTo>
                    <a:pt x="389352" y="601980"/>
                    <a:pt x="501650" y="467222"/>
                    <a:pt x="501650" y="300990"/>
                  </a:cubicBezTo>
                  <a:cubicBezTo>
                    <a:pt x="501650" y="134758"/>
                    <a:pt x="389352" y="0"/>
                    <a:pt x="250825" y="0"/>
                  </a:cubicBezTo>
                  <a:close/>
                </a:path>
              </a:pathLst>
            </a:custGeom>
            <a:solidFill>
              <a:srgbClr val="3B7DD8">
                <a:alpha val="4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0" y="-38100"/>
              <a:ext cx="501650" cy="64008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49" id="49"/>
          <p:cNvSpPr/>
          <p:nvPr/>
        </p:nvSpPr>
        <p:spPr>
          <a:xfrm>
            <a:off x="10477500" y="6667500"/>
            <a:ext cx="6477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0" id="50"/>
          <p:cNvSpPr txBox="true"/>
          <p:nvPr/>
        </p:nvSpPr>
        <p:spPr>
          <a:xfrm rot="0">
            <a:off x="13001625" y="6791325"/>
            <a:ext cx="142875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99"/>
              </a:lnSpc>
            </a:pPr>
            <a:r>
              <a:rPr lang="en-US" sz="1599" u="none">
                <a:solidFill>
                  <a:srgbClr val="FFDE59"/>
                </a:solidFill>
                <a:latin typeface="TT Fors"/>
                <a:ea typeface="TT Fors"/>
                <a:cs typeface="TT Fors"/>
                <a:sym typeface="TT Fors"/>
              </a:rPr>
              <a:t>μ = 80.25</a:t>
            </a:r>
          </a:p>
        </p:txBody>
      </p:sp>
      <p:sp>
        <p:nvSpPr>
          <p:cNvPr name="TextBox 51" id="51"/>
          <p:cNvSpPr txBox="true"/>
          <p:nvPr/>
        </p:nvSpPr>
        <p:spPr>
          <a:xfrm rot="0">
            <a:off x="11334750" y="7134225"/>
            <a:ext cx="47625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b="true" sz="2000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Sampling Distribution of x̄</a:t>
            </a:r>
          </a:p>
        </p:txBody>
      </p:sp>
      <p:sp>
        <p:nvSpPr>
          <p:cNvPr name="TextBox 52" id="52"/>
          <p:cNvSpPr txBox="true"/>
          <p:nvPr/>
        </p:nvSpPr>
        <p:spPr>
          <a:xfrm rot="0">
            <a:off x="11811000" y="7715250"/>
            <a:ext cx="3810000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Shape: Normal (by CLT)</a:t>
            </a:r>
          </a:p>
          <a:p>
            <a:pPr algn="ctr">
              <a:lnSpc>
                <a:spcPts val="287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Center: μ_x̄ = μ</a:t>
            </a:r>
          </a:p>
          <a:p>
            <a:pPr algn="ctr">
              <a:lnSpc>
                <a:spcPts val="287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Spread: SE = σ / √n</a:t>
            </a:r>
          </a:p>
        </p:txBody>
      </p:sp>
      <p:sp>
        <p:nvSpPr>
          <p:cNvPr name="TextBox 53" id="53"/>
          <p:cNvSpPr txBox="true"/>
          <p:nvPr/>
        </p:nvSpPr>
        <p:spPr>
          <a:xfrm rot="0">
            <a:off x="12763500" y="9753600"/>
            <a:ext cx="5194197" cy="3005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6"/>
              </a:lnSpc>
              <a:spcBef>
                <a:spcPct val="0"/>
              </a:spcBef>
            </a:pPr>
            <a:r>
              <a:rPr lang="en-US" b="true" sz="22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8324850" cy="4705350"/>
            <a:chOff x="0" y="0"/>
            <a:chExt cx="11099800" cy="62738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1099800" cy="29728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Standard Error Explained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514725"/>
              <a:ext cx="11099800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Standard Error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4813300"/>
              <a:ext cx="9182100" cy="14605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  <a:spcBef>
                  <a:spcPct val="0"/>
                </a:spcBef>
              </a:pPr>
              <a:r>
                <a:rPr lang="en-US" sz="2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</a:t>
              </a:r>
              <a:r>
                <a:rPr lang="en-US" b="true" sz="2100" strike="noStrike" u="none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standard error (SE)</a:t>
              </a:r>
              <a:r>
                <a:rPr lang="en-US" sz="2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measures how much sample means vary from the true population mean.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525000" y="1428750"/>
            <a:ext cx="7810500" cy="4762500"/>
            <a:chOff x="0" y="0"/>
            <a:chExt cx="2056765" cy="125412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56765" cy="1254125"/>
            </a:xfrm>
            <a:custGeom>
              <a:avLst/>
              <a:gdLst/>
              <a:ahLst/>
              <a:cxnLst/>
              <a:rect r="r" b="b" t="t" l="l"/>
              <a:pathLst>
                <a:path h="1254125" w="2056765">
                  <a:moveTo>
                    <a:pt x="49561" y="0"/>
                  </a:moveTo>
                  <a:lnTo>
                    <a:pt x="2007204" y="0"/>
                  </a:lnTo>
                  <a:cubicBezTo>
                    <a:pt x="2020348" y="0"/>
                    <a:pt x="2032954" y="5222"/>
                    <a:pt x="2042249" y="14516"/>
                  </a:cubicBezTo>
                  <a:cubicBezTo>
                    <a:pt x="2051543" y="23811"/>
                    <a:pt x="2056765" y="36417"/>
                    <a:pt x="2056765" y="49561"/>
                  </a:cubicBezTo>
                  <a:lnTo>
                    <a:pt x="2056765" y="1204564"/>
                  </a:lnTo>
                  <a:cubicBezTo>
                    <a:pt x="2056765" y="1217708"/>
                    <a:pt x="2051543" y="1230314"/>
                    <a:pt x="2042249" y="1239609"/>
                  </a:cubicBezTo>
                  <a:cubicBezTo>
                    <a:pt x="2032954" y="1248903"/>
                    <a:pt x="2020348" y="1254125"/>
                    <a:pt x="2007204" y="1254125"/>
                  </a:cubicBezTo>
                  <a:lnTo>
                    <a:pt x="49561" y="1254125"/>
                  </a:lnTo>
                  <a:cubicBezTo>
                    <a:pt x="36417" y="1254125"/>
                    <a:pt x="23811" y="1248903"/>
                    <a:pt x="14516" y="1239609"/>
                  </a:cubicBezTo>
                  <a:cubicBezTo>
                    <a:pt x="5222" y="1230314"/>
                    <a:pt x="0" y="1217708"/>
                    <a:pt x="0" y="1204564"/>
                  </a:cubicBezTo>
                  <a:lnTo>
                    <a:pt x="0" y="49561"/>
                  </a:lnTo>
                  <a:cubicBezTo>
                    <a:pt x="0" y="36417"/>
                    <a:pt x="5222" y="23811"/>
                    <a:pt x="14516" y="14516"/>
                  </a:cubicBezTo>
                  <a:cubicBezTo>
                    <a:pt x="23811" y="5222"/>
                    <a:pt x="36417" y="0"/>
                    <a:pt x="49561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28575" cap="rnd">
              <a:solidFill>
                <a:srgbClr val="FFDE59">
                  <a:alpha val="89804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056765" cy="12922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525000" y="6667500"/>
            <a:ext cx="7810500" cy="2667000"/>
            <a:chOff x="0" y="0"/>
            <a:chExt cx="2056765" cy="70231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56765" cy="702310"/>
            </a:xfrm>
            <a:custGeom>
              <a:avLst/>
              <a:gdLst/>
              <a:ahLst/>
              <a:cxnLst/>
              <a:rect r="r" b="b" t="t" l="l"/>
              <a:pathLst>
                <a:path h="702310" w="2056765">
                  <a:moveTo>
                    <a:pt x="27754" y="0"/>
                  </a:moveTo>
                  <a:lnTo>
                    <a:pt x="2029011" y="0"/>
                  </a:lnTo>
                  <a:cubicBezTo>
                    <a:pt x="2036372" y="0"/>
                    <a:pt x="2043431" y="2924"/>
                    <a:pt x="2048636" y="8129"/>
                  </a:cubicBezTo>
                  <a:cubicBezTo>
                    <a:pt x="2053841" y="13334"/>
                    <a:pt x="2056765" y="20393"/>
                    <a:pt x="2056765" y="27754"/>
                  </a:cubicBezTo>
                  <a:lnTo>
                    <a:pt x="2056765" y="674556"/>
                  </a:lnTo>
                  <a:cubicBezTo>
                    <a:pt x="2056765" y="681917"/>
                    <a:pt x="2053841" y="688976"/>
                    <a:pt x="2048636" y="694181"/>
                  </a:cubicBezTo>
                  <a:cubicBezTo>
                    <a:pt x="2043431" y="699386"/>
                    <a:pt x="2036372" y="702310"/>
                    <a:pt x="2029011" y="702310"/>
                  </a:cubicBezTo>
                  <a:lnTo>
                    <a:pt x="27754" y="702310"/>
                  </a:lnTo>
                  <a:cubicBezTo>
                    <a:pt x="20393" y="702310"/>
                    <a:pt x="13334" y="699386"/>
                    <a:pt x="8129" y="694181"/>
                  </a:cubicBezTo>
                  <a:cubicBezTo>
                    <a:pt x="2924" y="688976"/>
                    <a:pt x="0" y="681917"/>
                    <a:pt x="0" y="674556"/>
                  </a:cubicBezTo>
                  <a:lnTo>
                    <a:pt x="0" y="27754"/>
                  </a:lnTo>
                  <a:cubicBezTo>
                    <a:pt x="0" y="20393"/>
                    <a:pt x="2924" y="13334"/>
                    <a:pt x="8129" y="8129"/>
                  </a:cubicBezTo>
                  <a:cubicBezTo>
                    <a:pt x="13334" y="2924"/>
                    <a:pt x="20393" y="0"/>
                    <a:pt x="27754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19050" cap="rnd">
              <a:solidFill>
                <a:srgbClr val="3B7DD8">
                  <a:alpha val="89804"/>
                </a:srgbClr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056765" cy="74041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0572750" y="1704975"/>
            <a:ext cx="571500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en-US" b="true" sz="24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Standard Error Formula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1049000" y="2419350"/>
            <a:ext cx="4762500" cy="1143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50"/>
              </a:lnSpc>
            </a:pPr>
            <a:r>
              <a:rPr lang="en-US" b="true" sz="7050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SE = σ / √n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096500" y="3648075"/>
            <a:ext cx="4762500" cy="1476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σ = population standard deviation</a:t>
            </a:r>
          </a:p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n = sample size</a:t>
            </a:r>
          </a:p>
          <a:p>
            <a:pPr algn="l">
              <a:lnSpc>
                <a:spcPts val="4000"/>
              </a:lnSpc>
            </a:pPr>
            <a:r>
              <a:rPr lang="en-US" sz="20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SE = standard error of the mean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9906000" y="5238750"/>
            <a:ext cx="7048500" cy="762000"/>
            <a:chOff x="0" y="0"/>
            <a:chExt cx="1856105" cy="20066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856105" cy="200660"/>
            </a:xfrm>
            <a:custGeom>
              <a:avLst/>
              <a:gdLst/>
              <a:ahLst/>
              <a:cxnLst/>
              <a:rect r="r" b="b" t="t" l="l"/>
              <a:pathLst>
                <a:path h="200660" w="1856105">
                  <a:moveTo>
                    <a:pt x="8787" y="0"/>
                  </a:moveTo>
                  <a:lnTo>
                    <a:pt x="1847318" y="0"/>
                  </a:lnTo>
                  <a:cubicBezTo>
                    <a:pt x="1849648" y="0"/>
                    <a:pt x="1851883" y="926"/>
                    <a:pt x="1853531" y="2574"/>
                  </a:cubicBezTo>
                  <a:cubicBezTo>
                    <a:pt x="1855179" y="4222"/>
                    <a:pt x="1856105" y="6457"/>
                    <a:pt x="1856105" y="8787"/>
                  </a:cubicBezTo>
                  <a:lnTo>
                    <a:pt x="1856105" y="191873"/>
                  </a:lnTo>
                  <a:cubicBezTo>
                    <a:pt x="1856105" y="194203"/>
                    <a:pt x="1855179" y="196438"/>
                    <a:pt x="1853531" y="198086"/>
                  </a:cubicBezTo>
                  <a:cubicBezTo>
                    <a:pt x="1851883" y="199734"/>
                    <a:pt x="1849648" y="200660"/>
                    <a:pt x="1847318" y="200660"/>
                  </a:cubicBezTo>
                  <a:lnTo>
                    <a:pt x="8787" y="200660"/>
                  </a:lnTo>
                  <a:cubicBezTo>
                    <a:pt x="6457" y="200660"/>
                    <a:pt x="4222" y="199734"/>
                    <a:pt x="2574" y="198086"/>
                  </a:cubicBezTo>
                  <a:cubicBezTo>
                    <a:pt x="926" y="196438"/>
                    <a:pt x="0" y="194203"/>
                    <a:pt x="0" y="191873"/>
                  </a:cubicBezTo>
                  <a:lnTo>
                    <a:pt x="0" y="8787"/>
                  </a:lnTo>
                  <a:cubicBezTo>
                    <a:pt x="0" y="6457"/>
                    <a:pt x="926" y="4222"/>
                    <a:pt x="2574" y="2574"/>
                  </a:cubicBezTo>
                  <a:cubicBezTo>
                    <a:pt x="4222" y="926"/>
                    <a:pt x="6457" y="0"/>
                    <a:pt x="8787" y="0"/>
                  </a:cubicBezTo>
                  <a:close/>
                </a:path>
              </a:pathLst>
            </a:custGeom>
            <a:solidFill>
              <a:srgbClr val="1A3A6B"/>
            </a:solidFill>
            <a:ln w="19050" cap="sq">
              <a:solidFill>
                <a:srgbClr val="3B7DD8"/>
              </a:soli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1856105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9906000" y="6848475"/>
            <a:ext cx="190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00"/>
              </a:lnSpc>
            </a:pPr>
            <a:r>
              <a:rPr lang="en-US" b="true" sz="20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Example: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906000" y="7077075"/>
            <a:ext cx="4762500" cy="160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99"/>
              </a:lnSpc>
            </a:pPr>
            <a:r>
              <a:rPr lang="en-US" sz="21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σ = 10,  n = 25</a:t>
            </a:r>
          </a:p>
          <a:p>
            <a:pPr algn="l">
              <a:lnSpc>
                <a:spcPts val="4399"/>
              </a:lnSpc>
            </a:pPr>
            <a:r>
              <a:rPr lang="en-US" sz="21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SE = 10 / √25 = 10 / 5</a:t>
            </a:r>
          </a:p>
          <a:p>
            <a:pPr algn="l">
              <a:lnSpc>
                <a:spcPts val="4399"/>
              </a:lnSpc>
            </a:pPr>
            <a:r>
              <a:rPr lang="en-US" b="true" sz="2199" u="none">
                <a:solidFill>
                  <a:srgbClr val="FFDE59"/>
                </a:solidFill>
                <a:latin typeface="TT Fors Bold"/>
                <a:ea typeface="TT Fors Bold"/>
                <a:cs typeface="TT Fors Bold"/>
                <a:sym typeface="TT Fors Bold"/>
              </a:rPr>
              <a:t>SE = 2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906000" y="8562975"/>
            <a:ext cx="6667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The sample mean is expected to be within ±2 of the population mean.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096500" y="5495925"/>
            <a:ext cx="6667500" cy="276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b="true" sz="2000" u="none">
                <a:solidFill>
                  <a:srgbClr val="3B7DD8"/>
                </a:solidFill>
                <a:latin typeface="TT Fors Bold"/>
                <a:ea typeface="TT Fors Bold"/>
                <a:cs typeface="TT Fors Bold"/>
                <a:sym typeface="TT Fors Bold"/>
              </a:rPr>
              <a:t>Larger n → Smaller SE → More precise estimates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858125" y="590550"/>
            <a:ext cx="9763125" cy="1051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349"/>
              </a:lnSpc>
            </a:pPr>
            <a:r>
              <a:rPr lang="en-US" sz="2899" spc="-28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Graph showing standard error decreases with increasing sample size</a:t>
            </a:r>
          </a:p>
        </p:txBody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6467322" y="1061275"/>
            <a:ext cx="11800045" cy="8775245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 rot="0">
            <a:off x="666750" y="666750"/>
            <a:ext cx="5448300" cy="3650614"/>
            <a:chOff x="0" y="0"/>
            <a:chExt cx="7264400" cy="4867486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0"/>
              <a:ext cx="7264400" cy="23749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6375"/>
                </a:lnSpc>
                <a:spcBef>
                  <a:spcPct val="0"/>
                </a:spcBef>
              </a:pPr>
              <a:r>
                <a:rPr lang="en-US" sz="6375" spc="-191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Standard Error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2783416"/>
              <a:ext cx="7264400" cy="20840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150"/>
                </a:lnSpc>
                <a:spcBef>
                  <a:spcPct val="0"/>
                </a:spcBef>
              </a:pPr>
              <a:r>
                <a:rPr lang="en-US" sz="2100" spc="-42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standard error (SE) reflects the </a:t>
              </a:r>
              <a:r>
                <a:rPr lang="en-US" b="true" sz="2100" spc="-42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variability</a:t>
              </a:r>
              <a:r>
                <a:rPr lang="en-US" sz="2100" spc="-42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of sample means and shows how larger sample sizes result in a smaller SE, improving the accuracy of estimates.</a:t>
              </a: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2979503" y="9716648"/>
            <a:ext cx="5194197" cy="283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46"/>
              </a:lnSpc>
              <a:spcBef>
                <a:spcPct val="0"/>
              </a:spcBef>
            </a:pPr>
            <a:r>
              <a:rPr lang="en-US" b="true" sz="21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11201400" cy="3276600"/>
            <a:chOff x="0" y="0"/>
            <a:chExt cx="14935200" cy="43688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4935200" cy="16266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Central Limit Theorem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419475"/>
              <a:ext cx="11112500" cy="9493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16"/>
                </a:lnSpc>
                <a:spcBef>
                  <a:spcPct val="0"/>
                </a:spcBef>
              </a:pPr>
              <a:r>
                <a:rPr lang="en-US" sz="2082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As sample size increases, the sampling distribution of x̄ approaches a </a:t>
              </a:r>
              <a:r>
                <a:rPr lang="en-US" b="true" sz="2082" strike="noStrike" u="none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normal distribution</a:t>
              </a:r>
              <a:r>
                <a:rPr lang="en-US" sz="2082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— regardless of population shape.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2235200"/>
              <a:ext cx="13017500" cy="6477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Understanding Sampling Distributions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809750" y="5048250"/>
            <a:ext cx="4572000" cy="4000500"/>
            <a:chOff x="0" y="0"/>
            <a:chExt cx="1203960" cy="105346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03960" cy="1053465"/>
            </a:xfrm>
            <a:custGeom>
              <a:avLst/>
              <a:gdLst/>
              <a:ahLst/>
              <a:cxnLst/>
              <a:rect r="r" b="b" t="t" l="l"/>
              <a:pathLst>
                <a:path h="1053465" w="1203960">
                  <a:moveTo>
                    <a:pt x="71120" y="0"/>
                  </a:moveTo>
                  <a:lnTo>
                    <a:pt x="1132840" y="0"/>
                  </a:lnTo>
                  <a:cubicBezTo>
                    <a:pt x="1172119" y="0"/>
                    <a:pt x="1203960" y="31842"/>
                    <a:pt x="1203960" y="71120"/>
                  </a:cubicBezTo>
                  <a:lnTo>
                    <a:pt x="1203960" y="982345"/>
                  </a:lnTo>
                  <a:cubicBezTo>
                    <a:pt x="1203960" y="1001207"/>
                    <a:pt x="1196467" y="1019297"/>
                    <a:pt x="1183129" y="1032634"/>
                  </a:cubicBezTo>
                  <a:cubicBezTo>
                    <a:pt x="1169792" y="1045972"/>
                    <a:pt x="1151702" y="1053465"/>
                    <a:pt x="1132840" y="1053465"/>
                  </a:cubicBezTo>
                  <a:lnTo>
                    <a:pt x="71120" y="1053465"/>
                  </a:lnTo>
                  <a:cubicBezTo>
                    <a:pt x="31842" y="1053465"/>
                    <a:pt x="0" y="1021623"/>
                    <a:pt x="0" y="982345"/>
                  </a:cubicBezTo>
                  <a:lnTo>
                    <a:pt x="0" y="71120"/>
                  </a:lnTo>
                  <a:cubicBezTo>
                    <a:pt x="0" y="31842"/>
                    <a:pt x="31842" y="0"/>
                    <a:pt x="71120" y="0"/>
                  </a:cubicBezTo>
                  <a:close/>
                </a:path>
              </a:pathLst>
            </a:custGeom>
            <a:solidFill>
              <a:srgbClr val="0A1A4A">
                <a:alpha val="69804"/>
              </a:srgbClr>
            </a:solidFill>
            <a:ln w="28575" cap="rnd">
              <a:solidFill>
                <a:srgbClr val="FF6B6B">
                  <a:alpha val="69804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03960" cy="109156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858000" y="5048250"/>
            <a:ext cx="4572000" cy="4000500"/>
            <a:chOff x="0" y="0"/>
            <a:chExt cx="1203960" cy="105346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03960" cy="1053465"/>
            </a:xfrm>
            <a:custGeom>
              <a:avLst/>
              <a:gdLst/>
              <a:ahLst/>
              <a:cxnLst/>
              <a:rect r="r" b="b" t="t" l="l"/>
              <a:pathLst>
                <a:path h="1053465" w="1203960">
                  <a:moveTo>
                    <a:pt x="71120" y="0"/>
                  </a:moveTo>
                  <a:lnTo>
                    <a:pt x="1132840" y="0"/>
                  </a:lnTo>
                  <a:cubicBezTo>
                    <a:pt x="1172119" y="0"/>
                    <a:pt x="1203960" y="31842"/>
                    <a:pt x="1203960" y="71120"/>
                  </a:cubicBezTo>
                  <a:lnTo>
                    <a:pt x="1203960" y="982345"/>
                  </a:lnTo>
                  <a:cubicBezTo>
                    <a:pt x="1203960" y="1001207"/>
                    <a:pt x="1196467" y="1019297"/>
                    <a:pt x="1183129" y="1032634"/>
                  </a:cubicBezTo>
                  <a:cubicBezTo>
                    <a:pt x="1169792" y="1045972"/>
                    <a:pt x="1151702" y="1053465"/>
                    <a:pt x="1132840" y="1053465"/>
                  </a:cubicBezTo>
                  <a:lnTo>
                    <a:pt x="71120" y="1053465"/>
                  </a:lnTo>
                  <a:cubicBezTo>
                    <a:pt x="31842" y="1053465"/>
                    <a:pt x="0" y="1021623"/>
                    <a:pt x="0" y="982345"/>
                  </a:cubicBezTo>
                  <a:lnTo>
                    <a:pt x="0" y="71120"/>
                  </a:lnTo>
                  <a:cubicBezTo>
                    <a:pt x="0" y="31842"/>
                    <a:pt x="31842" y="0"/>
                    <a:pt x="71120" y="0"/>
                  </a:cubicBezTo>
                  <a:close/>
                </a:path>
              </a:pathLst>
            </a:custGeom>
            <a:solidFill>
              <a:srgbClr val="0A1A4A">
                <a:alpha val="69804"/>
              </a:srgbClr>
            </a:solidFill>
            <a:ln w="28575" cap="rnd">
              <a:solidFill>
                <a:srgbClr val="FFDE59">
                  <a:alpha val="69804"/>
                </a:srgbClr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1203960" cy="109156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1906250" y="5048250"/>
            <a:ext cx="4572000" cy="4000500"/>
            <a:chOff x="0" y="0"/>
            <a:chExt cx="1203960" cy="1053465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203960" cy="1053465"/>
            </a:xfrm>
            <a:custGeom>
              <a:avLst/>
              <a:gdLst/>
              <a:ahLst/>
              <a:cxnLst/>
              <a:rect r="r" b="b" t="t" l="l"/>
              <a:pathLst>
                <a:path h="1053465" w="1203960">
                  <a:moveTo>
                    <a:pt x="71120" y="0"/>
                  </a:moveTo>
                  <a:lnTo>
                    <a:pt x="1132840" y="0"/>
                  </a:lnTo>
                  <a:cubicBezTo>
                    <a:pt x="1172119" y="0"/>
                    <a:pt x="1203960" y="31842"/>
                    <a:pt x="1203960" y="71120"/>
                  </a:cubicBezTo>
                  <a:lnTo>
                    <a:pt x="1203960" y="982345"/>
                  </a:lnTo>
                  <a:cubicBezTo>
                    <a:pt x="1203960" y="1001207"/>
                    <a:pt x="1196467" y="1019297"/>
                    <a:pt x="1183129" y="1032634"/>
                  </a:cubicBezTo>
                  <a:cubicBezTo>
                    <a:pt x="1169792" y="1045972"/>
                    <a:pt x="1151702" y="1053465"/>
                    <a:pt x="1132840" y="1053465"/>
                  </a:cubicBezTo>
                  <a:lnTo>
                    <a:pt x="71120" y="1053465"/>
                  </a:lnTo>
                  <a:cubicBezTo>
                    <a:pt x="31842" y="1053465"/>
                    <a:pt x="0" y="1021623"/>
                    <a:pt x="0" y="982345"/>
                  </a:cubicBezTo>
                  <a:lnTo>
                    <a:pt x="0" y="71120"/>
                  </a:lnTo>
                  <a:cubicBezTo>
                    <a:pt x="0" y="31842"/>
                    <a:pt x="31842" y="0"/>
                    <a:pt x="71120" y="0"/>
                  </a:cubicBezTo>
                  <a:close/>
                </a:path>
              </a:pathLst>
            </a:custGeom>
            <a:solidFill>
              <a:srgbClr val="0A1A4A">
                <a:alpha val="69804"/>
              </a:srgbClr>
            </a:solidFill>
            <a:ln w="28575" cap="rnd">
              <a:solidFill>
                <a:srgbClr val="3B7DD8">
                  <a:alpha val="69804"/>
                </a:srgbClr>
              </a:solidFill>
              <a:prstDash val="solid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203960" cy="109156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2381250" y="7429500"/>
            <a:ext cx="2857500" cy="762000"/>
            <a:chOff x="0" y="0"/>
            <a:chExt cx="752475" cy="20066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52475" cy="200660"/>
            </a:xfrm>
            <a:custGeom>
              <a:avLst/>
              <a:gdLst/>
              <a:ahLst/>
              <a:cxnLst/>
              <a:rect r="r" b="b" t="t" l="l"/>
              <a:pathLst>
                <a:path h="200660" w="752475">
                  <a:moveTo>
                    <a:pt x="376238" y="0"/>
                  </a:moveTo>
                  <a:cubicBezTo>
                    <a:pt x="168447" y="0"/>
                    <a:pt x="0" y="44919"/>
                    <a:pt x="0" y="100330"/>
                  </a:cubicBezTo>
                  <a:cubicBezTo>
                    <a:pt x="0" y="155741"/>
                    <a:pt x="168447" y="200660"/>
                    <a:pt x="376238" y="200660"/>
                  </a:cubicBezTo>
                  <a:cubicBezTo>
                    <a:pt x="584028" y="200660"/>
                    <a:pt x="752475" y="155741"/>
                    <a:pt x="752475" y="100330"/>
                  </a:cubicBezTo>
                  <a:cubicBezTo>
                    <a:pt x="752475" y="44919"/>
                    <a:pt x="584028" y="0"/>
                    <a:pt x="376238" y="0"/>
                  </a:cubicBezTo>
                  <a:close/>
                </a:path>
              </a:pathLst>
            </a:custGeom>
            <a:solidFill>
              <a:srgbClr val="FF6B6B">
                <a:alpha val="4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752475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2286000" y="6286500"/>
            <a:ext cx="1714500" cy="1428750"/>
            <a:chOff x="0" y="0"/>
            <a:chExt cx="451485" cy="376238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451485" cy="376238"/>
            </a:xfrm>
            <a:custGeom>
              <a:avLst/>
              <a:gdLst/>
              <a:ahLst/>
              <a:cxnLst/>
              <a:rect r="r" b="b" t="t" l="l"/>
              <a:pathLst>
                <a:path h="376238" w="451485">
                  <a:moveTo>
                    <a:pt x="225742" y="0"/>
                  </a:moveTo>
                  <a:cubicBezTo>
                    <a:pt x="101068" y="0"/>
                    <a:pt x="0" y="84224"/>
                    <a:pt x="0" y="188119"/>
                  </a:cubicBezTo>
                  <a:cubicBezTo>
                    <a:pt x="0" y="292014"/>
                    <a:pt x="101068" y="376238"/>
                    <a:pt x="225742" y="376238"/>
                  </a:cubicBezTo>
                  <a:cubicBezTo>
                    <a:pt x="350417" y="376238"/>
                    <a:pt x="451485" y="292014"/>
                    <a:pt x="451485" y="188119"/>
                  </a:cubicBezTo>
                  <a:cubicBezTo>
                    <a:pt x="451485" y="84224"/>
                    <a:pt x="350417" y="0"/>
                    <a:pt x="225742" y="0"/>
                  </a:cubicBezTo>
                  <a:close/>
                </a:path>
              </a:pathLst>
            </a:custGeom>
            <a:solidFill>
              <a:srgbClr val="FF6B6B">
                <a:alpha val="4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451485" cy="41433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7905750" y="7334250"/>
            <a:ext cx="2476500" cy="857250"/>
            <a:chOff x="0" y="0"/>
            <a:chExt cx="652145" cy="225743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52145" cy="225742"/>
            </a:xfrm>
            <a:custGeom>
              <a:avLst/>
              <a:gdLst/>
              <a:ahLst/>
              <a:cxnLst/>
              <a:rect r="r" b="b" t="t" l="l"/>
              <a:pathLst>
                <a:path h="225742" w="652145">
                  <a:moveTo>
                    <a:pt x="326072" y="0"/>
                  </a:moveTo>
                  <a:cubicBezTo>
                    <a:pt x="145988" y="0"/>
                    <a:pt x="0" y="50534"/>
                    <a:pt x="0" y="112871"/>
                  </a:cubicBezTo>
                  <a:cubicBezTo>
                    <a:pt x="0" y="175208"/>
                    <a:pt x="145988" y="225742"/>
                    <a:pt x="326072" y="225742"/>
                  </a:cubicBezTo>
                  <a:cubicBezTo>
                    <a:pt x="506157" y="225742"/>
                    <a:pt x="652145" y="175208"/>
                    <a:pt x="652145" y="112871"/>
                  </a:cubicBezTo>
                  <a:cubicBezTo>
                    <a:pt x="652145" y="50534"/>
                    <a:pt x="506157" y="0"/>
                    <a:pt x="326072" y="0"/>
                  </a:cubicBezTo>
                  <a:close/>
                </a:path>
              </a:pathLst>
            </a:custGeom>
            <a:solidFill>
              <a:srgbClr val="FFDE59">
                <a:alpha val="4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0" y="-38100"/>
              <a:ext cx="652145" cy="26384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8286750" y="6096000"/>
            <a:ext cx="1714500" cy="1714500"/>
            <a:chOff x="0" y="0"/>
            <a:chExt cx="451485" cy="45148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451485" cy="451485"/>
            </a:xfrm>
            <a:custGeom>
              <a:avLst/>
              <a:gdLst/>
              <a:ahLst/>
              <a:cxnLst/>
              <a:rect r="r" b="b" t="t" l="l"/>
              <a:pathLst>
                <a:path h="451485" w="451485">
                  <a:moveTo>
                    <a:pt x="225742" y="0"/>
                  </a:moveTo>
                  <a:cubicBezTo>
                    <a:pt x="101068" y="0"/>
                    <a:pt x="0" y="101068"/>
                    <a:pt x="0" y="225742"/>
                  </a:cubicBezTo>
                  <a:cubicBezTo>
                    <a:pt x="0" y="350417"/>
                    <a:pt x="101068" y="451485"/>
                    <a:pt x="225742" y="451485"/>
                  </a:cubicBezTo>
                  <a:cubicBezTo>
                    <a:pt x="350417" y="451485"/>
                    <a:pt x="451485" y="350417"/>
                    <a:pt x="451485" y="225742"/>
                  </a:cubicBezTo>
                  <a:cubicBezTo>
                    <a:pt x="451485" y="101068"/>
                    <a:pt x="350417" y="0"/>
                    <a:pt x="225742" y="0"/>
                  </a:cubicBezTo>
                  <a:close/>
                </a:path>
              </a:pathLst>
            </a:custGeom>
            <a:solidFill>
              <a:srgbClr val="FFDE59">
                <a:alpha val="4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451485" cy="48958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2763500" y="7429500"/>
            <a:ext cx="2857500" cy="762000"/>
            <a:chOff x="0" y="0"/>
            <a:chExt cx="752475" cy="2006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752475" cy="200660"/>
            </a:xfrm>
            <a:custGeom>
              <a:avLst/>
              <a:gdLst/>
              <a:ahLst/>
              <a:cxnLst/>
              <a:rect r="r" b="b" t="t" l="l"/>
              <a:pathLst>
                <a:path h="200660" w="752475">
                  <a:moveTo>
                    <a:pt x="376238" y="0"/>
                  </a:moveTo>
                  <a:cubicBezTo>
                    <a:pt x="168447" y="0"/>
                    <a:pt x="0" y="44919"/>
                    <a:pt x="0" y="100330"/>
                  </a:cubicBezTo>
                  <a:cubicBezTo>
                    <a:pt x="0" y="155741"/>
                    <a:pt x="168447" y="200660"/>
                    <a:pt x="376238" y="200660"/>
                  </a:cubicBezTo>
                  <a:cubicBezTo>
                    <a:pt x="584028" y="200660"/>
                    <a:pt x="752475" y="155741"/>
                    <a:pt x="752475" y="100330"/>
                  </a:cubicBezTo>
                  <a:cubicBezTo>
                    <a:pt x="752475" y="44919"/>
                    <a:pt x="584028" y="0"/>
                    <a:pt x="376238" y="0"/>
                  </a:cubicBezTo>
                  <a:close/>
                </a:path>
              </a:pathLst>
            </a:custGeom>
            <a:solidFill>
              <a:srgbClr val="3B7DD8">
                <a:alpha val="4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752475" cy="23876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3430250" y="5905500"/>
            <a:ext cx="1524000" cy="1905000"/>
            <a:chOff x="0" y="0"/>
            <a:chExt cx="401320" cy="50165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401320" cy="501650"/>
            </a:xfrm>
            <a:custGeom>
              <a:avLst/>
              <a:gdLst/>
              <a:ahLst/>
              <a:cxnLst/>
              <a:rect r="r" b="b" t="t" l="l"/>
              <a:pathLst>
                <a:path h="501650" w="401320">
                  <a:moveTo>
                    <a:pt x="200660" y="0"/>
                  </a:moveTo>
                  <a:cubicBezTo>
                    <a:pt x="89839" y="0"/>
                    <a:pt x="0" y="112298"/>
                    <a:pt x="0" y="250825"/>
                  </a:cubicBezTo>
                  <a:cubicBezTo>
                    <a:pt x="0" y="389352"/>
                    <a:pt x="89839" y="501650"/>
                    <a:pt x="200660" y="501650"/>
                  </a:cubicBezTo>
                  <a:cubicBezTo>
                    <a:pt x="311481" y="501650"/>
                    <a:pt x="401320" y="389352"/>
                    <a:pt x="401320" y="250825"/>
                  </a:cubicBezTo>
                  <a:cubicBezTo>
                    <a:pt x="401320" y="112298"/>
                    <a:pt x="311481" y="0"/>
                    <a:pt x="200660" y="0"/>
                  </a:cubicBezTo>
                  <a:close/>
                </a:path>
              </a:pathLst>
            </a:custGeom>
            <a:solidFill>
              <a:srgbClr val="3B7DD8">
                <a:alpha val="4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401320" cy="53975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3143250" y="5238750"/>
            <a:ext cx="1905000" cy="428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b="true" sz="2799" u="none">
                <a:solidFill>
                  <a:srgbClr val="FF6B6B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 = 5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3143250" y="8601075"/>
            <a:ext cx="19050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800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Skewed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8191500" y="5238750"/>
            <a:ext cx="1905000" cy="428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b="true" sz="2799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 = 15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8191500" y="8601075"/>
            <a:ext cx="19050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800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Less Skewed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3239750" y="5238750"/>
            <a:ext cx="1905000" cy="428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b="true" sz="2799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 = 30+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3239750" y="8601075"/>
            <a:ext cx="19050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800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Normal</a:t>
            </a:r>
          </a:p>
        </p:txBody>
      </p:sp>
      <p:sp>
        <p:nvSpPr>
          <p:cNvPr name="AutoShape 39" id="39"/>
          <p:cNvSpPr/>
          <p:nvPr/>
        </p:nvSpPr>
        <p:spPr>
          <a:xfrm>
            <a:off x="6429375" y="7048500"/>
            <a:ext cx="381000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40" id="40"/>
          <p:cNvSpPr/>
          <p:nvPr/>
        </p:nvSpPr>
        <p:spPr>
          <a:xfrm>
            <a:off x="11477625" y="7048500"/>
            <a:ext cx="381000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41" id="41"/>
          <p:cNvSpPr txBox="true"/>
          <p:nvPr/>
        </p:nvSpPr>
        <p:spPr>
          <a:xfrm rot="0">
            <a:off x="4381500" y="9210675"/>
            <a:ext cx="9525000" cy="276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b="true" sz="2000" u="none">
                <a:solidFill>
                  <a:srgbClr val="FFFFFF">
                    <a:alpha val="89804"/>
                  </a:srgbClr>
                </a:solidFill>
                <a:latin typeface="TT Fors Bold"/>
                <a:ea typeface="TT Fors Bold"/>
                <a:cs typeface="TT Fors Bold"/>
                <a:sym typeface="TT Fors Bold"/>
              </a:rPr>
              <a:t>CLT:</a:t>
            </a:r>
            <a:r>
              <a:rPr lang="en-US" sz="2000" u="none">
                <a:solidFill>
                  <a:srgbClr val="FFFFFF">
                    <a:alpha val="8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 Any population shape → Normal distribution (when n is large enough)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11595152" y="9763125"/>
            <a:ext cx="5194197" cy="3005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6"/>
              </a:lnSpc>
              <a:spcBef>
                <a:spcPct val="0"/>
              </a:spcBef>
            </a:pPr>
            <a:r>
              <a:rPr lang="en-US" b="true" sz="22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66750" y="1019175"/>
            <a:ext cx="10327885" cy="18093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478"/>
              </a:lnSpc>
              <a:spcBef>
                <a:spcPct val="0"/>
              </a:spcBef>
            </a:pPr>
            <a:r>
              <a:rPr lang="en-US" sz="6478" spc="-194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Central Limit Theorem Visualization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66750" y="3555793"/>
            <a:ext cx="9357422" cy="55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39"/>
              </a:lnSpc>
              <a:spcBef>
                <a:spcPct val="0"/>
              </a:spcBef>
            </a:pPr>
            <a:r>
              <a:rPr lang="en-US" sz="3199" spc="-95" strike="noStrike" u="none">
                <a:solidFill>
                  <a:srgbClr val="FFFFF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Visualizing convergence to normal distribution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66750" y="4384480"/>
            <a:ext cx="7740751" cy="1470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940"/>
              </a:lnSpc>
              <a:spcBef>
                <a:spcPct val="0"/>
              </a:spcBef>
            </a:pPr>
            <a:r>
              <a:rPr lang="en-US" sz="21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The </a:t>
            </a:r>
            <a:r>
              <a:rPr lang="en-US" b="true" sz="2100" strike="noStrike" u="none">
                <a:solidFill>
                  <a:srgbClr val="FFFFFF"/>
                </a:solidFill>
                <a:latin typeface="TT Fors Bold"/>
                <a:ea typeface="TT Fors Bold"/>
                <a:cs typeface="TT Fors Bold"/>
                <a:sym typeface="TT Fors Bold"/>
              </a:rPr>
              <a:t>Central Limit Theorem</a:t>
            </a:r>
            <a:r>
              <a:rPr lang="en-US" sz="21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illustrates how the distribution of sample means approaches normality as sample size increases, regardless of the population's shape, reinforcing its foundational role in statistics.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1328164" y="0"/>
            <a:ext cx="6959836" cy="9478717"/>
            <a:chOff x="0" y="0"/>
            <a:chExt cx="1170208" cy="15937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20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70208">
                  <a:moveTo>
                    <a:pt x="0" y="0"/>
                  </a:moveTo>
                  <a:lnTo>
                    <a:pt x="1170208" y="0"/>
                  </a:lnTo>
                  <a:lnTo>
                    <a:pt x="117020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0" t="58" r="-1010" b="-3789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3093803" y="9803172"/>
            <a:ext cx="5194197" cy="3005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6"/>
              </a:lnSpc>
              <a:spcBef>
                <a:spcPct val="0"/>
              </a:spcBef>
            </a:pPr>
            <a:r>
              <a:rPr lang="en-US" b="true" sz="22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381500" y="571500"/>
            <a:ext cx="9525000" cy="866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22"/>
              </a:lnSpc>
            </a:pPr>
            <a:r>
              <a:rPr lang="en-US" b="true" sz="5622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CLT Implications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334000" y="1571625"/>
            <a:ext cx="7620000" cy="323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en-US" sz="2400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Why the Central Limit Theorem matters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143000" y="2381250"/>
            <a:ext cx="4953000" cy="5905500"/>
            <a:chOff x="0" y="0"/>
            <a:chExt cx="1304290" cy="15551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4290" cy="1555115"/>
            </a:xfrm>
            <a:custGeom>
              <a:avLst/>
              <a:gdLst/>
              <a:ahLst/>
              <a:cxnLst/>
              <a:rect r="r" b="b" t="t" l="l"/>
              <a:pathLst>
                <a:path h="1555115" w="1304290">
                  <a:moveTo>
                    <a:pt x="81280" y="0"/>
                  </a:moveTo>
                  <a:lnTo>
                    <a:pt x="1223010" y="0"/>
                  </a:lnTo>
                  <a:cubicBezTo>
                    <a:pt x="1244567" y="0"/>
                    <a:pt x="1265241" y="8563"/>
                    <a:pt x="1280484" y="23806"/>
                  </a:cubicBezTo>
                  <a:cubicBezTo>
                    <a:pt x="1295727" y="39049"/>
                    <a:pt x="1304290" y="59723"/>
                    <a:pt x="1304290" y="81280"/>
                  </a:cubicBezTo>
                  <a:lnTo>
                    <a:pt x="1304290" y="1473835"/>
                  </a:lnTo>
                  <a:cubicBezTo>
                    <a:pt x="1304290" y="1518725"/>
                    <a:pt x="1267900" y="1555115"/>
                    <a:pt x="1223010" y="1555115"/>
                  </a:cubicBezTo>
                  <a:lnTo>
                    <a:pt x="81280" y="1555115"/>
                  </a:lnTo>
                  <a:cubicBezTo>
                    <a:pt x="36390" y="1555115"/>
                    <a:pt x="0" y="1518725"/>
                    <a:pt x="0" y="1473835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FFDE59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304290" cy="159321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667500" y="2381250"/>
            <a:ext cx="4953000" cy="5905500"/>
            <a:chOff x="0" y="0"/>
            <a:chExt cx="1304290" cy="155511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04290" cy="1555115"/>
            </a:xfrm>
            <a:custGeom>
              <a:avLst/>
              <a:gdLst/>
              <a:ahLst/>
              <a:cxnLst/>
              <a:rect r="r" b="b" t="t" l="l"/>
              <a:pathLst>
                <a:path h="1555115" w="1304290">
                  <a:moveTo>
                    <a:pt x="81280" y="0"/>
                  </a:moveTo>
                  <a:lnTo>
                    <a:pt x="1223010" y="0"/>
                  </a:lnTo>
                  <a:cubicBezTo>
                    <a:pt x="1244567" y="0"/>
                    <a:pt x="1265241" y="8563"/>
                    <a:pt x="1280484" y="23806"/>
                  </a:cubicBezTo>
                  <a:cubicBezTo>
                    <a:pt x="1295727" y="39049"/>
                    <a:pt x="1304290" y="59723"/>
                    <a:pt x="1304290" y="81280"/>
                  </a:cubicBezTo>
                  <a:lnTo>
                    <a:pt x="1304290" y="1473835"/>
                  </a:lnTo>
                  <a:cubicBezTo>
                    <a:pt x="1304290" y="1518725"/>
                    <a:pt x="1267900" y="1555115"/>
                    <a:pt x="1223010" y="1555115"/>
                  </a:cubicBezTo>
                  <a:lnTo>
                    <a:pt x="81280" y="1555115"/>
                  </a:lnTo>
                  <a:cubicBezTo>
                    <a:pt x="36390" y="1555115"/>
                    <a:pt x="0" y="1518725"/>
                    <a:pt x="0" y="1473835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3B7DD8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04290" cy="159321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2192000" y="2381250"/>
            <a:ext cx="4953000" cy="5905500"/>
            <a:chOff x="0" y="0"/>
            <a:chExt cx="1304290" cy="155511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304290" cy="1555115"/>
            </a:xfrm>
            <a:custGeom>
              <a:avLst/>
              <a:gdLst/>
              <a:ahLst/>
              <a:cxnLst/>
              <a:rect r="r" b="b" t="t" l="l"/>
              <a:pathLst>
                <a:path h="1555115" w="1304290">
                  <a:moveTo>
                    <a:pt x="81280" y="0"/>
                  </a:moveTo>
                  <a:lnTo>
                    <a:pt x="1223010" y="0"/>
                  </a:lnTo>
                  <a:cubicBezTo>
                    <a:pt x="1244567" y="0"/>
                    <a:pt x="1265241" y="8563"/>
                    <a:pt x="1280484" y="23806"/>
                  </a:cubicBezTo>
                  <a:cubicBezTo>
                    <a:pt x="1295727" y="39049"/>
                    <a:pt x="1304290" y="59723"/>
                    <a:pt x="1304290" y="81280"/>
                  </a:cubicBezTo>
                  <a:lnTo>
                    <a:pt x="1304290" y="1473835"/>
                  </a:lnTo>
                  <a:cubicBezTo>
                    <a:pt x="1304290" y="1518725"/>
                    <a:pt x="1267900" y="1555115"/>
                    <a:pt x="1223010" y="1555115"/>
                  </a:cubicBezTo>
                  <a:lnTo>
                    <a:pt x="81280" y="1555115"/>
                  </a:lnTo>
                  <a:cubicBezTo>
                    <a:pt x="36390" y="1555115"/>
                    <a:pt x="0" y="1518725"/>
                    <a:pt x="0" y="1473835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FF6B6B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1304290" cy="159321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286125" y="2714625"/>
            <a:ext cx="666750" cy="666750"/>
            <a:chOff x="0" y="0"/>
            <a:chExt cx="175578" cy="17557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75577" cy="175577"/>
            </a:xfrm>
            <a:custGeom>
              <a:avLst/>
              <a:gdLst/>
              <a:ahLst/>
              <a:cxnLst/>
              <a:rect r="r" b="b" t="t" l="l"/>
              <a:pathLst>
                <a:path h="175577" w="175577">
                  <a:moveTo>
                    <a:pt x="87789" y="0"/>
                  </a:moveTo>
                  <a:cubicBezTo>
                    <a:pt x="39304" y="0"/>
                    <a:pt x="0" y="39304"/>
                    <a:pt x="0" y="87789"/>
                  </a:cubicBezTo>
                  <a:cubicBezTo>
                    <a:pt x="0" y="136273"/>
                    <a:pt x="39304" y="175577"/>
                    <a:pt x="87789" y="175577"/>
                  </a:cubicBezTo>
                  <a:cubicBezTo>
                    <a:pt x="136273" y="175577"/>
                    <a:pt x="175577" y="136273"/>
                    <a:pt x="175577" y="87789"/>
                  </a:cubicBezTo>
                  <a:cubicBezTo>
                    <a:pt x="175577" y="39304"/>
                    <a:pt x="136273" y="0"/>
                    <a:pt x="87789" y="0"/>
                  </a:cubicBezTo>
                  <a:close/>
                </a:path>
              </a:pathLst>
            </a:custGeom>
            <a:solidFill>
              <a:srgbClr val="FFDE59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175578" cy="2136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8810625" y="2714625"/>
            <a:ext cx="666750" cy="666750"/>
            <a:chOff x="0" y="0"/>
            <a:chExt cx="175578" cy="175578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5577" cy="175577"/>
            </a:xfrm>
            <a:custGeom>
              <a:avLst/>
              <a:gdLst/>
              <a:ahLst/>
              <a:cxnLst/>
              <a:rect r="r" b="b" t="t" l="l"/>
              <a:pathLst>
                <a:path h="175577" w="175577">
                  <a:moveTo>
                    <a:pt x="87789" y="0"/>
                  </a:moveTo>
                  <a:lnTo>
                    <a:pt x="175577" y="87789"/>
                  </a:lnTo>
                  <a:lnTo>
                    <a:pt x="87789" y="175577"/>
                  </a:lnTo>
                  <a:lnTo>
                    <a:pt x="0" y="87789"/>
                  </a:lnTo>
                  <a:lnTo>
                    <a:pt x="87789" y="0"/>
                  </a:lnTo>
                  <a:close/>
                </a:path>
              </a:pathLst>
            </a:custGeom>
            <a:solidFill>
              <a:srgbClr val="3B7DD8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175578" cy="2136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4335125" y="2714625"/>
            <a:ext cx="666750" cy="666750"/>
            <a:chOff x="0" y="0"/>
            <a:chExt cx="175578" cy="17557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75577" cy="175577"/>
            </a:xfrm>
            <a:custGeom>
              <a:avLst/>
              <a:gdLst/>
              <a:ahLst/>
              <a:cxnLst/>
              <a:rect r="r" b="b" t="t" l="l"/>
              <a:pathLst>
                <a:path h="175577" w="175577">
                  <a:moveTo>
                    <a:pt x="81280" y="0"/>
                  </a:moveTo>
                  <a:lnTo>
                    <a:pt x="94297" y="0"/>
                  </a:lnTo>
                  <a:cubicBezTo>
                    <a:pt x="115854" y="0"/>
                    <a:pt x="136528" y="8563"/>
                    <a:pt x="151771" y="23806"/>
                  </a:cubicBezTo>
                  <a:cubicBezTo>
                    <a:pt x="167014" y="39049"/>
                    <a:pt x="175577" y="59723"/>
                    <a:pt x="175577" y="81280"/>
                  </a:cubicBezTo>
                  <a:lnTo>
                    <a:pt x="175577" y="94297"/>
                  </a:lnTo>
                  <a:cubicBezTo>
                    <a:pt x="175577" y="139187"/>
                    <a:pt x="139187" y="175577"/>
                    <a:pt x="94297" y="175577"/>
                  </a:cubicBezTo>
                  <a:lnTo>
                    <a:pt x="81280" y="175577"/>
                  </a:lnTo>
                  <a:cubicBezTo>
                    <a:pt x="36390" y="175577"/>
                    <a:pt x="0" y="139187"/>
                    <a:pt x="0" y="94297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solidFill>
              <a:srgbClr val="FF6B6B">
                <a:alpha val="8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175578" cy="2136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1333500" y="3514725"/>
            <a:ext cx="4572000" cy="8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</a:pPr>
            <a:r>
              <a:rPr lang="en-US" b="true" sz="26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Statistical</a:t>
            </a:r>
          </a:p>
          <a:p>
            <a:pPr algn="ctr">
              <a:lnSpc>
                <a:spcPts val="3120"/>
              </a:lnSpc>
            </a:pPr>
            <a:r>
              <a:rPr lang="en-US" b="true" sz="26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Inference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524000" y="4410075"/>
            <a:ext cx="4191000" cy="2876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Use normal distribution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properties on any data</a:t>
            </a:r>
          </a:p>
          <a:p>
            <a:pPr algn="l">
              <a:lnSpc>
                <a:spcPts val="2880"/>
              </a:lnSpc>
            </a:pP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Works even when population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shape is unknown</a:t>
            </a:r>
          </a:p>
          <a:p>
            <a:pPr algn="l">
              <a:lnSpc>
                <a:spcPts val="2880"/>
              </a:lnSpc>
            </a:pP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Enables probability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calculations on x̄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6858000" y="3514725"/>
            <a:ext cx="4572000" cy="8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</a:pPr>
            <a:r>
              <a:rPr lang="en-US" b="true" sz="2600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Hypothesis</a:t>
            </a:r>
          </a:p>
          <a:p>
            <a:pPr algn="ctr">
              <a:lnSpc>
                <a:spcPts val="3120"/>
              </a:lnSpc>
            </a:pPr>
            <a:r>
              <a:rPr lang="en-US" b="true" sz="2600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Testing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7048500" y="4410075"/>
            <a:ext cx="4191000" cy="2876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Foundation for p-values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and significance tests</a:t>
            </a:r>
          </a:p>
          <a:p>
            <a:pPr algn="l">
              <a:lnSpc>
                <a:spcPts val="2880"/>
              </a:lnSpc>
            </a:pP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Compare sample results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against null hypothesis</a:t>
            </a:r>
          </a:p>
          <a:p>
            <a:pPr algn="l">
              <a:lnSpc>
                <a:spcPts val="2880"/>
              </a:lnSpc>
            </a:pP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Make data-driven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decisions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382500" y="3514725"/>
            <a:ext cx="4572000" cy="8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</a:pPr>
            <a:r>
              <a:rPr lang="en-US" b="true" sz="2600" u="none">
                <a:solidFill>
                  <a:srgbClr val="FF6B6B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Confidence</a:t>
            </a:r>
          </a:p>
          <a:p>
            <a:pPr algn="ctr">
              <a:lnSpc>
                <a:spcPts val="3120"/>
              </a:lnSpc>
            </a:pPr>
            <a:r>
              <a:rPr lang="en-US" b="true" sz="2600" u="none">
                <a:solidFill>
                  <a:srgbClr val="FF6B6B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Intervals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2573000" y="4410075"/>
            <a:ext cx="4191000" cy="2876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Estimate population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parameters with precision</a:t>
            </a:r>
          </a:p>
          <a:p>
            <a:pPr algn="l">
              <a:lnSpc>
                <a:spcPts val="2880"/>
              </a:lnSpc>
            </a:pP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Quantify uncertainty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in estimates</a:t>
            </a:r>
          </a:p>
          <a:p>
            <a:pPr algn="l">
              <a:lnSpc>
                <a:spcPts val="2880"/>
              </a:lnSpc>
            </a:pP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Report margin of error</a:t>
            </a:r>
          </a:p>
          <a:p>
            <a:pPr algn="l">
              <a:lnSpc>
                <a:spcPts val="288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(e.g. ±3%)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8324850" cy="6051990"/>
            <a:chOff x="0" y="0"/>
            <a:chExt cx="11099800" cy="806932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1099800" cy="29728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Research Studies in Action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209665"/>
              <a:ext cx="11099800" cy="13620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Practical Applications of Sampling Techniques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5625840"/>
              <a:ext cx="9182100" cy="24434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  <a:spcBef>
                  <a:spcPct val="0"/>
                </a:spcBef>
              </a:pPr>
              <a:r>
                <a:rPr lang="en-US" sz="2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In clinical trials, researchers utilize </a:t>
              </a:r>
              <a:r>
                <a:rPr lang="en-US" b="true" sz="2100" strike="noStrike" u="none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sampling methods</a:t>
              </a:r>
              <a:r>
                <a:rPr lang="en-US" sz="2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to gather patient data effectively, enabling them to estimate population parameters and improve treatment protocols based on statistically significant findings.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734675" y="0"/>
            <a:ext cx="7553325" cy="10287000"/>
            <a:chOff x="0" y="0"/>
            <a:chExt cx="1170208" cy="159372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7020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70208">
                  <a:moveTo>
                    <a:pt x="0" y="0"/>
                  </a:moveTo>
                  <a:lnTo>
                    <a:pt x="1170208" y="0"/>
                  </a:lnTo>
                  <a:lnTo>
                    <a:pt x="117020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0" t="-34" r="0" b="-34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3093803" y="9803172"/>
            <a:ext cx="5194197" cy="3005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6"/>
              </a:lnSpc>
              <a:spcBef>
                <a:spcPct val="0"/>
              </a:spcBef>
            </a:pPr>
            <a:r>
              <a:rPr lang="en-US" b="true" sz="2246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8324850" cy="6051990"/>
            <a:chOff x="0" y="0"/>
            <a:chExt cx="11099800" cy="806932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11099800" cy="29728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Quality Control in Action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209665"/>
              <a:ext cx="11099800" cy="13620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Ensuring Product Excellence Through Sampling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5625840"/>
              <a:ext cx="9182100" cy="24434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  <a:spcBef>
                  <a:spcPct val="0"/>
                </a:spcBef>
              </a:pPr>
              <a:r>
                <a:rPr lang="en-US" sz="2100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Quality control utilizes sampling to systematically monitor production. By analyzing samples, manufacturers can detect defects early, ensuring that the final products meet quality standards and customer expectations.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734675" y="0"/>
            <a:ext cx="7553325" cy="10287000"/>
            <a:chOff x="0" y="0"/>
            <a:chExt cx="1170208" cy="159372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7020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70208">
                  <a:moveTo>
                    <a:pt x="0" y="0"/>
                  </a:moveTo>
                  <a:lnTo>
                    <a:pt x="1170208" y="0"/>
                  </a:lnTo>
                  <a:lnTo>
                    <a:pt x="117020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0" t="-34" r="0" b="-34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0734675" y="9850266"/>
            <a:ext cx="4348754" cy="248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99"/>
              </a:lnSpc>
              <a:spcBef>
                <a:spcPct val="0"/>
              </a:spcBef>
            </a:pPr>
            <a:r>
              <a:rPr lang="en-US" b="true" sz="1899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6886575" cy="3543300"/>
            <a:chOff x="0" y="0"/>
            <a:chExt cx="9182100" cy="47244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9182100" cy="29728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Surveys and Polling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362325"/>
              <a:ext cx="9182100" cy="13620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Understanding the role of sampling in polling data</a:t>
              </a: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666750" y="4762500"/>
            <a:ext cx="6667500" cy="4762500"/>
          </a:xfrm>
          <a:custGeom>
            <a:avLst/>
            <a:gdLst/>
            <a:ahLst/>
            <a:cxnLst/>
            <a:rect r="r" b="b" t="t" l="l"/>
            <a:pathLst>
              <a:path h="4762500" w="6667500">
                <a:moveTo>
                  <a:pt x="0" y="0"/>
                </a:moveTo>
                <a:lnTo>
                  <a:pt x="6667500" y="0"/>
                </a:lnTo>
                <a:lnTo>
                  <a:pt x="666750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296400" y="1562100"/>
            <a:ext cx="6886575" cy="1956435"/>
            <a:chOff x="0" y="0"/>
            <a:chExt cx="9182100" cy="2608580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1155700"/>
              <a:ext cx="9182100" cy="14528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Pollsters utilize various </a:t>
              </a:r>
              <a:r>
                <a:rPr lang="en-US" b="true" sz="2100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sampling techniques</a:t>
              </a: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 to ensure representative results, which helps to gauge public opinion effectively and accurately.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-104775"/>
              <a:ext cx="9182100" cy="6263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  <a:spcBef>
                  <a:spcPct val="0"/>
                </a:spcBef>
              </a:pPr>
              <a:r>
                <a:rPr lang="en-US" sz="2600" spc="-7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Sampling Techniques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296400" y="4248150"/>
            <a:ext cx="6886575" cy="1956435"/>
            <a:chOff x="0" y="0"/>
            <a:chExt cx="9182100" cy="2608580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1155700"/>
              <a:ext cx="9182100" cy="14528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The margin of error is crucial in surveys, indicating the potential range of error due to sample size and sampling methods used.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-104775"/>
              <a:ext cx="9182100" cy="6263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  <a:spcBef>
                  <a:spcPct val="0"/>
                </a:spcBef>
              </a:pPr>
              <a:r>
                <a:rPr lang="en-US" sz="2600" spc="-7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Margin of Error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9296400" y="6938010"/>
            <a:ext cx="6886575" cy="1956435"/>
            <a:chOff x="0" y="0"/>
            <a:chExt cx="9182100" cy="2608580"/>
          </a:xfrm>
        </p:grpSpPr>
        <p:sp>
          <p:nvSpPr>
            <p:cNvPr name="TextBox 13" id="13"/>
            <p:cNvSpPr txBox="true"/>
            <p:nvPr/>
          </p:nvSpPr>
          <p:spPr>
            <a:xfrm rot="0">
              <a:off x="0" y="1155700"/>
              <a:ext cx="9182100" cy="14528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Polling data is often used in </a:t>
              </a:r>
              <a:r>
                <a:rPr lang="en-US" b="true" sz="2100">
                  <a:solidFill>
                    <a:srgbClr val="FFFFFF"/>
                  </a:solidFill>
                  <a:latin typeface="TT Fors Bold"/>
                  <a:ea typeface="TT Fors Bold"/>
                  <a:cs typeface="TT Fors Bold"/>
                  <a:sym typeface="TT Fors Bold"/>
                </a:rPr>
                <a:t>predictive modeling</a:t>
              </a: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, which helps to forecast election outcomes and understand voter behavior trends.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0" y="-104775"/>
              <a:ext cx="9182100" cy="6263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  <a:spcBef>
                  <a:spcPct val="0"/>
                </a:spcBef>
              </a:pPr>
              <a:r>
                <a:rPr lang="en-US" sz="2600" spc="-7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Predictive Modeling</a:t>
              </a: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3096151" y="9761042"/>
            <a:ext cx="4238099" cy="226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99"/>
              </a:lnSpc>
              <a:spcBef>
                <a:spcPct val="0"/>
              </a:spcBef>
            </a:pPr>
            <a:r>
              <a:rPr lang="en-US" b="true" sz="1799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5143500"/>
            <a:ext cx="4010025" cy="3813810"/>
            <a:chOff x="0" y="0"/>
            <a:chExt cx="5346700" cy="508508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1155700"/>
              <a:ext cx="5346700" cy="39293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Sampling distributions are crucial for accurately estimating population means and proportions, allowing researchers to make informed conclusions about larger groups based on smaller, manageable samples.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-104775"/>
              <a:ext cx="5346700" cy="6263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  <a:spcBef>
                  <a:spcPct val="0"/>
                </a:spcBef>
              </a:pPr>
              <a:r>
                <a:rPr lang="en-US" sz="2600" spc="-7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Population Estimation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6419850" y="5143500"/>
            <a:ext cx="4010025" cy="3442335"/>
            <a:chOff x="0" y="0"/>
            <a:chExt cx="5346700" cy="4589780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1155700"/>
              <a:ext cx="5346700" cy="34340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Researchers utilize sampling distributions to conduct hypothesis testing, providing a framework for determining the validity of assumptions or claims about population parameters through statistical significance.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-104775"/>
              <a:ext cx="5346700" cy="6263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  <a:spcBef>
                  <a:spcPct val="0"/>
                </a:spcBef>
              </a:pPr>
              <a:r>
                <a:rPr lang="en-US" sz="2600" spc="-7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Hypothesis Testing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2858750" y="666750"/>
            <a:ext cx="4762500" cy="3810000"/>
          </a:xfrm>
          <a:custGeom>
            <a:avLst/>
            <a:gdLst/>
            <a:ahLst/>
            <a:cxnLst/>
            <a:rect r="r" b="b" t="t" l="l"/>
            <a:pathLst>
              <a:path h="3810000" w="4762500">
                <a:moveTo>
                  <a:pt x="0" y="0"/>
                </a:moveTo>
                <a:lnTo>
                  <a:pt x="4762500" y="0"/>
                </a:lnTo>
                <a:lnTo>
                  <a:pt x="4762500" y="3810000"/>
                </a:lnTo>
                <a:lnTo>
                  <a:pt x="0" y="381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2172950" y="5143500"/>
            <a:ext cx="4010025" cy="3442335"/>
            <a:chOff x="0" y="0"/>
            <a:chExt cx="5346700" cy="4589780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1155700"/>
              <a:ext cx="5346700" cy="34340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  <a:r>
                <a:rPr lang="en-US" sz="2100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Sampling distributions are essential for constructing confidence intervals, providing a range of values that likely contains the population parameter, thus enhancing the reliability of research findings.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-104775"/>
              <a:ext cx="5346700" cy="6263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  <a:spcBef>
                  <a:spcPct val="0"/>
                </a:spcBef>
              </a:pPr>
              <a:r>
                <a:rPr lang="en-US" sz="2600" spc="-7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Confidence Intervals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666750" y="666750"/>
            <a:ext cx="11201400" cy="3171825"/>
            <a:chOff x="0" y="0"/>
            <a:chExt cx="14935200" cy="4229100"/>
          </a:xfrm>
        </p:grpSpPr>
        <p:sp>
          <p:nvSpPr>
            <p:cNvPr name="TextBox 13" id="13"/>
            <p:cNvSpPr txBox="true"/>
            <p:nvPr/>
          </p:nvSpPr>
          <p:spPr>
            <a:xfrm rot="0">
              <a:off x="0" y="-9525"/>
              <a:ext cx="14935200" cy="29728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Applications in Research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0" y="3581400"/>
              <a:ext cx="13423900" cy="6477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</a:pPr>
              <a:r>
                <a:rPr lang="en-US" sz="3199" spc="-95" strike="noStrike" u="none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Leveraging Sampling Techniques</a:t>
              </a: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16811431" y="752281"/>
            <a:ext cx="809819" cy="809819"/>
          </a:xfrm>
          <a:custGeom>
            <a:avLst/>
            <a:gdLst/>
            <a:ahLst/>
            <a:cxnLst/>
            <a:rect r="r" b="b" t="t" l="l"/>
            <a:pathLst>
              <a:path h="809819" w="809819">
                <a:moveTo>
                  <a:pt x="0" y="0"/>
                </a:moveTo>
                <a:lnTo>
                  <a:pt x="809819" y="0"/>
                </a:lnTo>
                <a:lnTo>
                  <a:pt x="809819" y="809819"/>
                </a:lnTo>
                <a:lnTo>
                  <a:pt x="0" y="8098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3811250" y="4508818"/>
            <a:ext cx="3810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b="true" sz="1599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6750" y="666750"/>
            <a:ext cx="6886575" cy="3543300"/>
            <a:chOff x="0" y="0"/>
            <a:chExt cx="9182100" cy="472440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9525"/>
              <a:ext cx="9182100" cy="29728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000"/>
                </a:lnSpc>
                <a:spcBef>
                  <a:spcPct val="0"/>
                </a:spcBef>
              </a:pPr>
              <a:r>
                <a:rPr lang="en-US" sz="8000" spc="-240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Applications in Data Science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362325"/>
              <a:ext cx="9182100" cy="13620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39"/>
                </a:lnSpc>
                <a:spcBef>
                  <a:spcPct val="0"/>
                </a:spcBef>
              </a:pPr>
              <a:r>
                <a:rPr lang="en-US" sz="3199" spc="-95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Utilizing sampling techniques to enhance data analysis processes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296400" y="1562100"/>
            <a:ext cx="6886575" cy="1919827"/>
            <a:chOff x="0" y="0"/>
            <a:chExt cx="9182100" cy="2559770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1134576"/>
              <a:ext cx="9182100" cy="142519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03"/>
                </a:lnSpc>
                <a:spcBef>
                  <a:spcPct val="0"/>
                </a:spcBef>
              </a:pPr>
              <a:r>
                <a:rPr lang="en-US" sz="2073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Sampling is essential for model training, allowing data scientists to optimize algorithms with representative datasets for improved predictions.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-104775"/>
              <a:ext cx="9182100" cy="6147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594"/>
                </a:lnSpc>
                <a:spcBef>
                  <a:spcPct val="0"/>
                </a:spcBef>
              </a:pPr>
              <a:r>
                <a:rPr lang="en-US" sz="2567" spc="-77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Model Training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666750" y="4762500"/>
            <a:ext cx="6667500" cy="4762500"/>
          </a:xfrm>
          <a:custGeom>
            <a:avLst/>
            <a:gdLst/>
            <a:ahLst/>
            <a:cxnLst/>
            <a:rect r="r" b="b" t="t" l="l"/>
            <a:pathLst>
              <a:path h="4762500" w="6667500">
                <a:moveTo>
                  <a:pt x="0" y="0"/>
                </a:moveTo>
                <a:lnTo>
                  <a:pt x="6667500" y="0"/>
                </a:lnTo>
                <a:lnTo>
                  <a:pt x="666750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9296400" y="4248150"/>
            <a:ext cx="6886575" cy="1919827"/>
            <a:chOff x="0" y="0"/>
            <a:chExt cx="9182100" cy="2559770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1134576"/>
              <a:ext cx="9182100" cy="142519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03"/>
                </a:lnSpc>
                <a:spcBef>
                  <a:spcPct val="0"/>
                </a:spcBef>
              </a:pPr>
              <a:r>
                <a:rPr lang="en-US" sz="2073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Data sampling helps estimate variability metrics, ensuring models generalize well to unseen data and maintain accuracy in real-world applications.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-104775"/>
              <a:ext cx="9182100" cy="6147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594"/>
                </a:lnSpc>
                <a:spcBef>
                  <a:spcPct val="0"/>
                </a:spcBef>
              </a:pPr>
              <a:r>
                <a:rPr lang="en-US" sz="2567" spc="-77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Variability Estimation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9296400" y="6938010"/>
            <a:ext cx="6886575" cy="2281777"/>
            <a:chOff x="0" y="0"/>
            <a:chExt cx="9182100" cy="3042370"/>
          </a:xfrm>
        </p:grpSpPr>
        <p:sp>
          <p:nvSpPr>
            <p:cNvPr name="TextBox 13" id="13"/>
            <p:cNvSpPr txBox="true"/>
            <p:nvPr/>
          </p:nvSpPr>
          <p:spPr>
            <a:xfrm rot="0">
              <a:off x="0" y="1134576"/>
              <a:ext cx="9182100" cy="190779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03"/>
                </a:lnSpc>
                <a:spcBef>
                  <a:spcPct val="0"/>
                </a:spcBef>
              </a:pPr>
              <a:r>
                <a:rPr lang="en-US" sz="2073">
                  <a:solidFill>
                    <a:srgbClr val="FFFFFF"/>
                  </a:solidFill>
                  <a:latin typeface="TT Fors"/>
                  <a:ea typeface="TT Fors"/>
                  <a:cs typeface="TT Fors"/>
                  <a:sym typeface="TT Fors"/>
                </a:rPr>
                <a:t>Bootstrapping techniques leverage sampling distributions to create multiple datasets, enhancing statistical inference and providing robust insights from limited data.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0" y="-104775"/>
              <a:ext cx="9182100" cy="61472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594"/>
                </a:lnSpc>
                <a:spcBef>
                  <a:spcPct val="0"/>
                </a:spcBef>
              </a:pPr>
              <a:r>
                <a:rPr lang="en-US" sz="2567" spc="-77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Bootstrapping Methods</a:t>
              </a: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2147888" y="9792222"/>
            <a:ext cx="4521327" cy="226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99"/>
              </a:lnSpc>
              <a:spcBef>
                <a:spcPct val="0"/>
              </a:spcBef>
            </a:pPr>
            <a:r>
              <a:rPr lang="en-US" b="true" sz="1799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429000" y="590550"/>
            <a:ext cx="11430000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22"/>
              </a:lnSpc>
            </a:pPr>
            <a:r>
              <a:rPr lang="en-US" b="true" sz="5422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Implementation in Data Science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381500" y="1524000"/>
            <a:ext cx="9525000" cy="666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sz="2199" u="none">
                <a:solidFill>
                  <a:srgbClr val="FFFFFF">
                    <a:alpha val="84706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How sampling distribution concepts power real-world data science workflows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238250" y="2190750"/>
            <a:ext cx="4953000" cy="3238500"/>
            <a:chOff x="0" y="0"/>
            <a:chExt cx="1304290" cy="85280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4290" cy="852805"/>
            </a:xfrm>
            <a:custGeom>
              <a:avLst/>
              <a:gdLst/>
              <a:ahLst/>
              <a:cxnLst/>
              <a:rect r="r" b="b" t="t" l="l"/>
              <a:pathLst>
                <a:path h="852805" w="1304290">
                  <a:moveTo>
                    <a:pt x="53145" y="0"/>
                  </a:moveTo>
                  <a:lnTo>
                    <a:pt x="1251145" y="0"/>
                  </a:lnTo>
                  <a:cubicBezTo>
                    <a:pt x="1265240" y="0"/>
                    <a:pt x="1278758" y="5599"/>
                    <a:pt x="1288724" y="15566"/>
                  </a:cubicBezTo>
                  <a:cubicBezTo>
                    <a:pt x="1298691" y="25532"/>
                    <a:pt x="1304290" y="39050"/>
                    <a:pt x="1304290" y="53145"/>
                  </a:cubicBezTo>
                  <a:lnTo>
                    <a:pt x="1304290" y="799660"/>
                  </a:lnTo>
                  <a:cubicBezTo>
                    <a:pt x="1304290" y="813755"/>
                    <a:pt x="1298691" y="827273"/>
                    <a:pt x="1288724" y="837239"/>
                  </a:cubicBezTo>
                  <a:cubicBezTo>
                    <a:pt x="1278758" y="847206"/>
                    <a:pt x="1265240" y="852805"/>
                    <a:pt x="1251145" y="852805"/>
                  </a:cubicBezTo>
                  <a:lnTo>
                    <a:pt x="53145" y="852805"/>
                  </a:lnTo>
                  <a:cubicBezTo>
                    <a:pt x="39050" y="852805"/>
                    <a:pt x="25532" y="847206"/>
                    <a:pt x="15566" y="837239"/>
                  </a:cubicBezTo>
                  <a:cubicBezTo>
                    <a:pt x="5599" y="827273"/>
                    <a:pt x="0" y="813755"/>
                    <a:pt x="0" y="799660"/>
                  </a:cubicBezTo>
                  <a:lnTo>
                    <a:pt x="0" y="53145"/>
                  </a:lnTo>
                  <a:cubicBezTo>
                    <a:pt x="0" y="39050"/>
                    <a:pt x="5599" y="25532"/>
                    <a:pt x="15566" y="15566"/>
                  </a:cubicBezTo>
                  <a:cubicBezTo>
                    <a:pt x="25532" y="5599"/>
                    <a:pt x="39050" y="0"/>
                    <a:pt x="53145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FFDE59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304290" cy="89090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667500" y="2190750"/>
            <a:ext cx="4953000" cy="3238500"/>
            <a:chOff x="0" y="0"/>
            <a:chExt cx="1304290" cy="85280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04290" cy="852805"/>
            </a:xfrm>
            <a:custGeom>
              <a:avLst/>
              <a:gdLst/>
              <a:ahLst/>
              <a:cxnLst/>
              <a:rect r="r" b="b" t="t" l="l"/>
              <a:pathLst>
                <a:path h="852805" w="1304290">
                  <a:moveTo>
                    <a:pt x="53145" y="0"/>
                  </a:moveTo>
                  <a:lnTo>
                    <a:pt x="1251145" y="0"/>
                  </a:lnTo>
                  <a:cubicBezTo>
                    <a:pt x="1265240" y="0"/>
                    <a:pt x="1278758" y="5599"/>
                    <a:pt x="1288724" y="15566"/>
                  </a:cubicBezTo>
                  <a:cubicBezTo>
                    <a:pt x="1298691" y="25532"/>
                    <a:pt x="1304290" y="39050"/>
                    <a:pt x="1304290" y="53145"/>
                  </a:cubicBezTo>
                  <a:lnTo>
                    <a:pt x="1304290" y="799660"/>
                  </a:lnTo>
                  <a:cubicBezTo>
                    <a:pt x="1304290" y="813755"/>
                    <a:pt x="1298691" y="827273"/>
                    <a:pt x="1288724" y="837239"/>
                  </a:cubicBezTo>
                  <a:cubicBezTo>
                    <a:pt x="1278758" y="847206"/>
                    <a:pt x="1265240" y="852805"/>
                    <a:pt x="1251145" y="852805"/>
                  </a:cubicBezTo>
                  <a:lnTo>
                    <a:pt x="53145" y="852805"/>
                  </a:lnTo>
                  <a:cubicBezTo>
                    <a:pt x="39050" y="852805"/>
                    <a:pt x="25532" y="847206"/>
                    <a:pt x="15566" y="837239"/>
                  </a:cubicBezTo>
                  <a:cubicBezTo>
                    <a:pt x="5599" y="827273"/>
                    <a:pt x="0" y="813755"/>
                    <a:pt x="0" y="799660"/>
                  </a:cubicBezTo>
                  <a:lnTo>
                    <a:pt x="0" y="53145"/>
                  </a:lnTo>
                  <a:cubicBezTo>
                    <a:pt x="0" y="39050"/>
                    <a:pt x="5599" y="25532"/>
                    <a:pt x="15566" y="15566"/>
                  </a:cubicBezTo>
                  <a:cubicBezTo>
                    <a:pt x="25532" y="5599"/>
                    <a:pt x="39050" y="0"/>
                    <a:pt x="53145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3B7DD8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04290" cy="89090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2096750" y="2190750"/>
            <a:ext cx="4953000" cy="3238500"/>
            <a:chOff x="0" y="0"/>
            <a:chExt cx="1304290" cy="85280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304290" cy="852805"/>
            </a:xfrm>
            <a:custGeom>
              <a:avLst/>
              <a:gdLst/>
              <a:ahLst/>
              <a:cxnLst/>
              <a:rect r="r" b="b" t="t" l="l"/>
              <a:pathLst>
                <a:path h="852805" w="1304290">
                  <a:moveTo>
                    <a:pt x="53145" y="0"/>
                  </a:moveTo>
                  <a:lnTo>
                    <a:pt x="1251145" y="0"/>
                  </a:lnTo>
                  <a:cubicBezTo>
                    <a:pt x="1265240" y="0"/>
                    <a:pt x="1278758" y="5599"/>
                    <a:pt x="1288724" y="15566"/>
                  </a:cubicBezTo>
                  <a:cubicBezTo>
                    <a:pt x="1298691" y="25532"/>
                    <a:pt x="1304290" y="39050"/>
                    <a:pt x="1304290" y="53145"/>
                  </a:cubicBezTo>
                  <a:lnTo>
                    <a:pt x="1304290" y="799660"/>
                  </a:lnTo>
                  <a:cubicBezTo>
                    <a:pt x="1304290" y="813755"/>
                    <a:pt x="1298691" y="827273"/>
                    <a:pt x="1288724" y="837239"/>
                  </a:cubicBezTo>
                  <a:cubicBezTo>
                    <a:pt x="1278758" y="847206"/>
                    <a:pt x="1265240" y="852805"/>
                    <a:pt x="1251145" y="852805"/>
                  </a:cubicBezTo>
                  <a:lnTo>
                    <a:pt x="53145" y="852805"/>
                  </a:lnTo>
                  <a:cubicBezTo>
                    <a:pt x="39050" y="852805"/>
                    <a:pt x="25532" y="847206"/>
                    <a:pt x="15566" y="837239"/>
                  </a:cubicBezTo>
                  <a:cubicBezTo>
                    <a:pt x="5599" y="827273"/>
                    <a:pt x="0" y="813755"/>
                    <a:pt x="0" y="799660"/>
                  </a:cubicBezTo>
                  <a:lnTo>
                    <a:pt x="0" y="53145"/>
                  </a:lnTo>
                  <a:cubicBezTo>
                    <a:pt x="0" y="39050"/>
                    <a:pt x="5599" y="25532"/>
                    <a:pt x="15566" y="15566"/>
                  </a:cubicBezTo>
                  <a:cubicBezTo>
                    <a:pt x="25532" y="5599"/>
                    <a:pt x="39050" y="0"/>
                    <a:pt x="53145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FF6B6B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1304290" cy="89090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666750" y="5715000"/>
            <a:ext cx="8572500" cy="3238500"/>
            <a:chOff x="0" y="0"/>
            <a:chExt cx="2257425" cy="852805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257425" cy="852805"/>
            </a:xfrm>
            <a:custGeom>
              <a:avLst/>
              <a:gdLst/>
              <a:ahLst/>
              <a:cxnLst/>
              <a:rect r="r" b="b" t="t" l="l"/>
              <a:pathLst>
                <a:path h="852805" w="2257425">
                  <a:moveTo>
                    <a:pt x="34318" y="0"/>
                  </a:moveTo>
                  <a:lnTo>
                    <a:pt x="2223107" y="0"/>
                  </a:lnTo>
                  <a:cubicBezTo>
                    <a:pt x="2232209" y="0"/>
                    <a:pt x="2240937" y="3616"/>
                    <a:pt x="2247373" y="10052"/>
                  </a:cubicBezTo>
                  <a:cubicBezTo>
                    <a:pt x="2253809" y="16487"/>
                    <a:pt x="2257425" y="25216"/>
                    <a:pt x="2257425" y="34318"/>
                  </a:cubicBezTo>
                  <a:lnTo>
                    <a:pt x="2257425" y="818487"/>
                  </a:lnTo>
                  <a:cubicBezTo>
                    <a:pt x="2257425" y="827589"/>
                    <a:pt x="2253809" y="836318"/>
                    <a:pt x="2247373" y="842753"/>
                  </a:cubicBezTo>
                  <a:cubicBezTo>
                    <a:pt x="2240937" y="849189"/>
                    <a:pt x="2232209" y="852805"/>
                    <a:pt x="2223107" y="852805"/>
                  </a:cubicBezTo>
                  <a:lnTo>
                    <a:pt x="34318" y="852805"/>
                  </a:lnTo>
                  <a:cubicBezTo>
                    <a:pt x="25216" y="852805"/>
                    <a:pt x="16487" y="849189"/>
                    <a:pt x="10052" y="842753"/>
                  </a:cubicBezTo>
                  <a:cubicBezTo>
                    <a:pt x="3616" y="836318"/>
                    <a:pt x="0" y="827589"/>
                    <a:pt x="0" y="818487"/>
                  </a:cubicBezTo>
                  <a:lnTo>
                    <a:pt x="0" y="34318"/>
                  </a:lnTo>
                  <a:cubicBezTo>
                    <a:pt x="0" y="25216"/>
                    <a:pt x="3616" y="16487"/>
                    <a:pt x="10052" y="10052"/>
                  </a:cubicBezTo>
                  <a:cubicBezTo>
                    <a:pt x="16487" y="3616"/>
                    <a:pt x="25216" y="0"/>
                    <a:pt x="34318" y="0"/>
                  </a:cubicBezTo>
                  <a:close/>
                </a:path>
              </a:pathLst>
            </a:custGeom>
            <a:solidFill>
              <a:srgbClr val="0D1117"/>
            </a:solidFill>
            <a:ln w="19050" cap="rnd">
              <a:solidFill>
                <a:srgbClr val="3B7DD8"/>
              </a:solidFill>
              <a:prstDash val="solid"/>
              <a:round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2257425" cy="89090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9715500" y="5524500"/>
            <a:ext cx="7905750" cy="3619500"/>
            <a:chOff x="0" y="0"/>
            <a:chExt cx="2081848" cy="95313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081848" cy="953135"/>
            </a:xfrm>
            <a:custGeom>
              <a:avLst/>
              <a:gdLst/>
              <a:ahLst/>
              <a:cxnLst/>
              <a:rect r="r" b="b" t="t" l="l"/>
              <a:pathLst>
                <a:path h="953135" w="2081848">
                  <a:moveTo>
                    <a:pt x="37213" y="0"/>
                  </a:moveTo>
                  <a:lnTo>
                    <a:pt x="2044635" y="0"/>
                  </a:lnTo>
                  <a:cubicBezTo>
                    <a:pt x="2054504" y="0"/>
                    <a:pt x="2063970" y="3921"/>
                    <a:pt x="2070948" y="10899"/>
                  </a:cubicBezTo>
                  <a:cubicBezTo>
                    <a:pt x="2077927" y="17878"/>
                    <a:pt x="2081848" y="27343"/>
                    <a:pt x="2081848" y="37213"/>
                  </a:cubicBezTo>
                  <a:lnTo>
                    <a:pt x="2081848" y="915922"/>
                  </a:lnTo>
                  <a:cubicBezTo>
                    <a:pt x="2081848" y="925792"/>
                    <a:pt x="2077927" y="935257"/>
                    <a:pt x="2070948" y="942236"/>
                  </a:cubicBezTo>
                  <a:cubicBezTo>
                    <a:pt x="2063970" y="949214"/>
                    <a:pt x="2054504" y="953135"/>
                    <a:pt x="2044635" y="953135"/>
                  </a:cubicBezTo>
                  <a:lnTo>
                    <a:pt x="37213" y="953135"/>
                  </a:lnTo>
                  <a:cubicBezTo>
                    <a:pt x="27343" y="953135"/>
                    <a:pt x="17878" y="949214"/>
                    <a:pt x="10899" y="942236"/>
                  </a:cubicBezTo>
                  <a:cubicBezTo>
                    <a:pt x="3921" y="935257"/>
                    <a:pt x="0" y="925792"/>
                    <a:pt x="0" y="915922"/>
                  </a:cubicBezTo>
                  <a:lnTo>
                    <a:pt x="0" y="37213"/>
                  </a:lnTo>
                  <a:cubicBezTo>
                    <a:pt x="0" y="27343"/>
                    <a:pt x="3921" y="17878"/>
                    <a:pt x="10899" y="10899"/>
                  </a:cubicBezTo>
                  <a:cubicBezTo>
                    <a:pt x="17878" y="3921"/>
                    <a:pt x="27343" y="0"/>
                    <a:pt x="37213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28575" cap="rnd">
              <a:solidFill>
                <a:srgbClr val="FFDE59">
                  <a:alpha val="89804"/>
                </a:srgbClr>
              </a:solidFill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2081848" cy="99123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428750" y="2333625"/>
            <a:ext cx="476250" cy="476250"/>
            <a:chOff x="0" y="0"/>
            <a:chExt cx="125412" cy="125412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25412" cy="125412"/>
            </a:xfrm>
            <a:custGeom>
              <a:avLst/>
              <a:gdLst/>
              <a:ahLst/>
              <a:cxnLst/>
              <a:rect r="r" b="b" t="t" l="l"/>
              <a:pathLst>
                <a:path h="125412" w="125412">
                  <a:moveTo>
                    <a:pt x="62706" y="0"/>
                  </a:moveTo>
                  <a:cubicBezTo>
                    <a:pt x="28075" y="0"/>
                    <a:pt x="0" y="28075"/>
                    <a:pt x="0" y="62706"/>
                  </a:cubicBezTo>
                  <a:cubicBezTo>
                    <a:pt x="0" y="97338"/>
                    <a:pt x="28075" y="125412"/>
                    <a:pt x="62706" y="125412"/>
                  </a:cubicBezTo>
                  <a:cubicBezTo>
                    <a:pt x="97338" y="125412"/>
                    <a:pt x="125412" y="97338"/>
                    <a:pt x="125412" y="62706"/>
                  </a:cubicBezTo>
                  <a:cubicBezTo>
                    <a:pt x="125412" y="28075"/>
                    <a:pt x="97338" y="0"/>
                    <a:pt x="62706" y="0"/>
                  </a:cubicBezTo>
                  <a:close/>
                </a:path>
              </a:pathLst>
            </a:custGeom>
            <a:solidFill>
              <a:srgbClr val="FFDE59"/>
            </a:solidFill>
            <a:ln cap="sq">
              <a:noFill/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125412" cy="16351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6858000" y="2333625"/>
            <a:ext cx="476250" cy="476250"/>
            <a:chOff x="0" y="0"/>
            <a:chExt cx="125412" cy="125412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25412" cy="125412"/>
            </a:xfrm>
            <a:custGeom>
              <a:avLst/>
              <a:gdLst/>
              <a:ahLst/>
              <a:cxnLst/>
              <a:rect r="r" b="b" t="t" l="l"/>
              <a:pathLst>
                <a:path h="125412" w="125412">
                  <a:moveTo>
                    <a:pt x="62706" y="0"/>
                  </a:moveTo>
                  <a:cubicBezTo>
                    <a:pt x="28075" y="0"/>
                    <a:pt x="0" y="28075"/>
                    <a:pt x="0" y="62706"/>
                  </a:cubicBezTo>
                  <a:cubicBezTo>
                    <a:pt x="0" y="97338"/>
                    <a:pt x="28075" y="125412"/>
                    <a:pt x="62706" y="125412"/>
                  </a:cubicBezTo>
                  <a:cubicBezTo>
                    <a:pt x="97338" y="125412"/>
                    <a:pt x="125412" y="97338"/>
                    <a:pt x="125412" y="62706"/>
                  </a:cubicBezTo>
                  <a:cubicBezTo>
                    <a:pt x="125412" y="28075"/>
                    <a:pt x="97338" y="0"/>
                    <a:pt x="62706" y="0"/>
                  </a:cubicBezTo>
                  <a:close/>
                </a:path>
              </a:pathLst>
            </a:custGeom>
            <a:solidFill>
              <a:srgbClr val="3B7DD8"/>
            </a:solidFill>
            <a:ln cap="sq">
              <a:noFill/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125412" cy="16351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2287250" y="2333625"/>
            <a:ext cx="476250" cy="476250"/>
            <a:chOff x="0" y="0"/>
            <a:chExt cx="125412" cy="125412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25412" cy="125412"/>
            </a:xfrm>
            <a:custGeom>
              <a:avLst/>
              <a:gdLst/>
              <a:ahLst/>
              <a:cxnLst/>
              <a:rect r="r" b="b" t="t" l="l"/>
              <a:pathLst>
                <a:path h="125412" w="125412">
                  <a:moveTo>
                    <a:pt x="62706" y="0"/>
                  </a:moveTo>
                  <a:cubicBezTo>
                    <a:pt x="28075" y="0"/>
                    <a:pt x="0" y="28075"/>
                    <a:pt x="0" y="62706"/>
                  </a:cubicBezTo>
                  <a:cubicBezTo>
                    <a:pt x="0" y="97338"/>
                    <a:pt x="28075" y="125412"/>
                    <a:pt x="62706" y="125412"/>
                  </a:cubicBezTo>
                  <a:cubicBezTo>
                    <a:pt x="97338" y="125412"/>
                    <a:pt x="125412" y="97338"/>
                    <a:pt x="125412" y="62706"/>
                  </a:cubicBezTo>
                  <a:cubicBezTo>
                    <a:pt x="125412" y="28075"/>
                    <a:pt x="97338" y="0"/>
                    <a:pt x="62706" y="0"/>
                  </a:cubicBezTo>
                  <a:close/>
                </a:path>
              </a:pathLst>
            </a:custGeom>
            <a:solidFill>
              <a:srgbClr val="FF6B6B"/>
            </a:solidFill>
            <a:ln cap="sq">
              <a:noFill/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125412" cy="16351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8" id="28"/>
          <p:cNvSpPr txBox="true"/>
          <p:nvPr/>
        </p:nvSpPr>
        <p:spPr>
          <a:xfrm rot="0">
            <a:off x="1428750" y="2333625"/>
            <a:ext cx="476250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7"/>
              </a:lnSpc>
            </a:pPr>
            <a:r>
              <a:rPr lang="en-US" b="true" sz="3147" u="none">
                <a:solidFill>
                  <a:srgbClr val="0A1A4A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1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428750" y="2905125"/>
            <a:ext cx="4572000" cy="71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Random Sampling</a:t>
            </a:r>
          </a:p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&amp; Split Data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524000" y="3705225"/>
            <a:ext cx="4381500" cy="112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Train/test split (70/30)</a:t>
            </a:r>
          </a:p>
          <a:p>
            <a:pPr algn="l">
              <a:lnSpc>
                <a:spcPts val="306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Stratified sampling</a:t>
            </a:r>
          </a:p>
          <a:p>
            <a:pPr algn="l">
              <a:lnSpc>
                <a:spcPts val="306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Ensures representative data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6858000" y="2333625"/>
            <a:ext cx="476250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7"/>
              </a:lnSpc>
            </a:pPr>
            <a:r>
              <a:rPr lang="en-US" b="true" sz="3147" u="none">
                <a:solidFill>
                  <a:srgbClr val="0A1A4A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2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6858000" y="2905125"/>
            <a:ext cx="4572000" cy="71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Train Model</a:t>
            </a:r>
          </a:p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&amp; Cross-Validate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6953250" y="3705225"/>
            <a:ext cx="4381500" cy="112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K-fold cross-validation</a:t>
            </a:r>
          </a:p>
          <a:p>
            <a:pPr algn="l">
              <a:lnSpc>
                <a:spcPts val="306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Multiple sample means</a:t>
            </a:r>
          </a:p>
          <a:p>
            <a:pPr algn="l">
              <a:lnSpc>
                <a:spcPts val="306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CLT ensures normality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2287250" y="2333625"/>
            <a:ext cx="476250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7"/>
              </a:lnSpc>
            </a:pPr>
            <a:r>
              <a:rPr lang="en-US" b="true" sz="3147" u="none">
                <a:solidFill>
                  <a:srgbClr val="0A1A4A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3</a:t>
            </a:r>
          </a:p>
        </p:txBody>
      </p:sp>
      <p:sp>
        <p:nvSpPr>
          <p:cNvPr name="AutoShape 35" id="35"/>
          <p:cNvSpPr/>
          <p:nvPr/>
        </p:nvSpPr>
        <p:spPr>
          <a:xfrm>
            <a:off x="6238875" y="3810000"/>
            <a:ext cx="381000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36" id="36"/>
          <p:cNvSpPr/>
          <p:nvPr/>
        </p:nvSpPr>
        <p:spPr>
          <a:xfrm>
            <a:off x="11668125" y="3810000"/>
            <a:ext cx="381000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37" id="37"/>
          <p:cNvSpPr txBox="true"/>
          <p:nvPr/>
        </p:nvSpPr>
        <p:spPr>
          <a:xfrm rot="0">
            <a:off x="12287250" y="2905125"/>
            <a:ext cx="4572000" cy="71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FF6B6B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Bootstrap</a:t>
            </a:r>
          </a:p>
          <a:p>
            <a:pPr algn="ctr">
              <a:lnSpc>
                <a:spcPts val="2639"/>
              </a:lnSpc>
            </a:pPr>
            <a:r>
              <a:rPr lang="en-US" b="true" sz="2199" u="none">
                <a:solidFill>
                  <a:srgbClr val="FF6B6B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&amp; Estimate Error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2382500" y="3705225"/>
            <a:ext cx="4381500" cy="112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Resample with replacement</a:t>
            </a:r>
          </a:p>
          <a:p>
            <a:pPr algn="l">
              <a:lnSpc>
                <a:spcPts val="306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Estimate SE of predictions</a:t>
            </a:r>
          </a:p>
          <a:p>
            <a:pPr algn="l">
              <a:lnSpc>
                <a:spcPts val="306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Confidence intervals for metrics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857250" y="5838825"/>
            <a:ext cx="2857500" cy="219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3B7DD8"/>
                </a:solidFill>
                <a:latin typeface="TT Fors Bold"/>
                <a:ea typeface="TT Fors Bold"/>
                <a:cs typeface="TT Fors Bold"/>
                <a:sym typeface="TT Fors Bold"/>
              </a:rPr>
              <a:t>Python Example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857250" y="6019800"/>
            <a:ext cx="5448300" cy="2752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E6EDF3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import numpy as np</a:t>
            </a:r>
          </a:p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E6EDF3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data = np.random.normal(mu=50, sigma=10, size=1000)</a:t>
            </a:r>
          </a:p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E6EDF3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# Take 100 samples of size 30</a:t>
            </a:r>
          </a:p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E6EDF3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sample_means = [np.mean(np.random.choice(data, 30))</a:t>
            </a:r>
          </a:p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E6EDF3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                for _ in range(100)]</a:t>
            </a:r>
          </a:p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E6EDF3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se_estimated = np.std(sample_means)</a:t>
            </a:r>
          </a:p>
          <a:p>
            <a:pPr algn="l" marL="0" indent="0" lvl="0">
              <a:lnSpc>
                <a:spcPts val="224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E6EDF3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print(f'SE = {se_estimated:.2f}')  # ≈ 1.83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9715500" y="5619750"/>
            <a:ext cx="7905750" cy="371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72"/>
              </a:lnSpc>
              <a:spcBef>
                <a:spcPct val="0"/>
              </a:spcBef>
            </a:pPr>
            <a:r>
              <a:rPr lang="en-US" b="true" sz="2472" strike="noStrike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Key Takeaways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10096500" y="6010275"/>
            <a:ext cx="7143750" cy="2828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Sampling distribution → foundation of ML evaluation</a:t>
            </a: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SE helps quantify model uncertainty</a:t>
            </a: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CLT allows normal approximation for</a:t>
            </a: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any metric (accuracy, loss, AUC)</a:t>
            </a: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Bootstrap = resampling without</a:t>
            </a: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knowing population distribution</a:t>
            </a: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More samples = more reliable models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76500" y="609600"/>
            <a:ext cx="13335000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55"/>
              </a:lnSpc>
            </a:pPr>
            <a:r>
              <a:rPr lang="en-US" b="true" sz="5155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Case Study: Predicting Customer Churn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381500" y="1476375"/>
            <a:ext cx="95250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sz="2199" u="none">
                <a:solidFill>
                  <a:srgbClr val="FFFFFF">
                    <a:alpha val="84706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Applying sampling distribution &amp; CLT in a real data science project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666750" y="2095500"/>
            <a:ext cx="5524500" cy="7429500"/>
            <a:chOff x="0" y="0"/>
            <a:chExt cx="1454785" cy="195643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454785" cy="1956435"/>
            </a:xfrm>
            <a:custGeom>
              <a:avLst/>
              <a:gdLst/>
              <a:ahLst/>
              <a:cxnLst/>
              <a:rect r="r" b="b" t="t" l="l"/>
              <a:pathLst>
                <a:path h="1956435" w="1454785">
                  <a:moveTo>
                    <a:pt x="81280" y="0"/>
                  </a:moveTo>
                  <a:lnTo>
                    <a:pt x="1373505" y="0"/>
                  </a:lnTo>
                  <a:cubicBezTo>
                    <a:pt x="1418395" y="0"/>
                    <a:pt x="1454785" y="36390"/>
                    <a:pt x="1454785" y="81280"/>
                  </a:cubicBezTo>
                  <a:lnTo>
                    <a:pt x="1454785" y="1875155"/>
                  </a:lnTo>
                  <a:cubicBezTo>
                    <a:pt x="1454785" y="1896712"/>
                    <a:pt x="1446222" y="1917386"/>
                    <a:pt x="1430979" y="1932629"/>
                  </a:cubicBezTo>
                  <a:cubicBezTo>
                    <a:pt x="1415736" y="1947872"/>
                    <a:pt x="1395062" y="1956435"/>
                    <a:pt x="1373505" y="1956435"/>
                  </a:cubicBezTo>
                  <a:lnTo>
                    <a:pt x="81280" y="1956435"/>
                  </a:lnTo>
                  <a:cubicBezTo>
                    <a:pt x="59723" y="1956435"/>
                    <a:pt x="39049" y="1947872"/>
                    <a:pt x="23806" y="1932629"/>
                  </a:cubicBezTo>
                  <a:cubicBezTo>
                    <a:pt x="8563" y="1917386"/>
                    <a:pt x="0" y="1896712"/>
                    <a:pt x="0" y="1875155"/>
                  </a:cubicBezTo>
                  <a:lnTo>
                    <a:pt x="0" y="81280"/>
                  </a:lnTo>
                  <a:cubicBezTo>
                    <a:pt x="0" y="36390"/>
                    <a:pt x="36390" y="0"/>
                    <a:pt x="81280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FFDE59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454785" cy="199453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667500" y="2095500"/>
            <a:ext cx="10953750" cy="1476375"/>
            <a:chOff x="0" y="0"/>
            <a:chExt cx="2884488" cy="388779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884488" cy="388779"/>
            </a:xfrm>
            <a:custGeom>
              <a:avLst/>
              <a:gdLst/>
              <a:ahLst/>
              <a:cxnLst/>
              <a:rect r="r" b="b" t="t" l="l"/>
              <a:pathLst>
                <a:path h="388779" w="2884488">
                  <a:moveTo>
                    <a:pt x="10602" y="0"/>
                  </a:moveTo>
                  <a:lnTo>
                    <a:pt x="2873886" y="0"/>
                  </a:lnTo>
                  <a:cubicBezTo>
                    <a:pt x="2879741" y="0"/>
                    <a:pt x="2884488" y="4747"/>
                    <a:pt x="2884488" y="10602"/>
                  </a:cubicBezTo>
                  <a:lnTo>
                    <a:pt x="2884488" y="378177"/>
                  </a:lnTo>
                  <a:cubicBezTo>
                    <a:pt x="2884488" y="380989"/>
                    <a:pt x="2883371" y="383685"/>
                    <a:pt x="2881382" y="385674"/>
                  </a:cubicBezTo>
                  <a:cubicBezTo>
                    <a:pt x="2879394" y="387662"/>
                    <a:pt x="2876697" y="388779"/>
                    <a:pt x="2873886" y="388779"/>
                  </a:cubicBezTo>
                  <a:lnTo>
                    <a:pt x="10602" y="388779"/>
                  </a:lnTo>
                  <a:cubicBezTo>
                    <a:pt x="4747" y="388779"/>
                    <a:pt x="0" y="384032"/>
                    <a:pt x="0" y="378177"/>
                  </a:cubicBezTo>
                  <a:lnTo>
                    <a:pt x="0" y="10602"/>
                  </a:lnTo>
                  <a:cubicBezTo>
                    <a:pt x="0" y="4747"/>
                    <a:pt x="4747" y="0"/>
                    <a:pt x="10602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19050" cap="sq">
              <a:solidFill>
                <a:srgbClr val="FFDE59">
                  <a:alpha val="84706"/>
                </a:srgbClr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884488" cy="426879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6667500" y="3810000"/>
            <a:ext cx="10953750" cy="1476375"/>
            <a:chOff x="0" y="0"/>
            <a:chExt cx="2884488" cy="388779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884488" cy="388779"/>
            </a:xfrm>
            <a:custGeom>
              <a:avLst/>
              <a:gdLst/>
              <a:ahLst/>
              <a:cxnLst/>
              <a:rect r="r" b="b" t="t" l="l"/>
              <a:pathLst>
                <a:path h="388779" w="2884488">
                  <a:moveTo>
                    <a:pt x="10602" y="0"/>
                  </a:moveTo>
                  <a:lnTo>
                    <a:pt x="2873886" y="0"/>
                  </a:lnTo>
                  <a:cubicBezTo>
                    <a:pt x="2879741" y="0"/>
                    <a:pt x="2884488" y="4747"/>
                    <a:pt x="2884488" y="10602"/>
                  </a:cubicBezTo>
                  <a:lnTo>
                    <a:pt x="2884488" y="378177"/>
                  </a:lnTo>
                  <a:cubicBezTo>
                    <a:pt x="2884488" y="380989"/>
                    <a:pt x="2883371" y="383685"/>
                    <a:pt x="2881382" y="385674"/>
                  </a:cubicBezTo>
                  <a:cubicBezTo>
                    <a:pt x="2879394" y="387662"/>
                    <a:pt x="2876697" y="388779"/>
                    <a:pt x="2873886" y="388779"/>
                  </a:cubicBezTo>
                  <a:lnTo>
                    <a:pt x="10602" y="388779"/>
                  </a:lnTo>
                  <a:cubicBezTo>
                    <a:pt x="4747" y="388779"/>
                    <a:pt x="0" y="384032"/>
                    <a:pt x="0" y="378177"/>
                  </a:cubicBezTo>
                  <a:lnTo>
                    <a:pt x="0" y="10602"/>
                  </a:lnTo>
                  <a:cubicBezTo>
                    <a:pt x="0" y="4747"/>
                    <a:pt x="4747" y="0"/>
                    <a:pt x="10602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19050" cap="sq">
              <a:solidFill>
                <a:srgbClr val="3B7DD8">
                  <a:alpha val="84706"/>
                </a:srgbClr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2884488" cy="426879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6667500" y="5524500"/>
            <a:ext cx="10953750" cy="1476375"/>
            <a:chOff x="0" y="0"/>
            <a:chExt cx="2884488" cy="388779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884488" cy="388779"/>
            </a:xfrm>
            <a:custGeom>
              <a:avLst/>
              <a:gdLst/>
              <a:ahLst/>
              <a:cxnLst/>
              <a:rect r="r" b="b" t="t" l="l"/>
              <a:pathLst>
                <a:path h="388779" w="2884488">
                  <a:moveTo>
                    <a:pt x="10602" y="0"/>
                  </a:moveTo>
                  <a:lnTo>
                    <a:pt x="2873886" y="0"/>
                  </a:lnTo>
                  <a:cubicBezTo>
                    <a:pt x="2879741" y="0"/>
                    <a:pt x="2884488" y="4747"/>
                    <a:pt x="2884488" y="10602"/>
                  </a:cubicBezTo>
                  <a:lnTo>
                    <a:pt x="2884488" y="378177"/>
                  </a:lnTo>
                  <a:cubicBezTo>
                    <a:pt x="2884488" y="380989"/>
                    <a:pt x="2883371" y="383685"/>
                    <a:pt x="2881382" y="385674"/>
                  </a:cubicBezTo>
                  <a:cubicBezTo>
                    <a:pt x="2879394" y="387662"/>
                    <a:pt x="2876697" y="388779"/>
                    <a:pt x="2873886" y="388779"/>
                  </a:cubicBezTo>
                  <a:lnTo>
                    <a:pt x="10602" y="388779"/>
                  </a:lnTo>
                  <a:cubicBezTo>
                    <a:pt x="4747" y="388779"/>
                    <a:pt x="0" y="384032"/>
                    <a:pt x="0" y="378177"/>
                  </a:cubicBezTo>
                  <a:lnTo>
                    <a:pt x="0" y="10602"/>
                  </a:lnTo>
                  <a:cubicBezTo>
                    <a:pt x="0" y="4747"/>
                    <a:pt x="4747" y="0"/>
                    <a:pt x="10602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19050" cap="sq">
              <a:solidFill>
                <a:srgbClr val="FF6B6B">
                  <a:alpha val="84706"/>
                </a:srgbClr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2884488" cy="426879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667500" y="7239000"/>
            <a:ext cx="10953750" cy="1476375"/>
            <a:chOff x="0" y="0"/>
            <a:chExt cx="2884488" cy="388779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884488" cy="388779"/>
            </a:xfrm>
            <a:custGeom>
              <a:avLst/>
              <a:gdLst/>
              <a:ahLst/>
              <a:cxnLst/>
              <a:rect r="r" b="b" t="t" l="l"/>
              <a:pathLst>
                <a:path h="388779" w="2884488">
                  <a:moveTo>
                    <a:pt x="10602" y="0"/>
                  </a:moveTo>
                  <a:lnTo>
                    <a:pt x="2873886" y="0"/>
                  </a:lnTo>
                  <a:cubicBezTo>
                    <a:pt x="2879741" y="0"/>
                    <a:pt x="2884488" y="4747"/>
                    <a:pt x="2884488" y="10602"/>
                  </a:cubicBezTo>
                  <a:lnTo>
                    <a:pt x="2884488" y="378177"/>
                  </a:lnTo>
                  <a:cubicBezTo>
                    <a:pt x="2884488" y="380989"/>
                    <a:pt x="2883371" y="383685"/>
                    <a:pt x="2881382" y="385674"/>
                  </a:cubicBezTo>
                  <a:cubicBezTo>
                    <a:pt x="2879394" y="387662"/>
                    <a:pt x="2876697" y="388779"/>
                    <a:pt x="2873886" y="388779"/>
                  </a:cubicBezTo>
                  <a:lnTo>
                    <a:pt x="10602" y="388779"/>
                  </a:lnTo>
                  <a:cubicBezTo>
                    <a:pt x="4747" y="388779"/>
                    <a:pt x="0" y="384032"/>
                    <a:pt x="0" y="378177"/>
                  </a:cubicBezTo>
                  <a:lnTo>
                    <a:pt x="0" y="10602"/>
                  </a:lnTo>
                  <a:cubicBezTo>
                    <a:pt x="0" y="4747"/>
                    <a:pt x="4747" y="0"/>
                    <a:pt x="10602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19050" cap="sq">
              <a:solidFill>
                <a:srgbClr val="5DE0E6">
                  <a:alpha val="84706"/>
                </a:srgbClr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2884488" cy="426879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524000" y="2276475"/>
            <a:ext cx="3810000" cy="400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US" b="true" sz="26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The Scenario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52500" y="2686050"/>
            <a:ext cx="4953000" cy="4791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A telecom company has </a:t>
            </a:r>
            <a:r>
              <a:rPr lang="en-US" b="true" sz="1700" u="none">
                <a:solidFill>
                  <a:srgbClr val="FFFFFF"/>
                </a:solidFill>
                <a:latin typeface="TT Fors Bold"/>
                <a:ea typeface="TT Fors Bold"/>
                <a:cs typeface="TT Fors Bold"/>
                <a:sym typeface="TT Fors Bold"/>
              </a:rPr>
              <a:t>50,000 customers</a:t>
            </a: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.</a:t>
            </a:r>
          </a:p>
          <a:p>
            <a:pPr algn="l">
              <a:lnSpc>
                <a:spcPts val="2720"/>
              </a:lnSpc>
            </a:pP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They want to predict which customers</a:t>
            </a: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will cancel their subscription (churn).</a:t>
            </a:r>
          </a:p>
          <a:p>
            <a:pPr algn="l">
              <a:lnSpc>
                <a:spcPts val="2720"/>
              </a:lnSpc>
            </a:pP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DE59"/>
                </a:solidFill>
                <a:latin typeface="TT Fors"/>
                <a:ea typeface="TT Fors"/>
                <a:cs typeface="TT Fors"/>
                <a:sym typeface="TT Fors"/>
              </a:rPr>
              <a:t>Goal:</a:t>
            </a: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Build a model that accurately</a:t>
            </a: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predicts churn using sampling concepts.</a:t>
            </a:r>
          </a:p>
          <a:p>
            <a:pPr algn="l">
              <a:lnSpc>
                <a:spcPts val="2720"/>
              </a:lnSpc>
            </a:pP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3B7DD8"/>
                </a:solidFill>
                <a:latin typeface="TT Fors"/>
                <a:ea typeface="TT Fors"/>
                <a:cs typeface="TT Fors"/>
                <a:sym typeface="TT Fors"/>
              </a:rPr>
              <a:t>Dataset:</a:t>
            </a: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Monthly charges</a:t>
            </a: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Contract length</a:t>
            </a: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Customer service calls</a:t>
            </a: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Tenure (months)</a:t>
            </a:r>
          </a:p>
          <a:p>
            <a:pPr algn="l">
              <a:lnSpc>
                <a:spcPts val="2720"/>
              </a:lnSpc>
            </a:pPr>
            <a:r>
              <a:rPr lang="en-US" sz="17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Churn label (yes/no)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858000" y="2200275"/>
            <a:ext cx="10572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00"/>
              </a:lnSpc>
            </a:pPr>
            <a:r>
              <a:rPr lang="en-US" b="true" sz="2000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Step 1: Random Sampling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858000" y="2524125"/>
            <a:ext cx="10572750" cy="581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Take </a:t>
            </a:r>
            <a:r>
              <a:rPr lang="en-US" b="true" sz="1599" u="none">
                <a:solidFill>
                  <a:srgbClr val="FFFFFF"/>
                </a:solidFill>
                <a:latin typeface="TT Fors Bold"/>
                <a:ea typeface="TT Fors Bold"/>
                <a:cs typeface="TT Fors Bold"/>
                <a:sym typeface="TT Fors Bold"/>
              </a:rPr>
              <a:t>n = 500</a:t>
            </a: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stratified random sample (preserving churn ratio 80/20).</a:t>
            </a:r>
          </a:p>
          <a:p>
            <a:pPr algn="l">
              <a:lnSpc>
                <a:spcPts val="23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Split into 70% train / 30% test.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858000" y="3914775"/>
            <a:ext cx="10572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00"/>
              </a:lnSpc>
            </a:pPr>
            <a:r>
              <a:rPr lang="en-US" b="true" sz="2000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Step 2: Train &amp; Cross-Validate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6858000" y="4238625"/>
            <a:ext cx="10572750" cy="581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Train logistic regression with </a:t>
            </a:r>
            <a:r>
              <a:rPr lang="en-US" b="true" sz="1599" u="none">
                <a:solidFill>
                  <a:srgbClr val="FFFFFF"/>
                </a:solidFill>
                <a:latin typeface="TT Fors Bold"/>
                <a:ea typeface="TT Fors Bold"/>
                <a:cs typeface="TT Fors Bold"/>
                <a:sym typeface="TT Fors Bold"/>
              </a:rPr>
              <a:t>5-fold CV</a:t>
            </a: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.</a:t>
            </a:r>
          </a:p>
          <a:p>
            <a:pPr algn="l">
              <a:lnSpc>
                <a:spcPts val="23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By CLT, mean accuracy across folds ≈ Normal → can compute SE.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6858000" y="5629275"/>
            <a:ext cx="10572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00"/>
              </a:lnSpc>
            </a:pPr>
            <a:r>
              <a:rPr lang="en-US" b="true" sz="2000" u="none">
                <a:solidFill>
                  <a:srgbClr val="FF6B6B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Step 3: Bootstrap Confidence Interval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858000" y="5953125"/>
            <a:ext cx="10572750" cy="581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Bootstrap 1000 resamples from test predictions.</a:t>
            </a:r>
          </a:p>
          <a:p>
            <a:pPr algn="l">
              <a:lnSpc>
                <a:spcPts val="2399"/>
              </a:lnSpc>
            </a:pPr>
            <a:r>
              <a:rPr lang="en-US" b="true" sz="1599" u="none">
                <a:solidFill>
                  <a:srgbClr val="FFFFFF"/>
                </a:solidFill>
                <a:latin typeface="TT Fors Bold"/>
                <a:ea typeface="TT Fors Bold"/>
                <a:cs typeface="TT Fors Bold"/>
                <a:sym typeface="TT Fors Bold"/>
              </a:rPr>
              <a:t>SE = 0.018</a:t>
            </a: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, 95% CI for accuracy: </a:t>
            </a:r>
            <a:r>
              <a:rPr lang="en-US" b="true" sz="1599" u="none">
                <a:solidFill>
                  <a:srgbClr val="FFFFFF"/>
                </a:solidFill>
                <a:latin typeface="TT Fors Bold"/>
                <a:ea typeface="TT Fors Bold"/>
                <a:cs typeface="TT Fors Bold"/>
                <a:sym typeface="TT Fors Bold"/>
              </a:rPr>
              <a:t>[0.79, 0.86]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6858000" y="7343775"/>
            <a:ext cx="10572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00"/>
              </a:lnSpc>
            </a:pPr>
            <a:r>
              <a:rPr lang="en-US" b="true" sz="2000" u="none">
                <a:solidFill>
                  <a:srgbClr val="5DE0E6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Step 4: Report Results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6858000" y="7667625"/>
            <a:ext cx="10572750" cy="581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Report: "Model accuracy = </a:t>
            </a:r>
            <a:r>
              <a:rPr lang="en-US" b="true" sz="1599" u="none">
                <a:solidFill>
                  <a:srgbClr val="FFFFFF"/>
                </a:solidFill>
                <a:latin typeface="TT Fors Bold"/>
                <a:ea typeface="TT Fors Bold"/>
                <a:cs typeface="TT Fors Bold"/>
                <a:sym typeface="TT Fors Bold"/>
              </a:rPr>
              <a:t>82% ± 3%</a:t>
            </a: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(95% CI)."</a:t>
            </a:r>
          </a:p>
          <a:p>
            <a:pPr algn="l">
              <a:lnSpc>
                <a:spcPts val="2399"/>
              </a:lnSpc>
            </a:pPr>
            <a:r>
              <a:rPr lang="en-US" sz="1599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Management can trust this range for decision-making.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6667500" y="9048750"/>
            <a:ext cx="10953750" cy="666750"/>
            <a:chOff x="0" y="0"/>
            <a:chExt cx="2884488" cy="175578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884488" cy="175577"/>
            </a:xfrm>
            <a:custGeom>
              <a:avLst/>
              <a:gdLst/>
              <a:ahLst/>
              <a:cxnLst/>
              <a:rect r="r" b="b" t="t" l="l"/>
              <a:pathLst>
                <a:path h="175577" w="2884488">
                  <a:moveTo>
                    <a:pt x="4947" y="0"/>
                  </a:moveTo>
                  <a:lnTo>
                    <a:pt x="2879540" y="0"/>
                  </a:lnTo>
                  <a:cubicBezTo>
                    <a:pt x="2882273" y="0"/>
                    <a:pt x="2884488" y="2215"/>
                    <a:pt x="2884488" y="4947"/>
                  </a:cubicBezTo>
                  <a:lnTo>
                    <a:pt x="2884488" y="170630"/>
                  </a:lnTo>
                  <a:cubicBezTo>
                    <a:pt x="2884488" y="173362"/>
                    <a:pt x="2882273" y="175577"/>
                    <a:pt x="2879540" y="175577"/>
                  </a:cubicBezTo>
                  <a:lnTo>
                    <a:pt x="4947" y="175577"/>
                  </a:lnTo>
                  <a:cubicBezTo>
                    <a:pt x="2215" y="175577"/>
                    <a:pt x="0" y="173362"/>
                    <a:pt x="0" y="170630"/>
                  </a:cubicBezTo>
                  <a:lnTo>
                    <a:pt x="0" y="4947"/>
                  </a:lnTo>
                  <a:cubicBezTo>
                    <a:pt x="0" y="2215"/>
                    <a:pt x="2215" y="0"/>
                    <a:pt x="4947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19050" cap="sq">
              <a:solidFill>
                <a:srgbClr val="5DE0E6">
                  <a:alpha val="89804"/>
                </a:srgbClr>
              </a:solidFill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2884488" cy="2136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6905625" y="9267825"/>
            <a:ext cx="10477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b="true" sz="1800" u="none">
                <a:solidFill>
                  <a:srgbClr val="FFFFFF"/>
                </a:solidFill>
                <a:latin typeface="TT Fors Bold"/>
                <a:ea typeface="TT Fors Bold"/>
                <a:cs typeface="TT Fors Bold"/>
                <a:sym typeface="TT Fors Bold"/>
              </a:rPr>
              <a:t>💡 Insight: </a:t>
            </a: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Without CLT &amp; SE, we can't quantify how confident we are in our model's performance!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334000" y="571500"/>
            <a:ext cx="7620000" cy="866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22"/>
              </a:lnSpc>
            </a:pPr>
            <a:r>
              <a:rPr lang="en-US" b="true" sz="5622" u="none">
                <a:solidFill>
                  <a:srgbClr val="FFFFF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Summary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810250" y="1485900"/>
            <a:ext cx="6667500" cy="352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 u="none">
                <a:solidFill>
                  <a:srgbClr val="FFFFFF">
                    <a:alpha val="84706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Key concepts from today's lecture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952500" y="2095500"/>
            <a:ext cx="5143500" cy="2857500"/>
            <a:chOff x="0" y="0"/>
            <a:chExt cx="1354455" cy="75247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54455" cy="752475"/>
            </a:xfrm>
            <a:custGeom>
              <a:avLst/>
              <a:gdLst/>
              <a:ahLst/>
              <a:cxnLst/>
              <a:rect r="r" b="b" t="t" l="l"/>
              <a:pathLst>
                <a:path h="752475" w="1354455">
                  <a:moveTo>
                    <a:pt x="45156" y="0"/>
                  </a:moveTo>
                  <a:lnTo>
                    <a:pt x="1309299" y="0"/>
                  </a:lnTo>
                  <a:cubicBezTo>
                    <a:pt x="1334238" y="0"/>
                    <a:pt x="1354455" y="20217"/>
                    <a:pt x="1354455" y="45156"/>
                  </a:cubicBezTo>
                  <a:lnTo>
                    <a:pt x="1354455" y="707319"/>
                  </a:lnTo>
                  <a:cubicBezTo>
                    <a:pt x="1354455" y="732258"/>
                    <a:pt x="1334238" y="752475"/>
                    <a:pt x="1309299" y="752475"/>
                  </a:cubicBezTo>
                  <a:lnTo>
                    <a:pt x="45156" y="752475"/>
                  </a:lnTo>
                  <a:cubicBezTo>
                    <a:pt x="20217" y="752475"/>
                    <a:pt x="0" y="732258"/>
                    <a:pt x="0" y="707319"/>
                  </a:cubicBezTo>
                  <a:lnTo>
                    <a:pt x="0" y="45156"/>
                  </a:lnTo>
                  <a:cubicBezTo>
                    <a:pt x="0" y="20217"/>
                    <a:pt x="20217" y="0"/>
                    <a:pt x="45156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FFDE59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354455" cy="79057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572250" y="2095500"/>
            <a:ext cx="5143500" cy="2857500"/>
            <a:chOff x="0" y="0"/>
            <a:chExt cx="1354455" cy="75247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54455" cy="752475"/>
            </a:xfrm>
            <a:custGeom>
              <a:avLst/>
              <a:gdLst/>
              <a:ahLst/>
              <a:cxnLst/>
              <a:rect r="r" b="b" t="t" l="l"/>
              <a:pathLst>
                <a:path h="752475" w="1354455">
                  <a:moveTo>
                    <a:pt x="45156" y="0"/>
                  </a:moveTo>
                  <a:lnTo>
                    <a:pt x="1309299" y="0"/>
                  </a:lnTo>
                  <a:cubicBezTo>
                    <a:pt x="1334238" y="0"/>
                    <a:pt x="1354455" y="20217"/>
                    <a:pt x="1354455" y="45156"/>
                  </a:cubicBezTo>
                  <a:lnTo>
                    <a:pt x="1354455" y="707319"/>
                  </a:lnTo>
                  <a:cubicBezTo>
                    <a:pt x="1354455" y="732258"/>
                    <a:pt x="1334238" y="752475"/>
                    <a:pt x="1309299" y="752475"/>
                  </a:cubicBezTo>
                  <a:lnTo>
                    <a:pt x="45156" y="752475"/>
                  </a:lnTo>
                  <a:cubicBezTo>
                    <a:pt x="20217" y="752475"/>
                    <a:pt x="0" y="732258"/>
                    <a:pt x="0" y="707319"/>
                  </a:cubicBezTo>
                  <a:lnTo>
                    <a:pt x="0" y="45156"/>
                  </a:lnTo>
                  <a:cubicBezTo>
                    <a:pt x="0" y="20217"/>
                    <a:pt x="20217" y="0"/>
                    <a:pt x="45156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3B7DD8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54455" cy="79057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2192000" y="2095500"/>
            <a:ext cx="5143500" cy="2857500"/>
            <a:chOff x="0" y="0"/>
            <a:chExt cx="1354455" cy="75247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354455" cy="752475"/>
            </a:xfrm>
            <a:custGeom>
              <a:avLst/>
              <a:gdLst/>
              <a:ahLst/>
              <a:cxnLst/>
              <a:rect r="r" b="b" t="t" l="l"/>
              <a:pathLst>
                <a:path h="752475" w="1354455">
                  <a:moveTo>
                    <a:pt x="45156" y="0"/>
                  </a:moveTo>
                  <a:lnTo>
                    <a:pt x="1309299" y="0"/>
                  </a:lnTo>
                  <a:cubicBezTo>
                    <a:pt x="1334238" y="0"/>
                    <a:pt x="1354455" y="20217"/>
                    <a:pt x="1354455" y="45156"/>
                  </a:cubicBezTo>
                  <a:lnTo>
                    <a:pt x="1354455" y="707319"/>
                  </a:lnTo>
                  <a:cubicBezTo>
                    <a:pt x="1354455" y="732258"/>
                    <a:pt x="1334238" y="752475"/>
                    <a:pt x="1309299" y="752475"/>
                  </a:cubicBezTo>
                  <a:lnTo>
                    <a:pt x="45156" y="752475"/>
                  </a:lnTo>
                  <a:cubicBezTo>
                    <a:pt x="20217" y="752475"/>
                    <a:pt x="0" y="732258"/>
                    <a:pt x="0" y="707319"/>
                  </a:cubicBezTo>
                  <a:lnTo>
                    <a:pt x="0" y="45156"/>
                  </a:lnTo>
                  <a:cubicBezTo>
                    <a:pt x="0" y="20217"/>
                    <a:pt x="20217" y="0"/>
                    <a:pt x="45156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FF6B6B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1354455" cy="79057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762375" y="5334000"/>
            <a:ext cx="5143500" cy="2857500"/>
            <a:chOff x="0" y="0"/>
            <a:chExt cx="1354455" cy="752475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354455" cy="752475"/>
            </a:xfrm>
            <a:custGeom>
              <a:avLst/>
              <a:gdLst/>
              <a:ahLst/>
              <a:cxnLst/>
              <a:rect r="r" b="b" t="t" l="l"/>
              <a:pathLst>
                <a:path h="752475" w="1354455">
                  <a:moveTo>
                    <a:pt x="45156" y="0"/>
                  </a:moveTo>
                  <a:lnTo>
                    <a:pt x="1309299" y="0"/>
                  </a:lnTo>
                  <a:cubicBezTo>
                    <a:pt x="1334238" y="0"/>
                    <a:pt x="1354455" y="20217"/>
                    <a:pt x="1354455" y="45156"/>
                  </a:cubicBezTo>
                  <a:lnTo>
                    <a:pt x="1354455" y="707319"/>
                  </a:lnTo>
                  <a:cubicBezTo>
                    <a:pt x="1354455" y="732258"/>
                    <a:pt x="1334238" y="752475"/>
                    <a:pt x="1309299" y="752475"/>
                  </a:cubicBezTo>
                  <a:lnTo>
                    <a:pt x="45156" y="752475"/>
                  </a:lnTo>
                  <a:cubicBezTo>
                    <a:pt x="20217" y="752475"/>
                    <a:pt x="0" y="732258"/>
                    <a:pt x="0" y="707319"/>
                  </a:cubicBezTo>
                  <a:lnTo>
                    <a:pt x="0" y="45156"/>
                  </a:lnTo>
                  <a:cubicBezTo>
                    <a:pt x="0" y="20217"/>
                    <a:pt x="20217" y="0"/>
                    <a:pt x="45156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5DE0E6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1354455" cy="79057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9382125" y="5334000"/>
            <a:ext cx="5143500" cy="2857500"/>
            <a:chOff x="0" y="0"/>
            <a:chExt cx="1354455" cy="75247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354455" cy="752475"/>
            </a:xfrm>
            <a:custGeom>
              <a:avLst/>
              <a:gdLst/>
              <a:ahLst/>
              <a:cxnLst/>
              <a:rect r="r" b="b" t="t" l="l"/>
              <a:pathLst>
                <a:path h="752475" w="1354455">
                  <a:moveTo>
                    <a:pt x="45156" y="0"/>
                  </a:moveTo>
                  <a:lnTo>
                    <a:pt x="1309299" y="0"/>
                  </a:lnTo>
                  <a:cubicBezTo>
                    <a:pt x="1334238" y="0"/>
                    <a:pt x="1354455" y="20217"/>
                    <a:pt x="1354455" y="45156"/>
                  </a:cubicBezTo>
                  <a:lnTo>
                    <a:pt x="1354455" y="707319"/>
                  </a:lnTo>
                  <a:cubicBezTo>
                    <a:pt x="1354455" y="732258"/>
                    <a:pt x="1334238" y="752475"/>
                    <a:pt x="1309299" y="752475"/>
                  </a:cubicBezTo>
                  <a:lnTo>
                    <a:pt x="45156" y="752475"/>
                  </a:lnTo>
                  <a:cubicBezTo>
                    <a:pt x="20217" y="752475"/>
                    <a:pt x="0" y="732258"/>
                    <a:pt x="0" y="707319"/>
                  </a:cubicBezTo>
                  <a:lnTo>
                    <a:pt x="0" y="45156"/>
                  </a:lnTo>
                  <a:cubicBezTo>
                    <a:pt x="0" y="20217"/>
                    <a:pt x="20217" y="0"/>
                    <a:pt x="45156" y="0"/>
                  </a:cubicBezTo>
                  <a:close/>
                </a:path>
              </a:pathLst>
            </a:custGeom>
            <a:solidFill>
              <a:srgbClr val="0A1A4A">
                <a:alpha val="84706"/>
              </a:srgbClr>
            </a:solidFill>
            <a:ln w="28575" cap="rnd">
              <a:solidFill>
                <a:srgbClr val="A78BFA">
                  <a:alpha val="84706"/>
                </a:srgbClr>
              </a:solidFill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1354455" cy="79057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143000" y="2286000"/>
            <a:ext cx="4762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9"/>
              </a:lnSpc>
            </a:pPr>
            <a:r>
              <a:rPr lang="en-US" b="true" sz="2199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Normal Distribution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38250" y="2676525"/>
            <a:ext cx="4572000" cy="1495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Bell-shaped, symmetric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μ ± 1σ = 68%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μ ± 2σ = 95%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μ ± 3σ = 99.7%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762750" y="2286000"/>
            <a:ext cx="4762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9"/>
              </a:lnSpc>
            </a:pPr>
            <a:r>
              <a:rPr lang="en-US" b="true" sz="2199" u="none">
                <a:solidFill>
                  <a:srgbClr val="3B7DD8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Sampling Distribution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858000" y="2676525"/>
            <a:ext cx="4572000" cy="1495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Distribution of x̄ from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repeated samples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Mean = μ (population)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Spread decreases with n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382500" y="2286000"/>
            <a:ext cx="4762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9"/>
              </a:lnSpc>
            </a:pPr>
            <a:r>
              <a:rPr lang="en-US" b="true" sz="2199" u="none">
                <a:solidFill>
                  <a:srgbClr val="FF6B6B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Standard Error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2477750" y="2676525"/>
            <a:ext cx="4572000" cy="1495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SE = σ / √n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Measures precision of x̄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Larger n → smaller SE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Key for confidence intervals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3952875" y="5524500"/>
            <a:ext cx="4762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9"/>
              </a:lnSpc>
            </a:pPr>
            <a:r>
              <a:rPr lang="en-US" b="true" sz="2199" u="none">
                <a:solidFill>
                  <a:srgbClr val="5DE0E6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Central Limit Theorem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4048125" y="5915025"/>
            <a:ext cx="4572000" cy="1495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x̄ → Normal as n increases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Works for any population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n ≥ 30 usually sufficient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Foundation of inference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572625" y="5524500"/>
            <a:ext cx="47625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9"/>
              </a:lnSpc>
            </a:pPr>
            <a:r>
              <a:rPr lang="en-US" b="true" sz="2199" u="none">
                <a:solidFill>
                  <a:srgbClr val="A78BFA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Applications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667875" y="5915025"/>
            <a:ext cx="4572000" cy="1495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Research &amp; surveys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Quality control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Data science &amp; ML</a:t>
            </a:r>
          </a:p>
          <a:p>
            <a:pPr algn="l">
              <a:lnSpc>
                <a:spcPts val="3060"/>
              </a:lnSpc>
            </a:pPr>
            <a:r>
              <a:rPr lang="en-US" sz="1800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• Bootstrap estimation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3429000" y="8467725"/>
            <a:ext cx="11430000" cy="60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en-US" sz="2000" u="none">
                <a:solidFill>
                  <a:srgbClr val="FFFFFF">
                    <a:alpha val="80000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These concepts form the foundation for hypothesis testing &amp; confidence intervals in upcoming lectures.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429875" y="0"/>
            <a:ext cx="7858125" cy="10287000"/>
            <a:chOff x="0" y="0"/>
            <a:chExt cx="1764443" cy="230981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64443" cy="2309817"/>
            </a:xfrm>
            <a:custGeom>
              <a:avLst/>
              <a:gdLst/>
              <a:ahLst/>
              <a:cxnLst/>
              <a:rect r="r" b="b" t="t" l="l"/>
              <a:pathLst>
                <a:path h="2309817" w="1764443">
                  <a:moveTo>
                    <a:pt x="0" y="0"/>
                  </a:moveTo>
                  <a:lnTo>
                    <a:pt x="1764443" y="0"/>
                  </a:lnTo>
                  <a:lnTo>
                    <a:pt x="1764443" y="2309817"/>
                  </a:lnTo>
                  <a:lnTo>
                    <a:pt x="0" y="2309817"/>
                  </a:lnTo>
                  <a:close/>
                </a:path>
              </a:pathLst>
            </a:custGeom>
            <a:blipFill>
              <a:blip r:embed="rId2"/>
              <a:stretch>
                <a:fillRect l="0" t="-9" r="0" b="-9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469761" y="1469862"/>
            <a:ext cx="8299451" cy="1549216"/>
            <a:chOff x="0" y="0"/>
            <a:chExt cx="11065935" cy="2065622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-9525"/>
              <a:ext cx="11065935" cy="11682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5732"/>
                </a:lnSpc>
                <a:spcBef>
                  <a:spcPct val="0"/>
                </a:spcBef>
              </a:pPr>
              <a:r>
                <a:rPr lang="en-US" sz="5732" spc="-171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Disc</a:t>
              </a:r>
              <a:r>
                <a:rPr lang="en-US" sz="5732" spc="-171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us</a:t>
              </a:r>
              <a:r>
                <a:rPr lang="en-US" sz="5732" spc="-171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s</a:t>
              </a:r>
              <a:r>
                <a:rPr lang="en-US" sz="5732" spc="-171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ion </a:t>
              </a:r>
              <a:r>
                <a:rPr lang="en-US" sz="5732" spc="-171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&amp;</a:t>
              </a:r>
              <a:r>
                <a:rPr lang="en-US" sz="5732" spc="-171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 </a:t>
              </a:r>
              <a:r>
                <a:rPr lang="en-US" sz="5732" spc="-171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Reflecti</a:t>
              </a:r>
              <a:r>
                <a:rPr lang="en-US" sz="5732" spc="-171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on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1544389"/>
              <a:ext cx="11034515" cy="5212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751"/>
                </a:lnSpc>
                <a:spcBef>
                  <a:spcPct val="0"/>
                </a:spcBef>
              </a:pPr>
              <a:r>
                <a:rPr lang="en-US" sz="2292" spc="-68" strike="noStrike" u="none">
                  <a:solidFill>
                    <a:srgbClr val="FFFFFF"/>
                  </a:solidFill>
                  <a:latin typeface="ITC Avant Garde Gothic"/>
                  <a:ea typeface="ITC Avant Garde Gothic"/>
                  <a:cs typeface="ITC Avant Garde Gothic"/>
                  <a:sym typeface="ITC Avant Garde Gothic"/>
                </a:rPr>
                <a:t>Let’s discuss and clarify any concepts today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466725" y="3619500"/>
            <a:ext cx="8572500" cy="4000500"/>
            <a:chOff x="0" y="0"/>
            <a:chExt cx="2257425" cy="105346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257425" cy="1053465"/>
            </a:xfrm>
            <a:custGeom>
              <a:avLst/>
              <a:gdLst/>
              <a:ahLst/>
              <a:cxnLst/>
              <a:rect r="r" b="b" t="t" l="l"/>
              <a:pathLst>
                <a:path h="1053465" w="2257425">
                  <a:moveTo>
                    <a:pt x="37931" y="0"/>
                  </a:moveTo>
                  <a:lnTo>
                    <a:pt x="2219494" y="0"/>
                  </a:lnTo>
                  <a:cubicBezTo>
                    <a:pt x="2240443" y="0"/>
                    <a:pt x="2257425" y="16982"/>
                    <a:pt x="2257425" y="37931"/>
                  </a:cubicBezTo>
                  <a:lnTo>
                    <a:pt x="2257425" y="1015534"/>
                  </a:lnTo>
                  <a:cubicBezTo>
                    <a:pt x="2257425" y="1036483"/>
                    <a:pt x="2240443" y="1053465"/>
                    <a:pt x="2219494" y="1053465"/>
                  </a:cubicBezTo>
                  <a:lnTo>
                    <a:pt x="37931" y="1053465"/>
                  </a:lnTo>
                  <a:cubicBezTo>
                    <a:pt x="16982" y="1053465"/>
                    <a:pt x="0" y="1036483"/>
                    <a:pt x="0" y="1015534"/>
                  </a:cubicBezTo>
                  <a:lnTo>
                    <a:pt x="0" y="37931"/>
                  </a:lnTo>
                  <a:cubicBezTo>
                    <a:pt x="0" y="16982"/>
                    <a:pt x="16982" y="0"/>
                    <a:pt x="37931" y="0"/>
                  </a:cubicBezTo>
                  <a:close/>
                </a:path>
              </a:pathLst>
            </a:custGeom>
            <a:solidFill>
              <a:srgbClr val="0A1A4A">
                <a:alpha val="89804"/>
              </a:srgbClr>
            </a:solidFill>
            <a:ln w="28575" cap="rnd">
              <a:solidFill>
                <a:srgbClr val="FFDE59">
                  <a:alpha val="89804"/>
                </a:srgbClr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257425" cy="109156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942975" y="3800475"/>
            <a:ext cx="7620000" cy="400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b="true" sz="2600" strike="noStrike" u="none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Reflection Question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47725" y="4200525"/>
            <a:ext cx="7810500" cy="2390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"If you were a data scientist at an e-commerce company,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and asked to prove that the average delivery time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is less than 3 days based on a sample of 50 transactions —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Which concepts from today's lecture would you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use, and why?"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47725" y="6848475"/>
            <a:ext cx="7810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19"/>
              </a:lnSpc>
            </a:pPr>
            <a:r>
              <a:rPr lang="en-US" b="true" sz="1599" u="none">
                <a:solidFill>
                  <a:srgbClr val="FFFFFF">
                    <a:alpha val="89804"/>
                  </a:srgbClr>
                </a:solidFill>
                <a:latin typeface="TT Fors Bold"/>
                <a:ea typeface="TT Fors Bold"/>
                <a:cs typeface="TT Fors Bold"/>
                <a:sym typeface="TT Fors Bold"/>
              </a:rPr>
              <a:t>Hint:</a:t>
            </a:r>
            <a:r>
              <a:rPr lang="en-US" sz="1599" u="none">
                <a:solidFill>
                  <a:srgbClr val="FFFFFF">
                    <a:alpha val="8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 </a:t>
            </a:r>
            <a:r>
              <a:rPr lang="en-US" sz="1599" u="none">
                <a:solidFill>
                  <a:srgbClr val="5DE0E6">
                    <a:alpha val="8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Sampling Distribution</a:t>
            </a:r>
            <a:r>
              <a:rPr lang="en-US" sz="1599" u="none">
                <a:solidFill>
                  <a:srgbClr val="FFFFFF">
                    <a:alpha val="8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 • </a:t>
            </a:r>
            <a:r>
              <a:rPr lang="en-US" sz="1599" u="none">
                <a:solidFill>
                  <a:srgbClr val="FF6B6B">
                    <a:alpha val="8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CLT</a:t>
            </a:r>
            <a:r>
              <a:rPr lang="en-US" sz="1599" u="none">
                <a:solidFill>
                  <a:srgbClr val="FFFFFF">
                    <a:alpha val="8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 • </a:t>
            </a:r>
            <a:r>
              <a:rPr lang="en-US" sz="1599" u="none">
                <a:solidFill>
                  <a:srgbClr val="FFDE59">
                    <a:alpha val="8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Standard Error</a:t>
            </a:r>
            <a:r>
              <a:rPr lang="en-US" sz="1599" u="none">
                <a:solidFill>
                  <a:srgbClr val="FFFFFF">
                    <a:alpha val="8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 • </a:t>
            </a:r>
            <a:r>
              <a:rPr lang="en-US" sz="1599" u="none">
                <a:solidFill>
                  <a:srgbClr val="A78BFA">
                    <a:alpha val="89804"/>
                  </a:srgbClr>
                </a:solidFill>
                <a:latin typeface="TT Fors"/>
                <a:ea typeface="TT Fors"/>
                <a:cs typeface="TT Fors"/>
                <a:sym typeface="TT Fors"/>
              </a:rPr>
              <a:t>Confidence Interval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449175" y="9798368"/>
            <a:ext cx="5347385" cy="262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99"/>
              </a:lnSpc>
              <a:spcBef>
                <a:spcPct val="0"/>
              </a:spcBef>
            </a:pPr>
            <a:r>
              <a:rPr lang="en-US" b="true" sz="2099" i="true" strike="noStrike" u="none">
                <a:solidFill>
                  <a:srgbClr val="FFDE59"/>
                </a:solidFill>
                <a:latin typeface="TT Fors Bold Italics"/>
                <a:ea typeface="TT Fors Bold Italics"/>
                <a:cs typeface="TT Fors Bold Italics"/>
                <a:sym typeface="TT Fors Bold Italics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52450"/>
            <a:ext cx="16954500" cy="9505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297"/>
              </a:lnSpc>
              <a:spcBef>
                <a:spcPct val="0"/>
              </a:spcBef>
            </a:pPr>
            <a:r>
              <a:rPr lang="en-US" b="true" sz="6297" spc="-188" strike="noStrike" u="none">
                <a:solidFill>
                  <a:srgbClr val="FCDD05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References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66750" y="1857375"/>
            <a:ext cx="16954500" cy="807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[1] Moore, D. S., McCabe, G. P., &amp; Craig, B. A. (2021). </a:t>
            </a:r>
            <a:r>
              <a:rPr lang="en-US" sz="2699" i="true" strike="noStrike" u="none">
                <a:solidFill>
                  <a:srgbClr val="FFFFFF"/>
                </a:solidFill>
                <a:latin typeface="TT Fors Italics"/>
                <a:ea typeface="TT Fors Italics"/>
                <a:cs typeface="TT Fors Italics"/>
                <a:sym typeface="TT Fors Italics"/>
              </a:rPr>
              <a:t>Introduction to the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i="true" strike="noStrike" u="none">
                <a:solidFill>
                  <a:srgbClr val="FFFFFF"/>
                </a:solidFill>
                <a:latin typeface="TT Fors Italics"/>
                <a:ea typeface="TT Fors Italics"/>
                <a:cs typeface="TT Fors Italics"/>
                <a:sym typeface="TT Fors Italics"/>
              </a:rPr>
              <a:t>     Practice of Statistics</a:t>
            </a: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(10th ed.). W.H. Freeman.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[2] Anderson, D. R., Sweeney, D. J., &amp; Williams, T. A. (2020). </a:t>
            </a:r>
            <a:r>
              <a:rPr lang="en-US" sz="2699" i="true" strike="noStrike" u="none">
                <a:solidFill>
                  <a:srgbClr val="FFFFFF"/>
                </a:solidFill>
                <a:latin typeface="TT Fors Italics"/>
                <a:ea typeface="TT Fors Italics"/>
                <a:cs typeface="TT Fors Italics"/>
                <a:sym typeface="TT Fors Italics"/>
              </a:rPr>
              <a:t>Statistics for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i="true" strike="noStrike" u="none">
                <a:solidFill>
                  <a:srgbClr val="FFFFFF"/>
                </a:solidFill>
                <a:latin typeface="TT Fors Italics"/>
                <a:ea typeface="TT Fors Italics"/>
                <a:cs typeface="TT Fors Italics"/>
                <a:sym typeface="TT Fors Italics"/>
              </a:rPr>
              <a:t>     Business and Economics</a:t>
            </a: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(14th ed.). Cengage Learning.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[3] Wackerly, D. D., Mendenhall, W., &amp; Scheaffer, R. L. (2014).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   </a:t>
            </a:r>
            <a:r>
              <a:rPr lang="en-US" sz="2699" i="true" strike="noStrike" u="none">
                <a:solidFill>
                  <a:srgbClr val="FFFFFF"/>
                </a:solidFill>
                <a:latin typeface="TT Fors Italics"/>
                <a:ea typeface="TT Fors Italics"/>
                <a:cs typeface="TT Fors Italics"/>
                <a:sym typeface="TT Fors Italics"/>
              </a:rPr>
              <a:t>Mathematical Statistics with Applications</a:t>
            </a: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(7th ed.). Cengage.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[4] James, G., Witten, D., Hastie, T., &amp; Tibshirani, R. (2023). </a:t>
            </a:r>
            <a:r>
              <a:rPr lang="en-US" sz="2699" i="true" strike="noStrike" u="none">
                <a:solidFill>
                  <a:srgbClr val="FFFFFF"/>
                </a:solidFill>
                <a:latin typeface="TT Fors Italics"/>
                <a:ea typeface="TT Fors Italics"/>
                <a:cs typeface="TT Fors Italics"/>
                <a:sym typeface="TT Fors Italics"/>
              </a:rPr>
              <a:t>An Introduction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i="true" strike="noStrike" u="none">
                <a:solidFill>
                  <a:srgbClr val="FFFFFF"/>
                </a:solidFill>
                <a:latin typeface="TT Fors Italics"/>
                <a:ea typeface="TT Fors Italics"/>
                <a:cs typeface="TT Fors Italics"/>
                <a:sym typeface="TT Fors Italics"/>
              </a:rPr>
              <a:t>     to Statistical Learning</a:t>
            </a: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(2nd ed.). Springer.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[5] Khan Academy. (n.d.). Sampling distributions. Retrieved from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   https://www.khanacademy.org/math/statistics-probability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[6] Python Software Foundation. (n.d.). NumPy &amp; SciPy documentation.</a:t>
            </a:r>
          </a:p>
          <a:p>
            <a:pPr algn="l" marL="0" indent="0" lvl="0">
              <a:lnSpc>
                <a:spcPts val="3779"/>
              </a:lnSpc>
              <a:spcBef>
                <a:spcPct val="0"/>
              </a:spcBef>
            </a:pPr>
            <a:r>
              <a:rPr lang="en-US" sz="2699" strike="noStrike" u="none">
                <a:solidFill>
                  <a:srgbClr val="FFFFFF"/>
                </a:solidFill>
                <a:latin typeface="TT Fors"/>
                <a:ea typeface="TT Fors"/>
                <a:cs typeface="TT Fors"/>
                <a:sym typeface="TT Fors"/>
              </a:rPr>
              <a:t>     https://numpy.org / https://scipy.org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1657" y="1992589"/>
            <a:ext cx="9675680" cy="6301822"/>
            <a:chOff x="0" y="0"/>
            <a:chExt cx="12900907" cy="8402429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2758513"/>
              <a:ext cx="12900907" cy="16215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33"/>
                </a:lnSpc>
              </a:pPr>
              <a:r>
                <a:rPr lang="en-US" b="true" sz="8833" spc="-176">
                  <a:solidFill>
                    <a:srgbClr val="FFFFFF"/>
                  </a:solidFill>
                  <a:latin typeface="Noto Serif Display ExtraCondensed Bold"/>
                  <a:ea typeface="Noto Serif Display ExtraCondensed Bold"/>
                  <a:cs typeface="Noto Serif Display ExtraCondensed Bold"/>
                  <a:sym typeface="Noto Serif Display ExtraCondensed Bold"/>
                </a:rPr>
                <a:t>Contact Information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4771462"/>
              <a:ext cx="12900907" cy="4493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649"/>
                </a:lnSpc>
              </a:pPr>
              <a:r>
                <a:rPr lang="en-US" b="true" sz="2208" strike="noStrike" u="none">
                  <a:solidFill>
                    <a:srgbClr val="FFFFFF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Reach out for more details or inquiries regarding the course.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5617072"/>
              <a:ext cx="10481737" cy="27853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Alfrian Car</a:t>
              </a: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men Talakua</a:t>
              </a:r>
            </a:p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Department of Information Systems</a:t>
              </a:r>
            </a:p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e-Mail : Alfriantalakua@unkriswina.ac.id</a:t>
              </a:r>
            </a:p>
            <a:p>
              <a:pPr algn="l" marL="0" indent="0" lvl="0">
                <a:lnSpc>
                  <a:spcPts val="4155"/>
                </a:lnSpc>
              </a:pP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-19050"/>
              <a:ext cx="12637974" cy="23363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4010"/>
                </a:lnSpc>
              </a:pPr>
              <a:r>
                <a:rPr lang="en-US" sz="11484">
                  <a:solidFill>
                    <a:srgbClr val="FCDD05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THANK YOU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DAHJRa5hZXQ</dc:identifier>
  <dcterms:modified xsi:type="dcterms:W3CDTF">2011-08-01T06:04:30Z</dcterms:modified>
  <cp:revision>1</cp:revision>
  <dc:title>Lecture 7: Sampling Distribution Presentation</dc:title>
</cp:coreProperties>
</file>