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75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Masters/slideMaster6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slideLayouts/slideLayout6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s/slide1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72.xml" ContentType="application/vnd.openxmlformats-officedocument.presentationml.slideLayout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70.xml" ContentType="application/vnd.openxmlformats-officedocument.presentationml.slideLayout+xml"/>
  <Override PartName="/docProps/app.xml" ContentType="application/vnd.openxmlformats-officedocument.extended-properties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Masters/slideMaster7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slideLayouts/slideLayout68.xml" ContentType="application/vnd.openxmlformats-officedocument.presentationml.slideLayout+xml"/>
  <Override PartName="/ppt/theme/theme7.xml" ContentType="application/vnd.openxmlformats-officedocument.them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77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73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720" r:id="rId2"/>
    <p:sldMasterId id="2147483744" r:id="rId3"/>
    <p:sldMasterId id="2147483756" r:id="rId4"/>
    <p:sldMasterId id="2147483768" r:id="rId5"/>
    <p:sldMasterId id="2147483780" r:id="rId6"/>
    <p:sldMasterId id="2147483792" r:id="rId7"/>
  </p:sld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viewProps" Target="viewProps.xml"/><Relationship Id="rId3" Type="http://schemas.openxmlformats.org/officeDocument/2006/relationships/slideMaster" Target="slideMasters/slideMaster3.xml"/><Relationship Id="rId7" Type="http://schemas.openxmlformats.org/officeDocument/2006/relationships/slideMaster" Target="slideMasters/slideMaster7.xml"/><Relationship Id="rId12" Type="http://schemas.openxmlformats.org/officeDocument/2006/relationships/slide" Target="slides/slide5.xml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9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4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8.xml"/><Relationship Id="rId10" Type="http://schemas.openxmlformats.org/officeDocument/2006/relationships/slide" Target="slides/slide3.xml"/><Relationship Id="rId19" Type="http://schemas.openxmlformats.org/officeDocument/2006/relationships/theme" Target="theme/theme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2.xml"/><Relationship Id="rId14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1828800" y="3159760"/>
            <a:ext cx="457200" cy="1034129"/>
          </a:xfrm>
          <a:prstGeom prst="rect">
            <a:avLst/>
          </a:prstGeom>
          <a:noFill/>
        </p:spPr>
        <p:txBody>
          <a:bodyPr wrap="square" lIns="0" tIns="9144" rIns="0" bIns="9144" rtlCol="0" anchor="ctr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77240" y="1219200"/>
            <a:ext cx="7543800" cy="2152650"/>
          </a:xfrm>
        </p:spPr>
        <p:txBody>
          <a:bodyPr>
            <a:noAutofit/>
          </a:bodyPr>
          <a:lstStyle>
            <a:lvl1pPr>
              <a:defRPr sz="600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33600" y="3375491"/>
            <a:ext cx="6172200" cy="685800"/>
          </a:xfrm>
        </p:spPr>
        <p:txBody>
          <a:bodyPr anchor="ctr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3" name="Title 1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4267200" y="4074497"/>
            <a:ext cx="457200" cy="1015663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6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0" y="4267368"/>
            <a:ext cx="3733800" cy="731520"/>
          </a:xfrm>
        </p:spPr>
        <p:txBody>
          <a:bodyPr anchor="ctr">
            <a:normAutofit/>
          </a:bodyPr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2286000" y="1905000"/>
            <a:ext cx="6035040" cy="2350008"/>
          </a:xfrm>
        </p:spPr>
        <p:txBody>
          <a:bodyPr/>
          <a:lstStyle>
            <a:lvl1pPr marL="0" algn="l" defTabSz="914400" rtl="0" eaLnBrk="1" latinLnBrk="0" hangingPunct="1">
              <a:spcBef>
                <a:spcPct val="0"/>
              </a:spcBef>
              <a:buNone/>
              <a:defRPr lang="en-US" sz="5400" b="0" kern="1200" cap="none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quarter" idx="13"/>
          </p:nvPr>
        </p:nvSpPr>
        <p:spPr>
          <a:xfrm>
            <a:off x="1344168" y="658368"/>
            <a:ext cx="3273552" cy="342900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14"/>
          </p:nvPr>
        </p:nvSpPr>
        <p:spPr>
          <a:xfrm>
            <a:off x="5029200" y="658368"/>
            <a:ext cx="3273552" cy="343217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4112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344168" y="1371600"/>
            <a:ext cx="3276600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29200" y="661976"/>
            <a:ext cx="3273552" cy="639762"/>
          </a:xfrm>
        </p:spPr>
        <p:txBody>
          <a:bodyPr anchor="ctr">
            <a:noAutofit/>
          </a:bodyPr>
          <a:lstStyle>
            <a:lvl1pPr marL="0" indent="0">
              <a:buNone/>
              <a:defRPr sz="22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29200" y="1371600"/>
            <a:ext cx="3273552" cy="2743200"/>
          </a:xfrm>
        </p:spPr>
        <p:txBody>
          <a:bodyPr anchor="t"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5664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0280" y="520192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5" name="Slide Number Placeholder 1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Footer Placeholder 15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5328920" y="1774588"/>
            <a:ext cx="457200" cy="1231106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8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8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1"/>
            <a:ext cx="4343400" cy="3429000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715000" y="685801"/>
            <a:ext cx="2590800" cy="3429000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5" name="Date Placeholder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8" name="Title 1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219200" y="612775"/>
            <a:ext cx="6705600" cy="2546985"/>
          </a:xfrm>
          <a:effectLst>
            <a:outerShdw blurRad="152400" dist="317500" dir="5400000" sx="90000" sy="-19000" rotWithShape="0">
              <a:prstClr val="black">
                <a:alpha val="15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743200" y="3453047"/>
            <a:ext cx="5029200" cy="720804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2435352" y="3331464"/>
            <a:ext cx="457200" cy="923330"/>
          </a:xfrm>
          <a:prstGeom prst="rect">
            <a:avLst/>
          </a:prstGeom>
          <a:noFill/>
        </p:spPr>
        <p:txBody>
          <a:bodyPr wrap="square" lIns="0" tIns="0" rIns="0" bIns="0" rtlCol="0" anchor="t" anchorCtr="0">
            <a:spAutoFit/>
          </a:bodyPr>
          <a:lstStyle/>
          <a:p>
            <a:r>
              <a:rPr lang="en-US" sz="6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</a:rPr>
              <a:t>{</a:t>
            </a:r>
            <a:endParaRPr lang="en-US" sz="6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3" name="Date Placeholder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4" name="Slide Number Placeholder 1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5" name="Footer Placeholder 14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133600" y="685801"/>
            <a:ext cx="5791200" cy="3505199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9600" y="609601"/>
            <a:ext cx="2133600" cy="518160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895600" y="685801"/>
            <a:ext cx="5029200" cy="4572000"/>
          </a:xfrm>
        </p:spPr>
        <p:txBody>
          <a:bodyPr vert="eaVert" anchor="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905000"/>
            <a:ext cx="7543800" cy="2593975"/>
          </a:xfrm>
        </p:spPr>
        <p:txBody>
          <a:bodyPr anchor="b"/>
          <a:lstStyle>
            <a:lvl1pPr>
              <a:defRPr sz="6600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4572000"/>
            <a:ext cx="64617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5486400"/>
            <a:ext cx="7659687" cy="1168400"/>
          </a:xfrm>
        </p:spPr>
        <p:txBody>
          <a:bodyPr anchor="t"/>
          <a:lstStyle>
            <a:lvl1pPr algn="l">
              <a:defRPr sz="3600" b="0" cap="all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852863"/>
            <a:ext cx="6135687" cy="1633538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419600" y="1536192"/>
            <a:ext cx="3657600" cy="45902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19600" y="1535113"/>
            <a:ext cx="3657600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419600" y="2174875"/>
            <a:ext cx="365760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5495544"/>
            <a:ext cx="7772400" cy="594360"/>
          </a:xfrm>
        </p:spPr>
        <p:txBody>
          <a:bodyPr anchor="b"/>
          <a:lstStyle>
            <a:lvl1pPr algn="ctr">
              <a:defRPr sz="22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99" y="6096000"/>
            <a:ext cx="7772401" cy="6096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04800" y="381000"/>
            <a:ext cx="7772400" cy="494284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1752" y="5495278"/>
            <a:ext cx="7772400" cy="594626"/>
          </a:xfrm>
        </p:spPr>
        <p:txBody>
          <a:bodyPr anchor="b"/>
          <a:lstStyle>
            <a:lvl1pPr algn="ctr">
              <a:defRPr sz="2200" b="1">
                <a:ln>
                  <a:noFill/>
                </a:ln>
                <a:solidFill>
                  <a:schemeClr val="tx2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4582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" y="6096000"/>
            <a:ext cx="7772400" cy="612648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1752600" cy="58515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Объект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Объект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Объект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Равнобедренный треугольник 6"/>
          <p:cNvSpPr/>
          <p:nvPr/>
        </p:nvSpPr>
        <p:spPr>
          <a:xfrm rot="16200000">
            <a:off x="7554353" y="5254283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>
            <a:normAutofit/>
          </a:bodyPr>
          <a:lstStyle>
            <a:lvl1pPr algn="r">
              <a:defRPr sz="440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>
          <a:xfrm>
            <a:off x="1371600" y="6012656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>
          <a:xfrm>
            <a:off x="1371600" y="5650704"/>
            <a:ext cx="5791200" cy="365125"/>
          </a:xfrm>
        </p:spPr>
        <p:txBody>
          <a:bodyPr tIns="0" bIns="0" anchor="b"/>
          <a:lstStyle>
            <a:lvl1pPr algn="r">
              <a:defRPr sz="1100"/>
            </a:lvl1pPr>
          </a:lstStyle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>
          <a:xfrm>
            <a:off x="8392247" y="5752307"/>
            <a:ext cx="502920" cy="365125"/>
          </a:xfrm>
        </p:spPr>
        <p:txBody>
          <a:bodyPr anchor="ctr"/>
          <a:lstStyle>
            <a:lvl1pPr algn="ctr">
              <a:defRPr sz="13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4791456" y="6480048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оугольный треугольник 8"/>
          <p:cNvSpPr/>
          <p:nvPr/>
        </p:nvSpPr>
        <p:spPr>
          <a:xfrm flipV="1">
            <a:off x="7034" y="7034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algn="ctr" defTabSz="914400" rtl="0" eaLnBrk="1" latinLnBrk="0" hangingPunct="1"/>
            <a:endParaRPr kumimoji="0"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Равнобедренный треугольник 7"/>
          <p:cNvSpPr/>
          <p:nvPr/>
        </p:nvSpPr>
        <p:spPr>
          <a:xfrm rot="5400000" flipV="1">
            <a:off x="7554353" y="309490"/>
            <a:ext cx="1892949" cy="1294228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>
          <a:xfrm>
            <a:off x="6955632" y="6477000"/>
            <a:ext cx="2133600" cy="304800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619376" y="6480969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8451056" y="809624"/>
            <a:ext cx="502920" cy="300831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 rot="10800000">
            <a:off x="6468794" y="9381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 flipV="1"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 anchor="ctr"/>
          <a:lstStyle>
            <a:lvl1pPr marL="0" algn="l">
              <a:buNone/>
              <a:defRPr sz="3600" b="1" cap="none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 anchor="t"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0056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0552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457200" y="6480969"/>
            <a:ext cx="4261104" cy="301752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>
          <a:xfrm>
            <a:off x="7589520" y="6483096"/>
            <a:ext cx="502920" cy="301752"/>
          </a:xfrm>
        </p:spPr>
        <p:txBody>
          <a:bodyPr/>
          <a:lstStyle>
            <a:lvl1pPr algn="ctr">
              <a:defRPr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>
          <a:xfrm>
            <a:off x="4791456" y="6480969"/>
            <a:ext cx="2133600" cy="301752"/>
          </a:xfrm>
        </p:spPr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457200" y="6481890"/>
            <a:ext cx="4260056" cy="300831"/>
          </a:xfr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>
          <a:xfrm>
            <a:off x="7589520" y="6480969"/>
            <a:ext cx="502920" cy="301752"/>
          </a:xfrm>
        </p:spPr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 anchor="t"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278976" y="6556248"/>
            <a:ext cx="213360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35856" y="6556248"/>
            <a:ext cx="5143120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410576" y="6556248"/>
            <a:ext cx="502920" cy="301752"/>
          </a:xfrm>
        </p:spPr>
        <p:txBody>
          <a:bodyPr/>
          <a:lstStyle>
            <a:lvl1pPr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108192" y="6556248"/>
            <a:ext cx="2103120" cy="301752"/>
          </a:xfrm>
        </p:spPr>
        <p:txBody>
          <a:bodyPr/>
          <a:lstStyle>
            <a:lvl1pPr>
              <a:defRPr sz="900"/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1170432" y="6557169"/>
            <a:ext cx="4948072" cy="301752"/>
          </a:xfrm>
        </p:spPr>
        <p:txBody>
          <a:bodyPr/>
          <a:lstStyle>
            <a:lvl1pPr>
              <a:defRPr sz="9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17192" y="6556248"/>
            <a:ext cx="365760" cy="301752"/>
          </a:xfrm>
        </p:spPr>
        <p:txBody>
          <a:bodyPr/>
          <a:lstStyle>
            <a:lvl1pPr algn="ctr">
              <a:defRPr sz="900"/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00824509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23630587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108106583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1750841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025597731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4702459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538060537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729792709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783451555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675049526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64010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74.xml"/><Relationship Id="rId3" Type="http://schemas.openxmlformats.org/officeDocument/2006/relationships/slideLayout" Target="../slideLayouts/slideLayout69.xml"/><Relationship Id="rId7" Type="http://schemas.openxmlformats.org/officeDocument/2006/relationships/slideLayout" Target="../slideLayouts/slideLayout73.xml"/><Relationship Id="rId12" Type="http://schemas.openxmlformats.org/officeDocument/2006/relationships/theme" Target="../theme/theme7.xml"/><Relationship Id="rId2" Type="http://schemas.openxmlformats.org/officeDocument/2006/relationships/slideLayout" Target="../slideLayouts/slideLayout68.xml"/><Relationship Id="rId1" Type="http://schemas.openxmlformats.org/officeDocument/2006/relationships/slideLayout" Target="../slideLayouts/slideLayout67.xml"/><Relationship Id="rId6" Type="http://schemas.openxmlformats.org/officeDocument/2006/relationships/slideLayout" Target="../slideLayouts/slideLayout72.xml"/><Relationship Id="rId11" Type="http://schemas.openxmlformats.org/officeDocument/2006/relationships/slideLayout" Target="../slideLayouts/slideLayout77.xml"/><Relationship Id="rId5" Type="http://schemas.openxmlformats.org/officeDocument/2006/relationships/slideLayout" Target="../slideLayouts/slideLayout71.xml"/><Relationship Id="rId10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0.xml"/><Relationship Id="rId9" Type="http://schemas.openxmlformats.org/officeDocument/2006/relationships/slideLayout" Target="../slideLayouts/slideLayout7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chemeClr val="accent6">
                  <a:lumMod val="50000"/>
                  <a:alpha val="36000"/>
                </a:schemeClr>
              </a:gs>
              <a:gs pos="100000">
                <a:schemeClr val="bg2">
                  <a:alpha val="1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 rot="19724275">
            <a:off x="1373221" y="1038440"/>
            <a:ext cx="7240620" cy="570698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7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 rot="17656910">
            <a:off x="-274211" y="1165875"/>
            <a:ext cx="5538472" cy="4480459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 rot="19724275">
            <a:off x="3277955" y="116854"/>
            <a:ext cx="6479362" cy="4754757"/>
          </a:xfrm>
          <a:prstGeom prst="ellipse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alpha val="8000"/>
                </a:schemeClr>
              </a:gs>
              <a:gs pos="58000">
                <a:schemeClr val="bg2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77240" y="4876800"/>
            <a:ext cx="7543800" cy="9144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33600" y="685801"/>
            <a:ext cx="6096000" cy="36575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5473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22960" y="6154738"/>
            <a:ext cx="45720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2960" y="5842000"/>
            <a:ext cx="2133600" cy="304800"/>
          </a:xfrm>
          <a:prstGeom prst="rect">
            <a:avLst/>
          </a:prstGeom>
        </p:spPr>
        <p:txBody>
          <a:bodyPr vert="horz" lIns="91440" tIns="45720" rIns="91440" bIns="9144" rtlCol="0" anchor="b"/>
          <a:lstStyle>
            <a:lvl1pPr algn="l">
              <a:defRPr sz="1600">
                <a:solidFill>
                  <a:schemeClr val="tx1">
                    <a:alpha val="60000"/>
                  </a:schemeClr>
                </a:solidFill>
                <a:effectLst/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56032" algn="l" defTabSz="914400" rtl="0" eaLnBrk="1" latinLnBrk="0" hangingPunct="1">
        <a:spcBef>
          <a:spcPct val="20000"/>
        </a:spcBef>
        <a:spcAft>
          <a:spcPts val="0"/>
        </a:spcAft>
        <a:buSzPct val="60000"/>
        <a:buFont typeface="Wingdings" pitchFamily="2" charset="2"/>
        <a:buChar char=""/>
        <a:defRPr sz="21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1pPr>
      <a:lvl2pPr marL="6400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9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2pPr>
      <a:lvl3pPr marL="10058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7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3pPr>
      <a:lvl4pPr marL="1371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6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4pPr>
      <a:lvl5pPr marL="164592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500" kern="1200">
          <a:solidFill>
            <a:schemeClr val="tx1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+mn-lt"/>
          <a:ea typeface="+mn-ea"/>
          <a:cs typeface="+mn-cs"/>
        </a:defRPr>
      </a:lvl5pPr>
      <a:lvl6pPr marL="196596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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6pPr>
      <a:lvl7pPr marL="224028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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7pPr>
      <a:lvl8pPr marL="251460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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8pPr>
      <a:lvl9pPr marL="2834640" indent="-256032" algn="l" defTabSz="914400" rtl="0" eaLnBrk="1" latinLnBrk="0" hangingPunct="1">
        <a:spcBef>
          <a:spcPct val="20000"/>
        </a:spcBef>
        <a:buSzPct val="60000"/>
        <a:buFont typeface="Wingdings" pitchFamily="2" charset="2"/>
        <a:buChar char=""/>
        <a:defRPr sz="1400" kern="1200">
          <a:solidFill>
            <a:schemeClr val="tx1"/>
          </a:solidFill>
          <a:effectLst>
            <a:outerShdw blurRad="38100" dist="38100" dir="2700000" algn="ctr" rotWithShape="0">
              <a:srgbClr val="000000">
                <a:alpha val="43000"/>
              </a:srgb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6200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620000" cy="48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458200" y="0"/>
            <a:ext cx="685800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8458200" y="5486400"/>
            <a:ext cx="685800" cy="685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31788" y="5648960"/>
            <a:ext cx="548640" cy="396240"/>
          </a:xfrm>
          <a:prstGeom prst="bracketPair">
            <a:avLst>
              <a:gd name="adj" fmla="val 17949"/>
            </a:avLst>
          </a:prstGeom>
          <a:ln w="19050">
            <a:solidFill>
              <a:srgbClr val="FFFFFF"/>
            </a:solidFill>
          </a:ln>
        </p:spPr>
        <p:txBody>
          <a:bodyPr vert="horz" lIns="0" tIns="0" rIns="0" bIns="0" rtlCol="0" anchor="ctr"/>
          <a:lstStyle>
            <a:lvl1pPr algn="ctr">
              <a:defRPr sz="180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586910" y="4048760"/>
            <a:ext cx="2367281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2"/>
                </a:solidFill>
              </a:defRPr>
            </a:lvl1pPr>
          </a:lstStyle>
          <a:p>
            <a:endParaRPr lang="ru-R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551351" y="1645920"/>
            <a:ext cx="2438399" cy="36576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600" kern="1200" cap="none" spc="-100" baseline="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342900" indent="-22860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18288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Прямоугольный треугольник 10"/>
          <p:cNvSpPr/>
          <p:nvPr/>
        </p:nvSpPr>
        <p:spPr>
          <a:xfrm>
            <a:off x="7034" y="14068"/>
            <a:ext cx="9129932" cy="6836899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7034"/>
            <a:ext cx="9136966" cy="6843933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 rot="10800000" flipV="1">
            <a:off x="6468794" y="4948410"/>
            <a:ext cx="2672861" cy="1900210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882808"/>
            <a:ext cx="8229600" cy="4572000"/>
          </a:xfrm>
          <a:prstGeom prst="rect">
            <a:avLst/>
          </a:prstGeom>
        </p:spPr>
        <p:txBody>
          <a:bodyPr vert="horz" anchor="t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791456" y="6480969"/>
            <a:ext cx="2133600" cy="301752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457200" y="6481890"/>
            <a:ext cx="4260056" cy="300831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589520" y="6480969"/>
            <a:ext cx="502920" cy="301752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marL="484632" algn="l" rtl="0" eaLnBrk="1" latinLnBrk="0" hangingPunct="1">
        <a:spcBef>
          <a:spcPct val="0"/>
        </a:spcBef>
        <a:buNone/>
        <a:defRPr kumimoji="0" sz="4200" kern="1200">
          <a:ln w="6350">
            <a:solidFill>
              <a:schemeClr val="accent1">
                <a:shade val="43000"/>
              </a:schemeClr>
            </a:solidFill>
          </a:ln>
          <a:solidFill>
            <a:schemeClr val="accent1">
              <a:tint val="83000"/>
              <a:satMod val="150000"/>
            </a:schemeClr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448056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85750" algn="l" rtl="0" eaLnBrk="1" latinLnBrk="0" hangingPunct="1">
        <a:spcBef>
          <a:spcPct val="20000"/>
        </a:spcBef>
        <a:buClr>
          <a:schemeClr val="accent1"/>
        </a:buClr>
        <a:buSzPct val="95000"/>
        <a:buFont typeface="Verdana"/>
        <a:buChar char="›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6424" indent="-228600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10312" algn="l" rtl="0" eaLnBrk="1" latinLnBrk="0" hangingPunct="1">
        <a:spcBef>
          <a:spcPct val="20000"/>
        </a:spcBef>
        <a:buClr>
          <a:schemeClr val="accent1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вс 06.10.19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068072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indent="457200" algn="ctr">
              <a:tabLst>
                <a:tab pos="923925" algn="l"/>
              </a:tabLst>
            </a:pPr>
            <a:r>
              <a:rPr lang="ru-RU" sz="3600" b="1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Мавзу</a:t>
            </a:r>
            <a:r>
              <a:rPr lang="ru-RU" sz="3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:</a:t>
            </a:r>
            <a:r>
              <a:rPr lang="uz-Latn-UZ" sz="3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 smtClean="0">
                <a:solidFill>
                  <a:schemeClr val="tx1"/>
                </a:solidFill>
                <a:latin typeface="Times New Roman"/>
                <a:ea typeface="Times New Roman"/>
              </a:rPr>
              <a:t>Суюқ</a:t>
            </a:r>
            <a:r>
              <a:rPr lang="ru-RU" sz="3600" b="1" dirty="0" smtClean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металлнинг</a:t>
            </a:r>
            <a:r>
              <a:rPr lang="ru-RU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қуймакорлик</a:t>
            </a:r>
            <a:r>
              <a:rPr lang="ru-RU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 </a:t>
            </a: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хоссал</a:t>
            </a:r>
            <a:r>
              <a:rPr lang="en-US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a</a:t>
            </a:r>
            <a:r>
              <a:rPr lang="ru-RU" sz="3600" b="1" dirty="0" err="1">
                <a:solidFill>
                  <a:schemeClr val="tx1"/>
                </a:solidFill>
                <a:latin typeface="Times New Roman"/>
                <a:ea typeface="Times New Roman"/>
              </a:rPr>
              <a:t>ри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indent="342900" algn="ctr">
              <a:spcAft>
                <a:spcPts val="0"/>
              </a:spcAft>
            </a:pPr>
            <a:r>
              <a:rPr lang="uz-Latn-UZ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Ўқув  модул бирликлари: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742950" lvl="1" indent="-285750" algn="l">
              <a:spcAft>
                <a:spcPts val="0"/>
              </a:spcAft>
              <a:buFont typeface="+mj-lt"/>
              <a:buAutoNum type="arabicPeriod"/>
              <a:tabLst>
                <a:tab pos="923925" algn="l"/>
              </a:tabLst>
            </a:pPr>
            <a:r>
              <a:rPr lang="uz-Latn-UZ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Қуйманинг  нусхаси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742950" lvl="1" indent="-285750" algn="l">
              <a:spcAft>
                <a:spcPts val="0"/>
              </a:spcAft>
              <a:buFont typeface="+mj-lt"/>
              <a:buAutoNum type="arabicPeriod"/>
              <a:tabLst>
                <a:tab pos="923925" algn="l"/>
              </a:tabLst>
            </a:pPr>
            <a:r>
              <a:rPr lang="uz-Latn-UZ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Ўзак  қутисининг матеариали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pPr marL="742950" lvl="1" indent="-285750" algn="l">
              <a:spcAft>
                <a:spcPts val="0"/>
              </a:spcAft>
              <a:buFont typeface="+mj-lt"/>
              <a:buAutoNum type="arabicPeriod"/>
              <a:tabLst>
                <a:tab pos="923925" algn="l"/>
              </a:tabLst>
            </a:pPr>
            <a:r>
              <a:rPr lang="uz-Latn-UZ" sz="3600" b="1" dirty="0">
                <a:solidFill>
                  <a:schemeClr val="tx1"/>
                </a:solidFill>
                <a:latin typeface="Times New Roman"/>
                <a:ea typeface="Times New Roman"/>
              </a:rPr>
              <a:t>Опокалар </a:t>
            </a:r>
            <a:endParaRPr lang="ru-RU" sz="3600" dirty="0">
              <a:solidFill>
                <a:schemeClr val="tx1"/>
              </a:solidFill>
              <a:latin typeface="Times New Roman"/>
              <a:ea typeface="Times New Roman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547085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z-Latn-UZ" sz="3000" b="1" dirty="0" smtClean="0">
                <a:latin typeface="Times New Roman" pitchFamily="18" charset="0"/>
                <a:cs typeface="Times New Roman" pitchFamily="18" charset="0"/>
              </a:rPr>
              <a:t>1.1. Қуйманинг </a:t>
            </a:r>
            <a:r>
              <a:rPr lang="uz-Latn-UZ" sz="3000" b="1" dirty="0">
                <a:latin typeface="Times New Roman" pitchFamily="18" charset="0"/>
                <a:cs typeface="Times New Roman" pitchFamily="18" charset="0"/>
              </a:rPr>
              <a:t>нусхаси</a:t>
            </a:r>
            <a:r>
              <a:rPr lang="uz-Latn-UZ" sz="3000" dirty="0">
                <a:latin typeface="Times New Roman" pitchFamily="18" charset="0"/>
                <a:cs typeface="Times New Roman" pitchFamily="18" charset="0"/>
              </a:rPr>
              <a:t> – қолипни ишчи бўшлиғини ташкил қилиш ва қуйманинг шаклини олиш учун ишлатилади.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ўлчами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ўлчамига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қараганда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катта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метал</a:t>
            </a:r>
            <a:r>
              <a:rPr lang="uz-Cyrl-UZ" sz="3000" dirty="0">
                <a:latin typeface="Times New Roman" pitchFamily="18" charset="0"/>
                <a:cs typeface="Times New Roman" pitchFamily="18" charset="0"/>
              </a:rPr>
              <a:t>л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нинг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киришувганлиги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ташқи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қисмларида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бериладиган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механик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исобга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олиб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шаклидан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ўзакни</a:t>
            </a:r>
            <a:r>
              <a:rPr lang="ru-RU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ўрнатиш</a:t>
            </a:r>
            <a:r>
              <a:rPr lang="ru-RU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белги </a:t>
            </a:r>
            <a:r>
              <a:rPr lang="uz-Latn-UZ" sz="30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3000" b="1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ам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тайёрланади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Белгига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суюқ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тушмайди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у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бекилиб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кетади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конструкциясига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танланган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тайёрлаш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услубига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ажраладиган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ажралмайдиган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турларга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бўлинади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ости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мосламани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йиғиндисига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нусхасидан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ташқари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қуйилиш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таъминлагич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системасини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нусхаси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ҳ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ам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киради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Улар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эритмани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бўшлиғига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етиб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келиб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тўлдириш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шлакдан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металлмас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материалларни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бўшлиғига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етиб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келмаслиги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хизмат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085594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20000"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Ўзак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белгиси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ўзакни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қолипда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қулай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жойлашишни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таъминлайди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Бу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белги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қолипни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йиғишга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унга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металл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қуйишга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халақит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бермаслиги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керак.Ўзак</a:t>
            </a:r>
            <a:r>
              <a:rPr lang="uz-Latn-UZ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қутиси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ўзак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тайёрлаш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ишлатилади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ru-RU" sz="3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Ўзак</a:t>
            </a:r>
            <a:r>
              <a:rPr lang="uz-Latn-UZ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қутисининг</a:t>
            </a:r>
            <a:r>
              <a:rPr lang="ru-RU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ўлчами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қолип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ўзак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ўлчамининг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конструкциясига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боғлиқ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. </a:t>
            </a:r>
            <a:r>
              <a:rPr lang="uz-Latn-UZ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Ў</a:t>
            </a:r>
            <a:r>
              <a:rPr lang="ru-RU" sz="3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закнинг</a:t>
            </a:r>
            <a:r>
              <a:rPr lang="ru-RU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конструкциясига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кўра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ажраладиган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ва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ажралмайдиган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ўзак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ea typeface="Times New Roman"/>
                <a:cs typeface="Times New Roman" pitchFamily="18" charset="0"/>
              </a:rPr>
              <a:t>қутиларга</a:t>
            </a:r>
            <a:r>
              <a:rPr lang="ru-RU" sz="3000" dirty="0">
                <a:latin typeface="Times New Roman" pitchFamily="18" charset="0"/>
                <a:ea typeface="Times New Roman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ea typeface="Times New Roman"/>
                <a:cs typeface="Times New Roman" pitchFamily="18" charset="0"/>
              </a:rPr>
              <a:t>бўлинади</a:t>
            </a:r>
            <a:r>
              <a:rPr lang="uz-Latn-UZ" sz="3000" dirty="0" smtClean="0">
                <a:latin typeface="Times New Roman" pitchFamily="18" charset="0"/>
                <a:ea typeface="Times New Roman"/>
                <a:cs typeface="Times New Roman" pitchFamily="18" charset="0"/>
              </a:rPr>
              <a:t>.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uz-Latn-UZ" sz="3000" b="1" dirty="0" smtClean="0">
                <a:latin typeface="Times New Roman" pitchFamily="18" charset="0"/>
                <a:cs typeface="Times New Roman" pitchFamily="18" charset="0"/>
              </a:rPr>
              <a:t>1.2.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қутисининг</a:t>
            </a:r>
            <a:r>
              <a:rPr lang="ru-RU" sz="30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b="1" dirty="0" err="1">
                <a:latin typeface="Times New Roman" pitchFamily="18" charset="0"/>
                <a:cs typeface="Times New Roman" pitchFamily="18" charset="0"/>
              </a:rPr>
              <a:t>материали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тайёрланувч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и 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ўзакнинг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материалига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қараб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танлаб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олинади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қутисининг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ўлчами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ан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и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қлик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синфига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кўра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ГОСТ 11963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бўйича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белгиланади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Нусхаларни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маркалаш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бўяш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ГОСТ2413 – 67 га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боғлиқ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равишда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амалга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оширилади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Чўян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қизил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рангда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пўлат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нусхалар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       </a:t>
            </a:r>
          </a:p>
          <a:p>
            <a:pPr marL="0" indent="0">
              <a:buNone/>
            </a:pPr>
            <a:r>
              <a:rPr lang="uz-Latn-UZ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кулранг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ранглилар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сариқ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ранглар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  </a:t>
            </a:r>
          </a:p>
          <a:p>
            <a:pPr marL="0" indent="0">
              <a:buNone/>
            </a:pPr>
            <a:r>
              <a:rPr lang="uz-Latn-UZ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Белгилар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бошқа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металл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тўлмайдиган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қисмлар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қора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marL="0" indent="0">
              <a:buNone/>
            </a:pPr>
            <a:r>
              <a:rPr lang="uz-Latn-UZ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ранг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бўялади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indent="0" algn="just">
              <a:spcAft>
                <a:spcPts val="0"/>
              </a:spcAft>
              <a:buNone/>
            </a:pPr>
            <a:endParaRPr lang="ru-RU" sz="3600" dirty="0">
              <a:latin typeface="Times New Roman"/>
              <a:ea typeface="Times New Roman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005845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uz-Latn-UZ" sz="3100" dirty="0" smtClean="0">
                <a:latin typeface="Times New Roman"/>
                <a:ea typeface="Times New Roman"/>
              </a:rPr>
              <a:t/>
            </a:r>
            <a:br>
              <a:rPr lang="uz-Latn-UZ" sz="31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ru-RU" sz="3100" dirty="0" err="1" smtClean="0">
                <a:solidFill>
                  <a:prstClr val="black"/>
                </a:solidFill>
                <a:latin typeface="Times New Roman"/>
                <a:ea typeface="Times New Roman"/>
              </a:rPr>
              <a:t>Нусха</a:t>
            </a:r>
            <a:r>
              <a:rPr lang="ru-RU" sz="3100" dirty="0" smtClean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мосламасини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тайёрлаш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учун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қуйма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киришувчанлик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қийматини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ҳисобга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олиш</a:t>
            </a:r>
            <a:r>
              <a:rPr lang="ru-RU" sz="3100" dirty="0">
                <a:solidFill>
                  <a:prstClr val="black"/>
                </a:solidFill>
                <a:latin typeface="Times New Roman"/>
                <a:ea typeface="Times New Roman"/>
              </a:rPr>
              <a:t> </a:t>
            </a:r>
            <a:r>
              <a:rPr lang="ru-RU" sz="3100" dirty="0" err="1">
                <a:solidFill>
                  <a:prstClr val="black"/>
                </a:solidFill>
                <a:latin typeface="Times New Roman"/>
                <a:ea typeface="Times New Roman"/>
              </a:rPr>
              <a:t>зарур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</a:rPr>
              <a:t>.</a:t>
            </a:r>
            <a:r>
              <a:rPr lang="ru-RU" sz="4800" dirty="0">
                <a:solidFill>
                  <a:prstClr val="black"/>
                </a:solidFill>
                <a:latin typeface="Times New Roman"/>
                <a:ea typeface="Times New Roman"/>
              </a:rPr>
              <a:t/>
            </a:r>
            <a:br>
              <a:rPr lang="ru-RU" sz="4800" dirty="0">
                <a:solidFill>
                  <a:prstClr val="black"/>
                </a:solidFill>
                <a:latin typeface="Times New Roman"/>
                <a:ea typeface="Times New Roman"/>
              </a:rPr>
            </a:br>
            <a:r>
              <a:rPr lang="uz-Latn-UZ" sz="4800" dirty="0">
                <a:latin typeface="Times New Roman"/>
                <a:ea typeface="Times New Roman"/>
              </a:rPr>
              <a:t/>
            </a:r>
            <a:br>
              <a:rPr lang="uz-Latn-UZ" sz="4800" dirty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>
                <a:latin typeface="Times New Roman"/>
                <a:ea typeface="Times New Roman"/>
              </a:rPr>
              <a:t/>
            </a:r>
            <a:br>
              <a:rPr lang="uz-Latn-UZ" sz="4800" dirty="0">
                <a:latin typeface="Times New Roman"/>
                <a:ea typeface="Times New Roman"/>
              </a:rPr>
            </a:br>
            <a:r>
              <a:rPr lang="uz-Latn-UZ" sz="4800" dirty="0" smtClean="0">
                <a:latin typeface="Times New Roman"/>
                <a:ea typeface="Times New Roman"/>
              </a:rPr>
              <a:t/>
            </a:r>
            <a:br>
              <a:rPr lang="uz-Latn-UZ" sz="4800" dirty="0" smtClean="0">
                <a:latin typeface="Times New Roman"/>
                <a:ea typeface="Times New Roman"/>
              </a:rPr>
            </a:br>
            <a:r>
              <a:rPr lang="uz-Latn-UZ" sz="4800" dirty="0">
                <a:latin typeface="Times New Roman"/>
                <a:ea typeface="Times New Roman"/>
              </a:rPr>
              <a:t/>
            </a:r>
            <a:br>
              <a:rPr lang="uz-Latn-UZ" sz="4800" dirty="0">
                <a:latin typeface="Times New Roman"/>
                <a:ea typeface="Times New Roman"/>
              </a:rPr>
            </a:br>
            <a:r>
              <a:rPr lang="ru-RU" sz="2000" i="1" dirty="0" err="1" smtClean="0"/>
              <a:t>Қуймани</a:t>
            </a:r>
            <a:r>
              <a:rPr lang="ru-RU" sz="2000" i="1" dirty="0" smtClean="0"/>
              <a:t> </a:t>
            </a:r>
            <a:r>
              <a:rPr lang="ru-RU" sz="2000" i="1" dirty="0" err="1"/>
              <a:t>ишлаб</a:t>
            </a:r>
            <a:r>
              <a:rPr lang="ru-RU" sz="2000" i="1" dirty="0"/>
              <a:t> </a:t>
            </a:r>
            <a:r>
              <a:rPr lang="ru-RU" sz="2000" i="1" dirty="0" err="1"/>
              <a:t>чиқариш</a:t>
            </a:r>
            <a:r>
              <a:rPr lang="ru-RU" sz="2000" i="1" dirty="0"/>
              <a:t> </a:t>
            </a:r>
            <a:r>
              <a:rPr lang="ru-RU" sz="2000" i="1" dirty="0" err="1"/>
              <a:t>технологик</a:t>
            </a:r>
            <a:r>
              <a:rPr lang="ru-RU" sz="2000" i="1" dirty="0"/>
              <a:t> </a:t>
            </a:r>
            <a:r>
              <a:rPr lang="ru-RU" sz="2000" i="1" dirty="0" err="1"/>
              <a:t>жараёни</a:t>
            </a:r>
            <a:r>
              <a:rPr lang="ru-RU" sz="2000" i="1" dirty="0"/>
              <a:t>.</a:t>
            </a:r>
            <a:r>
              <a:rPr lang="ru-RU" sz="2000" dirty="0"/>
              <a:t/>
            </a:r>
            <a:br>
              <a:rPr lang="ru-RU" sz="2000" dirty="0"/>
            </a:br>
            <a:r>
              <a:rPr lang="ru-RU" sz="2000" i="1" dirty="0"/>
              <a:t>1 </a:t>
            </a:r>
            <a:r>
              <a:rPr lang="ru-RU" sz="2000" dirty="0">
                <a:sym typeface="Symbol"/>
              </a:rPr>
              <a:t></a:t>
            </a:r>
            <a:r>
              <a:rPr lang="ru-RU" sz="2000" i="1" dirty="0"/>
              <a:t> </a:t>
            </a:r>
            <a:r>
              <a:rPr lang="ru-RU" sz="2000" i="1" dirty="0" err="1"/>
              <a:t>қуйма</a:t>
            </a:r>
            <a:r>
              <a:rPr lang="ru-RU" sz="2000" i="1" dirty="0"/>
              <a:t> – втулка; 2 – </a:t>
            </a:r>
            <a:r>
              <a:rPr lang="ru-RU" sz="2000" i="1" dirty="0" err="1"/>
              <a:t>ўзак</a:t>
            </a:r>
            <a:r>
              <a:rPr lang="ru-RU" sz="2000" i="1" dirty="0"/>
              <a:t> </a:t>
            </a:r>
            <a:r>
              <a:rPr lang="ru-RU" sz="2000" i="1" dirty="0" err="1"/>
              <a:t>яшиги</a:t>
            </a:r>
            <a:r>
              <a:rPr lang="ru-RU" sz="2000" i="1" dirty="0"/>
              <a:t>; 3 – </a:t>
            </a:r>
            <a:r>
              <a:rPr lang="ru-RU" sz="2000" i="1" dirty="0" err="1"/>
              <a:t>ёғочдан</a:t>
            </a:r>
            <a:r>
              <a:rPr lang="ru-RU" sz="2000" i="1" dirty="0"/>
              <a:t> </a:t>
            </a:r>
            <a:r>
              <a:rPr lang="ru-RU" sz="2000" i="1" dirty="0" err="1"/>
              <a:t>ясалган</a:t>
            </a:r>
            <a:r>
              <a:rPr lang="ru-RU" sz="2000" i="1" dirty="0"/>
              <a:t> </a:t>
            </a:r>
            <a:r>
              <a:rPr lang="ru-RU" sz="2000" i="1" dirty="0" err="1"/>
              <a:t>мослама</a:t>
            </a:r>
            <a:r>
              <a:rPr lang="ru-RU" sz="2000" i="1" dirty="0"/>
              <a:t>; 4 – </a:t>
            </a:r>
            <a:r>
              <a:rPr lang="ru-RU" sz="2000" i="1" dirty="0" err="1"/>
              <a:t>мосламани</a:t>
            </a:r>
            <a:r>
              <a:rPr lang="ru-RU" sz="2000" i="1" dirty="0"/>
              <a:t> знак </a:t>
            </a:r>
            <a:r>
              <a:rPr lang="ru-RU" sz="2000" i="1" dirty="0" err="1"/>
              <a:t>қисмлари</a:t>
            </a:r>
            <a:r>
              <a:rPr lang="ru-RU" sz="2000" i="1" dirty="0"/>
              <a:t>; 5 – </a:t>
            </a:r>
            <a:r>
              <a:rPr lang="ru-RU" sz="2000" i="1" dirty="0" err="1"/>
              <a:t>штырлар</a:t>
            </a:r>
            <a:r>
              <a:rPr lang="ru-RU" sz="2000" i="1" dirty="0"/>
              <a:t>; 6 – </a:t>
            </a:r>
            <a:r>
              <a:rPr lang="ru-RU" sz="2000" i="1" dirty="0" err="1"/>
              <a:t>қолипни</a:t>
            </a:r>
            <a:r>
              <a:rPr lang="ru-RU" sz="2000" i="1" dirty="0"/>
              <a:t> тепа </a:t>
            </a:r>
            <a:r>
              <a:rPr lang="ru-RU" sz="2000" i="1" dirty="0" err="1"/>
              <a:t>қисми</a:t>
            </a:r>
            <a:r>
              <a:rPr lang="ru-RU" sz="2000" i="1" dirty="0"/>
              <a:t>;  7 – опока; 8 – </a:t>
            </a:r>
            <a:r>
              <a:rPr lang="ru-RU" sz="2000" i="1" dirty="0" err="1"/>
              <a:t>қолипни</a:t>
            </a:r>
            <a:r>
              <a:rPr lang="ru-RU" sz="2000" i="1" dirty="0"/>
              <a:t> </a:t>
            </a:r>
            <a:r>
              <a:rPr lang="ru-RU" sz="2000" i="1" dirty="0" err="1"/>
              <a:t>қуйма</a:t>
            </a:r>
            <a:r>
              <a:rPr lang="ru-RU" sz="2000" i="1" dirty="0"/>
              <a:t> </a:t>
            </a:r>
            <a:r>
              <a:rPr lang="ru-RU" sz="2000" i="1" dirty="0" err="1"/>
              <a:t>қисми</a:t>
            </a:r>
            <a:r>
              <a:rPr lang="ru-RU" sz="2000" i="1" dirty="0"/>
              <a:t>; 9 – </a:t>
            </a:r>
            <a:r>
              <a:rPr lang="ru-RU" sz="2000" i="1" dirty="0" err="1"/>
              <a:t>стержен</a:t>
            </a:r>
            <a:r>
              <a:rPr lang="ru-RU" sz="2000" i="1" dirty="0"/>
              <a:t> (</a:t>
            </a:r>
            <a:r>
              <a:rPr lang="ru-RU" sz="2000" i="1" dirty="0" err="1"/>
              <a:t>ўзак</a:t>
            </a:r>
            <a:r>
              <a:rPr lang="ru-RU" sz="2000" i="1" dirty="0"/>
              <a:t>); 10 – </a:t>
            </a:r>
            <a:r>
              <a:rPr lang="ru-RU" sz="2000" i="1" dirty="0" err="1"/>
              <a:t>мосламанинг</a:t>
            </a:r>
            <a:r>
              <a:rPr lang="ru-RU" sz="2000" i="1" dirty="0"/>
              <a:t> </a:t>
            </a:r>
            <a:r>
              <a:rPr lang="ru-RU" sz="2000" i="1" dirty="0" err="1"/>
              <a:t>тагидаги</a:t>
            </a:r>
            <a:r>
              <a:rPr lang="ru-RU" sz="2000" i="1" dirty="0"/>
              <a:t> плита; 11 – </a:t>
            </a:r>
            <a:r>
              <a:rPr lang="ru-RU" sz="2000" i="1" dirty="0" err="1"/>
              <a:t>опокаларни</a:t>
            </a:r>
            <a:r>
              <a:rPr lang="ru-RU" sz="2000" i="1" dirty="0"/>
              <a:t> </a:t>
            </a:r>
            <a:r>
              <a:rPr lang="ru-RU" sz="2000" i="1" dirty="0" err="1"/>
              <a:t>марказлаштириб</a:t>
            </a:r>
            <a:r>
              <a:rPr lang="ru-RU" sz="2000" i="1" dirty="0"/>
              <a:t> </a:t>
            </a:r>
            <a:r>
              <a:rPr lang="ru-RU" sz="2000" i="1" dirty="0" err="1"/>
              <a:t>тўғри</a:t>
            </a:r>
            <a:r>
              <a:rPr lang="ru-RU" sz="2000" i="1" dirty="0"/>
              <a:t> </a:t>
            </a:r>
            <a:r>
              <a:rPr lang="ru-RU" sz="2000" i="1" dirty="0" err="1"/>
              <a:t>ёғадиган</a:t>
            </a:r>
            <a:r>
              <a:rPr lang="ru-RU" sz="2000" i="1" dirty="0"/>
              <a:t> </a:t>
            </a:r>
            <a:r>
              <a:rPr lang="ru-RU" sz="2000" i="1" dirty="0" err="1"/>
              <a:t>втулкалар</a:t>
            </a:r>
            <a:r>
              <a:rPr lang="ru-RU" sz="2000" i="1" dirty="0"/>
              <a:t>; 12 – </a:t>
            </a:r>
            <a:r>
              <a:rPr lang="ru-RU" sz="2000" i="1" dirty="0" err="1"/>
              <a:t>қуйиш</a:t>
            </a:r>
            <a:r>
              <a:rPr lang="ru-RU" sz="2000" i="1" dirty="0"/>
              <a:t> </a:t>
            </a:r>
            <a:r>
              <a:rPr lang="ru-RU" sz="2000" i="1" dirty="0" err="1"/>
              <a:t>тизимининг</a:t>
            </a:r>
            <a:r>
              <a:rPr lang="ru-RU" sz="2000" i="1" dirty="0"/>
              <a:t> вертикал канали (стояк); 13 – </a:t>
            </a:r>
            <a:r>
              <a:rPr lang="ru-RU" sz="2000" i="1" dirty="0" err="1"/>
              <a:t>опокаларни</a:t>
            </a:r>
            <a:r>
              <a:rPr lang="ru-RU" sz="2000" i="1" dirty="0"/>
              <a:t> </a:t>
            </a:r>
            <a:r>
              <a:rPr lang="ru-RU" sz="2000" i="1" dirty="0" err="1"/>
              <a:t>қолиплайдиган</a:t>
            </a:r>
            <a:r>
              <a:rPr lang="ru-RU" sz="2000" i="1" dirty="0"/>
              <a:t> скоба; 14 – </a:t>
            </a:r>
            <a:r>
              <a:rPr lang="ru-RU" sz="2000" i="1" dirty="0" err="1"/>
              <a:t>қолипнинг</a:t>
            </a:r>
            <a:r>
              <a:rPr lang="ru-RU" sz="2000" i="1" dirty="0"/>
              <a:t> </a:t>
            </a:r>
            <a:r>
              <a:rPr lang="ru-RU" sz="2000" i="1" dirty="0" err="1"/>
              <a:t>пастги</a:t>
            </a:r>
            <a:r>
              <a:rPr lang="ru-RU" sz="2000" i="1" dirty="0"/>
              <a:t> </a:t>
            </a:r>
            <a:r>
              <a:rPr lang="ru-RU" sz="2000" i="1" dirty="0" err="1"/>
              <a:t>қисми</a:t>
            </a:r>
            <a:r>
              <a:rPr lang="ru-RU" sz="2000" i="1" dirty="0"/>
              <a:t>; 15 – шлак </a:t>
            </a:r>
            <a:r>
              <a:rPr lang="ru-RU" sz="2000" i="1" dirty="0" err="1"/>
              <a:t>ушлагич</a:t>
            </a:r>
            <a:r>
              <a:rPr lang="ru-RU" sz="2000" i="1" dirty="0"/>
              <a:t>; 16 – </a:t>
            </a:r>
            <a:r>
              <a:rPr lang="ru-RU" sz="2000" i="1" dirty="0" err="1"/>
              <a:t>қуйиш</a:t>
            </a:r>
            <a:r>
              <a:rPr lang="ru-RU" sz="2000" i="1" dirty="0"/>
              <a:t> </a:t>
            </a:r>
            <a:r>
              <a:rPr lang="ru-RU" sz="2000" i="1" dirty="0" err="1"/>
              <a:t>тизимининг</a:t>
            </a:r>
            <a:r>
              <a:rPr lang="ru-RU" sz="2000" i="1" dirty="0"/>
              <a:t> питатель канали; 17 – </a:t>
            </a:r>
            <a:r>
              <a:rPr lang="ru-RU" sz="2000" i="1" dirty="0" err="1"/>
              <a:t>қолипдан</a:t>
            </a:r>
            <a:r>
              <a:rPr lang="ru-RU" sz="2000" i="1" dirty="0"/>
              <a:t> </a:t>
            </a:r>
            <a:r>
              <a:rPr lang="ru-RU" sz="2000" i="1" dirty="0" err="1"/>
              <a:t>газларни</a:t>
            </a:r>
            <a:r>
              <a:rPr lang="ru-RU" sz="2000" i="1" dirty="0"/>
              <a:t> </a:t>
            </a:r>
            <a:r>
              <a:rPr lang="ru-RU" sz="2000" i="1" dirty="0" err="1"/>
              <a:t>чиқарувчи</a:t>
            </a:r>
            <a:r>
              <a:rPr lang="ru-RU" sz="2000" i="1" dirty="0"/>
              <a:t> канал.</a:t>
            </a:r>
            <a:r>
              <a:rPr lang="ru-RU" sz="2000" dirty="0"/>
              <a:t/>
            </a:r>
            <a:br>
              <a:rPr lang="ru-RU" sz="2000" dirty="0"/>
            </a:br>
            <a:endParaRPr lang="ru-RU" sz="20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5656" y="1196752"/>
            <a:ext cx="5832648" cy="3441618"/>
          </a:xfrm>
        </p:spPr>
      </p:pic>
    </p:spTree>
    <p:extLst>
      <p:ext uri="{BB962C8B-B14F-4D97-AF65-F5344CB8AC3E}">
        <p14:creationId xmlns:p14="http://schemas.microsoft.com/office/powerpoint/2010/main" xmlns="" val="17929895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44624"/>
            <a:ext cx="9144000" cy="6813376"/>
          </a:xfrm>
        </p:spPr>
        <p:txBody>
          <a:bodyPr>
            <a:normAutofit fontScale="85000" lnSpcReduction="20000"/>
          </a:bodyPr>
          <a:lstStyle/>
          <a:p>
            <a:pPr indent="0" algn="just">
              <a:spcAft>
                <a:spcPts val="0"/>
              </a:spcAft>
              <a:buNone/>
            </a:pPr>
            <a:r>
              <a:rPr lang="uz-Latn-UZ" dirty="0" smtClean="0">
                <a:latin typeface="Times New Roman"/>
                <a:ea typeface="Times New Roman"/>
              </a:rPr>
              <a:t>	</a:t>
            </a:r>
            <a:r>
              <a:rPr lang="ru-RU" sz="3300" dirty="0" err="1" smtClean="0">
                <a:latin typeface="Times New Roman"/>
                <a:ea typeface="Times New Roman"/>
              </a:rPr>
              <a:t>Тўғри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сиртқи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қатламга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бўлган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ўзаклар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текис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плиталарда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қуритилади</a:t>
            </a:r>
            <a:r>
              <a:rPr lang="en-US" sz="3300" dirty="0">
                <a:latin typeface="Times New Roman"/>
                <a:ea typeface="Times New Roman"/>
              </a:rPr>
              <a:t>. </a:t>
            </a:r>
            <a:r>
              <a:rPr lang="ru-RU" sz="3300" dirty="0" err="1">
                <a:latin typeface="Times New Roman"/>
                <a:ea typeface="Times New Roman"/>
              </a:rPr>
              <a:t>Мураккаб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сиртқи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қатламга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эга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бўлган</a:t>
            </a:r>
            <a:r>
              <a:rPr lang="ru-RU" sz="3300" dirty="0">
                <a:latin typeface="Times New Roman"/>
                <a:ea typeface="Times New Roman"/>
              </a:rPr>
              <a:t>, </a:t>
            </a:r>
            <a:r>
              <a:rPr lang="ru-RU" sz="3300" dirty="0" err="1">
                <a:latin typeface="Times New Roman"/>
                <a:ea typeface="Times New Roman"/>
              </a:rPr>
              <a:t>шаклдор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қуймалар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учун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ишлатиладиган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ўзаклар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драйер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қуритиш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плиталарида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қуритилади</a:t>
            </a:r>
            <a:r>
              <a:rPr lang="ru-RU" sz="3300" dirty="0">
                <a:latin typeface="Times New Roman"/>
                <a:ea typeface="Times New Roman"/>
              </a:rPr>
              <a:t>.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uz-Latn-UZ" sz="3300" dirty="0" smtClean="0">
                <a:latin typeface="Times New Roman"/>
                <a:ea typeface="Times New Roman"/>
              </a:rPr>
              <a:t>	</a:t>
            </a:r>
            <a:r>
              <a:rPr lang="ru-RU" sz="3300" dirty="0" err="1" smtClean="0">
                <a:latin typeface="Times New Roman"/>
                <a:ea typeface="Times New Roman"/>
              </a:rPr>
              <a:t>Йиғилган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қолипларни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учун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ўрнатиш</a:t>
            </a:r>
            <a:r>
              <a:rPr lang="ru-RU" sz="3300" dirty="0">
                <a:latin typeface="Times New Roman"/>
                <a:ea typeface="Times New Roman"/>
              </a:rPr>
              <a:t>, </a:t>
            </a:r>
            <a:r>
              <a:rPr lang="ru-RU" sz="3300" dirty="0" err="1">
                <a:latin typeface="Times New Roman"/>
                <a:ea typeface="Times New Roman"/>
              </a:rPr>
              <a:t>жўнатиш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ва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қуйилган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қолипни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ажратиш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учун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етказиб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бериш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плиталаридан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фойдаланилади</a:t>
            </a:r>
            <a:r>
              <a:rPr lang="ru-RU" sz="3300" dirty="0">
                <a:latin typeface="Times New Roman"/>
                <a:ea typeface="Times New Roman"/>
              </a:rPr>
              <a:t>.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uz-Latn-UZ" sz="3300" dirty="0" smtClean="0">
                <a:latin typeface="Times New Roman"/>
                <a:ea typeface="Times New Roman"/>
              </a:rPr>
              <a:t>	</a:t>
            </a:r>
            <a:r>
              <a:rPr lang="ru-RU" sz="3300" dirty="0" err="1" smtClean="0">
                <a:latin typeface="Times New Roman"/>
                <a:ea typeface="Times New Roman"/>
              </a:rPr>
              <a:t>Қуймани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таёрлашда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 smtClean="0">
                <a:latin typeface="Times New Roman"/>
                <a:ea typeface="Times New Roman"/>
              </a:rPr>
              <a:t>фойдаланадиган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ва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 smtClean="0">
                <a:latin typeface="Times New Roman"/>
                <a:ea typeface="Times New Roman"/>
              </a:rPr>
              <a:t>совишда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аралашмаларни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ушлаб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туриш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учун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қолиплаш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опокасидан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фойдаланилади</a:t>
            </a:r>
            <a:r>
              <a:rPr lang="ru-RU" sz="3300" dirty="0">
                <a:latin typeface="Times New Roman"/>
                <a:ea typeface="Times New Roman"/>
              </a:rPr>
              <a:t>.</a:t>
            </a:r>
          </a:p>
          <a:p>
            <a:pPr indent="0" algn="just">
              <a:spcAft>
                <a:spcPts val="0"/>
              </a:spcAft>
              <a:buNone/>
            </a:pPr>
            <a:r>
              <a:rPr lang="uz-Latn-UZ" sz="3300" dirty="0" smtClean="0">
                <a:latin typeface="Times New Roman"/>
                <a:ea typeface="Times New Roman"/>
              </a:rPr>
              <a:t>	</a:t>
            </a:r>
            <a:r>
              <a:rPr lang="ru-RU" sz="3300" dirty="0" err="1" smtClean="0">
                <a:latin typeface="Times New Roman"/>
                <a:ea typeface="Times New Roman"/>
              </a:rPr>
              <a:t>Қолип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бутун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ёки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пайвандланган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қўл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ёрдамида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кранли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тўғри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бурчакли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айланали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, </a:t>
            </a:r>
            <a:r>
              <a:rPr lang="ru-RU" sz="3300" dirty="0" err="1">
                <a:solidFill>
                  <a:srgbClr val="FF0000"/>
                </a:solidFill>
                <a:latin typeface="Times New Roman"/>
                <a:ea typeface="Times New Roman"/>
              </a:rPr>
              <a:t>фигурали</a:t>
            </a:r>
            <a:r>
              <a:rPr lang="ru-RU" sz="3300" dirty="0">
                <a:solidFill>
                  <a:srgbClr val="FF0000"/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бўлиши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мумкин</a:t>
            </a:r>
            <a:r>
              <a:rPr lang="ru-RU" sz="3300" dirty="0">
                <a:latin typeface="Times New Roman"/>
                <a:ea typeface="Times New Roman"/>
              </a:rPr>
              <a:t>. </a:t>
            </a:r>
            <a:r>
              <a:rPr lang="ru-RU" sz="3300" dirty="0" err="1">
                <a:latin typeface="Times New Roman"/>
                <a:ea typeface="Times New Roman"/>
              </a:rPr>
              <a:t>Қолип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деворларидан</a:t>
            </a:r>
            <a:r>
              <a:rPr lang="ru-RU" sz="3300" dirty="0">
                <a:latin typeface="Times New Roman"/>
                <a:ea typeface="Times New Roman"/>
              </a:rPr>
              <a:t> газ </a:t>
            </a:r>
            <a:r>
              <a:rPr lang="ru-RU" sz="3300" dirty="0" err="1">
                <a:latin typeface="Times New Roman"/>
                <a:ea typeface="Times New Roman"/>
              </a:rPr>
              <a:t>ўтиши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учун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шамалатик</a:t>
            </a:r>
            <a:r>
              <a:rPr lang="ru-RU" sz="3300" dirty="0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 </a:t>
            </a:r>
            <a:r>
              <a:rPr lang="ru-RU" sz="3300" dirty="0" err="1">
                <a:solidFill>
                  <a:schemeClr val="accent5">
                    <a:lumMod val="50000"/>
                  </a:schemeClr>
                </a:solidFill>
                <a:latin typeface="Times New Roman"/>
                <a:ea typeface="Times New Roman"/>
              </a:rPr>
              <a:t>тешик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ўрнатилади</a:t>
            </a:r>
            <a:r>
              <a:rPr lang="ru-RU" sz="3300" dirty="0">
                <a:latin typeface="Times New Roman"/>
                <a:ea typeface="Times New Roman"/>
              </a:rPr>
              <a:t>. </a:t>
            </a:r>
            <a:r>
              <a:rPr lang="ru-RU" sz="3300" dirty="0" err="1">
                <a:latin typeface="Times New Roman"/>
                <a:ea typeface="Times New Roman"/>
              </a:rPr>
              <a:t>Қолипнинг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устки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қисми</a:t>
            </a:r>
            <a:r>
              <a:rPr lang="ru-RU" sz="3300" dirty="0">
                <a:latin typeface="Times New Roman"/>
                <a:ea typeface="Times New Roman"/>
              </a:rPr>
              <a:t> гидростатик </a:t>
            </a:r>
            <a:r>
              <a:rPr lang="ru-RU" sz="3300" dirty="0" err="1">
                <a:latin typeface="Times New Roman"/>
                <a:ea typeface="Times New Roman"/>
              </a:rPr>
              <a:t>босим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ёрдамида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кўтарилиб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қолипга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uz-Latn-UZ" sz="3300" dirty="0" smtClean="0">
                <a:latin typeface="Times New Roman"/>
                <a:ea typeface="Times New Roman"/>
              </a:rPr>
              <a:t>с</a:t>
            </a:r>
            <a:r>
              <a:rPr lang="ru-RU" sz="3300" dirty="0" err="1" smtClean="0">
                <a:latin typeface="Times New Roman"/>
                <a:ea typeface="Times New Roman"/>
              </a:rPr>
              <a:t>уюқ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>
                <a:latin typeface="Times New Roman"/>
                <a:ea typeface="Times New Roman"/>
              </a:rPr>
              <a:t>металл </a:t>
            </a:r>
            <a:r>
              <a:rPr lang="ru-RU" sz="3300" dirty="0" err="1">
                <a:latin typeface="Times New Roman"/>
                <a:ea typeface="Times New Roman"/>
              </a:rPr>
              <a:t>қуйиш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учун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пастки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қолип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билан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бириктирилади</a:t>
            </a:r>
            <a:r>
              <a:rPr lang="ru-RU" sz="3300" dirty="0">
                <a:latin typeface="Times New Roman"/>
                <a:ea typeface="Times New Roman"/>
              </a:rPr>
              <a:t>. </a:t>
            </a:r>
            <a:r>
              <a:rPr lang="ru-RU" sz="3300" dirty="0" err="1">
                <a:latin typeface="Times New Roman"/>
                <a:ea typeface="Times New Roman"/>
              </a:rPr>
              <a:t>Бирикмани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 smtClean="0">
                <a:latin typeface="Times New Roman"/>
                <a:ea typeface="Times New Roman"/>
              </a:rPr>
              <a:t>ма</a:t>
            </a:r>
            <a:r>
              <a:rPr lang="uz-Latn-UZ" sz="3300" dirty="0" smtClean="0">
                <a:latin typeface="Times New Roman"/>
                <a:ea typeface="Times New Roman"/>
              </a:rPr>
              <a:t>ҳ</a:t>
            </a:r>
            <a:r>
              <a:rPr lang="ru-RU" sz="3300" dirty="0" err="1" smtClean="0">
                <a:latin typeface="Times New Roman"/>
                <a:ea typeface="Times New Roman"/>
              </a:rPr>
              <a:t>камлаш</a:t>
            </a:r>
            <a:r>
              <a:rPr lang="ru-RU" sz="3300" dirty="0" smtClean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учун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штир</a:t>
            </a:r>
            <a:r>
              <a:rPr lang="ru-RU" sz="3300" dirty="0">
                <a:latin typeface="Times New Roman"/>
                <a:ea typeface="Times New Roman"/>
              </a:rPr>
              <a:t>, </a:t>
            </a:r>
            <a:r>
              <a:rPr lang="ru-RU" sz="3300" dirty="0" err="1">
                <a:latin typeface="Times New Roman"/>
                <a:ea typeface="Times New Roman"/>
              </a:rPr>
              <a:t>гайкали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болтлардан</a:t>
            </a:r>
            <a:r>
              <a:rPr lang="ru-RU" sz="3300" dirty="0">
                <a:latin typeface="Times New Roman"/>
                <a:ea typeface="Times New Roman"/>
              </a:rPr>
              <a:t> </a:t>
            </a:r>
            <a:r>
              <a:rPr lang="ru-RU" sz="3300" dirty="0" err="1">
                <a:latin typeface="Times New Roman"/>
                <a:ea typeface="Times New Roman"/>
              </a:rPr>
              <a:t>фойдаланилади</a:t>
            </a:r>
            <a:r>
              <a:rPr lang="ru-RU" sz="3300" dirty="0">
                <a:latin typeface="Times New Roman"/>
                <a:ea typeface="Times New Roman"/>
              </a:rPr>
              <a:t>.</a:t>
            </a: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589280067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92500" lnSpcReduction="10000"/>
          </a:bodyPr>
          <a:lstStyle/>
          <a:p>
            <a:pPr marL="0" indent="0" algn="just">
              <a:buNone/>
            </a:pPr>
            <a:r>
              <a:rPr lang="uz-Latn-UZ" b="1" dirty="0" smtClean="0"/>
              <a:t>	</a:t>
            </a:r>
            <a:r>
              <a:rPr lang="uz-Latn-UZ" sz="3000" b="1" dirty="0" smtClean="0">
                <a:latin typeface="Times New Roman" pitchFamily="18" charset="0"/>
                <a:cs typeface="Times New Roman" pitchFamily="18" charset="0"/>
              </a:rPr>
              <a:t>1.3. </a:t>
            </a:r>
            <a:r>
              <a:rPr lang="ru-RU" sz="3000" b="1" dirty="0" err="1" smtClean="0">
                <a:latin typeface="Times New Roman" pitchFamily="18" charset="0"/>
                <a:cs typeface="Times New Roman" pitchFamily="18" charset="0"/>
              </a:rPr>
              <a:t>Опокалар</a:t>
            </a:r>
            <a:r>
              <a:rPr lang="uz-Latn-UZ" sz="3000" b="1" dirty="0" smtClean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uz-Latn-UZ" sz="3000" dirty="0">
                <a:latin typeface="Times New Roman" pitchFamily="18" charset="0"/>
                <a:cs typeface="Times New Roman" pitchFamily="18" charset="0"/>
              </a:rPr>
              <a:t>- 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кулранг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чўяндан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алюминий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магний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қотишмаларидан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таёрланади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ГОСТ 17819·84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белгиланган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uz-Latn-UZ" sz="3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uz-Latn-UZ" sz="3000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Совитгичлар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холодильниклар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металлдан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ясалган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пластинкалар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бўлиб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бир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марта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ишлатилинадиган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қолипларда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қуйманинг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баъзи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қисмларини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тезроқ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совитиш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юза </a:t>
            </a:r>
            <a:r>
              <a:rPr lang="uz-Latn-U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исми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силли</a:t>
            </a:r>
            <a:r>
              <a:rPr lang="uz-Latn-U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ро</a:t>
            </a:r>
            <a:r>
              <a:rPr lang="uz-Latn-U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чи</a:t>
            </a:r>
            <a:r>
              <a:rPr lang="uz-Latn-UZ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қ</a:t>
            </a:r>
            <a:r>
              <a:rPr lang="ru-RU" sz="3000" dirty="0" err="1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иши</a:t>
            </a:r>
            <a:r>
              <a:rPr lang="ru-RU" sz="30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Устама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таъминлагич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билан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бирга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қуймани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керакли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йўналишда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совишига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ёрдам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беради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конструкцияли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жеребейкалар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кўтаргичлар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ў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за</a:t>
            </a: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к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ларни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кўтариб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туриш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аниқ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жойлаштириш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учун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uz-Latn-UZ" sz="3000" dirty="0" smtClean="0">
                <a:latin typeface="Times New Roman" pitchFamily="18" charset="0"/>
                <a:cs typeface="Times New Roman" pitchFamily="18" charset="0"/>
              </a:rPr>
              <a:t>	Ў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закларни</a:t>
            </a:r>
            <a:r>
              <a:rPr lang="ru-RU" sz="3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қуритишда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транспортировка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қилишда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йиғишда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ўзак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шаклига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мўлжалланган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кондукторлар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ишлатилинади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Қўлда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қолиплашда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ва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қолипларга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ишлов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беришда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турли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қолиплаш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>
                <a:latin typeface="Times New Roman" pitchFamily="18" charset="0"/>
                <a:cs typeface="Times New Roman" pitchFamily="18" charset="0"/>
              </a:rPr>
              <a:t>асбоб-ускуналари</a:t>
            </a:r>
            <a:r>
              <a:rPr lang="ru-RU" sz="3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3000" dirty="0" err="1" smtClean="0">
                <a:latin typeface="Times New Roman" pitchFamily="18" charset="0"/>
                <a:cs typeface="Times New Roman" pitchFamily="18" charset="0"/>
              </a:rPr>
              <a:t>ишлатилади</a:t>
            </a:r>
            <a:r>
              <a:rPr lang="uz-Latn-UZ" sz="3000" dirty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31634643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:circle/>
      </p:transition>
    </mc:Choice>
    <mc:Fallback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435280" cy="2002234"/>
          </a:xfrm>
        </p:spPr>
        <p:txBody>
          <a:bodyPr>
            <a:noAutofit/>
          </a:bodyPr>
          <a:lstStyle/>
          <a:p>
            <a:pPr indent="342900" algn="just"/>
            <a:r>
              <a:rPr lang="ru-RU" sz="1800" i="1" dirty="0" err="1">
                <a:latin typeface="Times New Roman"/>
                <a:ea typeface="Times New Roman"/>
              </a:rPr>
              <a:t>Кўтаргичлар</a:t>
            </a:r>
            <a:r>
              <a:rPr lang="ru-RU" sz="1800" i="1" dirty="0">
                <a:latin typeface="Times New Roman"/>
                <a:ea typeface="Times New Roman"/>
              </a:rPr>
              <a:t> (</a:t>
            </a:r>
            <a:r>
              <a:rPr lang="ru-RU" sz="1800" i="1" dirty="0" err="1">
                <a:latin typeface="Times New Roman"/>
                <a:ea typeface="Times New Roman"/>
              </a:rPr>
              <a:t>жеребейкалар</a:t>
            </a:r>
            <a:r>
              <a:rPr lang="ru-RU" sz="1800" i="1" dirty="0">
                <a:latin typeface="Times New Roman"/>
                <a:ea typeface="Times New Roman"/>
              </a:rPr>
              <a:t>), а) </a:t>
            </a:r>
            <a:r>
              <a:rPr lang="ru-RU" sz="1800" i="1" dirty="0" err="1">
                <a:latin typeface="Times New Roman"/>
                <a:ea typeface="Times New Roman"/>
              </a:rPr>
              <a:t>йиғилганлар</a:t>
            </a:r>
            <a:r>
              <a:rPr lang="ru-RU" sz="1800" i="1" dirty="0">
                <a:latin typeface="Times New Roman"/>
                <a:ea typeface="Times New Roman"/>
              </a:rPr>
              <a:t> б) </a:t>
            </a:r>
            <a:r>
              <a:rPr lang="ru-RU" sz="1800" i="1" dirty="0" err="1">
                <a:latin typeface="Times New Roman"/>
                <a:ea typeface="Times New Roman"/>
              </a:rPr>
              <a:t>бутунлича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штапланган</a:t>
            </a:r>
            <a:r>
              <a:rPr lang="ru-RU" sz="1800" i="1" dirty="0">
                <a:latin typeface="Times New Roman"/>
                <a:ea typeface="Times New Roman"/>
              </a:rPr>
              <a:t>.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i="1" dirty="0">
                <a:latin typeface="Times New Roman"/>
                <a:ea typeface="Times New Roman"/>
              </a:rPr>
              <a:t>1 – </a:t>
            </a:r>
            <a:r>
              <a:rPr lang="ru-RU" sz="1800" i="1" dirty="0" err="1">
                <a:latin typeface="Times New Roman"/>
                <a:ea typeface="Times New Roman"/>
              </a:rPr>
              <a:t>бир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тирговучли</a:t>
            </a:r>
            <a:r>
              <a:rPr lang="ru-RU" sz="1800" i="1" dirty="0">
                <a:latin typeface="Times New Roman"/>
                <a:ea typeface="Times New Roman"/>
              </a:rPr>
              <a:t>; 2, 6 – </a:t>
            </a:r>
            <a:r>
              <a:rPr lang="ru-RU" sz="1800" i="1" dirty="0" err="1">
                <a:latin typeface="Times New Roman"/>
                <a:ea typeface="Times New Roman"/>
              </a:rPr>
              <a:t>икки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тирговучли</a:t>
            </a:r>
            <a:r>
              <a:rPr lang="ru-RU" sz="1800" i="1" dirty="0">
                <a:latin typeface="Times New Roman"/>
                <a:ea typeface="Times New Roman"/>
              </a:rPr>
              <a:t>; 3 – </a:t>
            </a:r>
            <a:r>
              <a:rPr lang="ru-RU" sz="1800" i="1" dirty="0" err="1">
                <a:latin typeface="Times New Roman"/>
                <a:ea typeface="Times New Roman"/>
              </a:rPr>
              <a:t>тўрт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тирговучли</a:t>
            </a:r>
            <a:r>
              <a:rPr lang="ru-RU" sz="1800" i="1" dirty="0">
                <a:latin typeface="Times New Roman"/>
                <a:ea typeface="Times New Roman"/>
              </a:rPr>
              <a:t>; 4 – </a:t>
            </a:r>
            <a:r>
              <a:rPr lang="ru-RU" sz="1800" i="1" dirty="0" err="1">
                <a:latin typeface="Times New Roman"/>
                <a:ea typeface="Times New Roman"/>
              </a:rPr>
              <a:t>бир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устунли</a:t>
            </a:r>
            <a:r>
              <a:rPr lang="ru-RU" sz="1800" i="1" dirty="0">
                <a:latin typeface="Times New Roman"/>
                <a:ea typeface="Times New Roman"/>
              </a:rPr>
              <a:t>; 5 – </a:t>
            </a:r>
            <a:r>
              <a:rPr lang="ru-RU" sz="1800" i="1" dirty="0" err="1">
                <a:latin typeface="Times New Roman"/>
                <a:ea typeface="Times New Roman"/>
              </a:rPr>
              <a:t>уч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устунли</a:t>
            </a:r>
            <a:r>
              <a:rPr lang="ru-RU" sz="1800" i="1" dirty="0">
                <a:latin typeface="Times New Roman"/>
                <a:ea typeface="Times New Roman"/>
              </a:rPr>
              <a:t>; 7 – </a:t>
            </a:r>
            <a:r>
              <a:rPr lang="ru-RU" sz="1800" i="1" dirty="0" err="1">
                <a:latin typeface="Times New Roman"/>
                <a:ea typeface="Times New Roman"/>
              </a:rPr>
              <a:t>кўприксимон</a:t>
            </a:r>
            <a:r>
              <a:rPr lang="ru-RU" sz="1800" i="1" dirty="0">
                <a:latin typeface="Times New Roman"/>
                <a:ea typeface="Times New Roman"/>
              </a:rPr>
              <a:t>; 8 – </a:t>
            </a:r>
            <a:r>
              <a:rPr lang="ru-RU" sz="1800" i="1" dirty="0" err="1">
                <a:latin typeface="Times New Roman"/>
                <a:ea typeface="Times New Roman"/>
              </a:rPr>
              <a:t>ажраладиган</a:t>
            </a:r>
            <a:r>
              <a:rPr lang="ru-RU" sz="1800" i="1" dirty="0">
                <a:latin typeface="Times New Roman"/>
                <a:ea typeface="Times New Roman"/>
              </a:rPr>
              <a:t>; 9 – </a:t>
            </a:r>
            <a:r>
              <a:rPr lang="ru-RU" sz="1800" i="1" dirty="0" err="1">
                <a:latin typeface="Times New Roman"/>
                <a:ea typeface="Times New Roman"/>
              </a:rPr>
              <a:t>қутисимон</a:t>
            </a:r>
            <a:r>
              <a:rPr lang="ru-RU" sz="2800" i="1" dirty="0">
                <a:latin typeface="Times New Roman"/>
                <a:ea typeface="Times New Roman"/>
              </a:rPr>
              <a:t>.</a:t>
            </a:r>
            <a:r>
              <a:rPr lang="ru-RU" sz="2800" dirty="0">
                <a:latin typeface="Times New Roman"/>
                <a:ea typeface="Times New Roman"/>
              </a:rPr>
              <a:t/>
            </a:r>
            <a:br>
              <a:rPr lang="ru-RU" sz="2800" dirty="0">
                <a:latin typeface="Times New Roman"/>
                <a:ea typeface="Times New Roman"/>
              </a:rPr>
            </a:br>
            <a:endParaRPr lang="ru-RU" sz="28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191007">
            <a:off x="1618292" y="2274479"/>
            <a:ext cx="5835643" cy="4537075"/>
          </a:xfrm>
        </p:spPr>
      </p:pic>
    </p:spTree>
    <p:extLst>
      <p:ext uri="{BB962C8B-B14F-4D97-AF65-F5344CB8AC3E}">
        <p14:creationId xmlns:p14="http://schemas.microsoft.com/office/powerpoint/2010/main" xmlns="" val="3775089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2016224"/>
          </a:xfrm>
        </p:spPr>
        <p:txBody>
          <a:bodyPr>
            <a:noAutofit/>
          </a:bodyPr>
          <a:lstStyle/>
          <a:p>
            <a:pPr indent="457200">
              <a:tabLst>
                <a:tab pos="923925" algn="l"/>
              </a:tabLst>
            </a:pPr>
            <a:r>
              <a:rPr lang="ru-RU" sz="1800" i="1" dirty="0" err="1">
                <a:latin typeface="Times New Roman"/>
                <a:ea typeface="Times New Roman"/>
              </a:rPr>
              <a:t>Қолип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ва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ўзак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тайёрлашда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ишлатиладиган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ускуналар</a:t>
            </a:r>
            <a:r>
              <a:rPr lang="ru-RU" sz="1800" i="1" dirty="0">
                <a:latin typeface="Times New Roman"/>
                <a:ea typeface="Times New Roman"/>
              </a:rPr>
              <a:t>: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i="1" dirty="0">
                <a:latin typeface="Times New Roman"/>
                <a:ea typeface="Times New Roman"/>
              </a:rPr>
              <a:t>1 – </a:t>
            </a:r>
            <a:r>
              <a:rPr lang="ru-RU" sz="1800" i="1" dirty="0" err="1">
                <a:latin typeface="Times New Roman"/>
                <a:ea typeface="Times New Roman"/>
              </a:rPr>
              <a:t>куракча</a:t>
            </a:r>
            <a:r>
              <a:rPr lang="ru-RU" sz="1800" i="1" dirty="0">
                <a:latin typeface="Times New Roman"/>
                <a:ea typeface="Times New Roman"/>
              </a:rPr>
              <a:t>; 2 – </a:t>
            </a:r>
            <a:r>
              <a:rPr lang="ru-RU" sz="1800" i="1" dirty="0" err="1">
                <a:latin typeface="Times New Roman"/>
                <a:ea typeface="Times New Roman"/>
              </a:rPr>
              <a:t>зичловчи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ускуна</a:t>
            </a:r>
            <a:r>
              <a:rPr lang="ru-RU" sz="1800" i="1" dirty="0">
                <a:latin typeface="Times New Roman"/>
                <a:ea typeface="Times New Roman"/>
              </a:rPr>
              <a:t>  (</a:t>
            </a:r>
            <a:r>
              <a:rPr lang="ru-RU" sz="1800" i="1" dirty="0" err="1">
                <a:latin typeface="Times New Roman"/>
                <a:ea typeface="Times New Roman"/>
              </a:rPr>
              <a:t>набайка</a:t>
            </a:r>
            <a:r>
              <a:rPr lang="ru-RU" sz="1800" i="1" dirty="0">
                <a:latin typeface="Times New Roman"/>
                <a:ea typeface="Times New Roman"/>
              </a:rPr>
              <a:t>); 3 – вентиляция </a:t>
            </a:r>
            <a:r>
              <a:rPr lang="ru-RU" sz="1800" i="1" dirty="0" err="1">
                <a:latin typeface="Times New Roman"/>
                <a:ea typeface="Times New Roman"/>
              </a:rPr>
              <a:t>игналари</a:t>
            </a:r>
            <a:r>
              <a:rPr lang="ru-RU" sz="1800" i="1" dirty="0">
                <a:latin typeface="Times New Roman"/>
                <a:ea typeface="Times New Roman"/>
              </a:rPr>
              <a:t> (душник);  4 – </a:t>
            </a:r>
            <a:r>
              <a:rPr lang="ru-RU" sz="1800" i="1" dirty="0" err="1">
                <a:latin typeface="Times New Roman"/>
                <a:ea typeface="Times New Roman"/>
              </a:rPr>
              <a:t>қўл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шиббалагичи</a:t>
            </a:r>
            <a:r>
              <a:rPr lang="ru-RU" sz="1800" i="1" dirty="0">
                <a:latin typeface="Times New Roman"/>
                <a:ea typeface="Times New Roman"/>
              </a:rPr>
              <a:t>; 5 – </a:t>
            </a:r>
            <a:r>
              <a:rPr lang="ru-RU" sz="1800" i="1" dirty="0" err="1">
                <a:latin typeface="Times New Roman"/>
                <a:ea typeface="Times New Roman"/>
              </a:rPr>
              <a:t>чўтка</a:t>
            </a:r>
            <a:r>
              <a:rPr lang="ru-RU" sz="1800" i="1" dirty="0">
                <a:latin typeface="Times New Roman"/>
                <a:ea typeface="Times New Roman"/>
              </a:rPr>
              <a:t>; 6 – </a:t>
            </a:r>
            <a:r>
              <a:rPr lang="ru-RU" sz="1800" i="1" dirty="0" err="1">
                <a:latin typeface="Times New Roman"/>
                <a:ea typeface="Times New Roman"/>
              </a:rPr>
              <a:t>элак</a:t>
            </a:r>
            <a:r>
              <a:rPr lang="ru-RU" sz="1800" i="1" dirty="0">
                <a:latin typeface="Times New Roman"/>
                <a:ea typeface="Times New Roman"/>
              </a:rPr>
              <a:t>; 7 – </a:t>
            </a:r>
            <a:r>
              <a:rPr lang="ru-RU" sz="1800" i="1" dirty="0" err="1">
                <a:latin typeface="Times New Roman"/>
                <a:ea typeface="Times New Roman"/>
              </a:rPr>
              <a:t>ёғоч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болға</a:t>
            </a:r>
            <a:r>
              <a:rPr lang="ru-RU" sz="1800" i="1" dirty="0">
                <a:latin typeface="Times New Roman"/>
                <a:ea typeface="Times New Roman"/>
              </a:rPr>
              <a:t>;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i="1" dirty="0">
                <a:latin typeface="Times New Roman"/>
                <a:ea typeface="Times New Roman"/>
              </a:rPr>
              <a:t> 8 – </a:t>
            </a:r>
            <a:r>
              <a:rPr lang="ru-RU" sz="1800" i="1" dirty="0" err="1">
                <a:latin typeface="Times New Roman"/>
                <a:ea typeface="Times New Roman"/>
              </a:rPr>
              <a:t>илмоқ</a:t>
            </a:r>
            <a:r>
              <a:rPr lang="ru-RU" sz="1800" i="1" dirty="0">
                <a:latin typeface="Times New Roman"/>
                <a:ea typeface="Times New Roman"/>
              </a:rPr>
              <a:t>; 9 – ланцет; 10 – </a:t>
            </a:r>
            <a:r>
              <a:rPr lang="ru-RU" sz="1800" i="1" dirty="0" err="1">
                <a:latin typeface="Times New Roman"/>
                <a:ea typeface="Times New Roman"/>
              </a:rPr>
              <a:t>моделларнинг</a:t>
            </a:r>
            <a:r>
              <a:rPr lang="ru-RU" sz="1800" i="1" dirty="0">
                <a:latin typeface="Times New Roman"/>
                <a:ea typeface="Times New Roman"/>
              </a:rPr>
              <a:t> </a:t>
            </a:r>
            <a:r>
              <a:rPr lang="ru-RU" sz="1800" i="1" dirty="0" err="1">
                <a:latin typeface="Times New Roman"/>
                <a:ea typeface="Times New Roman"/>
              </a:rPr>
              <a:t>кўтаргичи</a:t>
            </a:r>
            <a:r>
              <a:rPr lang="ru-RU" sz="1800" i="1" dirty="0">
                <a:latin typeface="Times New Roman"/>
                <a:ea typeface="Times New Roman"/>
              </a:rPr>
              <a:t>; 11 – </a:t>
            </a:r>
            <a:r>
              <a:rPr lang="ru-RU" sz="1800" i="1" dirty="0" err="1">
                <a:latin typeface="Times New Roman"/>
                <a:ea typeface="Times New Roman"/>
              </a:rPr>
              <a:t>андава</a:t>
            </a:r>
            <a:r>
              <a:rPr lang="ru-RU" sz="1800" i="1" dirty="0">
                <a:latin typeface="Times New Roman"/>
                <a:ea typeface="Times New Roman"/>
              </a:rPr>
              <a:t>; 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i="1" dirty="0">
                <a:latin typeface="Times New Roman"/>
                <a:ea typeface="Times New Roman"/>
              </a:rPr>
              <a:t>12 – </a:t>
            </a:r>
            <a:r>
              <a:rPr lang="ru-RU" sz="1800" i="1" dirty="0" err="1">
                <a:latin typeface="Times New Roman"/>
                <a:ea typeface="Times New Roman"/>
              </a:rPr>
              <a:t>қошиқча</a:t>
            </a:r>
            <a:r>
              <a:rPr lang="ru-RU" sz="1800" i="1" dirty="0">
                <a:latin typeface="Times New Roman"/>
                <a:ea typeface="Times New Roman"/>
              </a:rPr>
              <a:t>; 13,20 – </a:t>
            </a:r>
            <a:r>
              <a:rPr lang="ru-RU" sz="1800" i="1" dirty="0" err="1">
                <a:latin typeface="Times New Roman"/>
                <a:ea typeface="Times New Roman"/>
              </a:rPr>
              <a:t>чўтка</a:t>
            </a:r>
            <a:r>
              <a:rPr lang="ru-RU" sz="1800" i="1" dirty="0">
                <a:latin typeface="Times New Roman"/>
                <a:ea typeface="Times New Roman"/>
              </a:rPr>
              <a:t>;  14,15,18 – </a:t>
            </a:r>
            <a:r>
              <a:rPr lang="ru-RU" sz="1800" i="1" dirty="0" err="1">
                <a:latin typeface="Times New Roman"/>
                <a:ea typeface="Times New Roman"/>
              </a:rPr>
              <a:t>пичоқлар</a:t>
            </a:r>
            <a:r>
              <a:rPr lang="ru-RU" sz="1800" i="1" dirty="0">
                <a:latin typeface="Times New Roman"/>
                <a:ea typeface="Times New Roman"/>
              </a:rPr>
              <a:t>; 16 – рифель; 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r>
              <a:rPr lang="ru-RU" sz="1800" i="1" dirty="0">
                <a:latin typeface="Times New Roman"/>
                <a:ea typeface="Times New Roman"/>
              </a:rPr>
              <a:t>17 – </a:t>
            </a:r>
            <a:r>
              <a:rPr lang="ru-RU" sz="1800" i="1" dirty="0" err="1">
                <a:latin typeface="Times New Roman"/>
                <a:ea typeface="Times New Roman"/>
              </a:rPr>
              <a:t>қисқич</a:t>
            </a:r>
            <a:r>
              <a:rPr lang="ru-RU" sz="1800" i="1" dirty="0">
                <a:latin typeface="Times New Roman"/>
                <a:ea typeface="Times New Roman"/>
              </a:rPr>
              <a:t> (оправка); 19 – </a:t>
            </a:r>
            <a:r>
              <a:rPr lang="ru-RU" sz="1800" i="1" dirty="0" err="1">
                <a:latin typeface="Times New Roman"/>
                <a:ea typeface="Times New Roman"/>
              </a:rPr>
              <a:t>ғўла</a:t>
            </a:r>
            <a:r>
              <a:rPr lang="ru-RU" sz="1800" i="1" dirty="0">
                <a:latin typeface="Times New Roman"/>
                <a:ea typeface="Times New Roman"/>
              </a:rPr>
              <a:t> (полозок);  21 – </a:t>
            </a:r>
            <a:r>
              <a:rPr lang="ru-RU" sz="1800" i="1" dirty="0" err="1">
                <a:latin typeface="Times New Roman"/>
                <a:ea typeface="Times New Roman"/>
              </a:rPr>
              <a:t>хокандўз</a:t>
            </a:r>
            <a:r>
              <a:rPr lang="ru-RU" sz="1800" i="1" dirty="0">
                <a:latin typeface="Times New Roman"/>
                <a:ea typeface="Times New Roman"/>
              </a:rPr>
              <a:t>; 22 – </a:t>
            </a:r>
            <a:r>
              <a:rPr lang="ru-RU" sz="1800" i="1" dirty="0" err="1">
                <a:latin typeface="Times New Roman"/>
                <a:ea typeface="Times New Roman"/>
              </a:rPr>
              <a:t>сидирғич</a:t>
            </a:r>
            <a:r>
              <a:rPr lang="ru-RU" sz="1800" i="1" dirty="0">
                <a:latin typeface="Times New Roman"/>
                <a:ea typeface="Times New Roman"/>
              </a:rPr>
              <a:t>; 23 – </a:t>
            </a:r>
            <a:r>
              <a:rPr lang="ru-RU" sz="1800" i="1" dirty="0" err="1">
                <a:latin typeface="Times New Roman"/>
                <a:ea typeface="Times New Roman"/>
              </a:rPr>
              <a:t>бурчаклар</a:t>
            </a:r>
            <a:r>
              <a:rPr lang="ru-RU" sz="1800" i="1" dirty="0">
                <a:latin typeface="Times New Roman"/>
                <a:ea typeface="Times New Roman"/>
              </a:rPr>
              <a:t>; 24 – пневматик </a:t>
            </a:r>
            <a:r>
              <a:rPr lang="ru-RU" sz="1800" i="1" dirty="0" err="1">
                <a:latin typeface="Times New Roman"/>
                <a:ea typeface="Times New Roman"/>
              </a:rPr>
              <a:t>шиббалагич</a:t>
            </a:r>
            <a:r>
              <a:rPr lang="ru-RU" sz="1800" i="1" dirty="0">
                <a:latin typeface="Times New Roman"/>
                <a:ea typeface="Times New Roman"/>
              </a:rPr>
              <a:t>.</a:t>
            </a:r>
            <a:r>
              <a:rPr lang="ru-RU" sz="1800" dirty="0">
                <a:latin typeface="Times New Roman"/>
                <a:ea typeface="Times New Roman"/>
              </a:rPr>
              <a:t/>
            </a:r>
            <a:br>
              <a:rPr lang="ru-RU" sz="1800" dirty="0">
                <a:latin typeface="Times New Roman"/>
                <a:ea typeface="Times New Roman"/>
              </a:rPr>
            </a:br>
            <a:endParaRPr lang="ru-RU" sz="1800" dirty="0"/>
          </a:p>
        </p:txBody>
      </p:sp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2132856"/>
            <a:ext cx="8964488" cy="4525963"/>
          </a:xfrm>
        </p:spPr>
      </p:pic>
    </p:spTree>
    <p:extLst>
      <p:ext uri="{BB962C8B-B14F-4D97-AF65-F5344CB8AC3E}">
        <p14:creationId xmlns:p14="http://schemas.microsoft.com/office/powerpoint/2010/main" xmlns="" val="2731733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500">
        <p:checker/>
      </p:transition>
    </mc:Choice>
    <mc:Fallback>
      <p:transition spd="slow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uz-Latn-UZ" sz="72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endParaRPr lang="uz-Latn-UZ" sz="72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ctr">
              <a:buNone/>
            </a:pPr>
            <a:r>
              <a:rPr lang="uz-Latn-UZ" sz="7200" dirty="0" smtClean="0">
                <a:latin typeface="Times New Roman" pitchFamily="18" charset="0"/>
                <a:cs typeface="Times New Roman" pitchFamily="18" charset="0"/>
              </a:rPr>
              <a:t>Эътиборингиз учун раҳмат</a:t>
            </a:r>
            <a:endParaRPr lang="ru-RU" sz="7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0317948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2.jpeg"/></Relationships>
</file>

<file path=ppt/theme/_rels/them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image" Target="../media/image3.jpeg"/></Relationships>
</file>

<file path=ppt/theme/_rels/them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image" Target="../media/image5.jpeg"/></Relationships>
</file>

<file path=ppt/theme/_rels/theme6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jpeg"/></Relationships>
</file>

<file path=ppt/theme/theme1.xml><?xml version="1.0" encoding="utf-8"?>
<a:theme xmlns:a="http://schemas.openxmlformats.org/drawingml/2006/main" name="Базовая">
  <a:themeElements>
    <a:clrScheme name="Базовая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Базовая">
      <a:maj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Базовая">
      <a: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48000">
              <a:schemeClr val="phClr">
                <a:tint val="54000"/>
                <a:satMod val="140000"/>
              </a:schemeClr>
            </a:gs>
            <a:gs pos="100000">
              <a:schemeClr val="phClr">
                <a:tint val="24000"/>
                <a:satMod val="260000"/>
              </a:schemeClr>
            </a:gs>
          </a:gsLst>
          <a:lin ang="1620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48000"/>
                <a:satMod val="180000"/>
                <a:lumMod val="94000"/>
              </a:schemeClr>
            </a:gs>
            <a:gs pos="100000">
              <a:schemeClr val="phClr">
                <a:shade val="48000"/>
                <a:satMod val="180000"/>
                <a:lumMod val="94000"/>
              </a:schemeClr>
            </a:gs>
          </a:gsLst>
          <a:lin ang="4140000" scaled="1"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12700" dir="5400000" sx="102000" sy="102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19800000"/>
            </a:lightRig>
          </a:scene3d>
          <a:sp3d prstMaterial="metal">
            <a:bevelT w="38100" h="38100"/>
          </a:sp3d>
        </a:effectStyle>
        <a:effectStyle>
          <a:effectLst>
            <a:outerShdw blurRad="114300" dist="114300" dir="5400000" rotWithShape="0">
              <a:srgbClr val="000000">
                <a:alpha val="7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plastic"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5000"/>
              </a:schemeClr>
            </a:gs>
            <a:gs pos="100000">
              <a:schemeClr val="phClr">
                <a:shade val="40000"/>
                <a:satMod val="18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4000"/>
                <a:satMod val="280000"/>
              </a:schemeClr>
              <a:schemeClr val="phClr">
                <a:tint val="60000"/>
                <a:sat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Соседство">
  <a:themeElements>
    <a:clrScheme name="Соседство">
      <a:dk1>
        <a:srgbClr val="2F2B20"/>
      </a:dk1>
      <a:lt1>
        <a:srgbClr val="FFFFFF"/>
      </a:lt1>
      <a:dk2>
        <a:srgbClr val="675E47"/>
      </a:dk2>
      <a:lt2>
        <a:srgbClr val="DFDCB7"/>
      </a:lt2>
      <a:accent1>
        <a:srgbClr val="A9A57C"/>
      </a:accent1>
      <a:accent2>
        <a:srgbClr val="9CBEBD"/>
      </a:accent2>
      <a:accent3>
        <a:srgbClr val="D2CB6C"/>
      </a:accent3>
      <a:accent4>
        <a:srgbClr val="95A39D"/>
      </a:accent4>
      <a:accent5>
        <a:srgbClr val="C89F5D"/>
      </a:accent5>
      <a:accent6>
        <a:srgbClr val="B1A089"/>
      </a:accent6>
      <a:hlink>
        <a:srgbClr val="D25814"/>
      </a:hlink>
      <a:folHlink>
        <a:srgbClr val="849A0A"/>
      </a:folHlink>
    </a:clrScheme>
    <a:fontScheme name="Стандартная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оседство">
      <a:fillStyleLst>
        <a:solidFill>
          <a:schemeClr val="phClr"/>
        </a:solidFill>
        <a:solidFill>
          <a:schemeClr val="phClr">
            <a:tint val="55000"/>
          </a:schemeClr>
        </a:solidFill>
        <a:solidFill>
          <a:schemeClr val="phClr"/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algn="bl" rotWithShape="0">
              <a:srgbClr val="000000">
                <a:alpha val="60000"/>
              </a:srgbClr>
            </a:outerShdw>
          </a:effectLst>
        </a:effectStyle>
        <a:effectStyle>
          <a:effectLst/>
          <a:scene3d>
            <a:camera prst="orthographicFront">
              <a:rot lat="0" lon="0" rev="0"/>
            </a:camera>
            <a:lightRig rig="brightRoom" dir="tl">
              <a:rot lat="0" lon="0" rev="1800000"/>
            </a:lightRig>
          </a:scene3d>
          <a:sp3d contourW="10160" prstMaterial="dkEdge">
            <a:bevelT w="38100" h="50800" prst="angle"/>
            <a:contourClr>
              <a:schemeClr val="phClr">
                <a:shade val="40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</a:schemeClr>
            </a:gs>
            <a:gs pos="75000">
              <a:schemeClr val="phClr">
                <a:shade val="100000"/>
                <a:satMod val="115000"/>
              </a:schemeClr>
            </a:gs>
            <a:gs pos="100000">
              <a:schemeClr val="phClr">
                <a:shade val="70000"/>
                <a:satMod val="130000"/>
              </a:schemeClr>
            </a:gs>
          </a:gsLst>
          <a:path path="circle">
            <a:fillToRect l="20000" t="50000" r="100000" b="5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7000"/>
              </a:schemeClr>
              <a:schemeClr val="phClr">
                <a:shade val="96000"/>
              </a:schemeClr>
            </a:duotone>
          </a:blip>
          <a:tile tx="0" ty="0" sx="32000" sy="32000" flip="none" algn="tl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Углы">
  <a:themeElements>
    <a:clrScheme name="Углы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Углы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Углы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Яркая">
  <a:themeElements>
    <a:clrScheme name="Яркая">
      <a:dk1>
        <a:sysClr val="windowText" lastClr="000000"/>
      </a:dk1>
      <a:lt1>
        <a:sysClr val="window" lastClr="FFFFFF"/>
      </a:lt1>
      <a:dk2>
        <a:srgbClr val="666666"/>
      </a:dk2>
      <a:lt2>
        <a:srgbClr val="D2D2D2"/>
      </a:lt2>
      <a:accent1>
        <a:srgbClr val="FF388C"/>
      </a:accent1>
      <a:accent2>
        <a:srgbClr val="E40059"/>
      </a:accent2>
      <a:accent3>
        <a:srgbClr val="9C007F"/>
      </a:accent3>
      <a:accent4>
        <a:srgbClr val="68007F"/>
      </a:accent4>
      <a:accent5>
        <a:srgbClr val="005BD3"/>
      </a:accent5>
      <a:accent6>
        <a:srgbClr val="00349E"/>
      </a:accent6>
      <a:hlink>
        <a:srgbClr val="17BBFD"/>
      </a:hlink>
      <a:folHlink>
        <a:srgbClr val="FF79C2"/>
      </a:folHlink>
    </a:clrScheme>
    <a:fontScheme name="Яркая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Яркая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Apothecary</Template>
  <TotalTime>198</TotalTime>
  <Words>278</Words>
  <Application>Microsoft Office PowerPoint</Application>
  <PresentationFormat>Экран (4:3)</PresentationFormat>
  <Paragraphs>26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7</vt:i4>
      </vt:variant>
      <vt:variant>
        <vt:lpstr>Заголовки слайдов</vt:lpstr>
      </vt:variant>
      <vt:variant>
        <vt:i4>9</vt:i4>
      </vt:variant>
    </vt:vector>
  </HeadingPairs>
  <TitlesOfParts>
    <vt:vector size="16" baseType="lpstr">
      <vt:lpstr>Базовая</vt:lpstr>
      <vt:lpstr>Соседство</vt:lpstr>
      <vt:lpstr>Трек</vt:lpstr>
      <vt:lpstr>1_Трек</vt:lpstr>
      <vt:lpstr>Углы</vt:lpstr>
      <vt:lpstr>Яркая</vt:lpstr>
      <vt:lpstr>Тема Office</vt:lpstr>
      <vt:lpstr>Слайд 1</vt:lpstr>
      <vt:lpstr>Слайд 2</vt:lpstr>
      <vt:lpstr>Слайд 3</vt:lpstr>
      <vt:lpstr>         Нусха мосламасини тайёрлаш учун қуйма киришувчанлик қийматини ҳисобга олиш зарур.      Қуймани ишлаб чиқариш технологик жараёни. 1  қуйма – втулка; 2 – ўзак яшиги; 3 – ёғочдан ясалган мослама; 4 – мосламани знак қисмлари; 5 – штырлар; 6 – қолипни тепа қисми;  7 – опока; 8 – қолипни қуйма қисми; 9 – стержен (ўзак); 10 – мосламанинг тагидаги плита; 11 – опокаларни марказлаштириб тўғри ёғадиган втулкалар; 12 – қуйиш тизимининг вертикал канали (стояк); 13 – опокаларни қолиплайдиган скоба; 14 – қолипнинг пастги қисми; 15 – шлак ушлагич; 16 – қуйиш тизимининг питатель канали; 17 – қолипдан газларни чиқарувчи канал. </vt:lpstr>
      <vt:lpstr>Слайд 5</vt:lpstr>
      <vt:lpstr>Слайд 6</vt:lpstr>
      <vt:lpstr>Кўтаргичлар (жеребейкалар), а) йиғилганлар б) бутунлича штапланган. 1 – бир тирговучли; 2, 6 – икки тирговучли; 3 – тўрт тирговучли; 4 – бир устунли; 5 – уч устунли; 7 – кўприксимон; 8 – ажраладиган; 9 – қутисимон. </vt:lpstr>
      <vt:lpstr>Қолип ва ўзак тайёрлашда ишлатиладиган ускуналар: 1 – куракча; 2 – зичловчи ускуна  (набайка); 3 – вентиляция игналари (душник);  4 – қўл шиббалагичи; 5 – чўтка; 6 – элак; 7 – ёғоч болға;  8 – илмоқ; 9 – ланцет; 10 – моделларнинг кўтаргичи; 11 – андава;  12 – қошиқча; 13,20 – чўтка;  14,15,18 – пичоқлар; 16 – рифель;  17 – қисқич (оправка); 19 – ғўла (полозок);  21 – хокандўз; 22 – сидирғич; 23 – бурчаклар; 24 – пневматик шиббалагич. </vt:lpstr>
      <vt:lpstr>Слайд 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Admin</dc:creator>
  <cp:lastModifiedBy>Пользователь</cp:lastModifiedBy>
  <cp:revision>25</cp:revision>
  <dcterms:created xsi:type="dcterms:W3CDTF">2017-09-17T13:38:51Z</dcterms:created>
  <dcterms:modified xsi:type="dcterms:W3CDTF">2019-10-06T16:49:40Z</dcterms:modified>
</cp:coreProperties>
</file>