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</p:sldIdLst>
  <p:sldSz cy="10287000" cx="18288000"/>
  <p:notesSz cx="6858000" cy="9144000"/>
  <p:embeddedFontLst>
    <p:embeddedFont>
      <p:font typeface="League Spartan"/>
      <p:regular r:id="rId44"/>
      <p:bold r:id="rId45"/>
    </p:embeddedFont>
    <p:embeddedFont>
      <p:font typeface="Play"/>
      <p:bold r:id="rId46"/>
    </p:embeddedFont>
    <p:embeddedFont>
      <p:font typeface="Poppins"/>
      <p:bold r:id="rId47"/>
      <p:boldItalic r:id="rId48"/>
    </p:embeddedFont>
    <p:embeddedFont>
      <p:font typeface="JetBrains Mono"/>
      <p:bold r:id="rId49"/>
      <p:boldItalic r:id="rId5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r:id="rId51" roundtripDataSignature="AMtx7mi4U8zV5UR/3Y3dXrLfoIkSkU2M0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font" Target="fonts/LeagueSpartan-regular.fntdata"/><Relationship Id="rId43" Type="http://schemas.openxmlformats.org/officeDocument/2006/relationships/slide" Target="slides/slide38.xml"/><Relationship Id="rId46" Type="http://schemas.openxmlformats.org/officeDocument/2006/relationships/font" Target="fonts/Play-bold.fntdata"/><Relationship Id="rId45" Type="http://schemas.openxmlformats.org/officeDocument/2006/relationships/font" Target="fonts/LeagueSpartan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font" Target="fonts/Poppins-boldItalic.fntdata"/><Relationship Id="rId47" Type="http://schemas.openxmlformats.org/officeDocument/2006/relationships/font" Target="fonts/Poppins-bold.fntdata"/><Relationship Id="rId49" Type="http://schemas.openxmlformats.org/officeDocument/2006/relationships/font" Target="fonts/JetBrainsMono-bold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customschemas.google.com/relationships/presentationmetadata" Target="metadata"/><Relationship Id="rId50" Type="http://schemas.openxmlformats.org/officeDocument/2006/relationships/font" Target="fonts/JetBrainsMono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0" name="Google Shape;190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6" name="Google Shape;256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4" name="Google Shape;294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7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9" name="Google Shape;319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9" name="Google Shape;339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6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8" name="Google Shape;368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8" name="Google Shape;378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7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9" name="Google Shape;389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0" name="Google Shape;400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3" name="Google Shape;413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5" name="Google Shape;425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7" name="Google Shape;477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8" name="Shape 5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9" name="Google Shape;529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0" name="Google Shape;530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1" name="Shape 5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2" name="Google Shape;582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3" name="Google Shape;583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8" name="Shape 6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9" name="Google Shape;659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60" name="Google Shape;660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9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1" name="Google Shape;671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3" name="Google Shape;703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26" name="Shape 7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Google Shape;727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28" name="Google Shape;728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5" name="Shape 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6" name="Google Shape;756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7" name="Google Shape;757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9" name="Shape 7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0" name="Google Shape;780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81" name="Google Shape;781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2" name="Shape 8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3" name="Google Shape;803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4" name="Google Shape;804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2" name="Shape 8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3" name="Google Shape;823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4" name="Google Shape;824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6" name="Shape 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7" name="Google Shape;847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8" name="Google Shape;848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6" name="Shape 8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Google Shape;857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58" name="Google Shape;858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8" name="Shape 8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Google Shape;869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0" name="Google Shape;870;p3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0" name="Shape 8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" name="Google Shape;881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2" name="Google Shape;882;p3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0" name="Shape 8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" name="Google Shape;891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2" name="Google Shape;892;p3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8" name="Shape 9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9" name="Google Shape;909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0" name="Google Shape;910;p3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4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4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4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1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1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4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2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43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3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4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4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4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44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44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4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4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4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5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45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45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45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4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7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7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7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4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8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8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8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4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9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0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50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5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5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5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9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9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4.png"/><Relationship Id="rId4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Relationship Id="rId4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5.png"/><Relationship Id="rId4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20.png"/><Relationship Id="rId5" Type="http://schemas.openxmlformats.org/officeDocument/2006/relationships/image" Target="../media/image13.png"/><Relationship Id="rId6" Type="http://schemas.openxmlformats.org/officeDocument/2006/relationships/image" Target="../media/image4.png"/><Relationship Id="rId7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7.png"/><Relationship Id="rId4" Type="http://schemas.openxmlformats.org/officeDocument/2006/relationships/image" Target="../media/image7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9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7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1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2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5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4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8.png"/><Relationship Id="rId4" Type="http://schemas.openxmlformats.org/officeDocument/2006/relationships/image" Target="../media/image31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9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3.png"/><Relationship Id="rId4" Type="http://schemas.openxmlformats.org/officeDocument/2006/relationships/image" Target="../media/image28.png"/><Relationship Id="rId5" Type="http://schemas.openxmlformats.org/officeDocument/2006/relationships/image" Target="../media/image30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6.png"/><Relationship Id="rId4" Type="http://schemas.openxmlformats.org/officeDocument/2006/relationships/image" Target="../media/image34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7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45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9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0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50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44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48.png"/><Relationship Id="rId4" Type="http://schemas.openxmlformats.org/officeDocument/2006/relationships/image" Target="../media/image41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47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85" name="Google Shape;85;p1"/>
          <p:cNvGrpSpPr/>
          <p:nvPr/>
        </p:nvGrpSpPr>
        <p:grpSpPr>
          <a:xfrm>
            <a:off x="450" y="9672118"/>
            <a:ext cx="18287808" cy="614880"/>
            <a:chOff x="0" y="-57150"/>
            <a:chExt cx="5111753" cy="319601"/>
          </a:xfrm>
        </p:grpSpPr>
        <p:sp>
          <p:nvSpPr>
            <p:cNvPr id="86" name="Google Shape;86;p1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87" name="Google Shape;87;p1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8" name="Google Shape;88;p1"/>
          <p:cNvSpPr txBox="1"/>
          <p:nvPr/>
        </p:nvSpPr>
        <p:spPr>
          <a:xfrm>
            <a:off x="1028700" y="4268490"/>
            <a:ext cx="13215622" cy="16261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601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Week 9 -Parameter Estimation: Estimators, Confidence Intervals in Decision Making</a:t>
            </a:r>
            <a:endParaRPr/>
          </a:p>
        </p:txBody>
      </p:sp>
      <p:sp>
        <p:nvSpPr>
          <p:cNvPr id="89" name="Google Shape;89;p1"/>
          <p:cNvSpPr txBox="1"/>
          <p:nvPr/>
        </p:nvSpPr>
        <p:spPr>
          <a:xfrm>
            <a:off x="1028700" y="3303348"/>
            <a:ext cx="11164685" cy="82434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199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5455" u="none" cap="none" strike="noStrike">
                <a:solidFill>
                  <a:srgbClr val="FCDD05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STATISTICS AND PROBABILITY</a:t>
            </a:r>
            <a:endParaRPr/>
          </a:p>
        </p:txBody>
      </p:sp>
      <p:grpSp>
        <p:nvGrpSpPr>
          <p:cNvPr id="90" name="Google Shape;90;p1"/>
          <p:cNvGrpSpPr/>
          <p:nvPr/>
        </p:nvGrpSpPr>
        <p:grpSpPr>
          <a:xfrm>
            <a:off x="1157814" y="6335263"/>
            <a:ext cx="5276958" cy="1303429"/>
            <a:chOff x="0" y="-57150"/>
            <a:chExt cx="7035943" cy="1737906"/>
          </a:xfrm>
        </p:grpSpPr>
        <p:sp>
          <p:nvSpPr>
            <p:cNvPr id="91" name="Google Shape;91;p1"/>
            <p:cNvSpPr txBox="1"/>
            <p:nvPr/>
          </p:nvSpPr>
          <p:spPr>
            <a:xfrm>
              <a:off x="0" y="-57150"/>
              <a:ext cx="7035943" cy="102404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001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1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Alfrian Carmen Talakua</a:t>
              </a:r>
              <a:endParaRPr/>
            </a:p>
            <a:p>
              <a:pPr indent="0" lvl="0" marL="0" marR="0" rtl="0" algn="l">
                <a:lnSpc>
                  <a:spcPct val="14001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1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Department of Information Systems</a:t>
              </a:r>
              <a:endParaRPr/>
            </a:p>
          </p:txBody>
        </p:sp>
        <p:sp>
          <p:nvSpPr>
            <p:cNvPr id="92" name="Google Shape;92;p1"/>
            <p:cNvSpPr txBox="1"/>
            <p:nvPr/>
          </p:nvSpPr>
          <p:spPr>
            <a:xfrm>
              <a:off x="0" y="1107986"/>
              <a:ext cx="1034018" cy="57277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2400" u="none" cap="none" strike="noStrike">
                  <a:solidFill>
                    <a:srgbClr val="FFFFFF"/>
                  </a:solidFill>
                  <a:latin typeface="Times"/>
                  <a:ea typeface="Times"/>
                  <a:cs typeface="Times"/>
                  <a:sym typeface="Times"/>
                </a:rPr>
                <a:t>2026</a:t>
              </a:r>
              <a:endParaRPr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98" name="Google Shape;98;p2"/>
          <p:cNvSpPr/>
          <p:nvPr/>
        </p:nvSpPr>
        <p:spPr>
          <a:xfrm>
            <a:off x="10155151" y="1581966"/>
            <a:ext cx="5721923" cy="6673907"/>
          </a:xfrm>
          <a:custGeom>
            <a:rect b="b" l="l" r="r" t="t"/>
            <a:pathLst>
              <a:path extrusionOk="0" h="6673907" w="5721923">
                <a:moveTo>
                  <a:pt x="0" y="0"/>
                </a:moveTo>
                <a:lnTo>
                  <a:pt x="5721923" y="0"/>
                </a:lnTo>
                <a:lnTo>
                  <a:pt x="5721923" y="6673907"/>
                </a:lnTo>
                <a:lnTo>
                  <a:pt x="0" y="667390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99" name="Google Shape;99;p2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  <p:sp>
        <p:nvSpPr>
          <p:cNvPr id="100" name="Google Shape;100;p2"/>
          <p:cNvSpPr txBox="1"/>
          <p:nvPr/>
        </p:nvSpPr>
        <p:spPr>
          <a:xfrm>
            <a:off x="1028700" y="2638670"/>
            <a:ext cx="6826097" cy="7305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798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12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Learning Objectives</a:t>
            </a:r>
            <a:endParaRPr/>
          </a:p>
        </p:txBody>
      </p:sp>
      <p:sp>
        <p:nvSpPr>
          <p:cNvPr id="101" name="Google Shape;101;p2"/>
          <p:cNvSpPr txBox="1"/>
          <p:nvPr/>
        </p:nvSpPr>
        <p:spPr>
          <a:xfrm>
            <a:off x="836999" y="3617163"/>
            <a:ext cx="8690623" cy="36940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53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Understand sampling distributions</a:t>
            </a:r>
            <a:endParaRPr/>
          </a:p>
          <a:p>
            <a:pPr indent="0" lvl="0" marL="0" marR="0" rtl="0" algn="l">
              <a:lnSpc>
                <a:spcPct val="1400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53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Define parameters vs statistics</a:t>
            </a:r>
            <a:endParaRPr/>
          </a:p>
          <a:p>
            <a:pPr indent="0" lvl="0" marL="0" marR="0" rtl="0" algn="l">
              <a:lnSpc>
                <a:spcPct val="1400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53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Explain point &amp; interval estimation</a:t>
            </a:r>
            <a:endParaRPr/>
          </a:p>
          <a:p>
            <a:pPr indent="0" lvl="0" marL="0" marR="0" rtl="0" algn="l">
              <a:lnSpc>
                <a:spcPct val="1400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53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Interpret confidence intervals</a:t>
            </a:r>
            <a:endParaRPr/>
          </a:p>
          <a:p>
            <a:pPr indent="0" lvl="0" marL="0" marR="0" rtl="0" algn="l">
              <a:lnSpc>
                <a:spcPct val="1400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53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Understand margin of error</a:t>
            </a:r>
            <a:endParaRPr/>
          </a:p>
          <a:p>
            <a:pPr indent="0" lvl="0" marL="0" marR="0" rtl="0" algn="l">
              <a:lnSpc>
                <a:spcPct val="1400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53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Apply to real-world examples</a:t>
            </a:r>
            <a:endParaRPr/>
          </a:p>
        </p:txBody>
      </p:sp>
      <p:sp>
        <p:nvSpPr>
          <p:cNvPr id="102" name="Google Shape;102;p2"/>
          <p:cNvSpPr txBox="1"/>
          <p:nvPr/>
        </p:nvSpPr>
        <p:spPr>
          <a:xfrm>
            <a:off x="10152549" y="8544615"/>
            <a:ext cx="5724525" cy="24574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7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"/>
          <p:cNvSpPr/>
          <p:nvPr/>
        </p:nvSpPr>
        <p:spPr>
          <a:xfrm>
            <a:off x="376330" y="0"/>
            <a:ext cx="18379440" cy="10055543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108" name="Google Shape;108;p3"/>
          <p:cNvSpPr/>
          <p:nvPr/>
        </p:nvSpPr>
        <p:spPr>
          <a:xfrm>
            <a:off x="10325100" y="2405275"/>
            <a:ext cx="6870024" cy="3869396"/>
          </a:xfrm>
          <a:custGeom>
            <a:rect b="b" l="l" r="r" t="t"/>
            <a:pathLst>
              <a:path extrusionOk="0" h="3978813" w="7250685">
                <a:moveTo>
                  <a:pt x="0" y="0"/>
                </a:moveTo>
                <a:lnTo>
                  <a:pt x="7250685" y="0"/>
                </a:lnTo>
                <a:lnTo>
                  <a:pt x="7250685" y="3978813"/>
                </a:lnTo>
                <a:lnTo>
                  <a:pt x="0" y="39788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09" name="Google Shape;109;p3"/>
          <p:cNvSpPr txBox="1"/>
          <p:nvPr/>
        </p:nvSpPr>
        <p:spPr>
          <a:xfrm>
            <a:off x="495590" y="2281159"/>
            <a:ext cx="8115300" cy="165236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799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2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Review of Sampling Distribution</a:t>
            </a:r>
            <a:endParaRPr/>
          </a:p>
        </p:txBody>
      </p:sp>
      <p:sp>
        <p:nvSpPr>
          <p:cNvPr id="110" name="Google Shape;110;p3"/>
          <p:cNvSpPr txBox="1"/>
          <p:nvPr/>
        </p:nvSpPr>
        <p:spPr>
          <a:xfrm>
            <a:off x="495590" y="4256987"/>
            <a:ext cx="9584216" cy="11177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1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Sample means form a distribution centered around population mean μ</a:t>
            </a:r>
            <a:endParaRPr/>
          </a:p>
          <a:p>
            <a:pPr indent="0" lvl="0" marL="0" marR="0" rtl="0" algn="just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1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Distribution shape approaches normal as sample size increases</a:t>
            </a:r>
            <a:endParaRPr/>
          </a:p>
          <a:p>
            <a:pPr indent="0" lvl="0" marL="0" marR="0" rtl="0" algn="just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1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Spread (standard error) decreases with larger samples</a:t>
            </a:r>
            <a:endParaRPr/>
          </a:p>
        </p:txBody>
      </p:sp>
      <p:sp>
        <p:nvSpPr>
          <p:cNvPr id="111" name="Google Shape;111;p3"/>
          <p:cNvSpPr txBox="1"/>
          <p:nvPr/>
        </p:nvSpPr>
        <p:spPr>
          <a:xfrm>
            <a:off x="726761" y="6390949"/>
            <a:ext cx="1905000" cy="87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6297" u="none" cap="none" strike="noStrike">
                <a:solidFill>
                  <a:srgbClr val="F5A623"/>
                </a:solidFill>
                <a:latin typeface="Poppins"/>
                <a:ea typeface="Poppins"/>
                <a:cs typeface="Poppins"/>
                <a:sym typeface="Poppins"/>
              </a:rPr>
              <a:t>SE  =</a:t>
            </a:r>
            <a:endParaRPr/>
          </a:p>
        </p:txBody>
      </p:sp>
      <p:sp>
        <p:nvSpPr>
          <p:cNvPr id="112" name="Google Shape;112;p3"/>
          <p:cNvSpPr txBox="1"/>
          <p:nvPr/>
        </p:nvSpPr>
        <p:spPr>
          <a:xfrm>
            <a:off x="2736536" y="6019474"/>
            <a:ext cx="1143000" cy="6286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422" u="none" cap="none" strike="noStrike">
                <a:solidFill>
                  <a:srgbClr val="F5A623"/>
                </a:solidFill>
                <a:latin typeface="Poppins"/>
                <a:ea typeface="Poppins"/>
                <a:cs typeface="Poppins"/>
                <a:sym typeface="Poppins"/>
              </a:rPr>
              <a:t>σ</a:t>
            </a:r>
            <a:endParaRPr/>
          </a:p>
        </p:txBody>
      </p:sp>
      <p:cxnSp>
        <p:nvCxnSpPr>
          <p:cNvPr id="113" name="Google Shape;113;p3"/>
          <p:cNvCxnSpPr/>
          <p:nvPr/>
        </p:nvCxnSpPr>
        <p:spPr>
          <a:xfrm>
            <a:off x="2641286" y="6695749"/>
            <a:ext cx="1333500" cy="0"/>
          </a:xfrm>
          <a:prstGeom prst="straightConnector1">
            <a:avLst/>
          </a:prstGeom>
          <a:noFill/>
          <a:ln cap="flat" cmpd="sng" w="38100">
            <a:solidFill>
              <a:srgbClr val="F5A623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4" name="Google Shape;114;p3"/>
          <p:cNvSpPr txBox="1"/>
          <p:nvPr/>
        </p:nvSpPr>
        <p:spPr>
          <a:xfrm>
            <a:off x="2736536" y="6810049"/>
            <a:ext cx="1143000" cy="6286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422" u="none" cap="none" strike="noStrike">
                <a:solidFill>
                  <a:srgbClr val="F5A623"/>
                </a:solidFill>
                <a:latin typeface="Poppins"/>
                <a:ea typeface="Poppins"/>
                <a:cs typeface="Poppins"/>
                <a:sym typeface="Poppins"/>
              </a:rPr>
              <a:t>√n</a:t>
            </a:r>
            <a:endParaRPr/>
          </a:p>
        </p:txBody>
      </p:sp>
      <p:sp>
        <p:nvSpPr>
          <p:cNvPr id="115" name="Google Shape;115;p3"/>
          <p:cNvSpPr txBox="1"/>
          <p:nvPr/>
        </p:nvSpPr>
        <p:spPr>
          <a:xfrm>
            <a:off x="726761" y="7724449"/>
            <a:ext cx="8572500" cy="2857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SE</a:t>
            </a:r>
            <a:r>
              <a:rPr b="0" i="0" lang="en-US" sz="18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= Standard Error    </a:t>
            </a:r>
            <a:r>
              <a:rPr b="0" i="0" lang="en-US" sz="1800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σ</a:t>
            </a:r>
            <a:r>
              <a:rPr b="0" i="0" lang="en-US" sz="18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= Population Std. Deviation    </a:t>
            </a:r>
            <a:r>
              <a:rPr b="0" i="0" lang="en-US" sz="1800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n</a:t>
            </a:r>
            <a:r>
              <a:rPr b="0" i="0" lang="en-US" sz="18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= Sample Size</a:t>
            </a:r>
            <a:endParaRPr/>
          </a:p>
        </p:txBody>
      </p:sp>
      <p:sp>
        <p:nvSpPr>
          <p:cNvPr id="116" name="Google Shape;116;p3"/>
          <p:cNvSpPr txBox="1"/>
          <p:nvPr/>
        </p:nvSpPr>
        <p:spPr>
          <a:xfrm>
            <a:off x="10325100" y="6624320"/>
            <a:ext cx="7258050" cy="26733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8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  <p:sp>
        <p:nvSpPr>
          <p:cNvPr id="117" name="Google Shape;117;p3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4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123" name="Google Shape;123;p4"/>
          <p:cNvSpPr/>
          <p:nvPr/>
        </p:nvSpPr>
        <p:spPr>
          <a:xfrm>
            <a:off x="1659351" y="1780139"/>
            <a:ext cx="5650447" cy="6726722"/>
          </a:xfrm>
          <a:custGeom>
            <a:rect b="b" l="l" r="r" t="t"/>
            <a:pathLst>
              <a:path extrusionOk="0" h="6726722" w="5650447">
                <a:moveTo>
                  <a:pt x="0" y="0"/>
                </a:moveTo>
                <a:lnTo>
                  <a:pt x="5650447" y="0"/>
                </a:lnTo>
                <a:lnTo>
                  <a:pt x="5650447" y="6726722"/>
                </a:lnTo>
                <a:lnTo>
                  <a:pt x="0" y="672672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24" name="Google Shape;124;p4"/>
          <p:cNvSpPr txBox="1"/>
          <p:nvPr/>
        </p:nvSpPr>
        <p:spPr>
          <a:xfrm>
            <a:off x="8981749" y="4169892"/>
            <a:ext cx="7635630" cy="152373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80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78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Introduction to Inferential Statistics</a:t>
            </a:r>
            <a:endParaRPr/>
          </a:p>
        </p:txBody>
      </p:sp>
      <p:sp>
        <p:nvSpPr>
          <p:cNvPr id="125" name="Google Shape;125;p4"/>
          <p:cNvSpPr txBox="1"/>
          <p:nvPr/>
        </p:nvSpPr>
        <p:spPr>
          <a:xfrm>
            <a:off x="9144000" y="6027152"/>
            <a:ext cx="8115300" cy="17558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Inferential statistics enables us to draw conclusions about populations using sample data, bridging the gap between observation and understanding.</a:t>
            </a:r>
            <a:endParaRPr/>
          </a:p>
        </p:txBody>
      </p:sp>
      <p:sp>
        <p:nvSpPr>
          <p:cNvPr id="126" name="Google Shape;126;p4"/>
          <p:cNvSpPr txBox="1"/>
          <p:nvPr/>
        </p:nvSpPr>
        <p:spPr>
          <a:xfrm>
            <a:off x="1657350" y="8523288"/>
            <a:ext cx="5657850" cy="2793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  <p:sp>
        <p:nvSpPr>
          <p:cNvPr id="127" name="Google Shape;127;p4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5"/>
          <p:cNvSpPr/>
          <p:nvPr/>
        </p:nvSpPr>
        <p:spPr>
          <a:xfrm>
            <a:off x="83490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133" name="Google Shape;133;p5"/>
          <p:cNvSpPr txBox="1"/>
          <p:nvPr/>
        </p:nvSpPr>
        <p:spPr>
          <a:xfrm>
            <a:off x="1275418" y="2087624"/>
            <a:ext cx="15737164" cy="9764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980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99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Population vs Sample Review</a:t>
            </a:r>
            <a:endParaRPr/>
          </a:p>
        </p:txBody>
      </p:sp>
      <p:grpSp>
        <p:nvGrpSpPr>
          <p:cNvPr id="134" name="Google Shape;134;p5"/>
          <p:cNvGrpSpPr/>
          <p:nvPr/>
        </p:nvGrpSpPr>
        <p:grpSpPr>
          <a:xfrm>
            <a:off x="3812299" y="3054311"/>
            <a:ext cx="5093371" cy="5326623"/>
            <a:chOff x="0" y="-66675"/>
            <a:chExt cx="1341464" cy="1402897"/>
          </a:xfrm>
        </p:grpSpPr>
        <p:sp>
          <p:nvSpPr>
            <p:cNvPr id="135" name="Google Shape;135;p5"/>
            <p:cNvSpPr/>
            <p:nvPr/>
          </p:nvSpPr>
          <p:spPr>
            <a:xfrm>
              <a:off x="0" y="0"/>
              <a:ext cx="1341464" cy="1336222"/>
            </a:xfrm>
            <a:custGeom>
              <a:rect b="b" l="l" r="r" t="t"/>
              <a:pathLst>
                <a:path extrusionOk="0" h="1336222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258702"/>
                  </a:lnTo>
                  <a:cubicBezTo>
                    <a:pt x="1341464" y="1279261"/>
                    <a:pt x="1333297" y="1298979"/>
                    <a:pt x="1318759" y="1313516"/>
                  </a:cubicBezTo>
                  <a:cubicBezTo>
                    <a:pt x="1304221" y="1328054"/>
                    <a:pt x="1284504" y="1336222"/>
                    <a:pt x="1263944" y="1336222"/>
                  </a:cubicBezTo>
                  <a:lnTo>
                    <a:pt x="77520" y="1336222"/>
                  </a:lnTo>
                  <a:cubicBezTo>
                    <a:pt x="56960" y="1336222"/>
                    <a:pt x="37243" y="1328054"/>
                    <a:pt x="22705" y="1313516"/>
                  </a:cubicBezTo>
                  <a:cubicBezTo>
                    <a:pt x="8167" y="1298979"/>
                    <a:pt x="0" y="1279261"/>
                    <a:pt x="0" y="1258702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5"/>
            <p:cNvSpPr txBox="1"/>
            <p:nvPr/>
          </p:nvSpPr>
          <p:spPr>
            <a:xfrm>
              <a:off x="0" y="-66675"/>
              <a:ext cx="1341464" cy="140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37" name="Google Shape;137;p5"/>
          <p:cNvGrpSpPr/>
          <p:nvPr/>
        </p:nvGrpSpPr>
        <p:grpSpPr>
          <a:xfrm>
            <a:off x="9381113" y="3054311"/>
            <a:ext cx="5093371" cy="5326623"/>
            <a:chOff x="0" y="-66675"/>
            <a:chExt cx="1341464" cy="1402897"/>
          </a:xfrm>
        </p:grpSpPr>
        <p:sp>
          <p:nvSpPr>
            <p:cNvPr id="138" name="Google Shape;138;p5"/>
            <p:cNvSpPr/>
            <p:nvPr/>
          </p:nvSpPr>
          <p:spPr>
            <a:xfrm>
              <a:off x="0" y="0"/>
              <a:ext cx="1341464" cy="1336222"/>
            </a:xfrm>
            <a:custGeom>
              <a:rect b="b" l="l" r="r" t="t"/>
              <a:pathLst>
                <a:path extrusionOk="0" h="1336222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258702"/>
                  </a:lnTo>
                  <a:cubicBezTo>
                    <a:pt x="1341464" y="1279261"/>
                    <a:pt x="1333297" y="1298979"/>
                    <a:pt x="1318759" y="1313516"/>
                  </a:cubicBezTo>
                  <a:cubicBezTo>
                    <a:pt x="1304221" y="1328054"/>
                    <a:pt x="1284504" y="1336222"/>
                    <a:pt x="1263944" y="1336222"/>
                  </a:cubicBezTo>
                  <a:lnTo>
                    <a:pt x="77520" y="1336222"/>
                  </a:lnTo>
                  <a:cubicBezTo>
                    <a:pt x="56960" y="1336222"/>
                    <a:pt x="37243" y="1328054"/>
                    <a:pt x="22705" y="1313516"/>
                  </a:cubicBezTo>
                  <a:cubicBezTo>
                    <a:pt x="8167" y="1298979"/>
                    <a:pt x="0" y="1279261"/>
                    <a:pt x="0" y="1258702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9" name="Google Shape;139;p5"/>
            <p:cNvSpPr txBox="1"/>
            <p:nvPr/>
          </p:nvSpPr>
          <p:spPr>
            <a:xfrm>
              <a:off x="0" y="-66675"/>
              <a:ext cx="1341464" cy="140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40" name="Google Shape;140;p5"/>
          <p:cNvSpPr txBox="1"/>
          <p:nvPr/>
        </p:nvSpPr>
        <p:spPr>
          <a:xfrm>
            <a:off x="4114418" y="3832758"/>
            <a:ext cx="4489134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Population</a:t>
            </a:r>
            <a:endParaRPr/>
          </a:p>
        </p:txBody>
      </p:sp>
      <p:sp>
        <p:nvSpPr>
          <p:cNvPr id="141" name="Google Shape;141;p5"/>
          <p:cNvSpPr txBox="1"/>
          <p:nvPr/>
        </p:nvSpPr>
        <p:spPr>
          <a:xfrm>
            <a:off x="4088277" y="5133975"/>
            <a:ext cx="4541415" cy="2298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The entire group of interest with fixed, unknown parameters (μ, σ). Typically too large to measure completely. We seek to understand its true characteristics.</a:t>
            </a:r>
            <a:endParaRPr/>
          </a:p>
        </p:txBody>
      </p:sp>
      <p:sp>
        <p:nvSpPr>
          <p:cNvPr id="142" name="Google Shape;142;p5"/>
          <p:cNvSpPr txBox="1"/>
          <p:nvPr/>
        </p:nvSpPr>
        <p:spPr>
          <a:xfrm>
            <a:off x="9985350" y="3832758"/>
            <a:ext cx="3884897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Sample</a:t>
            </a:r>
            <a:endParaRPr/>
          </a:p>
        </p:txBody>
      </p:sp>
      <p:sp>
        <p:nvSpPr>
          <p:cNvPr id="143" name="Google Shape;143;p5"/>
          <p:cNvSpPr txBox="1"/>
          <p:nvPr/>
        </p:nvSpPr>
        <p:spPr>
          <a:xfrm>
            <a:off x="9657091" y="5133975"/>
            <a:ext cx="4541415" cy="1917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 representative subset drawn from the population. Statistics (x̄, s) are computed from sample data and used to estimate unknown population parameters.</a:t>
            </a:r>
            <a:endParaRPr/>
          </a:p>
        </p:txBody>
      </p:sp>
      <p:cxnSp>
        <p:nvCxnSpPr>
          <p:cNvPr id="144" name="Google Shape;144;p5"/>
          <p:cNvCxnSpPr/>
          <p:nvPr/>
        </p:nvCxnSpPr>
        <p:spPr>
          <a:xfrm>
            <a:off x="3812709" y="4771508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5" name="Google Shape;145;p5"/>
          <p:cNvCxnSpPr/>
          <p:nvPr/>
        </p:nvCxnSpPr>
        <p:spPr>
          <a:xfrm>
            <a:off x="9382330" y="4771508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46" name="Google Shape;146;p5"/>
          <p:cNvSpPr txBox="1"/>
          <p:nvPr/>
        </p:nvSpPr>
        <p:spPr>
          <a:xfrm>
            <a:off x="3971925" y="8553450"/>
            <a:ext cx="4762500" cy="3524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99" u="none" cap="none" strike="noStrike">
                <a:solidFill>
                  <a:srgbClr val="F5A623"/>
                </a:solidFill>
                <a:latin typeface="Poppins"/>
                <a:ea typeface="Poppins"/>
                <a:cs typeface="Poppins"/>
                <a:sym typeface="Poppins"/>
              </a:rPr>
              <a:t>Population Parameters:</a:t>
            </a:r>
            <a:r>
              <a:rPr b="0" i="0" lang="en-US" sz="2199" u="none" cap="none" strike="noStrike">
                <a:solidFill>
                  <a:srgbClr val="F5A623"/>
                </a:solidFill>
                <a:latin typeface="Poppins"/>
                <a:ea typeface="Poppins"/>
                <a:cs typeface="Poppins"/>
                <a:sym typeface="Poppins"/>
              </a:rPr>
              <a:t>  μ, σ</a:t>
            </a:r>
            <a:endParaRPr/>
          </a:p>
        </p:txBody>
      </p:sp>
      <p:sp>
        <p:nvSpPr>
          <p:cNvPr id="147" name="Google Shape;147;p5"/>
          <p:cNvSpPr txBox="1"/>
          <p:nvPr/>
        </p:nvSpPr>
        <p:spPr>
          <a:xfrm>
            <a:off x="9544050" y="8553450"/>
            <a:ext cx="4762500" cy="3524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99" u="none" cap="none" strike="noStrike">
                <a:solidFill>
                  <a:srgbClr val="F5A623"/>
                </a:solidFill>
                <a:latin typeface="Poppins"/>
                <a:ea typeface="Poppins"/>
                <a:cs typeface="Poppins"/>
                <a:sym typeface="Poppins"/>
              </a:rPr>
              <a:t>Sample Statistics:</a:t>
            </a:r>
            <a:r>
              <a:rPr b="0" i="0" lang="en-US" sz="2199" u="none" cap="none" strike="noStrike">
                <a:solidFill>
                  <a:srgbClr val="F5A623"/>
                </a:solidFill>
                <a:latin typeface="Poppins"/>
                <a:ea typeface="Poppins"/>
                <a:cs typeface="Poppins"/>
                <a:sym typeface="Poppins"/>
              </a:rPr>
              <a:t>  x̄, s</a:t>
            </a:r>
            <a:endParaRPr/>
          </a:p>
        </p:txBody>
      </p:sp>
      <p:sp>
        <p:nvSpPr>
          <p:cNvPr id="148" name="Google Shape;148;p5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6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154" name="Google Shape;154;p6"/>
          <p:cNvSpPr/>
          <p:nvPr/>
        </p:nvSpPr>
        <p:spPr>
          <a:xfrm>
            <a:off x="1028700" y="1999184"/>
            <a:ext cx="6297131" cy="5289590"/>
          </a:xfrm>
          <a:custGeom>
            <a:rect b="b" l="l" r="r" t="t"/>
            <a:pathLst>
              <a:path extrusionOk="0" h="5289590" w="6297131">
                <a:moveTo>
                  <a:pt x="0" y="0"/>
                </a:moveTo>
                <a:lnTo>
                  <a:pt x="6297131" y="0"/>
                </a:lnTo>
                <a:lnTo>
                  <a:pt x="6297131" y="5289590"/>
                </a:lnTo>
                <a:lnTo>
                  <a:pt x="0" y="528959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cxnSp>
        <p:nvCxnSpPr>
          <p:cNvPr id="155" name="Google Shape;155;p6"/>
          <p:cNvCxnSpPr/>
          <p:nvPr/>
        </p:nvCxnSpPr>
        <p:spPr>
          <a:xfrm>
            <a:off x="13188902" y="6609473"/>
            <a:ext cx="571500" cy="0"/>
          </a:xfrm>
          <a:prstGeom prst="straightConnector1">
            <a:avLst/>
          </a:prstGeom>
          <a:noFill/>
          <a:ln cap="rnd" cmpd="sng" w="28575">
            <a:solidFill>
              <a:srgbClr val="F5A623"/>
            </a:solidFill>
            <a:prstDash val="solid"/>
            <a:round/>
            <a:headEnd len="sm" w="sm" type="none"/>
            <a:tailEnd len="med" w="med" type="triangle"/>
          </a:ln>
        </p:spPr>
      </p:cxnSp>
      <p:cxnSp>
        <p:nvCxnSpPr>
          <p:cNvPr id="156" name="Google Shape;156;p6"/>
          <p:cNvCxnSpPr/>
          <p:nvPr/>
        </p:nvCxnSpPr>
        <p:spPr>
          <a:xfrm>
            <a:off x="10331402" y="6609473"/>
            <a:ext cx="571500" cy="0"/>
          </a:xfrm>
          <a:prstGeom prst="straightConnector1">
            <a:avLst/>
          </a:prstGeom>
          <a:noFill/>
          <a:ln cap="rnd" cmpd="sng" w="28575">
            <a:solidFill>
              <a:srgbClr val="F5A623"/>
            </a:solidFill>
            <a:prstDash val="solid"/>
            <a:round/>
            <a:headEnd len="sm" w="sm" type="none"/>
            <a:tailEnd len="med" w="med" type="triangle"/>
          </a:ln>
        </p:spPr>
      </p:cxnSp>
      <p:sp>
        <p:nvSpPr>
          <p:cNvPr id="157" name="Google Shape;157;p6"/>
          <p:cNvSpPr txBox="1"/>
          <p:nvPr/>
        </p:nvSpPr>
        <p:spPr>
          <a:xfrm>
            <a:off x="8144072" y="2364160"/>
            <a:ext cx="7635630" cy="16503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8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22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What is Parameter Estimation?</a:t>
            </a:r>
            <a:endParaRPr/>
          </a:p>
        </p:txBody>
      </p:sp>
      <p:sp>
        <p:nvSpPr>
          <p:cNvPr id="158" name="Google Shape;158;p6"/>
          <p:cNvSpPr txBox="1"/>
          <p:nvPr/>
        </p:nvSpPr>
        <p:spPr>
          <a:xfrm>
            <a:off x="8144072" y="4650836"/>
            <a:ext cx="6493558" cy="1155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Parameter estimation is the process of using sample data to infer the value of unknown population parameters.</a:t>
            </a:r>
            <a:endParaRPr/>
          </a:p>
        </p:txBody>
      </p:sp>
      <p:grpSp>
        <p:nvGrpSpPr>
          <p:cNvPr id="159" name="Google Shape;159;p6"/>
          <p:cNvGrpSpPr/>
          <p:nvPr/>
        </p:nvGrpSpPr>
        <p:grpSpPr>
          <a:xfrm>
            <a:off x="8140652" y="6179039"/>
            <a:ext cx="2095500" cy="716184"/>
            <a:chOff x="0" y="-38100"/>
            <a:chExt cx="551815" cy="188595"/>
          </a:xfrm>
        </p:grpSpPr>
        <p:sp>
          <p:nvSpPr>
            <p:cNvPr id="160" name="Google Shape;160;p6"/>
            <p:cNvSpPr/>
            <p:nvPr/>
          </p:nvSpPr>
          <p:spPr>
            <a:xfrm>
              <a:off x="0" y="0"/>
              <a:ext cx="551815" cy="150495"/>
            </a:xfrm>
            <a:custGeom>
              <a:rect b="b" l="l" r="r" t="t"/>
              <a:pathLst>
                <a:path extrusionOk="0" h="150495" w="551815">
                  <a:moveTo>
                    <a:pt x="22167" y="0"/>
                  </a:moveTo>
                  <a:lnTo>
                    <a:pt x="529648" y="0"/>
                  </a:lnTo>
                  <a:cubicBezTo>
                    <a:pt x="541890" y="0"/>
                    <a:pt x="551815" y="9925"/>
                    <a:pt x="551815" y="22167"/>
                  </a:cubicBezTo>
                  <a:lnTo>
                    <a:pt x="551815" y="128328"/>
                  </a:lnTo>
                  <a:cubicBezTo>
                    <a:pt x="551815" y="140570"/>
                    <a:pt x="541890" y="150495"/>
                    <a:pt x="529648" y="150495"/>
                  </a:cubicBezTo>
                  <a:lnTo>
                    <a:pt x="22167" y="150495"/>
                  </a:lnTo>
                  <a:cubicBezTo>
                    <a:pt x="9925" y="150495"/>
                    <a:pt x="0" y="140570"/>
                    <a:pt x="0" y="128328"/>
                  </a:cubicBezTo>
                  <a:lnTo>
                    <a:pt x="0" y="22167"/>
                  </a:lnTo>
                  <a:cubicBezTo>
                    <a:pt x="0" y="9925"/>
                    <a:pt x="9925" y="0"/>
                    <a:pt x="22167" y="0"/>
                  </a:cubicBez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1" name="Google Shape;161;p6"/>
            <p:cNvSpPr txBox="1"/>
            <p:nvPr/>
          </p:nvSpPr>
          <p:spPr>
            <a:xfrm>
              <a:off x="0" y="-38100"/>
              <a:ext cx="551815" cy="1885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2" name="Google Shape;162;p6"/>
          <p:cNvSpPr txBox="1"/>
          <p:nvPr/>
        </p:nvSpPr>
        <p:spPr>
          <a:xfrm>
            <a:off x="8140652" y="6445305"/>
            <a:ext cx="2095500" cy="34738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2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Sample Data</a:t>
            </a:r>
            <a:endParaRPr/>
          </a:p>
        </p:txBody>
      </p:sp>
      <p:grpSp>
        <p:nvGrpSpPr>
          <p:cNvPr id="163" name="Google Shape;163;p6"/>
          <p:cNvGrpSpPr/>
          <p:nvPr/>
        </p:nvGrpSpPr>
        <p:grpSpPr>
          <a:xfrm>
            <a:off x="10998152" y="6179039"/>
            <a:ext cx="2095500" cy="716184"/>
            <a:chOff x="0" y="-38100"/>
            <a:chExt cx="551815" cy="188595"/>
          </a:xfrm>
        </p:grpSpPr>
        <p:sp>
          <p:nvSpPr>
            <p:cNvPr id="164" name="Google Shape;164;p6"/>
            <p:cNvSpPr/>
            <p:nvPr/>
          </p:nvSpPr>
          <p:spPr>
            <a:xfrm>
              <a:off x="0" y="0"/>
              <a:ext cx="551815" cy="150495"/>
            </a:xfrm>
            <a:custGeom>
              <a:rect b="b" l="l" r="r" t="t"/>
              <a:pathLst>
                <a:path extrusionOk="0" h="150495" w="551815">
                  <a:moveTo>
                    <a:pt x="22167" y="0"/>
                  </a:moveTo>
                  <a:lnTo>
                    <a:pt x="529648" y="0"/>
                  </a:lnTo>
                  <a:cubicBezTo>
                    <a:pt x="541890" y="0"/>
                    <a:pt x="551815" y="9925"/>
                    <a:pt x="551815" y="22167"/>
                  </a:cubicBezTo>
                  <a:lnTo>
                    <a:pt x="551815" y="128328"/>
                  </a:lnTo>
                  <a:cubicBezTo>
                    <a:pt x="551815" y="140570"/>
                    <a:pt x="541890" y="150495"/>
                    <a:pt x="529648" y="150495"/>
                  </a:cubicBezTo>
                  <a:lnTo>
                    <a:pt x="22167" y="150495"/>
                  </a:lnTo>
                  <a:cubicBezTo>
                    <a:pt x="9925" y="150495"/>
                    <a:pt x="0" y="140570"/>
                    <a:pt x="0" y="128328"/>
                  </a:cubicBezTo>
                  <a:lnTo>
                    <a:pt x="0" y="22167"/>
                  </a:lnTo>
                  <a:cubicBezTo>
                    <a:pt x="0" y="9925"/>
                    <a:pt x="9925" y="0"/>
                    <a:pt x="22167" y="0"/>
                  </a:cubicBezTo>
                  <a:close/>
                </a:path>
              </a:pathLst>
            </a:custGeom>
            <a:solidFill>
              <a:srgbClr val="F5A62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5" name="Google Shape;165;p6"/>
            <p:cNvSpPr txBox="1"/>
            <p:nvPr/>
          </p:nvSpPr>
          <p:spPr>
            <a:xfrm>
              <a:off x="0" y="-38100"/>
              <a:ext cx="551815" cy="1885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66" name="Google Shape;166;p6"/>
          <p:cNvGrpSpPr/>
          <p:nvPr/>
        </p:nvGrpSpPr>
        <p:grpSpPr>
          <a:xfrm>
            <a:off x="13855652" y="6179039"/>
            <a:ext cx="2476500" cy="716184"/>
            <a:chOff x="0" y="-38100"/>
            <a:chExt cx="652145" cy="188595"/>
          </a:xfrm>
        </p:grpSpPr>
        <p:sp>
          <p:nvSpPr>
            <p:cNvPr id="167" name="Google Shape;167;p6"/>
            <p:cNvSpPr/>
            <p:nvPr/>
          </p:nvSpPr>
          <p:spPr>
            <a:xfrm>
              <a:off x="0" y="0"/>
              <a:ext cx="652145" cy="150495"/>
            </a:xfrm>
            <a:custGeom>
              <a:rect b="b" l="l" r="r" t="t"/>
              <a:pathLst>
                <a:path extrusionOk="0" h="150495" w="652145">
                  <a:moveTo>
                    <a:pt x="18757" y="0"/>
                  </a:moveTo>
                  <a:lnTo>
                    <a:pt x="633388" y="0"/>
                  </a:lnTo>
                  <a:cubicBezTo>
                    <a:pt x="643747" y="0"/>
                    <a:pt x="652145" y="8398"/>
                    <a:pt x="652145" y="18757"/>
                  </a:cubicBezTo>
                  <a:lnTo>
                    <a:pt x="652145" y="131738"/>
                  </a:lnTo>
                  <a:cubicBezTo>
                    <a:pt x="652145" y="142097"/>
                    <a:pt x="643747" y="150495"/>
                    <a:pt x="633388" y="150495"/>
                  </a:cubicBezTo>
                  <a:lnTo>
                    <a:pt x="18757" y="150495"/>
                  </a:lnTo>
                  <a:cubicBezTo>
                    <a:pt x="8398" y="150495"/>
                    <a:pt x="0" y="142097"/>
                    <a:pt x="0" y="131738"/>
                  </a:cubicBezTo>
                  <a:lnTo>
                    <a:pt x="0" y="18757"/>
                  </a:lnTo>
                  <a:cubicBezTo>
                    <a:pt x="0" y="8398"/>
                    <a:pt x="8398" y="0"/>
                    <a:pt x="18757" y="0"/>
                  </a:cubicBez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" name="Google Shape;168;p6"/>
            <p:cNvSpPr txBox="1"/>
            <p:nvPr/>
          </p:nvSpPr>
          <p:spPr>
            <a:xfrm>
              <a:off x="0" y="-38100"/>
              <a:ext cx="652145" cy="18859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9" name="Google Shape;169;p6"/>
          <p:cNvSpPr txBox="1"/>
          <p:nvPr/>
        </p:nvSpPr>
        <p:spPr>
          <a:xfrm>
            <a:off x="13855652" y="6352298"/>
            <a:ext cx="2476500" cy="5429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09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Population Parameter</a:t>
            </a:r>
            <a:endParaRPr/>
          </a:p>
        </p:txBody>
      </p:sp>
      <p:sp>
        <p:nvSpPr>
          <p:cNvPr id="170" name="Google Shape;170;p6"/>
          <p:cNvSpPr txBox="1"/>
          <p:nvPr/>
        </p:nvSpPr>
        <p:spPr>
          <a:xfrm>
            <a:off x="11064827" y="6388596"/>
            <a:ext cx="1945058" cy="4703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327" u="none" cap="none" strike="noStrike">
                <a:solidFill>
                  <a:srgbClr val="111C1C"/>
                </a:solidFill>
                <a:latin typeface="Poppins"/>
                <a:ea typeface="Poppins"/>
                <a:cs typeface="Poppins"/>
                <a:sym typeface="Poppins"/>
              </a:rPr>
              <a:t>Estimate</a:t>
            </a:r>
            <a:endParaRPr/>
          </a:p>
        </p:txBody>
      </p:sp>
      <p:sp>
        <p:nvSpPr>
          <p:cNvPr id="171" name="Google Shape;171;p6"/>
          <p:cNvSpPr txBox="1"/>
          <p:nvPr/>
        </p:nvSpPr>
        <p:spPr>
          <a:xfrm>
            <a:off x="1667981" y="8013777"/>
            <a:ext cx="5657850" cy="2793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  <p:sp>
        <p:nvSpPr>
          <p:cNvPr id="172" name="Google Shape;172;p6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7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178" name="Google Shape;178;p7"/>
          <p:cNvSpPr txBox="1"/>
          <p:nvPr/>
        </p:nvSpPr>
        <p:spPr>
          <a:xfrm>
            <a:off x="1028700" y="1480221"/>
            <a:ext cx="11726194" cy="78511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6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Why Estimation is Important</a:t>
            </a:r>
            <a:endParaRPr/>
          </a:p>
        </p:txBody>
      </p:sp>
      <p:sp>
        <p:nvSpPr>
          <p:cNvPr id="179" name="Google Shape;179;p7"/>
          <p:cNvSpPr/>
          <p:nvPr/>
        </p:nvSpPr>
        <p:spPr>
          <a:xfrm>
            <a:off x="1028700" y="2852118"/>
            <a:ext cx="1168844" cy="1168844"/>
          </a:xfrm>
          <a:custGeom>
            <a:rect b="b" l="l" r="r" t="t"/>
            <a:pathLst>
              <a:path extrusionOk="0" h="1168844" w="1168844">
                <a:moveTo>
                  <a:pt x="0" y="0"/>
                </a:moveTo>
                <a:lnTo>
                  <a:pt x="1168844" y="0"/>
                </a:lnTo>
                <a:lnTo>
                  <a:pt x="1168844" y="1168844"/>
                </a:lnTo>
                <a:lnTo>
                  <a:pt x="0" y="11688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80" name="Google Shape;180;p7"/>
          <p:cNvSpPr txBox="1"/>
          <p:nvPr/>
        </p:nvSpPr>
        <p:spPr>
          <a:xfrm>
            <a:off x="2717030" y="3161209"/>
            <a:ext cx="7792294" cy="5220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998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7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Predictive Modeling &amp; ML Pipelines</a:t>
            </a:r>
            <a:endParaRPr/>
          </a:p>
        </p:txBody>
      </p:sp>
      <p:sp>
        <p:nvSpPr>
          <p:cNvPr id="181" name="Google Shape;181;p7"/>
          <p:cNvSpPr/>
          <p:nvPr/>
        </p:nvSpPr>
        <p:spPr>
          <a:xfrm>
            <a:off x="1028700" y="4410577"/>
            <a:ext cx="1168844" cy="1168844"/>
          </a:xfrm>
          <a:custGeom>
            <a:rect b="b" l="l" r="r" t="t"/>
            <a:pathLst>
              <a:path extrusionOk="0" h="1168844" w="1168844">
                <a:moveTo>
                  <a:pt x="0" y="0"/>
                </a:moveTo>
                <a:lnTo>
                  <a:pt x="1168844" y="0"/>
                </a:lnTo>
                <a:lnTo>
                  <a:pt x="1168844" y="1168844"/>
                </a:lnTo>
                <a:lnTo>
                  <a:pt x="0" y="11688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82" name="Google Shape;182;p7"/>
          <p:cNvSpPr txBox="1"/>
          <p:nvPr/>
        </p:nvSpPr>
        <p:spPr>
          <a:xfrm>
            <a:off x="2717030" y="4719668"/>
            <a:ext cx="7792294" cy="5220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998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7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A/B Testing &amp; Experiment Design</a:t>
            </a:r>
            <a:endParaRPr/>
          </a:p>
        </p:txBody>
      </p:sp>
      <p:sp>
        <p:nvSpPr>
          <p:cNvPr id="183" name="Google Shape;183;p7"/>
          <p:cNvSpPr txBox="1"/>
          <p:nvPr/>
        </p:nvSpPr>
        <p:spPr>
          <a:xfrm>
            <a:off x="2717030" y="6278127"/>
            <a:ext cx="7792294" cy="5220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998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7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Clinical Trials &amp; Biostatistics</a:t>
            </a:r>
            <a:endParaRPr/>
          </a:p>
        </p:txBody>
      </p:sp>
      <p:sp>
        <p:nvSpPr>
          <p:cNvPr id="184" name="Google Shape;184;p7"/>
          <p:cNvSpPr txBox="1"/>
          <p:nvPr/>
        </p:nvSpPr>
        <p:spPr>
          <a:xfrm>
            <a:off x="2717030" y="7836586"/>
            <a:ext cx="7792294" cy="5220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998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27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Time-Series Forecasting &amp; Analytics</a:t>
            </a:r>
            <a:endParaRPr/>
          </a:p>
        </p:txBody>
      </p:sp>
      <p:sp>
        <p:nvSpPr>
          <p:cNvPr id="185" name="Google Shape;185;p7"/>
          <p:cNvSpPr/>
          <p:nvPr/>
        </p:nvSpPr>
        <p:spPr>
          <a:xfrm>
            <a:off x="1028700" y="5969036"/>
            <a:ext cx="1168844" cy="1168844"/>
          </a:xfrm>
          <a:custGeom>
            <a:rect b="b" l="l" r="r" t="t"/>
            <a:pathLst>
              <a:path extrusionOk="0" h="1168844" w="1168844">
                <a:moveTo>
                  <a:pt x="0" y="0"/>
                </a:moveTo>
                <a:lnTo>
                  <a:pt x="1168844" y="0"/>
                </a:lnTo>
                <a:lnTo>
                  <a:pt x="1168844" y="1168844"/>
                </a:lnTo>
                <a:lnTo>
                  <a:pt x="0" y="11688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86" name="Google Shape;186;p7"/>
          <p:cNvSpPr/>
          <p:nvPr/>
        </p:nvSpPr>
        <p:spPr>
          <a:xfrm>
            <a:off x="1028700" y="7527495"/>
            <a:ext cx="1168844" cy="1168844"/>
          </a:xfrm>
          <a:custGeom>
            <a:rect b="b" l="l" r="r" t="t"/>
            <a:pathLst>
              <a:path extrusionOk="0" h="1168844" w="1168844">
                <a:moveTo>
                  <a:pt x="0" y="0"/>
                </a:moveTo>
                <a:lnTo>
                  <a:pt x="1168844" y="0"/>
                </a:lnTo>
                <a:lnTo>
                  <a:pt x="1168844" y="1168844"/>
                </a:lnTo>
                <a:lnTo>
                  <a:pt x="0" y="11688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187" name="Google Shape;187;p7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8"/>
          <p:cNvSpPr/>
          <p:nvPr/>
        </p:nvSpPr>
        <p:spPr>
          <a:xfrm>
            <a:off x="95415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193" name="Google Shape;193;p8"/>
          <p:cNvSpPr txBox="1"/>
          <p:nvPr/>
        </p:nvSpPr>
        <p:spPr>
          <a:xfrm>
            <a:off x="1275418" y="2087624"/>
            <a:ext cx="15737164" cy="9764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980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99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Parameter vs Statistic</a:t>
            </a:r>
            <a:endParaRPr/>
          </a:p>
        </p:txBody>
      </p:sp>
      <p:grpSp>
        <p:nvGrpSpPr>
          <p:cNvPr id="194" name="Google Shape;194;p8"/>
          <p:cNvGrpSpPr/>
          <p:nvPr/>
        </p:nvGrpSpPr>
        <p:grpSpPr>
          <a:xfrm>
            <a:off x="3812299" y="3054311"/>
            <a:ext cx="5093371" cy="5326623"/>
            <a:chOff x="0" y="-66675"/>
            <a:chExt cx="1341464" cy="1402897"/>
          </a:xfrm>
        </p:grpSpPr>
        <p:sp>
          <p:nvSpPr>
            <p:cNvPr id="195" name="Google Shape;195;p8"/>
            <p:cNvSpPr/>
            <p:nvPr/>
          </p:nvSpPr>
          <p:spPr>
            <a:xfrm>
              <a:off x="0" y="0"/>
              <a:ext cx="1341464" cy="1336222"/>
            </a:xfrm>
            <a:custGeom>
              <a:rect b="b" l="l" r="r" t="t"/>
              <a:pathLst>
                <a:path extrusionOk="0" h="1336222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258702"/>
                  </a:lnTo>
                  <a:cubicBezTo>
                    <a:pt x="1341464" y="1279261"/>
                    <a:pt x="1333297" y="1298979"/>
                    <a:pt x="1318759" y="1313516"/>
                  </a:cubicBezTo>
                  <a:cubicBezTo>
                    <a:pt x="1304221" y="1328054"/>
                    <a:pt x="1284504" y="1336222"/>
                    <a:pt x="1263944" y="1336222"/>
                  </a:cubicBezTo>
                  <a:lnTo>
                    <a:pt x="77520" y="1336222"/>
                  </a:lnTo>
                  <a:cubicBezTo>
                    <a:pt x="56960" y="1336222"/>
                    <a:pt x="37243" y="1328054"/>
                    <a:pt x="22705" y="1313516"/>
                  </a:cubicBezTo>
                  <a:cubicBezTo>
                    <a:pt x="8167" y="1298979"/>
                    <a:pt x="0" y="1279261"/>
                    <a:pt x="0" y="1258702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" name="Google Shape;196;p8"/>
            <p:cNvSpPr txBox="1"/>
            <p:nvPr/>
          </p:nvSpPr>
          <p:spPr>
            <a:xfrm>
              <a:off x="0" y="-66675"/>
              <a:ext cx="1341464" cy="140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7" name="Google Shape;197;p8"/>
          <p:cNvGrpSpPr/>
          <p:nvPr/>
        </p:nvGrpSpPr>
        <p:grpSpPr>
          <a:xfrm>
            <a:off x="9381113" y="3054311"/>
            <a:ext cx="5093371" cy="5326623"/>
            <a:chOff x="0" y="-66675"/>
            <a:chExt cx="1341464" cy="1402897"/>
          </a:xfrm>
        </p:grpSpPr>
        <p:sp>
          <p:nvSpPr>
            <p:cNvPr id="198" name="Google Shape;198;p8"/>
            <p:cNvSpPr/>
            <p:nvPr/>
          </p:nvSpPr>
          <p:spPr>
            <a:xfrm>
              <a:off x="0" y="0"/>
              <a:ext cx="1341464" cy="1336222"/>
            </a:xfrm>
            <a:custGeom>
              <a:rect b="b" l="l" r="r" t="t"/>
              <a:pathLst>
                <a:path extrusionOk="0" h="1336222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258702"/>
                  </a:lnTo>
                  <a:cubicBezTo>
                    <a:pt x="1341464" y="1279261"/>
                    <a:pt x="1333297" y="1298979"/>
                    <a:pt x="1318759" y="1313516"/>
                  </a:cubicBezTo>
                  <a:cubicBezTo>
                    <a:pt x="1304221" y="1328054"/>
                    <a:pt x="1284504" y="1336222"/>
                    <a:pt x="1263944" y="1336222"/>
                  </a:cubicBezTo>
                  <a:lnTo>
                    <a:pt x="77520" y="1336222"/>
                  </a:lnTo>
                  <a:cubicBezTo>
                    <a:pt x="56960" y="1336222"/>
                    <a:pt x="37243" y="1328054"/>
                    <a:pt x="22705" y="1313516"/>
                  </a:cubicBezTo>
                  <a:cubicBezTo>
                    <a:pt x="8167" y="1298979"/>
                    <a:pt x="0" y="1279261"/>
                    <a:pt x="0" y="1258702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" name="Google Shape;199;p8"/>
            <p:cNvSpPr txBox="1"/>
            <p:nvPr/>
          </p:nvSpPr>
          <p:spPr>
            <a:xfrm>
              <a:off x="0" y="-66675"/>
              <a:ext cx="1341464" cy="140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00" name="Google Shape;200;p8"/>
          <p:cNvSpPr txBox="1"/>
          <p:nvPr/>
        </p:nvSpPr>
        <p:spPr>
          <a:xfrm>
            <a:off x="4114418" y="3832758"/>
            <a:ext cx="4489134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Parameter (μ)</a:t>
            </a:r>
            <a:endParaRPr/>
          </a:p>
        </p:txBody>
      </p:sp>
      <p:sp>
        <p:nvSpPr>
          <p:cNvPr id="201" name="Google Shape;201;p8"/>
          <p:cNvSpPr txBox="1"/>
          <p:nvPr/>
        </p:nvSpPr>
        <p:spPr>
          <a:xfrm>
            <a:off x="4088277" y="5133975"/>
            <a:ext cx="4541415" cy="252047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9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39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Fixed, unknown population value that describes the entire population. Denoted by Greek letters (μ, σ). Constant but typically unmeasurable directly.</a:t>
            </a:r>
            <a:endParaRPr/>
          </a:p>
        </p:txBody>
      </p:sp>
      <p:sp>
        <p:nvSpPr>
          <p:cNvPr id="202" name="Google Shape;202;p8"/>
          <p:cNvSpPr txBox="1"/>
          <p:nvPr/>
        </p:nvSpPr>
        <p:spPr>
          <a:xfrm>
            <a:off x="9985350" y="3832758"/>
            <a:ext cx="3884897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Statistic (x̄)</a:t>
            </a:r>
            <a:endParaRPr/>
          </a:p>
        </p:txBody>
      </p:sp>
      <p:sp>
        <p:nvSpPr>
          <p:cNvPr id="203" name="Google Shape;203;p8"/>
          <p:cNvSpPr txBox="1"/>
          <p:nvPr/>
        </p:nvSpPr>
        <p:spPr>
          <a:xfrm>
            <a:off x="9657091" y="5133975"/>
            <a:ext cx="4541415" cy="252047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9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39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Calculated from sample data, used to estimate the parameter. Denoted by Latin letters (x̄, s). Varies from sample to sample but observable.</a:t>
            </a:r>
            <a:endParaRPr/>
          </a:p>
        </p:txBody>
      </p:sp>
      <p:cxnSp>
        <p:nvCxnSpPr>
          <p:cNvPr id="204" name="Google Shape;204;p8"/>
          <p:cNvCxnSpPr/>
          <p:nvPr/>
        </p:nvCxnSpPr>
        <p:spPr>
          <a:xfrm>
            <a:off x="3812709" y="4771508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05" name="Google Shape;205;p8"/>
          <p:cNvCxnSpPr/>
          <p:nvPr/>
        </p:nvCxnSpPr>
        <p:spPr>
          <a:xfrm>
            <a:off x="9382330" y="4771508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06" name="Google Shape;206;p8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9"/>
          <p:cNvSpPr/>
          <p:nvPr/>
        </p:nvSpPr>
        <p:spPr>
          <a:xfrm>
            <a:off x="44450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212" name="Google Shape;212;p9"/>
          <p:cNvSpPr txBox="1"/>
          <p:nvPr/>
        </p:nvSpPr>
        <p:spPr>
          <a:xfrm>
            <a:off x="1275418" y="2087624"/>
            <a:ext cx="15737164" cy="9764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980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99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Types of Estimation</a:t>
            </a:r>
            <a:endParaRPr/>
          </a:p>
        </p:txBody>
      </p:sp>
      <p:grpSp>
        <p:nvGrpSpPr>
          <p:cNvPr id="213" name="Google Shape;213;p9"/>
          <p:cNvGrpSpPr/>
          <p:nvPr/>
        </p:nvGrpSpPr>
        <p:grpSpPr>
          <a:xfrm>
            <a:off x="3812299" y="3054311"/>
            <a:ext cx="5093371" cy="5326623"/>
            <a:chOff x="0" y="-66675"/>
            <a:chExt cx="1341464" cy="1402897"/>
          </a:xfrm>
        </p:grpSpPr>
        <p:sp>
          <p:nvSpPr>
            <p:cNvPr id="214" name="Google Shape;214;p9"/>
            <p:cNvSpPr/>
            <p:nvPr/>
          </p:nvSpPr>
          <p:spPr>
            <a:xfrm>
              <a:off x="0" y="0"/>
              <a:ext cx="1341464" cy="1336222"/>
            </a:xfrm>
            <a:custGeom>
              <a:rect b="b" l="l" r="r" t="t"/>
              <a:pathLst>
                <a:path extrusionOk="0" h="1336222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258702"/>
                  </a:lnTo>
                  <a:cubicBezTo>
                    <a:pt x="1341464" y="1279261"/>
                    <a:pt x="1333297" y="1298979"/>
                    <a:pt x="1318759" y="1313516"/>
                  </a:cubicBezTo>
                  <a:cubicBezTo>
                    <a:pt x="1304221" y="1328054"/>
                    <a:pt x="1284504" y="1336222"/>
                    <a:pt x="1263944" y="1336222"/>
                  </a:cubicBezTo>
                  <a:lnTo>
                    <a:pt x="77520" y="1336222"/>
                  </a:lnTo>
                  <a:cubicBezTo>
                    <a:pt x="56960" y="1336222"/>
                    <a:pt x="37243" y="1328054"/>
                    <a:pt x="22705" y="1313516"/>
                  </a:cubicBezTo>
                  <a:cubicBezTo>
                    <a:pt x="8167" y="1298979"/>
                    <a:pt x="0" y="1279261"/>
                    <a:pt x="0" y="1258702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5" name="Google Shape;215;p9"/>
            <p:cNvSpPr txBox="1"/>
            <p:nvPr/>
          </p:nvSpPr>
          <p:spPr>
            <a:xfrm>
              <a:off x="0" y="-66675"/>
              <a:ext cx="1341464" cy="140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16" name="Google Shape;216;p9"/>
          <p:cNvGrpSpPr/>
          <p:nvPr/>
        </p:nvGrpSpPr>
        <p:grpSpPr>
          <a:xfrm>
            <a:off x="9381113" y="3054311"/>
            <a:ext cx="5093371" cy="5326623"/>
            <a:chOff x="0" y="-66675"/>
            <a:chExt cx="1341464" cy="1402897"/>
          </a:xfrm>
        </p:grpSpPr>
        <p:sp>
          <p:nvSpPr>
            <p:cNvPr id="217" name="Google Shape;217;p9"/>
            <p:cNvSpPr/>
            <p:nvPr/>
          </p:nvSpPr>
          <p:spPr>
            <a:xfrm>
              <a:off x="0" y="0"/>
              <a:ext cx="1341464" cy="1336222"/>
            </a:xfrm>
            <a:custGeom>
              <a:rect b="b" l="l" r="r" t="t"/>
              <a:pathLst>
                <a:path extrusionOk="0" h="1336222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258702"/>
                  </a:lnTo>
                  <a:cubicBezTo>
                    <a:pt x="1341464" y="1279261"/>
                    <a:pt x="1333297" y="1298979"/>
                    <a:pt x="1318759" y="1313516"/>
                  </a:cubicBezTo>
                  <a:cubicBezTo>
                    <a:pt x="1304221" y="1328054"/>
                    <a:pt x="1284504" y="1336222"/>
                    <a:pt x="1263944" y="1336222"/>
                  </a:cubicBezTo>
                  <a:lnTo>
                    <a:pt x="77520" y="1336222"/>
                  </a:lnTo>
                  <a:cubicBezTo>
                    <a:pt x="56960" y="1336222"/>
                    <a:pt x="37243" y="1328054"/>
                    <a:pt x="22705" y="1313516"/>
                  </a:cubicBezTo>
                  <a:cubicBezTo>
                    <a:pt x="8167" y="1298979"/>
                    <a:pt x="0" y="1279261"/>
                    <a:pt x="0" y="1258702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8" name="Google Shape;218;p9"/>
            <p:cNvSpPr txBox="1"/>
            <p:nvPr/>
          </p:nvSpPr>
          <p:spPr>
            <a:xfrm>
              <a:off x="0" y="-66675"/>
              <a:ext cx="1341464" cy="140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19" name="Google Shape;219;p9"/>
          <p:cNvSpPr txBox="1"/>
          <p:nvPr/>
        </p:nvSpPr>
        <p:spPr>
          <a:xfrm>
            <a:off x="4114418" y="3832758"/>
            <a:ext cx="4489134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Point Estimation</a:t>
            </a:r>
            <a:endParaRPr/>
          </a:p>
        </p:txBody>
      </p:sp>
      <p:sp>
        <p:nvSpPr>
          <p:cNvPr id="220" name="Google Shape;220;p9"/>
          <p:cNvSpPr txBox="1"/>
          <p:nvPr/>
        </p:nvSpPr>
        <p:spPr>
          <a:xfrm>
            <a:off x="4088277" y="5143500"/>
            <a:ext cx="4286250" cy="1181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9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Single best guess value</a:t>
            </a:r>
            <a:endParaRPr/>
          </a:p>
          <a:p>
            <a:pPr indent="0" lvl="0" marL="0" marR="0" rtl="0" algn="l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9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Example: x̄ estimates μ</a:t>
            </a:r>
            <a:endParaRPr/>
          </a:p>
          <a:p>
            <a:pPr indent="0" lvl="0" marL="0" marR="0" rtl="0" algn="l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9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Precise but no uncertainty</a:t>
            </a:r>
            <a:endParaRPr/>
          </a:p>
        </p:txBody>
      </p:sp>
      <p:sp>
        <p:nvSpPr>
          <p:cNvPr id="221" name="Google Shape;221;p9"/>
          <p:cNvSpPr txBox="1"/>
          <p:nvPr/>
        </p:nvSpPr>
        <p:spPr>
          <a:xfrm>
            <a:off x="9985350" y="3832758"/>
            <a:ext cx="3884897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Interval Estimation</a:t>
            </a:r>
            <a:endParaRPr/>
          </a:p>
        </p:txBody>
      </p:sp>
      <p:sp>
        <p:nvSpPr>
          <p:cNvPr id="222" name="Google Shape;222;p9"/>
          <p:cNvSpPr txBox="1"/>
          <p:nvPr/>
        </p:nvSpPr>
        <p:spPr>
          <a:xfrm>
            <a:off x="9657091" y="5143500"/>
            <a:ext cx="4286250" cy="15716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9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Range of plausible values</a:t>
            </a:r>
            <a:endParaRPr/>
          </a:p>
          <a:p>
            <a:pPr indent="0" lvl="0" marL="0" marR="0" rtl="0" algn="l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9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Includes uncertainty measure</a:t>
            </a:r>
            <a:endParaRPr/>
          </a:p>
          <a:p>
            <a:pPr indent="0" lvl="0" marL="0" marR="0" rtl="0" algn="l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9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Example: 95% CI</a:t>
            </a:r>
            <a:endParaRPr/>
          </a:p>
        </p:txBody>
      </p:sp>
      <p:cxnSp>
        <p:nvCxnSpPr>
          <p:cNvPr id="223" name="Google Shape;223;p9"/>
          <p:cNvCxnSpPr/>
          <p:nvPr/>
        </p:nvCxnSpPr>
        <p:spPr>
          <a:xfrm>
            <a:off x="3812709" y="4771508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4" name="Google Shape;224;p9"/>
          <p:cNvCxnSpPr/>
          <p:nvPr/>
        </p:nvCxnSpPr>
        <p:spPr>
          <a:xfrm>
            <a:off x="9382330" y="4771508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5" name="Google Shape;225;p9"/>
          <p:cNvCxnSpPr/>
          <p:nvPr/>
        </p:nvCxnSpPr>
        <p:spPr>
          <a:xfrm>
            <a:off x="9715500" y="7620000"/>
            <a:ext cx="4381500" cy="0"/>
          </a:xfrm>
          <a:prstGeom prst="straightConnector1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6" name="Google Shape;226;p9"/>
          <p:cNvCxnSpPr/>
          <p:nvPr/>
        </p:nvCxnSpPr>
        <p:spPr>
          <a:xfrm>
            <a:off x="10096500" y="7620000"/>
            <a:ext cx="3619500" cy="0"/>
          </a:xfrm>
          <a:prstGeom prst="straightConnector1">
            <a:avLst/>
          </a:prstGeom>
          <a:noFill/>
          <a:ln cap="flat" cmpd="sng" w="57150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227" name="Google Shape;227;p9"/>
          <p:cNvGrpSpPr/>
          <p:nvPr/>
        </p:nvGrpSpPr>
        <p:grpSpPr>
          <a:xfrm>
            <a:off x="11839575" y="7408644"/>
            <a:ext cx="133350" cy="278031"/>
            <a:chOff x="0" y="-38100"/>
            <a:chExt cx="35116" cy="73216"/>
          </a:xfrm>
        </p:grpSpPr>
        <p:sp>
          <p:nvSpPr>
            <p:cNvPr id="228" name="Google Shape;228;p9"/>
            <p:cNvSpPr/>
            <p:nvPr/>
          </p:nvSpPr>
          <p:spPr>
            <a:xfrm>
              <a:off x="0" y="0"/>
              <a:ext cx="35116" cy="35116"/>
            </a:xfrm>
            <a:custGeom>
              <a:rect b="b" l="l" r="r" t="t"/>
              <a:pathLst>
                <a:path extrusionOk="0" h="35116" w="35116">
                  <a:moveTo>
                    <a:pt x="17558" y="0"/>
                  </a:moveTo>
                  <a:cubicBezTo>
                    <a:pt x="7861" y="0"/>
                    <a:pt x="0" y="7861"/>
                    <a:pt x="0" y="17558"/>
                  </a:cubicBezTo>
                  <a:cubicBezTo>
                    <a:pt x="0" y="27255"/>
                    <a:pt x="7861" y="35116"/>
                    <a:pt x="17558" y="35116"/>
                  </a:cubicBezTo>
                  <a:cubicBezTo>
                    <a:pt x="27255" y="35116"/>
                    <a:pt x="35116" y="27255"/>
                    <a:pt x="35116" y="17558"/>
                  </a:cubicBezTo>
                  <a:cubicBezTo>
                    <a:pt x="35116" y="7861"/>
                    <a:pt x="27255" y="0"/>
                    <a:pt x="17558" y="0"/>
                  </a:cubicBezTo>
                  <a:close/>
                </a:path>
              </a:pathLst>
            </a:custGeom>
            <a:solidFill>
              <a:srgbClr val="F5A62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9" name="Google Shape;229;p9"/>
            <p:cNvSpPr txBox="1"/>
            <p:nvPr/>
          </p:nvSpPr>
          <p:spPr>
            <a:xfrm>
              <a:off x="0" y="-38100"/>
              <a:ext cx="35116" cy="7321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0" name="Google Shape;230;p9"/>
          <p:cNvGrpSpPr/>
          <p:nvPr/>
        </p:nvGrpSpPr>
        <p:grpSpPr>
          <a:xfrm>
            <a:off x="4711467" y="6851219"/>
            <a:ext cx="171450" cy="316132"/>
            <a:chOff x="0" y="-38100"/>
            <a:chExt cx="45149" cy="83249"/>
          </a:xfrm>
        </p:grpSpPr>
        <p:sp>
          <p:nvSpPr>
            <p:cNvPr id="231" name="Google Shape;231;p9"/>
            <p:cNvSpPr/>
            <p:nvPr/>
          </p:nvSpPr>
          <p:spPr>
            <a:xfrm>
              <a:off x="0" y="0"/>
              <a:ext cx="45149" cy="45149"/>
            </a:xfrm>
            <a:custGeom>
              <a:rect b="b" l="l" r="r" t="t"/>
              <a:pathLst>
                <a:path extrusionOk="0" h="45149" w="45149">
                  <a:moveTo>
                    <a:pt x="22574" y="0"/>
                  </a:moveTo>
                  <a:cubicBezTo>
                    <a:pt x="10107" y="0"/>
                    <a:pt x="0" y="10107"/>
                    <a:pt x="0" y="22574"/>
                  </a:cubicBezTo>
                  <a:cubicBezTo>
                    <a:pt x="0" y="35042"/>
                    <a:pt x="10107" y="45149"/>
                    <a:pt x="22574" y="45149"/>
                  </a:cubicBezTo>
                  <a:cubicBezTo>
                    <a:pt x="35042" y="45149"/>
                    <a:pt x="45149" y="35042"/>
                    <a:pt x="45149" y="22574"/>
                  </a:cubicBezTo>
                  <a:cubicBezTo>
                    <a:pt x="45149" y="10107"/>
                    <a:pt x="35042" y="0"/>
                    <a:pt x="22574" y="0"/>
                  </a:cubicBezTo>
                  <a:close/>
                </a:path>
              </a:pathLst>
            </a:custGeom>
            <a:solidFill>
              <a:srgbClr val="F5A62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2" name="Google Shape;232;p9"/>
            <p:cNvSpPr txBox="1"/>
            <p:nvPr/>
          </p:nvSpPr>
          <p:spPr>
            <a:xfrm>
              <a:off x="0" y="-38100"/>
              <a:ext cx="45149" cy="8324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233" name="Google Shape;233;p9"/>
          <p:cNvCxnSpPr/>
          <p:nvPr/>
        </p:nvCxnSpPr>
        <p:spPr>
          <a:xfrm>
            <a:off x="10096500" y="7477125"/>
            <a:ext cx="0" cy="285750"/>
          </a:xfrm>
          <a:prstGeom prst="straightConnector1">
            <a:avLst/>
          </a:prstGeom>
          <a:noFill/>
          <a:ln cap="flat" cmpd="sng" w="38100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34" name="Google Shape;234;p9"/>
          <p:cNvCxnSpPr/>
          <p:nvPr/>
        </p:nvCxnSpPr>
        <p:spPr>
          <a:xfrm>
            <a:off x="13716000" y="7477125"/>
            <a:ext cx="0" cy="285750"/>
          </a:xfrm>
          <a:prstGeom prst="straightConnector1">
            <a:avLst/>
          </a:prstGeom>
          <a:noFill/>
          <a:ln cap="flat" cmpd="sng" w="38100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35" name="Google Shape;235;p9"/>
          <p:cNvSpPr txBox="1"/>
          <p:nvPr/>
        </p:nvSpPr>
        <p:spPr>
          <a:xfrm>
            <a:off x="11620500" y="7877175"/>
            <a:ext cx="57150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99" u="none" cap="none" strike="noStrike">
                <a:solidFill>
                  <a:srgbClr val="F5A623"/>
                </a:solidFill>
                <a:latin typeface="Poppins"/>
                <a:ea typeface="Poppins"/>
                <a:cs typeface="Poppins"/>
                <a:sym typeface="Poppins"/>
              </a:rPr>
              <a:t>x̄</a:t>
            </a:r>
            <a:endParaRPr/>
          </a:p>
        </p:txBody>
      </p:sp>
      <p:sp>
        <p:nvSpPr>
          <p:cNvPr id="236" name="Google Shape;236;p9"/>
          <p:cNvSpPr txBox="1"/>
          <p:nvPr/>
        </p:nvSpPr>
        <p:spPr>
          <a:xfrm>
            <a:off x="9715500" y="7867650"/>
            <a:ext cx="762000" cy="1809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Lower</a:t>
            </a:r>
            <a:endParaRPr/>
          </a:p>
        </p:txBody>
      </p:sp>
      <p:sp>
        <p:nvSpPr>
          <p:cNvPr id="237" name="Google Shape;237;p9"/>
          <p:cNvSpPr txBox="1"/>
          <p:nvPr/>
        </p:nvSpPr>
        <p:spPr>
          <a:xfrm>
            <a:off x="13335000" y="7867650"/>
            <a:ext cx="762000" cy="1809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Upper</a:t>
            </a:r>
            <a:endParaRPr/>
          </a:p>
        </p:txBody>
      </p:sp>
      <p:sp>
        <p:nvSpPr>
          <p:cNvPr id="238" name="Google Shape;238;p9"/>
          <p:cNvSpPr txBox="1"/>
          <p:nvPr/>
        </p:nvSpPr>
        <p:spPr>
          <a:xfrm>
            <a:off x="4530330" y="6762750"/>
            <a:ext cx="3111966" cy="53242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811" u="none" cap="none" strike="noStrike">
                <a:solidFill>
                  <a:srgbClr val="F5A623"/>
                </a:solidFill>
                <a:latin typeface="Poppins"/>
                <a:ea typeface="Poppins"/>
                <a:cs typeface="Poppins"/>
                <a:sym typeface="Poppins"/>
              </a:rPr>
              <a:t>x̄ = 52.3</a:t>
            </a:r>
            <a:endParaRPr/>
          </a:p>
        </p:txBody>
      </p:sp>
      <p:sp>
        <p:nvSpPr>
          <p:cNvPr id="239" name="Google Shape;239;p9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0"/>
          <p:cNvSpPr/>
          <p:nvPr/>
        </p:nvSpPr>
        <p:spPr>
          <a:xfrm>
            <a:off x="974050" y="-27612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245" name="Google Shape;245;p10"/>
          <p:cNvSpPr/>
          <p:nvPr/>
        </p:nvSpPr>
        <p:spPr>
          <a:xfrm>
            <a:off x="2647511" y="3659167"/>
            <a:ext cx="5021545" cy="2913443"/>
          </a:xfrm>
          <a:custGeom>
            <a:rect b="b" l="l" r="r" t="t"/>
            <a:pathLst>
              <a:path extrusionOk="0" h="2913443" w="5021545">
                <a:moveTo>
                  <a:pt x="0" y="0"/>
                </a:moveTo>
                <a:lnTo>
                  <a:pt x="5021544" y="0"/>
                </a:lnTo>
                <a:lnTo>
                  <a:pt x="5021544" y="2913443"/>
                </a:lnTo>
                <a:lnTo>
                  <a:pt x="0" y="291344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46" name="Google Shape;246;p10"/>
          <p:cNvSpPr txBox="1"/>
          <p:nvPr/>
        </p:nvSpPr>
        <p:spPr>
          <a:xfrm>
            <a:off x="8605086" y="3364501"/>
            <a:ext cx="7635630" cy="18432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80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99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What is a Point Estimate?</a:t>
            </a:r>
            <a:endParaRPr/>
          </a:p>
        </p:txBody>
      </p:sp>
      <p:sp>
        <p:nvSpPr>
          <p:cNvPr id="247" name="Google Shape;247;p10"/>
          <p:cNvSpPr txBox="1"/>
          <p:nvPr/>
        </p:nvSpPr>
        <p:spPr>
          <a:xfrm>
            <a:off x="8757195" y="5445893"/>
            <a:ext cx="8393610" cy="1317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 point estimate is a single value calculated from sample data that serves as our best guess for an unknown population parameter.</a:t>
            </a:r>
            <a:endParaRPr/>
          </a:p>
        </p:txBody>
      </p:sp>
      <p:cxnSp>
        <p:nvCxnSpPr>
          <p:cNvPr id="248" name="Google Shape;248;p10"/>
          <p:cNvCxnSpPr/>
          <p:nvPr/>
        </p:nvCxnSpPr>
        <p:spPr>
          <a:xfrm>
            <a:off x="8915076" y="7391076"/>
            <a:ext cx="6477000" cy="0"/>
          </a:xfrm>
          <a:prstGeom prst="straightConnector1">
            <a:avLst/>
          </a:prstGeom>
          <a:noFill/>
          <a:ln cap="flat" cmpd="sng" w="1905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249" name="Google Shape;249;p10"/>
          <p:cNvGrpSpPr/>
          <p:nvPr/>
        </p:nvGrpSpPr>
        <p:grpSpPr>
          <a:xfrm>
            <a:off x="12058326" y="7151142"/>
            <a:ext cx="190500" cy="335184"/>
            <a:chOff x="0" y="-38100"/>
            <a:chExt cx="50165" cy="88265"/>
          </a:xfrm>
        </p:grpSpPr>
        <p:sp>
          <p:nvSpPr>
            <p:cNvPr id="250" name="Google Shape;250;p10"/>
            <p:cNvSpPr/>
            <p:nvPr/>
          </p:nvSpPr>
          <p:spPr>
            <a:xfrm>
              <a:off x="0" y="0"/>
              <a:ext cx="50165" cy="50165"/>
            </a:xfrm>
            <a:custGeom>
              <a:rect b="b" l="l" r="r" t="t"/>
              <a:pathLst>
                <a:path extrusionOk="0" h="50165" w="50165">
                  <a:moveTo>
                    <a:pt x="25083" y="0"/>
                  </a:moveTo>
                  <a:cubicBezTo>
                    <a:pt x="11230" y="0"/>
                    <a:pt x="0" y="11230"/>
                    <a:pt x="0" y="25083"/>
                  </a:cubicBezTo>
                  <a:cubicBezTo>
                    <a:pt x="0" y="38935"/>
                    <a:pt x="11230" y="50165"/>
                    <a:pt x="25083" y="50165"/>
                  </a:cubicBezTo>
                  <a:cubicBezTo>
                    <a:pt x="38935" y="50165"/>
                    <a:pt x="50165" y="38935"/>
                    <a:pt x="50165" y="25083"/>
                  </a:cubicBezTo>
                  <a:cubicBezTo>
                    <a:pt x="50165" y="11230"/>
                    <a:pt x="38935" y="0"/>
                    <a:pt x="25083" y="0"/>
                  </a:cubicBezTo>
                  <a:close/>
                </a:path>
              </a:pathLst>
            </a:custGeom>
            <a:solidFill>
              <a:srgbClr val="F5A62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1" name="Google Shape;251;p10"/>
            <p:cNvSpPr txBox="1"/>
            <p:nvPr/>
          </p:nvSpPr>
          <p:spPr>
            <a:xfrm>
              <a:off x="0" y="-38100"/>
              <a:ext cx="50165" cy="882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52" name="Google Shape;252;p10"/>
          <p:cNvSpPr txBox="1"/>
          <p:nvPr/>
        </p:nvSpPr>
        <p:spPr>
          <a:xfrm>
            <a:off x="9897285" y="7739896"/>
            <a:ext cx="4455433" cy="39655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89" u="none" cap="none" strike="noStrike">
                <a:solidFill>
                  <a:srgbClr val="F5A623"/>
                </a:solidFill>
                <a:latin typeface="Poppins"/>
                <a:ea typeface="Poppins"/>
                <a:cs typeface="Poppins"/>
                <a:sym typeface="Poppins"/>
              </a:rPr>
              <a:t>x̄ = 52.3</a:t>
            </a:r>
            <a:endParaRPr/>
          </a:p>
        </p:txBody>
      </p:sp>
      <p:sp>
        <p:nvSpPr>
          <p:cNvPr id="253" name="Google Shape;253;p10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1"/>
          <p:cNvSpPr/>
          <p:nvPr/>
        </p:nvSpPr>
        <p:spPr>
          <a:xfrm>
            <a:off x="735525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259" name="Google Shape;259;p11"/>
          <p:cNvSpPr txBox="1"/>
          <p:nvPr/>
        </p:nvSpPr>
        <p:spPr>
          <a:xfrm>
            <a:off x="1474994" y="2005655"/>
            <a:ext cx="12878910" cy="9764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80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99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What is Interval Estimation?</a:t>
            </a:r>
            <a:endParaRPr/>
          </a:p>
        </p:txBody>
      </p:sp>
      <p:sp>
        <p:nvSpPr>
          <p:cNvPr id="260" name="Google Shape;260;p11"/>
          <p:cNvSpPr txBox="1"/>
          <p:nvPr/>
        </p:nvSpPr>
        <p:spPr>
          <a:xfrm>
            <a:off x="1474994" y="3302609"/>
            <a:ext cx="12878910" cy="88679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7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5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Interval estimation provides a range of plausible values with lower and upper bounds, expressing the uncertainty around our parameter estimate.</a:t>
            </a:r>
            <a:endParaRPr/>
          </a:p>
        </p:txBody>
      </p:sp>
      <p:grpSp>
        <p:nvGrpSpPr>
          <p:cNvPr id="261" name="Google Shape;261;p11"/>
          <p:cNvGrpSpPr/>
          <p:nvPr/>
        </p:nvGrpSpPr>
        <p:grpSpPr>
          <a:xfrm>
            <a:off x="1710052" y="4979187"/>
            <a:ext cx="13642848" cy="1388157"/>
            <a:chOff x="0" y="-219085"/>
            <a:chExt cx="18190464" cy="1850877"/>
          </a:xfrm>
        </p:grpSpPr>
        <p:cxnSp>
          <p:nvCxnSpPr>
            <p:cNvPr id="262" name="Google Shape;262;p11"/>
            <p:cNvCxnSpPr/>
            <p:nvPr/>
          </p:nvCxnSpPr>
          <p:spPr>
            <a:xfrm>
              <a:off x="0" y="401260"/>
              <a:ext cx="18190464" cy="0"/>
            </a:xfrm>
            <a:prstGeom prst="straightConnector1">
              <a:avLst/>
            </a:prstGeom>
            <a:noFill/>
            <a:ln cap="flat" cmpd="sng" w="535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63" name="Google Shape;263;p11"/>
            <p:cNvCxnSpPr/>
            <p:nvPr/>
          </p:nvCxnSpPr>
          <p:spPr>
            <a:xfrm>
              <a:off x="3210082" y="401260"/>
              <a:ext cx="11770300" cy="0"/>
            </a:xfrm>
            <a:prstGeom prst="straightConnector1">
              <a:avLst/>
            </a:prstGeom>
            <a:noFill/>
            <a:ln cap="flat" cmpd="sng" w="214000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</p:cxnSp>
        <p:grpSp>
          <p:nvGrpSpPr>
            <p:cNvPr id="264" name="Google Shape;264;p11"/>
            <p:cNvGrpSpPr/>
            <p:nvPr/>
          </p:nvGrpSpPr>
          <p:grpSpPr>
            <a:xfrm>
              <a:off x="8881226" y="-219085"/>
              <a:ext cx="428011" cy="834351"/>
              <a:chOff x="0" y="-38100"/>
              <a:chExt cx="40132" cy="78232"/>
            </a:xfrm>
          </p:grpSpPr>
          <p:sp>
            <p:nvSpPr>
              <p:cNvPr id="265" name="Google Shape;265;p11"/>
              <p:cNvSpPr/>
              <p:nvPr/>
            </p:nvSpPr>
            <p:spPr>
              <a:xfrm>
                <a:off x="0" y="0"/>
                <a:ext cx="40132" cy="40132"/>
              </a:xfrm>
              <a:custGeom>
                <a:rect b="b" l="l" r="r" t="t"/>
                <a:pathLst>
                  <a:path extrusionOk="0" h="40132" w="40132">
                    <a:moveTo>
                      <a:pt x="20066" y="0"/>
                    </a:moveTo>
                    <a:cubicBezTo>
                      <a:pt x="8984" y="0"/>
                      <a:pt x="0" y="8984"/>
                      <a:pt x="0" y="20066"/>
                    </a:cubicBezTo>
                    <a:cubicBezTo>
                      <a:pt x="0" y="31148"/>
                      <a:pt x="8984" y="40132"/>
                      <a:pt x="20066" y="40132"/>
                    </a:cubicBezTo>
                    <a:cubicBezTo>
                      <a:pt x="31148" y="40132"/>
                      <a:pt x="40132" y="31148"/>
                      <a:pt x="40132" y="20066"/>
                    </a:cubicBezTo>
                    <a:cubicBezTo>
                      <a:pt x="40132" y="8984"/>
                      <a:pt x="31148" y="0"/>
                      <a:pt x="20066" y="0"/>
                    </a:cubicBezTo>
                    <a:close/>
                  </a:path>
                </a:pathLst>
              </a:custGeom>
              <a:solidFill>
                <a:srgbClr val="F5A623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6" name="Google Shape;266;p11"/>
              <p:cNvSpPr txBox="1"/>
              <p:nvPr/>
            </p:nvSpPr>
            <p:spPr>
              <a:xfrm>
                <a:off x="0" y="-38100"/>
                <a:ext cx="40132" cy="7823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cxnSp>
          <p:nvCxnSpPr>
            <p:cNvPr id="267" name="Google Shape;267;p11"/>
            <p:cNvCxnSpPr/>
            <p:nvPr/>
          </p:nvCxnSpPr>
          <p:spPr>
            <a:xfrm>
              <a:off x="3210082" y="0"/>
              <a:ext cx="0" cy="802520"/>
            </a:xfrm>
            <a:prstGeom prst="straightConnector1">
              <a:avLst/>
            </a:prstGeom>
            <a:noFill/>
            <a:ln cap="flat" cmpd="sng" w="107000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268" name="Google Shape;268;p11"/>
            <p:cNvCxnSpPr/>
            <p:nvPr/>
          </p:nvCxnSpPr>
          <p:spPr>
            <a:xfrm>
              <a:off x="14980382" y="0"/>
              <a:ext cx="0" cy="802520"/>
            </a:xfrm>
            <a:prstGeom prst="straightConnector1">
              <a:avLst/>
            </a:prstGeom>
            <a:noFill/>
            <a:ln cap="flat" cmpd="sng" w="107000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269" name="Google Shape;269;p11"/>
            <p:cNvSpPr txBox="1"/>
            <p:nvPr/>
          </p:nvSpPr>
          <p:spPr>
            <a:xfrm>
              <a:off x="8292711" y="964849"/>
              <a:ext cx="1605041" cy="66694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3370" u="none" cap="none" strike="noStrike">
                  <a:solidFill>
                    <a:srgbClr val="F5A623"/>
                  </a:solidFill>
                  <a:latin typeface="Poppins"/>
                  <a:ea typeface="Poppins"/>
                  <a:cs typeface="Poppins"/>
                  <a:sym typeface="Poppins"/>
                </a:rPr>
                <a:t>x̄</a:t>
              </a:r>
              <a:endParaRPr/>
            </a:p>
          </p:txBody>
        </p:sp>
        <p:sp>
          <p:nvSpPr>
            <p:cNvPr id="270" name="Google Shape;270;p11"/>
            <p:cNvSpPr txBox="1"/>
            <p:nvPr/>
          </p:nvSpPr>
          <p:spPr>
            <a:xfrm>
              <a:off x="2140055" y="955324"/>
              <a:ext cx="2140055" cy="5159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527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Lower</a:t>
              </a:r>
              <a:endParaRPr/>
            </a:p>
          </p:txBody>
        </p:sp>
        <p:sp>
          <p:nvSpPr>
            <p:cNvPr id="271" name="Google Shape;271;p11"/>
            <p:cNvSpPr txBox="1"/>
            <p:nvPr/>
          </p:nvSpPr>
          <p:spPr>
            <a:xfrm>
              <a:off x="13910355" y="955324"/>
              <a:ext cx="2140055" cy="5159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527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Upper</a:t>
              </a:r>
              <a:endParaRPr/>
            </a:p>
          </p:txBody>
        </p:sp>
      </p:grpSp>
      <p:sp>
        <p:nvSpPr>
          <p:cNvPr id="272" name="Google Shape;272;p11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2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278" name="Google Shape;278;p12"/>
          <p:cNvSpPr txBox="1"/>
          <p:nvPr/>
        </p:nvSpPr>
        <p:spPr>
          <a:xfrm>
            <a:off x="1028700" y="2593827"/>
            <a:ext cx="8115300" cy="156592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799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93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Introduction to Confidence Intervals</a:t>
            </a:r>
            <a:endParaRPr/>
          </a:p>
        </p:txBody>
      </p:sp>
      <p:sp>
        <p:nvSpPr>
          <p:cNvPr id="279" name="Google Shape;279;p12"/>
          <p:cNvSpPr txBox="1"/>
          <p:nvPr/>
        </p:nvSpPr>
        <p:spPr>
          <a:xfrm>
            <a:off x="1113392" y="4369306"/>
            <a:ext cx="9584216" cy="1155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Interval estimate paired with a confidence level (e.g., 95%)</a:t>
            </a:r>
            <a:endParaRPr/>
          </a:p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Bounds define range of plausible parameter values</a:t>
            </a:r>
            <a:endParaRPr/>
          </a:p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Statistical confidence reflects long-run reliability of method</a:t>
            </a:r>
            <a:endParaRPr/>
          </a:p>
        </p:txBody>
      </p:sp>
      <p:cxnSp>
        <p:nvCxnSpPr>
          <p:cNvPr id="280" name="Google Shape;280;p12"/>
          <p:cNvCxnSpPr/>
          <p:nvPr/>
        </p:nvCxnSpPr>
        <p:spPr>
          <a:xfrm>
            <a:off x="1673991" y="7353277"/>
            <a:ext cx="13987517" cy="0"/>
          </a:xfrm>
          <a:prstGeom prst="straightConnector1">
            <a:avLst/>
          </a:prstGeom>
          <a:noFill/>
          <a:ln cap="flat" cmpd="sng" w="2857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81" name="Google Shape;281;p12"/>
          <p:cNvCxnSpPr/>
          <p:nvPr/>
        </p:nvCxnSpPr>
        <p:spPr>
          <a:xfrm>
            <a:off x="4005244" y="7353277"/>
            <a:ext cx="9325012" cy="0"/>
          </a:xfrm>
          <a:prstGeom prst="straightConnector1">
            <a:avLst/>
          </a:prstGeom>
          <a:noFill/>
          <a:ln cap="flat" cmpd="sng" w="12382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282" name="Google Shape;282;p12"/>
          <p:cNvGrpSpPr/>
          <p:nvPr/>
        </p:nvGrpSpPr>
        <p:grpSpPr>
          <a:xfrm>
            <a:off x="8527875" y="6977329"/>
            <a:ext cx="279750" cy="515823"/>
            <a:chOff x="0" y="-38100"/>
            <a:chExt cx="45149" cy="83249"/>
          </a:xfrm>
        </p:grpSpPr>
        <p:sp>
          <p:nvSpPr>
            <p:cNvPr id="283" name="Google Shape;283;p12"/>
            <p:cNvSpPr/>
            <p:nvPr/>
          </p:nvSpPr>
          <p:spPr>
            <a:xfrm>
              <a:off x="0" y="0"/>
              <a:ext cx="45149" cy="45149"/>
            </a:xfrm>
            <a:custGeom>
              <a:rect b="b" l="l" r="r" t="t"/>
              <a:pathLst>
                <a:path extrusionOk="0" h="45149" w="45149">
                  <a:moveTo>
                    <a:pt x="22574" y="0"/>
                  </a:moveTo>
                  <a:cubicBezTo>
                    <a:pt x="10107" y="0"/>
                    <a:pt x="0" y="10107"/>
                    <a:pt x="0" y="22574"/>
                  </a:cubicBezTo>
                  <a:cubicBezTo>
                    <a:pt x="0" y="35042"/>
                    <a:pt x="10107" y="45149"/>
                    <a:pt x="22574" y="45149"/>
                  </a:cubicBezTo>
                  <a:cubicBezTo>
                    <a:pt x="35042" y="45149"/>
                    <a:pt x="45149" y="35042"/>
                    <a:pt x="45149" y="22574"/>
                  </a:cubicBezTo>
                  <a:cubicBezTo>
                    <a:pt x="45149" y="10107"/>
                    <a:pt x="35042" y="0"/>
                    <a:pt x="22574" y="0"/>
                  </a:cubicBezTo>
                  <a:close/>
                </a:path>
              </a:pathLst>
            </a:custGeom>
            <a:solidFill>
              <a:srgbClr val="F5A62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84" name="Google Shape;284;p12"/>
            <p:cNvSpPr txBox="1"/>
            <p:nvPr/>
          </p:nvSpPr>
          <p:spPr>
            <a:xfrm>
              <a:off x="0" y="-38100"/>
              <a:ext cx="45148" cy="8324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285" name="Google Shape;285;p12"/>
          <p:cNvCxnSpPr/>
          <p:nvPr/>
        </p:nvCxnSpPr>
        <p:spPr>
          <a:xfrm>
            <a:off x="4005244" y="7120152"/>
            <a:ext cx="0" cy="466251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86" name="Google Shape;286;p12"/>
          <p:cNvCxnSpPr/>
          <p:nvPr/>
        </p:nvCxnSpPr>
        <p:spPr>
          <a:xfrm>
            <a:off x="13330256" y="7120152"/>
            <a:ext cx="0" cy="466251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87" name="Google Shape;287;p12"/>
          <p:cNvSpPr txBox="1"/>
          <p:nvPr/>
        </p:nvSpPr>
        <p:spPr>
          <a:xfrm>
            <a:off x="8201499" y="7723769"/>
            <a:ext cx="932501" cy="37550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0" u="none" cap="none" strike="noStrike">
                <a:solidFill>
                  <a:srgbClr val="F5A623"/>
                </a:solidFill>
                <a:latin typeface="Poppins"/>
                <a:ea typeface="Poppins"/>
                <a:cs typeface="Poppins"/>
                <a:sym typeface="Poppins"/>
              </a:rPr>
              <a:t>x̄</a:t>
            </a:r>
            <a:endParaRPr/>
          </a:p>
        </p:txBody>
      </p:sp>
      <p:sp>
        <p:nvSpPr>
          <p:cNvPr id="288" name="Google Shape;288;p12"/>
          <p:cNvSpPr txBox="1"/>
          <p:nvPr/>
        </p:nvSpPr>
        <p:spPr>
          <a:xfrm>
            <a:off x="3383577" y="7714244"/>
            <a:ext cx="1243335" cy="291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958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Lower</a:t>
            </a:r>
            <a:endParaRPr/>
          </a:p>
        </p:txBody>
      </p:sp>
      <p:sp>
        <p:nvSpPr>
          <p:cNvPr id="289" name="Google Shape;289;p12"/>
          <p:cNvSpPr txBox="1"/>
          <p:nvPr/>
        </p:nvSpPr>
        <p:spPr>
          <a:xfrm>
            <a:off x="12708588" y="7714244"/>
            <a:ext cx="1243335" cy="2917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958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Upper</a:t>
            </a:r>
            <a:endParaRPr/>
          </a:p>
        </p:txBody>
      </p:sp>
      <p:sp>
        <p:nvSpPr>
          <p:cNvPr id="290" name="Google Shape;290;p12"/>
          <p:cNvSpPr txBox="1"/>
          <p:nvPr/>
        </p:nvSpPr>
        <p:spPr>
          <a:xfrm>
            <a:off x="5559413" y="6387184"/>
            <a:ext cx="6216674" cy="42213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93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95% Confidence Interval</a:t>
            </a:r>
            <a:endParaRPr/>
          </a:p>
        </p:txBody>
      </p:sp>
      <p:sp>
        <p:nvSpPr>
          <p:cNvPr id="291" name="Google Shape;291;p12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3"/>
          <p:cNvSpPr/>
          <p:nvPr/>
        </p:nvSpPr>
        <p:spPr>
          <a:xfrm>
            <a:off x="894525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297" name="Google Shape;297;p13"/>
          <p:cNvSpPr txBox="1"/>
          <p:nvPr/>
        </p:nvSpPr>
        <p:spPr>
          <a:xfrm>
            <a:off x="2112434" y="1734616"/>
            <a:ext cx="14063131" cy="107643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1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99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Confidence Level (90%, 95%, 99%)</a:t>
            </a:r>
            <a:endParaRPr/>
          </a:p>
        </p:txBody>
      </p:sp>
      <p:grpSp>
        <p:nvGrpSpPr>
          <p:cNvPr id="298" name="Google Shape;298;p13"/>
          <p:cNvGrpSpPr/>
          <p:nvPr/>
        </p:nvGrpSpPr>
        <p:grpSpPr>
          <a:xfrm>
            <a:off x="1028302" y="3054311"/>
            <a:ext cx="5093371" cy="5326623"/>
            <a:chOff x="0" y="-66675"/>
            <a:chExt cx="1341464" cy="1402897"/>
          </a:xfrm>
        </p:grpSpPr>
        <p:sp>
          <p:nvSpPr>
            <p:cNvPr id="299" name="Google Shape;299;p13"/>
            <p:cNvSpPr/>
            <p:nvPr/>
          </p:nvSpPr>
          <p:spPr>
            <a:xfrm>
              <a:off x="0" y="0"/>
              <a:ext cx="1341464" cy="1336222"/>
            </a:xfrm>
            <a:custGeom>
              <a:rect b="b" l="l" r="r" t="t"/>
              <a:pathLst>
                <a:path extrusionOk="0" h="1336222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258702"/>
                  </a:lnTo>
                  <a:cubicBezTo>
                    <a:pt x="1341464" y="1279261"/>
                    <a:pt x="1333297" y="1298979"/>
                    <a:pt x="1318759" y="1313516"/>
                  </a:cubicBezTo>
                  <a:cubicBezTo>
                    <a:pt x="1304221" y="1328054"/>
                    <a:pt x="1284504" y="1336222"/>
                    <a:pt x="1263944" y="1336222"/>
                  </a:cubicBezTo>
                  <a:lnTo>
                    <a:pt x="77520" y="1336222"/>
                  </a:lnTo>
                  <a:cubicBezTo>
                    <a:pt x="56960" y="1336222"/>
                    <a:pt x="37243" y="1328054"/>
                    <a:pt x="22705" y="1313516"/>
                  </a:cubicBezTo>
                  <a:cubicBezTo>
                    <a:pt x="8167" y="1298979"/>
                    <a:pt x="0" y="1279261"/>
                    <a:pt x="0" y="1258702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0" name="Google Shape;300;p13"/>
            <p:cNvSpPr txBox="1"/>
            <p:nvPr/>
          </p:nvSpPr>
          <p:spPr>
            <a:xfrm>
              <a:off x="0" y="-66675"/>
              <a:ext cx="1341464" cy="140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1" name="Google Shape;301;p13"/>
          <p:cNvGrpSpPr/>
          <p:nvPr/>
        </p:nvGrpSpPr>
        <p:grpSpPr>
          <a:xfrm>
            <a:off x="6597315" y="3054311"/>
            <a:ext cx="5093371" cy="5326623"/>
            <a:chOff x="0" y="-66675"/>
            <a:chExt cx="1341464" cy="1402897"/>
          </a:xfrm>
        </p:grpSpPr>
        <p:sp>
          <p:nvSpPr>
            <p:cNvPr id="302" name="Google Shape;302;p13"/>
            <p:cNvSpPr/>
            <p:nvPr/>
          </p:nvSpPr>
          <p:spPr>
            <a:xfrm>
              <a:off x="0" y="0"/>
              <a:ext cx="1341464" cy="1336222"/>
            </a:xfrm>
            <a:custGeom>
              <a:rect b="b" l="l" r="r" t="t"/>
              <a:pathLst>
                <a:path extrusionOk="0" h="1336222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258702"/>
                  </a:lnTo>
                  <a:cubicBezTo>
                    <a:pt x="1341464" y="1279261"/>
                    <a:pt x="1333297" y="1298979"/>
                    <a:pt x="1318759" y="1313516"/>
                  </a:cubicBezTo>
                  <a:cubicBezTo>
                    <a:pt x="1304221" y="1328054"/>
                    <a:pt x="1284504" y="1336222"/>
                    <a:pt x="1263944" y="1336222"/>
                  </a:cubicBezTo>
                  <a:lnTo>
                    <a:pt x="77520" y="1336222"/>
                  </a:lnTo>
                  <a:cubicBezTo>
                    <a:pt x="56960" y="1336222"/>
                    <a:pt x="37243" y="1328054"/>
                    <a:pt x="22705" y="1313516"/>
                  </a:cubicBezTo>
                  <a:cubicBezTo>
                    <a:pt x="8167" y="1298979"/>
                    <a:pt x="0" y="1279261"/>
                    <a:pt x="0" y="1258702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3" name="Google Shape;303;p13"/>
            <p:cNvSpPr txBox="1"/>
            <p:nvPr/>
          </p:nvSpPr>
          <p:spPr>
            <a:xfrm>
              <a:off x="0" y="-66675"/>
              <a:ext cx="1341464" cy="140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4" name="Google Shape;304;p13"/>
          <p:cNvGrpSpPr/>
          <p:nvPr/>
        </p:nvGrpSpPr>
        <p:grpSpPr>
          <a:xfrm>
            <a:off x="12165111" y="3054311"/>
            <a:ext cx="5093371" cy="5326623"/>
            <a:chOff x="0" y="-66675"/>
            <a:chExt cx="1341464" cy="1402897"/>
          </a:xfrm>
        </p:grpSpPr>
        <p:sp>
          <p:nvSpPr>
            <p:cNvPr id="305" name="Google Shape;305;p13"/>
            <p:cNvSpPr/>
            <p:nvPr/>
          </p:nvSpPr>
          <p:spPr>
            <a:xfrm>
              <a:off x="0" y="0"/>
              <a:ext cx="1341464" cy="1336222"/>
            </a:xfrm>
            <a:custGeom>
              <a:rect b="b" l="l" r="r" t="t"/>
              <a:pathLst>
                <a:path extrusionOk="0" h="1336222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258702"/>
                  </a:lnTo>
                  <a:cubicBezTo>
                    <a:pt x="1341464" y="1279261"/>
                    <a:pt x="1333297" y="1298979"/>
                    <a:pt x="1318759" y="1313516"/>
                  </a:cubicBezTo>
                  <a:cubicBezTo>
                    <a:pt x="1304221" y="1328054"/>
                    <a:pt x="1284504" y="1336222"/>
                    <a:pt x="1263944" y="1336222"/>
                  </a:cubicBezTo>
                  <a:lnTo>
                    <a:pt x="77520" y="1336222"/>
                  </a:lnTo>
                  <a:cubicBezTo>
                    <a:pt x="56960" y="1336222"/>
                    <a:pt x="37243" y="1328054"/>
                    <a:pt x="22705" y="1313516"/>
                  </a:cubicBezTo>
                  <a:cubicBezTo>
                    <a:pt x="8167" y="1298979"/>
                    <a:pt x="0" y="1279261"/>
                    <a:pt x="0" y="1258702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06" name="Google Shape;306;p13"/>
            <p:cNvSpPr txBox="1"/>
            <p:nvPr/>
          </p:nvSpPr>
          <p:spPr>
            <a:xfrm>
              <a:off x="0" y="-66675"/>
              <a:ext cx="1341464" cy="140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07" name="Google Shape;307;p13"/>
          <p:cNvSpPr txBox="1"/>
          <p:nvPr/>
        </p:nvSpPr>
        <p:spPr>
          <a:xfrm>
            <a:off x="1676517" y="3832758"/>
            <a:ext cx="3796941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90% Confidence Level</a:t>
            </a:r>
            <a:endParaRPr/>
          </a:p>
        </p:txBody>
      </p:sp>
      <p:sp>
        <p:nvSpPr>
          <p:cNvPr id="308" name="Google Shape;308;p13"/>
          <p:cNvSpPr txBox="1"/>
          <p:nvPr/>
        </p:nvSpPr>
        <p:spPr>
          <a:xfrm>
            <a:off x="1304280" y="5133975"/>
            <a:ext cx="4541415" cy="1917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Narrowest interval width. 90% of intervals from repeated samples will contain the true parameter. Lower coverage but more precise estimate.</a:t>
            </a:r>
            <a:endParaRPr/>
          </a:p>
        </p:txBody>
      </p:sp>
      <p:sp>
        <p:nvSpPr>
          <p:cNvPr id="309" name="Google Shape;309;p13"/>
          <p:cNvSpPr txBox="1"/>
          <p:nvPr/>
        </p:nvSpPr>
        <p:spPr>
          <a:xfrm>
            <a:off x="6899433" y="3832758"/>
            <a:ext cx="4489134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95% Confidence Level</a:t>
            </a:r>
            <a:endParaRPr/>
          </a:p>
        </p:txBody>
      </p:sp>
      <p:sp>
        <p:nvSpPr>
          <p:cNvPr id="310" name="Google Shape;310;p13"/>
          <p:cNvSpPr txBox="1"/>
          <p:nvPr/>
        </p:nvSpPr>
        <p:spPr>
          <a:xfrm>
            <a:off x="6873292" y="5133975"/>
            <a:ext cx="4541415" cy="1917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Most commonly used standard. 95% of intervals will capture the true parameter. Balanced trade-off between precision and coverage probability.</a:t>
            </a:r>
            <a:endParaRPr/>
          </a:p>
        </p:txBody>
      </p:sp>
      <p:sp>
        <p:nvSpPr>
          <p:cNvPr id="311" name="Google Shape;311;p13"/>
          <p:cNvSpPr txBox="1"/>
          <p:nvPr/>
        </p:nvSpPr>
        <p:spPr>
          <a:xfrm>
            <a:off x="12466621" y="3832758"/>
            <a:ext cx="4490350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99% Confidence Level</a:t>
            </a:r>
            <a:endParaRPr/>
          </a:p>
        </p:txBody>
      </p:sp>
      <p:sp>
        <p:nvSpPr>
          <p:cNvPr id="312" name="Google Shape;312;p13"/>
          <p:cNvSpPr txBox="1"/>
          <p:nvPr/>
        </p:nvSpPr>
        <p:spPr>
          <a:xfrm>
            <a:off x="12441089" y="5133975"/>
            <a:ext cx="4541415" cy="1917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Widest interval width. 99% coverage probability means greater certainty but less precision. Used when high confidence is critical.</a:t>
            </a:r>
            <a:endParaRPr/>
          </a:p>
        </p:txBody>
      </p:sp>
      <p:cxnSp>
        <p:nvCxnSpPr>
          <p:cNvPr id="313" name="Google Shape;313;p13"/>
          <p:cNvCxnSpPr/>
          <p:nvPr/>
        </p:nvCxnSpPr>
        <p:spPr>
          <a:xfrm>
            <a:off x="1028302" y="4804845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4" name="Google Shape;314;p13"/>
          <p:cNvCxnSpPr/>
          <p:nvPr/>
        </p:nvCxnSpPr>
        <p:spPr>
          <a:xfrm>
            <a:off x="6597315" y="4771508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15" name="Google Shape;315;p13"/>
          <p:cNvCxnSpPr/>
          <p:nvPr/>
        </p:nvCxnSpPr>
        <p:spPr>
          <a:xfrm>
            <a:off x="12166327" y="4771508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16" name="Google Shape;316;p13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0" name="Shape 3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Google Shape;321;p14"/>
          <p:cNvSpPr/>
          <p:nvPr/>
        </p:nvSpPr>
        <p:spPr>
          <a:xfrm>
            <a:off x="41745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cxnSp>
        <p:nvCxnSpPr>
          <p:cNvPr id="322" name="Google Shape;322;p14"/>
          <p:cNvCxnSpPr/>
          <p:nvPr/>
        </p:nvCxnSpPr>
        <p:spPr>
          <a:xfrm>
            <a:off x="6672298" y="6410615"/>
            <a:ext cx="3436427" cy="0"/>
          </a:xfrm>
          <a:prstGeom prst="straightConnector1">
            <a:avLst/>
          </a:prstGeom>
          <a:noFill/>
          <a:ln cap="rnd" cmpd="sng" w="38100">
            <a:solidFill>
              <a:srgbClr val="F4A574"/>
            </a:solidFill>
            <a:prstDash val="solid"/>
            <a:round/>
            <a:headEnd len="sm" w="sm" type="none"/>
            <a:tailEnd len="med" w="med" type="stealth"/>
          </a:ln>
        </p:spPr>
      </p:cxnSp>
      <p:cxnSp>
        <p:nvCxnSpPr>
          <p:cNvPr id="323" name="Google Shape;323;p14"/>
          <p:cNvCxnSpPr/>
          <p:nvPr/>
        </p:nvCxnSpPr>
        <p:spPr>
          <a:xfrm rot="10800000">
            <a:off x="2726771" y="6410615"/>
            <a:ext cx="3436427" cy="0"/>
          </a:xfrm>
          <a:prstGeom prst="straightConnector1">
            <a:avLst/>
          </a:prstGeom>
          <a:noFill/>
          <a:ln cap="rnd" cmpd="sng" w="38100">
            <a:solidFill>
              <a:srgbClr val="F4A574"/>
            </a:solidFill>
            <a:prstDash val="solid"/>
            <a:round/>
            <a:headEnd len="sm" w="sm" type="none"/>
            <a:tailEnd len="med" w="med" type="stealth"/>
          </a:ln>
        </p:spPr>
      </p:cxnSp>
      <p:sp>
        <p:nvSpPr>
          <p:cNvPr id="324" name="Google Shape;324;p14"/>
          <p:cNvSpPr txBox="1"/>
          <p:nvPr/>
        </p:nvSpPr>
        <p:spPr>
          <a:xfrm>
            <a:off x="1459117" y="1298902"/>
            <a:ext cx="7635600" cy="2110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80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99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Understanding Margin of Error</a:t>
            </a:r>
            <a:endParaRPr/>
          </a:p>
        </p:txBody>
      </p:sp>
      <p:sp>
        <p:nvSpPr>
          <p:cNvPr id="325" name="Google Shape;325;p14"/>
          <p:cNvSpPr txBox="1"/>
          <p:nvPr/>
        </p:nvSpPr>
        <p:spPr>
          <a:xfrm>
            <a:off x="1459126" y="4114450"/>
            <a:ext cx="12634500" cy="910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6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The margin of error represents the distance from the point estimate to the interval bounds, quantifying the uncertainty magnitude in our estimation.</a:t>
            </a:r>
            <a:endParaRPr/>
          </a:p>
        </p:txBody>
      </p:sp>
      <p:cxnSp>
        <p:nvCxnSpPr>
          <p:cNvPr id="326" name="Google Shape;326;p14"/>
          <p:cNvCxnSpPr/>
          <p:nvPr/>
        </p:nvCxnSpPr>
        <p:spPr>
          <a:xfrm>
            <a:off x="2599496" y="7046991"/>
            <a:ext cx="7636505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7" name="Google Shape;327;p14"/>
          <p:cNvCxnSpPr/>
          <p:nvPr/>
        </p:nvCxnSpPr>
        <p:spPr>
          <a:xfrm>
            <a:off x="2599496" y="6728803"/>
            <a:ext cx="0" cy="636375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8" name="Google Shape;328;p14"/>
          <p:cNvCxnSpPr/>
          <p:nvPr/>
        </p:nvCxnSpPr>
        <p:spPr>
          <a:xfrm>
            <a:off x="10236001" y="6728803"/>
            <a:ext cx="0" cy="636375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29" name="Google Shape;329;p14"/>
          <p:cNvSpPr txBox="1"/>
          <p:nvPr/>
        </p:nvSpPr>
        <p:spPr>
          <a:xfrm>
            <a:off x="5144997" y="7600678"/>
            <a:ext cx="2545502" cy="3372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3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Point Estimate</a:t>
            </a:r>
            <a:endParaRPr/>
          </a:p>
        </p:txBody>
      </p:sp>
      <p:sp>
        <p:nvSpPr>
          <p:cNvPr id="330" name="Google Shape;330;p14"/>
          <p:cNvSpPr txBox="1"/>
          <p:nvPr/>
        </p:nvSpPr>
        <p:spPr>
          <a:xfrm>
            <a:off x="1708570" y="7600678"/>
            <a:ext cx="1781851" cy="5790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70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Lower</a:t>
            </a:r>
            <a:endParaRPr/>
          </a:p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70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Bound</a:t>
            </a:r>
            <a:endParaRPr/>
          </a:p>
        </p:txBody>
      </p:sp>
      <p:sp>
        <p:nvSpPr>
          <p:cNvPr id="331" name="Google Shape;331;p14"/>
          <p:cNvSpPr txBox="1"/>
          <p:nvPr/>
        </p:nvSpPr>
        <p:spPr>
          <a:xfrm>
            <a:off x="9345075" y="7600678"/>
            <a:ext cx="1781851" cy="5790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70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Upper</a:t>
            </a:r>
            <a:endParaRPr/>
          </a:p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70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Bound</a:t>
            </a:r>
            <a:endParaRPr/>
          </a:p>
        </p:txBody>
      </p:sp>
      <p:sp>
        <p:nvSpPr>
          <p:cNvPr id="332" name="Google Shape;332;p14"/>
          <p:cNvSpPr txBox="1"/>
          <p:nvPr/>
        </p:nvSpPr>
        <p:spPr>
          <a:xfrm>
            <a:off x="3108596" y="5933375"/>
            <a:ext cx="2800052" cy="2990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70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Margin of Error</a:t>
            </a:r>
            <a:endParaRPr/>
          </a:p>
        </p:txBody>
      </p:sp>
      <p:sp>
        <p:nvSpPr>
          <p:cNvPr id="333" name="Google Shape;333;p14"/>
          <p:cNvSpPr txBox="1"/>
          <p:nvPr/>
        </p:nvSpPr>
        <p:spPr>
          <a:xfrm>
            <a:off x="6926848" y="5933375"/>
            <a:ext cx="2800052" cy="29905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70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Margin of Error</a:t>
            </a:r>
            <a:endParaRPr/>
          </a:p>
        </p:txBody>
      </p:sp>
      <p:sp>
        <p:nvSpPr>
          <p:cNvPr id="334" name="Google Shape;334;p14"/>
          <p:cNvSpPr txBox="1"/>
          <p:nvPr/>
        </p:nvSpPr>
        <p:spPr>
          <a:xfrm>
            <a:off x="4190434" y="8545717"/>
            <a:ext cx="4454628" cy="4740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93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ME = Z * (σ / √n)</a:t>
            </a:r>
            <a:endParaRPr/>
          </a:p>
        </p:txBody>
      </p:sp>
      <p:cxnSp>
        <p:nvCxnSpPr>
          <p:cNvPr id="335" name="Google Shape;335;p14"/>
          <p:cNvCxnSpPr/>
          <p:nvPr/>
        </p:nvCxnSpPr>
        <p:spPr>
          <a:xfrm>
            <a:off x="6417748" y="6665165"/>
            <a:ext cx="0" cy="763650"/>
          </a:xfrm>
          <a:prstGeom prst="straightConnector1">
            <a:avLst/>
          </a:prstGeom>
          <a:noFill/>
          <a:ln cap="flat" cmpd="sng" w="476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36" name="Google Shape;336;p14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15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342" name="Google Shape;342;p15"/>
          <p:cNvGrpSpPr/>
          <p:nvPr/>
        </p:nvGrpSpPr>
        <p:grpSpPr>
          <a:xfrm>
            <a:off x="10001250" y="3474816"/>
            <a:ext cx="5238750" cy="2430684"/>
            <a:chOff x="0" y="-38100"/>
            <a:chExt cx="1379538" cy="640080"/>
          </a:xfrm>
        </p:grpSpPr>
        <p:sp>
          <p:nvSpPr>
            <p:cNvPr id="343" name="Google Shape;343;p15"/>
            <p:cNvSpPr/>
            <p:nvPr/>
          </p:nvSpPr>
          <p:spPr>
            <a:xfrm>
              <a:off x="0" y="0"/>
              <a:ext cx="1379538" cy="601980"/>
            </a:xfrm>
            <a:custGeom>
              <a:rect b="b" l="l" r="r" t="t"/>
              <a:pathLst>
                <a:path extrusionOk="0" h="601980" w="1379538">
                  <a:moveTo>
                    <a:pt x="38423" y="0"/>
                  </a:moveTo>
                  <a:lnTo>
                    <a:pt x="1341114" y="0"/>
                  </a:lnTo>
                  <a:cubicBezTo>
                    <a:pt x="1362335" y="0"/>
                    <a:pt x="1379538" y="17203"/>
                    <a:pt x="1379538" y="38423"/>
                  </a:cubicBezTo>
                  <a:lnTo>
                    <a:pt x="1379538" y="563557"/>
                  </a:lnTo>
                  <a:cubicBezTo>
                    <a:pt x="1379538" y="584777"/>
                    <a:pt x="1362335" y="601980"/>
                    <a:pt x="1341114" y="601980"/>
                  </a:cubicBezTo>
                  <a:lnTo>
                    <a:pt x="38423" y="601980"/>
                  </a:lnTo>
                  <a:cubicBezTo>
                    <a:pt x="17203" y="601980"/>
                    <a:pt x="0" y="584777"/>
                    <a:pt x="0" y="563557"/>
                  </a:cubicBezTo>
                  <a:lnTo>
                    <a:pt x="0" y="38423"/>
                  </a:lnTo>
                  <a:cubicBezTo>
                    <a:pt x="0" y="17203"/>
                    <a:pt x="17203" y="0"/>
                    <a:pt x="38423" y="0"/>
                  </a:cubicBezTo>
                  <a:close/>
                </a:path>
              </a:pathLst>
            </a:custGeom>
            <a:solidFill>
              <a:srgbClr val="1A2E2E">
                <a:alpha val="69803"/>
              </a:srgb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4" name="Google Shape;344;p15"/>
            <p:cNvSpPr txBox="1"/>
            <p:nvPr/>
          </p:nvSpPr>
          <p:spPr>
            <a:xfrm>
              <a:off x="0" y="-38100"/>
              <a:ext cx="1379538" cy="6400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45" name="Google Shape;345;p15"/>
          <p:cNvSpPr/>
          <p:nvPr/>
        </p:nvSpPr>
        <p:spPr>
          <a:xfrm>
            <a:off x="10001250" y="6087717"/>
            <a:ext cx="5238750" cy="3048000"/>
          </a:xfrm>
          <a:custGeom>
            <a:rect b="b" l="l" r="r" t="t"/>
            <a:pathLst>
              <a:path extrusionOk="0" h="3048000" w="5238750">
                <a:moveTo>
                  <a:pt x="0" y="0"/>
                </a:moveTo>
                <a:lnTo>
                  <a:pt x="5238750" y="0"/>
                </a:lnTo>
                <a:lnTo>
                  <a:pt x="5238750" y="3048000"/>
                </a:lnTo>
                <a:lnTo>
                  <a:pt x="0" y="3048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46" name="Google Shape;346;p15"/>
          <p:cNvSpPr txBox="1"/>
          <p:nvPr/>
        </p:nvSpPr>
        <p:spPr>
          <a:xfrm>
            <a:off x="1028700" y="628650"/>
            <a:ext cx="9525000" cy="7048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801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04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Standard Error Review</a:t>
            </a:r>
            <a:endParaRPr/>
          </a:p>
        </p:txBody>
      </p:sp>
      <p:sp>
        <p:nvSpPr>
          <p:cNvPr id="347" name="Google Shape;347;p15"/>
          <p:cNvSpPr txBox="1"/>
          <p:nvPr/>
        </p:nvSpPr>
        <p:spPr>
          <a:xfrm>
            <a:off x="1028700" y="1571625"/>
            <a:ext cx="8572500" cy="952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Formula: SE = σ/√n (or s/√n for sample)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Measures variability of the sampling distribution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Smaller SE → more precise estimates</a:t>
            </a:r>
            <a:endParaRPr/>
          </a:p>
        </p:txBody>
      </p:sp>
      <p:sp>
        <p:nvSpPr>
          <p:cNvPr id="348" name="Google Shape;348;p15"/>
          <p:cNvSpPr txBox="1"/>
          <p:nvPr/>
        </p:nvSpPr>
        <p:spPr>
          <a:xfrm>
            <a:off x="10477500" y="3743325"/>
            <a:ext cx="4286250" cy="3524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199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Key Insight</a:t>
            </a:r>
            <a:endParaRPr/>
          </a:p>
        </p:txBody>
      </p:sp>
      <p:sp>
        <p:nvSpPr>
          <p:cNvPr id="349" name="Google Shape;349;p15"/>
          <p:cNvSpPr txBox="1"/>
          <p:nvPr/>
        </p:nvSpPr>
        <p:spPr>
          <a:xfrm>
            <a:off x="10477500" y="4019550"/>
            <a:ext cx="4286250" cy="15906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7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 ↑ 4x  →  SE ↓ ½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700" u="none" cap="none" strike="noStrike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7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Larger sample size,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7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smaller standard error,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7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more precise estimation.</a:t>
            </a:r>
            <a:endParaRPr/>
          </a:p>
        </p:txBody>
      </p:sp>
      <p:grpSp>
        <p:nvGrpSpPr>
          <p:cNvPr id="350" name="Google Shape;350;p15"/>
          <p:cNvGrpSpPr/>
          <p:nvPr/>
        </p:nvGrpSpPr>
        <p:grpSpPr>
          <a:xfrm>
            <a:off x="1029821" y="3019425"/>
            <a:ext cx="10256088" cy="3537522"/>
            <a:chOff x="0" y="-38100"/>
            <a:chExt cx="13674784" cy="4716696"/>
          </a:xfrm>
        </p:grpSpPr>
        <p:grpSp>
          <p:nvGrpSpPr>
            <p:cNvPr id="351" name="Google Shape;351;p15"/>
            <p:cNvGrpSpPr/>
            <p:nvPr/>
          </p:nvGrpSpPr>
          <p:grpSpPr>
            <a:xfrm>
              <a:off x="0" y="545983"/>
              <a:ext cx="12274094" cy="3684969"/>
              <a:chOff x="0" y="-38100"/>
              <a:chExt cx="2132012" cy="640080"/>
            </a:xfrm>
          </p:grpSpPr>
          <p:sp>
            <p:nvSpPr>
              <p:cNvPr id="352" name="Google Shape;352;p15"/>
              <p:cNvSpPr/>
              <p:nvPr/>
            </p:nvSpPr>
            <p:spPr>
              <a:xfrm>
                <a:off x="0" y="0"/>
                <a:ext cx="2132012" cy="601980"/>
              </a:xfrm>
              <a:custGeom>
                <a:rect b="b" l="l" r="r" t="t"/>
                <a:pathLst>
                  <a:path extrusionOk="0" h="601980" w="2132012">
                    <a:moveTo>
                      <a:pt x="29643" y="0"/>
                    </a:moveTo>
                    <a:lnTo>
                      <a:pt x="2102369" y="0"/>
                    </a:lnTo>
                    <a:cubicBezTo>
                      <a:pt x="2118741" y="0"/>
                      <a:pt x="2132012" y="13272"/>
                      <a:pt x="2132012" y="29643"/>
                    </a:cubicBezTo>
                    <a:lnTo>
                      <a:pt x="2132012" y="572337"/>
                    </a:lnTo>
                    <a:cubicBezTo>
                      <a:pt x="2132012" y="580199"/>
                      <a:pt x="2128889" y="587738"/>
                      <a:pt x="2123330" y="593298"/>
                    </a:cubicBezTo>
                    <a:cubicBezTo>
                      <a:pt x="2117771" y="598857"/>
                      <a:pt x="2110231" y="601980"/>
                      <a:pt x="2102369" y="601980"/>
                    </a:cubicBezTo>
                    <a:lnTo>
                      <a:pt x="29643" y="601980"/>
                    </a:lnTo>
                    <a:cubicBezTo>
                      <a:pt x="13272" y="601980"/>
                      <a:pt x="0" y="588708"/>
                      <a:pt x="0" y="572337"/>
                    </a:cubicBezTo>
                    <a:lnTo>
                      <a:pt x="0" y="29643"/>
                    </a:lnTo>
                    <a:cubicBezTo>
                      <a:pt x="0" y="13272"/>
                      <a:pt x="13272" y="0"/>
                      <a:pt x="29643" y="0"/>
                    </a:cubicBezTo>
                    <a:close/>
                  </a:path>
                </a:pathLst>
              </a:custGeom>
              <a:solidFill>
                <a:srgbClr val="1A2E2E">
                  <a:alpha val="69803"/>
                </a:srgbClr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53" name="Google Shape;353;p15"/>
              <p:cNvSpPr txBox="1"/>
              <p:nvPr/>
            </p:nvSpPr>
            <p:spPr>
              <a:xfrm>
                <a:off x="0" y="-38100"/>
                <a:ext cx="2132012" cy="64008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54" name="Google Shape;354;p15"/>
            <p:cNvSpPr txBox="1"/>
            <p:nvPr/>
          </p:nvSpPr>
          <p:spPr>
            <a:xfrm>
              <a:off x="274362" y="-38100"/>
              <a:ext cx="10108077" cy="70234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1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3337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Effect of Sample Size (σ = 10)</a:t>
              </a:r>
              <a:endParaRPr/>
            </a:p>
          </p:txBody>
        </p:sp>
        <p:sp>
          <p:nvSpPr>
            <p:cNvPr id="355" name="Google Shape;355;p15"/>
            <p:cNvSpPr txBox="1"/>
            <p:nvPr/>
          </p:nvSpPr>
          <p:spPr>
            <a:xfrm>
              <a:off x="765326" y="991758"/>
              <a:ext cx="2310418" cy="4233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4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46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n = 25</a:t>
              </a:r>
              <a:endParaRPr/>
            </a:p>
          </p:txBody>
        </p:sp>
        <p:sp>
          <p:nvSpPr>
            <p:cNvPr id="356" name="Google Shape;356;p15"/>
            <p:cNvSpPr txBox="1"/>
            <p:nvPr/>
          </p:nvSpPr>
          <p:spPr>
            <a:xfrm>
              <a:off x="3306785" y="991758"/>
              <a:ext cx="5054039" cy="4233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4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46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SE = 10/√25 = 2.00</a:t>
              </a:r>
              <a:endParaRPr/>
            </a:p>
          </p:txBody>
        </p:sp>
        <p:sp>
          <p:nvSpPr>
            <p:cNvPr id="357" name="Google Shape;357;p15"/>
            <p:cNvSpPr txBox="1"/>
            <p:nvPr/>
          </p:nvSpPr>
          <p:spPr>
            <a:xfrm>
              <a:off x="765326" y="1699323"/>
              <a:ext cx="2310418" cy="4233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4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46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n = 100</a:t>
              </a:r>
              <a:endParaRPr/>
            </a:p>
          </p:txBody>
        </p:sp>
        <p:sp>
          <p:nvSpPr>
            <p:cNvPr id="358" name="Google Shape;358;p15"/>
            <p:cNvSpPr txBox="1"/>
            <p:nvPr/>
          </p:nvSpPr>
          <p:spPr>
            <a:xfrm>
              <a:off x="3306785" y="1699323"/>
              <a:ext cx="5054039" cy="4233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4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46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SE = 10/√100 = 1.00</a:t>
              </a:r>
              <a:endParaRPr/>
            </a:p>
          </p:txBody>
        </p:sp>
        <p:sp>
          <p:nvSpPr>
            <p:cNvPr id="359" name="Google Shape;359;p15"/>
            <p:cNvSpPr txBox="1"/>
            <p:nvPr/>
          </p:nvSpPr>
          <p:spPr>
            <a:xfrm>
              <a:off x="765326" y="2392448"/>
              <a:ext cx="2310418" cy="4233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4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46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n = 400</a:t>
              </a:r>
              <a:endParaRPr/>
            </a:p>
          </p:txBody>
        </p:sp>
        <p:sp>
          <p:nvSpPr>
            <p:cNvPr id="360" name="Google Shape;360;p15"/>
            <p:cNvSpPr txBox="1"/>
            <p:nvPr/>
          </p:nvSpPr>
          <p:spPr>
            <a:xfrm>
              <a:off x="3306785" y="2392448"/>
              <a:ext cx="5054039" cy="4233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4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46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SE = 10/√400 = 0.50</a:t>
              </a:r>
              <a:endParaRPr/>
            </a:p>
          </p:txBody>
        </p:sp>
        <p:sp>
          <p:nvSpPr>
            <p:cNvPr id="361" name="Google Shape;361;p15"/>
            <p:cNvSpPr txBox="1"/>
            <p:nvPr/>
          </p:nvSpPr>
          <p:spPr>
            <a:xfrm>
              <a:off x="765326" y="3085574"/>
              <a:ext cx="2310418" cy="4233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4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46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n = 1600</a:t>
              </a:r>
              <a:endParaRPr/>
            </a:p>
          </p:txBody>
        </p:sp>
        <p:sp>
          <p:nvSpPr>
            <p:cNvPr id="362" name="Google Shape;362;p15"/>
            <p:cNvSpPr txBox="1"/>
            <p:nvPr/>
          </p:nvSpPr>
          <p:spPr>
            <a:xfrm>
              <a:off x="3306785" y="3085574"/>
              <a:ext cx="5054039" cy="42337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4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046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SE = 10/√1600 = 0.25</a:t>
              </a:r>
              <a:endParaRPr/>
            </a:p>
          </p:txBody>
        </p:sp>
        <p:sp>
          <p:nvSpPr>
            <p:cNvPr id="363" name="Google Shape;363;p15"/>
            <p:cNvSpPr txBox="1"/>
            <p:nvPr/>
          </p:nvSpPr>
          <p:spPr>
            <a:xfrm>
              <a:off x="534284" y="4029096"/>
              <a:ext cx="13140500" cy="649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0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694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↑ Sample size 4x → SE reduced by half (½)</a:t>
              </a:r>
              <a:endParaRPr/>
            </a:p>
          </p:txBody>
        </p:sp>
      </p:grpSp>
      <p:sp>
        <p:nvSpPr>
          <p:cNvPr id="364" name="Google Shape;364;p15"/>
          <p:cNvSpPr txBox="1"/>
          <p:nvPr/>
        </p:nvSpPr>
        <p:spPr>
          <a:xfrm>
            <a:off x="9791700" y="9134889"/>
            <a:ext cx="5658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  <p:sp>
        <p:nvSpPr>
          <p:cNvPr id="365" name="Google Shape;365;p15"/>
          <p:cNvSpPr/>
          <p:nvPr/>
        </p:nvSpPr>
        <p:spPr>
          <a:xfrm>
            <a:off x="350" y="9610825"/>
            <a:ext cx="18287296" cy="730270"/>
          </a:xfrm>
          <a:custGeom>
            <a:rect b="b" l="l" r="r" t="t"/>
            <a:pathLst>
              <a:path extrusionOk="0" h="262451" w="5111753">
                <a:moveTo>
                  <a:pt x="0" y="0"/>
                </a:moveTo>
                <a:lnTo>
                  <a:pt x="5111753" y="0"/>
                </a:lnTo>
                <a:lnTo>
                  <a:pt x="5111753" y="262451"/>
                </a:lnTo>
                <a:lnTo>
                  <a:pt x="0" y="262451"/>
                </a:lnTo>
                <a:close/>
              </a:path>
            </a:pathLst>
          </a:custGeom>
          <a:solidFill>
            <a:srgbClr val="5CA3B2"/>
          </a:solidFill>
          <a:ln>
            <a:noFill/>
          </a:ln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1C1C"/>
        </a:solidFill>
      </p:bgPr>
    </p:bg>
    <p:spTree>
      <p:nvGrpSpPr>
        <p:cNvPr id="369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0" name="Google Shape;370;p16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371" name="Google Shape;371;p16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372" name="Google Shape;372;p16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3" name="Google Shape;373;p16"/>
          <p:cNvSpPr/>
          <p:nvPr/>
        </p:nvSpPr>
        <p:spPr>
          <a:xfrm>
            <a:off x="915718" y="5030890"/>
            <a:ext cx="11260506" cy="3551700"/>
          </a:xfrm>
          <a:custGeom>
            <a:rect b="b" l="l" r="r" t="t"/>
            <a:pathLst>
              <a:path extrusionOk="0" h="3551700" w="11260506">
                <a:moveTo>
                  <a:pt x="0" y="0"/>
                </a:moveTo>
                <a:lnTo>
                  <a:pt x="11260506" y="0"/>
                </a:lnTo>
                <a:lnTo>
                  <a:pt x="11260506" y="3551700"/>
                </a:lnTo>
                <a:lnTo>
                  <a:pt x="0" y="35517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046" l="-6430" r="-21631" t="-15671"/>
            </a:stretch>
          </a:blipFill>
          <a:ln>
            <a:noFill/>
          </a:ln>
        </p:spPr>
      </p:sp>
      <p:sp>
        <p:nvSpPr>
          <p:cNvPr id="374" name="Google Shape;374;p16"/>
          <p:cNvSpPr txBox="1"/>
          <p:nvPr/>
        </p:nvSpPr>
        <p:spPr>
          <a:xfrm>
            <a:off x="793101" y="1259213"/>
            <a:ext cx="13390066" cy="9764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80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99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Confidence Interval Formula</a:t>
            </a:r>
            <a:endParaRPr/>
          </a:p>
        </p:txBody>
      </p:sp>
      <p:sp>
        <p:nvSpPr>
          <p:cNvPr id="375" name="Google Shape;375;p16"/>
          <p:cNvSpPr txBox="1"/>
          <p:nvPr/>
        </p:nvSpPr>
        <p:spPr>
          <a:xfrm>
            <a:off x="1028700" y="2770872"/>
            <a:ext cx="11147524" cy="16313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2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CI = point estimate ± (critical value × standard error)</a:t>
            </a:r>
            <a:endParaRPr/>
          </a:p>
          <a:p>
            <a:pPr indent="0" lvl="0" marL="0" marR="0" rtl="0" algn="just">
              <a:lnSpc>
                <a:spcPct val="14001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2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Point estimate: sample statistic (e.g., x̄) as best guess</a:t>
            </a:r>
            <a:endParaRPr/>
          </a:p>
          <a:p>
            <a:pPr indent="0" lvl="0" marL="0" marR="0" rtl="0" algn="just">
              <a:lnSpc>
                <a:spcPct val="14001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2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Critical value: z* or t* based on confidence level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1C1C"/>
        </a:solidFill>
      </p:bgPr>
    </p:bg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0" name="Google Shape;380;p17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381" name="Google Shape;381;p17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382" name="Google Shape;382;p17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83" name="Google Shape;383;p17"/>
          <p:cNvSpPr/>
          <p:nvPr/>
        </p:nvSpPr>
        <p:spPr>
          <a:xfrm>
            <a:off x="1389887" y="3368126"/>
            <a:ext cx="6196461" cy="4006893"/>
          </a:xfrm>
          <a:custGeom>
            <a:rect b="b" l="l" r="r" t="t"/>
            <a:pathLst>
              <a:path extrusionOk="0" h="4006893" w="6196461">
                <a:moveTo>
                  <a:pt x="0" y="0"/>
                </a:moveTo>
                <a:lnTo>
                  <a:pt x="6196461" y="0"/>
                </a:lnTo>
                <a:lnTo>
                  <a:pt x="6196461" y="4006893"/>
                </a:lnTo>
                <a:lnTo>
                  <a:pt x="0" y="400689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84" name="Google Shape;384;p17"/>
          <p:cNvSpPr txBox="1"/>
          <p:nvPr/>
        </p:nvSpPr>
        <p:spPr>
          <a:xfrm>
            <a:off x="8200818" y="3082353"/>
            <a:ext cx="7384374" cy="143729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8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41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Interpreting Confidence Intervals</a:t>
            </a:r>
            <a:endParaRPr/>
          </a:p>
        </p:txBody>
      </p:sp>
      <p:sp>
        <p:nvSpPr>
          <p:cNvPr id="385" name="Google Shape;385;p17"/>
          <p:cNvSpPr txBox="1"/>
          <p:nvPr/>
        </p:nvSpPr>
        <p:spPr>
          <a:xfrm>
            <a:off x="8200818" y="4815151"/>
            <a:ext cx="8720314" cy="30492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4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Interval estimates plausible parameter values</a:t>
            </a:r>
            <a:endParaRPr/>
          </a:p>
          <a:p>
            <a:pPr indent="0" lvl="0" marL="0" marR="0" rtl="0" algn="just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4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Confidence level = long-run frequency of containing parameter</a:t>
            </a:r>
            <a:endParaRPr/>
          </a:p>
          <a:p>
            <a:pPr indent="0" lvl="0" marL="0" marR="0" rtl="0" algn="just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4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Not probability that parameter lies in interval for fixed data Interpret with caution: context matters</a:t>
            </a:r>
            <a:endParaRPr/>
          </a:p>
        </p:txBody>
      </p:sp>
      <p:sp>
        <p:nvSpPr>
          <p:cNvPr id="386" name="Google Shape;386;p17"/>
          <p:cNvSpPr txBox="1"/>
          <p:nvPr/>
        </p:nvSpPr>
        <p:spPr>
          <a:xfrm>
            <a:off x="1389887" y="7585004"/>
            <a:ext cx="5657850" cy="2793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1C1C"/>
        </a:solidFill>
      </p:bgPr>
    </p:bg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18"/>
          <p:cNvSpPr/>
          <p:nvPr/>
        </p:nvSpPr>
        <p:spPr>
          <a:xfrm>
            <a:off x="245547" y="1448169"/>
            <a:ext cx="9673469" cy="6807704"/>
          </a:xfrm>
          <a:custGeom>
            <a:rect b="b" l="l" r="r" t="t"/>
            <a:pathLst>
              <a:path extrusionOk="0" h="6807704" w="9673469">
                <a:moveTo>
                  <a:pt x="0" y="0"/>
                </a:moveTo>
                <a:lnTo>
                  <a:pt x="9673470" y="0"/>
                </a:lnTo>
                <a:lnTo>
                  <a:pt x="9673470" y="6807704"/>
                </a:lnTo>
                <a:lnTo>
                  <a:pt x="0" y="680770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92" name="Google Shape;392;p18"/>
          <p:cNvSpPr txBox="1"/>
          <p:nvPr/>
        </p:nvSpPr>
        <p:spPr>
          <a:xfrm>
            <a:off x="10375806" y="4155137"/>
            <a:ext cx="7635630" cy="146044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798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56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Visualizing Confidence Intervals</a:t>
            </a:r>
            <a:endParaRPr/>
          </a:p>
        </p:txBody>
      </p:sp>
      <p:sp>
        <p:nvSpPr>
          <p:cNvPr id="393" name="Google Shape;393;p18"/>
          <p:cNvSpPr txBox="1"/>
          <p:nvPr/>
        </p:nvSpPr>
        <p:spPr>
          <a:xfrm>
            <a:off x="10375806" y="5855462"/>
            <a:ext cx="6493558" cy="21939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Multiple confidence intervals from repeated samples demonstrate how some contain the true parameter while others do not—illustrating interval reliability.</a:t>
            </a:r>
            <a:endParaRPr/>
          </a:p>
        </p:txBody>
      </p:sp>
      <p:grpSp>
        <p:nvGrpSpPr>
          <p:cNvPr id="394" name="Google Shape;394;p18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395" name="Google Shape;395;p18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396" name="Google Shape;396;p18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97" name="Google Shape;397;p18"/>
          <p:cNvSpPr txBox="1"/>
          <p:nvPr/>
        </p:nvSpPr>
        <p:spPr>
          <a:xfrm>
            <a:off x="2253357" y="8790175"/>
            <a:ext cx="5657850" cy="2793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19"/>
          <p:cNvSpPr txBox="1"/>
          <p:nvPr/>
        </p:nvSpPr>
        <p:spPr>
          <a:xfrm>
            <a:off x="9289575" y="3617718"/>
            <a:ext cx="8566257" cy="172219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799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573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Confidence Interval on Bell Curve</a:t>
            </a:r>
            <a:endParaRPr/>
          </a:p>
        </p:txBody>
      </p:sp>
      <p:sp>
        <p:nvSpPr>
          <p:cNvPr id="403" name="Google Shape;403;p19"/>
          <p:cNvSpPr txBox="1"/>
          <p:nvPr/>
        </p:nvSpPr>
        <p:spPr>
          <a:xfrm>
            <a:off x="9289575" y="5479761"/>
            <a:ext cx="7969725" cy="144560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96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The shaded central area represents the confidence level (e.g., 95%), with critical values zα/2 marking the boundaries on both tails.</a:t>
            </a:r>
            <a:endParaRPr/>
          </a:p>
        </p:txBody>
      </p:sp>
      <p:grpSp>
        <p:nvGrpSpPr>
          <p:cNvPr id="404" name="Google Shape;404;p19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405" name="Google Shape;405;p19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406" name="Google Shape;406;p19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07" name="Google Shape;407;p19"/>
          <p:cNvGrpSpPr/>
          <p:nvPr/>
        </p:nvGrpSpPr>
        <p:grpSpPr>
          <a:xfrm>
            <a:off x="269781" y="3214154"/>
            <a:ext cx="9019794" cy="5470198"/>
            <a:chOff x="0" y="0"/>
            <a:chExt cx="12026391" cy="7293598"/>
          </a:xfrm>
        </p:grpSpPr>
        <p:sp>
          <p:nvSpPr>
            <p:cNvPr id="408" name="Google Shape;408;p19"/>
            <p:cNvSpPr/>
            <p:nvPr/>
          </p:nvSpPr>
          <p:spPr>
            <a:xfrm>
              <a:off x="0" y="0"/>
              <a:ext cx="12026391" cy="7293598"/>
            </a:xfrm>
            <a:custGeom>
              <a:rect b="b" l="l" r="r" t="t"/>
              <a:pathLst>
                <a:path extrusionOk="0" h="7293598" w="12026391">
                  <a:moveTo>
                    <a:pt x="0" y="0"/>
                  </a:moveTo>
                  <a:lnTo>
                    <a:pt x="12026391" y="0"/>
                  </a:lnTo>
                  <a:lnTo>
                    <a:pt x="12026391" y="7293598"/>
                  </a:lnTo>
                  <a:lnTo>
                    <a:pt x="0" y="7293598"/>
                  </a:lnTo>
                  <a:lnTo>
                    <a:pt x="0" y="0"/>
                  </a:lnTo>
                  <a:close/>
                </a:path>
              </a:pathLst>
            </a:custGeom>
            <a:blipFill rotWithShape="1">
              <a:blip r:embed="rId3">
                <a:alphaModFix/>
              </a:blip>
              <a:stretch>
                <a:fillRect b="0" l="-11594" r="-14754" t="0"/>
              </a:stretch>
            </a:blipFill>
            <a:ln>
              <a:noFill/>
            </a:ln>
          </p:spPr>
        </p:sp>
        <p:sp>
          <p:nvSpPr>
            <p:cNvPr id="409" name="Google Shape;409;p19"/>
            <p:cNvSpPr txBox="1"/>
            <p:nvPr/>
          </p:nvSpPr>
          <p:spPr>
            <a:xfrm>
              <a:off x="4715502" y="2416473"/>
              <a:ext cx="3087465" cy="14350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749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95%</a:t>
              </a:r>
              <a:endParaRPr/>
            </a:p>
          </p:txBody>
        </p:sp>
      </p:grpSp>
      <p:sp>
        <p:nvSpPr>
          <p:cNvPr id="410" name="Google Shape;410;p19"/>
          <p:cNvSpPr txBox="1"/>
          <p:nvPr/>
        </p:nvSpPr>
        <p:spPr>
          <a:xfrm>
            <a:off x="2161649" y="8703402"/>
            <a:ext cx="5657850" cy="2793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4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0"/>
          <p:cNvSpPr/>
          <p:nvPr/>
        </p:nvSpPr>
        <p:spPr>
          <a:xfrm>
            <a:off x="10115550" y="1524000"/>
            <a:ext cx="7143750" cy="5238750"/>
          </a:xfrm>
          <a:custGeom>
            <a:rect b="b" l="l" r="r" t="t"/>
            <a:pathLst>
              <a:path extrusionOk="0" h="5238750" w="7143750">
                <a:moveTo>
                  <a:pt x="0" y="0"/>
                </a:moveTo>
                <a:lnTo>
                  <a:pt x="7143750" y="0"/>
                </a:lnTo>
                <a:lnTo>
                  <a:pt x="7143750" y="5238750"/>
                </a:lnTo>
                <a:lnTo>
                  <a:pt x="0" y="523875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416" name="Google Shape;416;p20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417" name="Google Shape;417;p20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418" name="Google Shape;418;p20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19" name="Google Shape;419;p20"/>
          <p:cNvSpPr txBox="1"/>
          <p:nvPr/>
        </p:nvSpPr>
        <p:spPr>
          <a:xfrm>
            <a:off x="833449" y="2258668"/>
            <a:ext cx="8115300" cy="15669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798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969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Real-world Example: Student Test Scores</a:t>
            </a:r>
            <a:endParaRPr/>
          </a:p>
        </p:txBody>
      </p:sp>
      <p:sp>
        <p:nvSpPr>
          <p:cNvPr id="420" name="Google Shape;420;p20"/>
          <p:cNvSpPr txBox="1"/>
          <p:nvPr/>
        </p:nvSpPr>
        <p:spPr>
          <a:xfrm>
            <a:off x="1014676" y="5160208"/>
            <a:ext cx="8382000" cy="21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Step-by-Step Calculation:</a:t>
            </a:r>
            <a:endParaRPr/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800" u="none" cap="none" strike="noStrik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1. SE = s/√n = 12.3/√50 = 12.3/7.07 = </a:t>
            </a:r>
            <a:r>
              <a:rPr b="1" i="0" lang="en-US" sz="1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1.74</a:t>
            </a:r>
            <a:endParaRPr/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2. zα/2 = 1.96  (for 95% confidence)</a:t>
            </a:r>
            <a:endParaRPr/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3. Margin of Error = z × SE = 1.96 × 1.74 = </a:t>
            </a:r>
            <a:r>
              <a:rPr b="1" i="0" lang="en-US" sz="1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3.41</a:t>
            </a:r>
            <a:endParaRPr/>
          </a:p>
          <a:p>
            <a:pPr indent="0" lvl="0" marL="0" marR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4. CI = x̄ ± ME = 78.5 ± 3.41 = </a:t>
            </a:r>
            <a:r>
              <a:rPr b="1" i="0" lang="en-US" sz="18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[75.09, 81.91] ≈ [75, 82]</a:t>
            </a:r>
            <a:endParaRPr/>
          </a:p>
        </p:txBody>
      </p:sp>
      <p:sp>
        <p:nvSpPr>
          <p:cNvPr id="421" name="Google Shape;421;p20"/>
          <p:cNvSpPr txBox="1"/>
          <p:nvPr/>
        </p:nvSpPr>
        <p:spPr>
          <a:xfrm>
            <a:off x="833701" y="3943350"/>
            <a:ext cx="9591675" cy="723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Sample of 50 students: x̄ = 78.5, s = 12.3</a:t>
            </a:r>
            <a:endParaRPr/>
          </a:p>
          <a:p>
            <a:pPr indent="0" lvl="0" marL="0" marR="0" rtl="0" algn="just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95% CI: [75.09, 81.91] for population mean</a:t>
            </a:r>
            <a:endParaRPr/>
          </a:p>
        </p:txBody>
      </p:sp>
      <p:sp>
        <p:nvSpPr>
          <p:cNvPr id="422" name="Google Shape;422;p20"/>
          <p:cNvSpPr txBox="1"/>
          <p:nvPr/>
        </p:nvSpPr>
        <p:spPr>
          <a:xfrm>
            <a:off x="10115550" y="6804978"/>
            <a:ext cx="7143750" cy="3060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2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1C1C"/>
        </a:solidFill>
      </p:bgPr>
    </p:bg>
    <p:spTree>
      <p:nvGrpSpPr>
        <p:cNvPr id="426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7" name="Google Shape;427;p21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428" name="Google Shape;428;p21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429" name="Google Shape;429;p21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30" name="Google Shape;430;p21"/>
          <p:cNvSpPr txBox="1"/>
          <p:nvPr/>
        </p:nvSpPr>
        <p:spPr>
          <a:xfrm>
            <a:off x="615526" y="361980"/>
            <a:ext cx="12922317" cy="88579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79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331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Example: Server Response Time</a:t>
            </a:r>
            <a:endParaRPr/>
          </a:p>
        </p:txBody>
      </p:sp>
      <p:grpSp>
        <p:nvGrpSpPr>
          <p:cNvPr id="431" name="Google Shape;431;p21"/>
          <p:cNvGrpSpPr/>
          <p:nvPr/>
        </p:nvGrpSpPr>
        <p:grpSpPr>
          <a:xfrm>
            <a:off x="615526" y="1833563"/>
            <a:ext cx="16335375" cy="7424738"/>
            <a:chOff x="0" y="-57150"/>
            <a:chExt cx="21780500" cy="9899650"/>
          </a:xfrm>
        </p:grpSpPr>
        <p:grpSp>
          <p:nvGrpSpPr>
            <p:cNvPr id="432" name="Google Shape;432;p21"/>
            <p:cNvGrpSpPr/>
            <p:nvPr/>
          </p:nvGrpSpPr>
          <p:grpSpPr>
            <a:xfrm>
              <a:off x="0" y="696089"/>
              <a:ext cx="10414000" cy="2478911"/>
              <a:chOff x="0" y="-38100"/>
              <a:chExt cx="2056765" cy="489585"/>
            </a:xfrm>
          </p:grpSpPr>
          <p:sp>
            <p:nvSpPr>
              <p:cNvPr id="433" name="Google Shape;433;p21"/>
              <p:cNvSpPr/>
              <p:nvPr/>
            </p:nvSpPr>
            <p:spPr>
              <a:xfrm>
                <a:off x="0" y="0"/>
                <a:ext cx="2056765" cy="451485"/>
              </a:xfrm>
              <a:custGeom>
                <a:rect b="b" l="l" r="r" t="t"/>
                <a:pathLst>
                  <a:path extrusionOk="0" h="451485" w="2056765">
                    <a:moveTo>
                      <a:pt x="17842" y="0"/>
                    </a:moveTo>
                    <a:lnTo>
                      <a:pt x="2038923" y="0"/>
                    </a:lnTo>
                    <a:cubicBezTo>
                      <a:pt x="2043655" y="0"/>
                      <a:pt x="2048193" y="1880"/>
                      <a:pt x="2051539" y="5226"/>
                    </a:cubicBezTo>
                    <a:cubicBezTo>
                      <a:pt x="2054885" y="8572"/>
                      <a:pt x="2056765" y="13110"/>
                      <a:pt x="2056765" y="17842"/>
                    </a:cubicBezTo>
                    <a:lnTo>
                      <a:pt x="2056765" y="433643"/>
                    </a:lnTo>
                    <a:cubicBezTo>
                      <a:pt x="2056765" y="443497"/>
                      <a:pt x="2048777" y="451485"/>
                      <a:pt x="2038923" y="451485"/>
                    </a:cubicBezTo>
                    <a:lnTo>
                      <a:pt x="17842" y="451485"/>
                    </a:lnTo>
                    <a:cubicBezTo>
                      <a:pt x="7988" y="451485"/>
                      <a:pt x="0" y="443497"/>
                      <a:pt x="0" y="433643"/>
                    </a:cubicBezTo>
                    <a:lnTo>
                      <a:pt x="0" y="17842"/>
                    </a:lnTo>
                    <a:cubicBezTo>
                      <a:pt x="0" y="7988"/>
                      <a:pt x="7988" y="0"/>
                      <a:pt x="17842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4" name="Google Shape;434;p21"/>
              <p:cNvSpPr txBox="1"/>
              <p:nvPr/>
            </p:nvSpPr>
            <p:spPr>
              <a:xfrm>
                <a:off x="0" y="-38100"/>
                <a:ext cx="2056765" cy="48958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35" name="Google Shape;435;p21"/>
            <p:cNvGrpSpPr/>
            <p:nvPr/>
          </p:nvGrpSpPr>
          <p:grpSpPr>
            <a:xfrm>
              <a:off x="0" y="3236089"/>
              <a:ext cx="10414000" cy="2986911"/>
              <a:chOff x="0" y="-38100"/>
              <a:chExt cx="2056765" cy="589915"/>
            </a:xfrm>
          </p:grpSpPr>
          <p:sp>
            <p:nvSpPr>
              <p:cNvPr id="436" name="Google Shape;436;p21"/>
              <p:cNvSpPr/>
              <p:nvPr/>
            </p:nvSpPr>
            <p:spPr>
              <a:xfrm>
                <a:off x="0" y="0"/>
                <a:ext cx="2056765" cy="551815"/>
              </a:xfrm>
              <a:custGeom>
                <a:rect b="b" l="l" r="r" t="t"/>
                <a:pathLst>
                  <a:path extrusionOk="0" h="551815" w="2056765">
                    <a:moveTo>
                      <a:pt x="21807" y="0"/>
                    </a:moveTo>
                    <a:lnTo>
                      <a:pt x="2034958" y="0"/>
                    </a:lnTo>
                    <a:cubicBezTo>
                      <a:pt x="2040742" y="0"/>
                      <a:pt x="2046288" y="2297"/>
                      <a:pt x="2050378" y="6387"/>
                    </a:cubicBezTo>
                    <a:cubicBezTo>
                      <a:pt x="2054467" y="10477"/>
                      <a:pt x="2056765" y="16023"/>
                      <a:pt x="2056765" y="21807"/>
                    </a:cubicBezTo>
                    <a:lnTo>
                      <a:pt x="2056765" y="530008"/>
                    </a:lnTo>
                    <a:cubicBezTo>
                      <a:pt x="2056765" y="542052"/>
                      <a:pt x="2047002" y="551815"/>
                      <a:pt x="2034958" y="551815"/>
                    </a:cubicBezTo>
                    <a:lnTo>
                      <a:pt x="21807" y="551815"/>
                    </a:lnTo>
                    <a:cubicBezTo>
                      <a:pt x="16023" y="551815"/>
                      <a:pt x="10477" y="549518"/>
                      <a:pt x="6387" y="545428"/>
                    </a:cubicBezTo>
                    <a:cubicBezTo>
                      <a:pt x="2297" y="541338"/>
                      <a:pt x="0" y="535792"/>
                      <a:pt x="0" y="530008"/>
                    </a:cubicBezTo>
                    <a:lnTo>
                      <a:pt x="0" y="21807"/>
                    </a:lnTo>
                    <a:cubicBezTo>
                      <a:pt x="0" y="16023"/>
                      <a:pt x="2297" y="10477"/>
                      <a:pt x="6387" y="6387"/>
                    </a:cubicBezTo>
                    <a:cubicBezTo>
                      <a:pt x="10477" y="2297"/>
                      <a:pt x="16023" y="0"/>
                      <a:pt x="21807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37" name="Google Shape;437;p21"/>
              <p:cNvSpPr txBox="1"/>
              <p:nvPr/>
            </p:nvSpPr>
            <p:spPr>
              <a:xfrm>
                <a:off x="0" y="-38100"/>
                <a:ext cx="2056765" cy="5899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38" name="Google Shape;438;p21"/>
            <p:cNvGrpSpPr/>
            <p:nvPr/>
          </p:nvGrpSpPr>
          <p:grpSpPr>
            <a:xfrm>
              <a:off x="0" y="6284089"/>
              <a:ext cx="10414000" cy="2224911"/>
              <a:chOff x="0" y="-38100"/>
              <a:chExt cx="2056765" cy="439420"/>
            </a:xfrm>
          </p:grpSpPr>
          <p:sp>
            <p:nvSpPr>
              <p:cNvPr id="439" name="Google Shape;439;p21"/>
              <p:cNvSpPr/>
              <p:nvPr/>
            </p:nvSpPr>
            <p:spPr>
              <a:xfrm>
                <a:off x="0" y="0"/>
                <a:ext cx="2056765" cy="401320"/>
              </a:xfrm>
              <a:custGeom>
                <a:rect b="b" l="l" r="r" t="t"/>
                <a:pathLst>
                  <a:path extrusionOk="0" h="401320" w="2056765">
                    <a:moveTo>
                      <a:pt x="15860" y="0"/>
                    </a:moveTo>
                    <a:lnTo>
                      <a:pt x="2040905" y="0"/>
                    </a:lnTo>
                    <a:cubicBezTo>
                      <a:pt x="2049664" y="0"/>
                      <a:pt x="2056765" y="7101"/>
                      <a:pt x="2056765" y="15860"/>
                    </a:cubicBezTo>
                    <a:lnTo>
                      <a:pt x="2056765" y="385460"/>
                    </a:lnTo>
                    <a:cubicBezTo>
                      <a:pt x="2056765" y="394219"/>
                      <a:pt x="2049664" y="401320"/>
                      <a:pt x="2040905" y="401320"/>
                    </a:cubicBezTo>
                    <a:lnTo>
                      <a:pt x="15860" y="401320"/>
                    </a:lnTo>
                    <a:cubicBezTo>
                      <a:pt x="7101" y="401320"/>
                      <a:pt x="0" y="394219"/>
                      <a:pt x="0" y="385460"/>
                    </a:cubicBezTo>
                    <a:lnTo>
                      <a:pt x="0" y="15860"/>
                    </a:lnTo>
                    <a:cubicBezTo>
                      <a:pt x="0" y="7101"/>
                      <a:pt x="7101" y="0"/>
                      <a:pt x="15860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0" name="Google Shape;440;p21"/>
              <p:cNvSpPr txBox="1"/>
              <p:nvPr/>
            </p:nvSpPr>
            <p:spPr>
              <a:xfrm>
                <a:off x="0" y="-38100"/>
                <a:ext cx="2056765" cy="4394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41" name="Google Shape;441;p21"/>
            <p:cNvGrpSpPr/>
            <p:nvPr/>
          </p:nvGrpSpPr>
          <p:grpSpPr>
            <a:xfrm>
              <a:off x="12573000" y="1966089"/>
              <a:ext cx="8890000" cy="1208911"/>
              <a:chOff x="0" y="-38100"/>
              <a:chExt cx="1755775" cy="238760"/>
            </a:xfrm>
          </p:grpSpPr>
          <p:sp>
            <p:nvSpPr>
              <p:cNvPr id="442" name="Google Shape;442;p21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0D2626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3" name="Google Shape;443;p21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44" name="Google Shape;444;p21"/>
            <p:cNvGrpSpPr/>
            <p:nvPr/>
          </p:nvGrpSpPr>
          <p:grpSpPr>
            <a:xfrm>
              <a:off x="12573000" y="3299589"/>
              <a:ext cx="8890000" cy="1208911"/>
              <a:chOff x="0" y="-38100"/>
              <a:chExt cx="1755775" cy="238760"/>
            </a:xfrm>
          </p:grpSpPr>
          <p:sp>
            <p:nvSpPr>
              <p:cNvPr id="445" name="Google Shape;445;p21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1A3A3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6" name="Google Shape;446;p21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47" name="Google Shape;447;p21"/>
            <p:cNvGrpSpPr/>
            <p:nvPr/>
          </p:nvGrpSpPr>
          <p:grpSpPr>
            <a:xfrm>
              <a:off x="12573000" y="4633089"/>
              <a:ext cx="8890000" cy="1208911"/>
              <a:chOff x="0" y="-38100"/>
              <a:chExt cx="1755775" cy="238760"/>
            </a:xfrm>
          </p:grpSpPr>
          <p:sp>
            <p:nvSpPr>
              <p:cNvPr id="448" name="Google Shape;448;p21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0D2626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49" name="Google Shape;449;p21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50" name="Google Shape;450;p21"/>
            <p:cNvGrpSpPr/>
            <p:nvPr/>
          </p:nvGrpSpPr>
          <p:grpSpPr>
            <a:xfrm>
              <a:off x="12573000" y="5966589"/>
              <a:ext cx="8890000" cy="1208911"/>
              <a:chOff x="0" y="-38100"/>
              <a:chExt cx="1755775" cy="238760"/>
            </a:xfrm>
          </p:grpSpPr>
          <p:sp>
            <p:nvSpPr>
              <p:cNvPr id="451" name="Google Shape;451;p21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1A3A3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2" name="Google Shape;452;p21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53" name="Google Shape;453;p21"/>
            <p:cNvGrpSpPr/>
            <p:nvPr/>
          </p:nvGrpSpPr>
          <p:grpSpPr>
            <a:xfrm>
              <a:off x="12573000" y="7300089"/>
              <a:ext cx="8890000" cy="1208911"/>
              <a:chOff x="0" y="-38100"/>
              <a:chExt cx="1755775" cy="238760"/>
            </a:xfrm>
          </p:grpSpPr>
          <p:sp>
            <p:nvSpPr>
              <p:cNvPr id="454" name="Google Shape;454;p21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0D2626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5" name="Google Shape;455;p21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56" name="Google Shape;456;p21"/>
            <p:cNvGrpSpPr/>
            <p:nvPr/>
          </p:nvGrpSpPr>
          <p:grpSpPr>
            <a:xfrm>
              <a:off x="12573000" y="8633589"/>
              <a:ext cx="8890000" cy="1208911"/>
              <a:chOff x="0" y="-38100"/>
              <a:chExt cx="1755775" cy="238760"/>
            </a:xfrm>
          </p:grpSpPr>
          <p:sp>
            <p:nvSpPr>
              <p:cNvPr id="457" name="Google Shape;457;p21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1A3A3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58" name="Google Shape;458;p21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59" name="Google Shape;459;p21"/>
            <p:cNvSpPr txBox="1"/>
            <p:nvPr/>
          </p:nvSpPr>
          <p:spPr>
            <a:xfrm>
              <a:off x="0" y="-57150"/>
              <a:ext cx="10795000" cy="8445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just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Case Study:</a:t>
              </a:r>
              <a:r>
                <a:rPr b="0" i="0" lang="en-US" sz="18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IT team monitors web server performance for SLA compliance</a:t>
              </a:r>
              <a:endParaRPr/>
            </a:p>
          </p:txBody>
        </p:sp>
        <p:sp>
          <p:nvSpPr>
            <p:cNvPr id="460" name="Google Shape;460;p21"/>
            <p:cNvSpPr txBox="1"/>
            <p:nvPr/>
          </p:nvSpPr>
          <p:spPr>
            <a:xfrm>
              <a:off x="254000" y="1022350"/>
              <a:ext cx="9906000" cy="23431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99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INPUT DATA:</a:t>
              </a:r>
              <a:endParaRPr/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599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Sample size (n) = 40 server requests</a:t>
              </a:r>
              <a:endParaRPr/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Sample mean (x̄) = 245 ms</a:t>
              </a:r>
              <a:endParaRPr/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Sample std dev (s) = 38 ms</a:t>
              </a:r>
              <a:endParaRPr/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Confidence level = 95% (z = 1.96)</a:t>
              </a:r>
              <a:endParaRPr/>
            </a:p>
          </p:txBody>
        </p:sp>
        <p:sp>
          <p:nvSpPr>
            <p:cNvPr id="461" name="Google Shape;461;p21"/>
            <p:cNvSpPr txBox="1"/>
            <p:nvPr/>
          </p:nvSpPr>
          <p:spPr>
            <a:xfrm>
              <a:off x="254000" y="3562350"/>
              <a:ext cx="9906000" cy="23431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99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STEP-BY-STEP CALCULATION:</a:t>
              </a:r>
              <a:endParaRPr/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599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1: SE = s/√n = 38/√40 = 38/6.32 = </a:t>
              </a:r>
              <a:r>
                <a:rPr b="1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6.01 ms</a:t>
              </a:r>
              <a:endParaRPr/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2: Margin of Error = z × SE = 1.96 × 6.01 = </a:t>
              </a:r>
              <a:r>
                <a:rPr b="1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11.78 ms</a:t>
              </a:r>
              <a:endParaRPr/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3: CI = x̄ ± ME = 245 ± 11.78</a:t>
              </a:r>
              <a:endParaRPr/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4: CI = </a:t>
              </a:r>
              <a:r>
                <a:rPr b="1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[233.22, 256.78] ms</a:t>
              </a:r>
              <a:endParaRPr/>
            </a:p>
          </p:txBody>
        </p:sp>
        <p:sp>
          <p:nvSpPr>
            <p:cNvPr id="462" name="Google Shape;462;p21"/>
            <p:cNvSpPr txBox="1"/>
            <p:nvPr/>
          </p:nvSpPr>
          <p:spPr>
            <a:xfrm>
              <a:off x="254000" y="6610350"/>
              <a:ext cx="9906000" cy="27368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99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OUTPUT &amp; INTERPRETATION:</a:t>
              </a:r>
              <a:endParaRPr/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599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95% CI: [233.22, 256.78] ms</a:t>
              </a:r>
              <a:endParaRPr/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We are 95% confident the true mean response time is between 233 and 257 ms.</a:t>
              </a:r>
              <a:endParaRPr/>
            </a:p>
            <a:p>
              <a:pPr indent="0" lvl="0" marL="0" marR="0" rtl="0" algn="l">
                <a:lnSpc>
                  <a:spcPct val="15003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SLA threshold = 300 ms → Server performance is </a:t>
              </a:r>
              <a:r>
                <a:rPr b="1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within acceptable range</a:t>
              </a:r>
              <a:r>
                <a:rPr b="0" i="0" lang="en-US" sz="1599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  <a:endParaRPr/>
            </a:p>
          </p:txBody>
        </p:sp>
        <p:sp>
          <p:nvSpPr>
            <p:cNvPr id="463" name="Google Shape;463;p21"/>
            <p:cNvSpPr txBox="1"/>
            <p:nvPr/>
          </p:nvSpPr>
          <p:spPr>
            <a:xfrm>
              <a:off x="12255500" y="1552575"/>
              <a:ext cx="9525000" cy="4159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2199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WORKFLOW</a:t>
              </a:r>
              <a:endParaRPr/>
            </a:p>
          </p:txBody>
        </p:sp>
        <p:sp>
          <p:nvSpPr>
            <p:cNvPr id="464" name="Google Shape;464;p21"/>
            <p:cNvSpPr txBox="1"/>
            <p:nvPr/>
          </p:nvSpPr>
          <p:spPr>
            <a:xfrm>
              <a:off x="12827000" y="2257425"/>
              <a:ext cx="8382000" cy="6381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00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1:</a:t>
              </a:r>
              <a:r>
                <a:rPr b="1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Collect Data</a:t>
              </a:r>
              <a:endParaRPr/>
            </a:p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n=40, x̄=245, s=38</a:t>
              </a:r>
              <a:endParaRPr/>
            </a:p>
          </p:txBody>
        </p:sp>
        <p:sp>
          <p:nvSpPr>
            <p:cNvPr id="465" name="Google Shape;465;p21"/>
            <p:cNvSpPr txBox="1"/>
            <p:nvPr/>
          </p:nvSpPr>
          <p:spPr>
            <a:xfrm>
              <a:off x="16700500" y="3184525"/>
              <a:ext cx="635000" cy="358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466" name="Google Shape;466;p21"/>
            <p:cNvSpPr txBox="1"/>
            <p:nvPr/>
          </p:nvSpPr>
          <p:spPr>
            <a:xfrm>
              <a:off x="12827000" y="3590925"/>
              <a:ext cx="8382000" cy="6381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00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2:</a:t>
              </a:r>
              <a:r>
                <a:rPr b="1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Calculate SE</a:t>
              </a:r>
              <a:endParaRPr/>
            </a:p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SE = s/√n = 6.01</a:t>
              </a:r>
              <a:endParaRPr/>
            </a:p>
          </p:txBody>
        </p:sp>
        <p:sp>
          <p:nvSpPr>
            <p:cNvPr id="467" name="Google Shape;467;p21"/>
            <p:cNvSpPr txBox="1"/>
            <p:nvPr/>
          </p:nvSpPr>
          <p:spPr>
            <a:xfrm>
              <a:off x="16700500" y="4518025"/>
              <a:ext cx="635000" cy="358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468" name="Google Shape;468;p21"/>
            <p:cNvSpPr txBox="1"/>
            <p:nvPr/>
          </p:nvSpPr>
          <p:spPr>
            <a:xfrm>
              <a:off x="12827000" y="4924425"/>
              <a:ext cx="8382000" cy="6381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00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3:</a:t>
              </a:r>
              <a:r>
                <a:rPr b="1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Find z-value</a:t>
              </a:r>
              <a:endParaRPr/>
            </a:p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z = 1.96 (95%)</a:t>
              </a:r>
              <a:endParaRPr/>
            </a:p>
          </p:txBody>
        </p:sp>
        <p:sp>
          <p:nvSpPr>
            <p:cNvPr id="469" name="Google Shape;469;p21"/>
            <p:cNvSpPr txBox="1"/>
            <p:nvPr/>
          </p:nvSpPr>
          <p:spPr>
            <a:xfrm>
              <a:off x="16700500" y="5851525"/>
              <a:ext cx="635000" cy="358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470" name="Google Shape;470;p21"/>
            <p:cNvSpPr txBox="1"/>
            <p:nvPr/>
          </p:nvSpPr>
          <p:spPr>
            <a:xfrm>
              <a:off x="12827000" y="6257925"/>
              <a:ext cx="8382000" cy="6381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00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4:</a:t>
              </a:r>
              <a:r>
                <a:rPr b="1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Compute ME</a:t>
              </a:r>
              <a:endParaRPr/>
            </a:p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ME = z×SE = 11.78</a:t>
              </a:r>
              <a:endParaRPr/>
            </a:p>
          </p:txBody>
        </p:sp>
        <p:sp>
          <p:nvSpPr>
            <p:cNvPr id="471" name="Google Shape;471;p21"/>
            <p:cNvSpPr txBox="1"/>
            <p:nvPr/>
          </p:nvSpPr>
          <p:spPr>
            <a:xfrm>
              <a:off x="16700500" y="7185025"/>
              <a:ext cx="635000" cy="358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472" name="Google Shape;472;p21"/>
            <p:cNvSpPr txBox="1"/>
            <p:nvPr/>
          </p:nvSpPr>
          <p:spPr>
            <a:xfrm>
              <a:off x="12827000" y="7591425"/>
              <a:ext cx="8382000" cy="6381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00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5:</a:t>
              </a:r>
              <a:r>
                <a:rPr b="1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Build CI</a:t>
              </a:r>
              <a:endParaRPr/>
            </a:p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[233.22, 256.78]</a:t>
              </a:r>
              <a:endParaRPr/>
            </a:p>
          </p:txBody>
        </p:sp>
        <p:sp>
          <p:nvSpPr>
            <p:cNvPr id="473" name="Google Shape;473;p21"/>
            <p:cNvSpPr txBox="1"/>
            <p:nvPr/>
          </p:nvSpPr>
          <p:spPr>
            <a:xfrm>
              <a:off x="16700500" y="8518525"/>
              <a:ext cx="635000" cy="3587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00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474" name="Google Shape;474;p21"/>
            <p:cNvSpPr txBox="1"/>
            <p:nvPr/>
          </p:nvSpPr>
          <p:spPr>
            <a:xfrm>
              <a:off x="12827000" y="8924925"/>
              <a:ext cx="8382000" cy="6381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00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6:</a:t>
              </a:r>
              <a:r>
                <a:rPr b="1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Interpret</a:t>
              </a:r>
              <a:endParaRPr/>
            </a:p>
            <a:p>
              <a:pPr indent="0" lvl="0" marL="0" marR="0" rtl="0" algn="l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Within SLA ✓</a:t>
              </a:r>
              <a:endParaRPr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1C1C"/>
        </a:solidFill>
      </p:bgPr>
    </p:bg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9" name="Google Shape;479;p22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480" name="Google Shape;480;p22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481" name="Google Shape;481;p22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2" name="Google Shape;482;p22"/>
          <p:cNvSpPr txBox="1"/>
          <p:nvPr/>
        </p:nvSpPr>
        <p:spPr>
          <a:xfrm>
            <a:off x="306413" y="438150"/>
            <a:ext cx="9525000" cy="5905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2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CI in Research: Drug Trial Example</a:t>
            </a:r>
            <a:endParaRPr/>
          </a:p>
        </p:txBody>
      </p:sp>
      <p:grpSp>
        <p:nvGrpSpPr>
          <p:cNvPr id="483" name="Google Shape;483;p22"/>
          <p:cNvGrpSpPr/>
          <p:nvPr/>
        </p:nvGrpSpPr>
        <p:grpSpPr>
          <a:xfrm>
            <a:off x="306413" y="1568749"/>
            <a:ext cx="9245481" cy="7295429"/>
            <a:chOff x="0" y="-57150"/>
            <a:chExt cx="12327308" cy="9727238"/>
          </a:xfrm>
        </p:grpSpPr>
        <p:sp>
          <p:nvSpPr>
            <p:cNvPr id="484" name="Google Shape;484;p22"/>
            <p:cNvSpPr txBox="1"/>
            <p:nvPr/>
          </p:nvSpPr>
          <p:spPr>
            <a:xfrm>
              <a:off x="0" y="-57150"/>
              <a:ext cx="12327308" cy="45436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just">
                <a:lnSpc>
                  <a:spcPct val="139979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941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Case Study:</a:t>
              </a:r>
              <a:r>
                <a:rPr b="0" i="0" lang="en-US" sz="1941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Testing a new drug's effect on blood pressure reduction</a:t>
              </a:r>
              <a:endParaRPr/>
            </a:p>
          </p:txBody>
        </p:sp>
        <p:grpSp>
          <p:nvGrpSpPr>
            <p:cNvPr id="485" name="Google Shape;485;p22"/>
            <p:cNvGrpSpPr/>
            <p:nvPr/>
          </p:nvGrpSpPr>
          <p:grpSpPr>
            <a:xfrm>
              <a:off x="0" y="750735"/>
              <a:ext cx="11231547" cy="2536548"/>
              <a:chOff x="0" y="-38100"/>
              <a:chExt cx="2056765" cy="464503"/>
            </a:xfrm>
          </p:grpSpPr>
          <p:sp>
            <p:nvSpPr>
              <p:cNvPr id="486" name="Google Shape;486;p22"/>
              <p:cNvSpPr/>
              <p:nvPr/>
            </p:nvSpPr>
            <p:spPr>
              <a:xfrm>
                <a:off x="0" y="0"/>
                <a:ext cx="2056765" cy="426403"/>
              </a:xfrm>
              <a:custGeom>
                <a:rect b="b" l="l" r="r" t="t"/>
                <a:pathLst>
                  <a:path extrusionOk="0" h="426403" w="2056765">
                    <a:moveTo>
                      <a:pt x="16851" y="0"/>
                    </a:moveTo>
                    <a:lnTo>
                      <a:pt x="2039914" y="0"/>
                    </a:lnTo>
                    <a:cubicBezTo>
                      <a:pt x="2044383" y="0"/>
                      <a:pt x="2048669" y="1775"/>
                      <a:pt x="2051829" y="4935"/>
                    </a:cubicBezTo>
                    <a:cubicBezTo>
                      <a:pt x="2054990" y="8096"/>
                      <a:pt x="2056765" y="12382"/>
                      <a:pt x="2056765" y="16851"/>
                    </a:cubicBezTo>
                    <a:lnTo>
                      <a:pt x="2056765" y="409552"/>
                    </a:lnTo>
                    <a:cubicBezTo>
                      <a:pt x="2056765" y="418858"/>
                      <a:pt x="2049221" y="426403"/>
                      <a:pt x="2039914" y="426403"/>
                    </a:cubicBezTo>
                    <a:lnTo>
                      <a:pt x="16851" y="426403"/>
                    </a:lnTo>
                    <a:cubicBezTo>
                      <a:pt x="12382" y="426403"/>
                      <a:pt x="8096" y="424627"/>
                      <a:pt x="4935" y="421467"/>
                    </a:cubicBezTo>
                    <a:cubicBezTo>
                      <a:pt x="1775" y="418307"/>
                      <a:pt x="0" y="414021"/>
                      <a:pt x="0" y="409552"/>
                    </a:cubicBezTo>
                    <a:lnTo>
                      <a:pt x="0" y="16851"/>
                    </a:lnTo>
                    <a:cubicBezTo>
                      <a:pt x="0" y="7544"/>
                      <a:pt x="7544" y="0"/>
                      <a:pt x="16851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87" name="Google Shape;487;p22"/>
              <p:cNvSpPr txBox="1"/>
              <p:nvPr/>
            </p:nvSpPr>
            <p:spPr>
              <a:xfrm>
                <a:off x="0" y="-38100"/>
                <a:ext cx="2056765" cy="46450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88" name="Google Shape;488;p22"/>
            <p:cNvGrpSpPr/>
            <p:nvPr/>
          </p:nvGrpSpPr>
          <p:grpSpPr>
            <a:xfrm>
              <a:off x="0" y="3353166"/>
              <a:ext cx="11231547" cy="2947458"/>
              <a:chOff x="0" y="-38100"/>
              <a:chExt cx="2056765" cy="539750"/>
            </a:xfrm>
          </p:grpSpPr>
          <p:sp>
            <p:nvSpPr>
              <p:cNvPr id="489" name="Google Shape;489;p22"/>
              <p:cNvSpPr/>
              <p:nvPr/>
            </p:nvSpPr>
            <p:spPr>
              <a:xfrm>
                <a:off x="0" y="0"/>
                <a:ext cx="2056765" cy="501650"/>
              </a:xfrm>
              <a:custGeom>
                <a:rect b="b" l="l" r="r" t="t"/>
                <a:pathLst>
                  <a:path extrusionOk="0" h="501650" w="2056765">
                    <a:moveTo>
                      <a:pt x="19824" y="0"/>
                    </a:moveTo>
                    <a:lnTo>
                      <a:pt x="2036941" y="0"/>
                    </a:lnTo>
                    <a:cubicBezTo>
                      <a:pt x="2042198" y="0"/>
                      <a:pt x="2047241" y="2089"/>
                      <a:pt x="2050959" y="5806"/>
                    </a:cubicBezTo>
                    <a:cubicBezTo>
                      <a:pt x="2054676" y="9524"/>
                      <a:pt x="2056765" y="14567"/>
                      <a:pt x="2056765" y="19824"/>
                    </a:cubicBezTo>
                    <a:lnTo>
                      <a:pt x="2056765" y="481826"/>
                    </a:lnTo>
                    <a:cubicBezTo>
                      <a:pt x="2056765" y="492774"/>
                      <a:pt x="2047889" y="501650"/>
                      <a:pt x="2036941" y="501650"/>
                    </a:cubicBezTo>
                    <a:lnTo>
                      <a:pt x="19824" y="501650"/>
                    </a:lnTo>
                    <a:cubicBezTo>
                      <a:pt x="8876" y="501650"/>
                      <a:pt x="0" y="492774"/>
                      <a:pt x="0" y="481826"/>
                    </a:cubicBezTo>
                    <a:lnTo>
                      <a:pt x="0" y="19824"/>
                    </a:lnTo>
                    <a:cubicBezTo>
                      <a:pt x="0" y="8876"/>
                      <a:pt x="8876" y="0"/>
                      <a:pt x="19824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90" name="Google Shape;490;p22"/>
              <p:cNvSpPr txBox="1"/>
              <p:nvPr/>
            </p:nvSpPr>
            <p:spPr>
              <a:xfrm>
                <a:off x="0" y="-38100"/>
                <a:ext cx="2056765" cy="5397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491" name="Google Shape;491;p22"/>
            <p:cNvGrpSpPr/>
            <p:nvPr/>
          </p:nvGrpSpPr>
          <p:grpSpPr>
            <a:xfrm>
              <a:off x="0" y="6366508"/>
              <a:ext cx="11231547" cy="2673518"/>
              <a:chOff x="0" y="-38100"/>
              <a:chExt cx="2056765" cy="489585"/>
            </a:xfrm>
          </p:grpSpPr>
          <p:sp>
            <p:nvSpPr>
              <p:cNvPr id="492" name="Google Shape;492;p22"/>
              <p:cNvSpPr/>
              <p:nvPr/>
            </p:nvSpPr>
            <p:spPr>
              <a:xfrm>
                <a:off x="0" y="0"/>
                <a:ext cx="2056765" cy="451485"/>
              </a:xfrm>
              <a:custGeom>
                <a:rect b="b" l="l" r="r" t="t"/>
                <a:pathLst>
                  <a:path extrusionOk="0" h="451485" w="2056765">
                    <a:moveTo>
                      <a:pt x="17842" y="0"/>
                    </a:moveTo>
                    <a:lnTo>
                      <a:pt x="2038923" y="0"/>
                    </a:lnTo>
                    <a:cubicBezTo>
                      <a:pt x="2043655" y="0"/>
                      <a:pt x="2048193" y="1880"/>
                      <a:pt x="2051539" y="5226"/>
                    </a:cubicBezTo>
                    <a:cubicBezTo>
                      <a:pt x="2054885" y="8572"/>
                      <a:pt x="2056765" y="13110"/>
                      <a:pt x="2056765" y="17842"/>
                    </a:cubicBezTo>
                    <a:lnTo>
                      <a:pt x="2056765" y="433643"/>
                    </a:lnTo>
                    <a:cubicBezTo>
                      <a:pt x="2056765" y="443497"/>
                      <a:pt x="2048777" y="451485"/>
                      <a:pt x="2038923" y="451485"/>
                    </a:cubicBezTo>
                    <a:lnTo>
                      <a:pt x="17842" y="451485"/>
                    </a:lnTo>
                    <a:cubicBezTo>
                      <a:pt x="7988" y="451485"/>
                      <a:pt x="0" y="443497"/>
                      <a:pt x="0" y="433643"/>
                    </a:cubicBezTo>
                    <a:lnTo>
                      <a:pt x="0" y="17842"/>
                    </a:lnTo>
                    <a:cubicBezTo>
                      <a:pt x="0" y="7988"/>
                      <a:pt x="7988" y="0"/>
                      <a:pt x="17842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493" name="Google Shape;493;p22"/>
              <p:cNvSpPr txBox="1"/>
              <p:nvPr/>
            </p:nvSpPr>
            <p:spPr>
              <a:xfrm>
                <a:off x="0" y="-38100"/>
                <a:ext cx="2056765" cy="48958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94" name="Google Shape;494;p22"/>
            <p:cNvSpPr txBox="1"/>
            <p:nvPr/>
          </p:nvSpPr>
          <p:spPr>
            <a:xfrm>
              <a:off x="273940" y="1107096"/>
              <a:ext cx="10683667" cy="25226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725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INPUT DATA:</a:t>
              </a:r>
              <a:endParaRPr/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72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Treatment group (n) = 60 patients</a:t>
              </a:r>
              <a:endParaRPr/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Mean BP reduction (x̄) = 12.4 mmHg</a:t>
              </a:r>
              <a:endParaRPr/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Sample std dev (s) = 5.8 mmHg</a:t>
              </a:r>
              <a:endParaRPr/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Confidence level = 95% (z = 1.96)</a:t>
              </a:r>
              <a:endParaRPr/>
            </a:p>
          </p:txBody>
        </p:sp>
        <p:sp>
          <p:nvSpPr>
            <p:cNvPr id="495" name="Google Shape;495;p22"/>
            <p:cNvSpPr txBox="1"/>
            <p:nvPr/>
          </p:nvSpPr>
          <p:spPr>
            <a:xfrm>
              <a:off x="273940" y="3709527"/>
              <a:ext cx="10683667" cy="25226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725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STEP-BY-STEP CALCULATION:</a:t>
              </a:r>
              <a:endParaRPr/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72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1: SE = s/√n = 5.8/√60 = 5.8/7.75 = </a:t>
              </a:r>
              <a:r>
                <a:rPr b="1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0.75 mmHg</a:t>
              </a:r>
              <a:endParaRPr/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2: zα/2 = 1.96 (for 95% confidence)</a:t>
              </a:r>
              <a:endParaRPr/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3: ME = z × SE = 1.96 × 0.75 = </a:t>
              </a:r>
              <a:r>
                <a:rPr b="1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1.47 mmHg</a:t>
              </a:r>
              <a:endParaRPr/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4: CI = 12.4 ± 1.47 = </a:t>
              </a:r>
              <a:r>
                <a:rPr b="1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[10.93, 13.87] mmHg</a:t>
              </a:r>
              <a:endParaRPr/>
            </a:p>
          </p:txBody>
        </p:sp>
        <p:sp>
          <p:nvSpPr>
            <p:cNvPr id="496" name="Google Shape;496;p22"/>
            <p:cNvSpPr txBox="1"/>
            <p:nvPr/>
          </p:nvSpPr>
          <p:spPr>
            <a:xfrm>
              <a:off x="273940" y="6722869"/>
              <a:ext cx="10683667" cy="294721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725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OUTPUT &amp; INTERPRETATION:</a:t>
              </a:r>
              <a:endParaRPr/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72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95% CI: [10.93, 13.87] mmHg</a:t>
              </a:r>
              <a:endParaRPr/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We are 95% confident the drug reduces BP by 10.93 to 13.87 mmHg.</a:t>
              </a:r>
              <a:endParaRPr/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CI does NOT include 0 → Drug has </a:t>
              </a:r>
              <a:r>
                <a:rPr b="1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statistically significant effect</a:t>
              </a: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  <a:endParaRPr/>
            </a:p>
            <a:p>
              <a:pPr indent="0" lvl="0" marL="0" marR="0" rtl="0" algn="l">
                <a:lnSpc>
                  <a:spcPct val="15002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Clinically meaningful (&gt;5 mmHg threshold) → </a:t>
              </a:r>
              <a:r>
                <a:rPr b="1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Recommend for Phase 3 trial</a:t>
              </a:r>
              <a:r>
                <a:rPr b="0" i="0" lang="en-US" sz="1725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.</a:t>
              </a:r>
              <a:endParaRPr/>
            </a:p>
          </p:txBody>
        </p:sp>
      </p:grpSp>
      <p:grpSp>
        <p:nvGrpSpPr>
          <p:cNvPr id="497" name="Google Shape;497;p22"/>
          <p:cNvGrpSpPr/>
          <p:nvPr/>
        </p:nvGrpSpPr>
        <p:grpSpPr>
          <a:xfrm>
            <a:off x="9652547" y="1437111"/>
            <a:ext cx="8347953" cy="7276259"/>
            <a:chOff x="0" y="19050"/>
            <a:chExt cx="11130605" cy="9701678"/>
          </a:xfrm>
        </p:grpSpPr>
        <p:grpSp>
          <p:nvGrpSpPr>
            <p:cNvPr id="498" name="Google Shape;498;p22"/>
            <p:cNvGrpSpPr/>
            <p:nvPr/>
          </p:nvGrpSpPr>
          <p:grpSpPr>
            <a:xfrm>
              <a:off x="371020" y="516610"/>
              <a:ext cx="10388564" cy="1412694"/>
              <a:chOff x="0" y="-38100"/>
              <a:chExt cx="1755775" cy="238760"/>
            </a:xfrm>
          </p:grpSpPr>
          <p:sp>
            <p:nvSpPr>
              <p:cNvPr id="499" name="Google Shape;499;p22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0D2626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00" name="Google Shape;500;p22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01" name="Google Shape;501;p22"/>
            <p:cNvGrpSpPr/>
            <p:nvPr/>
          </p:nvGrpSpPr>
          <p:grpSpPr>
            <a:xfrm>
              <a:off x="371020" y="2074895"/>
              <a:ext cx="10388564" cy="1412694"/>
              <a:chOff x="0" y="-38100"/>
              <a:chExt cx="1755775" cy="238760"/>
            </a:xfrm>
          </p:grpSpPr>
          <p:sp>
            <p:nvSpPr>
              <p:cNvPr id="502" name="Google Shape;502;p22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1A3A3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03" name="Google Shape;503;p22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04" name="Google Shape;504;p22"/>
            <p:cNvGrpSpPr/>
            <p:nvPr/>
          </p:nvGrpSpPr>
          <p:grpSpPr>
            <a:xfrm>
              <a:off x="371020" y="3633180"/>
              <a:ext cx="10388564" cy="1412694"/>
              <a:chOff x="0" y="-38100"/>
              <a:chExt cx="1755775" cy="238760"/>
            </a:xfrm>
          </p:grpSpPr>
          <p:sp>
            <p:nvSpPr>
              <p:cNvPr id="505" name="Google Shape;505;p22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0D2626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06" name="Google Shape;506;p22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07" name="Google Shape;507;p22"/>
            <p:cNvGrpSpPr/>
            <p:nvPr/>
          </p:nvGrpSpPr>
          <p:grpSpPr>
            <a:xfrm>
              <a:off x="371020" y="5191464"/>
              <a:ext cx="10388564" cy="1412694"/>
              <a:chOff x="0" y="-38100"/>
              <a:chExt cx="1755775" cy="238760"/>
            </a:xfrm>
          </p:grpSpPr>
          <p:sp>
            <p:nvSpPr>
              <p:cNvPr id="508" name="Google Shape;508;p22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1A3A3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09" name="Google Shape;509;p22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0" name="Google Shape;510;p22"/>
            <p:cNvGrpSpPr/>
            <p:nvPr/>
          </p:nvGrpSpPr>
          <p:grpSpPr>
            <a:xfrm>
              <a:off x="371020" y="6749749"/>
              <a:ext cx="10388564" cy="1412694"/>
              <a:chOff x="0" y="-38100"/>
              <a:chExt cx="1755775" cy="238760"/>
            </a:xfrm>
          </p:grpSpPr>
          <p:sp>
            <p:nvSpPr>
              <p:cNvPr id="511" name="Google Shape;511;p22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0D2626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12" name="Google Shape;512;p22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13" name="Google Shape;513;p22"/>
            <p:cNvGrpSpPr/>
            <p:nvPr/>
          </p:nvGrpSpPr>
          <p:grpSpPr>
            <a:xfrm>
              <a:off x="371020" y="8308034"/>
              <a:ext cx="10388564" cy="1412694"/>
              <a:chOff x="0" y="-38100"/>
              <a:chExt cx="1755775" cy="238760"/>
            </a:xfrm>
          </p:grpSpPr>
          <p:sp>
            <p:nvSpPr>
              <p:cNvPr id="514" name="Google Shape;514;p22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1A3A3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15" name="Google Shape;515;p22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16" name="Google Shape;516;p22"/>
            <p:cNvSpPr txBox="1"/>
            <p:nvPr/>
          </p:nvSpPr>
          <p:spPr>
            <a:xfrm>
              <a:off x="0" y="19050"/>
              <a:ext cx="11130605" cy="50037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2570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WORKFLOW</a:t>
              </a:r>
              <a:endParaRPr/>
            </a:p>
          </p:txBody>
        </p:sp>
        <p:sp>
          <p:nvSpPr>
            <p:cNvPr id="517" name="Google Shape;517;p22"/>
            <p:cNvSpPr txBox="1"/>
            <p:nvPr/>
          </p:nvSpPr>
          <p:spPr>
            <a:xfrm>
              <a:off x="667836" y="861873"/>
              <a:ext cx="9794932" cy="74093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00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752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1:</a:t>
              </a:r>
              <a:r>
                <a:rPr b="1" i="0" lang="en-US" sz="175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Collect Trial Data</a:t>
              </a:r>
              <a:endParaRPr/>
            </a:p>
            <a:p>
              <a:pPr indent="0" lvl="0" marL="0" marR="0" rtl="0" algn="l">
                <a:lnSpc>
                  <a:spcPct val="1300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5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n=60, x̄=12.4, s=5.8</a:t>
              </a:r>
              <a:endParaRPr/>
            </a:p>
          </p:txBody>
        </p:sp>
        <p:sp>
          <p:nvSpPr>
            <p:cNvPr id="518" name="Google Shape;518;p22"/>
            <p:cNvSpPr txBox="1"/>
            <p:nvPr/>
          </p:nvSpPr>
          <p:spPr>
            <a:xfrm>
              <a:off x="5194282" y="1948355"/>
              <a:ext cx="742040" cy="4113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103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519" name="Google Shape;519;p22"/>
            <p:cNvSpPr txBox="1"/>
            <p:nvPr/>
          </p:nvSpPr>
          <p:spPr>
            <a:xfrm>
              <a:off x="667836" y="2420158"/>
              <a:ext cx="9794932" cy="74093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00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752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2:</a:t>
              </a:r>
              <a:r>
                <a:rPr b="1" i="0" lang="en-US" sz="175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Calculate SE</a:t>
              </a:r>
              <a:endParaRPr/>
            </a:p>
            <a:p>
              <a:pPr indent="0" lvl="0" marL="0" marR="0" rtl="0" algn="l">
                <a:lnSpc>
                  <a:spcPct val="1300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5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SE = 5.8/√60 = 0.75</a:t>
              </a:r>
              <a:endParaRPr/>
            </a:p>
          </p:txBody>
        </p:sp>
        <p:sp>
          <p:nvSpPr>
            <p:cNvPr id="520" name="Google Shape;520;p22"/>
            <p:cNvSpPr txBox="1"/>
            <p:nvPr/>
          </p:nvSpPr>
          <p:spPr>
            <a:xfrm>
              <a:off x="5194282" y="3506639"/>
              <a:ext cx="742040" cy="4113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103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521" name="Google Shape;521;p22"/>
            <p:cNvSpPr txBox="1"/>
            <p:nvPr/>
          </p:nvSpPr>
          <p:spPr>
            <a:xfrm>
              <a:off x="667836" y="3978443"/>
              <a:ext cx="9794932" cy="74093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00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752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3:</a:t>
              </a:r>
              <a:r>
                <a:rPr b="1" i="0" lang="en-US" sz="175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Determine z-value</a:t>
              </a:r>
              <a:endParaRPr/>
            </a:p>
            <a:p>
              <a:pPr indent="0" lvl="0" marL="0" marR="0" rtl="0" algn="l">
                <a:lnSpc>
                  <a:spcPct val="1300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5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z = 1.96 (95%)</a:t>
              </a:r>
              <a:endParaRPr/>
            </a:p>
          </p:txBody>
        </p:sp>
        <p:sp>
          <p:nvSpPr>
            <p:cNvPr id="522" name="Google Shape;522;p22"/>
            <p:cNvSpPr txBox="1"/>
            <p:nvPr/>
          </p:nvSpPr>
          <p:spPr>
            <a:xfrm>
              <a:off x="5194282" y="5064924"/>
              <a:ext cx="742040" cy="4113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103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523" name="Google Shape;523;p22"/>
            <p:cNvSpPr txBox="1"/>
            <p:nvPr/>
          </p:nvSpPr>
          <p:spPr>
            <a:xfrm>
              <a:off x="667836" y="5536727"/>
              <a:ext cx="9794932" cy="74093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00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752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4:</a:t>
              </a:r>
              <a:r>
                <a:rPr b="1" i="0" lang="en-US" sz="175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Compute ME</a:t>
              </a:r>
              <a:endParaRPr/>
            </a:p>
            <a:p>
              <a:pPr indent="0" lvl="0" marL="0" marR="0" rtl="0" algn="l">
                <a:lnSpc>
                  <a:spcPct val="1300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5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ME = 1.96×0.75 = 1.47</a:t>
              </a:r>
              <a:endParaRPr/>
            </a:p>
          </p:txBody>
        </p:sp>
        <p:sp>
          <p:nvSpPr>
            <p:cNvPr id="524" name="Google Shape;524;p22"/>
            <p:cNvSpPr txBox="1"/>
            <p:nvPr/>
          </p:nvSpPr>
          <p:spPr>
            <a:xfrm>
              <a:off x="5194282" y="6623209"/>
              <a:ext cx="742040" cy="4113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103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525" name="Google Shape;525;p22"/>
            <p:cNvSpPr txBox="1"/>
            <p:nvPr/>
          </p:nvSpPr>
          <p:spPr>
            <a:xfrm>
              <a:off x="667836" y="7095012"/>
              <a:ext cx="9794932" cy="74093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00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752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5:</a:t>
              </a:r>
              <a:r>
                <a:rPr b="1" i="0" lang="en-US" sz="175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Build CI</a:t>
              </a:r>
              <a:endParaRPr/>
            </a:p>
            <a:p>
              <a:pPr indent="0" lvl="0" marL="0" marR="0" rtl="0" algn="l">
                <a:lnSpc>
                  <a:spcPct val="1300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5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[10.93, 13.87]</a:t>
              </a:r>
              <a:endParaRPr/>
            </a:p>
          </p:txBody>
        </p:sp>
        <p:sp>
          <p:nvSpPr>
            <p:cNvPr id="526" name="Google Shape;526;p22"/>
            <p:cNvSpPr txBox="1"/>
            <p:nvPr/>
          </p:nvSpPr>
          <p:spPr>
            <a:xfrm>
              <a:off x="5194282" y="8181493"/>
              <a:ext cx="742040" cy="4113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103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527" name="Google Shape;527;p22"/>
            <p:cNvSpPr txBox="1"/>
            <p:nvPr/>
          </p:nvSpPr>
          <p:spPr>
            <a:xfrm>
              <a:off x="667836" y="8653297"/>
              <a:ext cx="9794932" cy="74093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300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752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6:</a:t>
              </a:r>
              <a:r>
                <a:rPr b="1" i="0" lang="en-US" sz="175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Clinical Decision</a:t>
              </a:r>
              <a:endParaRPr/>
            </a:p>
            <a:p>
              <a:pPr indent="0" lvl="0" marL="0" marR="0" rtl="0" algn="l">
                <a:lnSpc>
                  <a:spcPct val="1300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75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Significant ✓ Phase 3</a:t>
              </a:r>
              <a:endParaRPr/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1C1C"/>
        </a:solidFill>
      </p:bgPr>
    </p:bg>
    <p:spTree>
      <p:nvGrpSpPr>
        <p:cNvPr id="531" name="Shape 5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oogle Shape;532;p23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533" name="Google Shape;533;p23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534" name="Google Shape;534;p23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35" name="Google Shape;535;p23"/>
          <p:cNvSpPr txBox="1"/>
          <p:nvPr/>
        </p:nvSpPr>
        <p:spPr>
          <a:xfrm>
            <a:off x="641588" y="737888"/>
            <a:ext cx="15287566" cy="79563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799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73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Example: Quarterly Sales Forecasting</a:t>
            </a:r>
            <a:endParaRPr/>
          </a:p>
        </p:txBody>
      </p:sp>
      <p:grpSp>
        <p:nvGrpSpPr>
          <p:cNvPr id="536" name="Google Shape;536;p23"/>
          <p:cNvGrpSpPr/>
          <p:nvPr/>
        </p:nvGrpSpPr>
        <p:grpSpPr>
          <a:xfrm>
            <a:off x="342206" y="1847899"/>
            <a:ext cx="9039919" cy="7134176"/>
            <a:chOff x="0" y="-57150"/>
            <a:chExt cx="12053226" cy="9512236"/>
          </a:xfrm>
        </p:grpSpPr>
        <p:sp>
          <p:nvSpPr>
            <p:cNvPr id="537" name="Google Shape;537;p23"/>
            <p:cNvSpPr txBox="1"/>
            <p:nvPr/>
          </p:nvSpPr>
          <p:spPr>
            <a:xfrm>
              <a:off x="0" y="-57150"/>
              <a:ext cx="12053226" cy="88748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just">
                <a:lnSpc>
                  <a:spcPct val="139989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98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Case Study:</a:t>
              </a:r>
              <a:r>
                <a:rPr b="0" i="0" lang="en-US" sz="1898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E-commerce company estimates average order value for Q4 budget planning</a:t>
              </a:r>
              <a:endParaRPr/>
            </a:p>
          </p:txBody>
        </p:sp>
        <p:grpSp>
          <p:nvGrpSpPr>
            <p:cNvPr id="538" name="Google Shape;538;p23"/>
            <p:cNvGrpSpPr/>
            <p:nvPr/>
          </p:nvGrpSpPr>
          <p:grpSpPr>
            <a:xfrm>
              <a:off x="0" y="734043"/>
              <a:ext cx="10981828" cy="2480150"/>
              <a:chOff x="0" y="-38100"/>
              <a:chExt cx="2056765" cy="464503"/>
            </a:xfrm>
          </p:grpSpPr>
          <p:sp>
            <p:nvSpPr>
              <p:cNvPr id="539" name="Google Shape;539;p23"/>
              <p:cNvSpPr/>
              <p:nvPr/>
            </p:nvSpPr>
            <p:spPr>
              <a:xfrm>
                <a:off x="0" y="0"/>
                <a:ext cx="2056765" cy="426403"/>
              </a:xfrm>
              <a:custGeom>
                <a:rect b="b" l="l" r="r" t="t"/>
                <a:pathLst>
                  <a:path extrusionOk="0" h="426403" w="2056765">
                    <a:moveTo>
                      <a:pt x="16851" y="0"/>
                    </a:moveTo>
                    <a:lnTo>
                      <a:pt x="2039914" y="0"/>
                    </a:lnTo>
                    <a:cubicBezTo>
                      <a:pt x="2044383" y="0"/>
                      <a:pt x="2048669" y="1775"/>
                      <a:pt x="2051829" y="4935"/>
                    </a:cubicBezTo>
                    <a:cubicBezTo>
                      <a:pt x="2054990" y="8096"/>
                      <a:pt x="2056765" y="12382"/>
                      <a:pt x="2056765" y="16851"/>
                    </a:cubicBezTo>
                    <a:lnTo>
                      <a:pt x="2056765" y="409552"/>
                    </a:lnTo>
                    <a:cubicBezTo>
                      <a:pt x="2056765" y="418858"/>
                      <a:pt x="2049221" y="426403"/>
                      <a:pt x="2039914" y="426403"/>
                    </a:cubicBezTo>
                    <a:lnTo>
                      <a:pt x="16851" y="426403"/>
                    </a:lnTo>
                    <a:cubicBezTo>
                      <a:pt x="12382" y="426403"/>
                      <a:pt x="8096" y="424627"/>
                      <a:pt x="4935" y="421467"/>
                    </a:cubicBezTo>
                    <a:cubicBezTo>
                      <a:pt x="1775" y="418307"/>
                      <a:pt x="0" y="414021"/>
                      <a:pt x="0" y="409552"/>
                    </a:cubicBezTo>
                    <a:lnTo>
                      <a:pt x="0" y="16851"/>
                    </a:lnTo>
                    <a:cubicBezTo>
                      <a:pt x="0" y="7544"/>
                      <a:pt x="7544" y="0"/>
                      <a:pt x="16851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40" name="Google Shape;540;p23"/>
              <p:cNvSpPr txBox="1"/>
              <p:nvPr/>
            </p:nvSpPr>
            <p:spPr>
              <a:xfrm>
                <a:off x="0" y="-38100"/>
                <a:ext cx="2056765" cy="46450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41" name="Google Shape;541;p23"/>
            <p:cNvGrpSpPr/>
            <p:nvPr/>
          </p:nvGrpSpPr>
          <p:grpSpPr>
            <a:xfrm>
              <a:off x="0" y="3278613"/>
              <a:ext cx="10981828" cy="2881925"/>
              <a:chOff x="0" y="-38100"/>
              <a:chExt cx="2056765" cy="539750"/>
            </a:xfrm>
          </p:grpSpPr>
          <p:sp>
            <p:nvSpPr>
              <p:cNvPr id="542" name="Google Shape;542;p23"/>
              <p:cNvSpPr/>
              <p:nvPr/>
            </p:nvSpPr>
            <p:spPr>
              <a:xfrm>
                <a:off x="0" y="0"/>
                <a:ext cx="2056765" cy="501650"/>
              </a:xfrm>
              <a:custGeom>
                <a:rect b="b" l="l" r="r" t="t"/>
                <a:pathLst>
                  <a:path extrusionOk="0" h="501650" w="2056765">
                    <a:moveTo>
                      <a:pt x="19824" y="0"/>
                    </a:moveTo>
                    <a:lnTo>
                      <a:pt x="2036941" y="0"/>
                    </a:lnTo>
                    <a:cubicBezTo>
                      <a:pt x="2042198" y="0"/>
                      <a:pt x="2047241" y="2089"/>
                      <a:pt x="2050959" y="5806"/>
                    </a:cubicBezTo>
                    <a:cubicBezTo>
                      <a:pt x="2054676" y="9524"/>
                      <a:pt x="2056765" y="14567"/>
                      <a:pt x="2056765" y="19824"/>
                    </a:cubicBezTo>
                    <a:lnTo>
                      <a:pt x="2056765" y="481826"/>
                    </a:lnTo>
                    <a:cubicBezTo>
                      <a:pt x="2056765" y="492774"/>
                      <a:pt x="2047889" y="501650"/>
                      <a:pt x="2036941" y="501650"/>
                    </a:cubicBezTo>
                    <a:lnTo>
                      <a:pt x="19824" y="501650"/>
                    </a:lnTo>
                    <a:cubicBezTo>
                      <a:pt x="8876" y="501650"/>
                      <a:pt x="0" y="492774"/>
                      <a:pt x="0" y="481826"/>
                    </a:cubicBezTo>
                    <a:lnTo>
                      <a:pt x="0" y="19824"/>
                    </a:lnTo>
                    <a:cubicBezTo>
                      <a:pt x="0" y="8876"/>
                      <a:pt x="8876" y="0"/>
                      <a:pt x="19824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43" name="Google Shape;543;p23"/>
              <p:cNvSpPr txBox="1"/>
              <p:nvPr/>
            </p:nvSpPr>
            <p:spPr>
              <a:xfrm>
                <a:off x="0" y="-38100"/>
                <a:ext cx="2056765" cy="5397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44" name="Google Shape;544;p23"/>
            <p:cNvGrpSpPr/>
            <p:nvPr/>
          </p:nvGrpSpPr>
          <p:grpSpPr>
            <a:xfrm>
              <a:off x="0" y="6224957"/>
              <a:ext cx="10981828" cy="2881925"/>
              <a:chOff x="0" y="-38100"/>
              <a:chExt cx="2056765" cy="539750"/>
            </a:xfrm>
          </p:grpSpPr>
          <p:sp>
            <p:nvSpPr>
              <p:cNvPr id="545" name="Google Shape;545;p23"/>
              <p:cNvSpPr/>
              <p:nvPr/>
            </p:nvSpPr>
            <p:spPr>
              <a:xfrm>
                <a:off x="0" y="0"/>
                <a:ext cx="2056765" cy="501650"/>
              </a:xfrm>
              <a:custGeom>
                <a:rect b="b" l="l" r="r" t="t"/>
                <a:pathLst>
                  <a:path extrusionOk="0" h="501650" w="2056765">
                    <a:moveTo>
                      <a:pt x="19824" y="0"/>
                    </a:moveTo>
                    <a:lnTo>
                      <a:pt x="2036941" y="0"/>
                    </a:lnTo>
                    <a:cubicBezTo>
                      <a:pt x="2042198" y="0"/>
                      <a:pt x="2047241" y="2089"/>
                      <a:pt x="2050959" y="5806"/>
                    </a:cubicBezTo>
                    <a:cubicBezTo>
                      <a:pt x="2054676" y="9524"/>
                      <a:pt x="2056765" y="14567"/>
                      <a:pt x="2056765" y="19824"/>
                    </a:cubicBezTo>
                    <a:lnTo>
                      <a:pt x="2056765" y="481826"/>
                    </a:lnTo>
                    <a:cubicBezTo>
                      <a:pt x="2056765" y="492774"/>
                      <a:pt x="2047889" y="501650"/>
                      <a:pt x="2036941" y="501650"/>
                    </a:cubicBezTo>
                    <a:lnTo>
                      <a:pt x="19824" y="501650"/>
                    </a:lnTo>
                    <a:cubicBezTo>
                      <a:pt x="8876" y="501650"/>
                      <a:pt x="0" y="492774"/>
                      <a:pt x="0" y="481826"/>
                    </a:cubicBezTo>
                    <a:lnTo>
                      <a:pt x="0" y="19824"/>
                    </a:lnTo>
                    <a:cubicBezTo>
                      <a:pt x="0" y="8876"/>
                      <a:pt x="8876" y="0"/>
                      <a:pt x="19824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46" name="Google Shape;546;p23"/>
              <p:cNvSpPr txBox="1"/>
              <p:nvPr/>
            </p:nvSpPr>
            <p:spPr>
              <a:xfrm>
                <a:off x="0" y="-38100"/>
                <a:ext cx="2056765" cy="53975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47" name="Google Shape;547;p23"/>
            <p:cNvSpPr txBox="1"/>
            <p:nvPr/>
          </p:nvSpPr>
          <p:spPr>
            <a:xfrm>
              <a:off x="267849" y="1062160"/>
              <a:ext cx="10446129" cy="248684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687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INPUT DATA:</a:t>
              </a:r>
              <a:endParaRPr/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687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Sample size (n) = 200 transactions (random sample from Q3)</a:t>
              </a:r>
              <a:endParaRPr/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Sample mean order value (x̄) = $87.50</a:t>
              </a:r>
              <a:endParaRPr/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Sample std dev (s) = $32.40</a:t>
              </a:r>
              <a:endParaRPr/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Confidence level = 95% (z = 1.96)</a:t>
              </a:r>
              <a:endParaRPr/>
            </a:p>
          </p:txBody>
        </p:sp>
        <p:sp>
          <p:nvSpPr>
            <p:cNvPr id="548" name="Google Shape;548;p23"/>
            <p:cNvSpPr txBox="1"/>
            <p:nvPr/>
          </p:nvSpPr>
          <p:spPr>
            <a:xfrm>
              <a:off x="267849" y="3606730"/>
              <a:ext cx="10446129" cy="248684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687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STEP-BY-STEP CALCULATION:</a:t>
              </a:r>
              <a:endParaRPr/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687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1: SE = s/√n = 32.40/√200 = 32.40/14.14 = </a:t>
              </a:r>
              <a:r>
                <a:rPr b="1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$2.29</a:t>
              </a:r>
              <a:endParaRPr/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2: zα/2 = 1.96 (for 95% confidence)</a:t>
              </a:r>
              <a:endParaRPr/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3: ME = z × SE = 1.96 × 2.29 = </a:t>
              </a:r>
              <a:r>
                <a:rPr b="1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$4.49</a:t>
              </a:r>
              <a:endParaRPr/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4: CI = 87.50 ± 4.49 = </a:t>
              </a:r>
              <a:r>
                <a:rPr b="1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[$83.01, $91.99]</a:t>
              </a:r>
              <a:endParaRPr/>
            </a:p>
          </p:txBody>
        </p:sp>
        <p:sp>
          <p:nvSpPr>
            <p:cNvPr id="549" name="Google Shape;549;p23"/>
            <p:cNvSpPr txBox="1"/>
            <p:nvPr/>
          </p:nvSpPr>
          <p:spPr>
            <a:xfrm>
              <a:off x="267849" y="6553074"/>
              <a:ext cx="10446129" cy="29020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687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OUTPUT &amp; INTERPRETATION:</a:t>
              </a:r>
              <a:endParaRPr/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687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95% CI: [$83.01, $91.99] per order</a:t>
              </a:r>
              <a:endParaRPr/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We are 95% confident the true avg order value is between $83 and $92.</a:t>
              </a:r>
              <a:endParaRPr/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Q4 projected orders = 10,000 → Revenue range: </a:t>
              </a:r>
              <a:r>
                <a:rPr b="1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$830K – $920K</a:t>
              </a:r>
              <a:endParaRPr/>
            </a:p>
            <a:p>
              <a:pPr indent="0" lvl="0" marL="0" marR="0" rtl="0" algn="l">
                <a:lnSpc>
                  <a:spcPct val="14997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8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Budget conservatively at $830K, target at $875K (point estimate).</a:t>
              </a:r>
              <a:endParaRPr/>
            </a:p>
          </p:txBody>
        </p:sp>
      </p:grpSp>
      <p:grpSp>
        <p:nvGrpSpPr>
          <p:cNvPr id="550" name="Google Shape;550;p23"/>
          <p:cNvGrpSpPr/>
          <p:nvPr/>
        </p:nvGrpSpPr>
        <p:grpSpPr>
          <a:xfrm>
            <a:off x="9382125" y="2507043"/>
            <a:ext cx="7370769" cy="6422851"/>
            <a:chOff x="0" y="19050"/>
            <a:chExt cx="9827692" cy="8563801"/>
          </a:xfrm>
        </p:grpSpPr>
        <p:grpSp>
          <p:nvGrpSpPr>
            <p:cNvPr id="551" name="Google Shape;551;p23"/>
            <p:cNvGrpSpPr/>
            <p:nvPr/>
          </p:nvGrpSpPr>
          <p:grpSpPr>
            <a:xfrm>
              <a:off x="327590" y="456137"/>
              <a:ext cx="9172512" cy="1247329"/>
              <a:chOff x="0" y="-38100"/>
              <a:chExt cx="1755775" cy="238760"/>
            </a:xfrm>
          </p:grpSpPr>
          <p:sp>
            <p:nvSpPr>
              <p:cNvPr id="552" name="Google Shape;552;p23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0D2626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3" name="Google Shape;553;p23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54" name="Google Shape;554;p23"/>
            <p:cNvGrpSpPr/>
            <p:nvPr/>
          </p:nvGrpSpPr>
          <p:grpSpPr>
            <a:xfrm>
              <a:off x="327590" y="1832014"/>
              <a:ext cx="9172512" cy="1247329"/>
              <a:chOff x="0" y="-38100"/>
              <a:chExt cx="1755775" cy="238760"/>
            </a:xfrm>
          </p:grpSpPr>
          <p:sp>
            <p:nvSpPr>
              <p:cNvPr id="555" name="Google Shape;555;p23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1A3A3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6" name="Google Shape;556;p23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57" name="Google Shape;557;p23"/>
            <p:cNvGrpSpPr/>
            <p:nvPr/>
          </p:nvGrpSpPr>
          <p:grpSpPr>
            <a:xfrm>
              <a:off x="327590" y="3207891"/>
              <a:ext cx="9172512" cy="1247329"/>
              <a:chOff x="0" y="-38100"/>
              <a:chExt cx="1755775" cy="238760"/>
            </a:xfrm>
          </p:grpSpPr>
          <p:sp>
            <p:nvSpPr>
              <p:cNvPr id="558" name="Google Shape;558;p23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0D2626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59" name="Google Shape;559;p23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60" name="Google Shape;560;p23"/>
            <p:cNvGrpSpPr/>
            <p:nvPr/>
          </p:nvGrpSpPr>
          <p:grpSpPr>
            <a:xfrm>
              <a:off x="327590" y="4583768"/>
              <a:ext cx="9172512" cy="1247329"/>
              <a:chOff x="0" y="-38100"/>
              <a:chExt cx="1755775" cy="238760"/>
            </a:xfrm>
          </p:grpSpPr>
          <p:sp>
            <p:nvSpPr>
              <p:cNvPr id="561" name="Google Shape;561;p23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1A3A3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2" name="Google Shape;562;p23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63" name="Google Shape;563;p23"/>
            <p:cNvGrpSpPr/>
            <p:nvPr/>
          </p:nvGrpSpPr>
          <p:grpSpPr>
            <a:xfrm>
              <a:off x="327590" y="5959645"/>
              <a:ext cx="9172512" cy="1247329"/>
              <a:chOff x="0" y="-38100"/>
              <a:chExt cx="1755775" cy="238760"/>
            </a:xfrm>
          </p:grpSpPr>
          <p:sp>
            <p:nvSpPr>
              <p:cNvPr id="564" name="Google Shape;564;p23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0D2626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5" name="Google Shape;565;p23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66" name="Google Shape;566;p23"/>
            <p:cNvGrpSpPr/>
            <p:nvPr/>
          </p:nvGrpSpPr>
          <p:grpSpPr>
            <a:xfrm>
              <a:off x="327590" y="7335522"/>
              <a:ext cx="9172512" cy="1247329"/>
              <a:chOff x="0" y="-38100"/>
              <a:chExt cx="1755775" cy="238760"/>
            </a:xfrm>
          </p:grpSpPr>
          <p:sp>
            <p:nvSpPr>
              <p:cNvPr id="567" name="Google Shape;567;p23"/>
              <p:cNvSpPr/>
              <p:nvPr/>
            </p:nvSpPr>
            <p:spPr>
              <a:xfrm>
                <a:off x="0" y="0"/>
                <a:ext cx="1755775" cy="200660"/>
              </a:xfrm>
              <a:custGeom>
                <a:rect b="b" l="l" r="r" t="t"/>
                <a:pathLst>
                  <a:path extrusionOk="0" h="200660" w="1755775">
                    <a:moveTo>
                      <a:pt x="9289" y="0"/>
                    </a:moveTo>
                    <a:lnTo>
                      <a:pt x="1746486" y="0"/>
                    </a:lnTo>
                    <a:cubicBezTo>
                      <a:pt x="1748949" y="0"/>
                      <a:pt x="1751312" y="979"/>
                      <a:pt x="1753054" y="2721"/>
                    </a:cubicBezTo>
                    <a:cubicBezTo>
                      <a:pt x="1754796" y="4463"/>
                      <a:pt x="1755775" y="6826"/>
                      <a:pt x="1755775" y="9289"/>
                    </a:cubicBezTo>
                    <a:lnTo>
                      <a:pt x="1755775" y="191371"/>
                    </a:lnTo>
                    <a:cubicBezTo>
                      <a:pt x="1755775" y="193834"/>
                      <a:pt x="1754796" y="196197"/>
                      <a:pt x="1753054" y="197939"/>
                    </a:cubicBezTo>
                    <a:cubicBezTo>
                      <a:pt x="1751312" y="199681"/>
                      <a:pt x="1748949" y="200660"/>
                      <a:pt x="1746486" y="200660"/>
                    </a:cubicBezTo>
                    <a:lnTo>
                      <a:pt x="9289" y="200660"/>
                    </a:lnTo>
                    <a:cubicBezTo>
                      <a:pt x="6826" y="200660"/>
                      <a:pt x="4463" y="199681"/>
                      <a:pt x="2721" y="197939"/>
                    </a:cubicBezTo>
                    <a:cubicBezTo>
                      <a:pt x="979" y="196197"/>
                      <a:pt x="0" y="193834"/>
                      <a:pt x="0" y="191371"/>
                    </a:cubicBezTo>
                    <a:lnTo>
                      <a:pt x="0" y="9289"/>
                    </a:lnTo>
                    <a:cubicBezTo>
                      <a:pt x="0" y="6826"/>
                      <a:pt x="979" y="4463"/>
                      <a:pt x="2721" y="2721"/>
                    </a:cubicBezTo>
                    <a:cubicBezTo>
                      <a:pt x="4463" y="979"/>
                      <a:pt x="6826" y="0"/>
                      <a:pt x="9289" y="0"/>
                    </a:cubicBezTo>
                    <a:close/>
                  </a:path>
                </a:pathLst>
              </a:custGeom>
              <a:solidFill>
                <a:srgbClr val="1A3A3A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568" name="Google Shape;568;p23"/>
              <p:cNvSpPr txBox="1"/>
              <p:nvPr/>
            </p:nvSpPr>
            <p:spPr>
              <a:xfrm>
                <a:off x="0" y="-38100"/>
                <a:ext cx="1755775" cy="23876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569" name="Google Shape;569;p23"/>
            <p:cNvSpPr txBox="1"/>
            <p:nvPr/>
          </p:nvSpPr>
          <p:spPr>
            <a:xfrm>
              <a:off x="0" y="19050"/>
              <a:ext cx="9827692" cy="43957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2269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WORKFLOW</a:t>
              </a:r>
              <a:endParaRPr/>
            </a:p>
          </p:txBody>
        </p:sp>
        <p:sp>
          <p:nvSpPr>
            <p:cNvPr id="570" name="Google Shape;570;p23"/>
            <p:cNvSpPr txBox="1"/>
            <p:nvPr/>
          </p:nvSpPr>
          <p:spPr>
            <a:xfrm>
              <a:off x="589661" y="757640"/>
              <a:ext cx="8648369" cy="6575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999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47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1:</a:t>
              </a:r>
              <a:r>
                <a:rPr b="1" i="0" lang="en-US" sz="154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Sample Q3 Data</a:t>
              </a:r>
              <a:endParaRPr/>
            </a:p>
            <a:p>
              <a:pPr indent="0" lvl="0" marL="0" marR="0" rtl="0" algn="l">
                <a:lnSpc>
                  <a:spcPct val="12999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4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n=200, x̄=$87.50, s=$32.40</a:t>
              </a:r>
              <a:endParaRPr/>
            </a:p>
          </p:txBody>
        </p:sp>
        <p:sp>
          <p:nvSpPr>
            <p:cNvPr id="571" name="Google Shape;571;p23"/>
            <p:cNvSpPr txBox="1"/>
            <p:nvPr/>
          </p:nvSpPr>
          <p:spPr>
            <a:xfrm>
              <a:off x="4586256" y="1722517"/>
              <a:ext cx="655179" cy="3609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57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572" name="Google Shape;572;p23"/>
            <p:cNvSpPr txBox="1"/>
            <p:nvPr/>
          </p:nvSpPr>
          <p:spPr>
            <a:xfrm>
              <a:off x="589661" y="2133517"/>
              <a:ext cx="8648369" cy="6575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999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47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2:</a:t>
              </a:r>
              <a:r>
                <a:rPr b="1" i="0" lang="en-US" sz="154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Calculate SE</a:t>
              </a:r>
              <a:endParaRPr/>
            </a:p>
            <a:p>
              <a:pPr indent="0" lvl="0" marL="0" marR="0" rtl="0" algn="l">
                <a:lnSpc>
                  <a:spcPct val="12999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4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SE = 32.40/√200 = $2.29</a:t>
              </a:r>
              <a:endParaRPr/>
            </a:p>
          </p:txBody>
        </p:sp>
        <p:sp>
          <p:nvSpPr>
            <p:cNvPr id="573" name="Google Shape;573;p23"/>
            <p:cNvSpPr txBox="1"/>
            <p:nvPr/>
          </p:nvSpPr>
          <p:spPr>
            <a:xfrm>
              <a:off x="4586256" y="3098393"/>
              <a:ext cx="655179" cy="3609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57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574" name="Google Shape;574;p23"/>
            <p:cNvSpPr txBox="1"/>
            <p:nvPr/>
          </p:nvSpPr>
          <p:spPr>
            <a:xfrm>
              <a:off x="589661" y="3509394"/>
              <a:ext cx="8648369" cy="6575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999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47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3:</a:t>
              </a:r>
              <a:r>
                <a:rPr b="1" i="0" lang="en-US" sz="154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Determine z-value</a:t>
              </a:r>
              <a:endParaRPr/>
            </a:p>
            <a:p>
              <a:pPr indent="0" lvl="0" marL="0" marR="0" rtl="0" algn="l">
                <a:lnSpc>
                  <a:spcPct val="12999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4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z = 1.96 (95%)</a:t>
              </a:r>
              <a:endParaRPr/>
            </a:p>
          </p:txBody>
        </p:sp>
        <p:sp>
          <p:nvSpPr>
            <p:cNvPr id="575" name="Google Shape;575;p23"/>
            <p:cNvSpPr txBox="1"/>
            <p:nvPr/>
          </p:nvSpPr>
          <p:spPr>
            <a:xfrm>
              <a:off x="4586256" y="4474270"/>
              <a:ext cx="655179" cy="3609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57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576" name="Google Shape;576;p23"/>
            <p:cNvSpPr txBox="1"/>
            <p:nvPr/>
          </p:nvSpPr>
          <p:spPr>
            <a:xfrm>
              <a:off x="589661" y="4885271"/>
              <a:ext cx="8648369" cy="6575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999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47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4:</a:t>
              </a:r>
              <a:r>
                <a:rPr b="1" i="0" lang="en-US" sz="154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Compute ME</a:t>
              </a:r>
              <a:endParaRPr/>
            </a:p>
            <a:p>
              <a:pPr indent="0" lvl="0" marL="0" marR="0" rtl="0" algn="l">
                <a:lnSpc>
                  <a:spcPct val="12999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4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ME = 1.96×2.29 = $4.49</a:t>
              </a:r>
              <a:endParaRPr/>
            </a:p>
          </p:txBody>
        </p:sp>
        <p:sp>
          <p:nvSpPr>
            <p:cNvPr id="577" name="Google Shape;577;p23"/>
            <p:cNvSpPr txBox="1"/>
            <p:nvPr/>
          </p:nvSpPr>
          <p:spPr>
            <a:xfrm>
              <a:off x="4586256" y="5850147"/>
              <a:ext cx="655179" cy="3609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57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578" name="Google Shape;578;p23"/>
            <p:cNvSpPr txBox="1"/>
            <p:nvPr/>
          </p:nvSpPr>
          <p:spPr>
            <a:xfrm>
              <a:off x="589661" y="6261148"/>
              <a:ext cx="8648369" cy="6575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999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47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5:</a:t>
              </a:r>
              <a:r>
                <a:rPr b="1" i="0" lang="en-US" sz="154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Build CI</a:t>
              </a:r>
              <a:endParaRPr/>
            </a:p>
            <a:p>
              <a:pPr indent="0" lvl="0" marL="0" marR="0" rtl="0" algn="l">
                <a:lnSpc>
                  <a:spcPct val="12999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4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[$83.01, $91.99]</a:t>
              </a:r>
              <a:endParaRPr/>
            </a:p>
          </p:txBody>
        </p:sp>
        <p:sp>
          <p:nvSpPr>
            <p:cNvPr id="579" name="Google Shape;579;p23"/>
            <p:cNvSpPr txBox="1"/>
            <p:nvPr/>
          </p:nvSpPr>
          <p:spPr>
            <a:xfrm>
              <a:off x="4586256" y="7226024"/>
              <a:ext cx="655179" cy="36095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ctr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857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↓</a:t>
              </a:r>
              <a:endParaRPr/>
            </a:p>
          </p:txBody>
        </p:sp>
        <p:sp>
          <p:nvSpPr>
            <p:cNvPr id="580" name="Google Shape;580;p23"/>
            <p:cNvSpPr txBox="1"/>
            <p:nvPr/>
          </p:nvSpPr>
          <p:spPr>
            <a:xfrm>
              <a:off x="589661" y="7637024"/>
              <a:ext cx="8648369" cy="65754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999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47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 6:</a:t>
              </a:r>
              <a:r>
                <a:rPr b="1" i="0" lang="en-US" sz="154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Business Decision</a:t>
              </a:r>
              <a:endParaRPr/>
            </a:p>
            <a:p>
              <a:pPr indent="0" lvl="0" marL="0" marR="0" rtl="0" algn="l">
                <a:lnSpc>
                  <a:spcPct val="129993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47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Budget: $830K–$920K</a:t>
              </a:r>
              <a:endParaRPr/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4" name="Shape 5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5" name="Google Shape;585;p24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586" name="Google Shape;586;p24"/>
          <p:cNvSpPr/>
          <p:nvPr/>
        </p:nvSpPr>
        <p:spPr>
          <a:xfrm>
            <a:off x="15401235" y="538806"/>
            <a:ext cx="1173232" cy="1427719"/>
          </a:xfrm>
          <a:custGeom>
            <a:rect b="b" l="l" r="r" t="t"/>
            <a:pathLst>
              <a:path extrusionOk="0" h="1427719" w="1173232">
                <a:moveTo>
                  <a:pt x="0" y="0"/>
                </a:moveTo>
                <a:lnTo>
                  <a:pt x="1173232" y="0"/>
                </a:lnTo>
                <a:lnTo>
                  <a:pt x="1173232" y="1427720"/>
                </a:lnTo>
                <a:lnTo>
                  <a:pt x="0" y="142772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587" name="Google Shape;587;p24"/>
          <p:cNvSpPr txBox="1"/>
          <p:nvPr/>
        </p:nvSpPr>
        <p:spPr>
          <a:xfrm>
            <a:off x="589186" y="950180"/>
            <a:ext cx="9776930" cy="59790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798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311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Excel-Based CI Calculation</a:t>
            </a:r>
            <a:endParaRPr/>
          </a:p>
        </p:txBody>
      </p:sp>
      <p:sp>
        <p:nvSpPr>
          <p:cNvPr id="588" name="Google Shape;588;p24"/>
          <p:cNvSpPr txBox="1"/>
          <p:nvPr/>
        </p:nvSpPr>
        <p:spPr>
          <a:xfrm>
            <a:off x="589186" y="1637085"/>
            <a:ext cx="8799237" cy="2825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42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Case:</a:t>
            </a:r>
            <a:r>
              <a:rPr b="0" i="0" lang="en-US" sz="164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Data in cells A2:A201 (200 transaction values from Q3)</a:t>
            </a:r>
            <a:endParaRPr/>
          </a:p>
        </p:txBody>
      </p:sp>
      <p:grpSp>
        <p:nvGrpSpPr>
          <p:cNvPr id="589" name="Google Shape;589;p24"/>
          <p:cNvGrpSpPr/>
          <p:nvPr/>
        </p:nvGrpSpPr>
        <p:grpSpPr>
          <a:xfrm>
            <a:off x="589186" y="2113290"/>
            <a:ext cx="17109628" cy="588473"/>
            <a:chOff x="0" y="-38100"/>
            <a:chExt cx="4389438" cy="150971"/>
          </a:xfrm>
        </p:grpSpPr>
        <p:sp>
          <p:nvSpPr>
            <p:cNvPr id="590" name="Google Shape;590;p24"/>
            <p:cNvSpPr/>
            <p:nvPr/>
          </p:nvSpPr>
          <p:spPr>
            <a:xfrm>
              <a:off x="0" y="0"/>
              <a:ext cx="4389438" cy="112871"/>
            </a:xfrm>
            <a:custGeom>
              <a:rect b="b" l="l" r="r" t="t"/>
              <a:pathLst>
                <a:path extrusionOk="0" h="112871" w="4389438">
                  <a:moveTo>
                    <a:pt x="0" y="0"/>
                  </a:moveTo>
                  <a:lnTo>
                    <a:pt x="4389438" y="0"/>
                  </a:lnTo>
                  <a:lnTo>
                    <a:pt x="4389438" y="112871"/>
                  </a:lnTo>
                  <a:lnTo>
                    <a:pt x="0" y="11287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591" name="Google Shape;591;p24"/>
            <p:cNvSpPr txBox="1"/>
            <p:nvPr/>
          </p:nvSpPr>
          <p:spPr>
            <a:xfrm>
              <a:off x="0" y="-38100"/>
              <a:ext cx="4389438" cy="15097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92" name="Google Shape;592;p24"/>
          <p:cNvGrpSpPr/>
          <p:nvPr/>
        </p:nvGrpSpPr>
        <p:grpSpPr>
          <a:xfrm>
            <a:off x="589186" y="2602136"/>
            <a:ext cx="17109628" cy="637358"/>
            <a:chOff x="0" y="-38100"/>
            <a:chExt cx="4389438" cy="163512"/>
          </a:xfrm>
        </p:grpSpPr>
        <p:sp>
          <p:nvSpPr>
            <p:cNvPr id="593" name="Google Shape;593;p24"/>
            <p:cNvSpPr/>
            <p:nvPr/>
          </p:nvSpPr>
          <p:spPr>
            <a:xfrm>
              <a:off x="0" y="0"/>
              <a:ext cx="4389438" cy="125412"/>
            </a:xfrm>
            <a:custGeom>
              <a:rect b="b" l="l" r="r" t="t"/>
              <a:pathLst>
                <a:path extrusionOk="0" h="125412" w="4389438">
                  <a:moveTo>
                    <a:pt x="0" y="0"/>
                  </a:moveTo>
                  <a:lnTo>
                    <a:pt x="4389438" y="0"/>
                  </a:lnTo>
                  <a:lnTo>
                    <a:pt x="4389438" y="125412"/>
                  </a:lnTo>
                  <a:lnTo>
                    <a:pt x="0" y="125412"/>
                  </a:lnTo>
                  <a:close/>
                </a:path>
              </a:pathLst>
            </a:custGeom>
            <a:solidFill>
              <a:srgbClr val="1A2E2E"/>
            </a:solidFill>
            <a:ln>
              <a:noFill/>
            </a:ln>
          </p:spPr>
        </p:sp>
        <p:sp>
          <p:nvSpPr>
            <p:cNvPr id="594" name="Google Shape;594;p24"/>
            <p:cNvSpPr txBox="1"/>
            <p:nvPr/>
          </p:nvSpPr>
          <p:spPr>
            <a:xfrm>
              <a:off x="0" y="-38100"/>
              <a:ext cx="4389438" cy="1635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95" name="Google Shape;595;p24"/>
          <p:cNvGrpSpPr/>
          <p:nvPr/>
        </p:nvGrpSpPr>
        <p:grpSpPr>
          <a:xfrm>
            <a:off x="589186" y="3139867"/>
            <a:ext cx="17109628" cy="637358"/>
            <a:chOff x="0" y="-38100"/>
            <a:chExt cx="4389438" cy="163512"/>
          </a:xfrm>
        </p:grpSpPr>
        <p:sp>
          <p:nvSpPr>
            <p:cNvPr id="596" name="Google Shape;596;p24"/>
            <p:cNvSpPr/>
            <p:nvPr/>
          </p:nvSpPr>
          <p:spPr>
            <a:xfrm>
              <a:off x="0" y="0"/>
              <a:ext cx="4389438" cy="125412"/>
            </a:xfrm>
            <a:custGeom>
              <a:rect b="b" l="l" r="r" t="t"/>
              <a:pathLst>
                <a:path extrusionOk="0" h="125412" w="4389438">
                  <a:moveTo>
                    <a:pt x="0" y="0"/>
                  </a:moveTo>
                  <a:lnTo>
                    <a:pt x="4389438" y="0"/>
                  </a:lnTo>
                  <a:lnTo>
                    <a:pt x="4389438" y="125412"/>
                  </a:lnTo>
                  <a:lnTo>
                    <a:pt x="0" y="125412"/>
                  </a:lnTo>
                  <a:close/>
                </a:path>
              </a:pathLst>
            </a:custGeom>
            <a:solidFill>
              <a:srgbClr val="0D2626"/>
            </a:solidFill>
            <a:ln>
              <a:noFill/>
            </a:ln>
          </p:spPr>
        </p:sp>
        <p:sp>
          <p:nvSpPr>
            <p:cNvPr id="597" name="Google Shape;597;p24"/>
            <p:cNvSpPr txBox="1"/>
            <p:nvPr/>
          </p:nvSpPr>
          <p:spPr>
            <a:xfrm>
              <a:off x="0" y="-38100"/>
              <a:ext cx="4389438" cy="1635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98" name="Google Shape;598;p24"/>
          <p:cNvGrpSpPr/>
          <p:nvPr/>
        </p:nvGrpSpPr>
        <p:grpSpPr>
          <a:xfrm>
            <a:off x="589186" y="3677599"/>
            <a:ext cx="17109628" cy="637358"/>
            <a:chOff x="0" y="-38100"/>
            <a:chExt cx="4389438" cy="163512"/>
          </a:xfrm>
        </p:grpSpPr>
        <p:sp>
          <p:nvSpPr>
            <p:cNvPr id="599" name="Google Shape;599;p24"/>
            <p:cNvSpPr/>
            <p:nvPr/>
          </p:nvSpPr>
          <p:spPr>
            <a:xfrm>
              <a:off x="0" y="0"/>
              <a:ext cx="4389438" cy="125412"/>
            </a:xfrm>
            <a:custGeom>
              <a:rect b="b" l="l" r="r" t="t"/>
              <a:pathLst>
                <a:path extrusionOk="0" h="125412" w="4389438">
                  <a:moveTo>
                    <a:pt x="0" y="0"/>
                  </a:moveTo>
                  <a:lnTo>
                    <a:pt x="4389438" y="0"/>
                  </a:lnTo>
                  <a:lnTo>
                    <a:pt x="4389438" y="125412"/>
                  </a:lnTo>
                  <a:lnTo>
                    <a:pt x="0" y="125412"/>
                  </a:lnTo>
                  <a:close/>
                </a:path>
              </a:pathLst>
            </a:custGeom>
            <a:solidFill>
              <a:srgbClr val="1A2E2E"/>
            </a:solidFill>
            <a:ln>
              <a:noFill/>
            </a:ln>
          </p:spPr>
        </p:sp>
        <p:sp>
          <p:nvSpPr>
            <p:cNvPr id="600" name="Google Shape;600;p24"/>
            <p:cNvSpPr txBox="1"/>
            <p:nvPr/>
          </p:nvSpPr>
          <p:spPr>
            <a:xfrm>
              <a:off x="0" y="-38100"/>
              <a:ext cx="4389438" cy="1635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01" name="Google Shape;601;p24"/>
          <p:cNvGrpSpPr/>
          <p:nvPr/>
        </p:nvGrpSpPr>
        <p:grpSpPr>
          <a:xfrm>
            <a:off x="589186" y="4215330"/>
            <a:ext cx="17109628" cy="637358"/>
            <a:chOff x="0" y="-38100"/>
            <a:chExt cx="4389438" cy="163512"/>
          </a:xfrm>
        </p:grpSpPr>
        <p:sp>
          <p:nvSpPr>
            <p:cNvPr id="602" name="Google Shape;602;p24"/>
            <p:cNvSpPr/>
            <p:nvPr/>
          </p:nvSpPr>
          <p:spPr>
            <a:xfrm>
              <a:off x="0" y="0"/>
              <a:ext cx="4389438" cy="125412"/>
            </a:xfrm>
            <a:custGeom>
              <a:rect b="b" l="l" r="r" t="t"/>
              <a:pathLst>
                <a:path extrusionOk="0" h="125412" w="4389438">
                  <a:moveTo>
                    <a:pt x="0" y="0"/>
                  </a:moveTo>
                  <a:lnTo>
                    <a:pt x="4389438" y="0"/>
                  </a:lnTo>
                  <a:lnTo>
                    <a:pt x="4389438" y="125412"/>
                  </a:lnTo>
                  <a:lnTo>
                    <a:pt x="0" y="125412"/>
                  </a:lnTo>
                  <a:close/>
                </a:path>
              </a:pathLst>
            </a:custGeom>
            <a:solidFill>
              <a:srgbClr val="0D2626"/>
            </a:solidFill>
            <a:ln>
              <a:noFill/>
            </a:ln>
          </p:spPr>
        </p:sp>
        <p:sp>
          <p:nvSpPr>
            <p:cNvPr id="603" name="Google Shape;603;p24"/>
            <p:cNvSpPr txBox="1"/>
            <p:nvPr/>
          </p:nvSpPr>
          <p:spPr>
            <a:xfrm>
              <a:off x="0" y="-38100"/>
              <a:ext cx="4389438" cy="1635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04" name="Google Shape;604;p24"/>
          <p:cNvGrpSpPr/>
          <p:nvPr/>
        </p:nvGrpSpPr>
        <p:grpSpPr>
          <a:xfrm>
            <a:off x="589186" y="4753061"/>
            <a:ext cx="17109628" cy="637358"/>
            <a:chOff x="0" y="-38100"/>
            <a:chExt cx="4389438" cy="163512"/>
          </a:xfrm>
        </p:grpSpPr>
        <p:sp>
          <p:nvSpPr>
            <p:cNvPr id="605" name="Google Shape;605;p24"/>
            <p:cNvSpPr/>
            <p:nvPr/>
          </p:nvSpPr>
          <p:spPr>
            <a:xfrm>
              <a:off x="0" y="0"/>
              <a:ext cx="4389438" cy="125412"/>
            </a:xfrm>
            <a:custGeom>
              <a:rect b="b" l="l" r="r" t="t"/>
              <a:pathLst>
                <a:path extrusionOk="0" h="125412" w="4389438">
                  <a:moveTo>
                    <a:pt x="0" y="0"/>
                  </a:moveTo>
                  <a:lnTo>
                    <a:pt x="4389438" y="0"/>
                  </a:lnTo>
                  <a:lnTo>
                    <a:pt x="4389438" y="125412"/>
                  </a:lnTo>
                  <a:lnTo>
                    <a:pt x="0" y="125412"/>
                  </a:lnTo>
                  <a:close/>
                </a:path>
              </a:pathLst>
            </a:custGeom>
            <a:solidFill>
              <a:srgbClr val="1A2E2E"/>
            </a:solidFill>
            <a:ln>
              <a:noFill/>
            </a:ln>
          </p:spPr>
        </p:sp>
        <p:sp>
          <p:nvSpPr>
            <p:cNvPr id="606" name="Google Shape;606;p24"/>
            <p:cNvSpPr txBox="1"/>
            <p:nvPr/>
          </p:nvSpPr>
          <p:spPr>
            <a:xfrm>
              <a:off x="0" y="-38100"/>
              <a:ext cx="4389438" cy="1635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07" name="Google Shape;607;p24"/>
          <p:cNvGrpSpPr/>
          <p:nvPr/>
        </p:nvGrpSpPr>
        <p:grpSpPr>
          <a:xfrm>
            <a:off x="589186" y="5290792"/>
            <a:ext cx="17109628" cy="637358"/>
            <a:chOff x="0" y="-38100"/>
            <a:chExt cx="4389438" cy="163512"/>
          </a:xfrm>
        </p:grpSpPr>
        <p:sp>
          <p:nvSpPr>
            <p:cNvPr id="608" name="Google Shape;608;p24"/>
            <p:cNvSpPr/>
            <p:nvPr/>
          </p:nvSpPr>
          <p:spPr>
            <a:xfrm>
              <a:off x="0" y="0"/>
              <a:ext cx="4389438" cy="125412"/>
            </a:xfrm>
            <a:custGeom>
              <a:rect b="b" l="l" r="r" t="t"/>
              <a:pathLst>
                <a:path extrusionOk="0" h="125412" w="4389438">
                  <a:moveTo>
                    <a:pt x="0" y="0"/>
                  </a:moveTo>
                  <a:lnTo>
                    <a:pt x="4389438" y="0"/>
                  </a:lnTo>
                  <a:lnTo>
                    <a:pt x="4389438" y="125412"/>
                  </a:lnTo>
                  <a:lnTo>
                    <a:pt x="0" y="125412"/>
                  </a:lnTo>
                  <a:close/>
                </a:path>
              </a:pathLst>
            </a:custGeom>
            <a:solidFill>
              <a:srgbClr val="0D2626"/>
            </a:solidFill>
            <a:ln>
              <a:noFill/>
            </a:ln>
          </p:spPr>
        </p:sp>
        <p:sp>
          <p:nvSpPr>
            <p:cNvPr id="609" name="Google Shape;609;p24"/>
            <p:cNvSpPr txBox="1"/>
            <p:nvPr/>
          </p:nvSpPr>
          <p:spPr>
            <a:xfrm>
              <a:off x="0" y="-38100"/>
              <a:ext cx="4389438" cy="1635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10" name="Google Shape;610;p24"/>
          <p:cNvGrpSpPr/>
          <p:nvPr/>
        </p:nvGrpSpPr>
        <p:grpSpPr>
          <a:xfrm>
            <a:off x="589186" y="5828523"/>
            <a:ext cx="17109628" cy="637358"/>
            <a:chOff x="0" y="-38100"/>
            <a:chExt cx="4389438" cy="163512"/>
          </a:xfrm>
        </p:grpSpPr>
        <p:sp>
          <p:nvSpPr>
            <p:cNvPr id="611" name="Google Shape;611;p24"/>
            <p:cNvSpPr/>
            <p:nvPr/>
          </p:nvSpPr>
          <p:spPr>
            <a:xfrm>
              <a:off x="0" y="0"/>
              <a:ext cx="4389438" cy="125412"/>
            </a:xfrm>
            <a:custGeom>
              <a:rect b="b" l="l" r="r" t="t"/>
              <a:pathLst>
                <a:path extrusionOk="0" h="125412" w="4389438">
                  <a:moveTo>
                    <a:pt x="0" y="0"/>
                  </a:moveTo>
                  <a:lnTo>
                    <a:pt x="4389438" y="0"/>
                  </a:lnTo>
                  <a:lnTo>
                    <a:pt x="4389438" y="125412"/>
                  </a:lnTo>
                  <a:lnTo>
                    <a:pt x="0" y="125412"/>
                  </a:lnTo>
                  <a:close/>
                </a:path>
              </a:pathLst>
            </a:custGeom>
            <a:solidFill>
              <a:srgbClr val="1A2E2E"/>
            </a:solidFill>
            <a:ln>
              <a:noFill/>
            </a:ln>
          </p:spPr>
        </p:sp>
        <p:sp>
          <p:nvSpPr>
            <p:cNvPr id="612" name="Google Shape;612;p24"/>
            <p:cNvSpPr txBox="1"/>
            <p:nvPr/>
          </p:nvSpPr>
          <p:spPr>
            <a:xfrm>
              <a:off x="0" y="-38100"/>
              <a:ext cx="4389438" cy="16351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13" name="Google Shape;613;p24"/>
          <p:cNvGrpSpPr/>
          <p:nvPr/>
        </p:nvGrpSpPr>
        <p:grpSpPr>
          <a:xfrm>
            <a:off x="589186" y="6512909"/>
            <a:ext cx="17109628" cy="1712819"/>
            <a:chOff x="0" y="-38100"/>
            <a:chExt cx="4389438" cy="439420"/>
          </a:xfrm>
        </p:grpSpPr>
        <p:sp>
          <p:nvSpPr>
            <p:cNvPr id="614" name="Google Shape;614;p24"/>
            <p:cNvSpPr/>
            <p:nvPr/>
          </p:nvSpPr>
          <p:spPr>
            <a:xfrm>
              <a:off x="0" y="0"/>
              <a:ext cx="4389438" cy="401320"/>
            </a:xfrm>
            <a:custGeom>
              <a:rect b="b" l="l" r="r" t="t"/>
              <a:pathLst>
                <a:path extrusionOk="0" h="401320" w="4389438">
                  <a:moveTo>
                    <a:pt x="7240" y="0"/>
                  </a:moveTo>
                  <a:lnTo>
                    <a:pt x="4382198" y="0"/>
                  </a:lnTo>
                  <a:cubicBezTo>
                    <a:pt x="4384118" y="0"/>
                    <a:pt x="4385959" y="763"/>
                    <a:pt x="4387317" y="2120"/>
                  </a:cubicBezTo>
                  <a:cubicBezTo>
                    <a:pt x="4388675" y="3478"/>
                    <a:pt x="4389438" y="5320"/>
                    <a:pt x="4389438" y="7240"/>
                  </a:cubicBezTo>
                  <a:lnTo>
                    <a:pt x="4389438" y="394080"/>
                  </a:lnTo>
                  <a:cubicBezTo>
                    <a:pt x="4389438" y="396000"/>
                    <a:pt x="4388675" y="397842"/>
                    <a:pt x="4387317" y="399200"/>
                  </a:cubicBezTo>
                  <a:cubicBezTo>
                    <a:pt x="4385959" y="400557"/>
                    <a:pt x="4384118" y="401320"/>
                    <a:pt x="4382198" y="401320"/>
                  </a:cubicBezTo>
                  <a:lnTo>
                    <a:pt x="7240" y="401320"/>
                  </a:lnTo>
                  <a:cubicBezTo>
                    <a:pt x="5320" y="401320"/>
                    <a:pt x="3478" y="400557"/>
                    <a:pt x="2120" y="399200"/>
                  </a:cubicBezTo>
                  <a:cubicBezTo>
                    <a:pt x="763" y="397842"/>
                    <a:pt x="0" y="396000"/>
                    <a:pt x="0" y="394080"/>
                  </a:cubicBezTo>
                  <a:lnTo>
                    <a:pt x="0" y="7240"/>
                  </a:lnTo>
                  <a:cubicBezTo>
                    <a:pt x="0" y="5320"/>
                    <a:pt x="763" y="3478"/>
                    <a:pt x="2120" y="2120"/>
                  </a:cubicBezTo>
                  <a:cubicBezTo>
                    <a:pt x="3478" y="763"/>
                    <a:pt x="5320" y="0"/>
                    <a:pt x="7240" y="0"/>
                  </a:cubicBezTo>
                  <a:close/>
                </a:path>
              </a:pathLst>
            </a:custGeom>
            <a:solidFill>
              <a:srgbClr val="1A2E2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15" name="Google Shape;615;p24"/>
            <p:cNvSpPr txBox="1"/>
            <p:nvPr/>
          </p:nvSpPr>
          <p:spPr>
            <a:xfrm>
              <a:off x="0" y="-38100"/>
              <a:ext cx="4389438" cy="4394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16" name="Google Shape;616;p24"/>
          <p:cNvSpPr txBox="1"/>
          <p:nvPr/>
        </p:nvSpPr>
        <p:spPr>
          <a:xfrm>
            <a:off x="784725" y="2309930"/>
            <a:ext cx="782154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111C1C"/>
                </a:solidFill>
                <a:latin typeface="Poppins"/>
                <a:ea typeface="Poppins"/>
                <a:cs typeface="Poppins"/>
                <a:sym typeface="Poppins"/>
              </a:rPr>
              <a:t>Step</a:t>
            </a:r>
            <a:endParaRPr/>
          </a:p>
        </p:txBody>
      </p:sp>
      <p:sp>
        <p:nvSpPr>
          <p:cNvPr id="617" name="Google Shape;617;p24"/>
          <p:cNvSpPr txBox="1"/>
          <p:nvPr/>
        </p:nvSpPr>
        <p:spPr>
          <a:xfrm>
            <a:off x="1713533" y="2309930"/>
            <a:ext cx="2933079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111C1C"/>
                </a:solidFill>
                <a:latin typeface="Poppins"/>
                <a:ea typeface="Poppins"/>
                <a:cs typeface="Poppins"/>
                <a:sym typeface="Poppins"/>
              </a:rPr>
              <a:t>Description</a:t>
            </a:r>
            <a:endParaRPr/>
          </a:p>
        </p:txBody>
      </p:sp>
      <p:sp>
        <p:nvSpPr>
          <p:cNvPr id="618" name="Google Shape;618;p24"/>
          <p:cNvSpPr txBox="1"/>
          <p:nvPr/>
        </p:nvSpPr>
        <p:spPr>
          <a:xfrm>
            <a:off x="4842151" y="2309930"/>
            <a:ext cx="4888465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111C1C"/>
                </a:solidFill>
                <a:latin typeface="Poppins"/>
                <a:ea typeface="Poppins"/>
                <a:cs typeface="Poppins"/>
                <a:sym typeface="Poppins"/>
              </a:rPr>
              <a:t>Excel Formula</a:t>
            </a:r>
            <a:endParaRPr/>
          </a:p>
        </p:txBody>
      </p:sp>
      <p:sp>
        <p:nvSpPr>
          <p:cNvPr id="619" name="Google Shape;619;p24"/>
          <p:cNvSpPr txBox="1"/>
          <p:nvPr/>
        </p:nvSpPr>
        <p:spPr>
          <a:xfrm>
            <a:off x="10023924" y="2309930"/>
            <a:ext cx="977693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111C1C"/>
                </a:solidFill>
                <a:latin typeface="Poppins"/>
                <a:ea typeface="Poppins"/>
                <a:cs typeface="Poppins"/>
                <a:sym typeface="Poppins"/>
              </a:rPr>
              <a:t>Cell</a:t>
            </a:r>
            <a:endParaRPr/>
          </a:p>
        </p:txBody>
      </p:sp>
      <p:sp>
        <p:nvSpPr>
          <p:cNvPr id="620" name="Google Shape;620;p24"/>
          <p:cNvSpPr txBox="1"/>
          <p:nvPr/>
        </p:nvSpPr>
        <p:spPr>
          <a:xfrm>
            <a:off x="11294925" y="2309930"/>
            <a:ext cx="1955386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111C1C"/>
                </a:solidFill>
                <a:latin typeface="Poppins"/>
                <a:ea typeface="Poppins"/>
                <a:cs typeface="Poppins"/>
                <a:sym typeface="Poppins"/>
              </a:rPr>
              <a:t>Result</a:t>
            </a:r>
            <a:endParaRPr/>
          </a:p>
        </p:txBody>
      </p:sp>
      <p:sp>
        <p:nvSpPr>
          <p:cNvPr id="621" name="Google Shape;621;p24"/>
          <p:cNvSpPr txBox="1"/>
          <p:nvPr/>
        </p:nvSpPr>
        <p:spPr>
          <a:xfrm>
            <a:off x="784725" y="2828107"/>
            <a:ext cx="782154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1</a:t>
            </a:r>
            <a:endParaRPr/>
          </a:p>
        </p:txBody>
      </p:sp>
      <p:sp>
        <p:nvSpPr>
          <p:cNvPr id="622" name="Google Shape;622;p24"/>
          <p:cNvSpPr txBox="1"/>
          <p:nvPr/>
        </p:nvSpPr>
        <p:spPr>
          <a:xfrm>
            <a:off x="1713533" y="2828107"/>
            <a:ext cx="2933079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Sample Mean</a:t>
            </a:r>
            <a:endParaRPr/>
          </a:p>
        </p:txBody>
      </p:sp>
      <p:sp>
        <p:nvSpPr>
          <p:cNvPr id="623" name="Google Shape;623;p24"/>
          <p:cNvSpPr txBox="1"/>
          <p:nvPr/>
        </p:nvSpPr>
        <p:spPr>
          <a:xfrm>
            <a:off x="4842151" y="2847157"/>
            <a:ext cx="4888465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5CA3B2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=AVERAGE(A2:A201)</a:t>
            </a:r>
            <a:endParaRPr/>
          </a:p>
        </p:txBody>
      </p:sp>
      <p:sp>
        <p:nvSpPr>
          <p:cNvPr id="624" name="Google Shape;624;p24"/>
          <p:cNvSpPr txBox="1"/>
          <p:nvPr/>
        </p:nvSpPr>
        <p:spPr>
          <a:xfrm>
            <a:off x="10023924" y="2847157"/>
            <a:ext cx="977693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B2</a:t>
            </a:r>
            <a:endParaRPr/>
          </a:p>
        </p:txBody>
      </p:sp>
      <p:sp>
        <p:nvSpPr>
          <p:cNvPr id="625" name="Google Shape;625;p24"/>
          <p:cNvSpPr txBox="1"/>
          <p:nvPr/>
        </p:nvSpPr>
        <p:spPr>
          <a:xfrm>
            <a:off x="11294925" y="2828107"/>
            <a:ext cx="1955386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$87.50</a:t>
            </a:r>
            <a:endParaRPr/>
          </a:p>
        </p:txBody>
      </p:sp>
      <p:sp>
        <p:nvSpPr>
          <p:cNvPr id="626" name="Google Shape;626;p24"/>
          <p:cNvSpPr txBox="1"/>
          <p:nvPr/>
        </p:nvSpPr>
        <p:spPr>
          <a:xfrm>
            <a:off x="784725" y="3365838"/>
            <a:ext cx="782154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2</a:t>
            </a:r>
            <a:endParaRPr/>
          </a:p>
        </p:txBody>
      </p:sp>
      <p:sp>
        <p:nvSpPr>
          <p:cNvPr id="627" name="Google Shape;627;p24"/>
          <p:cNvSpPr txBox="1"/>
          <p:nvPr/>
        </p:nvSpPr>
        <p:spPr>
          <a:xfrm>
            <a:off x="1713533" y="3365838"/>
            <a:ext cx="2933079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Std Deviation</a:t>
            </a:r>
            <a:endParaRPr/>
          </a:p>
        </p:txBody>
      </p:sp>
      <p:sp>
        <p:nvSpPr>
          <p:cNvPr id="628" name="Google Shape;628;p24"/>
          <p:cNvSpPr txBox="1"/>
          <p:nvPr/>
        </p:nvSpPr>
        <p:spPr>
          <a:xfrm>
            <a:off x="4842151" y="3384888"/>
            <a:ext cx="4888465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5CA3B2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=STDEV.S(A2:A201)</a:t>
            </a:r>
            <a:endParaRPr/>
          </a:p>
        </p:txBody>
      </p:sp>
      <p:sp>
        <p:nvSpPr>
          <p:cNvPr id="629" name="Google Shape;629;p24"/>
          <p:cNvSpPr txBox="1"/>
          <p:nvPr/>
        </p:nvSpPr>
        <p:spPr>
          <a:xfrm>
            <a:off x="10023924" y="3384888"/>
            <a:ext cx="977693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B3</a:t>
            </a:r>
            <a:endParaRPr/>
          </a:p>
        </p:txBody>
      </p:sp>
      <p:sp>
        <p:nvSpPr>
          <p:cNvPr id="630" name="Google Shape;630;p24"/>
          <p:cNvSpPr txBox="1"/>
          <p:nvPr/>
        </p:nvSpPr>
        <p:spPr>
          <a:xfrm>
            <a:off x="11294925" y="3365838"/>
            <a:ext cx="1955386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$32.40</a:t>
            </a:r>
            <a:endParaRPr/>
          </a:p>
        </p:txBody>
      </p:sp>
      <p:sp>
        <p:nvSpPr>
          <p:cNvPr id="631" name="Google Shape;631;p24"/>
          <p:cNvSpPr txBox="1"/>
          <p:nvPr/>
        </p:nvSpPr>
        <p:spPr>
          <a:xfrm>
            <a:off x="784725" y="3903569"/>
            <a:ext cx="782154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3</a:t>
            </a:r>
            <a:endParaRPr/>
          </a:p>
        </p:txBody>
      </p:sp>
      <p:sp>
        <p:nvSpPr>
          <p:cNvPr id="632" name="Google Shape;632;p24"/>
          <p:cNvSpPr txBox="1"/>
          <p:nvPr/>
        </p:nvSpPr>
        <p:spPr>
          <a:xfrm>
            <a:off x="1713533" y="3903569"/>
            <a:ext cx="2933079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Sample Size</a:t>
            </a:r>
            <a:endParaRPr/>
          </a:p>
        </p:txBody>
      </p:sp>
      <p:sp>
        <p:nvSpPr>
          <p:cNvPr id="633" name="Google Shape;633;p24"/>
          <p:cNvSpPr txBox="1"/>
          <p:nvPr/>
        </p:nvSpPr>
        <p:spPr>
          <a:xfrm>
            <a:off x="4842151" y="3922619"/>
            <a:ext cx="4888465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5CA3B2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=COUNT(A2:A201)</a:t>
            </a:r>
            <a:endParaRPr/>
          </a:p>
        </p:txBody>
      </p:sp>
      <p:sp>
        <p:nvSpPr>
          <p:cNvPr id="634" name="Google Shape;634;p24"/>
          <p:cNvSpPr txBox="1"/>
          <p:nvPr/>
        </p:nvSpPr>
        <p:spPr>
          <a:xfrm>
            <a:off x="10023924" y="3922619"/>
            <a:ext cx="977693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B4</a:t>
            </a:r>
            <a:endParaRPr/>
          </a:p>
        </p:txBody>
      </p:sp>
      <p:sp>
        <p:nvSpPr>
          <p:cNvPr id="635" name="Google Shape;635;p24"/>
          <p:cNvSpPr txBox="1"/>
          <p:nvPr/>
        </p:nvSpPr>
        <p:spPr>
          <a:xfrm>
            <a:off x="11294925" y="3903569"/>
            <a:ext cx="1955386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200</a:t>
            </a:r>
            <a:endParaRPr/>
          </a:p>
        </p:txBody>
      </p:sp>
      <p:sp>
        <p:nvSpPr>
          <p:cNvPr id="636" name="Google Shape;636;p24"/>
          <p:cNvSpPr txBox="1"/>
          <p:nvPr/>
        </p:nvSpPr>
        <p:spPr>
          <a:xfrm>
            <a:off x="784725" y="4441300"/>
            <a:ext cx="782154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4</a:t>
            </a:r>
            <a:endParaRPr/>
          </a:p>
        </p:txBody>
      </p:sp>
      <p:sp>
        <p:nvSpPr>
          <p:cNvPr id="637" name="Google Shape;637;p24"/>
          <p:cNvSpPr txBox="1"/>
          <p:nvPr/>
        </p:nvSpPr>
        <p:spPr>
          <a:xfrm>
            <a:off x="1713533" y="4441300"/>
            <a:ext cx="2933079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Std Error</a:t>
            </a:r>
            <a:endParaRPr/>
          </a:p>
        </p:txBody>
      </p:sp>
      <p:sp>
        <p:nvSpPr>
          <p:cNvPr id="638" name="Google Shape;638;p24"/>
          <p:cNvSpPr txBox="1"/>
          <p:nvPr/>
        </p:nvSpPr>
        <p:spPr>
          <a:xfrm>
            <a:off x="4842151" y="4460350"/>
            <a:ext cx="4888465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5CA3B2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=B3/SQRT(B4)</a:t>
            </a:r>
            <a:endParaRPr/>
          </a:p>
        </p:txBody>
      </p:sp>
      <p:sp>
        <p:nvSpPr>
          <p:cNvPr id="639" name="Google Shape;639;p24"/>
          <p:cNvSpPr txBox="1"/>
          <p:nvPr/>
        </p:nvSpPr>
        <p:spPr>
          <a:xfrm>
            <a:off x="10023924" y="4460350"/>
            <a:ext cx="977693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B5</a:t>
            </a:r>
            <a:endParaRPr/>
          </a:p>
        </p:txBody>
      </p:sp>
      <p:sp>
        <p:nvSpPr>
          <p:cNvPr id="640" name="Google Shape;640;p24"/>
          <p:cNvSpPr txBox="1"/>
          <p:nvPr/>
        </p:nvSpPr>
        <p:spPr>
          <a:xfrm>
            <a:off x="11294925" y="4441300"/>
            <a:ext cx="1955386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$2.29</a:t>
            </a:r>
            <a:endParaRPr/>
          </a:p>
        </p:txBody>
      </p:sp>
      <p:sp>
        <p:nvSpPr>
          <p:cNvPr id="641" name="Google Shape;641;p24"/>
          <p:cNvSpPr txBox="1"/>
          <p:nvPr/>
        </p:nvSpPr>
        <p:spPr>
          <a:xfrm>
            <a:off x="784725" y="4979032"/>
            <a:ext cx="782154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5</a:t>
            </a:r>
            <a:endParaRPr/>
          </a:p>
        </p:txBody>
      </p:sp>
      <p:sp>
        <p:nvSpPr>
          <p:cNvPr id="642" name="Google Shape;642;p24"/>
          <p:cNvSpPr txBox="1"/>
          <p:nvPr/>
        </p:nvSpPr>
        <p:spPr>
          <a:xfrm>
            <a:off x="1713533" y="4979032"/>
            <a:ext cx="2933079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Margin of Error</a:t>
            </a:r>
            <a:endParaRPr/>
          </a:p>
        </p:txBody>
      </p:sp>
      <p:sp>
        <p:nvSpPr>
          <p:cNvPr id="643" name="Google Shape;643;p24"/>
          <p:cNvSpPr txBox="1"/>
          <p:nvPr/>
        </p:nvSpPr>
        <p:spPr>
          <a:xfrm>
            <a:off x="4842151" y="5017635"/>
            <a:ext cx="4888465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373" u="none" cap="none" strike="noStrike">
                <a:solidFill>
                  <a:srgbClr val="5CA3B2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=CONFIDENCE.T(0.05, B3, B4)</a:t>
            </a:r>
            <a:endParaRPr/>
          </a:p>
        </p:txBody>
      </p:sp>
      <p:sp>
        <p:nvSpPr>
          <p:cNvPr id="644" name="Google Shape;644;p24"/>
          <p:cNvSpPr txBox="1"/>
          <p:nvPr/>
        </p:nvSpPr>
        <p:spPr>
          <a:xfrm>
            <a:off x="10023924" y="4998082"/>
            <a:ext cx="977693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B6</a:t>
            </a:r>
            <a:endParaRPr/>
          </a:p>
        </p:txBody>
      </p:sp>
      <p:sp>
        <p:nvSpPr>
          <p:cNvPr id="645" name="Google Shape;645;p24"/>
          <p:cNvSpPr txBox="1"/>
          <p:nvPr/>
        </p:nvSpPr>
        <p:spPr>
          <a:xfrm>
            <a:off x="11294925" y="4979032"/>
            <a:ext cx="1955386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$4.52</a:t>
            </a:r>
            <a:endParaRPr/>
          </a:p>
        </p:txBody>
      </p:sp>
      <p:sp>
        <p:nvSpPr>
          <p:cNvPr id="646" name="Google Shape;646;p24"/>
          <p:cNvSpPr txBox="1"/>
          <p:nvPr/>
        </p:nvSpPr>
        <p:spPr>
          <a:xfrm>
            <a:off x="784725" y="5516763"/>
            <a:ext cx="782154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6</a:t>
            </a:r>
            <a:endParaRPr/>
          </a:p>
        </p:txBody>
      </p:sp>
      <p:sp>
        <p:nvSpPr>
          <p:cNvPr id="647" name="Google Shape;647;p24"/>
          <p:cNvSpPr txBox="1"/>
          <p:nvPr/>
        </p:nvSpPr>
        <p:spPr>
          <a:xfrm>
            <a:off x="1713533" y="5516763"/>
            <a:ext cx="2933079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Lower Bound</a:t>
            </a:r>
            <a:endParaRPr/>
          </a:p>
        </p:txBody>
      </p:sp>
      <p:sp>
        <p:nvSpPr>
          <p:cNvPr id="648" name="Google Shape;648;p24"/>
          <p:cNvSpPr txBox="1"/>
          <p:nvPr/>
        </p:nvSpPr>
        <p:spPr>
          <a:xfrm>
            <a:off x="4842151" y="5535813"/>
            <a:ext cx="4888465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5CA3B2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=B2 - B6</a:t>
            </a:r>
            <a:endParaRPr/>
          </a:p>
        </p:txBody>
      </p:sp>
      <p:sp>
        <p:nvSpPr>
          <p:cNvPr id="649" name="Google Shape;649;p24"/>
          <p:cNvSpPr txBox="1"/>
          <p:nvPr/>
        </p:nvSpPr>
        <p:spPr>
          <a:xfrm>
            <a:off x="10023924" y="5535813"/>
            <a:ext cx="977693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B7</a:t>
            </a:r>
            <a:endParaRPr/>
          </a:p>
        </p:txBody>
      </p:sp>
      <p:sp>
        <p:nvSpPr>
          <p:cNvPr id="650" name="Google Shape;650;p24"/>
          <p:cNvSpPr txBox="1"/>
          <p:nvPr/>
        </p:nvSpPr>
        <p:spPr>
          <a:xfrm>
            <a:off x="11294925" y="5516763"/>
            <a:ext cx="1955386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$82.98</a:t>
            </a:r>
            <a:endParaRPr/>
          </a:p>
        </p:txBody>
      </p:sp>
      <p:sp>
        <p:nvSpPr>
          <p:cNvPr id="651" name="Google Shape;651;p24"/>
          <p:cNvSpPr txBox="1"/>
          <p:nvPr/>
        </p:nvSpPr>
        <p:spPr>
          <a:xfrm>
            <a:off x="784725" y="6054494"/>
            <a:ext cx="782154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7</a:t>
            </a:r>
            <a:endParaRPr/>
          </a:p>
        </p:txBody>
      </p:sp>
      <p:sp>
        <p:nvSpPr>
          <p:cNvPr id="652" name="Google Shape;652;p24"/>
          <p:cNvSpPr txBox="1"/>
          <p:nvPr/>
        </p:nvSpPr>
        <p:spPr>
          <a:xfrm>
            <a:off x="1713533" y="6054494"/>
            <a:ext cx="2933079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Upper Bound</a:t>
            </a:r>
            <a:endParaRPr/>
          </a:p>
        </p:txBody>
      </p:sp>
      <p:sp>
        <p:nvSpPr>
          <p:cNvPr id="653" name="Google Shape;653;p24"/>
          <p:cNvSpPr txBox="1"/>
          <p:nvPr/>
        </p:nvSpPr>
        <p:spPr>
          <a:xfrm>
            <a:off x="4842151" y="6073544"/>
            <a:ext cx="4888465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5CA3B2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=B2 + B6</a:t>
            </a:r>
            <a:endParaRPr/>
          </a:p>
        </p:txBody>
      </p:sp>
      <p:sp>
        <p:nvSpPr>
          <p:cNvPr id="654" name="Google Shape;654;p24"/>
          <p:cNvSpPr txBox="1"/>
          <p:nvPr/>
        </p:nvSpPr>
        <p:spPr>
          <a:xfrm>
            <a:off x="10023924" y="6073544"/>
            <a:ext cx="977693" cy="3434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615" u="none" cap="none" strike="noStrike">
                <a:solidFill>
                  <a:srgbClr val="FFFFFF"/>
                </a:solidFill>
                <a:latin typeface="JetBrains Mono"/>
                <a:ea typeface="JetBrains Mono"/>
                <a:cs typeface="JetBrains Mono"/>
                <a:sym typeface="JetBrains Mono"/>
              </a:rPr>
              <a:t>B8</a:t>
            </a:r>
            <a:endParaRPr/>
          </a:p>
        </p:txBody>
      </p:sp>
      <p:sp>
        <p:nvSpPr>
          <p:cNvPr id="655" name="Google Shape;655;p24"/>
          <p:cNvSpPr txBox="1"/>
          <p:nvPr/>
        </p:nvSpPr>
        <p:spPr>
          <a:xfrm>
            <a:off x="11294925" y="6054494"/>
            <a:ext cx="1955386" cy="3625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615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$92.02</a:t>
            </a:r>
            <a:endParaRPr/>
          </a:p>
        </p:txBody>
      </p:sp>
      <p:sp>
        <p:nvSpPr>
          <p:cNvPr id="656" name="Google Shape;656;p24"/>
          <p:cNvSpPr txBox="1"/>
          <p:nvPr/>
        </p:nvSpPr>
        <p:spPr>
          <a:xfrm>
            <a:off x="784725" y="6750923"/>
            <a:ext cx="16620782" cy="181699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42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NOTES: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642" u="none" cap="none" strike="noStrike">
              <a:solidFill>
                <a:srgbClr val="F4A574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4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</a:t>
            </a:r>
            <a:r>
              <a:rPr b="1" i="0" lang="en-US" sz="164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CONFIDENCE.T(alpha, std_dev, size)</a:t>
            </a:r>
            <a:r>
              <a:rPr b="0" i="0" lang="en-US" sz="164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→ uses t-distribution (recommended for samples)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4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</a:t>
            </a:r>
            <a:r>
              <a:rPr b="1" i="0" lang="en-US" sz="164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CONFIDENCE.NORM(alpha, std_dev, size)</a:t>
            </a:r>
            <a:r>
              <a:rPr b="0" i="0" lang="en-US" sz="164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→ uses z-distribution (large n only)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4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Alpha = 1 - confidence level (e.g., 0.05 for 95% CI)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4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For n &gt; 30, both give similar results. Use CONFIDENCE.T as default.</a:t>
            </a:r>
            <a:endParaRPr/>
          </a:p>
        </p:txBody>
      </p:sp>
      <p:sp>
        <p:nvSpPr>
          <p:cNvPr id="657" name="Google Shape;657;p24"/>
          <p:cNvSpPr txBox="1"/>
          <p:nvPr/>
        </p:nvSpPr>
        <p:spPr>
          <a:xfrm>
            <a:off x="784725" y="8672696"/>
            <a:ext cx="16620782" cy="4153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52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OUTPUT:</a:t>
            </a:r>
            <a:r>
              <a:rPr b="0" i="0" lang="en-US" sz="285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 95% CI = [</a:t>
            </a:r>
            <a:r>
              <a:rPr b="1" i="0" lang="en-US" sz="285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$82.98, $92.02</a:t>
            </a:r>
            <a:r>
              <a:rPr b="0" i="0" lang="en-US" sz="285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]  →  True avg order value lies in this range.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2" name="Google Shape;662;p25"/>
          <p:cNvSpPr/>
          <p:nvPr/>
        </p:nvSpPr>
        <p:spPr>
          <a:xfrm>
            <a:off x="10506119" y="2320228"/>
            <a:ext cx="6753181" cy="6064294"/>
          </a:xfrm>
          <a:custGeom>
            <a:rect b="b" l="l" r="r" t="t"/>
            <a:pathLst>
              <a:path extrusionOk="0" h="6064294" w="6753181">
                <a:moveTo>
                  <a:pt x="0" y="0"/>
                </a:moveTo>
                <a:lnTo>
                  <a:pt x="6753181" y="0"/>
                </a:lnTo>
                <a:lnTo>
                  <a:pt x="6753181" y="6064294"/>
                </a:lnTo>
                <a:lnTo>
                  <a:pt x="0" y="606429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grpSp>
        <p:nvGrpSpPr>
          <p:cNvPr id="663" name="Google Shape;663;p25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664" name="Google Shape;664;p25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665" name="Google Shape;665;p25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6" name="Google Shape;666;p25"/>
          <p:cNvSpPr txBox="1"/>
          <p:nvPr/>
        </p:nvSpPr>
        <p:spPr>
          <a:xfrm>
            <a:off x="1028700" y="5257125"/>
            <a:ext cx="8906814" cy="21744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34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CI is not the probability parameter lies inside</a:t>
            </a:r>
            <a:endParaRPr/>
          </a:p>
          <a:p>
            <a:pPr indent="0" lvl="0" marL="0" marR="0" rtl="0" algn="l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34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Confidence level ≠ one-sample coverage</a:t>
            </a:r>
            <a:endParaRPr/>
          </a:p>
          <a:p>
            <a:pPr indent="0" lvl="0" marL="0" marR="0" rtl="0" algn="l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34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Narrower interval is not always better</a:t>
            </a:r>
            <a:endParaRPr/>
          </a:p>
          <a:p>
            <a:pPr indent="0" lvl="0" marL="0" marR="0" rtl="0" algn="l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034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Sample must be representative</a:t>
            </a:r>
            <a:endParaRPr/>
          </a:p>
        </p:txBody>
      </p:sp>
      <p:sp>
        <p:nvSpPr>
          <p:cNvPr id="667" name="Google Shape;667;p25"/>
          <p:cNvSpPr txBox="1"/>
          <p:nvPr/>
        </p:nvSpPr>
        <p:spPr>
          <a:xfrm>
            <a:off x="1028700" y="3331250"/>
            <a:ext cx="8115300" cy="17367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799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592" u="none" cap="none" strike="noStrik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Common Mistakes in Interpretation</a:t>
            </a:r>
            <a:endParaRPr/>
          </a:p>
        </p:txBody>
      </p:sp>
      <p:sp>
        <p:nvSpPr>
          <p:cNvPr id="668" name="Google Shape;668;p25"/>
          <p:cNvSpPr txBox="1"/>
          <p:nvPr/>
        </p:nvSpPr>
        <p:spPr>
          <a:xfrm>
            <a:off x="11241012" y="8790175"/>
            <a:ext cx="5657850" cy="27939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1C1C"/>
        </a:solidFill>
      </p:bgPr>
    </p:bg>
    <p:spTree>
      <p:nvGrpSpPr>
        <p:cNvPr id="672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3" name="Google Shape;673;p26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674" name="Google Shape;674;p26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675" name="Google Shape;675;p26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76" name="Google Shape;676;p26"/>
          <p:cNvSpPr txBox="1"/>
          <p:nvPr/>
        </p:nvSpPr>
        <p:spPr>
          <a:xfrm>
            <a:off x="2112434" y="1744141"/>
            <a:ext cx="14063131" cy="101060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558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Factors Affecting Confidence Intervals</a:t>
            </a:r>
            <a:endParaRPr/>
          </a:p>
        </p:txBody>
      </p:sp>
      <p:grpSp>
        <p:nvGrpSpPr>
          <p:cNvPr id="677" name="Google Shape;677;p26"/>
          <p:cNvGrpSpPr/>
          <p:nvPr/>
        </p:nvGrpSpPr>
        <p:grpSpPr>
          <a:xfrm>
            <a:off x="1028302" y="3054311"/>
            <a:ext cx="5093371" cy="5326623"/>
            <a:chOff x="0" y="-66675"/>
            <a:chExt cx="1341464" cy="1402897"/>
          </a:xfrm>
        </p:grpSpPr>
        <p:sp>
          <p:nvSpPr>
            <p:cNvPr id="678" name="Google Shape;678;p26"/>
            <p:cNvSpPr/>
            <p:nvPr/>
          </p:nvSpPr>
          <p:spPr>
            <a:xfrm>
              <a:off x="0" y="0"/>
              <a:ext cx="1341464" cy="1336222"/>
            </a:xfrm>
            <a:custGeom>
              <a:rect b="b" l="l" r="r" t="t"/>
              <a:pathLst>
                <a:path extrusionOk="0" h="1336222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258702"/>
                  </a:lnTo>
                  <a:cubicBezTo>
                    <a:pt x="1341464" y="1279261"/>
                    <a:pt x="1333297" y="1298979"/>
                    <a:pt x="1318759" y="1313516"/>
                  </a:cubicBezTo>
                  <a:cubicBezTo>
                    <a:pt x="1304221" y="1328054"/>
                    <a:pt x="1284504" y="1336222"/>
                    <a:pt x="1263944" y="1336222"/>
                  </a:cubicBezTo>
                  <a:lnTo>
                    <a:pt x="77520" y="1336222"/>
                  </a:lnTo>
                  <a:cubicBezTo>
                    <a:pt x="56960" y="1336222"/>
                    <a:pt x="37243" y="1328054"/>
                    <a:pt x="22705" y="1313516"/>
                  </a:cubicBezTo>
                  <a:cubicBezTo>
                    <a:pt x="8167" y="1298979"/>
                    <a:pt x="0" y="1279261"/>
                    <a:pt x="0" y="1258702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79" name="Google Shape;679;p26"/>
            <p:cNvSpPr txBox="1"/>
            <p:nvPr/>
          </p:nvSpPr>
          <p:spPr>
            <a:xfrm>
              <a:off x="0" y="-66675"/>
              <a:ext cx="1341464" cy="140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6597315" y="3054311"/>
            <a:ext cx="5093371" cy="5326623"/>
            <a:chOff x="0" y="-66675"/>
            <a:chExt cx="1341464" cy="1402897"/>
          </a:xfrm>
        </p:grpSpPr>
        <p:sp>
          <p:nvSpPr>
            <p:cNvPr id="681" name="Google Shape;681;p26"/>
            <p:cNvSpPr/>
            <p:nvPr/>
          </p:nvSpPr>
          <p:spPr>
            <a:xfrm>
              <a:off x="0" y="0"/>
              <a:ext cx="1341464" cy="1336222"/>
            </a:xfrm>
            <a:custGeom>
              <a:rect b="b" l="l" r="r" t="t"/>
              <a:pathLst>
                <a:path extrusionOk="0" h="1336222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258702"/>
                  </a:lnTo>
                  <a:cubicBezTo>
                    <a:pt x="1341464" y="1279261"/>
                    <a:pt x="1333297" y="1298979"/>
                    <a:pt x="1318759" y="1313516"/>
                  </a:cubicBezTo>
                  <a:cubicBezTo>
                    <a:pt x="1304221" y="1328054"/>
                    <a:pt x="1284504" y="1336222"/>
                    <a:pt x="1263944" y="1336222"/>
                  </a:cubicBezTo>
                  <a:lnTo>
                    <a:pt x="77520" y="1336222"/>
                  </a:lnTo>
                  <a:cubicBezTo>
                    <a:pt x="56960" y="1336222"/>
                    <a:pt x="37243" y="1328054"/>
                    <a:pt x="22705" y="1313516"/>
                  </a:cubicBezTo>
                  <a:cubicBezTo>
                    <a:pt x="8167" y="1298979"/>
                    <a:pt x="0" y="1279261"/>
                    <a:pt x="0" y="1258702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2" name="Google Shape;682;p26"/>
            <p:cNvSpPr txBox="1"/>
            <p:nvPr/>
          </p:nvSpPr>
          <p:spPr>
            <a:xfrm>
              <a:off x="0" y="-66675"/>
              <a:ext cx="1341464" cy="140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83" name="Google Shape;683;p26"/>
          <p:cNvGrpSpPr/>
          <p:nvPr/>
        </p:nvGrpSpPr>
        <p:grpSpPr>
          <a:xfrm>
            <a:off x="12165111" y="3054311"/>
            <a:ext cx="5093371" cy="5326623"/>
            <a:chOff x="0" y="-66675"/>
            <a:chExt cx="1341464" cy="1402897"/>
          </a:xfrm>
        </p:grpSpPr>
        <p:sp>
          <p:nvSpPr>
            <p:cNvPr id="684" name="Google Shape;684;p26"/>
            <p:cNvSpPr/>
            <p:nvPr/>
          </p:nvSpPr>
          <p:spPr>
            <a:xfrm>
              <a:off x="0" y="0"/>
              <a:ext cx="1341464" cy="1336222"/>
            </a:xfrm>
            <a:custGeom>
              <a:rect b="b" l="l" r="r" t="t"/>
              <a:pathLst>
                <a:path extrusionOk="0" h="1336222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258702"/>
                  </a:lnTo>
                  <a:cubicBezTo>
                    <a:pt x="1341464" y="1279261"/>
                    <a:pt x="1333297" y="1298979"/>
                    <a:pt x="1318759" y="1313516"/>
                  </a:cubicBezTo>
                  <a:cubicBezTo>
                    <a:pt x="1304221" y="1328054"/>
                    <a:pt x="1284504" y="1336222"/>
                    <a:pt x="1263944" y="1336222"/>
                  </a:cubicBezTo>
                  <a:lnTo>
                    <a:pt x="77520" y="1336222"/>
                  </a:lnTo>
                  <a:cubicBezTo>
                    <a:pt x="56960" y="1336222"/>
                    <a:pt x="37243" y="1328054"/>
                    <a:pt x="22705" y="1313516"/>
                  </a:cubicBezTo>
                  <a:cubicBezTo>
                    <a:pt x="8167" y="1298979"/>
                    <a:pt x="0" y="1279261"/>
                    <a:pt x="0" y="1258702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85" name="Google Shape;685;p26"/>
            <p:cNvSpPr txBox="1"/>
            <p:nvPr/>
          </p:nvSpPr>
          <p:spPr>
            <a:xfrm>
              <a:off x="0" y="-66675"/>
              <a:ext cx="1341464" cy="140289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86" name="Google Shape;686;p26"/>
          <p:cNvSpPr txBox="1"/>
          <p:nvPr/>
        </p:nvSpPr>
        <p:spPr>
          <a:xfrm>
            <a:off x="1676517" y="3832758"/>
            <a:ext cx="3796941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Sample Size (n)</a:t>
            </a:r>
            <a:endParaRPr/>
          </a:p>
        </p:txBody>
      </p:sp>
      <p:sp>
        <p:nvSpPr>
          <p:cNvPr id="687" name="Google Shape;687;p26"/>
          <p:cNvSpPr txBox="1"/>
          <p:nvPr/>
        </p:nvSpPr>
        <p:spPr>
          <a:xfrm>
            <a:off x="1304280" y="5153025"/>
            <a:ext cx="4543425" cy="12668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2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1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Larger sample sizes reduce standard error, resulting in narrower confidence intervals. Doubling n reduces interval width by factor of √2.</a:t>
            </a:r>
            <a:endParaRPr/>
          </a:p>
        </p:txBody>
      </p:sp>
      <p:sp>
        <p:nvSpPr>
          <p:cNvPr id="688" name="Google Shape;688;p26"/>
          <p:cNvSpPr txBox="1"/>
          <p:nvPr/>
        </p:nvSpPr>
        <p:spPr>
          <a:xfrm>
            <a:off x="6899433" y="3832758"/>
            <a:ext cx="4489134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Confidence Level</a:t>
            </a:r>
            <a:endParaRPr/>
          </a:p>
        </p:txBody>
      </p:sp>
      <p:sp>
        <p:nvSpPr>
          <p:cNvPr id="689" name="Google Shape;689;p26"/>
          <p:cNvSpPr txBox="1"/>
          <p:nvPr/>
        </p:nvSpPr>
        <p:spPr>
          <a:xfrm>
            <a:off x="6873292" y="5143500"/>
            <a:ext cx="4543425" cy="1276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Higher confidence levels (90% → 95% → 99%) require wider intervals to capture the parameter more reliably. Trade-off between certainty and precision.</a:t>
            </a:r>
            <a:endParaRPr/>
          </a:p>
        </p:txBody>
      </p:sp>
      <p:sp>
        <p:nvSpPr>
          <p:cNvPr id="690" name="Google Shape;690;p26"/>
          <p:cNvSpPr txBox="1"/>
          <p:nvPr/>
        </p:nvSpPr>
        <p:spPr>
          <a:xfrm>
            <a:off x="12466621" y="3832758"/>
            <a:ext cx="4490350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Population Variability</a:t>
            </a:r>
            <a:endParaRPr/>
          </a:p>
        </p:txBody>
      </p:sp>
      <p:sp>
        <p:nvSpPr>
          <p:cNvPr id="691" name="Google Shape;691;p26"/>
          <p:cNvSpPr txBox="1"/>
          <p:nvPr/>
        </p:nvSpPr>
        <p:spPr>
          <a:xfrm>
            <a:off x="12441089" y="5153025"/>
            <a:ext cx="4543425" cy="12287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75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Greater variability (σ) in the population leads to wider confidence intervals. More spread in data means less certainty about the true parameter value.</a:t>
            </a:r>
            <a:endParaRPr/>
          </a:p>
        </p:txBody>
      </p:sp>
      <p:cxnSp>
        <p:nvCxnSpPr>
          <p:cNvPr id="692" name="Google Shape;692;p26"/>
          <p:cNvCxnSpPr/>
          <p:nvPr/>
        </p:nvCxnSpPr>
        <p:spPr>
          <a:xfrm>
            <a:off x="1028302" y="4804845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3" name="Google Shape;693;p26"/>
          <p:cNvCxnSpPr/>
          <p:nvPr/>
        </p:nvCxnSpPr>
        <p:spPr>
          <a:xfrm>
            <a:off x="6597315" y="4771508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94" name="Google Shape;694;p26"/>
          <p:cNvCxnSpPr/>
          <p:nvPr/>
        </p:nvCxnSpPr>
        <p:spPr>
          <a:xfrm>
            <a:off x="12166327" y="4771508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95" name="Google Shape;695;p26"/>
          <p:cNvSpPr/>
          <p:nvPr/>
        </p:nvSpPr>
        <p:spPr>
          <a:xfrm>
            <a:off x="12639675" y="6858000"/>
            <a:ext cx="4143375" cy="1333500"/>
          </a:xfrm>
          <a:custGeom>
            <a:rect b="b" l="l" r="r" t="t"/>
            <a:pathLst>
              <a:path extrusionOk="0" h="1333500" w="4143375">
                <a:moveTo>
                  <a:pt x="0" y="0"/>
                </a:moveTo>
                <a:lnTo>
                  <a:pt x="4143375" y="0"/>
                </a:lnTo>
                <a:lnTo>
                  <a:pt x="4143375" y="1333500"/>
                </a:lnTo>
                <a:lnTo>
                  <a:pt x="0" y="13335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4286" l="-1724" r="-1724" t="-14286"/>
            </a:stretch>
          </a:blipFill>
          <a:ln>
            <a:noFill/>
          </a:ln>
        </p:spPr>
      </p:sp>
      <p:sp>
        <p:nvSpPr>
          <p:cNvPr id="696" name="Google Shape;696;p26"/>
          <p:cNvSpPr/>
          <p:nvPr/>
        </p:nvSpPr>
        <p:spPr>
          <a:xfrm>
            <a:off x="7077075" y="6858000"/>
            <a:ext cx="4143375" cy="1333500"/>
          </a:xfrm>
          <a:custGeom>
            <a:rect b="b" l="l" r="r" t="t"/>
            <a:pathLst>
              <a:path extrusionOk="0" h="1333500" w="4143375">
                <a:moveTo>
                  <a:pt x="0" y="0"/>
                </a:moveTo>
                <a:lnTo>
                  <a:pt x="4143375" y="0"/>
                </a:lnTo>
                <a:lnTo>
                  <a:pt x="4143375" y="1333500"/>
                </a:lnTo>
                <a:lnTo>
                  <a:pt x="0" y="13335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4286" l="-1724" r="-1724" t="-14286"/>
            </a:stretch>
          </a:blipFill>
          <a:ln>
            <a:noFill/>
          </a:ln>
        </p:spPr>
      </p:sp>
      <p:sp>
        <p:nvSpPr>
          <p:cNvPr id="697" name="Google Shape;697;p26"/>
          <p:cNvSpPr/>
          <p:nvPr/>
        </p:nvSpPr>
        <p:spPr>
          <a:xfrm>
            <a:off x="1504950" y="6858000"/>
            <a:ext cx="4143375" cy="1333500"/>
          </a:xfrm>
          <a:custGeom>
            <a:rect b="b" l="l" r="r" t="t"/>
            <a:pathLst>
              <a:path extrusionOk="0" h="1333500" w="4143375">
                <a:moveTo>
                  <a:pt x="0" y="0"/>
                </a:moveTo>
                <a:lnTo>
                  <a:pt x="4143375" y="0"/>
                </a:lnTo>
                <a:lnTo>
                  <a:pt x="4143375" y="1333500"/>
                </a:lnTo>
                <a:lnTo>
                  <a:pt x="0" y="13335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-14286" l="-1724" r="-1724" t="-14286"/>
            </a:stretch>
          </a:blipFill>
          <a:ln>
            <a:noFill/>
          </a:ln>
        </p:spPr>
      </p:sp>
      <p:sp>
        <p:nvSpPr>
          <p:cNvPr id="698" name="Google Shape;698;p26"/>
          <p:cNvSpPr txBox="1"/>
          <p:nvPr/>
        </p:nvSpPr>
        <p:spPr>
          <a:xfrm>
            <a:off x="1495425" y="8258175"/>
            <a:ext cx="4143375" cy="133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  <p:sp>
        <p:nvSpPr>
          <p:cNvPr id="699" name="Google Shape;699;p26"/>
          <p:cNvSpPr txBox="1"/>
          <p:nvPr/>
        </p:nvSpPr>
        <p:spPr>
          <a:xfrm>
            <a:off x="7067550" y="8258175"/>
            <a:ext cx="4143375" cy="133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  <p:sp>
        <p:nvSpPr>
          <p:cNvPr id="700" name="Google Shape;700;p26"/>
          <p:cNvSpPr txBox="1"/>
          <p:nvPr/>
        </p:nvSpPr>
        <p:spPr>
          <a:xfrm>
            <a:off x="12630150" y="8258175"/>
            <a:ext cx="4143375" cy="133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1C1C"/>
        </a:solidFill>
      </p:bgPr>
    </p:bg>
    <p:spTree>
      <p:nvGrpSpPr>
        <p:cNvPr id="704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p27"/>
          <p:cNvSpPr txBox="1"/>
          <p:nvPr/>
        </p:nvSpPr>
        <p:spPr>
          <a:xfrm>
            <a:off x="1275418" y="2078099"/>
            <a:ext cx="15737164" cy="9155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9800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51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Narrow vs Wide Confidence Intervals</a:t>
            </a:r>
            <a:endParaRPr/>
          </a:p>
        </p:txBody>
      </p:sp>
      <p:grpSp>
        <p:nvGrpSpPr>
          <p:cNvPr id="706" name="Google Shape;706;p27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707" name="Google Shape;707;p27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708" name="Google Shape;708;p27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09" name="Google Shape;709;p27"/>
          <p:cNvGrpSpPr/>
          <p:nvPr/>
        </p:nvGrpSpPr>
        <p:grpSpPr>
          <a:xfrm>
            <a:off x="3812299" y="3335486"/>
            <a:ext cx="5093371" cy="5708689"/>
            <a:chOff x="0" y="-66675"/>
            <a:chExt cx="1341464" cy="1503523"/>
          </a:xfrm>
        </p:grpSpPr>
        <p:sp>
          <p:nvSpPr>
            <p:cNvPr id="710" name="Google Shape;710;p27"/>
            <p:cNvSpPr/>
            <p:nvPr/>
          </p:nvSpPr>
          <p:spPr>
            <a:xfrm>
              <a:off x="0" y="0"/>
              <a:ext cx="1341464" cy="1436848"/>
            </a:xfrm>
            <a:custGeom>
              <a:rect b="b" l="l" r="r" t="t"/>
              <a:pathLst>
                <a:path extrusionOk="0" h="1436848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359328"/>
                  </a:lnTo>
                  <a:cubicBezTo>
                    <a:pt x="1341464" y="1379888"/>
                    <a:pt x="1333297" y="1399605"/>
                    <a:pt x="1318759" y="1414143"/>
                  </a:cubicBezTo>
                  <a:cubicBezTo>
                    <a:pt x="1304221" y="1428681"/>
                    <a:pt x="1284504" y="1436848"/>
                    <a:pt x="1263944" y="1436848"/>
                  </a:cubicBezTo>
                  <a:lnTo>
                    <a:pt x="77520" y="1436848"/>
                  </a:lnTo>
                  <a:cubicBezTo>
                    <a:pt x="34707" y="1436848"/>
                    <a:pt x="0" y="1402141"/>
                    <a:pt x="0" y="1359328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1" name="Google Shape;711;p27"/>
            <p:cNvSpPr txBox="1"/>
            <p:nvPr/>
          </p:nvSpPr>
          <p:spPr>
            <a:xfrm>
              <a:off x="0" y="-66675"/>
              <a:ext cx="1341464" cy="150352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12" name="Google Shape;712;p27"/>
          <p:cNvGrpSpPr/>
          <p:nvPr/>
        </p:nvGrpSpPr>
        <p:grpSpPr>
          <a:xfrm>
            <a:off x="9381113" y="3054311"/>
            <a:ext cx="5093371" cy="6203989"/>
            <a:chOff x="0" y="-66675"/>
            <a:chExt cx="1341464" cy="1633972"/>
          </a:xfrm>
        </p:grpSpPr>
        <p:sp>
          <p:nvSpPr>
            <p:cNvPr id="713" name="Google Shape;713;p27"/>
            <p:cNvSpPr/>
            <p:nvPr/>
          </p:nvSpPr>
          <p:spPr>
            <a:xfrm>
              <a:off x="0" y="0"/>
              <a:ext cx="1341464" cy="1567297"/>
            </a:xfrm>
            <a:custGeom>
              <a:rect b="b" l="l" r="r" t="t"/>
              <a:pathLst>
                <a:path extrusionOk="0" h="1567297" w="1341464">
                  <a:moveTo>
                    <a:pt x="77520" y="0"/>
                  </a:moveTo>
                  <a:lnTo>
                    <a:pt x="1263944" y="0"/>
                  </a:lnTo>
                  <a:cubicBezTo>
                    <a:pt x="1306757" y="0"/>
                    <a:pt x="1341464" y="34707"/>
                    <a:pt x="1341464" y="77520"/>
                  </a:cubicBezTo>
                  <a:lnTo>
                    <a:pt x="1341464" y="1489777"/>
                  </a:lnTo>
                  <a:cubicBezTo>
                    <a:pt x="1341464" y="1510337"/>
                    <a:pt x="1333297" y="1530055"/>
                    <a:pt x="1318759" y="1544592"/>
                  </a:cubicBezTo>
                  <a:cubicBezTo>
                    <a:pt x="1304221" y="1559130"/>
                    <a:pt x="1284504" y="1567297"/>
                    <a:pt x="1263944" y="1567297"/>
                  </a:cubicBezTo>
                  <a:lnTo>
                    <a:pt x="77520" y="1567297"/>
                  </a:lnTo>
                  <a:cubicBezTo>
                    <a:pt x="56960" y="1567297"/>
                    <a:pt x="37243" y="1559130"/>
                    <a:pt x="22705" y="1544592"/>
                  </a:cubicBezTo>
                  <a:cubicBezTo>
                    <a:pt x="8167" y="1530055"/>
                    <a:pt x="0" y="1510337"/>
                    <a:pt x="0" y="1489777"/>
                  </a:cubicBezTo>
                  <a:lnTo>
                    <a:pt x="0" y="77520"/>
                  </a:lnTo>
                  <a:cubicBezTo>
                    <a:pt x="0" y="56960"/>
                    <a:pt x="8167" y="37243"/>
                    <a:pt x="22705" y="22705"/>
                  </a:cubicBezTo>
                  <a:cubicBezTo>
                    <a:pt x="37243" y="8167"/>
                    <a:pt x="56960" y="0"/>
                    <a:pt x="77520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14" name="Google Shape;714;p27"/>
            <p:cNvSpPr txBox="1"/>
            <p:nvPr/>
          </p:nvSpPr>
          <p:spPr>
            <a:xfrm>
              <a:off x="0" y="-66675"/>
              <a:ext cx="1341464" cy="163397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15" name="Google Shape;715;p27"/>
          <p:cNvSpPr txBox="1"/>
          <p:nvPr/>
        </p:nvSpPr>
        <p:spPr>
          <a:xfrm>
            <a:off x="4114418" y="3832758"/>
            <a:ext cx="4489134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Narrow Interval</a:t>
            </a:r>
            <a:endParaRPr/>
          </a:p>
        </p:txBody>
      </p:sp>
      <p:sp>
        <p:nvSpPr>
          <p:cNvPr id="716" name="Google Shape;716;p27"/>
          <p:cNvSpPr txBox="1"/>
          <p:nvPr/>
        </p:nvSpPr>
        <p:spPr>
          <a:xfrm>
            <a:off x="4088277" y="5133975"/>
            <a:ext cx="4541415" cy="1917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Higher precision in estimate</a:t>
            </a:r>
            <a:endParaRPr/>
          </a:p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Lower confidence level</a:t>
            </a:r>
            <a:endParaRPr/>
          </a:p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Larger sample size required</a:t>
            </a:r>
            <a:endParaRPr/>
          </a:p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Better for precise decisions</a:t>
            </a:r>
            <a:endParaRPr/>
          </a:p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Risk: may miss true parameter</a:t>
            </a:r>
            <a:endParaRPr/>
          </a:p>
        </p:txBody>
      </p:sp>
      <p:sp>
        <p:nvSpPr>
          <p:cNvPr id="717" name="Google Shape;717;p27"/>
          <p:cNvSpPr txBox="1"/>
          <p:nvPr/>
        </p:nvSpPr>
        <p:spPr>
          <a:xfrm>
            <a:off x="9985350" y="3832758"/>
            <a:ext cx="3884897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Wide Interval</a:t>
            </a:r>
            <a:endParaRPr/>
          </a:p>
        </p:txBody>
      </p:sp>
      <p:sp>
        <p:nvSpPr>
          <p:cNvPr id="718" name="Google Shape;718;p27"/>
          <p:cNvSpPr txBox="1"/>
          <p:nvPr/>
        </p:nvSpPr>
        <p:spPr>
          <a:xfrm>
            <a:off x="9657091" y="5133975"/>
            <a:ext cx="4541415" cy="2298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Lower precision in estimate</a:t>
            </a:r>
            <a:endParaRPr/>
          </a:p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Higher confidence level</a:t>
            </a:r>
            <a:endParaRPr/>
          </a:p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Smaller sample size acceptable</a:t>
            </a:r>
            <a:endParaRPr/>
          </a:p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Safer for critical decisions</a:t>
            </a:r>
            <a:endParaRPr/>
          </a:p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Trade-off: less actionable insight</a:t>
            </a:r>
            <a:endParaRPr/>
          </a:p>
        </p:txBody>
      </p:sp>
      <p:cxnSp>
        <p:nvCxnSpPr>
          <p:cNvPr id="719" name="Google Shape;719;p27"/>
          <p:cNvCxnSpPr/>
          <p:nvPr/>
        </p:nvCxnSpPr>
        <p:spPr>
          <a:xfrm>
            <a:off x="3812709" y="4771508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0" name="Google Shape;720;p27"/>
          <p:cNvCxnSpPr/>
          <p:nvPr/>
        </p:nvCxnSpPr>
        <p:spPr>
          <a:xfrm>
            <a:off x="9382330" y="4771508"/>
            <a:ext cx="5093371" cy="0"/>
          </a:xfrm>
          <a:prstGeom prst="straightConnector1">
            <a:avLst/>
          </a:prstGeom>
          <a:noFill/>
          <a:ln cap="flat" cmpd="sng" w="66675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21" name="Google Shape;721;p27"/>
          <p:cNvSpPr/>
          <p:nvPr/>
        </p:nvSpPr>
        <p:spPr>
          <a:xfrm>
            <a:off x="9734550" y="7210425"/>
            <a:ext cx="4000500" cy="1428750"/>
          </a:xfrm>
          <a:custGeom>
            <a:rect b="b" l="l" r="r" t="t"/>
            <a:pathLst>
              <a:path extrusionOk="0" h="1428750" w="4000500">
                <a:moveTo>
                  <a:pt x="0" y="0"/>
                </a:moveTo>
                <a:lnTo>
                  <a:pt x="4000500" y="0"/>
                </a:lnTo>
                <a:lnTo>
                  <a:pt x="4000500" y="1428750"/>
                </a:lnTo>
                <a:lnTo>
                  <a:pt x="0" y="142875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722" name="Google Shape;722;p27"/>
          <p:cNvSpPr/>
          <p:nvPr/>
        </p:nvSpPr>
        <p:spPr>
          <a:xfrm>
            <a:off x="4219193" y="7134225"/>
            <a:ext cx="4000500" cy="1428750"/>
          </a:xfrm>
          <a:custGeom>
            <a:rect b="b" l="l" r="r" t="t"/>
            <a:pathLst>
              <a:path extrusionOk="0" h="1428750" w="4000500">
                <a:moveTo>
                  <a:pt x="0" y="0"/>
                </a:moveTo>
                <a:lnTo>
                  <a:pt x="4000500" y="0"/>
                </a:lnTo>
                <a:lnTo>
                  <a:pt x="4000500" y="1428750"/>
                </a:lnTo>
                <a:lnTo>
                  <a:pt x="0" y="142875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723" name="Google Shape;723;p27"/>
          <p:cNvSpPr txBox="1"/>
          <p:nvPr/>
        </p:nvSpPr>
        <p:spPr>
          <a:xfrm>
            <a:off x="9734550" y="8705850"/>
            <a:ext cx="4000500" cy="133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  <p:sp>
        <p:nvSpPr>
          <p:cNvPr id="724" name="Google Shape;724;p27"/>
          <p:cNvSpPr txBox="1"/>
          <p:nvPr/>
        </p:nvSpPr>
        <p:spPr>
          <a:xfrm>
            <a:off x="9886950" y="8858250"/>
            <a:ext cx="4000500" cy="133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  <p:sp>
        <p:nvSpPr>
          <p:cNvPr id="725" name="Google Shape;725;p27"/>
          <p:cNvSpPr txBox="1"/>
          <p:nvPr/>
        </p:nvSpPr>
        <p:spPr>
          <a:xfrm>
            <a:off x="4358735" y="8582025"/>
            <a:ext cx="4000500" cy="1333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9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9" name="Shape 7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0" name="Google Shape;730;p28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731" name="Google Shape;731;p28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732" name="Google Shape;732;p28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733" name="Google Shape;733;p28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34" name="Google Shape;734;p28"/>
          <p:cNvSpPr txBox="1"/>
          <p:nvPr/>
        </p:nvSpPr>
        <p:spPr>
          <a:xfrm>
            <a:off x="1457060" y="1876425"/>
            <a:ext cx="15382875" cy="876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98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15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Practical Applications in Data Science</a:t>
            </a:r>
            <a:endParaRPr/>
          </a:p>
        </p:txBody>
      </p:sp>
      <p:grpSp>
        <p:nvGrpSpPr>
          <p:cNvPr id="735" name="Google Shape;735;p28"/>
          <p:cNvGrpSpPr/>
          <p:nvPr/>
        </p:nvGrpSpPr>
        <p:grpSpPr>
          <a:xfrm>
            <a:off x="9925040" y="2916818"/>
            <a:ext cx="4894028" cy="1020726"/>
            <a:chOff x="0" y="-66675"/>
            <a:chExt cx="1288962" cy="268833"/>
          </a:xfrm>
        </p:grpSpPr>
        <p:sp>
          <p:nvSpPr>
            <p:cNvPr id="736" name="Google Shape;736;p28"/>
            <p:cNvSpPr/>
            <p:nvPr/>
          </p:nvSpPr>
          <p:spPr>
            <a:xfrm>
              <a:off x="0" y="0"/>
              <a:ext cx="1288962" cy="202158"/>
            </a:xfrm>
            <a:custGeom>
              <a:rect b="b" l="l" r="r" t="t"/>
              <a:pathLst>
                <a:path extrusionOk="0" h="202158" w="1288962">
                  <a:moveTo>
                    <a:pt x="101079" y="0"/>
                  </a:moveTo>
                  <a:lnTo>
                    <a:pt x="1187883" y="0"/>
                  </a:lnTo>
                  <a:cubicBezTo>
                    <a:pt x="1214691" y="0"/>
                    <a:pt x="1240401" y="10649"/>
                    <a:pt x="1259357" y="29605"/>
                  </a:cubicBezTo>
                  <a:cubicBezTo>
                    <a:pt x="1278313" y="48561"/>
                    <a:pt x="1288962" y="74271"/>
                    <a:pt x="1288962" y="101079"/>
                  </a:cubicBezTo>
                  <a:lnTo>
                    <a:pt x="1288962" y="101079"/>
                  </a:lnTo>
                  <a:cubicBezTo>
                    <a:pt x="1288962" y="156903"/>
                    <a:pt x="1243708" y="202158"/>
                    <a:pt x="1187883" y="202158"/>
                  </a:cubicBezTo>
                  <a:lnTo>
                    <a:pt x="101079" y="202158"/>
                  </a:lnTo>
                  <a:cubicBezTo>
                    <a:pt x="74271" y="202158"/>
                    <a:pt x="48561" y="191509"/>
                    <a:pt x="29605" y="172553"/>
                  </a:cubicBezTo>
                  <a:cubicBezTo>
                    <a:pt x="10649" y="153597"/>
                    <a:pt x="0" y="127887"/>
                    <a:pt x="0" y="101079"/>
                  </a:cubicBezTo>
                  <a:lnTo>
                    <a:pt x="0" y="101079"/>
                  </a:lnTo>
                  <a:cubicBezTo>
                    <a:pt x="0" y="74271"/>
                    <a:pt x="10649" y="48561"/>
                    <a:pt x="29605" y="29605"/>
                  </a:cubicBezTo>
                  <a:cubicBezTo>
                    <a:pt x="48561" y="10649"/>
                    <a:pt x="74271" y="0"/>
                    <a:pt x="101079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37" name="Google Shape;737;p28"/>
            <p:cNvSpPr txBox="1"/>
            <p:nvPr/>
          </p:nvSpPr>
          <p:spPr>
            <a:xfrm>
              <a:off x="0" y="-66675"/>
              <a:ext cx="1288962" cy="2688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38" name="Google Shape;738;p28"/>
          <p:cNvGrpSpPr/>
          <p:nvPr/>
        </p:nvGrpSpPr>
        <p:grpSpPr>
          <a:xfrm>
            <a:off x="1028700" y="2916818"/>
            <a:ext cx="4894028" cy="1020726"/>
            <a:chOff x="0" y="-66675"/>
            <a:chExt cx="1288962" cy="268833"/>
          </a:xfrm>
        </p:grpSpPr>
        <p:sp>
          <p:nvSpPr>
            <p:cNvPr id="739" name="Google Shape;739;p28"/>
            <p:cNvSpPr/>
            <p:nvPr/>
          </p:nvSpPr>
          <p:spPr>
            <a:xfrm>
              <a:off x="0" y="0"/>
              <a:ext cx="1288962" cy="202158"/>
            </a:xfrm>
            <a:custGeom>
              <a:rect b="b" l="l" r="r" t="t"/>
              <a:pathLst>
                <a:path extrusionOk="0" h="202158" w="1288962">
                  <a:moveTo>
                    <a:pt x="101079" y="0"/>
                  </a:moveTo>
                  <a:lnTo>
                    <a:pt x="1187883" y="0"/>
                  </a:lnTo>
                  <a:cubicBezTo>
                    <a:pt x="1214691" y="0"/>
                    <a:pt x="1240401" y="10649"/>
                    <a:pt x="1259357" y="29605"/>
                  </a:cubicBezTo>
                  <a:cubicBezTo>
                    <a:pt x="1278313" y="48561"/>
                    <a:pt x="1288962" y="74271"/>
                    <a:pt x="1288962" y="101079"/>
                  </a:cubicBezTo>
                  <a:lnTo>
                    <a:pt x="1288962" y="101079"/>
                  </a:lnTo>
                  <a:cubicBezTo>
                    <a:pt x="1288962" y="156903"/>
                    <a:pt x="1243708" y="202158"/>
                    <a:pt x="1187883" y="202158"/>
                  </a:cubicBezTo>
                  <a:lnTo>
                    <a:pt x="101079" y="202158"/>
                  </a:lnTo>
                  <a:cubicBezTo>
                    <a:pt x="74271" y="202158"/>
                    <a:pt x="48561" y="191509"/>
                    <a:pt x="29605" y="172553"/>
                  </a:cubicBezTo>
                  <a:cubicBezTo>
                    <a:pt x="10649" y="153597"/>
                    <a:pt x="0" y="127887"/>
                    <a:pt x="0" y="101079"/>
                  </a:cubicBezTo>
                  <a:lnTo>
                    <a:pt x="0" y="101079"/>
                  </a:lnTo>
                  <a:cubicBezTo>
                    <a:pt x="0" y="74271"/>
                    <a:pt x="10649" y="48561"/>
                    <a:pt x="29605" y="29605"/>
                  </a:cubicBezTo>
                  <a:cubicBezTo>
                    <a:pt x="48561" y="10649"/>
                    <a:pt x="74271" y="0"/>
                    <a:pt x="101079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0" name="Google Shape;740;p28"/>
            <p:cNvSpPr txBox="1"/>
            <p:nvPr/>
          </p:nvSpPr>
          <p:spPr>
            <a:xfrm>
              <a:off x="0" y="-66675"/>
              <a:ext cx="1288962" cy="2688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1" name="Google Shape;741;p28"/>
          <p:cNvSpPr txBox="1"/>
          <p:nvPr/>
        </p:nvSpPr>
        <p:spPr>
          <a:xfrm>
            <a:off x="1332614" y="3299759"/>
            <a:ext cx="4286201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A/B Testing</a:t>
            </a:r>
            <a:endParaRPr/>
          </a:p>
        </p:txBody>
      </p:sp>
      <p:sp>
        <p:nvSpPr>
          <p:cNvPr id="742" name="Google Shape;742;p28"/>
          <p:cNvSpPr txBox="1"/>
          <p:nvPr/>
        </p:nvSpPr>
        <p:spPr>
          <a:xfrm>
            <a:off x="1028700" y="3966589"/>
            <a:ext cx="7334260" cy="1155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Compare conversion rates between variants using confidence intervals to determine if differences are statistically meaningful before rolling out changes.</a:t>
            </a:r>
            <a:endParaRPr/>
          </a:p>
        </p:txBody>
      </p:sp>
      <p:grpSp>
        <p:nvGrpSpPr>
          <p:cNvPr id="743" name="Google Shape;743;p28"/>
          <p:cNvGrpSpPr/>
          <p:nvPr/>
        </p:nvGrpSpPr>
        <p:grpSpPr>
          <a:xfrm>
            <a:off x="1028700" y="5694118"/>
            <a:ext cx="4894028" cy="1020726"/>
            <a:chOff x="0" y="-66675"/>
            <a:chExt cx="1288962" cy="268833"/>
          </a:xfrm>
        </p:grpSpPr>
        <p:sp>
          <p:nvSpPr>
            <p:cNvPr id="744" name="Google Shape;744;p28"/>
            <p:cNvSpPr/>
            <p:nvPr/>
          </p:nvSpPr>
          <p:spPr>
            <a:xfrm>
              <a:off x="0" y="0"/>
              <a:ext cx="1288962" cy="202158"/>
            </a:xfrm>
            <a:custGeom>
              <a:rect b="b" l="l" r="r" t="t"/>
              <a:pathLst>
                <a:path extrusionOk="0" h="202158" w="1288962">
                  <a:moveTo>
                    <a:pt x="101079" y="0"/>
                  </a:moveTo>
                  <a:lnTo>
                    <a:pt x="1187883" y="0"/>
                  </a:lnTo>
                  <a:cubicBezTo>
                    <a:pt x="1214691" y="0"/>
                    <a:pt x="1240401" y="10649"/>
                    <a:pt x="1259357" y="29605"/>
                  </a:cubicBezTo>
                  <a:cubicBezTo>
                    <a:pt x="1278313" y="48561"/>
                    <a:pt x="1288962" y="74271"/>
                    <a:pt x="1288962" y="101079"/>
                  </a:cubicBezTo>
                  <a:lnTo>
                    <a:pt x="1288962" y="101079"/>
                  </a:lnTo>
                  <a:cubicBezTo>
                    <a:pt x="1288962" y="156903"/>
                    <a:pt x="1243708" y="202158"/>
                    <a:pt x="1187883" y="202158"/>
                  </a:cubicBezTo>
                  <a:lnTo>
                    <a:pt x="101079" y="202158"/>
                  </a:lnTo>
                  <a:cubicBezTo>
                    <a:pt x="74271" y="202158"/>
                    <a:pt x="48561" y="191509"/>
                    <a:pt x="29605" y="172553"/>
                  </a:cubicBezTo>
                  <a:cubicBezTo>
                    <a:pt x="10649" y="153597"/>
                    <a:pt x="0" y="127887"/>
                    <a:pt x="0" y="101079"/>
                  </a:cubicBezTo>
                  <a:lnTo>
                    <a:pt x="0" y="101079"/>
                  </a:lnTo>
                  <a:cubicBezTo>
                    <a:pt x="0" y="74271"/>
                    <a:pt x="10649" y="48561"/>
                    <a:pt x="29605" y="29605"/>
                  </a:cubicBezTo>
                  <a:cubicBezTo>
                    <a:pt x="48561" y="10649"/>
                    <a:pt x="74271" y="0"/>
                    <a:pt x="101079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45" name="Google Shape;745;p28"/>
            <p:cNvSpPr txBox="1"/>
            <p:nvPr/>
          </p:nvSpPr>
          <p:spPr>
            <a:xfrm>
              <a:off x="0" y="-66675"/>
              <a:ext cx="1288962" cy="2688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46" name="Google Shape;746;p28"/>
          <p:cNvSpPr txBox="1"/>
          <p:nvPr/>
        </p:nvSpPr>
        <p:spPr>
          <a:xfrm>
            <a:off x="1280214" y="6077059"/>
            <a:ext cx="4391001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Model Parameters</a:t>
            </a:r>
            <a:endParaRPr/>
          </a:p>
        </p:txBody>
      </p:sp>
      <p:sp>
        <p:nvSpPr>
          <p:cNvPr id="747" name="Google Shape;747;p28"/>
          <p:cNvSpPr txBox="1"/>
          <p:nvPr/>
        </p:nvSpPr>
        <p:spPr>
          <a:xfrm>
            <a:off x="1028700" y="6718880"/>
            <a:ext cx="7334260" cy="1155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Quantify uncertainty in machine learning model coefficients and hyperparameters, enabling robust predictions with known confidence bounds.</a:t>
            </a:r>
            <a:endParaRPr/>
          </a:p>
        </p:txBody>
      </p:sp>
      <p:sp>
        <p:nvSpPr>
          <p:cNvPr id="748" name="Google Shape;748;p28"/>
          <p:cNvSpPr txBox="1"/>
          <p:nvPr/>
        </p:nvSpPr>
        <p:spPr>
          <a:xfrm>
            <a:off x="10348545" y="3299759"/>
            <a:ext cx="4047018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Anomaly Detection</a:t>
            </a:r>
            <a:endParaRPr/>
          </a:p>
        </p:txBody>
      </p:sp>
      <p:sp>
        <p:nvSpPr>
          <p:cNvPr id="749" name="Google Shape;749;p28"/>
          <p:cNvSpPr txBox="1"/>
          <p:nvPr/>
        </p:nvSpPr>
        <p:spPr>
          <a:xfrm>
            <a:off x="9925040" y="3966589"/>
            <a:ext cx="7334260" cy="1155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Establish confidence intervals around normal behavior patterns to identify outliers and flag unusual data points in real-time monitoring systems.</a:t>
            </a:r>
            <a:endParaRPr/>
          </a:p>
        </p:txBody>
      </p:sp>
      <p:grpSp>
        <p:nvGrpSpPr>
          <p:cNvPr id="750" name="Google Shape;750;p28"/>
          <p:cNvGrpSpPr/>
          <p:nvPr/>
        </p:nvGrpSpPr>
        <p:grpSpPr>
          <a:xfrm>
            <a:off x="9925040" y="5694118"/>
            <a:ext cx="4894028" cy="1020726"/>
            <a:chOff x="0" y="-66675"/>
            <a:chExt cx="1288962" cy="268833"/>
          </a:xfrm>
        </p:grpSpPr>
        <p:sp>
          <p:nvSpPr>
            <p:cNvPr id="751" name="Google Shape;751;p28"/>
            <p:cNvSpPr/>
            <p:nvPr/>
          </p:nvSpPr>
          <p:spPr>
            <a:xfrm>
              <a:off x="0" y="0"/>
              <a:ext cx="1288962" cy="202158"/>
            </a:xfrm>
            <a:custGeom>
              <a:rect b="b" l="l" r="r" t="t"/>
              <a:pathLst>
                <a:path extrusionOk="0" h="202158" w="1288962">
                  <a:moveTo>
                    <a:pt x="101079" y="0"/>
                  </a:moveTo>
                  <a:lnTo>
                    <a:pt x="1187883" y="0"/>
                  </a:lnTo>
                  <a:cubicBezTo>
                    <a:pt x="1214691" y="0"/>
                    <a:pt x="1240401" y="10649"/>
                    <a:pt x="1259357" y="29605"/>
                  </a:cubicBezTo>
                  <a:cubicBezTo>
                    <a:pt x="1278313" y="48561"/>
                    <a:pt x="1288962" y="74271"/>
                    <a:pt x="1288962" y="101079"/>
                  </a:cubicBezTo>
                  <a:lnTo>
                    <a:pt x="1288962" y="101079"/>
                  </a:lnTo>
                  <a:cubicBezTo>
                    <a:pt x="1288962" y="156903"/>
                    <a:pt x="1243708" y="202158"/>
                    <a:pt x="1187883" y="202158"/>
                  </a:cubicBezTo>
                  <a:lnTo>
                    <a:pt x="101079" y="202158"/>
                  </a:lnTo>
                  <a:cubicBezTo>
                    <a:pt x="74271" y="202158"/>
                    <a:pt x="48561" y="191509"/>
                    <a:pt x="29605" y="172553"/>
                  </a:cubicBezTo>
                  <a:cubicBezTo>
                    <a:pt x="10649" y="153597"/>
                    <a:pt x="0" y="127887"/>
                    <a:pt x="0" y="101079"/>
                  </a:cubicBezTo>
                  <a:lnTo>
                    <a:pt x="0" y="101079"/>
                  </a:lnTo>
                  <a:cubicBezTo>
                    <a:pt x="0" y="74271"/>
                    <a:pt x="10649" y="48561"/>
                    <a:pt x="29605" y="29605"/>
                  </a:cubicBezTo>
                  <a:cubicBezTo>
                    <a:pt x="48561" y="10649"/>
                    <a:pt x="74271" y="0"/>
                    <a:pt x="101079" y="0"/>
                  </a:cubicBezTo>
                  <a:close/>
                </a:path>
              </a:pathLst>
            </a:custGeom>
            <a:noFill/>
            <a:ln cap="rnd" cmpd="sng" w="66675">
              <a:solidFill>
                <a:srgbClr val="5CA3B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52" name="Google Shape;752;p28"/>
            <p:cNvSpPr txBox="1"/>
            <p:nvPr/>
          </p:nvSpPr>
          <p:spPr>
            <a:xfrm>
              <a:off x="0" y="-66675"/>
              <a:ext cx="1288962" cy="26883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9438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53" name="Google Shape;753;p28"/>
          <p:cNvSpPr txBox="1"/>
          <p:nvPr/>
        </p:nvSpPr>
        <p:spPr>
          <a:xfrm>
            <a:off x="10291177" y="6077059"/>
            <a:ext cx="4161755" cy="4413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3999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98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ML Workflows</a:t>
            </a:r>
            <a:endParaRPr/>
          </a:p>
        </p:txBody>
      </p:sp>
      <p:sp>
        <p:nvSpPr>
          <p:cNvPr id="754" name="Google Shape;754;p28"/>
          <p:cNvSpPr txBox="1"/>
          <p:nvPr/>
        </p:nvSpPr>
        <p:spPr>
          <a:xfrm>
            <a:off x="9925040" y="6718880"/>
            <a:ext cx="7334260" cy="15361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4001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44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Integrate interval estimation throughout data pipelines—from feature engineering to model validation—ensuring reliable, uncertainty-aware analytics.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1C1C"/>
        </a:solidFill>
      </p:bgPr>
    </p:bg>
    <p:spTree>
      <p:nvGrpSpPr>
        <p:cNvPr id="758" name="Shape 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9" name="Google Shape;759;p29"/>
          <p:cNvGrpSpPr/>
          <p:nvPr/>
        </p:nvGrpSpPr>
        <p:grpSpPr>
          <a:xfrm>
            <a:off x="-561975" y="9742266"/>
            <a:ext cx="19411950" cy="1144809"/>
            <a:chOff x="0" y="-38100"/>
            <a:chExt cx="5111814" cy="301466"/>
          </a:xfrm>
        </p:grpSpPr>
        <p:sp>
          <p:nvSpPr>
            <p:cNvPr id="760" name="Google Shape;760;p29"/>
            <p:cNvSpPr/>
            <p:nvPr/>
          </p:nvSpPr>
          <p:spPr>
            <a:xfrm>
              <a:off x="0" y="0"/>
              <a:ext cx="5111814" cy="263366"/>
            </a:xfrm>
            <a:custGeom>
              <a:rect b="b" l="l" r="r" t="t"/>
              <a:pathLst>
                <a:path extrusionOk="0" h="263366" w="5111814">
                  <a:moveTo>
                    <a:pt x="0" y="0"/>
                  </a:moveTo>
                  <a:lnTo>
                    <a:pt x="5111814" y="0"/>
                  </a:lnTo>
                  <a:lnTo>
                    <a:pt x="5111814" y="263366"/>
                  </a:lnTo>
                  <a:lnTo>
                    <a:pt x="0" y="263366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761" name="Google Shape;761;p29"/>
            <p:cNvSpPr txBox="1"/>
            <p:nvPr/>
          </p:nvSpPr>
          <p:spPr>
            <a:xfrm>
              <a:off x="0" y="-38100"/>
              <a:ext cx="5111814" cy="3014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62" name="Google Shape;762;p29"/>
          <p:cNvSpPr txBox="1"/>
          <p:nvPr/>
        </p:nvSpPr>
        <p:spPr>
          <a:xfrm>
            <a:off x="3429000" y="514350"/>
            <a:ext cx="11430000" cy="6286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42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A/B Testing: Landing Page Conversion</a:t>
            </a:r>
            <a:endParaRPr/>
          </a:p>
        </p:txBody>
      </p:sp>
      <p:grpSp>
        <p:nvGrpSpPr>
          <p:cNvPr id="763" name="Google Shape;763;p29"/>
          <p:cNvGrpSpPr/>
          <p:nvPr/>
        </p:nvGrpSpPr>
        <p:grpSpPr>
          <a:xfrm>
            <a:off x="761100" y="2026444"/>
            <a:ext cx="10477500" cy="6212681"/>
            <a:chOff x="0" y="-28575"/>
            <a:chExt cx="13970000" cy="8283575"/>
          </a:xfrm>
        </p:grpSpPr>
        <p:sp>
          <p:nvSpPr>
            <p:cNvPr id="764" name="Google Shape;764;p29"/>
            <p:cNvSpPr txBox="1"/>
            <p:nvPr/>
          </p:nvSpPr>
          <p:spPr>
            <a:xfrm>
              <a:off x="0" y="-28575"/>
              <a:ext cx="13970000" cy="71437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700" u="none" cap="none" strike="noStrike">
                  <a:solidFill>
                    <a:srgbClr val="5CA3B2"/>
                  </a:solidFill>
                  <a:latin typeface="Poppins"/>
                  <a:ea typeface="Poppins"/>
                  <a:cs typeface="Poppins"/>
                  <a:sym typeface="Poppins"/>
                </a:rPr>
                <a:t>Case:</a:t>
              </a:r>
              <a:r>
                <a:rPr b="0" i="0" lang="en-US" sz="17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E-commerce tests new checkout button color (A=blue, B=green) to increase conversion rate</a:t>
              </a:r>
              <a:endParaRPr/>
            </a:p>
          </p:txBody>
        </p:sp>
        <p:grpSp>
          <p:nvGrpSpPr>
            <p:cNvPr id="765" name="Google Shape;765;p29"/>
            <p:cNvGrpSpPr/>
            <p:nvPr/>
          </p:nvGrpSpPr>
          <p:grpSpPr>
            <a:xfrm>
              <a:off x="0" y="442089"/>
              <a:ext cx="10414000" cy="2478911"/>
              <a:chOff x="0" y="-38100"/>
              <a:chExt cx="2056765" cy="489585"/>
            </a:xfrm>
          </p:grpSpPr>
          <p:sp>
            <p:nvSpPr>
              <p:cNvPr id="766" name="Google Shape;766;p29"/>
              <p:cNvSpPr/>
              <p:nvPr/>
            </p:nvSpPr>
            <p:spPr>
              <a:xfrm>
                <a:off x="0" y="0"/>
                <a:ext cx="2056765" cy="451485"/>
              </a:xfrm>
              <a:custGeom>
                <a:rect b="b" l="l" r="r" t="t"/>
                <a:pathLst>
                  <a:path extrusionOk="0" h="451485" w="2056765">
                    <a:moveTo>
                      <a:pt x="17842" y="0"/>
                    </a:moveTo>
                    <a:lnTo>
                      <a:pt x="2038923" y="0"/>
                    </a:lnTo>
                    <a:cubicBezTo>
                      <a:pt x="2043655" y="0"/>
                      <a:pt x="2048193" y="1880"/>
                      <a:pt x="2051539" y="5226"/>
                    </a:cubicBezTo>
                    <a:cubicBezTo>
                      <a:pt x="2054885" y="8572"/>
                      <a:pt x="2056765" y="13110"/>
                      <a:pt x="2056765" y="17842"/>
                    </a:cubicBezTo>
                    <a:lnTo>
                      <a:pt x="2056765" y="433643"/>
                    </a:lnTo>
                    <a:cubicBezTo>
                      <a:pt x="2056765" y="443497"/>
                      <a:pt x="2048777" y="451485"/>
                      <a:pt x="2038923" y="451485"/>
                    </a:cubicBezTo>
                    <a:lnTo>
                      <a:pt x="17842" y="451485"/>
                    </a:lnTo>
                    <a:cubicBezTo>
                      <a:pt x="7988" y="451485"/>
                      <a:pt x="0" y="443497"/>
                      <a:pt x="0" y="433643"/>
                    </a:cubicBezTo>
                    <a:lnTo>
                      <a:pt x="0" y="17842"/>
                    </a:lnTo>
                    <a:cubicBezTo>
                      <a:pt x="0" y="7988"/>
                      <a:pt x="7988" y="0"/>
                      <a:pt x="17842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67" name="Google Shape;767;p29"/>
              <p:cNvSpPr txBox="1"/>
              <p:nvPr/>
            </p:nvSpPr>
            <p:spPr>
              <a:xfrm>
                <a:off x="0" y="-38100"/>
                <a:ext cx="2056765" cy="48958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768" name="Google Shape;768;p29"/>
            <p:cNvGrpSpPr/>
            <p:nvPr/>
          </p:nvGrpSpPr>
          <p:grpSpPr>
            <a:xfrm>
              <a:off x="0" y="2982089"/>
              <a:ext cx="10414000" cy="2986911"/>
              <a:chOff x="0" y="-38100"/>
              <a:chExt cx="2056765" cy="589915"/>
            </a:xfrm>
          </p:grpSpPr>
          <p:sp>
            <p:nvSpPr>
              <p:cNvPr id="769" name="Google Shape;769;p29"/>
              <p:cNvSpPr/>
              <p:nvPr/>
            </p:nvSpPr>
            <p:spPr>
              <a:xfrm>
                <a:off x="0" y="0"/>
                <a:ext cx="2056765" cy="551815"/>
              </a:xfrm>
              <a:custGeom>
                <a:rect b="b" l="l" r="r" t="t"/>
                <a:pathLst>
                  <a:path extrusionOk="0" h="551815" w="2056765">
                    <a:moveTo>
                      <a:pt x="21807" y="0"/>
                    </a:moveTo>
                    <a:lnTo>
                      <a:pt x="2034958" y="0"/>
                    </a:lnTo>
                    <a:cubicBezTo>
                      <a:pt x="2040742" y="0"/>
                      <a:pt x="2046288" y="2297"/>
                      <a:pt x="2050378" y="6387"/>
                    </a:cubicBezTo>
                    <a:cubicBezTo>
                      <a:pt x="2054467" y="10477"/>
                      <a:pt x="2056765" y="16023"/>
                      <a:pt x="2056765" y="21807"/>
                    </a:cubicBezTo>
                    <a:lnTo>
                      <a:pt x="2056765" y="530008"/>
                    </a:lnTo>
                    <a:cubicBezTo>
                      <a:pt x="2056765" y="542052"/>
                      <a:pt x="2047002" y="551815"/>
                      <a:pt x="2034958" y="551815"/>
                    </a:cubicBezTo>
                    <a:lnTo>
                      <a:pt x="21807" y="551815"/>
                    </a:lnTo>
                    <a:cubicBezTo>
                      <a:pt x="16023" y="551815"/>
                      <a:pt x="10477" y="549518"/>
                      <a:pt x="6387" y="545428"/>
                    </a:cubicBezTo>
                    <a:cubicBezTo>
                      <a:pt x="2297" y="541338"/>
                      <a:pt x="0" y="535792"/>
                      <a:pt x="0" y="530008"/>
                    </a:cubicBezTo>
                    <a:lnTo>
                      <a:pt x="0" y="21807"/>
                    </a:lnTo>
                    <a:cubicBezTo>
                      <a:pt x="0" y="16023"/>
                      <a:pt x="2297" y="10477"/>
                      <a:pt x="6387" y="6387"/>
                    </a:cubicBezTo>
                    <a:cubicBezTo>
                      <a:pt x="10477" y="2297"/>
                      <a:pt x="16023" y="0"/>
                      <a:pt x="21807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0" name="Google Shape;770;p29"/>
              <p:cNvSpPr txBox="1"/>
              <p:nvPr/>
            </p:nvSpPr>
            <p:spPr>
              <a:xfrm>
                <a:off x="0" y="-38100"/>
                <a:ext cx="2056765" cy="5899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771" name="Google Shape;771;p29"/>
            <p:cNvGrpSpPr/>
            <p:nvPr/>
          </p:nvGrpSpPr>
          <p:grpSpPr>
            <a:xfrm>
              <a:off x="0" y="6030089"/>
              <a:ext cx="10414000" cy="2224911"/>
              <a:chOff x="0" y="-38100"/>
              <a:chExt cx="2056765" cy="439420"/>
            </a:xfrm>
          </p:grpSpPr>
          <p:sp>
            <p:nvSpPr>
              <p:cNvPr id="772" name="Google Shape;772;p29"/>
              <p:cNvSpPr/>
              <p:nvPr/>
            </p:nvSpPr>
            <p:spPr>
              <a:xfrm>
                <a:off x="0" y="0"/>
                <a:ext cx="2056765" cy="401320"/>
              </a:xfrm>
              <a:custGeom>
                <a:rect b="b" l="l" r="r" t="t"/>
                <a:pathLst>
                  <a:path extrusionOk="0" h="401320" w="2056765">
                    <a:moveTo>
                      <a:pt x="15860" y="0"/>
                    </a:moveTo>
                    <a:lnTo>
                      <a:pt x="2040905" y="0"/>
                    </a:lnTo>
                    <a:cubicBezTo>
                      <a:pt x="2049664" y="0"/>
                      <a:pt x="2056765" y="7101"/>
                      <a:pt x="2056765" y="15860"/>
                    </a:cubicBezTo>
                    <a:lnTo>
                      <a:pt x="2056765" y="385460"/>
                    </a:lnTo>
                    <a:cubicBezTo>
                      <a:pt x="2056765" y="394219"/>
                      <a:pt x="2049664" y="401320"/>
                      <a:pt x="2040905" y="401320"/>
                    </a:cubicBezTo>
                    <a:lnTo>
                      <a:pt x="15860" y="401320"/>
                    </a:lnTo>
                    <a:cubicBezTo>
                      <a:pt x="7101" y="401320"/>
                      <a:pt x="0" y="394219"/>
                      <a:pt x="0" y="385460"/>
                    </a:cubicBezTo>
                    <a:lnTo>
                      <a:pt x="0" y="15860"/>
                    </a:lnTo>
                    <a:cubicBezTo>
                      <a:pt x="0" y="7101"/>
                      <a:pt x="7101" y="0"/>
                      <a:pt x="15860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773" name="Google Shape;773;p29"/>
              <p:cNvSpPr txBox="1"/>
              <p:nvPr/>
            </p:nvSpPr>
            <p:spPr>
              <a:xfrm>
                <a:off x="0" y="-38100"/>
                <a:ext cx="2056765" cy="4394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277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774" name="Google Shape;774;p29"/>
            <p:cNvSpPr txBox="1"/>
            <p:nvPr/>
          </p:nvSpPr>
          <p:spPr>
            <a:xfrm>
              <a:off x="254000" y="768350"/>
              <a:ext cx="9906000" cy="21907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00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INPUT DATA:</a:t>
              </a:r>
              <a:endParaRPr/>
            </a:p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500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Variant A (control): n₁ = 5,000 visitors, conversions = 150 (p₁ = 3.0%)</a:t>
              </a:r>
              <a:endParaRPr/>
            </a:p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Variant B (new): n₂ = 5,000 visitors, conversions = 195 (p₂ = 3.9%)</a:t>
              </a:r>
              <a:endParaRPr/>
            </a:p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Observed difference: Δp = 3.9% - 3.0% = 0.9%</a:t>
              </a:r>
              <a:endParaRPr/>
            </a:p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Confidence level = 95%</a:t>
              </a:r>
              <a:endParaRPr/>
            </a:p>
          </p:txBody>
        </p:sp>
        <p:sp>
          <p:nvSpPr>
            <p:cNvPr id="775" name="Google Shape;775;p29"/>
            <p:cNvSpPr txBox="1"/>
            <p:nvPr/>
          </p:nvSpPr>
          <p:spPr>
            <a:xfrm>
              <a:off x="254000" y="3317875"/>
              <a:ext cx="9906000" cy="23209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400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STEP-BY-STEP:</a:t>
              </a:r>
              <a:endParaRPr/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400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1: SE = √[p₁(1-p₁)/n₁ + p₂(1-p₂)/n₂]</a:t>
              </a:r>
              <a:endParaRPr/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      = √[0.03×0.97/5000 + 0.039×0.961/5000]</a:t>
              </a:r>
              <a:endParaRPr/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      = √[0.00000582 + 0.00000749] = </a:t>
              </a:r>
              <a:r>
                <a:rPr b="1" i="0" lang="en-US" sz="14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0.00365</a:t>
              </a:r>
              <a:endParaRPr/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2: ME = 1.96 × 0.00365 = </a:t>
              </a:r>
              <a:r>
                <a:rPr b="1" i="0" lang="en-US" sz="14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0.00715 (0.715%)</a:t>
              </a:r>
              <a:endParaRPr/>
            </a:p>
            <a:p>
              <a:pPr indent="0" lvl="0" marL="0" marR="0" rtl="0" algn="l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4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3: CI for Δp = 0.9% ± 0.715% = </a:t>
              </a:r>
              <a:r>
                <a:rPr b="1" i="0" lang="en-US" sz="14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[0.185%, 1.615%]</a:t>
              </a:r>
              <a:endParaRPr/>
            </a:p>
          </p:txBody>
        </p:sp>
        <p:sp>
          <p:nvSpPr>
            <p:cNvPr id="776" name="Google Shape;776;p29"/>
            <p:cNvSpPr txBox="1"/>
            <p:nvPr/>
          </p:nvSpPr>
          <p:spPr>
            <a:xfrm>
              <a:off x="254000" y="6356350"/>
              <a:ext cx="9906000" cy="18224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00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OUTPUT &amp; DECISION:</a:t>
              </a:r>
              <a:endParaRPr/>
            </a:p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500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95% CI for difference: [0.185%, 1.615%]</a:t>
              </a:r>
              <a:endParaRPr/>
            </a:p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CI does NOT include 0 → Difference is </a:t>
              </a:r>
              <a:r>
                <a:rPr b="1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statistically significant</a:t>
              </a:r>
              <a:endParaRPr/>
            </a:p>
            <a:p>
              <a:pPr indent="0" lvl="0" marL="0" marR="0" rtl="0" algn="l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500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Variant B wins! Roll out green button → Expected +45 conversions/day</a:t>
              </a:r>
              <a:endParaRPr/>
            </a:p>
          </p:txBody>
        </p:sp>
      </p:grpSp>
      <p:sp>
        <p:nvSpPr>
          <p:cNvPr id="777" name="Google Shape;777;p29"/>
          <p:cNvSpPr/>
          <p:nvPr/>
        </p:nvSpPr>
        <p:spPr>
          <a:xfrm>
            <a:off x="9928463" y="2939286"/>
            <a:ext cx="7330837" cy="5639106"/>
          </a:xfrm>
          <a:custGeom>
            <a:rect b="b" l="l" r="r" t="t"/>
            <a:pathLst>
              <a:path extrusionOk="0" h="5639106" w="7330837">
                <a:moveTo>
                  <a:pt x="0" y="0"/>
                </a:moveTo>
                <a:lnTo>
                  <a:pt x="7330837" y="0"/>
                </a:lnTo>
                <a:lnTo>
                  <a:pt x="7330837" y="5639106"/>
                </a:lnTo>
                <a:lnTo>
                  <a:pt x="0" y="563910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778" name="Google Shape;778;p29"/>
          <p:cNvSpPr txBox="1"/>
          <p:nvPr/>
        </p:nvSpPr>
        <p:spPr>
          <a:xfrm>
            <a:off x="9925050" y="8622030"/>
            <a:ext cx="7334250" cy="28193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0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1C1C"/>
        </a:solidFill>
      </p:bgPr>
    </p:bg>
    <p:spTree>
      <p:nvGrpSpPr>
        <p:cNvPr id="782" name="Shape 7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3" name="Google Shape;783;p30"/>
          <p:cNvGrpSpPr/>
          <p:nvPr/>
        </p:nvGrpSpPr>
        <p:grpSpPr>
          <a:xfrm>
            <a:off x="-561975" y="9742266"/>
            <a:ext cx="19411950" cy="1144809"/>
            <a:chOff x="0" y="-38100"/>
            <a:chExt cx="5111814" cy="301466"/>
          </a:xfrm>
        </p:grpSpPr>
        <p:sp>
          <p:nvSpPr>
            <p:cNvPr id="784" name="Google Shape;784;p30"/>
            <p:cNvSpPr/>
            <p:nvPr/>
          </p:nvSpPr>
          <p:spPr>
            <a:xfrm>
              <a:off x="0" y="0"/>
              <a:ext cx="5111814" cy="263366"/>
            </a:xfrm>
            <a:custGeom>
              <a:rect b="b" l="l" r="r" t="t"/>
              <a:pathLst>
                <a:path extrusionOk="0" h="263366" w="5111814">
                  <a:moveTo>
                    <a:pt x="0" y="0"/>
                  </a:moveTo>
                  <a:lnTo>
                    <a:pt x="5111814" y="0"/>
                  </a:lnTo>
                  <a:lnTo>
                    <a:pt x="5111814" y="263366"/>
                  </a:lnTo>
                  <a:lnTo>
                    <a:pt x="0" y="263366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785" name="Google Shape;785;p30"/>
            <p:cNvSpPr txBox="1"/>
            <p:nvPr/>
          </p:nvSpPr>
          <p:spPr>
            <a:xfrm>
              <a:off x="0" y="-38100"/>
              <a:ext cx="5111814" cy="3014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86" name="Google Shape;786;p30"/>
          <p:cNvSpPr txBox="1"/>
          <p:nvPr/>
        </p:nvSpPr>
        <p:spPr>
          <a:xfrm>
            <a:off x="347671" y="400050"/>
            <a:ext cx="11430000" cy="6286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42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Anomaly Detection: Server Monitoring</a:t>
            </a:r>
            <a:endParaRPr/>
          </a:p>
        </p:txBody>
      </p:sp>
      <p:sp>
        <p:nvSpPr>
          <p:cNvPr id="787" name="Google Shape;787;p30"/>
          <p:cNvSpPr txBox="1"/>
          <p:nvPr/>
        </p:nvSpPr>
        <p:spPr>
          <a:xfrm>
            <a:off x="542738" y="1685925"/>
            <a:ext cx="11819930" cy="30917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3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917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Case:</a:t>
            </a:r>
            <a:r>
              <a:rPr b="0" i="0" lang="en-US" sz="1917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DevOps team uses CI to detect abnormal CPU usage spikes in production servers</a:t>
            </a:r>
            <a:endParaRPr/>
          </a:p>
        </p:txBody>
      </p:sp>
      <p:grpSp>
        <p:nvGrpSpPr>
          <p:cNvPr id="788" name="Google Shape;788;p30"/>
          <p:cNvGrpSpPr/>
          <p:nvPr/>
        </p:nvGrpSpPr>
        <p:grpSpPr>
          <a:xfrm>
            <a:off x="542738" y="2079024"/>
            <a:ext cx="8811220" cy="2097391"/>
            <a:chOff x="0" y="-38100"/>
            <a:chExt cx="2056765" cy="489585"/>
          </a:xfrm>
        </p:grpSpPr>
        <p:sp>
          <p:nvSpPr>
            <p:cNvPr id="789" name="Google Shape;789;p30"/>
            <p:cNvSpPr/>
            <p:nvPr/>
          </p:nvSpPr>
          <p:spPr>
            <a:xfrm>
              <a:off x="0" y="0"/>
              <a:ext cx="2056765" cy="451485"/>
            </a:xfrm>
            <a:custGeom>
              <a:rect b="b" l="l" r="r" t="t"/>
              <a:pathLst>
                <a:path extrusionOk="0" h="451485" w="2056765">
                  <a:moveTo>
                    <a:pt x="15816" y="0"/>
                  </a:moveTo>
                  <a:lnTo>
                    <a:pt x="2040949" y="0"/>
                  </a:lnTo>
                  <a:cubicBezTo>
                    <a:pt x="2045144" y="0"/>
                    <a:pt x="2049167" y="1666"/>
                    <a:pt x="2052133" y="4632"/>
                  </a:cubicBezTo>
                  <a:cubicBezTo>
                    <a:pt x="2055099" y="7598"/>
                    <a:pt x="2056765" y="11621"/>
                    <a:pt x="2056765" y="15816"/>
                  </a:cubicBezTo>
                  <a:lnTo>
                    <a:pt x="2056765" y="435669"/>
                  </a:lnTo>
                  <a:cubicBezTo>
                    <a:pt x="2056765" y="439864"/>
                    <a:pt x="2055099" y="443887"/>
                    <a:pt x="2052133" y="446853"/>
                  </a:cubicBezTo>
                  <a:cubicBezTo>
                    <a:pt x="2049167" y="449819"/>
                    <a:pt x="2045144" y="451485"/>
                    <a:pt x="2040949" y="451485"/>
                  </a:cubicBezTo>
                  <a:lnTo>
                    <a:pt x="15816" y="451485"/>
                  </a:lnTo>
                  <a:cubicBezTo>
                    <a:pt x="11621" y="451485"/>
                    <a:pt x="7598" y="449819"/>
                    <a:pt x="4632" y="446853"/>
                  </a:cubicBezTo>
                  <a:cubicBezTo>
                    <a:pt x="1666" y="443887"/>
                    <a:pt x="0" y="439864"/>
                    <a:pt x="0" y="435669"/>
                  </a:cubicBezTo>
                  <a:lnTo>
                    <a:pt x="0" y="15816"/>
                  </a:lnTo>
                  <a:cubicBezTo>
                    <a:pt x="0" y="11621"/>
                    <a:pt x="1666" y="7598"/>
                    <a:pt x="4632" y="4632"/>
                  </a:cubicBezTo>
                  <a:cubicBezTo>
                    <a:pt x="7598" y="1666"/>
                    <a:pt x="11621" y="0"/>
                    <a:pt x="15816" y="0"/>
                  </a:cubicBezTo>
                  <a:close/>
                </a:path>
              </a:pathLst>
            </a:custGeom>
            <a:solidFill>
              <a:srgbClr val="1A2E2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0" name="Google Shape;790;p30"/>
            <p:cNvSpPr txBox="1"/>
            <p:nvPr/>
          </p:nvSpPr>
          <p:spPr>
            <a:xfrm>
              <a:off x="0" y="-38100"/>
              <a:ext cx="2056765" cy="4895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91" name="Google Shape;791;p30"/>
          <p:cNvGrpSpPr/>
          <p:nvPr/>
        </p:nvGrpSpPr>
        <p:grpSpPr>
          <a:xfrm>
            <a:off x="542738" y="4228102"/>
            <a:ext cx="8811220" cy="2312299"/>
            <a:chOff x="0" y="-38100"/>
            <a:chExt cx="2056765" cy="539750"/>
          </a:xfrm>
        </p:grpSpPr>
        <p:sp>
          <p:nvSpPr>
            <p:cNvPr id="792" name="Google Shape;792;p30"/>
            <p:cNvSpPr/>
            <p:nvPr/>
          </p:nvSpPr>
          <p:spPr>
            <a:xfrm>
              <a:off x="0" y="0"/>
              <a:ext cx="2056765" cy="501650"/>
            </a:xfrm>
            <a:custGeom>
              <a:rect b="b" l="l" r="r" t="t"/>
              <a:pathLst>
                <a:path extrusionOk="0" h="501650" w="2056765">
                  <a:moveTo>
                    <a:pt x="17573" y="0"/>
                  </a:moveTo>
                  <a:lnTo>
                    <a:pt x="2039192" y="0"/>
                  </a:lnTo>
                  <a:cubicBezTo>
                    <a:pt x="2043853" y="0"/>
                    <a:pt x="2048322" y="1851"/>
                    <a:pt x="2051618" y="5147"/>
                  </a:cubicBezTo>
                  <a:cubicBezTo>
                    <a:pt x="2054914" y="8443"/>
                    <a:pt x="2056765" y="12912"/>
                    <a:pt x="2056765" y="17573"/>
                  </a:cubicBezTo>
                  <a:lnTo>
                    <a:pt x="2056765" y="484077"/>
                  </a:lnTo>
                  <a:cubicBezTo>
                    <a:pt x="2056765" y="493782"/>
                    <a:pt x="2048897" y="501650"/>
                    <a:pt x="2039192" y="501650"/>
                  </a:cubicBezTo>
                  <a:lnTo>
                    <a:pt x="17573" y="501650"/>
                  </a:lnTo>
                  <a:cubicBezTo>
                    <a:pt x="12912" y="501650"/>
                    <a:pt x="8443" y="499799"/>
                    <a:pt x="5147" y="496503"/>
                  </a:cubicBezTo>
                  <a:cubicBezTo>
                    <a:pt x="1851" y="493207"/>
                    <a:pt x="0" y="488738"/>
                    <a:pt x="0" y="484077"/>
                  </a:cubicBezTo>
                  <a:lnTo>
                    <a:pt x="0" y="17573"/>
                  </a:lnTo>
                  <a:cubicBezTo>
                    <a:pt x="0" y="12912"/>
                    <a:pt x="1851" y="8443"/>
                    <a:pt x="5147" y="5147"/>
                  </a:cubicBezTo>
                  <a:cubicBezTo>
                    <a:pt x="8443" y="1851"/>
                    <a:pt x="12912" y="0"/>
                    <a:pt x="17573" y="0"/>
                  </a:cubicBezTo>
                  <a:close/>
                </a:path>
              </a:pathLst>
            </a:custGeom>
            <a:solidFill>
              <a:srgbClr val="1A2E2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3" name="Google Shape;793;p30"/>
            <p:cNvSpPr txBox="1"/>
            <p:nvPr/>
          </p:nvSpPr>
          <p:spPr>
            <a:xfrm>
              <a:off x="0" y="-38100"/>
              <a:ext cx="2056765" cy="5397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794" name="Google Shape;794;p30"/>
          <p:cNvGrpSpPr/>
          <p:nvPr/>
        </p:nvGrpSpPr>
        <p:grpSpPr>
          <a:xfrm>
            <a:off x="542738" y="6592088"/>
            <a:ext cx="8811220" cy="1989937"/>
            <a:chOff x="0" y="-38100"/>
            <a:chExt cx="2056765" cy="464503"/>
          </a:xfrm>
        </p:grpSpPr>
        <p:sp>
          <p:nvSpPr>
            <p:cNvPr id="795" name="Google Shape;795;p30"/>
            <p:cNvSpPr/>
            <p:nvPr/>
          </p:nvSpPr>
          <p:spPr>
            <a:xfrm>
              <a:off x="0" y="0"/>
              <a:ext cx="2056765" cy="426403"/>
            </a:xfrm>
            <a:custGeom>
              <a:rect b="b" l="l" r="r" t="t"/>
              <a:pathLst>
                <a:path extrusionOk="0" h="426403" w="2056765">
                  <a:moveTo>
                    <a:pt x="14937" y="0"/>
                  </a:moveTo>
                  <a:lnTo>
                    <a:pt x="2041828" y="0"/>
                  </a:lnTo>
                  <a:cubicBezTo>
                    <a:pt x="2050077" y="0"/>
                    <a:pt x="2056765" y="6687"/>
                    <a:pt x="2056765" y="14937"/>
                  </a:cubicBezTo>
                  <a:lnTo>
                    <a:pt x="2056765" y="411466"/>
                  </a:lnTo>
                  <a:cubicBezTo>
                    <a:pt x="2056765" y="419715"/>
                    <a:pt x="2050077" y="426403"/>
                    <a:pt x="2041828" y="426403"/>
                  </a:cubicBezTo>
                  <a:lnTo>
                    <a:pt x="14937" y="426403"/>
                  </a:lnTo>
                  <a:cubicBezTo>
                    <a:pt x="6687" y="426403"/>
                    <a:pt x="0" y="419715"/>
                    <a:pt x="0" y="411466"/>
                  </a:cubicBezTo>
                  <a:lnTo>
                    <a:pt x="0" y="14937"/>
                  </a:lnTo>
                  <a:cubicBezTo>
                    <a:pt x="0" y="6687"/>
                    <a:pt x="6687" y="0"/>
                    <a:pt x="14937" y="0"/>
                  </a:cubicBezTo>
                  <a:close/>
                </a:path>
              </a:pathLst>
            </a:custGeom>
            <a:solidFill>
              <a:srgbClr val="1A2E2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96" name="Google Shape;796;p30"/>
            <p:cNvSpPr txBox="1"/>
            <p:nvPr/>
          </p:nvSpPr>
          <p:spPr>
            <a:xfrm>
              <a:off x="0" y="-38100"/>
              <a:ext cx="2056765" cy="46450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97" name="Google Shape;797;p30"/>
          <p:cNvSpPr txBox="1"/>
          <p:nvPr/>
        </p:nvSpPr>
        <p:spPr>
          <a:xfrm>
            <a:off x="757646" y="2355800"/>
            <a:ext cx="8381405" cy="19710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79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INPUT DATA (Baseline - 30 days normal):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579" u="none" cap="none" strike="noStrike">
              <a:solidFill>
                <a:srgbClr val="F4A574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Sample size (n) = 30 days of hourly avg CPU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Mean CPU usage (x̄) = 42%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Std deviation (s) = 8%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Confidence level = 99% (z = 2.576)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Current reading = 68%</a:t>
            </a:r>
            <a:endParaRPr/>
          </a:p>
        </p:txBody>
      </p:sp>
      <p:sp>
        <p:nvSpPr>
          <p:cNvPr id="798" name="Google Shape;798;p30"/>
          <p:cNvSpPr txBox="1"/>
          <p:nvPr/>
        </p:nvSpPr>
        <p:spPr>
          <a:xfrm>
            <a:off x="757646" y="4504879"/>
            <a:ext cx="8381405" cy="19710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79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STEP-BY-STEP: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579" u="none" cap="none" strike="noStrike">
              <a:solidFill>
                <a:srgbClr val="F4A574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Step 1: SE = s/√n = 8/√30 = 8/5.48 = </a:t>
            </a:r>
            <a:r>
              <a:rPr b="1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1.46%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Step 2: ME = z × SE = 2.576 × 1.46 = </a:t>
            </a:r>
            <a:r>
              <a:rPr b="1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3.76%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Step 3: Normal range CI = 42% ± 3.76% = </a:t>
            </a:r>
            <a:r>
              <a:rPr b="1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[38.24%, 45.76%]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Step 4: Current = 68% &gt; Upper bound 45.76%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Step 5: Deviation = (68 - 42)/8 = </a:t>
            </a:r>
            <a:r>
              <a:rPr b="1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3.25 std devs (ANOMALY!)</a:t>
            </a:r>
            <a:endParaRPr/>
          </a:p>
        </p:txBody>
      </p:sp>
      <p:sp>
        <p:nvSpPr>
          <p:cNvPr id="799" name="Google Shape;799;p30"/>
          <p:cNvSpPr txBox="1"/>
          <p:nvPr/>
        </p:nvSpPr>
        <p:spPr>
          <a:xfrm>
            <a:off x="757646" y="6868864"/>
            <a:ext cx="8381405" cy="1691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79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OUTPUT &amp; ACTION: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579" u="none" cap="none" strike="noStrike">
              <a:solidFill>
                <a:srgbClr val="F4A574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99% CI normal range: [38.24%, 45.76%]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→ Current 68% is FAR outside CI → </a:t>
            </a:r>
            <a:r>
              <a:rPr b="1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ALERT triggered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→ Auto-scale servers + notify on-call engineer</a:t>
            </a:r>
            <a:endParaRPr/>
          </a:p>
          <a:p>
            <a:pPr indent="0" lvl="0" marL="0" marR="0" rtl="0" algn="l">
              <a:lnSpc>
                <a:spcPct val="14002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57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→ Root cause: unoptimized query in latest deployment</a:t>
            </a:r>
            <a:endParaRPr/>
          </a:p>
        </p:txBody>
      </p:sp>
      <p:sp>
        <p:nvSpPr>
          <p:cNvPr id="800" name="Google Shape;800;p30"/>
          <p:cNvSpPr/>
          <p:nvPr/>
        </p:nvSpPr>
        <p:spPr>
          <a:xfrm>
            <a:off x="10001250" y="2381250"/>
            <a:ext cx="7879699" cy="6061307"/>
          </a:xfrm>
          <a:custGeom>
            <a:rect b="b" l="l" r="r" t="t"/>
            <a:pathLst>
              <a:path extrusionOk="0" h="6061307" w="7879699">
                <a:moveTo>
                  <a:pt x="0" y="0"/>
                </a:moveTo>
                <a:lnTo>
                  <a:pt x="7879699" y="0"/>
                </a:lnTo>
                <a:lnTo>
                  <a:pt x="7879699" y="6061307"/>
                </a:lnTo>
                <a:lnTo>
                  <a:pt x="0" y="606130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01" name="Google Shape;801;p30"/>
          <p:cNvSpPr txBox="1"/>
          <p:nvPr/>
        </p:nvSpPr>
        <p:spPr>
          <a:xfrm>
            <a:off x="10001250" y="8479155"/>
            <a:ext cx="7886700" cy="28193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0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1C1C"/>
        </a:solidFill>
      </p:bgPr>
    </p:bg>
    <p:spTree>
      <p:nvGrpSpPr>
        <p:cNvPr id="805" name="Shape 8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" name="Google Shape;806;p31"/>
          <p:cNvSpPr txBox="1"/>
          <p:nvPr/>
        </p:nvSpPr>
        <p:spPr>
          <a:xfrm>
            <a:off x="347671" y="583682"/>
            <a:ext cx="11430000" cy="6286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41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Model Parameters: Linear Regression CI</a:t>
            </a:r>
            <a:endParaRPr/>
          </a:p>
        </p:txBody>
      </p:sp>
      <p:sp>
        <p:nvSpPr>
          <p:cNvPr id="807" name="Google Shape;807;p31"/>
          <p:cNvSpPr txBox="1"/>
          <p:nvPr/>
        </p:nvSpPr>
        <p:spPr>
          <a:xfrm>
            <a:off x="347671" y="1546175"/>
            <a:ext cx="11819930" cy="7143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319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Case:</a:t>
            </a:r>
            <a:r>
              <a:rPr b="0" i="0" lang="en-US" sz="2319" u="none" cap="none" strike="noStrike">
                <a:solidFill>
                  <a:srgbClr val="5CA3B2"/>
                </a:solidFill>
                <a:latin typeface="Poppins"/>
                <a:ea typeface="Poppins"/>
                <a:cs typeface="Poppins"/>
                <a:sym typeface="Poppins"/>
              </a:rPr>
              <a:t> Predicting house price based on size (sqft) — how reliable is the slope coefficient?</a:t>
            </a:r>
            <a:endParaRPr/>
          </a:p>
        </p:txBody>
      </p:sp>
      <p:grpSp>
        <p:nvGrpSpPr>
          <p:cNvPr id="808" name="Google Shape;808;p31"/>
          <p:cNvGrpSpPr/>
          <p:nvPr/>
        </p:nvGrpSpPr>
        <p:grpSpPr>
          <a:xfrm>
            <a:off x="347671" y="2416176"/>
            <a:ext cx="10156016" cy="2417501"/>
            <a:chOff x="0" y="-38100"/>
            <a:chExt cx="2056765" cy="489585"/>
          </a:xfrm>
        </p:grpSpPr>
        <p:sp>
          <p:nvSpPr>
            <p:cNvPr id="809" name="Google Shape;809;p31"/>
            <p:cNvSpPr/>
            <p:nvPr/>
          </p:nvSpPr>
          <p:spPr>
            <a:xfrm>
              <a:off x="0" y="0"/>
              <a:ext cx="2056765" cy="451485"/>
            </a:xfrm>
            <a:custGeom>
              <a:rect b="b" l="l" r="r" t="t"/>
              <a:pathLst>
                <a:path extrusionOk="0" h="451485" w="2056765">
                  <a:moveTo>
                    <a:pt x="13721" y="0"/>
                  </a:moveTo>
                  <a:lnTo>
                    <a:pt x="2043044" y="0"/>
                  </a:lnTo>
                  <a:cubicBezTo>
                    <a:pt x="2046683" y="0"/>
                    <a:pt x="2050173" y="1446"/>
                    <a:pt x="2052746" y="4019"/>
                  </a:cubicBezTo>
                  <a:cubicBezTo>
                    <a:pt x="2055319" y="6592"/>
                    <a:pt x="2056765" y="10082"/>
                    <a:pt x="2056765" y="13721"/>
                  </a:cubicBezTo>
                  <a:lnTo>
                    <a:pt x="2056765" y="437764"/>
                  </a:lnTo>
                  <a:cubicBezTo>
                    <a:pt x="2056765" y="441403"/>
                    <a:pt x="2055319" y="444893"/>
                    <a:pt x="2052746" y="447466"/>
                  </a:cubicBezTo>
                  <a:cubicBezTo>
                    <a:pt x="2050173" y="450039"/>
                    <a:pt x="2046683" y="451485"/>
                    <a:pt x="2043044" y="451485"/>
                  </a:cubicBezTo>
                  <a:lnTo>
                    <a:pt x="13721" y="451485"/>
                  </a:lnTo>
                  <a:cubicBezTo>
                    <a:pt x="6143" y="451485"/>
                    <a:pt x="0" y="445342"/>
                    <a:pt x="0" y="437764"/>
                  </a:cubicBezTo>
                  <a:lnTo>
                    <a:pt x="0" y="13721"/>
                  </a:lnTo>
                  <a:cubicBezTo>
                    <a:pt x="0" y="10082"/>
                    <a:pt x="1446" y="6592"/>
                    <a:pt x="4019" y="4019"/>
                  </a:cubicBezTo>
                  <a:cubicBezTo>
                    <a:pt x="6592" y="1446"/>
                    <a:pt x="10082" y="0"/>
                    <a:pt x="13721" y="0"/>
                  </a:cubicBezTo>
                  <a:close/>
                </a:path>
              </a:pathLst>
            </a:custGeom>
            <a:solidFill>
              <a:srgbClr val="1A2E2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0" name="Google Shape;810;p31"/>
            <p:cNvSpPr txBox="1"/>
            <p:nvPr/>
          </p:nvSpPr>
          <p:spPr>
            <a:xfrm>
              <a:off x="0" y="-38100"/>
              <a:ext cx="2056765" cy="48958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11" name="Google Shape;811;p31"/>
          <p:cNvGrpSpPr/>
          <p:nvPr/>
        </p:nvGrpSpPr>
        <p:grpSpPr>
          <a:xfrm>
            <a:off x="347671" y="4893253"/>
            <a:ext cx="10156016" cy="2665209"/>
            <a:chOff x="0" y="-38100"/>
            <a:chExt cx="2056765" cy="539750"/>
          </a:xfrm>
        </p:grpSpPr>
        <p:sp>
          <p:nvSpPr>
            <p:cNvPr id="812" name="Google Shape;812;p31"/>
            <p:cNvSpPr/>
            <p:nvPr/>
          </p:nvSpPr>
          <p:spPr>
            <a:xfrm>
              <a:off x="0" y="0"/>
              <a:ext cx="2056765" cy="501650"/>
            </a:xfrm>
            <a:custGeom>
              <a:rect b="b" l="l" r="r" t="t"/>
              <a:pathLst>
                <a:path extrusionOk="0" h="501650" w="2056765">
                  <a:moveTo>
                    <a:pt x="15246" y="0"/>
                  </a:moveTo>
                  <a:lnTo>
                    <a:pt x="2041519" y="0"/>
                  </a:lnTo>
                  <a:cubicBezTo>
                    <a:pt x="2045563" y="0"/>
                    <a:pt x="2049440" y="1606"/>
                    <a:pt x="2052300" y="4465"/>
                  </a:cubicBezTo>
                  <a:cubicBezTo>
                    <a:pt x="2055159" y="7325"/>
                    <a:pt x="2056765" y="11202"/>
                    <a:pt x="2056765" y="15246"/>
                  </a:cubicBezTo>
                  <a:lnTo>
                    <a:pt x="2056765" y="486404"/>
                  </a:lnTo>
                  <a:cubicBezTo>
                    <a:pt x="2056765" y="494824"/>
                    <a:pt x="2049939" y="501650"/>
                    <a:pt x="2041519" y="501650"/>
                  </a:cubicBezTo>
                  <a:lnTo>
                    <a:pt x="15246" y="501650"/>
                  </a:lnTo>
                  <a:cubicBezTo>
                    <a:pt x="11202" y="501650"/>
                    <a:pt x="7325" y="500044"/>
                    <a:pt x="4465" y="497185"/>
                  </a:cubicBezTo>
                  <a:cubicBezTo>
                    <a:pt x="1606" y="494325"/>
                    <a:pt x="0" y="490447"/>
                    <a:pt x="0" y="486404"/>
                  </a:cubicBezTo>
                  <a:lnTo>
                    <a:pt x="0" y="15246"/>
                  </a:lnTo>
                  <a:cubicBezTo>
                    <a:pt x="0" y="11202"/>
                    <a:pt x="1606" y="7325"/>
                    <a:pt x="4465" y="4465"/>
                  </a:cubicBezTo>
                  <a:cubicBezTo>
                    <a:pt x="7325" y="1606"/>
                    <a:pt x="11202" y="0"/>
                    <a:pt x="15246" y="0"/>
                  </a:cubicBezTo>
                  <a:close/>
                </a:path>
              </a:pathLst>
            </a:custGeom>
            <a:solidFill>
              <a:srgbClr val="1A2E2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3" name="Google Shape;813;p31"/>
            <p:cNvSpPr txBox="1"/>
            <p:nvPr/>
          </p:nvSpPr>
          <p:spPr>
            <a:xfrm>
              <a:off x="0" y="-38100"/>
              <a:ext cx="2056765" cy="53975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814" name="Google Shape;814;p31"/>
          <p:cNvGrpSpPr/>
          <p:nvPr/>
        </p:nvGrpSpPr>
        <p:grpSpPr>
          <a:xfrm>
            <a:off x="347671" y="7618038"/>
            <a:ext cx="10156016" cy="2293648"/>
            <a:chOff x="0" y="-38100"/>
            <a:chExt cx="2056765" cy="464503"/>
          </a:xfrm>
        </p:grpSpPr>
        <p:sp>
          <p:nvSpPr>
            <p:cNvPr id="815" name="Google Shape;815;p31"/>
            <p:cNvSpPr/>
            <p:nvPr/>
          </p:nvSpPr>
          <p:spPr>
            <a:xfrm>
              <a:off x="0" y="0"/>
              <a:ext cx="2056765" cy="426403"/>
            </a:xfrm>
            <a:custGeom>
              <a:rect b="b" l="l" r="r" t="t"/>
              <a:pathLst>
                <a:path extrusionOk="0" h="426403" w="2056765">
                  <a:moveTo>
                    <a:pt x="12959" y="0"/>
                  </a:moveTo>
                  <a:lnTo>
                    <a:pt x="2043806" y="0"/>
                  </a:lnTo>
                  <a:cubicBezTo>
                    <a:pt x="2050963" y="0"/>
                    <a:pt x="2056765" y="5802"/>
                    <a:pt x="2056765" y="12959"/>
                  </a:cubicBezTo>
                  <a:lnTo>
                    <a:pt x="2056765" y="413443"/>
                  </a:lnTo>
                  <a:cubicBezTo>
                    <a:pt x="2056765" y="420601"/>
                    <a:pt x="2050963" y="426403"/>
                    <a:pt x="2043806" y="426403"/>
                  </a:cubicBezTo>
                  <a:lnTo>
                    <a:pt x="12959" y="426403"/>
                  </a:lnTo>
                  <a:cubicBezTo>
                    <a:pt x="5802" y="426403"/>
                    <a:pt x="0" y="420601"/>
                    <a:pt x="0" y="413443"/>
                  </a:cubicBezTo>
                  <a:lnTo>
                    <a:pt x="0" y="12959"/>
                  </a:lnTo>
                  <a:cubicBezTo>
                    <a:pt x="0" y="5802"/>
                    <a:pt x="5802" y="0"/>
                    <a:pt x="12959" y="0"/>
                  </a:cubicBezTo>
                  <a:close/>
                </a:path>
              </a:pathLst>
            </a:custGeom>
            <a:solidFill>
              <a:srgbClr val="1A2E2E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16" name="Google Shape;816;p31"/>
            <p:cNvSpPr txBox="1"/>
            <p:nvPr/>
          </p:nvSpPr>
          <p:spPr>
            <a:xfrm>
              <a:off x="0" y="-38100"/>
              <a:ext cx="2056765" cy="464503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17" name="Google Shape;817;p31"/>
          <p:cNvSpPr txBox="1"/>
          <p:nvPr/>
        </p:nvSpPr>
        <p:spPr>
          <a:xfrm>
            <a:off x="595378" y="2555825"/>
            <a:ext cx="8597051" cy="202053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20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INPUT DATA: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620" u="none" cap="none" strike="noStrike">
              <a:solidFill>
                <a:srgbClr val="F4A574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Model: Price = β₀ + β₁(Size) + ε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Sample: n = 80 houses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Estimated slope: β̂₁ = $125.40 per sqft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Standard error of β̂₁: SE = $18.60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• Confidence level = 95%, df = 78, t = 1.991</a:t>
            </a:r>
            <a:endParaRPr/>
          </a:p>
        </p:txBody>
      </p:sp>
      <p:sp>
        <p:nvSpPr>
          <p:cNvPr id="818" name="Google Shape;818;p31"/>
          <p:cNvSpPr txBox="1"/>
          <p:nvPr/>
        </p:nvSpPr>
        <p:spPr>
          <a:xfrm>
            <a:off x="595378" y="5219541"/>
            <a:ext cx="9660601" cy="226460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20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STEP-BY-STEP: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820" u="none" cap="none" strike="noStrike">
              <a:solidFill>
                <a:srgbClr val="F4A574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Step 1: Point estimate: β̂₁ = $125.40/sqft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Step 2: ME = t × SE = 1.991 × 18.60 = </a:t>
            </a:r>
            <a:r>
              <a:rPr b="1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$37.03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Step 3: CI = β̂₁ ± ME = 125.40 ± 37.03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Step 4: CI = </a:t>
            </a:r>
            <a:r>
              <a:rPr b="1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[$88.37, $162.43] per sqft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Step 5: t-stat = 125.40/18.60 = 6.74 &gt; 1.991 → </a:t>
            </a:r>
            <a:r>
              <a:rPr b="1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Significant</a:t>
            </a:r>
            <a:endParaRPr/>
          </a:p>
        </p:txBody>
      </p:sp>
      <p:sp>
        <p:nvSpPr>
          <p:cNvPr id="819" name="Google Shape;819;p31"/>
          <p:cNvSpPr txBox="1"/>
          <p:nvPr/>
        </p:nvSpPr>
        <p:spPr>
          <a:xfrm>
            <a:off x="595378" y="7944326"/>
            <a:ext cx="9660601" cy="194258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820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rPr>
              <a:t>OUTPUT &amp; INTERPRETATION: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820" u="none" cap="none" strike="noStrike">
              <a:solidFill>
                <a:srgbClr val="F4A574"/>
              </a:solidFill>
              <a:latin typeface="Poppins"/>
              <a:ea typeface="Poppins"/>
              <a:cs typeface="Poppins"/>
              <a:sym typeface="Poppins"/>
            </a:endParaRPr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95% CI for slope: [$88.37, $162.43] per sqft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→ CI does NOT include 0 → Size is a </a:t>
            </a:r>
            <a:r>
              <a:rPr b="1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significant predictor</a:t>
            </a: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of price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→ Each extra sqft adds between $88 and $162 to house price</a:t>
            </a:r>
            <a:endParaRPr/>
          </a:p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2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→ Use for pricing model with known uncertainty bounds</a:t>
            </a:r>
            <a:endParaRPr/>
          </a:p>
        </p:txBody>
      </p:sp>
      <p:sp>
        <p:nvSpPr>
          <p:cNvPr id="820" name="Google Shape;820;p31"/>
          <p:cNvSpPr/>
          <p:nvPr/>
        </p:nvSpPr>
        <p:spPr>
          <a:xfrm>
            <a:off x="11021732" y="3909626"/>
            <a:ext cx="6237568" cy="4798129"/>
          </a:xfrm>
          <a:custGeom>
            <a:rect b="b" l="l" r="r" t="t"/>
            <a:pathLst>
              <a:path extrusionOk="0" h="4798129" w="6237568">
                <a:moveTo>
                  <a:pt x="0" y="0"/>
                </a:moveTo>
                <a:lnTo>
                  <a:pt x="6237568" y="0"/>
                </a:lnTo>
                <a:lnTo>
                  <a:pt x="6237568" y="4798129"/>
                </a:lnTo>
                <a:lnTo>
                  <a:pt x="0" y="47981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21" name="Google Shape;821;p31"/>
          <p:cNvSpPr txBox="1"/>
          <p:nvPr/>
        </p:nvSpPr>
        <p:spPr>
          <a:xfrm>
            <a:off x="11020425" y="8717280"/>
            <a:ext cx="6238875" cy="28193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0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11C1C"/>
        </a:solidFill>
      </p:bgPr>
    </p:bg>
    <p:spTree>
      <p:nvGrpSpPr>
        <p:cNvPr id="825" name="Shape 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6" name="Google Shape;826;p32"/>
          <p:cNvGrpSpPr/>
          <p:nvPr/>
        </p:nvGrpSpPr>
        <p:grpSpPr>
          <a:xfrm>
            <a:off x="-561975" y="9742266"/>
            <a:ext cx="19411950" cy="1144809"/>
            <a:chOff x="0" y="-38100"/>
            <a:chExt cx="5111814" cy="301466"/>
          </a:xfrm>
        </p:grpSpPr>
        <p:sp>
          <p:nvSpPr>
            <p:cNvPr id="827" name="Google Shape;827;p32"/>
            <p:cNvSpPr/>
            <p:nvPr/>
          </p:nvSpPr>
          <p:spPr>
            <a:xfrm>
              <a:off x="0" y="0"/>
              <a:ext cx="5111814" cy="263366"/>
            </a:xfrm>
            <a:custGeom>
              <a:rect b="b" l="l" r="r" t="t"/>
              <a:pathLst>
                <a:path extrusionOk="0" h="263366" w="5111814">
                  <a:moveTo>
                    <a:pt x="0" y="0"/>
                  </a:moveTo>
                  <a:lnTo>
                    <a:pt x="5111814" y="0"/>
                  </a:lnTo>
                  <a:lnTo>
                    <a:pt x="5111814" y="263366"/>
                  </a:lnTo>
                  <a:lnTo>
                    <a:pt x="0" y="263366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828" name="Google Shape;828;p32"/>
            <p:cNvSpPr txBox="1"/>
            <p:nvPr/>
          </p:nvSpPr>
          <p:spPr>
            <a:xfrm>
              <a:off x="0" y="-38100"/>
              <a:ext cx="5111814" cy="3014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29" name="Google Shape;829;p32"/>
          <p:cNvSpPr txBox="1"/>
          <p:nvPr/>
        </p:nvSpPr>
        <p:spPr>
          <a:xfrm>
            <a:off x="-210365" y="647700"/>
            <a:ext cx="11430000" cy="6286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42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ML Workflows: Cross-Validation CI</a:t>
            </a:r>
            <a:endParaRPr/>
          </a:p>
        </p:txBody>
      </p:sp>
      <p:sp>
        <p:nvSpPr>
          <p:cNvPr id="830" name="Google Shape;830;p32"/>
          <p:cNvSpPr txBox="1"/>
          <p:nvPr/>
        </p:nvSpPr>
        <p:spPr>
          <a:xfrm>
            <a:off x="421426" y="1628775"/>
            <a:ext cx="11895044" cy="7524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20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2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Case: Estimating true model accuracy with CI from k-fold cross-validation before deployment</a:t>
            </a:r>
            <a:endParaRPr/>
          </a:p>
        </p:txBody>
      </p:sp>
      <p:grpSp>
        <p:nvGrpSpPr>
          <p:cNvPr id="831" name="Google Shape;831;p32"/>
          <p:cNvGrpSpPr/>
          <p:nvPr/>
        </p:nvGrpSpPr>
        <p:grpSpPr>
          <a:xfrm>
            <a:off x="421426" y="2590467"/>
            <a:ext cx="9273419" cy="7296483"/>
            <a:chOff x="0" y="-229044"/>
            <a:chExt cx="12364559" cy="9728644"/>
          </a:xfrm>
        </p:grpSpPr>
        <p:grpSp>
          <p:nvGrpSpPr>
            <p:cNvPr id="832" name="Google Shape;832;p32"/>
            <p:cNvGrpSpPr/>
            <p:nvPr/>
          </p:nvGrpSpPr>
          <p:grpSpPr>
            <a:xfrm>
              <a:off x="0" y="-229044"/>
              <a:ext cx="12364559" cy="3546365"/>
              <a:chOff x="0" y="-38100"/>
              <a:chExt cx="2056765" cy="589915"/>
            </a:xfrm>
          </p:grpSpPr>
          <p:sp>
            <p:nvSpPr>
              <p:cNvPr id="833" name="Google Shape;833;p32"/>
              <p:cNvSpPr/>
              <p:nvPr/>
            </p:nvSpPr>
            <p:spPr>
              <a:xfrm>
                <a:off x="0" y="0"/>
                <a:ext cx="2056765" cy="551815"/>
              </a:xfrm>
              <a:custGeom>
                <a:rect b="b" l="l" r="r" t="t"/>
                <a:pathLst>
                  <a:path extrusionOk="0" h="551815" w="2056765">
                    <a:moveTo>
                      <a:pt x="17462" y="0"/>
                    </a:moveTo>
                    <a:lnTo>
                      <a:pt x="2039303" y="0"/>
                    </a:lnTo>
                    <a:cubicBezTo>
                      <a:pt x="2043934" y="0"/>
                      <a:pt x="2048376" y="1840"/>
                      <a:pt x="2051651" y="5114"/>
                    </a:cubicBezTo>
                    <a:cubicBezTo>
                      <a:pt x="2054925" y="8389"/>
                      <a:pt x="2056765" y="12831"/>
                      <a:pt x="2056765" y="17462"/>
                    </a:cubicBezTo>
                    <a:lnTo>
                      <a:pt x="2056765" y="534353"/>
                    </a:lnTo>
                    <a:cubicBezTo>
                      <a:pt x="2056765" y="543997"/>
                      <a:pt x="2048947" y="551815"/>
                      <a:pt x="2039303" y="551815"/>
                    </a:cubicBezTo>
                    <a:lnTo>
                      <a:pt x="17462" y="551815"/>
                    </a:lnTo>
                    <a:cubicBezTo>
                      <a:pt x="12831" y="551815"/>
                      <a:pt x="8389" y="549975"/>
                      <a:pt x="5114" y="546701"/>
                    </a:cubicBezTo>
                    <a:cubicBezTo>
                      <a:pt x="1840" y="543426"/>
                      <a:pt x="0" y="538984"/>
                      <a:pt x="0" y="534353"/>
                    </a:cubicBezTo>
                    <a:lnTo>
                      <a:pt x="0" y="17462"/>
                    </a:lnTo>
                    <a:cubicBezTo>
                      <a:pt x="0" y="7818"/>
                      <a:pt x="7818" y="0"/>
                      <a:pt x="17462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34" name="Google Shape;834;p32"/>
              <p:cNvSpPr txBox="1"/>
              <p:nvPr/>
            </p:nvSpPr>
            <p:spPr>
              <a:xfrm>
                <a:off x="0" y="-38100"/>
                <a:ext cx="2056765" cy="5899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835" name="Google Shape;835;p32"/>
            <p:cNvGrpSpPr/>
            <p:nvPr/>
          </p:nvGrpSpPr>
          <p:grpSpPr>
            <a:xfrm>
              <a:off x="0" y="3088277"/>
              <a:ext cx="12364559" cy="3772546"/>
              <a:chOff x="0" y="-38100"/>
              <a:chExt cx="2056765" cy="627539"/>
            </a:xfrm>
          </p:grpSpPr>
          <p:sp>
            <p:nvSpPr>
              <p:cNvPr id="836" name="Google Shape;836;p32"/>
              <p:cNvSpPr/>
              <p:nvPr/>
            </p:nvSpPr>
            <p:spPr>
              <a:xfrm>
                <a:off x="0" y="0"/>
                <a:ext cx="2056765" cy="589439"/>
              </a:xfrm>
              <a:custGeom>
                <a:rect b="b" l="l" r="r" t="t"/>
                <a:pathLst>
                  <a:path extrusionOk="0" h="589439" w="2056765">
                    <a:moveTo>
                      <a:pt x="17462" y="0"/>
                    </a:moveTo>
                    <a:lnTo>
                      <a:pt x="2039303" y="0"/>
                    </a:lnTo>
                    <a:cubicBezTo>
                      <a:pt x="2043934" y="0"/>
                      <a:pt x="2048376" y="1840"/>
                      <a:pt x="2051651" y="5114"/>
                    </a:cubicBezTo>
                    <a:cubicBezTo>
                      <a:pt x="2054925" y="8389"/>
                      <a:pt x="2056765" y="12831"/>
                      <a:pt x="2056765" y="17462"/>
                    </a:cubicBezTo>
                    <a:lnTo>
                      <a:pt x="2056765" y="571977"/>
                    </a:lnTo>
                    <a:cubicBezTo>
                      <a:pt x="2056765" y="581621"/>
                      <a:pt x="2048947" y="589439"/>
                      <a:pt x="2039303" y="589439"/>
                    </a:cubicBezTo>
                    <a:lnTo>
                      <a:pt x="17462" y="589439"/>
                    </a:lnTo>
                    <a:cubicBezTo>
                      <a:pt x="12831" y="589439"/>
                      <a:pt x="8389" y="587599"/>
                      <a:pt x="5114" y="584324"/>
                    </a:cubicBezTo>
                    <a:cubicBezTo>
                      <a:pt x="1840" y="581050"/>
                      <a:pt x="0" y="576608"/>
                      <a:pt x="0" y="571977"/>
                    </a:cubicBezTo>
                    <a:lnTo>
                      <a:pt x="0" y="17462"/>
                    </a:lnTo>
                    <a:cubicBezTo>
                      <a:pt x="0" y="7818"/>
                      <a:pt x="7818" y="0"/>
                      <a:pt x="17462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37" name="Google Shape;837;p32"/>
              <p:cNvSpPr txBox="1"/>
              <p:nvPr/>
            </p:nvSpPr>
            <p:spPr>
              <a:xfrm>
                <a:off x="0" y="-38100"/>
                <a:ext cx="2056765" cy="6275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838" name="Google Shape;838;p32"/>
            <p:cNvGrpSpPr/>
            <p:nvPr/>
          </p:nvGrpSpPr>
          <p:grpSpPr>
            <a:xfrm>
              <a:off x="0" y="6405597"/>
              <a:ext cx="12364559" cy="3094003"/>
              <a:chOff x="0" y="-38100"/>
              <a:chExt cx="2056765" cy="514668"/>
            </a:xfrm>
          </p:grpSpPr>
          <p:sp>
            <p:nvSpPr>
              <p:cNvPr id="839" name="Google Shape;839;p32"/>
              <p:cNvSpPr/>
              <p:nvPr/>
            </p:nvSpPr>
            <p:spPr>
              <a:xfrm>
                <a:off x="0" y="0"/>
                <a:ext cx="2056765" cy="476568"/>
              </a:xfrm>
              <a:custGeom>
                <a:rect b="b" l="l" r="r" t="t"/>
                <a:pathLst>
                  <a:path extrusionOk="0" h="476568" w="2056765">
                    <a:moveTo>
                      <a:pt x="16589" y="0"/>
                    </a:moveTo>
                    <a:lnTo>
                      <a:pt x="2040176" y="0"/>
                    </a:lnTo>
                    <a:cubicBezTo>
                      <a:pt x="2044576" y="0"/>
                      <a:pt x="2048795" y="1748"/>
                      <a:pt x="2051906" y="4859"/>
                    </a:cubicBezTo>
                    <a:cubicBezTo>
                      <a:pt x="2055017" y="7970"/>
                      <a:pt x="2056765" y="12189"/>
                      <a:pt x="2056765" y="16589"/>
                    </a:cubicBezTo>
                    <a:lnTo>
                      <a:pt x="2056765" y="459979"/>
                    </a:lnTo>
                    <a:cubicBezTo>
                      <a:pt x="2056765" y="464378"/>
                      <a:pt x="2055017" y="468598"/>
                      <a:pt x="2051906" y="471709"/>
                    </a:cubicBezTo>
                    <a:cubicBezTo>
                      <a:pt x="2048795" y="474820"/>
                      <a:pt x="2044576" y="476568"/>
                      <a:pt x="2040176" y="476568"/>
                    </a:cubicBezTo>
                    <a:lnTo>
                      <a:pt x="16589" y="476568"/>
                    </a:lnTo>
                    <a:cubicBezTo>
                      <a:pt x="7427" y="476568"/>
                      <a:pt x="0" y="469140"/>
                      <a:pt x="0" y="459979"/>
                    </a:cubicBezTo>
                    <a:lnTo>
                      <a:pt x="0" y="16589"/>
                    </a:lnTo>
                    <a:cubicBezTo>
                      <a:pt x="0" y="7427"/>
                      <a:pt x="7427" y="0"/>
                      <a:pt x="16589" y="0"/>
                    </a:cubicBezTo>
                    <a:close/>
                  </a:path>
                </a:pathLst>
              </a:custGeom>
              <a:solidFill>
                <a:srgbClr val="1A2E2E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840" name="Google Shape;840;p32"/>
              <p:cNvSpPr txBox="1"/>
              <p:nvPr/>
            </p:nvSpPr>
            <p:spPr>
              <a:xfrm>
                <a:off x="0" y="-38100"/>
                <a:ext cx="2056765" cy="51466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0" lIns="0" spcFirstLastPara="1" rIns="0" wrap="square" tIns="0">
                <a:noAutofit/>
              </a:bodyPr>
              <a:lstStyle/>
              <a:p>
                <a:pPr indent="0" lvl="0" marL="0" marR="0" rtl="0" algn="ctr">
                  <a:lnSpc>
                    <a:spcPct val="933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b="0" i="0" sz="18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841" name="Google Shape;841;p32"/>
            <p:cNvSpPr txBox="1"/>
            <p:nvPr/>
          </p:nvSpPr>
          <p:spPr>
            <a:xfrm>
              <a:off x="301575" y="178556"/>
              <a:ext cx="11761410" cy="313876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662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INPUT DATA: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662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Model: Random Forest classifier (churn prediction)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10-fold cross-validation accuracies: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 [0.847, 0.862, 0.831, 0.855, 0.878, 0.843, 0.869, 0.851, 0.838, 0.866]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Mean accuracy (x̄) = 0.854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Std dev (s) = 0.0148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• k = 10 folds, df = 9, t = 2.262 (95%)</a:t>
              </a:r>
              <a:endParaRPr/>
            </a:p>
          </p:txBody>
        </p:sp>
        <p:sp>
          <p:nvSpPr>
            <p:cNvPr id="842" name="Google Shape;842;p32"/>
            <p:cNvSpPr txBox="1"/>
            <p:nvPr/>
          </p:nvSpPr>
          <p:spPr>
            <a:xfrm>
              <a:off x="301575" y="3495877"/>
              <a:ext cx="11761410" cy="235467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662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STEP-BY-STEP: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662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1: SE = s/√k = 0.0148/√10 = 0.0148/3.162 = </a:t>
              </a:r>
              <a:r>
                <a:rPr b="1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0.00468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2: ME = t × SE = 2.262 × 0.00468 = </a:t>
              </a:r>
              <a:r>
                <a:rPr b="1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0.01058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3: CI = x̄ ± ME = 0.854 ± 0.01058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Step 4: CI = </a:t>
              </a:r>
              <a:r>
                <a:rPr b="1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[0.8434, 0.8646]</a:t>
              </a: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 or </a:t>
              </a:r>
              <a:r>
                <a:rPr b="1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[84.3%, 86.5%]</a:t>
              </a:r>
              <a:endParaRPr/>
            </a:p>
          </p:txBody>
        </p:sp>
        <p:sp>
          <p:nvSpPr>
            <p:cNvPr id="843" name="Google Shape;843;p32"/>
            <p:cNvSpPr txBox="1"/>
            <p:nvPr/>
          </p:nvSpPr>
          <p:spPr>
            <a:xfrm>
              <a:off x="301575" y="6813197"/>
              <a:ext cx="11761410" cy="235467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662" u="none" cap="none" strike="noStrike">
                  <a:solidFill>
                    <a:srgbClr val="F4A574"/>
                  </a:solidFill>
                  <a:latin typeface="Poppins"/>
                  <a:ea typeface="Poppins"/>
                  <a:cs typeface="Poppins"/>
                  <a:sym typeface="Poppins"/>
                </a:rPr>
                <a:t>OUTPUT &amp; DEPLOYMENT DECISION: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662" u="none" cap="none" strike="noStrike">
                <a:solidFill>
                  <a:srgbClr val="F4A574"/>
                </a:solidFill>
                <a:latin typeface="Poppins"/>
                <a:ea typeface="Poppins"/>
                <a:cs typeface="Poppins"/>
                <a:sym typeface="Poppins"/>
              </a:endParaRPr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95% CI for model accuracy: [84.3%, 86.5%]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We are 95% confident true accuracy is between 84.3% and 86.5%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Business threshold = 80% → Lower bound 84.3% &gt; 80% → </a:t>
              </a:r>
              <a:r>
                <a:rPr b="1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Safe to deploy</a:t>
              </a:r>
              <a:endParaRPr/>
            </a:p>
            <a:p>
              <a:pPr indent="0" lvl="0" marL="0" marR="0" rtl="0" algn="l">
                <a:lnSpc>
                  <a:spcPct val="14001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1662" u="none" cap="none" strike="noStrike">
                  <a:solidFill>
                    <a:srgbClr val="FFFFFF"/>
                  </a:solidFill>
                  <a:latin typeface="Poppins"/>
                  <a:ea typeface="Poppins"/>
                  <a:cs typeface="Poppins"/>
                  <a:sym typeface="Poppins"/>
                </a:rPr>
                <a:t>→ Report to stakeholders: "Model performs 84–87% in production"</a:t>
              </a:r>
              <a:endParaRPr/>
            </a:p>
          </p:txBody>
        </p:sp>
      </p:grpSp>
      <p:sp>
        <p:nvSpPr>
          <p:cNvPr id="844" name="Google Shape;844;p32"/>
          <p:cNvSpPr/>
          <p:nvPr/>
        </p:nvSpPr>
        <p:spPr>
          <a:xfrm>
            <a:off x="10132250" y="3155046"/>
            <a:ext cx="7934230" cy="6103254"/>
          </a:xfrm>
          <a:custGeom>
            <a:rect b="b" l="l" r="r" t="t"/>
            <a:pathLst>
              <a:path extrusionOk="0" h="6103254" w="7934230">
                <a:moveTo>
                  <a:pt x="0" y="0"/>
                </a:moveTo>
                <a:lnTo>
                  <a:pt x="7934230" y="0"/>
                </a:lnTo>
                <a:lnTo>
                  <a:pt x="7934230" y="6103254"/>
                </a:lnTo>
                <a:lnTo>
                  <a:pt x="0" y="610325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45" name="Google Shape;845;p32"/>
          <p:cNvSpPr txBox="1"/>
          <p:nvPr/>
        </p:nvSpPr>
        <p:spPr>
          <a:xfrm>
            <a:off x="10125075" y="9265920"/>
            <a:ext cx="7934325" cy="3276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3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9" name="Shape 8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0" name="Google Shape;850;p33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851" name="Google Shape;851;p33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852" name="Google Shape;852;p33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853" name="Google Shape;853;p33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54" name="Google Shape;854;p33"/>
          <p:cNvSpPr txBox="1"/>
          <p:nvPr/>
        </p:nvSpPr>
        <p:spPr>
          <a:xfrm>
            <a:off x="1295587" y="3031307"/>
            <a:ext cx="6768670" cy="13640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800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74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Summary</a:t>
            </a:r>
            <a:endParaRPr/>
          </a:p>
        </p:txBody>
      </p:sp>
      <p:sp>
        <p:nvSpPr>
          <p:cNvPr id="855" name="Google Shape;855;p33"/>
          <p:cNvSpPr txBox="1"/>
          <p:nvPr/>
        </p:nvSpPr>
        <p:spPr>
          <a:xfrm>
            <a:off x="1028700" y="4781972"/>
            <a:ext cx="10937090" cy="23892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289935" lvl="1" marL="579870" marR="0" rtl="0" algn="l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85"/>
              <a:buFont typeface="Arial"/>
              <a:buChar char="•"/>
            </a:pPr>
            <a:r>
              <a:rPr b="0" i="0" lang="en-US" sz="268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Sampling distributions form the foundation for inference</a:t>
            </a:r>
            <a:endParaRPr/>
          </a:p>
          <a:p>
            <a:pPr indent="-289935" lvl="1" marL="579870" marR="0" rtl="0" algn="l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85"/>
              <a:buFont typeface="Arial"/>
              <a:buChar char="•"/>
            </a:pPr>
            <a:r>
              <a:rPr b="0" i="0" lang="en-US" sz="268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Point vs interval estimation serve different purposes</a:t>
            </a:r>
            <a:endParaRPr/>
          </a:p>
          <a:p>
            <a:pPr indent="-289935" lvl="1" marL="579870" marR="0" rtl="0" algn="l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85"/>
              <a:buFont typeface="Arial"/>
              <a:buChar char="•"/>
            </a:pPr>
            <a:r>
              <a:rPr b="0" i="0" lang="en-US" sz="268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Confidence intervals quantify estimation uncertainty</a:t>
            </a:r>
            <a:endParaRPr/>
          </a:p>
          <a:p>
            <a:pPr indent="-289935" lvl="1" marL="579870" marR="0" rtl="0" algn="l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85"/>
              <a:buFont typeface="Arial"/>
              <a:buChar char="•"/>
            </a:pPr>
            <a:r>
              <a:rPr b="0" i="0" lang="en-US" sz="268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Interpret CI as long-run frequency, not probability</a:t>
            </a:r>
            <a:endParaRPr/>
          </a:p>
          <a:p>
            <a:pPr indent="-289935" lvl="1" marL="579870" marR="0" rtl="0" algn="l">
              <a:lnSpc>
                <a:spcPct val="140037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685"/>
              <a:buFont typeface="Arial"/>
              <a:buChar char="•"/>
            </a:pPr>
            <a:r>
              <a:rPr b="0" i="0" lang="en-US" sz="268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Applications span research, business, and data science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9" name="Shape 8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" name="Google Shape;860;p34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861" name="Google Shape;861;p34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862" name="Google Shape;862;p34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863" name="Google Shape;863;p34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64" name="Google Shape;864;p34"/>
          <p:cNvSpPr/>
          <p:nvPr/>
        </p:nvSpPr>
        <p:spPr>
          <a:xfrm rot="469470">
            <a:off x="11936" y="6782951"/>
            <a:ext cx="3083130" cy="3145068"/>
          </a:xfrm>
          <a:custGeom>
            <a:rect b="b" l="l" r="r" t="t"/>
            <a:pathLst>
              <a:path extrusionOk="0" h="3145068" w="3083130">
                <a:moveTo>
                  <a:pt x="0" y="0"/>
                </a:moveTo>
                <a:lnTo>
                  <a:pt x="3083130" y="0"/>
                </a:lnTo>
                <a:lnTo>
                  <a:pt x="3083130" y="3145068"/>
                </a:lnTo>
                <a:lnTo>
                  <a:pt x="0" y="314506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65" name="Google Shape;865;p34"/>
          <p:cNvSpPr txBox="1"/>
          <p:nvPr/>
        </p:nvSpPr>
        <p:spPr>
          <a:xfrm>
            <a:off x="1028700" y="1250443"/>
            <a:ext cx="9700331" cy="9601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79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76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Discussion Questions</a:t>
            </a:r>
            <a:endParaRPr/>
          </a:p>
        </p:txBody>
      </p:sp>
      <p:sp>
        <p:nvSpPr>
          <p:cNvPr id="866" name="Google Shape;866;p34"/>
          <p:cNvSpPr txBox="1"/>
          <p:nvPr/>
        </p:nvSpPr>
        <p:spPr>
          <a:xfrm>
            <a:off x="719849" y="2568253"/>
            <a:ext cx="15238956" cy="283812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45339" lvl="1" marL="690679" marR="0" rtl="0" algn="l">
              <a:lnSpc>
                <a:spcPct val="139981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99"/>
              <a:buFont typeface="Arial"/>
              <a:buChar char="•"/>
            </a:pPr>
            <a:r>
              <a:rPr b="0" i="0" lang="en-US" sz="319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How does sample size affect confidence intervals in practice?</a:t>
            </a:r>
            <a:endParaRPr/>
          </a:p>
          <a:p>
            <a:pPr indent="-345339" lvl="1" marL="690679" marR="0" rtl="0" algn="l">
              <a:lnSpc>
                <a:spcPct val="139981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99"/>
              <a:buFont typeface="Arial"/>
              <a:buChar char="•"/>
            </a:pPr>
            <a:r>
              <a:rPr b="0" i="0" lang="en-US" sz="319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Why can't we say there is a 95% probability the parameter lies in the computed interval?</a:t>
            </a:r>
            <a:endParaRPr/>
          </a:p>
          <a:p>
            <a:pPr indent="-345339" lvl="1" marL="690679" marR="0" rtl="0" algn="l">
              <a:lnSpc>
                <a:spcPct val="139981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99"/>
              <a:buFont typeface="Arial"/>
              <a:buChar char="•"/>
            </a:pPr>
            <a:r>
              <a:rPr b="0" i="0" lang="en-US" sz="319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Discuss real-life scenarios where interval estimation is critical.</a:t>
            </a:r>
            <a:endParaRPr/>
          </a:p>
          <a:p>
            <a:pPr indent="-345339" lvl="1" marL="690679" marR="0" rtl="0" algn="l">
              <a:lnSpc>
                <a:spcPct val="139981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199"/>
              <a:buFont typeface="Arial"/>
              <a:buChar char="•"/>
            </a:pPr>
            <a:r>
              <a:rPr b="0" i="0" lang="en-US" sz="319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What trade-offs exist between precision and confidence level?</a:t>
            </a:r>
            <a:endParaRPr/>
          </a:p>
        </p:txBody>
      </p:sp>
      <p:sp>
        <p:nvSpPr>
          <p:cNvPr id="867" name="Google Shape;867;p34"/>
          <p:cNvSpPr txBox="1"/>
          <p:nvPr/>
        </p:nvSpPr>
        <p:spPr>
          <a:xfrm>
            <a:off x="1553501" y="9542468"/>
            <a:ext cx="4000500" cy="1974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3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1" name="Shape 8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2" name="Google Shape;872;p35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873" name="Google Shape;873;p35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874" name="Google Shape;874;p35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875" name="Google Shape;875;p35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76" name="Google Shape;876;p35"/>
          <p:cNvSpPr/>
          <p:nvPr/>
        </p:nvSpPr>
        <p:spPr>
          <a:xfrm>
            <a:off x="1571151" y="1969243"/>
            <a:ext cx="7104121" cy="6323594"/>
          </a:xfrm>
          <a:custGeom>
            <a:rect b="b" l="l" r="r" t="t"/>
            <a:pathLst>
              <a:path extrusionOk="0" h="6323594" w="7104121">
                <a:moveTo>
                  <a:pt x="0" y="0"/>
                </a:moveTo>
                <a:lnTo>
                  <a:pt x="7104121" y="0"/>
                </a:lnTo>
                <a:lnTo>
                  <a:pt x="7104121" y="6323594"/>
                </a:lnTo>
                <a:lnTo>
                  <a:pt x="0" y="632359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 amt="71000"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877" name="Google Shape;877;p35"/>
          <p:cNvSpPr txBox="1"/>
          <p:nvPr/>
        </p:nvSpPr>
        <p:spPr>
          <a:xfrm>
            <a:off x="8675272" y="2683729"/>
            <a:ext cx="7384374" cy="9766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9799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6999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Class Activity</a:t>
            </a:r>
            <a:endParaRPr/>
          </a:p>
        </p:txBody>
      </p:sp>
      <p:sp>
        <p:nvSpPr>
          <p:cNvPr id="878" name="Google Shape;878;p35"/>
          <p:cNvSpPr txBox="1"/>
          <p:nvPr/>
        </p:nvSpPr>
        <p:spPr>
          <a:xfrm>
            <a:off x="8831641" y="3929555"/>
            <a:ext cx="8636928" cy="40518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-307971" lvl="1" marL="615942" marR="0" rtl="0" algn="l">
              <a:lnSpc>
                <a:spcPct val="140042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52"/>
              <a:buFont typeface="Arial"/>
              <a:buChar char="•"/>
            </a:pPr>
            <a:r>
              <a:rPr b="0" i="0" lang="en-US" sz="285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Calculate confidence intervals from sample datasets</a:t>
            </a:r>
            <a:endParaRPr/>
          </a:p>
          <a:p>
            <a:pPr indent="-307971" lvl="1" marL="615942" marR="0" rtl="0" algn="l">
              <a:lnSpc>
                <a:spcPct val="140042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52"/>
              <a:buFont typeface="Arial"/>
              <a:buChar char="•"/>
            </a:pPr>
            <a:r>
              <a:rPr b="0" i="0" lang="en-US" sz="285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Interpret given intervals and explain findings</a:t>
            </a:r>
            <a:endParaRPr/>
          </a:p>
          <a:p>
            <a:pPr indent="-307971" lvl="1" marL="615942" marR="0" rtl="0" algn="l">
              <a:lnSpc>
                <a:spcPct val="140042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52"/>
              <a:buFont typeface="Arial"/>
              <a:buChar char="•"/>
            </a:pPr>
            <a:r>
              <a:rPr b="0" i="0" lang="en-US" sz="285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Compare results with different confidence levels</a:t>
            </a:r>
            <a:endParaRPr/>
          </a:p>
          <a:p>
            <a:pPr indent="-307971" lvl="1" marL="615942" marR="0" rtl="0" algn="l">
              <a:lnSpc>
                <a:spcPct val="140042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52"/>
              <a:buFont typeface="Arial"/>
              <a:buChar char="•"/>
            </a:pPr>
            <a:r>
              <a:rPr b="0" i="0" lang="en-US" sz="285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Discuss how sample size affects your intervals</a:t>
            </a:r>
            <a:endParaRPr/>
          </a:p>
        </p:txBody>
      </p:sp>
      <p:sp>
        <p:nvSpPr>
          <p:cNvPr id="879" name="Google Shape;879;p35"/>
          <p:cNvSpPr txBox="1"/>
          <p:nvPr/>
        </p:nvSpPr>
        <p:spPr>
          <a:xfrm>
            <a:off x="3122961" y="8665370"/>
            <a:ext cx="4000500" cy="50545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899" u="none" cap="none" strike="noStrike">
                <a:solidFill>
                  <a:srgbClr val="888888"/>
                </a:solidFill>
                <a:latin typeface="Poppins"/>
                <a:ea typeface="Poppins"/>
                <a:cs typeface="Poppins"/>
                <a:sym typeface="Poppins"/>
              </a:rPr>
              <a:t>Source: Author, made with Canva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3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36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sp>
        <p:nvSpPr>
          <p:cNvPr id="885" name="Google Shape;885;p36"/>
          <p:cNvSpPr txBox="1"/>
          <p:nvPr/>
        </p:nvSpPr>
        <p:spPr>
          <a:xfrm>
            <a:off x="1028700" y="3590861"/>
            <a:ext cx="15346087" cy="39868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999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4493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Confidence intervals are foundational tools that bridge sample data to population insights. Continue practicing interval calculations and interpretations—these skills are essential for hypothesis testing in our next lecture.</a:t>
            </a:r>
            <a:endParaRPr/>
          </a:p>
        </p:txBody>
      </p:sp>
      <p:sp>
        <p:nvSpPr>
          <p:cNvPr id="886" name="Google Shape;886;p36"/>
          <p:cNvSpPr txBox="1"/>
          <p:nvPr/>
        </p:nvSpPr>
        <p:spPr>
          <a:xfrm>
            <a:off x="1028700" y="1813815"/>
            <a:ext cx="6786319" cy="164411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3999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146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Conclusion</a:t>
            </a:r>
            <a:endParaRPr/>
          </a:p>
        </p:txBody>
      </p:sp>
      <p:grpSp>
        <p:nvGrpSpPr>
          <p:cNvPr id="887" name="Google Shape;887;p36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888" name="Google Shape;888;p36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889" name="Google Shape;889;p36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1A3A3A"/>
        </a:solidFill>
      </p:bgPr>
    </p:bg>
    <p:spTree>
      <p:nvGrpSpPr>
        <p:cNvPr id="893" name="Shape 8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4" name="Google Shape;894;p37"/>
          <p:cNvGrpSpPr/>
          <p:nvPr/>
        </p:nvGrpSpPr>
        <p:grpSpPr>
          <a:xfrm>
            <a:off x="-561975" y="9742266"/>
            <a:ext cx="19411950" cy="1144809"/>
            <a:chOff x="0" y="-38100"/>
            <a:chExt cx="5111814" cy="301466"/>
          </a:xfrm>
        </p:grpSpPr>
        <p:sp>
          <p:nvSpPr>
            <p:cNvPr id="895" name="Google Shape;895;p37"/>
            <p:cNvSpPr/>
            <p:nvPr/>
          </p:nvSpPr>
          <p:spPr>
            <a:xfrm>
              <a:off x="0" y="0"/>
              <a:ext cx="5111814" cy="263366"/>
            </a:xfrm>
            <a:custGeom>
              <a:rect b="b" l="l" r="r" t="t"/>
              <a:pathLst>
                <a:path extrusionOk="0" h="263366" w="5111814">
                  <a:moveTo>
                    <a:pt x="0" y="0"/>
                  </a:moveTo>
                  <a:lnTo>
                    <a:pt x="5111814" y="0"/>
                  </a:lnTo>
                  <a:lnTo>
                    <a:pt x="5111814" y="263366"/>
                  </a:lnTo>
                  <a:lnTo>
                    <a:pt x="0" y="263366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896" name="Google Shape;896;p37"/>
            <p:cNvSpPr txBox="1"/>
            <p:nvPr/>
          </p:nvSpPr>
          <p:spPr>
            <a:xfrm>
              <a:off x="0" y="-38100"/>
              <a:ext cx="5111814" cy="30146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3277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97" name="Google Shape;897;p37"/>
          <p:cNvSpPr txBox="1"/>
          <p:nvPr/>
        </p:nvSpPr>
        <p:spPr>
          <a:xfrm>
            <a:off x="-1119808" y="466725"/>
            <a:ext cx="7620000" cy="6286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422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References</a:t>
            </a:r>
            <a:endParaRPr/>
          </a:p>
        </p:txBody>
      </p:sp>
      <p:cxnSp>
        <p:nvCxnSpPr>
          <p:cNvPr id="898" name="Google Shape;898;p37"/>
          <p:cNvCxnSpPr/>
          <p:nvPr/>
        </p:nvCxnSpPr>
        <p:spPr>
          <a:xfrm>
            <a:off x="809625" y="1333500"/>
            <a:ext cx="16668750" cy="0"/>
          </a:xfrm>
          <a:prstGeom prst="straightConnector1">
            <a:avLst/>
          </a:prstGeom>
          <a:noFill/>
          <a:ln cap="flat" cmpd="sng" w="19050">
            <a:solidFill>
              <a:srgbClr val="5CA3B2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899" name="Google Shape;899;p37"/>
          <p:cNvSpPr txBox="1"/>
          <p:nvPr/>
        </p:nvSpPr>
        <p:spPr>
          <a:xfrm>
            <a:off x="809625" y="1832789"/>
            <a:ext cx="14959351" cy="7463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1. Walpole, R. E., Myers, R. H., Myers, S. L., &amp; Ye, K. (2016). Probability &amp; Statistics for Engineers &amp; Scientists (9th ed.). Pearson.</a:t>
            </a:r>
            <a:endParaRPr/>
          </a:p>
        </p:txBody>
      </p:sp>
      <p:sp>
        <p:nvSpPr>
          <p:cNvPr id="900" name="Google Shape;900;p37"/>
          <p:cNvSpPr txBox="1"/>
          <p:nvPr/>
        </p:nvSpPr>
        <p:spPr>
          <a:xfrm>
            <a:off x="809625" y="2830605"/>
            <a:ext cx="14959351" cy="3748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2. Devore, J. L. (2015). Probability and Statistics for Engineering and the Sciences (9th ed.). Cengage Learning.</a:t>
            </a:r>
            <a:endParaRPr/>
          </a:p>
        </p:txBody>
      </p:sp>
      <p:sp>
        <p:nvSpPr>
          <p:cNvPr id="901" name="Google Shape;901;p37"/>
          <p:cNvSpPr txBox="1"/>
          <p:nvPr/>
        </p:nvSpPr>
        <p:spPr>
          <a:xfrm>
            <a:off x="809625" y="3642684"/>
            <a:ext cx="14959351" cy="3748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3. Montgomery, D. C., &amp; Runger, G. C. (2018). Applied Statistics and Probability for Engineers (7th ed.). Wiley.</a:t>
            </a:r>
            <a:endParaRPr/>
          </a:p>
        </p:txBody>
      </p:sp>
      <p:sp>
        <p:nvSpPr>
          <p:cNvPr id="902" name="Google Shape;902;p37"/>
          <p:cNvSpPr txBox="1"/>
          <p:nvPr/>
        </p:nvSpPr>
        <p:spPr>
          <a:xfrm>
            <a:off x="809625" y="4454764"/>
            <a:ext cx="14959351" cy="3748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4. Agresti, A., &amp; Franklin, C. (2018). Statistics: The Art and Science of Learning from Data (4th ed.). Pearson.</a:t>
            </a:r>
            <a:endParaRPr/>
          </a:p>
        </p:txBody>
      </p:sp>
      <p:sp>
        <p:nvSpPr>
          <p:cNvPr id="903" name="Google Shape;903;p37"/>
          <p:cNvSpPr txBox="1"/>
          <p:nvPr/>
        </p:nvSpPr>
        <p:spPr>
          <a:xfrm>
            <a:off x="809625" y="5266843"/>
            <a:ext cx="14959351" cy="3748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5. Navidi, W. (2020). Statistics for Engineers and Scientists (5th ed.). McGraw-Hill.</a:t>
            </a:r>
            <a:endParaRPr/>
          </a:p>
        </p:txBody>
      </p:sp>
      <p:sp>
        <p:nvSpPr>
          <p:cNvPr id="904" name="Google Shape;904;p37"/>
          <p:cNvSpPr txBox="1"/>
          <p:nvPr/>
        </p:nvSpPr>
        <p:spPr>
          <a:xfrm>
            <a:off x="809625" y="6078922"/>
            <a:ext cx="14959351" cy="3748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6. Hogg, R. V., McKean, J. W., &amp; Craig, A. T. (2019). Introduction to Mathematical Statistics (8th ed.). Pearson.</a:t>
            </a:r>
            <a:endParaRPr/>
          </a:p>
        </p:txBody>
      </p:sp>
      <p:sp>
        <p:nvSpPr>
          <p:cNvPr id="905" name="Google Shape;905;p37"/>
          <p:cNvSpPr txBox="1"/>
          <p:nvPr/>
        </p:nvSpPr>
        <p:spPr>
          <a:xfrm>
            <a:off x="809625" y="6891001"/>
            <a:ext cx="14959351" cy="37489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7. James, G., Witten, D., Hastie, T., &amp; Tibshirani, R. (2021). An Introduction to Statistical Learning (2nd ed.). Springer.</a:t>
            </a:r>
            <a:endParaRPr/>
          </a:p>
        </p:txBody>
      </p:sp>
      <p:sp>
        <p:nvSpPr>
          <p:cNvPr id="906" name="Google Shape;906;p37"/>
          <p:cNvSpPr txBox="1"/>
          <p:nvPr/>
        </p:nvSpPr>
        <p:spPr>
          <a:xfrm>
            <a:off x="809625" y="7517342"/>
            <a:ext cx="14959351" cy="74636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115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8. Microsoft Support. (2024). CONFIDENCE.T function. https://support.microsoft.com/en-us/office/confidence-t-function</a:t>
            </a:r>
            <a:endParaRPr/>
          </a:p>
        </p:txBody>
      </p:sp>
      <p:sp>
        <p:nvSpPr>
          <p:cNvPr id="907" name="Google Shape;907;p37"/>
          <p:cNvSpPr txBox="1"/>
          <p:nvPr/>
        </p:nvSpPr>
        <p:spPr>
          <a:xfrm>
            <a:off x="1028700" y="8807906"/>
            <a:ext cx="5885635" cy="207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1400" u="none" cap="none" strike="noStrike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All illustrations and diagrams: Author, made with Canva (2026)</a:t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1" name="Shape 9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2" name="Google Shape;912;p38"/>
          <p:cNvSpPr/>
          <p:nvPr/>
        </p:nvSpPr>
        <p:spPr>
          <a:xfrm>
            <a:off x="0" y="0"/>
            <a:ext cx="18288000" cy="102870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666" l="0" r="0" t="-666"/>
            </a:stretch>
          </a:blipFill>
          <a:ln>
            <a:noFill/>
          </a:ln>
        </p:spPr>
      </p:sp>
      <p:grpSp>
        <p:nvGrpSpPr>
          <p:cNvPr id="913" name="Google Shape;913;p38"/>
          <p:cNvGrpSpPr/>
          <p:nvPr/>
        </p:nvGrpSpPr>
        <p:grpSpPr>
          <a:xfrm>
            <a:off x="-560343" y="9672134"/>
            <a:ext cx="19408687" cy="1213484"/>
            <a:chOff x="0" y="-57150"/>
            <a:chExt cx="5111753" cy="319601"/>
          </a:xfrm>
        </p:grpSpPr>
        <p:sp>
          <p:nvSpPr>
            <p:cNvPr id="914" name="Google Shape;914;p38"/>
            <p:cNvSpPr/>
            <p:nvPr/>
          </p:nvSpPr>
          <p:spPr>
            <a:xfrm>
              <a:off x="0" y="0"/>
              <a:ext cx="5111753" cy="262451"/>
            </a:xfrm>
            <a:custGeom>
              <a:rect b="b" l="l" r="r" t="t"/>
              <a:pathLst>
                <a:path extrusionOk="0" h="262451" w="5111753">
                  <a:moveTo>
                    <a:pt x="0" y="0"/>
                  </a:moveTo>
                  <a:lnTo>
                    <a:pt x="5111753" y="0"/>
                  </a:lnTo>
                  <a:lnTo>
                    <a:pt x="5111753" y="262451"/>
                  </a:lnTo>
                  <a:lnTo>
                    <a:pt x="0" y="262451"/>
                  </a:lnTo>
                  <a:close/>
                </a:path>
              </a:pathLst>
            </a:custGeom>
            <a:solidFill>
              <a:srgbClr val="5CA3B2"/>
            </a:solidFill>
            <a:ln>
              <a:noFill/>
            </a:ln>
          </p:spPr>
        </p:sp>
        <p:sp>
          <p:nvSpPr>
            <p:cNvPr id="915" name="Google Shape;915;p38"/>
            <p:cNvSpPr txBox="1"/>
            <p:nvPr/>
          </p:nvSpPr>
          <p:spPr>
            <a:xfrm>
              <a:off x="0" y="-57150"/>
              <a:ext cx="5111753" cy="31960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50800" lIns="50800" spcFirstLastPara="1" rIns="50800" wrap="square" tIns="508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16" name="Google Shape;916;p38"/>
          <p:cNvGrpSpPr/>
          <p:nvPr/>
        </p:nvGrpSpPr>
        <p:grpSpPr>
          <a:xfrm>
            <a:off x="1215563" y="2945464"/>
            <a:ext cx="6705760" cy="4381785"/>
            <a:chOff x="0" y="-19050"/>
            <a:chExt cx="8941013" cy="5842379"/>
          </a:xfrm>
        </p:grpSpPr>
        <p:sp>
          <p:nvSpPr>
            <p:cNvPr id="917" name="Google Shape;917;p38"/>
            <p:cNvSpPr txBox="1"/>
            <p:nvPr/>
          </p:nvSpPr>
          <p:spPr>
            <a:xfrm>
              <a:off x="0" y="1913873"/>
              <a:ext cx="8941013" cy="112172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6121" u="none" cap="none" strike="noStrike">
                  <a:solidFill>
                    <a:srgbClr val="FFFFFF"/>
                  </a:solidFill>
                  <a:latin typeface="Play"/>
                  <a:ea typeface="Play"/>
                  <a:cs typeface="Play"/>
                  <a:sym typeface="Play"/>
                </a:rPr>
                <a:t>Contact Information</a:t>
              </a:r>
              <a:endParaRPr/>
            </a:p>
          </p:txBody>
        </p:sp>
        <p:sp>
          <p:nvSpPr>
            <p:cNvPr id="918" name="Google Shape;918;p38"/>
            <p:cNvSpPr txBox="1"/>
            <p:nvPr/>
          </p:nvSpPr>
          <p:spPr>
            <a:xfrm>
              <a:off x="0" y="3303953"/>
              <a:ext cx="8941013" cy="314325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en-US" sz="153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Reach out for more details or inquiries regarding the course.</a:t>
              </a:r>
              <a:endParaRPr/>
            </a:p>
          </p:txBody>
        </p:sp>
        <p:sp>
          <p:nvSpPr>
            <p:cNvPr id="919" name="Google Shape;919;p38"/>
            <p:cNvSpPr txBox="1"/>
            <p:nvPr/>
          </p:nvSpPr>
          <p:spPr>
            <a:xfrm>
              <a:off x="0" y="3892929"/>
              <a:ext cx="7264400" cy="19304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4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Alfrian Carmen Talakua</a:t>
              </a:r>
              <a:endParaRPr/>
            </a:p>
            <a:p>
              <a:pPr indent="0" lvl="0" marL="0" marR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4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Department of Information Systems</a:t>
              </a:r>
              <a:endParaRPr/>
            </a:p>
            <a:p>
              <a:pPr indent="0" lvl="0" marL="0" marR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2400" u="none" cap="none" strike="noStrike">
                  <a:solidFill>
                    <a:srgbClr val="FFFFFF"/>
                  </a:solidFill>
                  <a:latin typeface="Arial"/>
                  <a:ea typeface="Arial"/>
                  <a:cs typeface="Arial"/>
                  <a:sym typeface="Arial"/>
                </a:rPr>
                <a:t>e-Mail : Alfriantalakua@unkriswina.ac.id</a:t>
              </a:r>
              <a:endParaRPr/>
            </a:p>
            <a:p>
              <a:pPr indent="0" lvl="0" marL="0" marR="0" rtl="0" algn="l">
                <a:lnSpc>
                  <a:spcPct val="119958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2400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0" name="Google Shape;920;p38"/>
            <p:cNvSpPr txBox="1"/>
            <p:nvPr/>
          </p:nvSpPr>
          <p:spPr>
            <a:xfrm>
              <a:off x="0" y="-19050"/>
              <a:ext cx="8758787" cy="162507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spAutoFit/>
            </a:bodyPr>
            <a:lstStyle/>
            <a:p>
              <a:pPr indent="0" lvl="0" marL="0" marR="0" rtl="0" algn="l">
                <a:lnSpc>
                  <a:spcPct val="122015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en-US" sz="7959" u="none" cap="none" strike="noStrike">
                  <a:solidFill>
                    <a:srgbClr val="FCDD05"/>
                  </a:solidFill>
                  <a:latin typeface="League Spartan"/>
                  <a:ea typeface="League Spartan"/>
                  <a:cs typeface="League Spartan"/>
                  <a:sym typeface="League Spartan"/>
                </a:rPr>
                <a:t>THANK YOU</a:t>
              </a: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2006-08-16T00:00:00Z</dcterms:created>
</cp:coreProperties>
</file>